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4"/>
  </p:sldMasterIdLst>
  <p:notesMasterIdLst>
    <p:notesMasterId r:id="rId37"/>
  </p:notesMasterIdLst>
  <p:sldIdLst>
    <p:sldId id="258" r:id="rId5"/>
    <p:sldId id="293" r:id="rId6"/>
    <p:sldId id="260" r:id="rId7"/>
    <p:sldId id="261" r:id="rId8"/>
    <p:sldId id="291" r:id="rId9"/>
    <p:sldId id="259" r:id="rId10"/>
    <p:sldId id="262" r:id="rId11"/>
    <p:sldId id="263" r:id="rId12"/>
    <p:sldId id="267" r:id="rId13"/>
    <p:sldId id="265" r:id="rId14"/>
    <p:sldId id="268" r:id="rId15"/>
    <p:sldId id="269" r:id="rId16"/>
    <p:sldId id="270" r:id="rId17"/>
    <p:sldId id="271" r:id="rId18"/>
    <p:sldId id="272" r:id="rId19"/>
    <p:sldId id="273" r:id="rId20"/>
    <p:sldId id="274" r:id="rId21"/>
    <p:sldId id="275" r:id="rId22"/>
    <p:sldId id="288" r:id="rId23"/>
    <p:sldId id="277" r:id="rId24"/>
    <p:sldId id="278" r:id="rId25"/>
    <p:sldId id="280" r:id="rId26"/>
    <p:sldId id="281" r:id="rId27"/>
    <p:sldId id="282" r:id="rId28"/>
    <p:sldId id="283" r:id="rId29"/>
    <p:sldId id="285" r:id="rId30"/>
    <p:sldId id="284" r:id="rId31"/>
    <p:sldId id="286" r:id="rId32"/>
    <p:sldId id="287" r:id="rId33"/>
    <p:sldId id="289" r:id="rId34"/>
    <p:sldId id="290" r:id="rId35"/>
    <p:sldId id="292" r:id="rId36"/>
  </p:sldIdLst>
  <p:sldSz cx="10688638" cy="7562850"/>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extLst>
    <p:ext uri="{EFAFB233-063F-42B5-8137-9DF3F51BA10A}">
      <p15:sldGuideLst xmlns:p15="http://schemas.microsoft.com/office/powerpoint/2012/main">
        <p15:guide id="1" orient="horz" pos="2382">
          <p15:clr>
            <a:srgbClr val="A4A3A4"/>
          </p15:clr>
        </p15:guide>
        <p15:guide id="2" pos="336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3F74"/>
    <a:srgbClr val="8CC6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29" autoAdjust="0"/>
    <p:restoredTop sz="99665" autoAdjust="0"/>
  </p:normalViewPr>
  <p:slideViewPr>
    <p:cSldViewPr>
      <p:cViewPr varScale="1">
        <p:scale>
          <a:sx n="80" d="100"/>
          <a:sy n="80" d="100"/>
        </p:scale>
        <p:origin x="998" y="48"/>
      </p:cViewPr>
      <p:guideLst>
        <p:guide orient="horz" pos="2382"/>
        <p:guide pos="3366"/>
      </p:guideLst>
    </p:cSldViewPr>
  </p:slideViewPr>
  <p:outlineViewPr>
    <p:cViewPr>
      <p:scale>
        <a:sx n="33" d="100"/>
        <a:sy n="33" d="100"/>
      </p:scale>
      <p:origin x="0" y="192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1006475" y="685800"/>
            <a:ext cx="484505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85D68F1-AA1A-44AB-A37A-FC27D9B82EBA}" type="slidenum">
              <a:rPr lang="en-GB"/>
              <a:pPr/>
              <a:t>‹#›</a:t>
            </a:fld>
            <a:endParaRPr lang="en-GB"/>
          </a:p>
        </p:txBody>
      </p:sp>
    </p:spTree>
    <p:extLst>
      <p:ext uri="{BB962C8B-B14F-4D97-AF65-F5344CB8AC3E}">
        <p14:creationId xmlns:p14="http://schemas.microsoft.com/office/powerpoint/2010/main" val="841750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01E27D-A55E-4A7C-BC38-DB2C1D1F2EC8}" type="slidenum">
              <a:rPr lang="en-GB"/>
              <a:pPr/>
              <a:t>1</a:t>
            </a:fld>
            <a:endParaRPr lang="en-GB"/>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32</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Title slide PHW Observ b-ground 2"/>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r>
              <a:rPr lang="en-GB"/>
              <a:t>Insert name of presentation on Master Slide</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dt="0"/>
  <p:txStyles>
    <p:titleStyle>
      <a:lvl1pPr algn="l" defTabSz="1042988" rtl="0" eaLnBrk="1" fontAlgn="base" hangingPunct="1">
        <a:spcBef>
          <a:spcPct val="0"/>
        </a:spcBef>
        <a:spcAft>
          <a:spcPct val="0"/>
        </a:spcAft>
        <a:defRPr sz="5000">
          <a:solidFill>
            <a:srgbClr val="423F74"/>
          </a:solidFill>
          <a:latin typeface="+mj-lt"/>
          <a:ea typeface="+mj-ea"/>
          <a:cs typeface="+mj-cs"/>
        </a:defRPr>
      </a:lvl1pPr>
      <a:lvl2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1" fontAlgn="base" hangingPunct="1">
        <a:spcBef>
          <a:spcPct val="20000"/>
        </a:spcBef>
        <a:spcAft>
          <a:spcPct val="0"/>
        </a:spcAft>
        <a:buChar char="•"/>
        <a:defRPr sz="3600">
          <a:solidFill>
            <a:schemeClr val="tx1"/>
          </a:solidFill>
          <a:latin typeface="+mn-lt"/>
          <a:ea typeface="+mn-ea"/>
          <a:cs typeface="+mn-cs"/>
        </a:defRPr>
      </a:lvl1pPr>
      <a:lvl2pPr marL="847725" indent="-327025" algn="l" defTabSz="1042988" rtl="0" eaLnBrk="1" fontAlgn="base" hangingPunct="1">
        <a:spcBef>
          <a:spcPct val="20000"/>
        </a:spcBef>
        <a:spcAft>
          <a:spcPct val="0"/>
        </a:spcAft>
        <a:buChar char="–"/>
        <a:defRPr sz="3200">
          <a:solidFill>
            <a:schemeClr val="tx1"/>
          </a:solidFill>
          <a:latin typeface="+mn-lt"/>
          <a:ea typeface="+mn-ea"/>
        </a:defRPr>
      </a:lvl2pPr>
      <a:lvl3pPr marL="1303338" indent="-260350" algn="l" defTabSz="1042988" rtl="0" eaLnBrk="1" fontAlgn="base" hangingPunct="1">
        <a:spcBef>
          <a:spcPct val="20000"/>
        </a:spcBef>
        <a:spcAft>
          <a:spcPct val="0"/>
        </a:spcAft>
        <a:buChar char="•"/>
        <a:defRPr sz="2700">
          <a:solidFill>
            <a:schemeClr val="tx1"/>
          </a:solidFill>
          <a:latin typeface="+mn-lt"/>
          <a:ea typeface="+mn-ea"/>
        </a:defRPr>
      </a:lvl3pPr>
      <a:lvl4pPr marL="1825625" indent="-261938" algn="l" defTabSz="1042988" rtl="0" eaLnBrk="1" fontAlgn="base" hangingPunct="1">
        <a:spcBef>
          <a:spcPct val="20000"/>
        </a:spcBef>
        <a:spcAft>
          <a:spcPct val="0"/>
        </a:spcAft>
        <a:buChar char="–"/>
        <a:defRPr sz="2300">
          <a:solidFill>
            <a:schemeClr val="tx1"/>
          </a:solidFill>
          <a:latin typeface="+mn-lt"/>
          <a:ea typeface="+mn-ea"/>
        </a:defRPr>
      </a:lvl4pPr>
      <a:lvl5pPr marL="2346325" indent="-260350" algn="l" defTabSz="1042988" rtl="0" eaLnBrk="1" fontAlgn="base" hangingPunct="1">
        <a:spcBef>
          <a:spcPct val="20000"/>
        </a:spcBef>
        <a:spcAft>
          <a:spcPct val="0"/>
        </a:spcAft>
        <a:buChar char="»"/>
        <a:defRPr sz="2300">
          <a:solidFill>
            <a:schemeClr val="tx1"/>
          </a:solidFill>
          <a:latin typeface="+mn-lt"/>
          <a:ea typeface="+mn-ea"/>
        </a:defRPr>
      </a:lvl5pPr>
      <a:lvl6pPr marL="2803525" indent="-260350" algn="l" defTabSz="1042988" rtl="0" eaLnBrk="1" fontAlgn="base" hangingPunct="1">
        <a:spcBef>
          <a:spcPct val="20000"/>
        </a:spcBef>
        <a:spcAft>
          <a:spcPct val="0"/>
        </a:spcAft>
        <a:buChar char="»"/>
        <a:defRPr sz="2300">
          <a:solidFill>
            <a:schemeClr val="tx1"/>
          </a:solidFill>
          <a:latin typeface="+mn-lt"/>
          <a:ea typeface="+mn-ea"/>
        </a:defRPr>
      </a:lvl6pPr>
      <a:lvl7pPr marL="3260725" indent="-260350" algn="l" defTabSz="1042988" rtl="0" eaLnBrk="1" fontAlgn="base" hangingPunct="1">
        <a:spcBef>
          <a:spcPct val="20000"/>
        </a:spcBef>
        <a:spcAft>
          <a:spcPct val="0"/>
        </a:spcAft>
        <a:buChar char="»"/>
        <a:defRPr sz="2300">
          <a:solidFill>
            <a:schemeClr val="tx1"/>
          </a:solidFill>
          <a:latin typeface="+mn-lt"/>
          <a:ea typeface="+mn-ea"/>
        </a:defRPr>
      </a:lvl7pPr>
      <a:lvl8pPr marL="3717925" indent="-260350" algn="l" defTabSz="1042988" rtl="0" eaLnBrk="1" fontAlgn="base" hangingPunct="1">
        <a:spcBef>
          <a:spcPct val="20000"/>
        </a:spcBef>
        <a:spcAft>
          <a:spcPct val="0"/>
        </a:spcAft>
        <a:buChar char="»"/>
        <a:defRPr sz="2300">
          <a:solidFill>
            <a:schemeClr val="tx1"/>
          </a:solidFill>
          <a:latin typeface="+mn-lt"/>
          <a:ea typeface="+mn-ea"/>
        </a:defRPr>
      </a:lvl8pPr>
      <a:lvl9pPr marL="4175125" indent="-260350" algn="l" defTabSz="1042988" rtl="0" eaLnBrk="1" fontAlgn="base" hangingPunct="1">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2.xml.rels><?xml version="1.0" encoding="UTF-8" standalone="yes"?>
<Relationships xmlns="http://schemas.openxmlformats.org/package/2006/relationships"><Relationship Id="rId3" Type="http://schemas.openxmlformats.org/officeDocument/2006/relationships/hyperlink" Target="http://www.wales.nhs.uk/sitesplus/922/page/83567"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gov.wales/topics/health/cmo/healthy/?lang=en"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2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2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wales.nhs.uk/sitesplus/922/page/83567"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publichealthwalesobservatory.wales.nhs.uk/"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www.wales.nhs.uk/sitesplus/922/page/83567"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GB"/>
              <a:t>Insert name of presentation on Master Slide</a:t>
            </a:r>
          </a:p>
        </p:txBody>
      </p:sp>
      <p:pic>
        <p:nvPicPr>
          <p:cNvPr id="6160" name="Picture 16" descr="Title slide PHW Observ b-ground 1"/>
          <p:cNvPicPr>
            <a:picLocks noChangeAspect="1" noChangeArrowheads="1"/>
          </p:cNvPicPr>
          <p:nvPr/>
        </p:nvPicPr>
        <p:blipFill>
          <a:blip r:embed="rId3" cstate="print"/>
          <a:srcRect/>
          <a:stretch>
            <a:fillRect/>
          </a:stretch>
        </p:blipFill>
        <p:spPr bwMode="auto">
          <a:xfrm>
            <a:off x="0" y="0"/>
            <a:ext cx="10694988" cy="7561263"/>
          </a:xfrm>
          <a:prstGeom prst="rect">
            <a:avLst/>
          </a:prstGeom>
          <a:noFill/>
        </p:spPr>
      </p:pic>
      <p:sp>
        <p:nvSpPr>
          <p:cNvPr id="6149" name="Rectangle 5"/>
          <p:cNvSpPr>
            <a:spLocks noGrp="1" noChangeArrowheads="1"/>
          </p:cNvSpPr>
          <p:nvPr>
            <p:ph type="title"/>
          </p:nvPr>
        </p:nvSpPr>
        <p:spPr>
          <a:xfrm>
            <a:off x="663799" y="5509617"/>
            <a:ext cx="9525000" cy="762000"/>
          </a:xfrm>
          <a:noFill/>
          <a:ln/>
        </p:spPr>
        <p:txBody>
          <a:bodyPr/>
          <a:lstStyle/>
          <a:p>
            <a:r>
              <a:rPr lang="en-GB" dirty="0" smtClean="0">
                <a:solidFill>
                  <a:schemeClr val="bg1"/>
                </a:solidFill>
              </a:rPr>
              <a:t>Our Healthy Future Indicators – summary of charts</a:t>
            </a:r>
            <a:endParaRPr lang="en-GB" dirty="0"/>
          </a:p>
        </p:txBody>
      </p:sp>
      <p:sp>
        <p:nvSpPr>
          <p:cNvPr id="6150" name="Rectangle 6"/>
          <p:cNvSpPr>
            <a:spLocks noChangeArrowheads="1"/>
          </p:cNvSpPr>
          <p:nvPr/>
        </p:nvSpPr>
        <p:spPr bwMode="auto">
          <a:xfrm>
            <a:off x="663799" y="4141465"/>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1" charset="0"/>
              </a:rPr>
              <a:t>October 2015	</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31751" y="469057"/>
            <a:ext cx="10215634" cy="942999"/>
          </a:xfrm>
        </p:spPr>
        <p:txBody>
          <a:bodyPr/>
          <a:lstStyle/>
          <a:p>
            <a:r>
              <a:rPr lang="en-GB" sz="2400" dirty="0" smtClean="0"/>
              <a:t>% of adults who reported being a current smoker, </a:t>
            </a:r>
            <a:br>
              <a:rPr lang="en-GB" sz="2400" dirty="0" smtClean="0"/>
            </a:br>
            <a:r>
              <a:rPr lang="en-GB" sz="2400" dirty="0" smtClean="0"/>
              <a:t>2013-2014</a:t>
            </a:r>
            <a:br>
              <a:rPr lang="en-GB" sz="2400" dirty="0" smtClean="0"/>
            </a:br>
            <a:r>
              <a:rPr lang="en-GB" sz="1600" b="1" dirty="0" smtClean="0"/>
              <a:t>Age-standardised percentage, persons aged 16+, Wales Health Boards</a:t>
            </a:r>
            <a:r>
              <a:rPr lang="en-GB" sz="2400" b="1" dirty="0" smtClean="0"/>
              <a:t/>
            </a:r>
            <a:br>
              <a:rPr lang="en-GB" sz="2400" b="1" dirty="0" smtClean="0"/>
            </a:br>
            <a:endParaRPr lang="en-GB" sz="2400" dirty="0"/>
          </a:p>
        </p:txBody>
      </p:sp>
      <p:sp>
        <p:nvSpPr>
          <p:cNvPr id="6" name="TextBox 5"/>
          <p:cNvSpPr txBox="1"/>
          <p:nvPr/>
        </p:nvSpPr>
        <p:spPr>
          <a:xfrm>
            <a:off x="4558501" y="6138879"/>
            <a:ext cx="6000792" cy="230832"/>
          </a:xfrm>
          <a:prstGeom prst="rect">
            <a:avLst/>
          </a:prstGeom>
          <a:noFill/>
        </p:spPr>
        <p:txBody>
          <a:bodyPr wrap="square" rtlCol="0">
            <a:spAutoFit/>
          </a:bodyPr>
          <a:lstStyle/>
          <a:p>
            <a:pPr algn="r"/>
            <a:r>
              <a:rPr lang="en-GB" sz="900" dirty="0" smtClean="0">
                <a:latin typeface="+mn-lt"/>
              </a:rPr>
              <a:t>Produced by Public Health Wales Observatory, using Welsh Health Survey (WG)</a:t>
            </a:r>
            <a:endParaRPr lang="en-GB" sz="900" dirty="0">
              <a:latin typeface="+mn-lt"/>
            </a:endParaRPr>
          </a:p>
        </p:txBody>
      </p:sp>
      <p:grpSp>
        <p:nvGrpSpPr>
          <p:cNvPr id="22" name="Group 21"/>
          <p:cNvGrpSpPr/>
          <p:nvPr/>
        </p:nvGrpSpPr>
        <p:grpSpPr>
          <a:xfrm>
            <a:off x="303759" y="1621185"/>
            <a:ext cx="4824536" cy="1618878"/>
            <a:chOff x="303759" y="1621185"/>
            <a:chExt cx="4824536" cy="1618878"/>
          </a:xfrm>
        </p:grpSpPr>
        <p:pic>
          <p:nvPicPr>
            <p:cNvPr id="3075" name="Picture 3"/>
            <p:cNvPicPr>
              <a:picLocks noChangeAspect="1" noChangeArrowheads="1"/>
            </p:cNvPicPr>
            <p:nvPr/>
          </p:nvPicPr>
          <p:blipFill>
            <a:blip r:embed="rId3" cstate="print"/>
            <a:srcRect t="28588" r="1648"/>
            <a:stretch>
              <a:fillRect/>
            </a:stretch>
          </p:blipFill>
          <p:spPr bwMode="auto">
            <a:xfrm>
              <a:off x="303759" y="1621185"/>
              <a:ext cx="4824536" cy="1618878"/>
            </a:xfrm>
            <a:prstGeom prst="rect">
              <a:avLst/>
            </a:prstGeom>
            <a:noFill/>
            <a:ln w="9525">
              <a:noFill/>
              <a:miter lim="800000"/>
              <a:headEnd/>
              <a:tailEnd/>
            </a:ln>
            <a:effectLst/>
          </p:spPr>
        </p:pic>
        <p:grpSp>
          <p:nvGrpSpPr>
            <p:cNvPr id="21" name="Group 20"/>
            <p:cNvGrpSpPr/>
            <p:nvPr/>
          </p:nvGrpSpPr>
          <p:grpSpPr>
            <a:xfrm>
              <a:off x="663799" y="1621185"/>
              <a:ext cx="2448272" cy="216024"/>
              <a:chOff x="1671911" y="3493393"/>
              <a:chExt cx="2448272" cy="216024"/>
            </a:xfrm>
          </p:grpSpPr>
          <p:sp>
            <p:nvSpPr>
              <p:cNvPr id="20" name="Rectangle 19"/>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6" name="Group 15"/>
              <p:cNvGrpSpPr/>
              <p:nvPr/>
            </p:nvGrpSpPr>
            <p:grpSpPr>
              <a:xfrm>
                <a:off x="2031951" y="3565401"/>
                <a:ext cx="144016" cy="72008"/>
                <a:chOff x="2391991" y="3565401"/>
                <a:chExt cx="2520280" cy="1224136"/>
              </a:xfrm>
              <a:solidFill>
                <a:schemeClr val="bg1"/>
              </a:solidFill>
            </p:grpSpPr>
            <p:cxnSp>
              <p:nvCxnSpPr>
                <p:cNvPr id="9" name="Straight Connector 8"/>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7" name="TextBox 16"/>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31751" y="680369"/>
            <a:ext cx="10215634" cy="652784"/>
          </a:xfrm>
        </p:spPr>
        <p:txBody>
          <a:bodyPr/>
          <a:lstStyle/>
          <a:p>
            <a:r>
              <a:rPr lang="en-GB" sz="2400" dirty="0" smtClean="0"/>
              <a:t>% of adults who reported being a current smoker, </a:t>
            </a:r>
            <a:br>
              <a:rPr lang="en-GB" sz="2400" dirty="0" smtClean="0"/>
            </a:br>
            <a:r>
              <a:rPr lang="en-GB" sz="2400" dirty="0" smtClean="0"/>
              <a:t>2013-2014 </a:t>
            </a:r>
            <a:br>
              <a:rPr lang="en-GB" sz="2400" dirty="0" smtClean="0"/>
            </a:br>
            <a:r>
              <a:rPr lang="en-GB" sz="1600" b="1" dirty="0" smtClean="0"/>
              <a:t>Age-standardised percentage, persons aged 16+, Wales local authorities</a:t>
            </a:r>
            <a:r>
              <a:rPr lang="en-GB" sz="2400" b="1" dirty="0" smtClean="0"/>
              <a:t/>
            </a:r>
            <a:br>
              <a:rPr lang="en-GB" sz="2400" b="1" dirty="0" smtClean="0"/>
            </a:br>
            <a:endParaRPr lang="en-GB" sz="2400" dirty="0"/>
          </a:p>
        </p:txBody>
      </p:sp>
      <p:sp>
        <p:nvSpPr>
          <p:cNvPr id="7" name="TextBox 6"/>
          <p:cNvSpPr txBox="1"/>
          <p:nvPr/>
        </p:nvSpPr>
        <p:spPr>
          <a:xfrm>
            <a:off x="5473664" y="6148397"/>
            <a:ext cx="5214974" cy="369332"/>
          </a:xfrm>
          <a:prstGeom prst="rect">
            <a:avLst/>
          </a:prstGeom>
          <a:noFill/>
        </p:spPr>
        <p:txBody>
          <a:bodyPr wrap="square" rtlCol="0">
            <a:spAutoFit/>
          </a:bodyPr>
          <a:lstStyle/>
          <a:p>
            <a:pPr algn="r"/>
            <a:r>
              <a:rPr lang="en-GB" sz="900" dirty="0" smtClean="0">
                <a:latin typeface="+mn-lt"/>
              </a:rPr>
              <a:t>Produced by Public Health Wales Observatory, using Welsh Health Survey (WG)</a:t>
            </a:r>
          </a:p>
          <a:p>
            <a:pPr algn="r"/>
            <a:endParaRPr lang="en-GB" sz="900" dirty="0">
              <a:latin typeface="+mn-lt"/>
            </a:endParaRPr>
          </a:p>
        </p:txBody>
      </p:sp>
      <p:grpSp>
        <p:nvGrpSpPr>
          <p:cNvPr id="15" name="Group 14"/>
          <p:cNvGrpSpPr/>
          <p:nvPr/>
        </p:nvGrpSpPr>
        <p:grpSpPr>
          <a:xfrm>
            <a:off x="231751" y="1477169"/>
            <a:ext cx="4752528" cy="4137670"/>
            <a:chOff x="231751" y="1477169"/>
            <a:chExt cx="4752528" cy="4137670"/>
          </a:xfrm>
        </p:grpSpPr>
        <p:pic>
          <p:nvPicPr>
            <p:cNvPr id="16386" name="Picture 2"/>
            <p:cNvPicPr>
              <a:picLocks noChangeAspect="1" noChangeArrowheads="1"/>
            </p:cNvPicPr>
            <p:nvPr/>
          </p:nvPicPr>
          <p:blipFill>
            <a:blip r:embed="rId3" cstate="print"/>
            <a:srcRect t="14823" r="2738"/>
            <a:stretch>
              <a:fillRect/>
            </a:stretch>
          </p:blipFill>
          <p:spPr bwMode="auto">
            <a:xfrm>
              <a:off x="231751" y="1477169"/>
              <a:ext cx="4752528" cy="4137670"/>
            </a:xfrm>
            <a:prstGeom prst="rect">
              <a:avLst/>
            </a:prstGeom>
            <a:noFill/>
            <a:ln w="9525">
              <a:noFill/>
              <a:miter lim="800000"/>
              <a:headEnd/>
              <a:tailEnd/>
            </a:ln>
            <a:effectLst/>
          </p:spPr>
        </p:pic>
        <p:grpSp>
          <p:nvGrpSpPr>
            <p:cNvPr id="6" name="Group 5"/>
            <p:cNvGrpSpPr/>
            <p:nvPr/>
          </p:nvGrpSpPr>
          <p:grpSpPr>
            <a:xfrm>
              <a:off x="447775" y="1477169"/>
              <a:ext cx="2448272" cy="216024"/>
              <a:chOff x="1671911" y="3493393"/>
              <a:chExt cx="2448272" cy="216024"/>
            </a:xfrm>
          </p:grpSpPr>
          <p:sp>
            <p:nvSpPr>
              <p:cNvPr id="9" name="Rectangle 8"/>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0"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462162"/>
            <a:ext cx="10215634" cy="942999"/>
          </a:xfrm>
        </p:spPr>
        <p:txBody>
          <a:bodyPr/>
          <a:lstStyle/>
          <a:p>
            <a:r>
              <a:rPr lang="en-GB" sz="2200" dirty="0" smtClean="0"/>
              <a:t>Average days with 30 minutes moderate or vigorous physical activity (capped), reported by adults, 2013-2014</a:t>
            </a:r>
            <a:r>
              <a:rPr lang="en-GB" sz="2400" dirty="0" smtClean="0"/>
              <a:t/>
            </a:r>
            <a:br>
              <a:rPr lang="en-GB" sz="2400" dirty="0" smtClean="0"/>
            </a:br>
            <a:r>
              <a:rPr lang="en-GB" sz="1600" b="1" dirty="0" smtClean="0"/>
              <a:t>Age-standardised percentage, persons aged 16+, Wales health boards</a:t>
            </a:r>
            <a:r>
              <a:rPr lang="en-GB" sz="2400" b="1" dirty="0" smtClean="0"/>
              <a:t/>
            </a:r>
            <a:br>
              <a:rPr lang="en-GB" sz="2400" b="1" dirty="0" smtClean="0"/>
            </a:br>
            <a:endParaRPr lang="en-GB" sz="2400" dirty="0"/>
          </a:p>
        </p:txBody>
      </p:sp>
      <p:sp>
        <p:nvSpPr>
          <p:cNvPr id="6" name="TextBox 5"/>
          <p:cNvSpPr txBox="1"/>
          <p:nvPr/>
        </p:nvSpPr>
        <p:spPr>
          <a:xfrm>
            <a:off x="4687846" y="6148397"/>
            <a:ext cx="6000792" cy="369332"/>
          </a:xfrm>
          <a:prstGeom prst="rect">
            <a:avLst/>
          </a:prstGeom>
          <a:noFill/>
        </p:spPr>
        <p:txBody>
          <a:bodyPr wrap="square" rtlCol="0">
            <a:spAutoFit/>
          </a:bodyPr>
          <a:lstStyle/>
          <a:p>
            <a:pPr algn="r"/>
            <a:r>
              <a:rPr lang="en-GB" sz="900" dirty="0" smtClean="0">
                <a:latin typeface="+mn-lt"/>
              </a:rPr>
              <a:t>Produced by Public Health Wales Observatory, using Welsh Health Survey (WG)</a:t>
            </a:r>
          </a:p>
          <a:p>
            <a:pPr algn="r"/>
            <a:endParaRPr lang="en-GB" sz="900" dirty="0">
              <a:latin typeface="+mn-lt"/>
            </a:endParaRPr>
          </a:p>
        </p:txBody>
      </p:sp>
      <p:grpSp>
        <p:nvGrpSpPr>
          <p:cNvPr id="15" name="Group 14"/>
          <p:cNvGrpSpPr/>
          <p:nvPr/>
        </p:nvGrpSpPr>
        <p:grpSpPr>
          <a:xfrm>
            <a:off x="375767" y="1765201"/>
            <a:ext cx="4896544" cy="1618878"/>
            <a:chOff x="375767" y="1765201"/>
            <a:chExt cx="4896544" cy="1618878"/>
          </a:xfrm>
        </p:grpSpPr>
        <p:pic>
          <p:nvPicPr>
            <p:cNvPr id="4098" name="Picture 2"/>
            <p:cNvPicPr>
              <a:picLocks noChangeAspect="1" noChangeArrowheads="1"/>
            </p:cNvPicPr>
            <p:nvPr/>
          </p:nvPicPr>
          <p:blipFill>
            <a:blip r:embed="rId3" cstate="print"/>
            <a:srcRect t="28588" r="180"/>
            <a:stretch>
              <a:fillRect/>
            </a:stretch>
          </p:blipFill>
          <p:spPr bwMode="auto">
            <a:xfrm>
              <a:off x="375767" y="1765201"/>
              <a:ext cx="4896544" cy="1618878"/>
            </a:xfrm>
            <a:prstGeom prst="rect">
              <a:avLst/>
            </a:prstGeom>
            <a:noFill/>
            <a:ln w="9525">
              <a:noFill/>
              <a:miter lim="800000"/>
              <a:headEnd/>
              <a:tailEnd/>
            </a:ln>
            <a:effectLst/>
          </p:spPr>
        </p:pic>
        <p:grpSp>
          <p:nvGrpSpPr>
            <p:cNvPr id="7" name="Group 6"/>
            <p:cNvGrpSpPr/>
            <p:nvPr/>
          </p:nvGrpSpPr>
          <p:grpSpPr>
            <a:xfrm>
              <a:off x="663799" y="1765201"/>
              <a:ext cx="2448272" cy="216024"/>
              <a:chOff x="1671911" y="3493393"/>
              <a:chExt cx="2448272" cy="216024"/>
            </a:xfrm>
          </p:grpSpPr>
          <p:sp>
            <p:nvSpPr>
              <p:cNvPr id="9" name="Rectangle 8"/>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0"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9" name="Title 1"/>
          <p:cNvSpPr txBox="1">
            <a:spLocks/>
          </p:cNvSpPr>
          <p:nvPr/>
        </p:nvSpPr>
        <p:spPr bwMode="auto">
          <a:xfrm>
            <a:off x="272221" y="469057"/>
            <a:ext cx="10215634" cy="942999"/>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sz="2200" b="0" i="0" u="none" strike="noStrike" kern="0" cap="none" spc="0" normalizeH="0" baseline="0" noProof="0" dirty="0" smtClean="0">
                <a:ln>
                  <a:noFill/>
                </a:ln>
                <a:solidFill>
                  <a:srgbClr val="423F74"/>
                </a:solidFill>
                <a:effectLst/>
                <a:uLnTx/>
                <a:uFillTx/>
                <a:latin typeface="+mj-lt"/>
                <a:ea typeface="+mj-ea"/>
                <a:cs typeface="+mj-cs"/>
              </a:rPr>
              <a:t>Average days with 30 minutes moderate or vigorous physical activity (capped), reported</a:t>
            </a:r>
            <a:r>
              <a:rPr kumimoji="0" lang="en-GB" sz="2200" b="0" i="0" u="none" strike="noStrike" kern="0" cap="none" spc="0" normalizeH="0" noProof="0" dirty="0" smtClean="0">
                <a:ln>
                  <a:noFill/>
                </a:ln>
                <a:solidFill>
                  <a:srgbClr val="423F74"/>
                </a:solidFill>
                <a:effectLst/>
                <a:uLnTx/>
                <a:uFillTx/>
                <a:latin typeface="+mj-lt"/>
                <a:ea typeface="+mj-ea"/>
                <a:cs typeface="+mj-cs"/>
              </a:rPr>
              <a:t> by adults,</a:t>
            </a:r>
            <a:r>
              <a:rPr kumimoji="0" lang="en-GB" sz="2200" b="0" i="0" u="none" strike="noStrike" kern="0" cap="none" spc="0" normalizeH="0" baseline="0" noProof="0" dirty="0" smtClean="0">
                <a:ln>
                  <a:noFill/>
                </a:ln>
                <a:solidFill>
                  <a:srgbClr val="423F74"/>
                </a:solidFill>
                <a:effectLst/>
                <a:uLnTx/>
                <a:uFillTx/>
                <a:latin typeface="+mj-lt"/>
                <a:ea typeface="+mj-ea"/>
                <a:cs typeface="+mj-cs"/>
              </a:rPr>
              <a:t> 2013-2014</a:t>
            </a:r>
            <a:r>
              <a:rPr kumimoji="0" lang="en-GB" sz="2400" b="0" i="0" u="none" strike="noStrike" kern="0" cap="none" spc="0" normalizeH="0" baseline="0" noProof="0" dirty="0" smtClean="0">
                <a:ln>
                  <a:noFill/>
                </a:ln>
                <a:solidFill>
                  <a:srgbClr val="423F74"/>
                </a:solidFill>
                <a:effectLst/>
                <a:uLnTx/>
                <a:uFillTx/>
                <a:latin typeface="+mj-lt"/>
                <a:ea typeface="+mj-ea"/>
                <a:cs typeface="+mj-cs"/>
              </a:rPr>
              <a:t/>
            </a:r>
            <a:br>
              <a:rPr kumimoji="0" lang="en-GB" sz="2400" b="0" i="0" u="none" strike="noStrike" kern="0" cap="none" spc="0" normalizeH="0" baseline="0" noProof="0" dirty="0" smtClean="0">
                <a:ln>
                  <a:noFill/>
                </a:ln>
                <a:solidFill>
                  <a:srgbClr val="423F74"/>
                </a:solidFill>
                <a:effectLst/>
                <a:uLnTx/>
                <a:uFillTx/>
                <a:latin typeface="+mj-lt"/>
                <a:ea typeface="+mj-ea"/>
                <a:cs typeface="+mj-cs"/>
              </a:rPr>
            </a:br>
            <a:r>
              <a:rPr kumimoji="0" lang="en-GB" sz="2400" b="1" i="0" u="none" strike="noStrike" kern="0" cap="none" spc="0" normalizeH="0" baseline="0" noProof="0" dirty="0" smtClean="0">
                <a:ln>
                  <a:noFill/>
                </a:ln>
                <a:solidFill>
                  <a:srgbClr val="423F74"/>
                </a:solidFill>
                <a:effectLst/>
                <a:uLnTx/>
                <a:uFillTx/>
                <a:latin typeface="+mj-lt"/>
                <a:ea typeface="+mj-ea"/>
                <a:cs typeface="+mj-cs"/>
              </a:rPr>
              <a:t/>
            </a:r>
            <a:br>
              <a:rPr kumimoji="0" lang="en-GB" sz="2400" b="1" i="0" u="none" strike="noStrike" kern="0" cap="none" spc="0" normalizeH="0" baseline="0" noProof="0" dirty="0" smtClean="0">
                <a:ln>
                  <a:noFill/>
                </a:ln>
                <a:solidFill>
                  <a:srgbClr val="423F74"/>
                </a:solidFill>
                <a:effectLst/>
                <a:uLnTx/>
                <a:uFillTx/>
                <a:latin typeface="+mj-lt"/>
                <a:ea typeface="+mj-ea"/>
                <a:cs typeface="+mj-cs"/>
              </a:rPr>
            </a:br>
            <a:endParaRPr kumimoji="0" lang="en-GB" sz="2400" b="0" i="0" u="none" strike="noStrike" kern="0" cap="none" spc="0" normalizeH="0" baseline="0" noProof="0" dirty="0">
              <a:ln>
                <a:noFill/>
              </a:ln>
              <a:solidFill>
                <a:srgbClr val="423F74"/>
              </a:solidFill>
              <a:effectLst/>
              <a:uLnTx/>
              <a:uFillTx/>
              <a:latin typeface="+mj-lt"/>
              <a:ea typeface="+mj-ea"/>
              <a:cs typeface="+mj-cs"/>
            </a:endParaRPr>
          </a:p>
        </p:txBody>
      </p:sp>
      <p:sp>
        <p:nvSpPr>
          <p:cNvPr id="10" name="TextBox 9"/>
          <p:cNvSpPr txBox="1"/>
          <p:nvPr/>
        </p:nvSpPr>
        <p:spPr>
          <a:xfrm>
            <a:off x="303759" y="924433"/>
            <a:ext cx="9896634" cy="338554"/>
          </a:xfrm>
          <a:prstGeom prst="rect">
            <a:avLst/>
          </a:prstGeom>
          <a:noFill/>
        </p:spPr>
        <p:txBody>
          <a:bodyPr wrap="square" rtlCol="0">
            <a:spAutoFit/>
          </a:bodyPr>
          <a:lstStyle/>
          <a:p>
            <a:r>
              <a:rPr lang="en-GB" sz="1600" b="1" kern="0" dirty="0" smtClean="0">
                <a:solidFill>
                  <a:srgbClr val="423F74"/>
                </a:solidFill>
                <a:latin typeface="+mj-lt"/>
              </a:rPr>
              <a:t>Age-standardised percentage, persons aged 16+, Wales local authorities</a:t>
            </a:r>
            <a:endParaRPr lang="en-GB" sz="1600" dirty="0">
              <a:latin typeface="+mj-lt"/>
            </a:endParaRPr>
          </a:p>
        </p:txBody>
      </p:sp>
      <p:sp>
        <p:nvSpPr>
          <p:cNvPr id="6" name="TextBox 5"/>
          <p:cNvSpPr txBox="1"/>
          <p:nvPr/>
        </p:nvSpPr>
        <p:spPr>
          <a:xfrm>
            <a:off x="4687846" y="6157689"/>
            <a:ext cx="6000792" cy="230832"/>
          </a:xfrm>
          <a:prstGeom prst="rect">
            <a:avLst/>
          </a:prstGeom>
          <a:noFill/>
        </p:spPr>
        <p:txBody>
          <a:bodyPr wrap="square" rtlCol="0">
            <a:spAutoFit/>
          </a:bodyPr>
          <a:lstStyle/>
          <a:p>
            <a:pPr algn="r"/>
            <a:r>
              <a:rPr lang="en-GB" sz="900" dirty="0" smtClean="0">
                <a:latin typeface="+mn-lt"/>
              </a:rPr>
              <a:t>Produced by Public Health Wales Observatory, using Welsh Health Survey (WG)</a:t>
            </a:r>
            <a:endParaRPr lang="en-GB" sz="900" dirty="0">
              <a:latin typeface="+mn-lt"/>
            </a:endParaRPr>
          </a:p>
        </p:txBody>
      </p:sp>
      <p:grpSp>
        <p:nvGrpSpPr>
          <p:cNvPr id="16" name="Group 15"/>
          <p:cNvGrpSpPr/>
          <p:nvPr/>
        </p:nvGrpSpPr>
        <p:grpSpPr>
          <a:xfrm>
            <a:off x="303759" y="1405161"/>
            <a:ext cx="4680520" cy="4137670"/>
            <a:chOff x="303759" y="1405161"/>
            <a:chExt cx="4680520" cy="4137670"/>
          </a:xfrm>
        </p:grpSpPr>
        <p:pic>
          <p:nvPicPr>
            <p:cNvPr id="17410" name="Picture 2"/>
            <p:cNvPicPr>
              <a:picLocks noChangeAspect="1" noChangeArrowheads="1"/>
            </p:cNvPicPr>
            <p:nvPr/>
          </p:nvPicPr>
          <p:blipFill>
            <a:blip r:embed="rId3" cstate="print"/>
            <a:srcRect t="14823" r="4212"/>
            <a:stretch>
              <a:fillRect/>
            </a:stretch>
          </p:blipFill>
          <p:spPr bwMode="auto">
            <a:xfrm>
              <a:off x="303759" y="1405161"/>
              <a:ext cx="4680520" cy="4137670"/>
            </a:xfrm>
            <a:prstGeom prst="rect">
              <a:avLst/>
            </a:prstGeom>
            <a:noFill/>
            <a:ln w="9525">
              <a:noFill/>
              <a:miter lim="800000"/>
              <a:headEnd/>
              <a:tailEnd/>
            </a:ln>
            <a:effectLst/>
          </p:spPr>
        </p:pic>
        <p:grpSp>
          <p:nvGrpSpPr>
            <p:cNvPr id="7" name="Group 6"/>
            <p:cNvGrpSpPr/>
            <p:nvPr/>
          </p:nvGrpSpPr>
          <p:grpSpPr>
            <a:xfrm>
              <a:off x="591791" y="1405161"/>
              <a:ext cx="2448272" cy="216024"/>
              <a:chOff x="1671911" y="3493393"/>
              <a:chExt cx="2448272" cy="216024"/>
            </a:xfrm>
          </p:grpSpPr>
          <p:sp>
            <p:nvSpPr>
              <p:cNvPr id="8" name="Rectangle 7"/>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1" name="Group 15"/>
              <p:cNvGrpSpPr/>
              <p:nvPr/>
            </p:nvGrpSpPr>
            <p:grpSpPr>
              <a:xfrm>
                <a:off x="2031951" y="3565401"/>
                <a:ext cx="144016" cy="72008"/>
                <a:chOff x="2391991" y="3565401"/>
                <a:chExt cx="2520280" cy="1224136"/>
              </a:xfrm>
              <a:solidFill>
                <a:schemeClr val="bg1"/>
              </a:solidFill>
            </p:grpSpPr>
            <p:cxnSp>
              <p:nvCxnSpPr>
                <p:cNvPr id="13" name="Straight Connector 12"/>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2" name="TextBox 11"/>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246138"/>
            <a:ext cx="10215634" cy="942999"/>
          </a:xfrm>
        </p:spPr>
        <p:txBody>
          <a:bodyPr/>
          <a:lstStyle/>
          <a:p>
            <a:r>
              <a:rPr lang="en-GB" sz="2200" dirty="0" smtClean="0"/>
              <a:t>% of adults eating five portions of fruit and vegetables the previous day, 2013-2014 </a:t>
            </a:r>
            <a:r>
              <a:rPr lang="en-GB" sz="2400" dirty="0" smtClean="0"/>
              <a:t/>
            </a:r>
            <a:br>
              <a:rPr lang="en-GB" sz="2400" dirty="0" smtClean="0"/>
            </a:br>
            <a:r>
              <a:rPr lang="en-GB" sz="1600" dirty="0" smtClean="0"/>
              <a:t>Age-standardised, </a:t>
            </a:r>
            <a:r>
              <a:rPr lang="en-GB" sz="1600" b="1" dirty="0" smtClean="0"/>
              <a:t>persons aged 16+, </a:t>
            </a:r>
            <a:r>
              <a:rPr lang="en-GB" sz="1600" dirty="0" smtClean="0"/>
              <a:t>Wales health boards</a:t>
            </a:r>
            <a:endParaRPr lang="en-GB" sz="1600" dirty="0"/>
          </a:p>
        </p:txBody>
      </p:sp>
      <p:sp>
        <p:nvSpPr>
          <p:cNvPr id="6" name="TextBox 5"/>
          <p:cNvSpPr txBox="1"/>
          <p:nvPr/>
        </p:nvSpPr>
        <p:spPr>
          <a:xfrm>
            <a:off x="4558501" y="6138879"/>
            <a:ext cx="6000792" cy="230832"/>
          </a:xfrm>
          <a:prstGeom prst="rect">
            <a:avLst/>
          </a:prstGeom>
          <a:noFill/>
        </p:spPr>
        <p:txBody>
          <a:bodyPr wrap="square" rtlCol="0">
            <a:spAutoFit/>
          </a:bodyPr>
          <a:lstStyle/>
          <a:p>
            <a:pPr algn="r"/>
            <a:r>
              <a:rPr lang="en-GB" sz="900" dirty="0" smtClean="0">
                <a:latin typeface="+mn-lt"/>
              </a:rPr>
              <a:t>Produced by Public Health Wales Observatory, using Welsh Health Survey (WG)</a:t>
            </a:r>
            <a:endParaRPr lang="en-GB" sz="900" dirty="0">
              <a:latin typeface="+mn-lt"/>
            </a:endParaRPr>
          </a:p>
        </p:txBody>
      </p:sp>
      <p:grpSp>
        <p:nvGrpSpPr>
          <p:cNvPr id="15" name="Group 14"/>
          <p:cNvGrpSpPr/>
          <p:nvPr/>
        </p:nvGrpSpPr>
        <p:grpSpPr>
          <a:xfrm>
            <a:off x="303759" y="1909217"/>
            <a:ext cx="4824536" cy="1618878"/>
            <a:chOff x="303759" y="1909217"/>
            <a:chExt cx="4824536" cy="1618878"/>
          </a:xfrm>
        </p:grpSpPr>
        <p:pic>
          <p:nvPicPr>
            <p:cNvPr id="5122" name="Picture 2"/>
            <p:cNvPicPr>
              <a:picLocks noChangeAspect="1" noChangeArrowheads="1"/>
            </p:cNvPicPr>
            <p:nvPr/>
          </p:nvPicPr>
          <p:blipFill>
            <a:blip r:embed="rId3" cstate="print"/>
            <a:srcRect t="28588" r="1648"/>
            <a:stretch>
              <a:fillRect/>
            </a:stretch>
          </p:blipFill>
          <p:spPr bwMode="auto">
            <a:xfrm>
              <a:off x="303759" y="1909217"/>
              <a:ext cx="4824536" cy="1618878"/>
            </a:xfrm>
            <a:prstGeom prst="rect">
              <a:avLst/>
            </a:prstGeom>
            <a:noFill/>
            <a:ln w="9525">
              <a:noFill/>
              <a:miter lim="800000"/>
              <a:headEnd/>
              <a:tailEnd/>
            </a:ln>
            <a:effectLst/>
          </p:spPr>
        </p:pic>
        <p:grpSp>
          <p:nvGrpSpPr>
            <p:cNvPr id="7" name="Group 6"/>
            <p:cNvGrpSpPr/>
            <p:nvPr/>
          </p:nvGrpSpPr>
          <p:grpSpPr>
            <a:xfrm>
              <a:off x="519783" y="1909217"/>
              <a:ext cx="2448272" cy="216024"/>
              <a:chOff x="1671911" y="3493393"/>
              <a:chExt cx="2448272" cy="216024"/>
            </a:xfrm>
          </p:grpSpPr>
          <p:sp>
            <p:nvSpPr>
              <p:cNvPr id="9" name="Rectangle 8"/>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0"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267394"/>
            <a:ext cx="10215634" cy="942999"/>
          </a:xfrm>
        </p:spPr>
        <p:txBody>
          <a:bodyPr/>
          <a:lstStyle/>
          <a:p>
            <a:r>
              <a:rPr lang="en-GB" sz="2200" dirty="0" smtClean="0"/>
              <a:t>% of adults eating five portions of fruit and vegetables the previous day, 2013-2014 </a:t>
            </a:r>
            <a:r>
              <a:rPr lang="en-GB" sz="2400" dirty="0" smtClean="0"/>
              <a:t/>
            </a:r>
            <a:br>
              <a:rPr lang="en-GB" sz="2400" dirty="0" smtClean="0"/>
            </a:br>
            <a:endParaRPr lang="en-GB" sz="1600" dirty="0"/>
          </a:p>
        </p:txBody>
      </p:sp>
      <p:sp>
        <p:nvSpPr>
          <p:cNvPr id="9" name="TextBox 8"/>
          <p:cNvSpPr txBox="1"/>
          <p:nvPr/>
        </p:nvSpPr>
        <p:spPr>
          <a:xfrm>
            <a:off x="303759" y="922591"/>
            <a:ext cx="10040650" cy="338554"/>
          </a:xfrm>
          <a:prstGeom prst="rect">
            <a:avLst/>
          </a:prstGeom>
          <a:noFill/>
        </p:spPr>
        <p:txBody>
          <a:bodyPr wrap="square" rtlCol="0">
            <a:spAutoFit/>
          </a:bodyPr>
          <a:lstStyle/>
          <a:p>
            <a:r>
              <a:rPr lang="en-GB" sz="1600" dirty="0" smtClean="0">
                <a:solidFill>
                  <a:srgbClr val="423F74"/>
                </a:solidFill>
                <a:latin typeface="+mj-lt"/>
              </a:rPr>
              <a:t>Age-standardised, persons aged 16+, Wales local authorities</a:t>
            </a:r>
            <a:endParaRPr lang="en-GB" sz="1600" dirty="0">
              <a:solidFill>
                <a:srgbClr val="423F74"/>
              </a:solidFill>
              <a:latin typeface="+mj-lt"/>
            </a:endParaRPr>
          </a:p>
        </p:txBody>
      </p:sp>
      <p:sp>
        <p:nvSpPr>
          <p:cNvPr id="7" name="TextBox 6"/>
          <p:cNvSpPr txBox="1"/>
          <p:nvPr/>
        </p:nvSpPr>
        <p:spPr>
          <a:xfrm>
            <a:off x="5689688" y="6148397"/>
            <a:ext cx="4998950" cy="369332"/>
          </a:xfrm>
          <a:prstGeom prst="rect">
            <a:avLst/>
          </a:prstGeom>
          <a:noFill/>
        </p:spPr>
        <p:txBody>
          <a:bodyPr wrap="square" rtlCol="0">
            <a:spAutoFit/>
          </a:bodyPr>
          <a:lstStyle/>
          <a:p>
            <a:pPr algn="r"/>
            <a:r>
              <a:rPr lang="en-GB" sz="900" dirty="0" smtClean="0">
                <a:latin typeface="+mn-lt"/>
              </a:rPr>
              <a:t>Produced by Public Health Wales Observatory, using Welsh Health Survey (WG)</a:t>
            </a:r>
          </a:p>
          <a:p>
            <a:pPr algn="r"/>
            <a:endParaRPr lang="en-GB" sz="900" dirty="0">
              <a:latin typeface="+mn-lt"/>
            </a:endParaRPr>
          </a:p>
        </p:txBody>
      </p:sp>
      <p:grpSp>
        <p:nvGrpSpPr>
          <p:cNvPr id="10" name="Group 9"/>
          <p:cNvGrpSpPr/>
          <p:nvPr/>
        </p:nvGrpSpPr>
        <p:grpSpPr>
          <a:xfrm>
            <a:off x="591791" y="1621185"/>
            <a:ext cx="2448272" cy="216024"/>
            <a:chOff x="1671911" y="3493393"/>
            <a:chExt cx="2448272" cy="216024"/>
          </a:xfrm>
        </p:grpSpPr>
        <p:sp>
          <p:nvSpPr>
            <p:cNvPr id="11" name="Rectangle 10"/>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2" name="Group 15"/>
            <p:cNvGrpSpPr/>
            <p:nvPr/>
          </p:nvGrpSpPr>
          <p:grpSpPr>
            <a:xfrm>
              <a:off x="2031951" y="3565401"/>
              <a:ext cx="144016" cy="72008"/>
              <a:chOff x="2391991" y="3565401"/>
              <a:chExt cx="2520280" cy="1224136"/>
            </a:xfrm>
            <a:solidFill>
              <a:schemeClr val="bg1"/>
            </a:solidFill>
          </p:grpSpPr>
          <p:cxnSp>
            <p:nvCxnSpPr>
              <p:cNvPr id="14" name="Straight Connector 13"/>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3" name="TextBox 12"/>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nvGrpSpPr>
          <p:cNvPr id="17" name="Group 16"/>
          <p:cNvGrpSpPr/>
          <p:nvPr/>
        </p:nvGrpSpPr>
        <p:grpSpPr>
          <a:xfrm>
            <a:off x="663799" y="1621185"/>
            <a:ext cx="2448272" cy="216024"/>
            <a:chOff x="1671911" y="3493393"/>
            <a:chExt cx="2448272" cy="216024"/>
          </a:xfrm>
        </p:grpSpPr>
        <p:sp>
          <p:nvSpPr>
            <p:cNvPr id="18" name="Rectangle 17"/>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9" name="Group 15"/>
            <p:cNvGrpSpPr/>
            <p:nvPr/>
          </p:nvGrpSpPr>
          <p:grpSpPr>
            <a:xfrm>
              <a:off x="2031951" y="3565401"/>
              <a:ext cx="144016" cy="72008"/>
              <a:chOff x="2391991" y="3565401"/>
              <a:chExt cx="2520280" cy="1224136"/>
            </a:xfrm>
            <a:solidFill>
              <a:schemeClr val="bg1"/>
            </a:solidFill>
          </p:grpSpPr>
          <p:cxnSp>
            <p:nvCxnSpPr>
              <p:cNvPr id="21" name="Straight Connector 20"/>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20" name="TextBox 19"/>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nvGrpSpPr>
          <p:cNvPr id="31" name="Group 30"/>
          <p:cNvGrpSpPr/>
          <p:nvPr/>
        </p:nvGrpSpPr>
        <p:grpSpPr>
          <a:xfrm>
            <a:off x="303759" y="1621185"/>
            <a:ext cx="4824536" cy="4137670"/>
            <a:chOff x="303759" y="1621185"/>
            <a:chExt cx="4824536" cy="4137670"/>
          </a:xfrm>
        </p:grpSpPr>
        <p:pic>
          <p:nvPicPr>
            <p:cNvPr id="18434" name="Picture 2"/>
            <p:cNvPicPr>
              <a:picLocks noChangeAspect="1" noChangeArrowheads="1"/>
            </p:cNvPicPr>
            <p:nvPr/>
          </p:nvPicPr>
          <p:blipFill>
            <a:blip r:embed="rId3" cstate="print"/>
            <a:srcRect t="14823" r="1265"/>
            <a:stretch>
              <a:fillRect/>
            </a:stretch>
          </p:blipFill>
          <p:spPr bwMode="auto">
            <a:xfrm>
              <a:off x="303759" y="1621185"/>
              <a:ext cx="4824536" cy="4137670"/>
            </a:xfrm>
            <a:prstGeom prst="rect">
              <a:avLst/>
            </a:prstGeom>
            <a:noFill/>
            <a:ln w="9525">
              <a:noFill/>
              <a:miter lim="800000"/>
              <a:headEnd/>
              <a:tailEnd/>
            </a:ln>
            <a:effectLst/>
          </p:spPr>
        </p:pic>
        <p:grpSp>
          <p:nvGrpSpPr>
            <p:cNvPr id="24" name="Group 23"/>
            <p:cNvGrpSpPr/>
            <p:nvPr/>
          </p:nvGrpSpPr>
          <p:grpSpPr>
            <a:xfrm>
              <a:off x="663799" y="1621185"/>
              <a:ext cx="2448272" cy="216024"/>
              <a:chOff x="1671911" y="3493393"/>
              <a:chExt cx="2448272" cy="216024"/>
            </a:xfrm>
          </p:grpSpPr>
          <p:sp>
            <p:nvSpPr>
              <p:cNvPr id="25" name="Rectangle 24"/>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26" name="Group 15"/>
              <p:cNvGrpSpPr/>
              <p:nvPr/>
            </p:nvGrpSpPr>
            <p:grpSpPr>
              <a:xfrm>
                <a:off x="2031951" y="3565401"/>
                <a:ext cx="144016" cy="72008"/>
                <a:chOff x="2391991" y="3565401"/>
                <a:chExt cx="2520280" cy="1224136"/>
              </a:xfrm>
              <a:solidFill>
                <a:schemeClr val="bg1"/>
              </a:solidFill>
            </p:grpSpPr>
            <p:cxnSp>
              <p:nvCxnSpPr>
                <p:cNvPr id="28" name="Straight Connector 27"/>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29" name="Straight Connector 28"/>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30" name="Straight Connector 29"/>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27" name="TextBox 26"/>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138087"/>
            <a:ext cx="10215634" cy="942999"/>
          </a:xfrm>
        </p:spPr>
        <p:txBody>
          <a:bodyPr/>
          <a:lstStyle/>
          <a:p>
            <a:r>
              <a:rPr lang="en-GB" sz="2200" dirty="0" smtClean="0"/>
              <a:t>% of adults obese or overweight (BMI*&gt;=25), 2013-2014 </a:t>
            </a:r>
            <a:r>
              <a:rPr lang="en-GB" sz="2400" dirty="0" smtClean="0"/>
              <a:t/>
            </a:r>
            <a:br>
              <a:rPr lang="en-GB" sz="2400" dirty="0" smtClean="0"/>
            </a:br>
            <a:r>
              <a:rPr lang="en-GB" sz="1600" dirty="0" smtClean="0"/>
              <a:t>Age-standardised, persons aged 16+, Wales health boards </a:t>
            </a:r>
            <a:endParaRPr lang="en-GB" sz="1600" dirty="0"/>
          </a:p>
        </p:txBody>
      </p:sp>
      <p:sp>
        <p:nvSpPr>
          <p:cNvPr id="6" name="TextBox 5"/>
          <p:cNvSpPr txBox="1"/>
          <p:nvPr/>
        </p:nvSpPr>
        <p:spPr>
          <a:xfrm>
            <a:off x="4687846" y="5869657"/>
            <a:ext cx="6000792" cy="507831"/>
          </a:xfrm>
          <a:prstGeom prst="rect">
            <a:avLst/>
          </a:prstGeom>
          <a:noFill/>
        </p:spPr>
        <p:txBody>
          <a:bodyPr wrap="square" rtlCol="0">
            <a:spAutoFit/>
          </a:bodyPr>
          <a:lstStyle/>
          <a:p>
            <a:pPr algn="r"/>
            <a:r>
              <a:rPr lang="en-GB" sz="900" dirty="0" smtClean="0">
                <a:latin typeface="+mn-lt"/>
              </a:rPr>
              <a:t>* </a:t>
            </a:r>
            <a:r>
              <a:rPr lang="en-GB" sz="900" dirty="0" smtClean="0"/>
              <a:t>BMI = Body Mass Index</a:t>
            </a:r>
          </a:p>
          <a:p>
            <a:pPr algn="r"/>
            <a:endParaRPr lang="en-GB" sz="900" dirty="0" smtClean="0">
              <a:latin typeface="+mn-lt"/>
            </a:endParaRPr>
          </a:p>
          <a:p>
            <a:pPr algn="r"/>
            <a:r>
              <a:rPr lang="en-GB" sz="900" dirty="0" smtClean="0">
                <a:latin typeface="+mn-lt"/>
              </a:rPr>
              <a:t>Produced by Public Health Wales Observatory, using Welsh Health Survey (WG)</a:t>
            </a:r>
          </a:p>
        </p:txBody>
      </p:sp>
      <p:grpSp>
        <p:nvGrpSpPr>
          <p:cNvPr id="15" name="Group 14"/>
          <p:cNvGrpSpPr/>
          <p:nvPr/>
        </p:nvGrpSpPr>
        <p:grpSpPr>
          <a:xfrm>
            <a:off x="303759" y="1837209"/>
            <a:ext cx="4896544" cy="1618878"/>
            <a:chOff x="303759" y="1837209"/>
            <a:chExt cx="4896544" cy="1618878"/>
          </a:xfrm>
        </p:grpSpPr>
        <p:pic>
          <p:nvPicPr>
            <p:cNvPr id="6146" name="Picture 2"/>
            <p:cNvPicPr>
              <a:picLocks noChangeAspect="1" noChangeArrowheads="1"/>
            </p:cNvPicPr>
            <p:nvPr/>
          </p:nvPicPr>
          <p:blipFill>
            <a:blip r:embed="rId3" cstate="print"/>
            <a:srcRect t="28588" r="180"/>
            <a:stretch>
              <a:fillRect/>
            </a:stretch>
          </p:blipFill>
          <p:spPr bwMode="auto">
            <a:xfrm>
              <a:off x="303759" y="1837209"/>
              <a:ext cx="4896544" cy="1618878"/>
            </a:xfrm>
            <a:prstGeom prst="rect">
              <a:avLst/>
            </a:prstGeom>
            <a:noFill/>
            <a:ln w="9525">
              <a:noFill/>
              <a:miter lim="800000"/>
              <a:headEnd/>
              <a:tailEnd/>
            </a:ln>
            <a:effectLst/>
          </p:spPr>
        </p:pic>
        <p:grpSp>
          <p:nvGrpSpPr>
            <p:cNvPr id="7" name="Group 6"/>
            <p:cNvGrpSpPr/>
            <p:nvPr/>
          </p:nvGrpSpPr>
          <p:grpSpPr>
            <a:xfrm>
              <a:off x="663799" y="1837209"/>
              <a:ext cx="2448272" cy="216024"/>
              <a:chOff x="1671911" y="3493393"/>
              <a:chExt cx="2448272" cy="216024"/>
            </a:xfrm>
          </p:grpSpPr>
          <p:sp>
            <p:nvSpPr>
              <p:cNvPr id="9" name="Rectangle 8"/>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0"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9" name="Title 1"/>
          <p:cNvSpPr txBox="1">
            <a:spLocks/>
          </p:cNvSpPr>
          <p:nvPr/>
        </p:nvSpPr>
        <p:spPr bwMode="auto">
          <a:xfrm>
            <a:off x="231751" y="181025"/>
            <a:ext cx="10215634" cy="942999"/>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sz="2200" b="0" i="0" u="none" strike="noStrike" kern="0" cap="none" spc="0" normalizeH="0" baseline="0" noProof="0" dirty="0" smtClean="0">
                <a:ln>
                  <a:noFill/>
                </a:ln>
                <a:solidFill>
                  <a:srgbClr val="423F74"/>
                </a:solidFill>
                <a:effectLst/>
                <a:uLnTx/>
                <a:uFillTx/>
                <a:latin typeface="+mj-lt"/>
                <a:ea typeface="+mj-ea"/>
                <a:cs typeface="+mj-cs"/>
              </a:rPr>
              <a:t>% of adults obese or overweight (BMI*&gt;=25), 2013-2014 </a:t>
            </a:r>
            <a:r>
              <a:rPr kumimoji="0" lang="en-GB" sz="2400" b="0" i="0" u="none" strike="noStrike" kern="0" cap="none" spc="0" normalizeH="0" baseline="0" noProof="0" dirty="0" smtClean="0">
                <a:ln>
                  <a:noFill/>
                </a:ln>
                <a:solidFill>
                  <a:srgbClr val="423F74"/>
                </a:solidFill>
                <a:effectLst/>
                <a:uLnTx/>
                <a:uFillTx/>
                <a:latin typeface="+mj-lt"/>
                <a:ea typeface="+mj-ea"/>
                <a:cs typeface="+mj-cs"/>
              </a:rPr>
              <a:t/>
            </a:r>
            <a:br>
              <a:rPr kumimoji="0" lang="en-GB" sz="2400" b="0" i="0" u="none" strike="noStrike" kern="0" cap="none" spc="0" normalizeH="0" baseline="0" noProof="0" dirty="0" smtClean="0">
                <a:ln>
                  <a:noFill/>
                </a:ln>
                <a:solidFill>
                  <a:srgbClr val="423F74"/>
                </a:solidFill>
                <a:effectLst/>
                <a:uLnTx/>
                <a:uFillTx/>
                <a:latin typeface="+mj-lt"/>
                <a:ea typeface="+mj-ea"/>
                <a:cs typeface="+mj-cs"/>
              </a:rPr>
            </a:br>
            <a:endParaRPr kumimoji="0" lang="en-GB" sz="1600" b="0" i="0" u="none" strike="noStrike" kern="0" cap="none" spc="0" normalizeH="0" baseline="0" noProof="0" dirty="0">
              <a:ln>
                <a:noFill/>
              </a:ln>
              <a:solidFill>
                <a:srgbClr val="423F74"/>
              </a:solidFill>
              <a:effectLst/>
              <a:uLnTx/>
              <a:uFillTx/>
              <a:latin typeface="+mj-lt"/>
              <a:ea typeface="+mj-ea"/>
              <a:cs typeface="+mj-cs"/>
            </a:endParaRPr>
          </a:p>
        </p:txBody>
      </p:sp>
      <p:sp>
        <p:nvSpPr>
          <p:cNvPr id="10" name="TextBox 9"/>
          <p:cNvSpPr txBox="1"/>
          <p:nvPr/>
        </p:nvSpPr>
        <p:spPr>
          <a:xfrm>
            <a:off x="231751" y="685081"/>
            <a:ext cx="9897204" cy="338554"/>
          </a:xfrm>
          <a:prstGeom prst="rect">
            <a:avLst/>
          </a:prstGeom>
          <a:noFill/>
        </p:spPr>
        <p:txBody>
          <a:bodyPr wrap="square" rtlCol="0">
            <a:spAutoFit/>
          </a:bodyPr>
          <a:lstStyle/>
          <a:p>
            <a:r>
              <a:rPr lang="en-GB" sz="1600" b="1" kern="0" dirty="0" smtClean="0">
                <a:solidFill>
                  <a:srgbClr val="423F74"/>
                </a:solidFill>
                <a:latin typeface="+mj-lt"/>
              </a:rPr>
              <a:t>Age-standardised, persons aged 16+, Wales local authorities</a:t>
            </a:r>
            <a:endParaRPr lang="en-GB" sz="1600" b="1" dirty="0">
              <a:latin typeface="+mj-lt"/>
            </a:endParaRPr>
          </a:p>
        </p:txBody>
      </p:sp>
      <p:grpSp>
        <p:nvGrpSpPr>
          <p:cNvPr id="17" name="Group 16"/>
          <p:cNvGrpSpPr/>
          <p:nvPr/>
        </p:nvGrpSpPr>
        <p:grpSpPr>
          <a:xfrm>
            <a:off x="231751" y="1549177"/>
            <a:ext cx="4824536" cy="4137670"/>
            <a:chOff x="231751" y="1549177"/>
            <a:chExt cx="4824536" cy="4137670"/>
          </a:xfrm>
        </p:grpSpPr>
        <p:pic>
          <p:nvPicPr>
            <p:cNvPr id="19458" name="Picture 2"/>
            <p:cNvPicPr>
              <a:picLocks noChangeAspect="1" noChangeArrowheads="1"/>
            </p:cNvPicPr>
            <p:nvPr/>
          </p:nvPicPr>
          <p:blipFill>
            <a:blip r:embed="rId3" cstate="print"/>
            <a:srcRect t="14823" r="1265"/>
            <a:stretch>
              <a:fillRect/>
            </a:stretch>
          </p:blipFill>
          <p:spPr bwMode="auto">
            <a:xfrm>
              <a:off x="231751" y="1549177"/>
              <a:ext cx="4824536" cy="4137670"/>
            </a:xfrm>
            <a:prstGeom prst="rect">
              <a:avLst/>
            </a:prstGeom>
            <a:noFill/>
            <a:ln w="9525">
              <a:noFill/>
              <a:miter lim="800000"/>
              <a:headEnd/>
              <a:tailEnd/>
            </a:ln>
            <a:effectLst/>
          </p:spPr>
        </p:pic>
        <p:grpSp>
          <p:nvGrpSpPr>
            <p:cNvPr id="8" name="Group 7"/>
            <p:cNvGrpSpPr/>
            <p:nvPr/>
          </p:nvGrpSpPr>
          <p:grpSpPr>
            <a:xfrm>
              <a:off x="591791" y="1549177"/>
              <a:ext cx="2448272" cy="216024"/>
              <a:chOff x="1671911" y="3493393"/>
              <a:chExt cx="2448272" cy="216024"/>
            </a:xfrm>
          </p:grpSpPr>
          <p:sp>
            <p:nvSpPr>
              <p:cNvPr id="11" name="Rectangle 10"/>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2" name="Group 15"/>
              <p:cNvGrpSpPr/>
              <p:nvPr/>
            </p:nvGrpSpPr>
            <p:grpSpPr>
              <a:xfrm>
                <a:off x="2031951" y="3565401"/>
                <a:ext cx="144016" cy="72008"/>
                <a:chOff x="2391991" y="3565401"/>
                <a:chExt cx="2520280" cy="1224136"/>
              </a:xfrm>
              <a:solidFill>
                <a:schemeClr val="bg1"/>
              </a:solidFill>
            </p:grpSpPr>
            <p:cxnSp>
              <p:nvCxnSpPr>
                <p:cNvPr id="14" name="Straight Connector 13"/>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3" name="TextBox 12"/>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
        <p:nvSpPr>
          <p:cNvPr id="18" name="TextBox 17"/>
          <p:cNvSpPr txBox="1"/>
          <p:nvPr/>
        </p:nvSpPr>
        <p:spPr>
          <a:xfrm>
            <a:off x="4687846" y="5869657"/>
            <a:ext cx="6000792" cy="507831"/>
          </a:xfrm>
          <a:prstGeom prst="rect">
            <a:avLst/>
          </a:prstGeom>
          <a:noFill/>
        </p:spPr>
        <p:txBody>
          <a:bodyPr wrap="square" rtlCol="0">
            <a:spAutoFit/>
          </a:bodyPr>
          <a:lstStyle/>
          <a:p>
            <a:pPr algn="r"/>
            <a:r>
              <a:rPr lang="en-GB" sz="900" dirty="0" smtClean="0">
                <a:latin typeface="+mn-lt"/>
              </a:rPr>
              <a:t>* </a:t>
            </a:r>
            <a:r>
              <a:rPr lang="en-GB" sz="900" dirty="0" smtClean="0"/>
              <a:t>BMI = Body Mass Index</a:t>
            </a:r>
          </a:p>
          <a:p>
            <a:pPr algn="r"/>
            <a:endParaRPr lang="en-GB" sz="900" dirty="0" smtClean="0">
              <a:latin typeface="+mn-lt"/>
            </a:endParaRPr>
          </a:p>
          <a:p>
            <a:pPr algn="r"/>
            <a:r>
              <a:rPr lang="en-GB" sz="900" dirty="0" smtClean="0">
                <a:latin typeface="+mn-lt"/>
              </a:rPr>
              <a:t>Produced by Public Health Wales Observatory, using Welsh Health Survey (WG)</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195220"/>
            <a:ext cx="10215634" cy="942999"/>
          </a:xfrm>
        </p:spPr>
        <p:txBody>
          <a:bodyPr/>
          <a:lstStyle/>
          <a:p>
            <a:r>
              <a:rPr lang="en-GB" sz="2200" dirty="0" smtClean="0"/>
              <a:t>Alcohol-specific hospital admissions (person-based), 2013 </a:t>
            </a:r>
            <a:r>
              <a:rPr lang="en-GB" sz="2400" dirty="0" smtClean="0"/>
              <a:t/>
            </a:r>
            <a:br>
              <a:rPr lang="en-GB" sz="2400" dirty="0" smtClean="0"/>
            </a:br>
            <a:r>
              <a:rPr lang="en-GB" sz="1600" dirty="0" smtClean="0"/>
              <a:t>European age-standardised rate per 100,000, persons, all ages, Wales health boards</a:t>
            </a:r>
            <a:endParaRPr lang="en-GB" sz="1600" dirty="0"/>
          </a:p>
        </p:txBody>
      </p:sp>
      <p:sp>
        <p:nvSpPr>
          <p:cNvPr id="25" name="Text Box 1"/>
          <p:cNvSpPr txBox="1">
            <a:spLocks noChangeArrowheads="1"/>
          </p:cNvSpPr>
          <p:nvPr/>
        </p:nvSpPr>
        <p:spPr bwMode="auto">
          <a:xfrm>
            <a:off x="5848375" y="6157689"/>
            <a:ext cx="4840263" cy="288032"/>
          </a:xfrm>
          <a:prstGeom prst="rect">
            <a:avLst/>
          </a:prstGeom>
          <a:noFill/>
          <a:ln w="9525">
            <a:noFill/>
            <a:miter lim="800000"/>
            <a:headEnd/>
            <a:tailEnd/>
          </a:ln>
        </p:spPr>
        <p:txBody>
          <a:bodyPr wrap="square" lIns="27432" tIns="18288"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fld id="{D0C8BACC-2FCC-455A-8BE3-32A71FFDA60D}" type="TxLink">
              <a:rPr lang="en-GB" sz="900" b="0" i="0" u="none" strike="noStrike" baseline="0" smtClean="0">
                <a:solidFill>
                  <a:srgbClr val="000000"/>
                </a:solidFill>
                <a:latin typeface="Verdana"/>
              </a:rPr>
              <a:pPr algn="l" rtl="0">
                <a:defRPr sz="1000"/>
              </a:pPr>
              <a:t>Produced by Public Health Wales Observatory, using PEDW (NWIS) &amp; MYE (ONS)</a:t>
            </a:fld>
            <a:endParaRPr lang="en-GB" sz="900" b="0" i="0" u="none" strike="noStrike" baseline="0" dirty="0" smtClean="0">
              <a:solidFill>
                <a:srgbClr val="000000"/>
              </a:solidFill>
              <a:latin typeface="Verdana"/>
            </a:endParaRPr>
          </a:p>
          <a:p>
            <a:pPr algn="l" rtl="0">
              <a:defRPr sz="1000"/>
            </a:pPr>
            <a:endParaRPr lang="en-GB" sz="900" b="0" i="0" u="none" strike="noStrike" baseline="0" dirty="0">
              <a:solidFill>
                <a:srgbClr val="000000"/>
              </a:solidFill>
              <a:latin typeface="Verdana"/>
            </a:endParaRPr>
          </a:p>
        </p:txBody>
      </p:sp>
      <p:grpSp>
        <p:nvGrpSpPr>
          <p:cNvPr id="14" name="Group 13"/>
          <p:cNvGrpSpPr/>
          <p:nvPr/>
        </p:nvGrpSpPr>
        <p:grpSpPr>
          <a:xfrm>
            <a:off x="303759" y="1837209"/>
            <a:ext cx="4896544" cy="1618878"/>
            <a:chOff x="303759" y="1837209"/>
            <a:chExt cx="4896544" cy="1618878"/>
          </a:xfrm>
        </p:grpSpPr>
        <p:pic>
          <p:nvPicPr>
            <p:cNvPr id="7170" name="Picture 2"/>
            <p:cNvPicPr>
              <a:picLocks noChangeAspect="1" noChangeArrowheads="1"/>
            </p:cNvPicPr>
            <p:nvPr/>
          </p:nvPicPr>
          <p:blipFill>
            <a:blip r:embed="rId3" cstate="print"/>
            <a:srcRect t="28588" r="180"/>
            <a:stretch>
              <a:fillRect/>
            </a:stretch>
          </p:blipFill>
          <p:spPr bwMode="auto">
            <a:xfrm>
              <a:off x="303759" y="1837209"/>
              <a:ext cx="4896544" cy="1618878"/>
            </a:xfrm>
            <a:prstGeom prst="rect">
              <a:avLst/>
            </a:prstGeom>
            <a:noFill/>
            <a:ln w="9525">
              <a:noFill/>
              <a:miter lim="800000"/>
              <a:headEnd/>
              <a:tailEnd/>
            </a:ln>
            <a:effectLst/>
          </p:spPr>
        </p:pic>
        <p:grpSp>
          <p:nvGrpSpPr>
            <p:cNvPr id="6" name="Group 5"/>
            <p:cNvGrpSpPr/>
            <p:nvPr/>
          </p:nvGrpSpPr>
          <p:grpSpPr>
            <a:xfrm>
              <a:off x="447775" y="1837209"/>
              <a:ext cx="2448272" cy="216024"/>
              <a:chOff x="1671911" y="3493393"/>
              <a:chExt cx="2448272" cy="216024"/>
            </a:xfrm>
          </p:grpSpPr>
          <p:sp>
            <p:nvSpPr>
              <p:cNvPr id="7" name="Rectangle 6"/>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9" name="Group 15"/>
              <p:cNvGrpSpPr/>
              <p:nvPr/>
            </p:nvGrpSpPr>
            <p:grpSpPr>
              <a:xfrm>
                <a:off x="2031951" y="3565401"/>
                <a:ext cx="144016" cy="72008"/>
                <a:chOff x="2391991" y="3565401"/>
                <a:chExt cx="2520280" cy="1224136"/>
              </a:xfrm>
              <a:solidFill>
                <a:schemeClr val="bg1"/>
              </a:solidFill>
            </p:grpSpPr>
            <p:cxnSp>
              <p:nvCxnSpPr>
                <p:cNvPr id="11" name="Straight Connector 10"/>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0" name="TextBox 9"/>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195220"/>
            <a:ext cx="10215634" cy="942999"/>
          </a:xfrm>
        </p:spPr>
        <p:txBody>
          <a:bodyPr/>
          <a:lstStyle/>
          <a:p>
            <a:r>
              <a:rPr lang="en-GB" sz="2200" dirty="0" smtClean="0"/>
              <a:t>Alcohol-specific hospital admissions (person-based), 2013 </a:t>
            </a:r>
            <a:r>
              <a:rPr lang="en-GB" sz="2400" dirty="0" smtClean="0"/>
              <a:t/>
            </a:r>
            <a:br>
              <a:rPr lang="en-GB" sz="2400" dirty="0" smtClean="0"/>
            </a:br>
            <a:r>
              <a:rPr lang="en-GB" sz="1600" dirty="0" smtClean="0"/>
              <a:t>European age-standardised rate per 100,000, all ages, Wales health boards</a:t>
            </a:r>
            <a:endParaRPr lang="en-GB" sz="1600" dirty="0"/>
          </a:p>
        </p:txBody>
      </p:sp>
      <p:sp>
        <p:nvSpPr>
          <p:cNvPr id="25" name="Text Box 1"/>
          <p:cNvSpPr txBox="1">
            <a:spLocks noChangeArrowheads="1"/>
          </p:cNvSpPr>
          <p:nvPr/>
        </p:nvSpPr>
        <p:spPr bwMode="auto">
          <a:xfrm>
            <a:off x="5848375" y="6157689"/>
            <a:ext cx="4840263" cy="288032"/>
          </a:xfrm>
          <a:prstGeom prst="rect">
            <a:avLst/>
          </a:prstGeom>
          <a:noFill/>
          <a:ln w="9525">
            <a:noFill/>
            <a:miter lim="800000"/>
            <a:headEnd/>
            <a:tailEnd/>
          </a:ln>
        </p:spPr>
        <p:txBody>
          <a:bodyPr wrap="square" lIns="27432" tIns="18288"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fld id="{D0C8BACC-2FCC-455A-8BE3-32A71FFDA60D}" type="TxLink">
              <a:rPr lang="en-GB" sz="900" b="0" i="0" u="none" strike="noStrike" baseline="0" smtClean="0">
                <a:solidFill>
                  <a:srgbClr val="000000"/>
                </a:solidFill>
                <a:latin typeface="Verdana"/>
              </a:rPr>
              <a:pPr algn="l" rtl="0">
                <a:defRPr sz="1000"/>
              </a:pPr>
              <a:t>Produced by Public Health Wales Observatory, using PEDW (NWIS) &amp; MYE (ONS)</a:t>
            </a:fld>
            <a:endParaRPr lang="en-GB" sz="900" b="0" i="0" u="none" strike="noStrike" baseline="0" dirty="0" smtClean="0">
              <a:solidFill>
                <a:srgbClr val="000000"/>
              </a:solidFill>
              <a:latin typeface="Verdana"/>
            </a:endParaRPr>
          </a:p>
          <a:p>
            <a:pPr algn="l" rtl="0">
              <a:defRPr sz="1000"/>
            </a:pPr>
            <a:endParaRPr lang="en-GB" sz="800" b="0" i="0" u="none" strike="noStrike" baseline="0" dirty="0">
              <a:solidFill>
                <a:srgbClr val="000000"/>
              </a:solidFill>
              <a:latin typeface="Verdana"/>
            </a:endParaRPr>
          </a:p>
        </p:txBody>
      </p:sp>
      <p:sp>
        <p:nvSpPr>
          <p:cNvPr id="26" name="TextBox 25"/>
          <p:cNvSpPr txBox="1"/>
          <p:nvPr/>
        </p:nvSpPr>
        <p:spPr>
          <a:xfrm>
            <a:off x="1743919" y="1261145"/>
            <a:ext cx="1000132" cy="307777"/>
          </a:xfrm>
          <a:prstGeom prst="rect">
            <a:avLst/>
          </a:prstGeom>
          <a:noFill/>
        </p:spPr>
        <p:txBody>
          <a:bodyPr wrap="square" rtlCol="0">
            <a:spAutoFit/>
          </a:bodyPr>
          <a:lstStyle/>
          <a:p>
            <a:r>
              <a:rPr lang="en-GB" sz="1400" dirty="0" smtClean="0">
                <a:solidFill>
                  <a:srgbClr val="423F74"/>
                </a:solidFill>
                <a:latin typeface="+mj-lt"/>
              </a:rPr>
              <a:t>Males</a:t>
            </a:r>
            <a:endParaRPr lang="en-GB" sz="1400" dirty="0">
              <a:solidFill>
                <a:srgbClr val="423F74"/>
              </a:solidFill>
              <a:latin typeface="+mj-lt"/>
            </a:endParaRPr>
          </a:p>
        </p:txBody>
      </p:sp>
      <p:sp>
        <p:nvSpPr>
          <p:cNvPr id="27" name="TextBox 26"/>
          <p:cNvSpPr txBox="1"/>
          <p:nvPr/>
        </p:nvSpPr>
        <p:spPr>
          <a:xfrm>
            <a:off x="6887455" y="1261145"/>
            <a:ext cx="1143008" cy="307777"/>
          </a:xfrm>
          <a:prstGeom prst="rect">
            <a:avLst/>
          </a:prstGeom>
          <a:noFill/>
        </p:spPr>
        <p:txBody>
          <a:bodyPr wrap="square" rtlCol="0">
            <a:spAutoFit/>
          </a:bodyPr>
          <a:lstStyle/>
          <a:p>
            <a:r>
              <a:rPr lang="en-GB" sz="1400" dirty="0" smtClean="0">
                <a:solidFill>
                  <a:srgbClr val="423F74"/>
                </a:solidFill>
                <a:latin typeface="+mj-lt"/>
              </a:rPr>
              <a:t>Females</a:t>
            </a:r>
            <a:endParaRPr lang="en-GB" sz="1400" dirty="0">
              <a:solidFill>
                <a:srgbClr val="423F74"/>
              </a:solidFill>
              <a:latin typeface="+mj-lt"/>
            </a:endParaRPr>
          </a:p>
        </p:txBody>
      </p:sp>
      <p:grpSp>
        <p:nvGrpSpPr>
          <p:cNvPr id="23" name="Group 22"/>
          <p:cNvGrpSpPr/>
          <p:nvPr/>
        </p:nvGrpSpPr>
        <p:grpSpPr>
          <a:xfrm>
            <a:off x="303759" y="1837209"/>
            <a:ext cx="4824536" cy="1618878"/>
            <a:chOff x="303759" y="1837209"/>
            <a:chExt cx="4824536" cy="1618878"/>
          </a:xfrm>
        </p:grpSpPr>
        <p:pic>
          <p:nvPicPr>
            <p:cNvPr id="8194" name="Picture 2"/>
            <p:cNvPicPr>
              <a:picLocks noChangeAspect="1" noChangeArrowheads="1"/>
            </p:cNvPicPr>
            <p:nvPr/>
          </p:nvPicPr>
          <p:blipFill>
            <a:blip r:embed="rId3" cstate="print"/>
            <a:srcRect t="28588" r="1648"/>
            <a:stretch>
              <a:fillRect/>
            </a:stretch>
          </p:blipFill>
          <p:spPr bwMode="auto">
            <a:xfrm>
              <a:off x="303759" y="1837209"/>
              <a:ext cx="4824536" cy="1618878"/>
            </a:xfrm>
            <a:prstGeom prst="rect">
              <a:avLst/>
            </a:prstGeom>
            <a:noFill/>
            <a:ln w="9525">
              <a:noFill/>
              <a:miter lim="800000"/>
              <a:headEnd/>
              <a:tailEnd/>
            </a:ln>
            <a:effectLst/>
          </p:spPr>
        </p:pic>
        <p:grpSp>
          <p:nvGrpSpPr>
            <p:cNvPr id="9" name="Group 8"/>
            <p:cNvGrpSpPr/>
            <p:nvPr/>
          </p:nvGrpSpPr>
          <p:grpSpPr>
            <a:xfrm>
              <a:off x="591791" y="1837209"/>
              <a:ext cx="2448272" cy="216024"/>
              <a:chOff x="1671911" y="3493393"/>
              <a:chExt cx="2448272" cy="216024"/>
            </a:xfrm>
          </p:grpSpPr>
          <p:sp>
            <p:nvSpPr>
              <p:cNvPr id="10" name="Rectangle 9"/>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1" name="Group 15"/>
              <p:cNvGrpSpPr/>
              <p:nvPr/>
            </p:nvGrpSpPr>
            <p:grpSpPr>
              <a:xfrm>
                <a:off x="2031951" y="3565401"/>
                <a:ext cx="144016" cy="72008"/>
                <a:chOff x="2391991" y="3565401"/>
                <a:chExt cx="2520280" cy="1224136"/>
              </a:xfrm>
              <a:solidFill>
                <a:schemeClr val="bg1"/>
              </a:solidFill>
            </p:grpSpPr>
            <p:cxnSp>
              <p:nvCxnSpPr>
                <p:cNvPr id="13" name="Straight Connector 12"/>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2" name="TextBox 11"/>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grpSp>
        <p:nvGrpSpPr>
          <p:cNvPr id="24" name="Group 23"/>
          <p:cNvGrpSpPr/>
          <p:nvPr/>
        </p:nvGrpSpPr>
        <p:grpSpPr>
          <a:xfrm>
            <a:off x="5272311" y="1837209"/>
            <a:ext cx="4896544" cy="1618878"/>
            <a:chOff x="5272311" y="1837209"/>
            <a:chExt cx="4896544" cy="1618878"/>
          </a:xfrm>
        </p:grpSpPr>
        <p:pic>
          <p:nvPicPr>
            <p:cNvPr id="8195" name="Picture 3"/>
            <p:cNvPicPr>
              <a:picLocks noChangeAspect="1" noChangeArrowheads="1"/>
            </p:cNvPicPr>
            <p:nvPr/>
          </p:nvPicPr>
          <p:blipFill>
            <a:blip r:embed="rId4" cstate="print"/>
            <a:srcRect t="28588" r="180"/>
            <a:stretch>
              <a:fillRect/>
            </a:stretch>
          </p:blipFill>
          <p:spPr bwMode="auto">
            <a:xfrm>
              <a:off x="5272311" y="1837209"/>
              <a:ext cx="4896544" cy="1618878"/>
            </a:xfrm>
            <a:prstGeom prst="rect">
              <a:avLst/>
            </a:prstGeom>
            <a:noFill/>
            <a:ln w="9525">
              <a:noFill/>
              <a:miter lim="800000"/>
              <a:headEnd/>
              <a:tailEnd/>
            </a:ln>
            <a:effectLst/>
          </p:spPr>
        </p:pic>
        <p:grpSp>
          <p:nvGrpSpPr>
            <p:cNvPr id="16" name="Group 15"/>
            <p:cNvGrpSpPr/>
            <p:nvPr/>
          </p:nvGrpSpPr>
          <p:grpSpPr>
            <a:xfrm>
              <a:off x="5560343" y="1837209"/>
              <a:ext cx="2448272" cy="216024"/>
              <a:chOff x="1671911" y="3493393"/>
              <a:chExt cx="2448272" cy="216024"/>
            </a:xfrm>
          </p:grpSpPr>
          <p:sp>
            <p:nvSpPr>
              <p:cNvPr id="17" name="Rectangle 16"/>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8" name="Group 15"/>
              <p:cNvGrpSpPr/>
              <p:nvPr/>
            </p:nvGrpSpPr>
            <p:grpSpPr>
              <a:xfrm>
                <a:off x="2031951" y="3565401"/>
                <a:ext cx="144016" cy="72008"/>
                <a:chOff x="2391991" y="3565401"/>
                <a:chExt cx="2520280" cy="1224136"/>
              </a:xfrm>
              <a:solidFill>
                <a:schemeClr val="bg1"/>
              </a:solidFill>
            </p:grpSpPr>
            <p:cxnSp>
              <p:nvCxnSpPr>
                <p:cNvPr id="20" name="Straight Connector 19"/>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9" name="TextBox 18"/>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7" name="Rectangle 2"/>
          <p:cNvSpPr>
            <a:spLocks noGrp="1" noChangeArrowheads="1"/>
          </p:cNvSpPr>
          <p:nvPr>
            <p:ph type="title"/>
          </p:nvPr>
        </p:nvSpPr>
        <p:spPr>
          <a:xfrm>
            <a:off x="951831" y="613073"/>
            <a:ext cx="7046913" cy="762000"/>
          </a:xfrm>
        </p:spPr>
        <p:txBody>
          <a:bodyPr/>
          <a:lstStyle/>
          <a:p>
            <a:pPr eaLnBrk="1" hangingPunct="1"/>
            <a:r>
              <a:rPr lang="en-GB" sz="2800" dirty="0" smtClean="0"/>
              <a:t>Introduction</a:t>
            </a:r>
          </a:p>
        </p:txBody>
      </p:sp>
      <p:sp>
        <p:nvSpPr>
          <p:cNvPr id="8" name="Rectangle 3"/>
          <p:cNvSpPr txBox="1">
            <a:spLocks noChangeArrowheads="1"/>
          </p:cNvSpPr>
          <p:nvPr/>
        </p:nvSpPr>
        <p:spPr bwMode="auto">
          <a:xfrm>
            <a:off x="591791" y="1693193"/>
            <a:ext cx="9258647" cy="4464496"/>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lvl="0" indent="-390525" defTabSz="1042988" eaLnBrk="1" hangingPunct="1">
              <a:spcBef>
                <a:spcPct val="20000"/>
              </a:spcBef>
              <a:buFontTx/>
              <a:buChar char="•"/>
              <a:defRPr/>
            </a:pPr>
            <a:r>
              <a:rPr kumimoji="0" lang="en-GB" b="0" i="0" u="none" strike="noStrike" kern="0" cap="none" spc="0" normalizeH="0" baseline="0" noProof="0" dirty="0" smtClean="0">
                <a:ln>
                  <a:noFill/>
                </a:ln>
                <a:solidFill>
                  <a:schemeClr val="tx1"/>
                </a:solidFill>
                <a:effectLst/>
                <a:uLnTx/>
                <a:uFillTx/>
                <a:latin typeface="+mn-lt"/>
                <a:ea typeface="+mn-ea"/>
                <a:cs typeface="+mn-cs"/>
              </a:rPr>
              <a:t>These slides are one of the products from</a:t>
            </a:r>
            <a:r>
              <a:rPr kumimoji="0" lang="en-GB" b="0" i="0" u="none" strike="noStrike" kern="0" cap="none" spc="0" normalizeH="0" noProof="0" dirty="0" smtClean="0">
                <a:ln>
                  <a:noFill/>
                </a:ln>
                <a:solidFill>
                  <a:schemeClr val="tx1"/>
                </a:solidFill>
                <a:effectLst/>
                <a:uLnTx/>
                <a:uFillTx/>
                <a:latin typeface="+mn-lt"/>
                <a:ea typeface="+mn-ea"/>
                <a:cs typeface="+mn-cs"/>
              </a:rPr>
              <a:t>                 </a:t>
            </a:r>
            <a:r>
              <a:rPr kumimoji="0" lang="en-GB" b="0" i="0" u="none" strike="noStrike" kern="0" cap="none" spc="0" normalizeH="0" baseline="0" noProof="0" dirty="0" smtClean="0">
                <a:ln>
                  <a:noFill/>
                </a:ln>
                <a:solidFill>
                  <a:schemeClr val="tx1"/>
                </a:solidFill>
                <a:effectLst/>
                <a:uLnTx/>
                <a:uFillTx/>
                <a:latin typeface="+mn-lt"/>
                <a:ea typeface="+mn-ea"/>
                <a:cs typeface="+mn-cs"/>
              </a:rPr>
              <a:t>the Public Health Wales Observatory's </a:t>
            </a:r>
            <a:r>
              <a:rPr kumimoji="0" lang="en-GB" b="0" i="1" u="none" strike="noStrike" kern="0" cap="none" spc="0" normalizeH="0" baseline="0" noProof="0" dirty="0" smtClean="0">
                <a:ln>
                  <a:noFill/>
                </a:ln>
                <a:solidFill>
                  <a:schemeClr val="tx1"/>
                </a:solidFill>
                <a:effectLst/>
                <a:uLnTx/>
                <a:uFillTx/>
                <a:latin typeface="+mn-lt"/>
                <a:ea typeface="+mn-ea"/>
                <a:cs typeface="+mn-cs"/>
              </a:rPr>
              <a:t>Our                Healthy Future Indicators</a:t>
            </a:r>
            <a:r>
              <a:rPr kumimoji="0" lang="en-GB" b="0" i="1" u="none" strike="noStrike" kern="0" cap="none" spc="0" normalizeH="0" noProof="0" dirty="0" smtClean="0">
                <a:ln>
                  <a:noFill/>
                </a:ln>
                <a:solidFill>
                  <a:schemeClr val="tx1"/>
                </a:solidFill>
                <a:effectLst/>
                <a:uLnTx/>
                <a:uFillTx/>
                <a:latin typeface="+mn-lt"/>
                <a:ea typeface="+mn-ea"/>
                <a:cs typeface="+mn-cs"/>
              </a:rPr>
              <a:t> (2015)</a:t>
            </a:r>
            <a:r>
              <a:rPr kumimoji="0" lang="en-GB" b="0" i="0" u="none" strike="noStrike" kern="0" cap="none" spc="0" normalizeH="0" noProof="0" dirty="0" smtClean="0">
                <a:ln>
                  <a:noFill/>
                </a:ln>
                <a:solidFill>
                  <a:schemeClr val="tx1"/>
                </a:solidFill>
                <a:effectLst/>
                <a:uLnTx/>
                <a:uFillTx/>
                <a:latin typeface="+mn-lt"/>
                <a:ea typeface="+mn-ea"/>
                <a:cs typeface="+mn-cs"/>
              </a:rPr>
              <a:t> publication </a:t>
            </a:r>
            <a:r>
              <a:rPr lang="en-GB" u="sng" dirty="0" smtClean="0">
                <a:latin typeface="+mn-lt"/>
                <a:hlinkClick r:id="rId3"/>
              </a:rPr>
              <a:t>http://www.wales.nhs.uk/sitesplus/922/page/83567</a:t>
            </a:r>
            <a:r>
              <a:rPr kumimoji="0" lang="en-GB" b="0" i="0" u="none" strike="noStrike" kern="0" cap="none" spc="0" normalizeH="0" baseline="0" noProof="0" dirty="0" smtClean="0">
                <a:ln>
                  <a:noFill/>
                </a:ln>
                <a:solidFill>
                  <a:schemeClr val="tx1"/>
                </a:solidFill>
                <a:effectLst/>
                <a:uLnTx/>
                <a:uFillTx/>
                <a:latin typeface="+mn-lt"/>
                <a:ea typeface="+mn-ea"/>
                <a:cs typeface="+mn-cs"/>
              </a:rPr>
              <a:t>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b="0" i="0" u="none" strike="noStrike" kern="0" cap="none" spc="0" normalizeH="0" baseline="0" noProof="0" dirty="0" smtClean="0">
                <a:ln>
                  <a:noFill/>
                </a:ln>
                <a:solidFill>
                  <a:schemeClr val="tx1"/>
                </a:solidFill>
                <a:effectLst/>
                <a:uLnTx/>
                <a:uFillTx/>
                <a:latin typeface="+mn-lt"/>
                <a:ea typeface="+mn-ea"/>
                <a:cs typeface="+mn-cs"/>
              </a:rPr>
              <a:t>The indicators have been produced to support the Welsh Government’s strategic framework: </a:t>
            </a:r>
            <a:r>
              <a:rPr kumimoji="0" lang="en-GB" b="0" i="0" u="none" strike="noStrike" kern="0" cap="none" spc="0" normalizeH="0" baseline="0" noProof="0" dirty="0" smtClean="0">
                <a:ln>
                  <a:noFill/>
                </a:ln>
                <a:solidFill>
                  <a:schemeClr val="tx1"/>
                </a:solidFill>
                <a:effectLst/>
                <a:uLnTx/>
                <a:uFillTx/>
                <a:latin typeface="+mn-lt"/>
                <a:ea typeface="+mn-ea"/>
                <a:cs typeface="+mn-cs"/>
                <a:hlinkClick r:id="rId4"/>
              </a:rPr>
              <a:t>http://gov.wales/topics/health/cmo/healthy/?lang=en</a:t>
            </a:r>
            <a:endParaRPr kumimoji="0" lang="en-GB" b="0" i="0" u="none" strike="noStrike" kern="0" cap="none" spc="0" normalizeH="0" baseline="0" noProof="0" dirty="0" smtClean="0">
              <a:ln>
                <a:noFill/>
              </a:ln>
              <a:solidFill>
                <a:schemeClr val="tx1"/>
              </a:solidFill>
              <a:effectLst/>
              <a:uLnTx/>
              <a:uFillTx/>
              <a:latin typeface="+mn-lt"/>
              <a:ea typeface="+mn-ea"/>
              <a:cs typeface="+mn-cs"/>
            </a:endParaRP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a:p>
            <a:pPr marL="390525" lvl="0" indent="-390525" defTabSz="1042988" eaLnBrk="1" hangingPunct="1">
              <a:spcBef>
                <a:spcPct val="20000"/>
              </a:spcBef>
              <a:buFontTx/>
              <a:buChar char="•"/>
              <a:defRPr/>
            </a:pPr>
            <a:r>
              <a:rPr lang="en-GB" kern="0" dirty="0" smtClean="0">
                <a:latin typeface="+mn-lt"/>
                <a:ea typeface="+mn-ea"/>
              </a:rPr>
              <a:t>This is an interim update pending the development of indicators for the Public Health Outcomes Framework.</a:t>
            </a:r>
            <a:endParaRPr kumimoji="0" lang="en-GB"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5" name="Picture 2"/>
          <p:cNvPicPr>
            <a:picLocks noChangeAspect="1" noChangeArrowheads="1"/>
          </p:cNvPicPr>
          <p:nvPr/>
        </p:nvPicPr>
        <p:blipFill>
          <a:blip r:embed="rId5" cstate="print"/>
          <a:srcRect l="691" t="23422" r="59101" b="19485"/>
          <a:stretch>
            <a:fillRect/>
          </a:stretch>
        </p:blipFill>
        <p:spPr bwMode="auto">
          <a:xfrm>
            <a:off x="7828216" y="325041"/>
            <a:ext cx="2556663" cy="2041034"/>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102122"/>
            <a:ext cx="10215634" cy="942999"/>
          </a:xfrm>
        </p:spPr>
        <p:txBody>
          <a:bodyPr/>
          <a:lstStyle/>
          <a:p>
            <a:r>
              <a:rPr lang="en-GB" sz="2200" dirty="0" smtClean="0"/>
              <a:t>Alcohol-specific hospital admissions (person-based), 2013 </a:t>
            </a:r>
            <a:r>
              <a:rPr lang="en-GB" sz="2400" dirty="0" smtClean="0"/>
              <a:t/>
            </a:r>
            <a:br>
              <a:rPr lang="en-GB" sz="2400" dirty="0" smtClean="0"/>
            </a:br>
            <a:r>
              <a:rPr lang="en-GB" sz="1600" dirty="0" smtClean="0"/>
              <a:t>European age-standardised rate per 100,000, persons all ages, Wales local authorities </a:t>
            </a:r>
            <a:endParaRPr lang="en-GB" sz="1600" dirty="0"/>
          </a:p>
        </p:txBody>
      </p:sp>
      <p:sp>
        <p:nvSpPr>
          <p:cNvPr id="6" name="TextBox 5"/>
          <p:cNvSpPr txBox="1"/>
          <p:nvPr/>
        </p:nvSpPr>
        <p:spPr>
          <a:xfrm>
            <a:off x="5704359" y="6157689"/>
            <a:ext cx="4984279" cy="369332"/>
          </a:xfrm>
          <a:prstGeom prst="rect">
            <a:avLst/>
          </a:prstGeom>
          <a:noFill/>
        </p:spPr>
        <p:txBody>
          <a:bodyPr wrap="square" rtlCol="0">
            <a:spAutoFit/>
          </a:bodyPr>
          <a:lstStyle/>
          <a:p>
            <a:pPr algn="r"/>
            <a:r>
              <a:rPr lang="en-GB" sz="900" dirty="0" smtClean="0">
                <a:latin typeface="+mn-lt"/>
              </a:rPr>
              <a:t>Produced by Public Health Wales Observatory, using PEDW (NWIS) &amp; MYE (ONS)</a:t>
            </a:r>
          </a:p>
          <a:p>
            <a:pPr algn="r"/>
            <a:endParaRPr lang="en-GB" sz="900" dirty="0">
              <a:latin typeface="+mn-lt"/>
            </a:endParaRPr>
          </a:p>
        </p:txBody>
      </p:sp>
      <p:grpSp>
        <p:nvGrpSpPr>
          <p:cNvPr id="15" name="Group 14"/>
          <p:cNvGrpSpPr/>
          <p:nvPr/>
        </p:nvGrpSpPr>
        <p:grpSpPr>
          <a:xfrm>
            <a:off x="303759" y="1333153"/>
            <a:ext cx="4824536" cy="4137670"/>
            <a:chOff x="303759" y="1333153"/>
            <a:chExt cx="4824536" cy="4137670"/>
          </a:xfrm>
        </p:grpSpPr>
        <p:pic>
          <p:nvPicPr>
            <p:cNvPr id="21506" name="Picture 2"/>
            <p:cNvPicPr>
              <a:picLocks noChangeAspect="1" noChangeArrowheads="1"/>
            </p:cNvPicPr>
            <p:nvPr/>
          </p:nvPicPr>
          <p:blipFill>
            <a:blip r:embed="rId3" cstate="print"/>
            <a:srcRect t="14823" r="1265"/>
            <a:stretch>
              <a:fillRect/>
            </a:stretch>
          </p:blipFill>
          <p:spPr bwMode="auto">
            <a:xfrm>
              <a:off x="303759" y="1333153"/>
              <a:ext cx="4824536" cy="4137670"/>
            </a:xfrm>
            <a:prstGeom prst="rect">
              <a:avLst/>
            </a:prstGeom>
            <a:noFill/>
            <a:ln w="9525">
              <a:noFill/>
              <a:miter lim="800000"/>
              <a:headEnd/>
              <a:tailEnd/>
            </a:ln>
            <a:effectLst/>
          </p:spPr>
        </p:pic>
        <p:grpSp>
          <p:nvGrpSpPr>
            <p:cNvPr id="7" name="Group 6"/>
            <p:cNvGrpSpPr/>
            <p:nvPr/>
          </p:nvGrpSpPr>
          <p:grpSpPr>
            <a:xfrm>
              <a:off x="519783" y="1333153"/>
              <a:ext cx="2448272" cy="216024"/>
              <a:chOff x="1671911" y="3493393"/>
              <a:chExt cx="2448272" cy="216024"/>
            </a:xfrm>
          </p:grpSpPr>
          <p:sp>
            <p:nvSpPr>
              <p:cNvPr id="9" name="Rectangle 8"/>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0"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3600" y="102122"/>
            <a:ext cx="10287073" cy="942999"/>
          </a:xfrm>
        </p:spPr>
        <p:txBody>
          <a:bodyPr/>
          <a:lstStyle/>
          <a:p>
            <a:r>
              <a:rPr lang="en-GB" sz="2200" dirty="0" smtClean="0"/>
              <a:t>Alcohol-specific hospital admissions (person-based), 2013 </a:t>
            </a:r>
            <a:r>
              <a:rPr lang="en-GB" sz="3600" dirty="0" smtClean="0"/>
              <a:t/>
            </a:r>
            <a:br>
              <a:rPr lang="en-GB" sz="3600" dirty="0" smtClean="0"/>
            </a:br>
            <a:r>
              <a:rPr lang="en-GB" sz="1600" dirty="0" smtClean="0"/>
              <a:t>European age-standardised rate per 100,000, all ages by sex, Wales local authorities </a:t>
            </a:r>
            <a:endParaRPr lang="en-GB" sz="1600" dirty="0"/>
          </a:p>
        </p:txBody>
      </p:sp>
      <p:sp>
        <p:nvSpPr>
          <p:cNvPr id="6" name="TextBox 5"/>
          <p:cNvSpPr txBox="1"/>
          <p:nvPr/>
        </p:nvSpPr>
        <p:spPr>
          <a:xfrm>
            <a:off x="5201443" y="6157689"/>
            <a:ext cx="5487195" cy="369332"/>
          </a:xfrm>
          <a:prstGeom prst="rect">
            <a:avLst/>
          </a:prstGeom>
          <a:noFill/>
        </p:spPr>
        <p:txBody>
          <a:bodyPr wrap="square" rtlCol="0">
            <a:spAutoFit/>
          </a:bodyPr>
          <a:lstStyle/>
          <a:p>
            <a:pPr algn="r"/>
            <a:r>
              <a:rPr lang="en-GB" sz="900" dirty="0" smtClean="0">
                <a:latin typeface="+mn-lt"/>
              </a:rPr>
              <a:t>Produced by Public Health Wales Observatory, using PEDW (NWIS) &amp; MYE (ONS)</a:t>
            </a:r>
          </a:p>
          <a:p>
            <a:pPr algn="r"/>
            <a:endParaRPr lang="en-GB" sz="900" dirty="0" smtClean="0">
              <a:latin typeface="+mn-lt"/>
            </a:endParaRPr>
          </a:p>
        </p:txBody>
      </p:sp>
      <p:sp>
        <p:nvSpPr>
          <p:cNvPr id="9" name="TextBox 8"/>
          <p:cNvSpPr txBox="1"/>
          <p:nvPr/>
        </p:nvSpPr>
        <p:spPr>
          <a:xfrm>
            <a:off x="434847" y="1169392"/>
            <a:ext cx="1000132" cy="307777"/>
          </a:xfrm>
          <a:prstGeom prst="rect">
            <a:avLst/>
          </a:prstGeom>
          <a:noFill/>
        </p:spPr>
        <p:txBody>
          <a:bodyPr wrap="square" rtlCol="0">
            <a:spAutoFit/>
          </a:bodyPr>
          <a:lstStyle/>
          <a:p>
            <a:r>
              <a:rPr lang="en-GB" sz="1400" dirty="0" smtClean="0">
                <a:solidFill>
                  <a:srgbClr val="423F74"/>
                </a:solidFill>
                <a:latin typeface="+mj-lt"/>
              </a:rPr>
              <a:t>Males</a:t>
            </a:r>
            <a:endParaRPr lang="en-GB" sz="1400" dirty="0">
              <a:solidFill>
                <a:srgbClr val="423F74"/>
              </a:solidFill>
              <a:latin typeface="+mj-lt"/>
            </a:endParaRPr>
          </a:p>
        </p:txBody>
      </p:sp>
      <p:sp>
        <p:nvSpPr>
          <p:cNvPr id="10" name="TextBox 9"/>
          <p:cNvSpPr txBox="1"/>
          <p:nvPr/>
        </p:nvSpPr>
        <p:spPr>
          <a:xfrm>
            <a:off x="5272311" y="1169392"/>
            <a:ext cx="1143008" cy="307777"/>
          </a:xfrm>
          <a:prstGeom prst="rect">
            <a:avLst/>
          </a:prstGeom>
          <a:noFill/>
        </p:spPr>
        <p:txBody>
          <a:bodyPr wrap="square" rtlCol="0">
            <a:spAutoFit/>
          </a:bodyPr>
          <a:lstStyle/>
          <a:p>
            <a:r>
              <a:rPr lang="en-GB" sz="1400" dirty="0" smtClean="0">
                <a:solidFill>
                  <a:srgbClr val="423F74"/>
                </a:solidFill>
                <a:latin typeface="+mj-lt"/>
              </a:rPr>
              <a:t>Females</a:t>
            </a:r>
            <a:endParaRPr lang="en-GB" sz="1400" dirty="0">
              <a:solidFill>
                <a:srgbClr val="423F74"/>
              </a:solidFill>
              <a:latin typeface="+mj-lt"/>
            </a:endParaRPr>
          </a:p>
        </p:txBody>
      </p:sp>
      <p:grpSp>
        <p:nvGrpSpPr>
          <p:cNvPr id="25" name="Group 24"/>
          <p:cNvGrpSpPr/>
          <p:nvPr/>
        </p:nvGrpSpPr>
        <p:grpSpPr>
          <a:xfrm>
            <a:off x="375767" y="1621185"/>
            <a:ext cx="4896544" cy="4137670"/>
            <a:chOff x="375767" y="1621185"/>
            <a:chExt cx="4896544" cy="4137670"/>
          </a:xfrm>
        </p:grpSpPr>
        <p:pic>
          <p:nvPicPr>
            <p:cNvPr id="20483" name="Picture 3"/>
            <p:cNvPicPr>
              <a:picLocks noChangeAspect="1" noChangeArrowheads="1"/>
            </p:cNvPicPr>
            <p:nvPr/>
          </p:nvPicPr>
          <p:blipFill>
            <a:blip r:embed="rId3" cstate="print"/>
            <a:srcRect t="14823" r="-209"/>
            <a:stretch>
              <a:fillRect/>
            </a:stretch>
          </p:blipFill>
          <p:spPr bwMode="auto">
            <a:xfrm>
              <a:off x="375767" y="1621185"/>
              <a:ext cx="4896544" cy="4137670"/>
            </a:xfrm>
            <a:prstGeom prst="rect">
              <a:avLst/>
            </a:prstGeom>
            <a:noFill/>
            <a:ln w="9525">
              <a:noFill/>
              <a:miter lim="800000"/>
              <a:headEnd/>
              <a:tailEnd/>
            </a:ln>
            <a:effectLst/>
          </p:spPr>
        </p:pic>
        <p:grpSp>
          <p:nvGrpSpPr>
            <p:cNvPr id="11" name="Group 10"/>
            <p:cNvGrpSpPr/>
            <p:nvPr/>
          </p:nvGrpSpPr>
          <p:grpSpPr>
            <a:xfrm>
              <a:off x="663799" y="1621185"/>
              <a:ext cx="2448272" cy="216024"/>
              <a:chOff x="1671911" y="3493393"/>
              <a:chExt cx="2448272" cy="216024"/>
            </a:xfrm>
          </p:grpSpPr>
          <p:sp>
            <p:nvSpPr>
              <p:cNvPr id="12" name="Rectangle 11"/>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3" name="Group 15"/>
              <p:cNvGrpSpPr/>
              <p:nvPr/>
            </p:nvGrpSpPr>
            <p:grpSpPr>
              <a:xfrm>
                <a:off x="2031951" y="3565401"/>
                <a:ext cx="144016" cy="72008"/>
                <a:chOff x="2391991" y="3565401"/>
                <a:chExt cx="2520280" cy="1224136"/>
              </a:xfrm>
              <a:solidFill>
                <a:schemeClr val="bg1"/>
              </a:solidFill>
            </p:grpSpPr>
            <p:cxnSp>
              <p:nvCxnSpPr>
                <p:cNvPr id="15" name="Straight Connector 14"/>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4" name="TextBox 13"/>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grpSp>
        <p:nvGrpSpPr>
          <p:cNvPr id="26" name="Group 25"/>
          <p:cNvGrpSpPr/>
          <p:nvPr/>
        </p:nvGrpSpPr>
        <p:grpSpPr>
          <a:xfrm>
            <a:off x="5344319" y="1621185"/>
            <a:ext cx="4824536" cy="4137670"/>
            <a:chOff x="5344319" y="1621185"/>
            <a:chExt cx="4824536" cy="4137670"/>
          </a:xfrm>
        </p:grpSpPr>
        <p:pic>
          <p:nvPicPr>
            <p:cNvPr id="20482" name="Picture 2"/>
            <p:cNvPicPr>
              <a:picLocks noChangeAspect="1" noChangeArrowheads="1"/>
            </p:cNvPicPr>
            <p:nvPr/>
          </p:nvPicPr>
          <p:blipFill>
            <a:blip r:embed="rId4" cstate="print"/>
            <a:srcRect t="14823" r="1265"/>
            <a:stretch>
              <a:fillRect/>
            </a:stretch>
          </p:blipFill>
          <p:spPr bwMode="auto">
            <a:xfrm>
              <a:off x="5344319" y="1621185"/>
              <a:ext cx="4824536" cy="4137670"/>
            </a:xfrm>
            <a:prstGeom prst="rect">
              <a:avLst/>
            </a:prstGeom>
            <a:noFill/>
            <a:ln w="9525">
              <a:noFill/>
              <a:miter lim="800000"/>
              <a:headEnd/>
              <a:tailEnd/>
            </a:ln>
            <a:effectLst/>
          </p:spPr>
        </p:pic>
        <p:grpSp>
          <p:nvGrpSpPr>
            <p:cNvPr id="18" name="Group 17"/>
            <p:cNvGrpSpPr/>
            <p:nvPr/>
          </p:nvGrpSpPr>
          <p:grpSpPr>
            <a:xfrm>
              <a:off x="5632351" y="1621185"/>
              <a:ext cx="2448272" cy="216024"/>
              <a:chOff x="1671911" y="3493393"/>
              <a:chExt cx="2448272" cy="216024"/>
            </a:xfrm>
          </p:grpSpPr>
          <p:sp>
            <p:nvSpPr>
              <p:cNvPr id="19" name="Rectangle 18"/>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20" name="Group 15"/>
              <p:cNvGrpSpPr/>
              <p:nvPr/>
            </p:nvGrpSpPr>
            <p:grpSpPr>
              <a:xfrm>
                <a:off x="2031951" y="3565401"/>
                <a:ext cx="144016" cy="72008"/>
                <a:chOff x="2391991" y="3565401"/>
                <a:chExt cx="2520280" cy="1224136"/>
              </a:xfrm>
              <a:solidFill>
                <a:schemeClr val="bg1"/>
              </a:solidFill>
            </p:grpSpPr>
            <p:cxnSp>
              <p:nvCxnSpPr>
                <p:cNvPr id="22" name="Straight Connector 2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21" name="TextBox 2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174130"/>
            <a:ext cx="10215634" cy="942999"/>
          </a:xfrm>
        </p:spPr>
        <p:txBody>
          <a:bodyPr/>
          <a:lstStyle/>
          <a:p>
            <a:r>
              <a:rPr lang="en-GB" sz="2200" dirty="0" smtClean="0"/>
              <a:t>Rate of conceptions among females under 18, 2013 </a:t>
            </a:r>
            <a:r>
              <a:rPr lang="en-GB" sz="2400" dirty="0" smtClean="0"/>
              <a:t/>
            </a:r>
            <a:br>
              <a:rPr lang="en-GB" sz="2400" dirty="0" smtClean="0"/>
            </a:br>
            <a:r>
              <a:rPr lang="en-GB" sz="1600" dirty="0" smtClean="0"/>
              <a:t>Per 1,000 females aged 15-17, Wales health boards</a:t>
            </a:r>
            <a:endParaRPr lang="en-GB" sz="1600" dirty="0"/>
          </a:p>
        </p:txBody>
      </p:sp>
      <p:sp>
        <p:nvSpPr>
          <p:cNvPr id="6" name="TextBox 5"/>
          <p:cNvSpPr txBox="1"/>
          <p:nvPr/>
        </p:nvSpPr>
        <p:spPr>
          <a:xfrm>
            <a:off x="4687846" y="6157689"/>
            <a:ext cx="6000792" cy="369332"/>
          </a:xfrm>
          <a:prstGeom prst="rect">
            <a:avLst/>
          </a:prstGeom>
          <a:noFill/>
        </p:spPr>
        <p:txBody>
          <a:bodyPr wrap="square" rtlCol="0">
            <a:spAutoFit/>
          </a:bodyPr>
          <a:lstStyle/>
          <a:p>
            <a:pPr algn="r"/>
            <a:r>
              <a:rPr lang="en-GB" sz="900" dirty="0" smtClean="0">
                <a:latin typeface="+mn-lt"/>
              </a:rPr>
              <a:t>Produced by Public Health Wales Observatory, using Conceptions data &amp; MYE (ONS)</a:t>
            </a:r>
          </a:p>
          <a:p>
            <a:pPr algn="r"/>
            <a:endParaRPr lang="en-GB" sz="900" dirty="0">
              <a:latin typeface="+mn-lt"/>
            </a:endParaRPr>
          </a:p>
        </p:txBody>
      </p:sp>
      <p:grpSp>
        <p:nvGrpSpPr>
          <p:cNvPr id="15" name="Group 14"/>
          <p:cNvGrpSpPr/>
          <p:nvPr/>
        </p:nvGrpSpPr>
        <p:grpSpPr>
          <a:xfrm>
            <a:off x="375767" y="1621185"/>
            <a:ext cx="4896544" cy="1618878"/>
            <a:chOff x="375767" y="1621185"/>
            <a:chExt cx="4896544" cy="1618878"/>
          </a:xfrm>
        </p:grpSpPr>
        <p:pic>
          <p:nvPicPr>
            <p:cNvPr id="9218" name="Picture 2"/>
            <p:cNvPicPr>
              <a:picLocks noChangeAspect="1" noChangeArrowheads="1"/>
            </p:cNvPicPr>
            <p:nvPr/>
          </p:nvPicPr>
          <p:blipFill>
            <a:blip r:embed="rId3" cstate="print"/>
            <a:srcRect t="28588" r="180"/>
            <a:stretch>
              <a:fillRect/>
            </a:stretch>
          </p:blipFill>
          <p:spPr bwMode="auto">
            <a:xfrm>
              <a:off x="375767" y="1621185"/>
              <a:ext cx="4896544" cy="1618878"/>
            </a:xfrm>
            <a:prstGeom prst="rect">
              <a:avLst/>
            </a:prstGeom>
            <a:noFill/>
            <a:ln w="9525">
              <a:noFill/>
              <a:miter lim="800000"/>
              <a:headEnd/>
              <a:tailEnd/>
            </a:ln>
            <a:effectLst/>
          </p:spPr>
        </p:pic>
        <p:grpSp>
          <p:nvGrpSpPr>
            <p:cNvPr id="7" name="Group 6"/>
            <p:cNvGrpSpPr/>
            <p:nvPr/>
          </p:nvGrpSpPr>
          <p:grpSpPr>
            <a:xfrm>
              <a:off x="663799" y="1621185"/>
              <a:ext cx="2448272" cy="216024"/>
              <a:chOff x="1671911" y="3493393"/>
              <a:chExt cx="2448272" cy="216024"/>
            </a:xfrm>
          </p:grpSpPr>
          <p:sp>
            <p:nvSpPr>
              <p:cNvPr id="9" name="Rectangle 8"/>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0"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6" name="TextBox 5"/>
          <p:cNvSpPr txBox="1"/>
          <p:nvPr/>
        </p:nvSpPr>
        <p:spPr>
          <a:xfrm>
            <a:off x="5113624" y="6148397"/>
            <a:ext cx="5575014" cy="369332"/>
          </a:xfrm>
          <a:prstGeom prst="rect">
            <a:avLst/>
          </a:prstGeom>
          <a:noFill/>
        </p:spPr>
        <p:txBody>
          <a:bodyPr wrap="square" rtlCol="0">
            <a:spAutoFit/>
          </a:bodyPr>
          <a:lstStyle/>
          <a:p>
            <a:pPr algn="r"/>
            <a:r>
              <a:rPr lang="en-GB" sz="900" dirty="0" smtClean="0">
                <a:latin typeface="+mn-lt"/>
              </a:rPr>
              <a:t>Produced by Public Health Wales Observatory, using Conceptions data &amp; MYE (ONS)</a:t>
            </a:r>
          </a:p>
          <a:p>
            <a:pPr algn="r"/>
            <a:endParaRPr lang="en-GB" sz="900" dirty="0">
              <a:latin typeface="+mn-lt"/>
            </a:endParaRPr>
          </a:p>
        </p:txBody>
      </p:sp>
      <p:sp>
        <p:nvSpPr>
          <p:cNvPr id="10" name="Title 1"/>
          <p:cNvSpPr txBox="1">
            <a:spLocks/>
          </p:cNvSpPr>
          <p:nvPr/>
        </p:nvSpPr>
        <p:spPr bwMode="auto">
          <a:xfrm>
            <a:off x="272221" y="174130"/>
            <a:ext cx="10215634" cy="942999"/>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sz="2200" b="0" i="0" u="none" strike="noStrike" kern="0" cap="none" spc="0" normalizeH="0" baseline="0" noProof="0" dirty="0" smtClean="0">
                <a:ln>
                  <a:noFill/>
                </a:ln>
                <a:solidFill>
                  <a:srgbClr val="423F74"/>
                </a:solidFill>
                <a:effectLst/>
                <a:uLnTx/>
                <a:uFillTx/>
                <a:latin typeface="+mj-lt"/>
                <a:ea typeface="+mj-ea"/>
                <a:cs typeface="+mj-cs"/>
              </a:rPr>
              <a:t>Rate of conceptions among females under 18, 2013 </a:t>
            </a:r>
            <a:r>
              <a:rPr kumimoji="0" lang="en-GB" sz="2400" b="0" i="0" u="none" strike="noStrike" kern="0" cap="none" spc="0" normalizeH="0" baseline="0" noProof="0" dirty="0" smtClean="0">
                <a:ln>
                  <a:noFill/>
                </a:ln>
                <a:solidFill>
                  <a:srgbClr val="423F74"/>
                </a:solidFill>
                <a:effectLst/>
                <a:uLnTx/>
                <a:uFillTx/>
                <a:latin typeface="+mj-lt"/>
                <a:ea typeface="+mj-ea"/>
                <a:cs typeface="+mj-cs"/>
              </a:rPr>
              <a:t/>
            </a:r>
            <a:br>
              <a:rPr kumimoji="0" lang="en-GB" sz="2400" b="0" i="0" u="none" strike="noStrike" kern="0" cap="none" spc="0" normalizeH="0" baseline="0" noProof="0" dirty="0" smtClean="0">
                <a:ln>
                  <a:noFill/>
                </a:ln>
                <a:solidFill>
                  <a:srgbClr val="423F74"/>
                </a:solidFill>
                <a:effectLst/>
                <a:uLnTx/>
                <a:uFillTx/>
                <a:latin typeface="+mj-lt"/>
                <a:ea typeface="+mj-ea"/>
                <a:cs typeface="+mj-cs"/>
              </a:rPr>
            </a:br>
            <a:r>
              <a:rPr kumimoji="0" lang="en-GB" sz="1600" b="0" i="0" u="none" strike="noStrike" kern="0" cap="none" spc="0" normalizeH="0" baseline="0" noProof="0" dirty="0" smtClean="0">
                <a:ln>
                  <a:noFill/>
                </a:ln>
                <a:solidFill>
                  <a:srgbClr val="423F74"/>
                </a:solidFill>
                <a:effectLst/>
                <a:uLnTx/>
                <a:uFillTx/>
                <a:latin typeface="+mj-lt"/>
                <a:ea typeface="+mj-ea"/>
                <a:cs typeface="+mj-cs"/>
              </a:rPr>
              <a:t>Per 1,000 females aged 15-17, Wales local authorities</a:t>
            </a:r>
            <a:endParaRPr kumimoji="0" lang="en-GB" sz="1600" b="0" i="0" u="none" strike="noStrike" kern="0" cap="none" spc="0" normalizeH="0" baseline="0" noProof="0" dirty="0">
              <a:ln>
                <a:noFill/>
              </a:ln>
              <a:solidFill>
                <a:srgbClr val="423F74"/>
              </a:solidFill>
              <a:effectLst/>
              <a:uLnTx/>
              <a:uFillTx/>
              <a:latin typeface="+mj-lt"/>
              <a:ea typeface="+mj-ea"/>
              <a:cs typeface="+mj-cs"/>
            </a:endParaRPr>
          </a:p>
        </p:txBody>
      </p:sp>
      <p:grpSp>
        <p:nvGrpSpPr>
          <p:cNvPr id="15" name="Group 14"/>
          <p:cNvGrpSpPr/>
          <p:nvPr/>
        </p:nvGrpSpPr>
        <p:grpSpPr>
          <a:xfrm>
            <a:off x="303759" y="1333153"/>
            <a:ext cx="4824536" cy="4137670"/>
            <a:chOff x="303759" y="1333153"/>
            <a:chExt cx="4824536" cy="4137670"/>
          </a:xfrm>
        </p:grpSpPr>
        <p:pic>
          <p:nvPicPr>
            <p:cNvPr id="22530" name="Picture 2"/>
            <p:cNvPicPr>
              <a:picLocks noChangeAspect="1" noChangeArrowheads="1"/>
            </p:cNvPicPr>
            <p:nvPr/>
          </p:nvPicPr>
          <p:blipFill>
            <a:blip r:embed="rId3" cstate="print"/>
            <a:srcRect t="14823" r="1265"/>
            <a:stretch>
              <a:fillRect/>
            </a:stretch>
          </p:blipFill>
          <p:spPr bwMode="auto">
            <a:xfrm>
              <a:off x="303759" y="1333153"/>
              <a:ext cx="4824536" cy="4137670"/>
            </a:xfrm>
            <a:prstGeom prst="rect">
              <a:avLst/>
            </a:prstGeom>
            <a:noFill/>
            <a:ln w="9525">
              <a:noFill/>
              <a:miter lim="800000"/>
              <a:headEnd/>
              <a:tailEnd/>
            </a:ln>
            <a:effectLst/>
          </p:spPr>
        </p:pic>
        <p:grpSp>
          <p:nvGrpSpPr>
            <p:cNvPr id="7" name="Group 6"/>
            <p:cNvGrpSpPr/>
            <p:nvPr/>
          </p:nvGrpSpPr>
          <p:grpSpPr>
            <a:xfrm>
              <a:off x="447775" y="1333153"/>
              <a:ext cx="2448272" cy="216024"/>
              <a:chOff x="1671911" y="3493393"/>
              <a:chExt cx="2448272" cy="216024"/>
            </a:xfrm>
          </p:grpSpPr>
          <p:sp>
            <p:nvSpPr>
              <p:cNvPr id="8" name="Rectangle 7"/>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9"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181025"/>
            <a:ext cx="10215634" cy="942999"/>
          </a:xfrm>
        </p:spPr>
        <p:txBody>
          <a:bodyPr/>
          <a:lstStyle/>
          <a:p>
            <a:r>
              <a:rPr lang="en-GB" sz="2200" dirty="0" smtClean="0"/>
              <a:t>Admissions for hip fractures, 2013</a:t>
            </a:r>
            <a:r>
              <a:rPr lang="en-GB" sz="2400" dirty="0" smtClean="0"/>
              <a:t/>
            </a:r>
            <a:br>
              <a:rPr lang="en-GB" sz="2400" dirty="0" smtClean="0"/>
            </a:br>
            <a:r>
              <a:rPr lang="en-GB" sz="1600" dirty="0" smtClean="0"/>
              <a:t>European age-standardised rate per 100,000, persons aged 65+, Wales health boards</a:t>
            </a:r>
            <a:endParaRPr lang="en-GB" sz="1600" dirty="0"/>
          </a:p>
        </p:txBody>
      </p:sp>
      <p:sp>
        <p:nvSpPr>
          <p:cNvPr id="6" name="TextBox 5"/>
          <p:cNvSpPr txBox="1"/>
          <p:nvPr/>
        </p:nvSpPr>
        <p:spPr>
          <a:xfrm>
            <a:off x="4687846" y="6157689"/>
            <a:ext cx="6000792" cy="369332"/>
          </a:xfrm>
          <a:prstGeom prst="rect">
            <a:avLst/>
          </a:prstGeom>
          <a:noFill/>
        </p:spPr>
        <p:txBody>
          <a:bodyPr wrap="square" rtlCol="0">
            <a:spAutoFit/>
          </a:bodyPr>
          <a:lstStyle/>
          <a:p>
            <a:pPr algn="r"/>
            <a:r>
              <a:rPr lang="en-GB" sz="900" dirty="0" smtClean="0">
                <a:latin typeface="+mn-lt"/>
              </a:rPr>
              <a:t>Produced by Public Health Wales Observatory, using PEDW (NWIS) &amp; MYE (ONS)</a:t>
            </a:r>
          </a:p>
          <a:p>
            <a:pPr algn="r"/>
            <a:endParaRPr lang="en-GB" sz="900" dirty="0">
              <a:latin typeface="+mn-lt"/>
            </a:endParaRPr>
          </a:p>
        </p:txBody>
      </p:sp>
      <p:grpSp>
        <p:nvGrpSpPr>
          <p:cNvPr id="15" name="Group 14"/>
          <p:cNvGrpSpPr/>
          <p:nvPr/>
        </p:nvGrpSpPr>
        <p:grpSpPr>
          <a:xfrm>
            <a:off x="375767" y="1765201"/>
            <a:ext cx="4896544" cy="1618878"/>
            <a:chOff x="375767" y="1765201"/>
            <a:chExt cx="4896544" cy="1618878"/>
          </a:xfrm>
        </p:grpSpPr>
        <p:pic>
          <p:nvPicPr>
            <p:cNvPr id="10242" name="Picture 2"/>
            <p:cNvPicPr>
              <a:picLocks noChangeAspect="1" noChangeArrowheads="1"/>
            </p:cNvPicPr>
            <p:nvPr/>
          </p:nvPicPr>
          <p:blipFill>
            <a:blip r:embed="rId3" cstate="print"/>
            <a:srcRect t="28588" r="180"/>
            <a:stretch>
              <a:fillRect/>
            </a:stretch>
          </p:blipFill>
          <p:spPr bwMode="auto">
            <a:xfrm>
              <a:off x="375767" y="1765201"/>
              <a:ext cx="4896544" cy="1618878"/>
            </a:xfrm>
            <a:prstGeom prst="rect">
              <a:avLst/>
            </a:prstGeom>
            <a:noFill/>
            <a:ln w="9525">
              <a:noFill/>
              <a:miter lim="800000"/>
              <a:headEnd/>
              <a:tailEnd/>
            </a:ln>
            <a:effectLst/>
          </p:spPr>
        </p:pic>
        <p:grpSp>
          <p:nvGrpSpPr>
            <p:cNvPr id="7" name="Group 6"/>
            <p:cNvGrpSpPr/>
            <p:nvPr/>
          </p:nvGrpSpPr>
          <p:grpSpPr>
            <a:xfrm>
              <a:off x="663799" y="1765201"/>
              <a:ext cx="2448272" cy="216024"/>
              <a:chOff x="1671911" y="3493393"/>
              <a:chExt cx="2448272" cy="216024"/>
            </a:xfrm>
          </p:grpSpPr>
          <p:sp>
            <p:nvSpPr>
              <p:cNvPr id="9" name="Rectangle 8"/>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0"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6" name="TextBox 5"/>
          <p:cNvSpPr txBox="1"/>
          <p:nvPr/>
        </p:nvSpPr>
        <p:spPr>
          <a:xfrm>
            <a:off x="4687846" y="6157689"/>
            <a:ext cx="6000792" cy="369332"/>
          </a:xfrm>
          <a:prstGeom prst="rect">
            <a:avLst/>
          </a:prstGeom>
          <a:noFill/>
        </p:spPr>
        <p:txBody>
          <a:bodyPr wrap="square" rtlCol="0">
            <a:spAutoFit/>
          </a:bodyPr>
          <a:lstStyle/>
          <a:p>
            <a:pPr algn="r"/>
            <a:r>
              <a:rPr lang="en-GB" sz="900" dirty="0" smtClean="0">
                <a:latin typeface="+mn-lt"/>
              </a:rPr>
              <a:t>Produced by Public Health Wales Observatory, using PEDW (NWIS) &amp; MYE (ONS)</a:t>
            </a:r>
          </a:p>
          <a:p>
            <a:pPr algn="r"/>
            <a:endParaRPr lang="en-GB" sz="900" dirty="0">
              <a:latin typeface="+mn-lt"/>
            </a:endParaRPr>
          </a:p>
        </p:txBody>
      </p:sp>
      <p:sp>
        <p:nvSpPr>
          <p:cNvPr id="9" name="TextBox 8"/>
          <p:cNvSpPr txBox="1"/>
          <p:nvPr/>
        </p:nvSpPr>
        <p:spPr>
          <a:xfrm>
            <a:off x="588771" y="1638285"/>
            <a:ext cx="1000132" cy="307777"/>
          </a:xfrm>
          <a:prstGeom prst="rect">
            <a:avLst/>
          </a:prstGeom>
          <a:noFill/>
        </p:spPr>
        <p:txBody>
          <a:bodyPr wrap="square" rtlCol="0">
            <a:spAutoFit/>
          </a:bodyPr>
          <a:lstStyle/>
          <a:p>
            <a:r>
              <a:rPr lang="en-GB" sz="1400" dirty="0" smtClean="0">
                <a:solidFill>
                  <a:srgbClr val="423F74"/>
                </a:solidFill>
                <a:latin typeface="+mj-lt"/>
              </a:rPr>
              <a:t>Males</a:t>
            </a:r>
            <a:endParaRPr lang="en-GB" sz="1400" dirty="0">
              <a:solidFill>
                <a:srgbClr val="423F74"/>
              </a:solidFill>
              <a:latin typeface="+mj-lt"/>
            </a:endParaRPr>
          </a:p>
        </p:txBody>
      </p:sp>
      <p:sp>
        <p:nvSpPr>
          <p:cNvPr id="10" name="TextBox 9"/>
          <p:cNvSpPr txBox="1"/>
          <p:nvPr/>
        </p:nvSpPr>
        <p:spPr>
          <a:xfrm>
            <a:off x="5701191" y="1638285"/>
            <a:ext cx="1143008" cy="307777"/>
          </a:xfrm>
          <a:prstGeom prst="rect">
            <a:avLst/>
          </a:prstGeom>
          <a:noFill/>
        </p:spPr>
        <p:txBody>
          <a:bodyPr wrap="square" rtlCol="0">
            <a:spAutoFit/>
          </a:bodyPr>
          <a:lstStyle/>
          <a:p>
            <a:r>
              <a:rPr lang="en-GB" sz="1400" dirty="0" smtClean="0">
                <a:solidFill>
                  <a:srgbClr val="423F74"/>
                </a:solidFill>
                <a:latin typeface="+mj-lt"/>
              </a:rPr>
              <a:t>Females</a:t>
            </a:r>
            <a:endParaRPr lang="en-GB" sz="1400" dirty="0">
              <a:solidFill>
                <a:srgbClr val="423F74"/>
              </a:solidFill>
              <a:latin typeface="+mj-lt"/>
            </a:endParaRPr>
          </a:p>
        </p:txBody>
      </p:sp>
      <p:sp>
        <p:nvSpPr>
          <p:cNvPr id="12" name="Title 1"/>
          <p:cNvSpPr txBox="1">
            <a:spLocks/>
          </p:cNvSpPr>
          <p:nvPr/>
        </p:nvSpPr>
        <p:spPr bwMode="auto">
          <a:xfrm>
            <a:off x="272221" y="181025"/>
            <a:ext cx="10215634" cy="942999"/>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sz="2200" b="0" i="0" u="none" strike="noStrike" kern="0" cap="none" spc="0" normalizeH="0" baseline="0" noProof="0" dirty="0" smtClean="0">
                <a:ln>
                  <a:noFill/>
                </a:ln>
                <a:solidFill>
                  <a:srgbClr val="423F74"/>
                </a:solidFill>
                <a:effectLst/>
                <a:uLnTx/>
                <a:uFillTx/>
                <a:latin typeface="+mj-lt"/>
                <a:ea typeface="+mj-ea"/>
                <a:cs typeface="+mj-cs"/>
              </a:rPr>
              <a:t>Admissions for hip fractures, 2013</a:t>
            </a:r>
            <a:r>
              <a:rPr kumimoji="0" lang="en-GB" sz="2400" b="0" i="0" u="none" strike="noStrike" kern="0" cap="none" spc="0" normalizeH="0" baseline="0" noProof="0" dirty="0" smtClean="0">
                <a:ln>
                  <a:noFill/>
                </a:ln>
                <a:solidFill>
                  <a:srgbClr val="423F74"/>
                </a:solidFill>
                <a:effectLst/>
                <a:uLnTx/>
                <a:uFillTx/>
                <a:latin typeface="+mj-lt"/>
                <a:ea typeface="+mj-ea"/>
                <a:cs typeface="+mj-cs"/>
              </a:rPr>
              <a:t/>
            </a:r>
            <a:br>
              <a:rPr kumimoji="0" lang="en-GB" sz="2400" b="0" i="0" u="none" strike="noStrike" kern="0" cap="none" spc="0" normalizeH="0" baseline="0" noProof="0" dirty="0" smtClean="0">
                <a:ln>
                  <a:noFill/>
                </a:ln>
                <a:solidFill>
                  <a:srgbClr val="423F74"/>
                </a:solidFill>
                <a:effectLst/>
                <a:uLnTx/>
                <a:uFillTx/>
                <a:latin typeface="+mj-lt"/>
                <a:ea typeface="+mj-ea"/>
                <a:cs typeface="+mj-cs"/>
              </a:rPr>
            </a:br>
            <a:r>
              <a:rPr kumimoji="0" lang="en-GB" sz="1600" b="0" i="0" u="none" strike="noStrike" kern="0" cap="none" spc="0" normalizeH="0" baseline="0" noProof="0" dirty="0" smtClean="0">
                <a:ln>
                  <a:noFill/>
                </a:ln>
                <a:solidFill>
                  <a:srgbClr val="423F74"/>
                </a:solidFill>
                <a:effectLst/>
                <a:uLnTx/>
                <a:uFillTx/>
                <a:latin typeface="+mj-lt"/>
                <a:ea typeface="+mj-ea"/>
                <a:cs typeface="+mj-cs"/>
              </a:rPr>
              <a:t>European age-standardised rate per 100,000, aged 65+, by sex, Wales health boards</a:t>
            </a:r>
            <a:endParaRPr kumimoji="0" lang="en-GB" sz="1600" b="0" i="0" u="none" strike="noStrike" kern="0" cap="none" spc="0" normalizeH="0" baseline="0" noProof="0" dirty="0">
              <a:ln>
                <a:noFill/>
              </a:ln>
              <a:solidFill>
                <a:srgbClr val="423F74"/>
              </a:solidFill>
              <a:effectLst/>
              <a:uLnTx/>
              <a:uFillTx/>
              <a:latin typeface="+mj-lt"/>
              <a:ea typeface="+mj-ea"/>
              <a:cs typeface="+mj-cs"/>
            </a:endParaRPr>
          </a:p>
        </p:txBody>
      </p:sp>
      <p:grpSp>
        <p:nvGrpSpPr>
          <p:cNvPr id="26" name="Group 25"/>
          <p:cNvGrpSpPr/>
          <p:nvPr/>
        </p:nvGrpSpPr>
        <p:grpSpPr>
          <a:xfrm>
            <a:off x="303759" y="2269257"/>
            <a:ext cx="4824536" cy="1618878"/>
            <a:chOff x="303759" y="2269257"/>
            <a:chExt cx="4824536" cy="1618878"/>
          </a:xfrm>
        </p:grpSpPr>
        <p:pic>
          <p:nvPicPr>
            <p:cNvPr id="11266" name="Picture 2"/>
            <p:cNvPicPr>
              <a:picLocks noChangeAspect="1" noChangeArrowheads="1"/>
            </p:cNvPicPr>
            <p:nvPr/>
          </p:nvPicPr>
          <p:blipFill>
            <a:blip r:embed="rId3" cstate="print"/>
            <a:srcRect t="28588" r="1648"/>
            <a:stretch>
              <a:fillRect/>
            </a:stretch>
          </p:blipFill>
          <p:spPr bwMode="auto">
            <a:xfrm>
              <a:off x="303759" y="2269257"/>
              <a:ext cx="4824536" cy="1618878"/>
            </a:xfrm>
            <a:prstGeom prst="rect">
              <a:avLst/>
            </a:prstGeom>
            <a:noFill/>
            <a:ln w="9525">
              <a:noFill/>
              <a:miter lim="800000"/>
              <a:headEnd/>
              <a:tailEnd/>
            </a:ln>
            <a:effectLst/>
          </p:spPr>
        </p:pic>
        <p:grpSp>
          <p:nvGrpSpPr>
            <p:cNvPr id="11" name="Group 10"/>
            <p:cNvGrpSpPr/>
            <p:nvPr/>
          </p:nvGrpSpPr>
          <p:grpSpPr>
            <a:xfrm>
              <a:off x="447775" y="2269257"/>
              <a:ext cx="2448272" cy="216024"/>
              <a:chOff x="1671911" y="3493393"/>
              <a:chExt cx="2448272" cy="216024"/>
            </a:xfrm>
          </p:grpSpPr>
          <p:sp>
            <p:nvSpPr>
              <p:cNvPr id="13" name="Rectangle 12"/>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4" name="Group 15"/>
              <p:cNvGrpSpPr/>
              <p:nvPr/>
            </p:nvGrpSpPr>
            <p:grpSpPr>
              <a:xfrm>
                <a:off x="2031951" y="3565401"/>
                <a:ext cx="144016" cy="72008"/>
                <a:chOff x="2391991" y="3565401"/>
                <a:chExt cx="2520280" cy="1224136"/>
              </a:xfrm>
              <a:solidFill>
                <a:schemeClr val="bg1"/>
              </a:solidFill>
            </p:grpSpPr>
            <p:cxnSp>
              <p:nvCxnSpPr>
                <p:cNvPr id="16" name="Straight Connector 15"/>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5" name="TextBox 14"/>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grpSp>
        <p:nvGrpSpPr>
          <p:cNvPr id="27" name="Group 26"/>
          <p:cNvGrpSpPr/>
          <p:nvPr/>
        </p:nvGrpSpPr>
        <p:grpSpPr>
          <a:xfrm>
            <a:off x="5488335" y="2269257"/>
            <a:ext cx="4824536" cy="1618878"/>
            <a:chOff x="5488335" y="2269257"/>
            <a:chExt cx="4824536" cy="1618878"/>
          </a:xfrm>
        </p:grpSpPr>
        <p:pic>
          <p:nvPicPr>
            <p:cNvPr id="11267" name="Picture 3"/>
            <p:cNvPicPr>
              <a:picLocks noChangeAspect="1" noChangeArrowheads="1"/>
            </p:cNvPicPr>
            <p:nvPr/>
          </p:nvPicPr>
          <p:blipFill>
            <a:blip r:embed="rId4" cstate="print"/>
            <a:srcRect t="28588" r="1648"/>
            <a:stretch>
              <a:fillRect/>
            </a:stretch>
          </p:blipFill>
          <p:spPr bwMode="auto">
            <a:xfrm>
              <a:off x="5488335" y="2269257"/>
              <a:ext cx="4824536" cy="1618878"/>
            </a:xfrm>
            <a:prstGeom prst="rect">
              <a:avLst/>
            </a:prstGeom>
            <a:noFill/>
            <a:ln w="9525">
              <a:noFill/>
              <a:miter lim="800000"/>
              <a:headEnd/>
              <a:tailEnd/>
            </a:ln>
            <a:effectLst/>
          </p:spPr>
        </p:pic>
        <p:grpSp>
          <p:nvGrpSpPr>
            <p:cNvPr id="19" name="Group 18"/>
            <p:cNvGrpSpPr/>
            <p:nvPr/>
          </p:nvGrpSpPr>
          <p:grpSpPr>
            <a:xfrm>
              <a:off x="5632351" y="2269257"/>
              <a:ext cx="2448272" cy="216024"/>
              <a:chOff x="1671911" y="3493393"/>
              <a:chExt cx="2448272" cy="216024"/>
            </a:xfrm>
          </p:grpSpPr>
          <p:sp>
            <p:nvSpPr>
              <p:cNvPr id="20" name="Rectangle 19"/>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21" name="Group 15"/>
              <p:cNvGrpSpPr/>
              <p:nvPr/>
            </p:nvGrpSpPr>
            <p:grpSpPr>
              <a:xfrm>
                <a:off x="2031951" y="3565401"/>
                <a:ext cx="144016" cy="72008"/>
                <a:chOff x="2391991" y="3565401"/>
                <a:chExt cx="2520280" cy="1224136"/>
              </a:xfrm>
              <a:solidFill>
                <a:schemeClr val="bg1"/>
              </a:solidFill>
            </p:grpSpPr>
            <p:cxnSp>
              <p:nvCxnSpPr>
                <p:cNvPr id="23" name="Straight Connector 22"/>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22" name="TextBox 21"/>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6" name="TextBox 5"/>
          <p:cNvSpPr txBox="1"/>
          <p:nvPr/>
        </p:nvSpPr>
        <p:spPr>
          <a:xfrm>
            <a:off x="5113624" y="6157689"/>
            <a:ext cx="5575014" cy="230832"/>
          </a:xfrm>
          <a:prstGeom prst="rect">
            <a:avLst/>
          </a:prstGeom>
          <a:noFill/>
        </p:spPr>
        <p:txBody>
          <a:bodyPr wrap="square" rtlCol="0">
            <a:spAutoFit/>
          </a:bodyPr>
          <a:lstStyle/>
          <a:p>
            <a:pPr algn="r"/>
            <a:r>
              <a:rPr lang="en-GB" sz="900" dirty="0" smtClean="0">
                <a:latin typeface="+mn-lt"/>
              </a:rPr>
              <a:t>Produced by Public Health Wales Observatory, using PEDW (NWIS) &amp; MYE (ONS)</a:t>
            </a:r>
            <a:endParaRPr lang="en-GB" sz="900" dirty="0">
              <a:latin typeface="+mn-lt"/>
            </a:endParaRPr>
          </a:p>
        </p:txBody>
      </p:sp>
      <p:sp>
        <p:nvSpPr>
          <p:cNvPr id="9" name="Title 1"/>
          <p:cNvSpPr txBox="1">
            <a:spLocks/>
          </p:cNvSpPr>
          <p:nvPr/>
        </p:nvSpPr>
        <p:spPr bwMode="auto">
          <a:xfrm>
            <a:off x="272220" y="174130"/>
            <a:ext cx="10416417" cy="942999"/>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sz="2200" b="0" i="0" u="none" strike="noStrike" kern="0" cap="none" spc="0" normalizeH="0" baseline="0" noProof="0" dirty="0" smtClean="0">
                <a:ln>
                  <a:noFill/>
                </a:ln>
                <a:solidFill>
                  <a:srgbClr val="423F74"/>
                </a:solidFill>
                <a:effectLst/>
                <a:uLnTx/>
                <a:uFillTx/>
                <a:latin typeface="+mj-lt"/>
                <a:ea typeface="+mj-ea"/>
                <a:cs typeface="+mj-cs"/>
              </a:rPr>
              <a:t>Admissions for hip fractures, 2013</a:t>
            </a:r>
            <a:r>
              <a:rPr kumimoji="0" lang="en-GB" sz="2400" b="0" i="0" u="none" strike="noStrike" kern="0" cap="none" spc="0" normalizeH="0" baseline="0" noProof="0" dirty="0" smtClean="0">
                <a:ln>
                  <a:noFill/>
                </a:ln>
                <a:solidFill>
                  <a:srgbClr val="423F74"/>
                </a:solidFill>
                <a:effectLst/>
                <a:uLnTx/>
                <a:uFillTx/>
                <a:latin typeface="+mj-lt"/>
                <a:ea typeface="+mj-ea"/>
                <a:cs typeface="+mj-cs"/>
              </a:rPr>
              <a:t/>
            </a:r>
            <a:br>
              <a:rPr kumimoji="0" lang="en-GB" sz="2400" b="0" i="0" u="none" strike="noStrike" kern="0" cap="none" spc="0" normalizeH="0" baseline="0" noProof="0" dirty="0" smtClean="0">
                <a:ln>
                  <a:noFill/>
                </a:ln>
                <a:solidFill>
                  <a:srgbClr val="423F74"/>
                </a:solidFill>
                <a:effectLst/>
                <a:uLnTx/>
                <a:uFillTx/>
                <a:latin typeface="+mj-lt"/>
                <a:ea typeface="+mj-ea"/>
                <a:cs typeface="+mj-cs"/>
              </a:rPr>
            </a:br>
            <a:r>
              <a:rPr kumimoji="0" lang="en-GB" sz="1600" b="0" i="0" u="none" strike="noStrike" kern="0" cap="none" spc="0" normalizeH="0" baseline="0" noProof="0" dirty="0" smtClean="0">
                <a:ln>
                  <a:noFill/>
                </a:ln>
                <a:solidFill>
                  <a:srgbClr val="423F74"/>
                </a:solidFill>
                <a:effectLst/>
                <a:uLnTx/>
                <a:uFillTx/>
                <a:latin typeface="+mj-lt"/>
                <a:ea typeface="+mj-ea"/>
                <a:cs typeface="+mj-cs"/>
              </a:rPr>
              <a:t>European age-standardised rate per 100,000, persons</a:t>
            </a:r>
            <a:r>
              <a:rPr kumimoji="0" lang="en-GB" sz="1600" b="0" i="0" u="none" strike="noStrike" kern="0" cap="none" spc="0" normalizeH="0" noProof="0" dirty="0" smtClean="0">
                <a:ln>
                  <a:noFill/>
                </a:ln>
                <a:solidFill>
                  <a:srgbClr val="423F74"/>
                </a:solidFill>
                <a:effectLst/>
                <a:uLnTx/>
                <a:uFillTx/>
                <a:latin typeface="+mj-lt"/>
                <a:ea typeface="+mj-ea"/>
                <a:cs typeface="+mj-cs"/>
              </a:rPr>
              <a:t> aged 65+, </a:t>
            </a:r>
            <a:r>
              <a:rPr kumimoji="0" lang="en-GB" sz="1600" b="0" i="0" u="none" strike="noStrike" kern="0" cap="none" spc="0" normalizeH="0" baseline="0" noProof="0" dirty="0" smtClean="0">
                <a:ln>
                  <a:noFill/>
                </a:ln>
                <a:solidFill>
                  <a:srgbClr val="423F74"/>
                </a:solidFill>
                <a:effectLst/>
                <a:uLnTx/>
                <a:uFillTx/>
                <a:latin typeface="+mj-lt"/>
                <a:ea typeface="+mj-ea"/>
                <a:cs typeface="+mj-cs"/>
              </a:rPr>
              <a:t>Wales local authorities</a:t>
            </a:r>
            <a:endParaRPr kumimoji="0" lang="en-GB" sz="1600" b="0" i="0" u="none" strike="noStrike" kern="0" cap="none" spc="0" normalizeH="0" baseline="0" noProof="0" dirty="0">
              <a:ln>
                <a:noFill/>
              </a:ln>
              <a:solidFill>
                <a:srgbClr val="423F74"/>
              </a:solidFill>
              <a:effectLst/>
              <a:uLnTx/>
              <a:uFillTx/>
              <a:latin typeface="+mj-lt"/>
              <a:ea typeface="+mj-ea"/>
              <a:cs typeface="+mj-cs"/>
            </a:endParaRPr>
          </a:p>
        </p:txBody>
      </p:sp>
      <p:grpSp>
        <p:nvGrpSpPr>
          <p:cNvPr id="22" name="Group 21"/>
          <p:cNvGrpSpPr/>
          <p:nvPr/>
        </p:nvGrpSpPr>
        <p:grpSpPr>
          <a:xfrm>
            <a:off x="303759" y="1477169"/>
            <a:ext cx="4824536" cy="4137670"/>
            <a:chOff x="303759" y="1549177"/>
            <a:chExt cx="4824536" cy="4137670"/>
          </a:xfrm>
        </p:grpSpPr>
        <p:pic>
          <p:nvPicPr>
            <p:cNvPr id="23554" name="Picture 2"/>
            <p:cNvPicPr>
              <a:picLocks noChangeAspect="1" noChangeArrowheads="1"/>
            </p:cNvPicPr>
            <p:nvPr/>
          </p:nvPicPr>
          <p:blipFill>
            <a:blip r:embed="rId3" cstate="print"/>
            <a:srcRect t="14823" r="1265"/>
            <a:stretch>
              <a:fillRect/>
            </a:stretch>
          </p:blipFill>
          <p:spPr bwMode="auto">
            <a:xfrm>
              <a:off x="303759" y="1549177"/>
              <a:ext cx="4824536" cy="4137670"/>
            </a:xfrm>
            <a:prstGeom prst="rect">
              <a:avLst/>
            </a:prstGeom>
            <a:noFill/>
            <a:ln w="9525">
              <a:noFill/>
              <a:miter lim="800000"/>
              <a:headEnd/>
              <a:tailEnd/>
            </a:ln>
            <a:effectLst/>
          </p:spPr>
        </p:pic>
        <p:grpSp>
          <p:nvGrpSpPr>
            <p:cNvPr id="15" name="Group 14"/>
            <p:cNvGrpSpPr/>
            <p:nvPr/>
          </p:nvGrpSpPr>
          <p:grpSpPr>
            <a:xfrm>
              <a:off x="663799" y="1549177"/>
              <a:ext cx="2448272" cy="216024"/>
              <a:chOff x="1671911" y="3493393"/>
              <a:chExt cx="2448272" cy="216024"/>
            </a:xfrm>
          </p:grpSpPr>
          <p:sp>
            <p:nvSpPr>
              <p:cNvPr id="16" name="Rectangle 15"/>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7" name="Group 15"/>
              <p:cNvGrpSpPr/>
              <p:nvPr/>
            </p:nvGrpSpPr>
            <p:grpSpPr>
              <a:xfrm>
                <a:off x="2031951" y="3565401"/>
                <a:ext cx="144016" cy="72008"/>
                <a:chOff x="2391991" y="3565401"/>
                <a:chExt cx="2520280" cy="1224136"/>
              </a:xfrm>
              <a:solidFill>
                <a:schemeClr val="bg1"/>
              </a:solidFill>
            </p:grpSpPr>
            <p:cxnSp>
              <p:nvCxnSpPr>
                <p:cNvPr id="19" name="Straight Connector 18"/>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8" name="TextBox 17"/>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11" name="TextBox 10"/>
          <p:cNvSpPr txBox="1"/>
          <p:nvPr/>
        </p:nvSpPr>
        <p:spPr>
          <a:xfrm>
            <a:off x="1008061" y="973113"/>
            <a:ext cx="1000132" cy="307777"/>
          </a:xfrm>
          <a:prstGeom prst="rect">
            <a:avLst/>
          </a:prstGeom>
          <a:noFill/>
        </p:spPr>
        <p:txBody>
          <a:bodyPr wrap="square" rtlCol="0">
            <a:spAutoFit/>
          </a:bodyPr>
          <a:lstStyle/>
          <a:p>
            <a:r>
              <a:rPr lang="en-GB" sz="1400" dirty="0" smtClean="0">
                <a:solidFill>
                  <a:srgbClr val="423F74"/>
                </a:solidFill>
                <a:latin typeface="+mj-lt"/>
              </a:rPr>
              <a:t>Males</a:t>
            </a:r>
            <a:endParaRPr lang="en-GB" sz="1400" dirty="0">
              <a:solidFill>
                <a:srgbClr val="423F74"/>
              </a:solidFill>
              <a:latin typeface="+mj-lt"/>
            </a:endParaRPr>
          </a:p>
        </p:txBody>
      </p:sp>
      <p:sp>
        <p:nvSpPr>
          <p:cNvPr id="12" name="TextBox 11"/>
          <p:cNvSpPr txBox="1"/>
          <p:nvPr/>
        </p:nvSpPr>
        <p:spPr>
          <a:xfrm>
            <a:off x="6136407" y="973113"/>
            <a:ext cx="1143008" cy="307777"/>
          </a:xfrm>
          <a:prstGeom prst="rect">
            <a:avLst/>
          </a:prstGeom>
          <a:noFill/>
        </p:spPr>
        <p:txBody>
          <a:bodyPr wrap="square" rtlCol="0">
            <a:spAutoFit/>
          </a:bodyPr>
          <a:lstStyle/>
          <a:p>
            <a:r>
              <a:rPr lang="en-GB" sz="1400" dirty="0" smtClean="0">
                <a:solidFill>
                  <a:srgbClr val="423F74"/>
                </a:solidFill>
                <a:latin typeface="+mj-lt"/>
              </a:rPr>
              <a:t>Females</a:t>
            </a:r>
            <a:endParaRPr lang="en-GB" sz="1400" dirty="0">
              <a:solidFill>
                <a:srgbClr val="423F74"/>
              </a:solidFill>
              <a:latin typeface="+mj-lt"/>
            </a:endParaRPr>
          </a:p>
        </p:txBody>
      </p:sp>
      <p:sp>
        <p:nvSpPr>
          <p:cNvPr id="10" name="Title 1"/>
          <p:cNvSpPr txBox="1">
            <a:spLocks/>
          </p:cNvSpPr>
          <p:nvPr/>
        </p:nvSpPr>
        <p:spPr bwMode="auto">
          <a:xfrm>
            <a:off x="272221" y="174130"/>
            <a:ext cx="10215634" cy="942999"/>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sz="2200" b="0" i="0" u="none" strike="noStrike" kern="0" cap="none" spc="0" normalizeH="0" baseline="0" noProof="0" dirty="0" smtClean="0">
                <a:ln>
                  <a:noFill/>
                </a:ln>
                <a:solidFill>
                  <a:srgbClr val="423F74"/>
                </a:solidFill>
                <a:effectLst/>
                <a:uLnTx/>
                <a:uFillTx/>
                <a:latin typeface="+mj-lt"/>
                <a:ea typeface="+mj-ea"/>
                <a:cs typeface="+mj-cs"/>
              </a:rPr>
              <a:t>Admissions for hip fractures aged 65+, 2013</a:t>
            </a:r>
            <a:r>
              <a:rPr kumimoji="0" lang="en-GB" sz="2400" b="0" i="0" u="none" strike="noStrike" kern="0" cap="none" spc="0" normalizeH="0" baseline="0" noProof="0" dirty="0" smtClean="0">
                <a:ln>
                  <a:noFill/>
                </a:ln>
                <a:solidFill>
                  <a:srgbClr val="423F74"/>
                </a:solidFill>
                <a:effectLst/>
                <a:uLnTx/>
                <a:uFillTx/>
                <a:latin typeface="+mj-lt"/>
                <a:ea typeface="+mj-ea"/>
                <a:cs typeface="+mj-cs"/>
              </a:rPr>
              <a:t/>
            </a:r>
            <a:br>
              <a:rPr kumimoji="0" lang="en-GB" sz="2400" b="0" i="0" u="none" strike="noStrike" kern="0" cap="none" spc="0" normalizeH="0" baseline="0" noProof="0" dirty="0" smtClean="0">
                <a:ln>
                  <a:noFill/>
                </a:ln>
                <a:solidFill>
                  <a:srgbClr val="423F74"/>
                </a:solidFill>
                <a:effectLst/>
                <a:uLnTx/>
                <a:uFillTx/>
                <a:latin typeface="+mj-lt"/>
                <a:ea typeface="+mj-ea"/>
                <a:cs typeface="+mj-cs"/>
              </a:rPr>
            </a:br>
            <a:r>
              <a:rPr kumimoji="0" lang="en-GB" sz="1600" b="0" i="0" u="none" strike="noStrike" kern="0" cap="none" spc="0" normalizeH="0" baseline="0" noProof="0" dirty="0" smtClean="0">
                <a:ln>
                  <a:noFill/>
                </a:ln>
                <a:solidFill>
                  <a:srgbClr val="423F74"/>
                </a:solidFill>
                <a:effectLst/>
                <a:uLnTx/>
                <a:uFillTx/>
                <a:latin typeface="+mj-lt"/>
                <a:ea typeface="+mj-ea"/>
                <a:cs typeface="+mj-cs"/>
              </a:rPr>
              <a:t>European age-standardised rate per 100,000, persons by sex, Wales local authorities</a:t>
            </a:r>
            <a:endParaRPr kumimoji="0" lang="en-GB" sz="1600" b="0" i="0" u="none" strike="noStrike" kern="0" cap="none" spc="0" normalizeH="0" baseline="0" noProof="0" dirty="0">
              <a:ln>
                <a:noFill/>
              </a:ln>
              <a:solidFill>
                <a:srgbClr val="423F74"/>
              </a:solidFill>
              <a:effectLst/>
              <a:uLnTx/>
              <a:uFillTx/>
              <a:latin typeface="+mj-lt"/>
              <a:ea typeface="+mj-ea"/>
              <a:cs typeface="+mj-cs"/>
            </a:endParaRPr>
          </a:p>
        </p:txBody>
      </p:sp>
      <p:sp>
        <p:nvSpPr>
          <p:cNvPr id="6" name="TextBox 5"/>
          <p:cNvSpPr txBox="1"/>
          <p:nvPr/>
        </p:nvSpPr>
        <p:spPr>
          <a:xfrm>
            <a:off x="5488336" y="6157689"/>
            <a:ext cx="5200302" cy="230832"/>
          </a:xfrm>
          <a:prstGeom prst="rect">
            <a:avLst/>
          </a:prstGeom>
          <a:noFill/>
        </p:spPr>
        <p:txBody>
          <a:bodyPr wrap="square" rtlCol="0">
            <a:spAutoFit/>
          </a:bodyPr>
          <a:lstStyle/>
          <a:p>
            <a:pPr algn="r"/>
            <a:r>
              <a:rPr lang="en-GB" sz="900" dirty="0" smtClean="0">
                <a:latin typeface="+mn-lt"/>
              </a:rPr>
              <a:t>Produced by Public Health Wales Observatory, using PEDW (NWIS) &amp; MYE (ONS)</a:t>
            </a:r>
            <a:endParaRPr lang="en-GB" sz="900" dirty="0">
              <a:latin typeface="+mn-lt"/>
            </a:endParaRPr>
          </a:p>
        </p:txBody>
      </p:sp>
      <p:grpSp>
        <p:nvGrpSpPr>
          <p:cNvPr id="26" name="Group 25"/>
          <p:cNvGrpSpPr/>
          <p:nvPr/>
        </p:nvGrpSpPr>
        <p:grpSpPr>
          <a:xfrm>
            <a:off x="375767" y="1621185"/>
            <a:ext cx="4824536" cy="4137670"/>
            <a:chOff x="375767" y="1621185"/>
            <a:chExt cx="4824536" cy="4137670"/>
          </a:xfrm>
        </p:grpSpPr>
        <p:pic>
          <p:nvPicPr>
            <p:cNvPr id="24578" name="Picture 2"/>
            <p:cNvPicPr>
              <a:picLocks noChangeAspect="1" noChangeArrowheads="1"/>
            </p:cNvPicPr>
            <p:nvPr/>
          </p:nvPicPr>
          <p:blipFill>
            <a:blip r:embed="rId3" cstate="print"/>
            <a:srcRect t="14823" r="1265"/>
            <a:stretch>
              <a:fillRect/>
            </a:stretch>
          </p:blipFill>
          <p:spPr bwMode="auto">
            <a:xfrm>
              <a:off x="375767" y="1621185"/>
              <a:ext cx="4824536" cy="4137670"/>
            </a:xfrm>
            <a:prstGeom prst="rect">
              <a:avLst/>
            </a:prstGeom>
            <a:noFill/>
            <a:ln w="9525">
              <a:noFill/>
              <a:miter lim="800000"/>
              <a:headEnd/>
              <a:tailEnd/>
            </a:ln>
            <a:effectLst/>
          </p:spPr>
        </p:pic>
        <p:grpSp>
          <p:nvGrpSpPr>
            <p:cNvPr id="9" name="Group 8"/>
            <p:cNvGrpSpPr/>
            <p:nvPr/>
          </p:nvGrpSpPr>
          <p:grpSpPr>
            <a:xfrm>
              <a:off x="663799" y="1621185"/>
              <a:ext cx="2448272" cy="216024"/>
              <a:chOff x="1671911" y="3493393"/>
              <a:chExt cx="2448272" cy="216024"/>
            </a:xfrm>
          </p:grpSpPr>
          <p:sp>
            <p:nvSpPr>
              <p:cNvPr id="13" name="Rectangle 12"/>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4" name="Group 15"/>
              <p:cNvGrpSpPr/>
              <p:nvPr/>
            </p:nvGrpSpPr>
            <p:grpSpPr>
              <a:xfrm>
                <a:off x="2031951" y="3565401"/>
                <a:ext cx="144016" cy="72008"/>
                <a:chOff x="2391991" y="3565401"/>
                <a:chExt cx="2520280" cy="1224136"/>
              </a:xfrm>
              <a:solidFill>
                <a:schemeClr val="bg1"/>
              </a:solidFill>
            </p:grpSpPr>
            <p:cxnSp>
              <p:nvCxnSpPr>
                <p:cNvPr id="16" name="Straight Connector 15"/>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5" name="TextBox 14"/>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grpSp>
        <p:nvGrpSpPr>
          <p:cNvPr id="28" name="Group 27"/>
          <p:cNvGrpSpPr/>
          <p:nvPr/>
        </p:nvGrpSpPr>
        <p:grpSpPr>
          <a:xfrm>
            <a:off x="5488335" y="1621185"/>
            <a:ext cx="4824536" cy="4137670"/>
            <a:chOff x="5488335" y="1621185"/>
            <a:chExt cx="4824536" cy="4137670"/>
          </a:xfrm>
        </p:grpSpPr>
        <p:pic>
          <p:nvPicPr>
            <p:cNvPr id="24579" name="Picture 3"/>
            <p:cNvPicPr>
              <a:picLocks noChangeAspect="1" noChangeArrowheads="1"/>
            </p:cNvPicPr>
            <p:nvPr/>
          </p:nvPicPr>
          <p:blipFill>
            <a:blip r:embed="rId4" cstate="print"/>
            <a:srcRect t="14823" r="1265"/>
            <a:stretch>
              <a:fillRect/>
            </a:stretch>
          </p:blipFill>
          <p:spPr bwMode="auto">
            <a:xfrm>
              <a:off x="5488335" y="1621185"/>
              <a:ext cx="4824536" cy="4137670"/>
            </a:xfrm>
            <a:prstGeom prst="rect">
              <a:avLst/>
            </a:prstGeom>
            <a:noFill/>
            <a:ln w="9525">
              <a:noFill/>
              <a:miter lim="800000"/>
              <a:headEnd/>
              <a:tailEnd/>
            </a:ln>
            <a:effectLst/>
          </p:spPr>
        </p:pic>
        <p:grpSp>
          <p:nvGrpSpPr>
            <p:cNvPr id="19" name="Group 18"/>
            <p:cNvGrpSpPr/>
            <p:nvPr/>
          </p:nvGrpSpPr>
          <p:grpSpPr>
            <a:xfrm>
              <a:off x="5704359" y="1621185"/>
              <a:ext cx="2448272" cy="216024"/>
              <a:chOff x="1671911" y="3493393"/>
              <a:chExt cx="2448272" cy="216024"/>
            </a:xfrm>
          </p:grpSpPr>
          <p:sp>
            <p:nvSpPr>
              <p:cNvPr id="20" name="Rectangle 19"/>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21" name="Group 15"/>
              <p:cNvGrpSpPr/>
              <p:nvPr/>
            </p:nvGrpSpPr>
            <p:grpSpPr>
              <a:xfrm>
                <a:off x="2031951" y="3565401"/>
                <a:ext cx="144016" cy="72008"/>
                <a:chOff x="2391991" y="3565401"/>
                <a:chExt cx="2520280" cy="1224136"/>
              </a:xfrm>
              <a:solidFill>
                <a:schemeClr val="bg1"/>
              </a:solidFill>
            </p:grpSpPr>
            <p:cxnSp>
              <p:nvCxnSpPr>
                <p:cNvPr id="23" name="Straight Connector 22"/>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22" name="TextBox 21"/>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72221" y="174130"/>
            <a:ext cx="10215634" cy="942999"/>
          </a:xfrm>
        </p:spPr>
        <p:txBody>
          <a:bodyPr/>
          <a:lstStyle/>
          <a:p>
            <a:r>
              <a:rPr lang="en-GB" sz="2200" dirty="0" smtClean="0"/>
              <a:t>Uptake of scheduled childhood vaccinations, 2013/2014 (FY)</a:t>
            </a:r>
            <a:r>
              <a:rPr lang="en-GB" sz="2400" dirty="0" smtClean="0"/>
              <a:t/>
            </a:r>
            <a:br>
              <a:rPr lang="en-GB" sz="2400" dirty="0" smtClean="0"/>
            </a:br>
            <a:r>
              <a:rPr lang="en-GB" sz="1600" dirty="0" smtClean="0"/>
              <a:t>Percentage, children at age 4, Wales health boards </a:t>
            </a:r>
            <a:endParaRPr lang="en-GB" sz="1600" dirty="0"/>
          </a:p>
        </p:txBody>
      </p:sp>
      <p:sp>
        <p:nvSpPr>
          <p:cNvPr id="6" name="TextBox 5"/>
          <p:cNvSpPr txBox="1"/>
          <p:nvPr/>
        </p:nvSpPr>
        <p:spPr>
          <a:xfrm>
            <a:off x="4687846" y="6157689"/>
            <a:ext cx="6000792" cy="369332"/>
          </a:xfrm>
          <a:prstGeom prst="rect">
            <a:avLst/>
          </a:prstGeom>
          <a:noFill/>
        </p:spPr>
        <p:txBody>
          <a:bodyPr wrap="square" rtlCol="0">
            <a:spAutoFit/>
          </a:bodyPr>
          <a:lstStyle/>
          <a:p>
            <a:pPr algn="r"/>
            <a:r>
              <a:rPr lang="en-GB" sz="900" dirty="0" smtClean="0">
                <a:latin typeface="+mn-lt"/>
              </a:rPr>
              <a:t>Produced by Public Health Wales Observatory, using NCCHD</a:t>
            </a:r>
          </a:p>
          <a:p>
            <a:pPr algn="r"/>
            <a:endParaRPr lang="en-GB" sz="900" dirty="0">
              <a:latin typeface="+mn-lt"/>
            </a:endParaRPr>
          </a:p>
        </p:txBody>
      </p:sp>
      <p:grpSp>
        <p:nvGrpSpPr>
          <p:cNvPr id="15" name="Group 14"/>
          <p:cNvGrpSpPr/>
          <p:nvPr/>
        </p:nvGrpSpPr>
        <p:grpSpPr>
          <a:xfrm>
            <a:off x="303759" y="1837209"/>
            <a:ext cx="4896544" cy="1618878"/>
            <a:chOff x="303759" y="1837209"/>
            <a:chExt cx="4896544" cy="1618878"/>
          </a:xfrm>
        </p:grpSpPr>
        <p:pic>
          <p:nvPicPr>
            <p:cNvPr id="12290" name="Picture 2"/>
            <p:cNvPicPr>
              <a:picLocks noChangeAspect="1" noChangeArrowheads="1"/>
            </p:cNvPicPr>
            <p:nvPr/>
          </p:nvPicPr>
          <p:blipFill>
            <a:blip r:embed="rId3" cstate="print"/>
            <a:srcRect t="28588" r="180"/>
            <a:stretch>
              <a:fillRect/>
            </a:stretch>
          </p:blipFill>
          <p:spPr bwMode="auto">
            <a:xfrm>
              <a:off x="303759" y="1837209"/>
              <a:ext cx="4896544" cy="1618878"/>
            </a:xfrm>
            <a:prstGeom prst="rect">
              <a:avLst/>
            </a:prstGeom>
            <a:noFill/>
            <a:ln w="9525">
              <a:noFill/>
              <a:miter lim="800000"/>
              <a:headEnd/>
              <a:tailEnd/>
            </a:ln>
            <a:effectLst/>
          </p:spPr>
        </p:pic>
        <p:grpSp>
          <p:nvGrpSpPr>
            <p:cNvPr id="7" name="Group 6"/>
            <p:cNvGrpSpPr/>
            <p:nvPr/>
          </p:nvGrpSpPr>
          <p:grpSpPr>
            <a:xfrm>
              <a:off x="591791" y="1837209"/>
              <a:ext cx="2448272" cy="216024"/>
              <a:chOff x="1671911" y="3493393"/>
              <a:chExt cx="2448272" cy="216024"/>
            </a:xfrm>
          </p:grpSpPr>
          <p:sp>
            <p:nvSpPr>
              <p:cNvPr id="9" name="Rectangle 8"/>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0"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6" name="TextBox 5"/>
          <p:cNvSpPr txBox="1"/>
          <p:nvPr/>
        </p:nvSpPr>
        <p:spPr>
          <a:xfrm>
            <a:off x="5833704" y="6157689"/>
            <a:ext cx="4854934" cy="230832"/>
          </a:xfrm>
          <a:prstGeom prst="rect">
            <a:avLst/>
          </a:prstGeom>
          <a:noFill/>
        </p:spPr>
        <p:txBody>
          <a:bodyPr wrap="square" rtlCol="0">
            <a:spAutoFit/>
          </a:bodyPr>
          <a:lstStyle/>
          <a:p>
            <a:pPr algn="r"/>
            <a:r>
              <a:rPr lang="en-GB" sz="900" dirty="0" smtClean="0">
                <a:latin typeface="+mn-lt"/>
              </a:rPr>
              <a:t>Produced by Public Health Wales Observatory, using NCCHD</a:t>
            </a:r>
            <a:endParaRPr lang="en-GB" sz="900" dirty="0">
              <a:latin typeface="+mn-lt"/>
            </a:endParaRPr>
          </a:p>
        </p:txBody>
      </p:sp>
      <p:sp>
        <p:nvSpPr>
          <p:cNvPr id="9" name="Title 1"/>
          <p:cNvSpPr>
            <a:spLocks noGrp="1"/>
          </p:cNvSpPr>
          <p:nvPr>
            <p:ph type="title"/>
          </p:nvPr>
        </p:nvSpPr>
        <p:spPr>
          <a:xfrm>
            <a:off x="159743" y="174130"/>
            <a:ext cx="10215634" cy="942999"/>
          </a:xfrm>
        </p:spPr>
        <p:txBody>
          <a:bodyPr/>
          <a:lstStyle/>
          <a:p>
            <a:r>
              <a:rPr lang="en-GB" sz="2200" dirty="0" smtClean="0"/>
              <a:t>Uptake of scheduled childhood vaccinations, 2013/2014 (FY)</a:t>
            </a:r>
            <a:r>
              <a:rPr lang="en-GB" sz="2400" dirty="0" smtClean="0"/>
              <a:t/>
            </a:r>
            <a:br>
              <a:rPr lang="en-GB" sz="2400" dirty="0" smtClean="0"/>
            </a:br>
            <a:r>
              <a:rPr lang="en-GB" sz="1600" dirty="0" smtClean="0"/>
              <a:t>Percentage, children at age 4, Wales local authorities</a:t>
            </a:r>
            <a:endParaRPr lang="en-GB" sz="1600" dirty="0"/>
          </a:p>
        </p:txBody>
      </p:sp>
      <p:grpSp>
        <p:nvGrpSpPr>
          <p:cNvPr id="15" name="Group 14"/>
          <p:cNvGrpSpPr/>
          <p:nvPr/>
        </p:nvGrpSpPr>
        <p:grpSpPr>
          <a:xfrm>
            <a:off x="231751" y="1261145"/>
            <a:ext cx="4824536" cy="4137670"/>
            <a:chOff x="231751" y="1261145"/>
            <a:chExt cx="4824536" cy="4137670"/>
          </a:xfrm>
        </p:grpSpPr>
        <p:pic>
          <p:nvPicPr>
            <p:cNvPr id="25602" name="Picture 2"/>
            <p:cNvPicPr>
              <a:picLocks noChangeAspect="1" noChangeArrowheads="1"/>
            </p:cNvPicPr>
            <p:nvPr/>
          </p:nvPicPr>
          <p:blipFill>
            <a:blip r:embed="rId3" cstate="print"/>
            <a:srcRect t="14823" r="1265"/>
            <a:stretch>
              <a:fillRect/>
            </a:stretch>
          </p:blipFill>
          <p:spPr bwMode="auto">
            <a:xfrm>
              <a:off x="231751" y="1261145"/>
              <a:ext cx="4824536" cy="4137670"/>
            </a:xfrm>
            <a:prstGeom prst="rect">
              <a:avLst/>
            </a:prstGeom>
            <a:noFill/>
            <a:ln w="9525">
              <a:noFill/>
              <a:miter lim="800000"/>
              <a:headEnd/>
              <a:tailEnd/>
            </a:ln>
            <a:effectLst/>
          </p:spPr>
        </p:pic>
        <p:grpSp>
          <p:nvGrpSpPr>
            <p:cNvPr id="7" name="Group 6"/>
            <p:cNvGrpSpPr/>
            <p:nvPr/>
          </p:nvGrpSpPr>
          <p:grpSpPr>
            <a:xfrm>
              <a:off x="375767" y="1261145"/>
              <a:ext cx="2448272" cy="216024"/>
              <a:chOff x="1671911" y="3493393"/>
              <a:chExt cx="2448272" cy="216024"/>
            </a:xfrm>
          </p:grpSpPr>
          <p:sp>
            <p:nvSpPr>
              <p:cNvPr id="8" name="Rectangle 7"/>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0" name="Group 15"/>
              <p:cNvGrpSpPr/>
              <p:nvPr/>
            </p:nvGrpSpPr>
            <p:grpSpPr>
              <a:xfrm>
                <a:off x="2031951" y="3565401"/>
                <a:ext cx="144016" cy="72008"/>
                <a:chOff x="2391991" y="3565401"/>
                <a:chExt cx="2520280" cy="1224136"/>
              </a:xfrm>
              <a:solidFill>
                <a:schemeClr val="bg1"/>
              </a:solidFill>
            </p:grpSpPr>
            <p:cxnSp>
              <p:nvCxnSpPr>
                <p:cNvPr id="12" name="Straight Connector 11"/>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1" name="TextBox 10"/>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3075" name="Rectangle 2"/>
          <p:cNvSpPr>
            <a:spLocks noGrp="1" noChangeArrowheads="1"/>
          </p:cNvSpPr>
          <p:nvPr>
            <p:ph type="body" idx="1"/>
          </p:nvPr>
        </p:nvSpPr>
        <p:spPr>
          <a:xfrm>
            <a:off x="736600" y="1693863"/>
            <a:ext cx="9085263" cy="3600450"/>
          </a:xfrm>
          <a:solidFill>
            <a:schemeClr val="bg1"/>
          </a:solidFill>
        </p:spPr>
        <p:txBody>
          <a:bodyPr/>
          <a:lstStyle/>
          <a:p>
            <a:pPr eaLnBrk="1" hangingPunct="1">
              <a:lnSpc>
                <a:spcPct val="80000"/>
              </a:lnSpc>
              <a:buFontTx/>
              <a:buNone/>
            </a:pPr>
            <a:r>
              <a:rPr lang="en-US" sz="2400" b="1" dirty="0" smtClean="0"/>
              <a:t>© 2015 Public Health Wales Observatory</a:t>
            </a:r>
          </a:p>
          <a:p>
            <a:pPr eaLnBrk="1" hangingPunct="1">
              <a:lnSpc>
                <a:spcPct val="80000"/>
              </a:lnSpc>
            </a:pPr>
            <a:endParaRPr lang="en-US" sz="2400" b="1" dirty="0" smtClean="0"/>
          </a:p>
          <a:p>
            <a:pPr eaLnBrk="1" hangingPunct="1">
              <a:lnSpc>
                <a:spcPct val="80000"/>
              </a:lnSpc>
            </a:pPr>
            <a:r>
              <a:rPr lang="en-US" sz="2000" dirty="0" smtClean="0"/>
              <a:t>Material contained in this document may be reproduced without prior permission provided it is done so accurately and is not used in a misleading context.</a:t>
            </a:r>
          </a:p>
          <a:p>
            <a:pPr eaLnBrk="1" hangingPunct="1">
              <a:lnSpc>
                <a:spcPct val="80000"/>
              </a:lnSpc>
            </a:pPr>
            <a:endParaRPr lang="en-US" sz="2000" dirty="0" smtClean="0"/>
          </a:p>
          <a:p>
            <a:pPr eaLnBrk="1" hangingPunct="1">
              <a:lnSpc>
                <a:spcPct val="80000"/>
              </a:lnSpc>
            </a:pPr>
            <a:r>
              <a:rPr lang="en-US" sz="2000" dirty="0" smtClean="0"/>
              <a:t>Acknowledgement to Public Health Wales Observatory to be stated.</a:t>
            </a:r>
          </a:p>
          <a:p>
            <a:pPr eaLnBrk="1" hangingPunct="1">
              <a:lnSpc>
                <a:spcPct val="80000"/>
              </a:lnSpc>
            </a:pPr>
            <a:endParaRPr lang="en-US" sz="2000" dirty="0" smtClean="0"/>
          </a:p>
          <a:p>
            <a:pPr eaLnBrk="1" hangingPunct="1">
              <a:lnSpc>
                <a:spcPct val="80000"/>
              </a:lnSpc>
            </a:pPr>
            <a:r>
              <a:rPr lang="en-US" sz="2000" dirty="0" smtClean="0"/>
              <a:t>Copyright in the typographical arrangement, design and layout belongs to Public Health Wales Observatory. </a:t>
            </a:r>
          </a:p>
        </p:txBody>
      </p:sp>
      <p:sp>
        <p:nvSpPr>
          <p:cNvPr id="3076" name="Rectangle 3"/>
          <p:cNvSpPr>
            <a:spLocks noGrp="1" noChangeArrowheads="1"/>
          </p:cNvSpPr>
          <p:nvPr>
            <p:ph type="title"/>
          </p:nvPr>
        </p:nvSpPr>
        <p:spPr>
          <a:xfrm>
            <a:off x="808038" y="757238"/>
            <a:ext cx="9272587" cy="360362"/>
          </a:xfrm>
        </p:spPr>
        <p:txBody>
          <a:bodyPr/>
          <a:lstStyle/>
          <a:p>
            <a:pPr eaLnBrk="1" hangingPunct="1"/>
            <a:r>
              <a:rPr lang="en-US" sz="2800" b="1" smtClean="0">
                <a:latin typeface="Verdana" pitchFamily="34" charset="0"/>
              </a:rPr>
              <a:t>Copyright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767" y="389384"/>
            <a:ext cx="9330655" cy="439713"/>
          </a:xfrm>
        </p:spPr>
        <p:txBody>
          <a:bodyPr/>
          <a:lstStyle/>
          <a:p>
            <a:r>
              <a:rPr lang="en-GB" sz="2200" dirty="0" smtClean="0"/>
              <a:t>Gap in the employment rate, 2013-2014 (FY)</a:t>
            </a:r>
            <a:br>
              <a:rPr lang="en-GB" sz="2200" dirty="0" smtClean="0"/>
            </a:br>
            <a:r>
              <a:rPr lang="en-GB" sz="1600" dirty="0" smtClean="0"/>
              <a:t>Percentage difference, persons aged 16 – 64, Wales health boards</a:t>
            </a:r>
            <a:endParaRPr lang="en-GB" sz="2200" dirty="0"/>
          </a:p>
        </p:txBody>
      </p:sp>
      <p:sp>
        <p:nvSpPr>
          <p:cNvPr id="5" name="Text Box 1"/>
          <p:cNvSpPr txBox="1">
            <a:spLocks noChangeArrowheads="1"/>
          </p:cNvSpPr>
          <p:nvPr/>
        </p:nvSpPr>
        <p:spPr bwMode="auto">
          <a:xfrm>
            <a:off x="5704359" y="6229698"/>
            <a:ext cx="4984279" cy="288031"/>
          </a:xfrm>
          <a:prstGeom prst="rect">
            <a:avLst/>
          </a:prstGeom>
          <a:noFill/>
          <a:ln w="9525">
            <a:noFill/>
            <a:miter lim="800000"/>
            <a:headEnd/>
            <a:tailEnd/>
          </a:ln>
        </p:spPr>
        <p:txBody>
          <a:bodyPr wrap="square" lIns="27432" tIns="18288"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fld id="{D0C8BACC-2FCC-455A-8BE3-32A71FFDA60D}" type="TxLink">
              <a:rPr lang="en-GB" sz="900" b="0" i="0" u="none" strike="noStrike" baseline="0" smtClean="0">
                <a:solidFill>
                  <a:srgbClr val="000000"/>
                </a:solidFill>
                <a:latin typeface="Verdana"/>
              </a:rPr>
              <a:pPr algn="l" rtl="0">
                <a:defRPr sz="1000"/>
              </a:pPr>
              <a:t>Produced by Public Health Wales, using APS data supplied by the Welsh Government</a:t>
            </a:fld>
            <a:endParaRPr lang="en-GB" sz="900" b="0" i="0" u="none" strike="noStrike" baseline="0" dirty="0" smtClean="0">
              <a:solidFill>
                <a:srgbClr val="000000"/>
              </a:solidFill>
              <a:latin typeface="Verdana"/>
            </a:endParaRPr>
          </a:p>
          <a:p>
            <a:pPr algn="l" rtl="0">
              <a:defRPr sz="1000"/>
            </a:pPr>
            <a:endParaRPr lang="en-GB" sz="900" b="0" i="0" u="none" strike="noStrike" baseline="0" dirty="0">
              <a:solidFill>
                <a:srgbClr val="000000"/>
              </a:solidFill>
              <a:latin typeface="Verdana"/>
            </a:endParaRPr>
          </a:p>
        </p:txBody>
      </p:sp>
      <p:sp>
        <p:nvSpPr>
          <p:cNvPr id="6" name="Footer Placeholder 3"/>
          <p:cNvSpPr>
            <a:spLocks noGrp="1"/>
          </p:cNvSpPr>
          <p:nvPr>
            <p:ph type="ftr" sz="quarter" idx="10"/>
          </p:nvPr>
        </p:nvSpPr>
        <p:spPr>
          <a:xfrm>
            <a:off x="838200" y="6629400"/>
            <a:ext cx="6553200" cy="838200"/>
          </a:xfrm>
        </p:spPr>
        <p:txBody>
          <a:bodyPr/>
          <a:lstStyle/>
          <a:p>
            <a:pPr>
              <a:defRPr/>
            </a:pPr>
            <a:r>
              <a:rPr lang="en-GB" dirty="0"/>
              <a:t>Public Health Wales Observatory</a:t>
            </a:r>
          </a:p>
        </p:txBody>
      </p:sp>
      <p:grpSp>
        <p:nvGrpSpPr>
          <p:cNvPr id="14" name="Group 13"/>
          <p:cNvGrpSpPr/>
          <p:nvPr/>
        </p:nvGrpSpPr>
        <p:grpSpPr>
          <a:xfrm>
            <a:off x="447775" y="1837209"/>
            <a:ext cx="4896544" cy="1618878"/>
            <a:chOff x="447775" y="1837209"/>
            <a:chExt cx="4896544" cy="1618878"/>
          </a:xfrm>
        </p:grpSpPr>
        <p:pic>
          <p:nvPicPr>
            <p:cNvPr id="13314" name="Picture 2"/>
            <p:cNvPicPr>
              <a:picLocks noChangeAspect="1" noChangeArrowheads="1"/>
            </p:cNvPicPr>
            <p:nvPr/>
          </p:nvPicPr>
          <p:blipFill>
            <a:blip r:embed="rId2" cstate="print"/>
            <a:srcRect t="28588" r="180"/>
            <a:stretch>
              <a:fillRect/>
            </a:stretch>
          </p:blipFill>
          <p:spPr bwMode="auto">
            <a:xfrm>
              <a:off x="447775" y="1837209"/>
              <a:ext cx="4896544" cy="1618878"/>
            </a:xfrm>
            <a:prstGeom prst="rect">
              <a:avLst/>
            </a:prstGeom>
            <a:noFill/>
            <a:ln w="9525">
              <a:noFill/>
              <a:miter lim="800000"/>
              <a:headEnd/>
              <a:tailEnd/>
            </a:ln>
            <a:effectLst/>
          </p:spPr>
        </p:pic>
        <p:grpSp>
          <p:nvGrpSpPr>
            <p:cNvPr id="7" name="Group 6"/>
            <p:cNvGrpSpPr/>
            <p:nvPr/>
          </p:nvGrpSpPr>
          <p:grpSpPr>
            <a:xfrm>
              <a:off x="663799" y="1837209"/>
              <a:ext cx="2448272" cy="216024"/>
              <a:chOff x="1671911" y="3493393"/>
              <a:chExt cx="2448272" cy="216024"/>
            </a:xfrm>
          </p:grpSpPr>
          <p:sp>
            <p:nvSpPr>
              <p:cNvPr id="8" name="Rectangle 7"/>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9" name="Group 15"/>
              <p:cNvGrpSpPr/>
              <p:nvPr/>
            </p:nvGrpSpPr>
            <p:grpSpPr>
              <a:xfrm>
                <a:off x="2031951" y="3565401"/>
                <a:ext cx="144016" cy="72008"/>
                <a:chOff x="2391991" y="3565401"/>
                <a:chExt cx="2520280" cy="1224136"/>
              </a:xfrm>
              <a:solidFill>
                <a:schemeClr val="bg1"/>
              </a:solidFill>
            </p:grpSpPr>
            <p:cxnSp>
              <p:nvCxnSpPr>
                <p:cNvPr id="11" name="Straight Connector 10"/>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0" name="TextBox 9"/>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767" y="389384"/>
            <a:ext cx="9330655" cy="439713"/>
          </a:xfrm>
        </p:spPr>
        <p:txBody>
          <a:bodyPr/>
          <a:lstStyle/>
          <a:p>
            <a:r>
              <a:rPr lang="en-GB" sz="2200" dirty="0" smtClean="0"/>
              <a:t>Gap in the employment rate, 2013-2014 (FY)</a:t>
            </a:r>
            <a:br>
              <a:rPr lang="en-GB" sz="2200" dirty="0" smtClean="0"/>
            </a:br>
            <a:r>
              <a:rPr lang="en-GB" sz="1600" dirty="0" smtClean="0"/>
              <a:t>Percentage difference, persons aged 16 – 64, Wales local authorities</a:t>
            </a:r>
            <a:endParaRPr lang="en-GB" sz="2200" dirty="0"/>
          </a:p>
        </p:txBody>
      </p:sp>
      <p:sp>
        <p:nvSpPr>
          <p:cNvPr id="6" name="Footer Placeholder 3"/>
          <p:cNvSpPr>
            <a:spLocks noGrp="1"/>
          </p:cNvSpPr>
          <p:nvPr>
            <p:ph type="ftr" sz="quarter" idx="10"/>
          </p:nvPr>
        </p:nvSpPr>
        <p:spPr>
          <a:xfrm>
            <a:off x="838200" y="6629400"/>
            <a:ext cx="6553200" cy="838200"/>
          </a:xfrm>
        </p:spPr>
        <p:txBody>
          <a:bodyPr/>
          <a:lstStyle/>
          <a:p>
            <a:pPr>
              <a:defRPr/>
            </a:pPr>
            <a:r>
              <a:rPr lang="en-GB" dirty="0"/>
              <a:t>Public Health Wales Observatory</a:t>
            </a:r>
          </a:p>
        </p:txBody>
      </p:sp>
      <p:grpSp>
        <p:nvGrpSpPr>
          <p:cNvPr id="14" name="Group 13"/>
          <p:cNvGrpSpPr/>
          <p:nvPr/>
        </p:nvGrpSpPr>
        <p:grpSpPr>
          <a:xfrm>
            <a:off x="375767" y="1261145"/>
            <a:ext cx="4824536" cy="4137670"/>
            <a:chOff x="375767" y="1261145"/>
            <a:chExt cx="4824536" cy="4137670"/>
          </a:xfrm>
        </p:grpSpPr>
        <p:pic>
          <p:nvPicPr>
            <p:cNvPr id="26626" name="Picture 2"/>
            <p:cNvPicPr>
              <a:picLocks noChangeAspect="1" noChangeArrowheads="1"/>
            </p:cNvPicPr>
            <p:nvPr/>
          </p:nvPicPr>
          <p:blipFill>
            <a:blip r:embed="rId2" cstate="print"/>
            <a:srcRect t="14823" r="1265"/>
            <a:stretch>
              <a:fillRect/>
            </a:stretch>
          </p:blipFill>
          <p:spPr bwMode="auto">
            <a:xfrm>
              <a:off x="375767" y="1261145"/>
              <a:ext cx="4824536" cy="4137670"/>
            </a:xfrm>
            <a:prstGeom prst="rect">
              <a:avLst/>
            </a:prstGeom>
            <a:noFill/>
            <a:ln w="9525">
              <a:noFill/>
              <a:miter lim="800000"/>
              <a:headEnd/>
              <a:tailEnd/>
            </a:ln>
            <a:effectLst/>
          </p:spPr>
        </p:pic>
        <p:grpSp>
          <p:nvGrpSpPr>
            <p:cNvPr id="7" name="Group 6"/>
            <p:cNvGrpSpPr/>
            <p:nvPr/>
          </p:nvGrpSpPr>
          <p:grpSpPr>
            <a:xfrm>
              <a:off x="519783" y="1261145"/>
              <a:ext cx="2448272" cy="216024"/>
              <a:chOff x="1671911" y="3493393"/>
              <a:chExt cx="2448272" cy="216024"/>
            </a:xfrm>
          </p:grpSpPr>
          <p:sp>
            <p:nvSpPr>
              <p:cNvPr id="8" name="Rectangle 7"/>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9" name="Group 15"/>
              <p:cNvGrpSpPr/>
              <p:nvPr/>
            </p:nvGrpSpPr>
            <p:grpSpPr>
              <a:xfrm>
                <a:off x="2031951" y="3565401"/>
                <a:ext cx="144016" cy="72008"/>
                <a:chOff x="2391991" y="3565401"/>
                <a:chExt cx="2520280" cy="1224136"/>
              </a:xfrm>
              <a:solidFill>
                <a:schemeClr val="bg1"/>
              </a:solidFill>
            </p:grpSpPr>
            <p:cxnSp>
              <p:nvCxnSpPr>
                <p:cNvPr id="11" name="Straight Connector 10"/>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0" name="TextBox 9"/>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
        <p:nvSpPr>
          <p:cNvPr id="15" name="Text Box 1"/>
          <p:cNvSpPr txBox="1">
            <a:spLocks noChangeArrowheads="1"/>
          </p:cNvSpPr>
          <p:nvPr/>
        </p:nvSpPr>
        <p:spPr bwMode="auto">
          <a:xfrm>
            <a:off x="5704359" y="6229698"/>
            <a:ext cx="4984279" cy="288031"/>
          </a:xfrm>
          <a:prstGeom prst="rect">
            <a:avLst/>
          </a:prstGeom>
          <a:noFill/>
          <a:ln w="9525">
            <a:noFill/>
            <a:miter lim="800000"/>
            <a:headEnd/>
            <a:tailEnd/>
          </a:ln>
        </p:spPr>
        <p:txBody>
          <a:bodyPr wrap="square" lIns="27432" tIns="18288"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fld id="{D0C8BACC-2FCC-455A-8BE3-32A71FFDA60D}" type="TxLink">
              <a:rPr lang="en-GB" sz="900" b="0" i="0" u="none" strike="noStrike" baseline="0" smtClean="0">
                <a:solidFill>
                  <a:srgbClr val="000000"/>
                </a:solidFill>
                <a:latin typeface="Verdana"/>
              </a:rPr>
              <a:pPr algn="l" rtl="0">
                <a:defRPr sz="1000"/>
              </a:pPr>
              <a:t>Produced by Public Health Wales, using APS data supplied by the Welsh Government</a:t>
            </a:fld>
            <a:endParaRPr lang="en-GB" sz="900" b="0" i="0" u="none" strike="noStrike" baseline="0" dirty="0" smtClean="0">
              <a:solidFill>
                <a:srgbClr val="000000"/>
              </a:solidFill>
              <a:latin typeface="Verdana"/>
            </a:endParaRPr>
          </a:p>
          <a:p>
            <a:pPr algn="l" rtl="0">
              <a:defRPr sz="1000"/>
            </a:pPr>
            <a:endParaRPr lang="en-GB" sz="900" b="0" i="0" u="none" strike="noStrike" baseline="0" dirty="0">
              <a:solidFill>
                <a:srgbClr val="000000"/>
              </a:solidFill>
              <a:latin typeface="Verdana"/>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7" name="Rectangle 2"/>
          <p:cNvSpPr>
            <a:spLocks noGrp="1" noChangeArrowheads="1"/>
          </p:cNvSpPr>
          <p:nvPr>
            <p:ph type="title"/>
          </p:nvPr>
        </p:nvSpPr>
        <p:spPr>
          <a:xfrm>
            <a:off x="838200" y="533400"/>
            <a:ext cx="7046913" cy="762000"/>
          </a:xfrm>
        </p:spPr>
        <p:txBody>
          <a:bodyPr/>
          <a:lstStyle/>
          <a:p>
            <a:pPr eaLnBrk="1" hangingPunct="1"/>
            <a:r>
              <a:rPr lang="en-GB" sz="2800" dirty="0" smtClean="0"/>
              <a:t>Further information</a:t>
            </a:r>
          </a:p>
        </p:txBody>
      </p:sp>
      <p:sp>
        <p:nvSpPr>
          <p:cNvPr id="8" name="Rectangle 3"/>
          <p:cNvSpPr txBox="1">
            <a:spLocks noChangeArrowheads="1"/>
          </p:cNvSpPr>
          <p:nvPr/>
        </p:nvSpPr>
        <p:spPr bwMode="auto">
          <a:xfrm>
            <a:off x="838200" y="1447799"/>
            <a:ext cx="8610575"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marR="0" lvl="0" indent="-390525" algn="l" defTabSz="1042988" rtl="0" eaLnBrk="1" fontAlgn="base" latinLnBrk="0" hangingPunct="1">
              <a:lnSpc>
                <a:spcPct val="100000"/>
              </a:lnSpc>
              <a:spcBef>
                <a:spcPct val="20000"/>
              </a:spcBef>
              <a:spcAft>
                <a:spcPct val="0"/>
              </a:spcAft>
              <a:buClrTx/>
              <a:buSzTx/>
              <a:tabLst/>
              <a:defRPr/>
            </a:pPr>
            <a:r>
              <a:rPr kumimoji="0" lang="en-GB" b="1" i="0" u="none" strike="noStrike" kern="0" cap="none" spc="0" normalizeH="0" baseline="0" noProof="0" dirty="0" smtClean="0">
                <a:ln>
                  <a:noFill/>
                </a:ln>
                <a:solidFill>
                  <a:schemeClr val="tx1"/>
                </a:solidFill>
                <a:effectLst/>
                <a:uLnTx/>
                <a:uFillTx/>
                <a:latin typeface="+mn-lt"/>
                <a:ea typeface="+mn-ea"/>
                <a:cs typeface="+mn-cs"/>
              </a:rPr>
              <a:t>Our Healthy</a:t>
            </a:r>
            <a:r>
              <a:rPr kumimoji="0" lang="en-GB" b="1" i="0" u="none" strike="noStrike" kern="0" cap="none" spc="0" normalizeH="0" noProof="0" dirty="0" smtClean="0">
                <a:ln>
                  <a:noFill/>
                </a:ln>
                <a:solidFill>
                  <a:schemeClr val="tx1"/>
                </a:solidFill>
                <a:effectLst/>
                <a:uLnTx/>
                <a:uFillTx/>
                <a:latin typeface="+mn-lt"/>
                <a:ea typeface="+mn-ea"/>
                <a:cs typeface="+mn-cs"/>
              </a:rPr>
              <a:t> Future Indicators (2015)</a:t>
            </a:r>
          </a:p>
          <a:p>
            <a:pPr marL="390525" lvl="0" indent="-390525" defTabSz="1042988" eaLnBrk="1" hangingPunct="1">
              <a:spcBef>
                <a:spcPct val="20000"/>
              </a:spcBef>
            </a:pPr>
            <a:r>
              <a:rPr lang="en-GB" u="sng" dirty="0" smtClean="0">
                <a:hlinkClick r:id="rId3"/>
              </a:rPr>
              <a:t>http://www.wales.nhs.uk/sitesplus/922/page/83567</a:t>
            </a:r>
            <a:endParaRPr lang="en-GB" kern="0" dirty="0" smtClean="0">
              <a:latin typeface="+mn-lt"/>
              <a:ea typeface="+mn-ea"/>
            </a:endParaRP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lang="en-GB" kern="0" dirty="0" smtClean="0">
                <a:latin typeface="+mn-lt"/>
                <a:ea typeface="+mn-ea"/>
              </a:rPr>
              <a:t>Background information</a:t>
            </a:r>
            <a:endParaRPr kumimoji="0" lang="en-GB" b="0" i="0" u="none" strike="noStrike" kern="0" cap="none" spc="0" normalizeH="0" baseline="0" noProof="0" dirty="0" smtClean="0">
              <a:ln>
                <a:noFill/>
              </a:ln>
              <a:solidFill>
                <a:schemeClr val="tx1"/>
              </a:solidFill>
              <a:effectLst/>
              <a:uLnTx/>
              <a:uFillTx/>
              <a:latin typeface="+mn-lt"/>
              <a:ea typeface="+mn-ea"/>
              <a:cs typeface="+mn-cs"/>
            </a:endParaRP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b="0" i="0" u="none" strike="noStrike" kern="0" cap="none" spc="0" normalizeH="0" baseline="0" noProof="0" dirty="0" smtClean="0">
                <a:ln>
                  <a:noFill/>
                </a:ln>
                <a:solidFill>
                  <a:schemeClr val="tx1"/>
                </a:solidFill>
                <a:effectLst/>
                <a:uLnTx/>
                <a:uFillTx/>
                <a:latin typeface="+mn-lt"/>
                <a:ea typeface="+mn-ea"/>
                <a:cs typeface="+mn-cs"/>
              </a:rPr>
              <a:t>Interactive data file of the charts </a:t>
            </a:r>
            <a:r>
              <a:rPr lang="en-GB" kern="0" noProof="0" dirty="0" smtClean="0">
                <a:latin typeface="+mn-lt"/>
                <a:ea typeface="+mn-ea"/>
              </a:rPr>
              <a:t>with      supporting data tables</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lang="en-GB" kern="0" dirty="0" smtClean="0">
                <a:latin typeface="+mn-lt"/>
                <a:ea typeface="+mn-ea"/>
              </a:rPr>
              <a:t>PowerPoint file of the charts</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lang="en-GB" kern="0" noProof="0" dirty="0" smtClean="0">
                <a:latin typeface="+mn-lt"/>
                <a:ea typeface="+mn-ea"/>
              </a:rPr>
              <a:t>Technical guide </a:t>
            </a:r>
          </a:p>
          <a:p>
            <a:pPr marL="390525" marR="0" lvl="0" indent="-390525" algn="l" defTabSz="1042988" rtl="0" eaLnBrk="1" fontAlgn="base" latinLnBrk="0" hangingPunct="1">
              <a:lnSpc>
                <a:spcPct val="100000"/>
              </a:lnSpc>
              <a:spcBef>
                <a:spcPct val="20000"/>
              </a:spcBef>
              <a:spcAft>
                <a:spcPct val="0"/>
              </a:spcAft>
              <a:buClrTx/>
              <a:buSzTx/>
              <a:tabLst/>
              <a:defRPr/>
            </a:pPr>
            <a:endParaRPr lang="en-GB" kern="0" dirty="0" smtClean="0">
              <a:latin typeface="+mn-lt"/>
              <a:ea typeface="+mn-ea"/>
            </a:endParaRPr>
          </a:p>
          <a:p>
            <a:pPr lvl="0" defTabSz="1042988" eaLnBrk="1" hangingPunct="1">
              <a:spcBef>
                <a:spcPct val="20000"/>
              </a:spcBef>
            </a:pPr>
            <a:r>
              <a:rPr lang="en-GB" b="1" dirty="0" smtClean="0">
                <a:latin typeface="+mn-lt"/>
              </a:rPr>
              <a:t>Public Health Wales Observatory</a:t>
            </a:r>
            <a:r>
              <a:rPr lang="en-GB" dirty="0" smtClean="0">
                <a:latin typeface="+mn-lt"/>
              </a:rPr>
              <a:t/>
            </a:r>
            <a:br>
              <a:rPr lang="en-GB" dirty="0" smtClean="0">
                <a:latin typeface="+mn-lt"/>
              </a:rPr>
            </a:br>
            <a:r>
              <a:rPr lang="en-GB" dirty="0" smtClean="0">
                <a:latin typeface="+mn-lt"/>
              </a:rPr>
              <a:t>Web: </a:t>
            </a:r>
            <a:r>
              <a:rPr lang="en-GB" dirty="0" smtClean="0">
                <a:latin typeface="+mn-lt"/>
                <a:hlinkClick r:id="rId4"/>
              </a:rPr>
              <a:t>www.publichealthwalesobservatory.wales.nhs.uk</a:t>
            </a:r>
            <a:r>
              <a:rPr lang="en-GB" dirty="0" smtClean="0">
                <a:latin typeface="+mn-lt"/>
              </a:rPr>
              <a:t/>
            </a:r>
            <a:br>
              <a:rPr lang="en-GB" dirty="0" smtClean="0">
                <a:latin typeface="+mn-lt"/>
              </a:rPr>
            </a:br>
            <a:r>
              <a:rPr lang="en-GB" dirty="0" smtClean="0">
                <a:latin typeface="+mn-lt"/>
              </a:rPr>
              <a:t>Email: publichealthwalesobservatory@wales.nhs.uk</a:t>
            </a:r>
            <a:endParaRPr lang="en-GB" u="sng" dirty="0" smtClean="0">
              <a:latin typeface="+mn-lt"/>
            </a:endParaRPr>
          </a:p>
        </p:txBody>
      </p:sp>
      <p:pic>
        <p:nvPicPr>
          <p:cNvPr id="1026" name="Picture 2"/>
          <p:cNvPicPr>
            <a:picLocks noChangeAspect="1" noChangeArrowheads="1"/>
          </p:cNvPicPr>
          <p:nvPr/>
        </p:nvPicPr>
        <p:blipFill>
          <a:blip r:embed="rId5" cstate="print"/>
          <a:srcRect l="691" t="23422" r="59101" b="19485"/>
          <a:stretch>
            <a:fillRect/>
          </a:stretch>
        </p:blipFill>
        <p:spPr bwMode="auto">
          <a:xfrm>
            <a:off x="7900224" y="2388463"/>
            <a:ext cx="2556663" cy="2041034"/>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4099" name="Rectangle 3"/>
          <p:cNvSpPr>
            <a:spLocks noGrp="1" noChangeArrowheads="1"/>
          </p:cNvSpPr>
          <p:nvPr>
            <p:ph type="title"/>
          </p:nvPr>
        </p:nvSpPr>
        <p:spPr/>
        <p:txBody>
          <a:bodyPr/>
          <a:lstStyle/>
          <a:p>
            <a:pPr eaLnBrk="1" hangingPunct="1"/>
            <a:r>
              <a:rPr lang="en-US" sz="2800" b="1" dirty="0" smtClean="0">
                <a:latin typeface="Verdana" pitchFamily="34" charset="0"/>
              </a:rPr>
              <a:t>Instructions to copy a slide</a:t>
            </a:r>
          </a:p>
        </p:txBody>
      </p:sp>
      <p:sp>
        <p:nvSpPr>
          <p:cNvPr id="4100" name="Rectangle 4"/>
          <p:cNvSpPr>
            <a:spLocks noGrp="1" noChangeArrowheads="1"/>
          </p:cNvSpPr>
          <p:nvPr>
            <p:ph type="body" sz="half" idx="1"/>
          </p:nvPr>
        </p:nvSpPr>
        <p:spPr>
          <a:xfrm>
            <a:off x="952500" y="1260475"/>
            <a:ext cx="6018213" cy="5113338"/>
          </a:xfrm>
        </p:spPr>
        <p:txBody>
          <a:bodyPr/>
          <a:lstStyle/>
          <a:p>
            <a:pPr marL="685800" indent="-685800" eaLnBrk="1" hangingPunct="1">
              <a:buFontTx/>
              <a:buNone/>
            </a:pPr>
            <a:r>
              <a:rPr lang="en-GB" sz="1600" b="1" smtClean="0"/>
              <a:t>To copy a slide for use in a presentation:</a:t>
            </a:r>
          </a:p>
          <a:p>
            <a:pPr marL="685800" indent="-685800" eaLnBrk="1" hangingPunct="1">
              <a:buFontTx/>
              <a:buNone/>
            </a:pPr>
            <a:endParaRPr lang="en-GB" sz="1600" b="1" smtClean="0"/>
          </a:p>
          <a:p>
            <a:pPr marL="685800" indent="-685800" eaLnBrk="1" hangingPunct="1">
              <a:buFontTx/>
              <a:buNone/>
            </a:pPr>
            <a:r>
              <a:rPr lang="en-GB" sz="1400" smtClean="0"/>
              <a:t>1. 	</a:t>
            </a:r>
            <a:r>
              <a:rPr lang="en-GB" sz="1400" b="1" smtClean="0"/>
              <a:t>Right-click</a:t>
            </a:r>
            <a:r>
              <a:rPr lang="en-GB" sz="1400" smtClean="0"/>
              <a:t> on the slide you wish to copy from the list on the left-hand side (the ‘slides’ tab) when in normal view and </a:t>
            </a:r>
            <a:r>
              <a:rPr lang="en-GB" sz="1400" b="1" smtClean="0"/>
              <a:t>select ‘Copy’</a:t>
            </a:r>
            <a:r>
              <a:rPr lang="en-GB" sz="1400" smtClean="0"/>
              <a:t> from the list.</a:t>
            </a:r>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startAt="2"/>
            </a:pPr>
            <a:r>
              <a:rPr lang="en-GB" sz="1400" smtClean="0"/>
              <a:t>Go to your presentation and </a:t>
            </a:r>
            <a:r>
              <a:rPr lang="en-GB" sz="1400" b="1" smtClean="0"/>
              <a:t>right-click</a:t>
            </a:r>
            <a:r>
              <a:rPr lang="en-GB" sz="1400" smtClean="0"/>
              <a:t> where you want the copied slide to appear in the ‘slides’ tab and </a:t>
            </a:r>
            <a:r>
              <a:rPr lang="en-GB" sz="1400" b="1" smtClean="0"/>
              <a:t>select ‘paste’</a:t>
            </a:r>
            <a:r>
              <a:rPr lang="en-GB" sz="1400" smtClean="0"/>
              <a:t> from the list. </a:t>
            </a:r>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r>
              <a:rPr lang="en-GB" sz="1400" smtClean="0"/>
              <a:t>On being pasted into your presentation a small clipboard icon with a black arrow will appear near the bottom right-hand corner of the newly pasted slide. </a:t>
            </a:r>
            <a:r>
              <a:rPr lang="en-GB" sz="1400" b="1" smtClean="0"/>
              <a:t>Click on the arrow</a:t>
            </a:r>
            <a:r>
              <a:rPr lang="en-GB" sz="1400" smtClean="0"/>
              <a:t> to show the drop-down menu and </a:t>
            </a:r>
            <a:r>
              <a:rPr lang="en-GB" sz="1400" b="1" smtClean="0"/>
              <a:t>select “Keep Source Formatting”</a:t>
            </a:r>
            <a:r>
              <a:rPr lang="en-GB" sz="1400" smtClean="0"/>
              <a:t> from the list. The slide will then appear as seen in the original presentation.</a:t>
            </a:r>
          </a:p>
        </p:txBody>
      </p:sp>
      <p:pic>
        <p:nvPicPr>
          <p:cNvPr id="4101" name="Picture 12"/>
          <p:cNvPicPr>
            <a:picLocks noChangeAspect="1" noChangeArrowheads="1"/>
          </p:cNvPicPr>
          <p:nvPr/>
        </p:nvPicPr>
        <p:blipFill>
          <a:blip r:embed="rId3" cstate="print"/>
          <a:srcRect/>
          <a:stretch>
            <a:fillRect/>
          </a:stretch>
        </p:blipFill>
        <p:spPr bwMode="auto">
          <a:xfrm>
            <a:off x="7144519" y="1189137"/>
            <a:ext cx="1808163" cy="2232025"/>
          </a:xfrm>
          <a:prstGeom prst="rect">
            <a:avLst/>
          </a:prstGeom>
          <a:noFill/>
          <a:ln w="9525">
            <a:noFill/>
            <a:miter lim="800000"/>
            <a:headEnd/>
            <a:tailEnd/>
          </a:ln>
        </p:spPr>
      </p:pic>
      <p:pic>
        <p:nvPicPr>
          <p:cNvPr id="4102" name="Picture 13"/>
          <p:cNvPicPr>
            <a:picLocks noChangeAspect="1" noChangeArrowheads="1"/>
          </p:cNvPicPr>
          <p:nvPr/>
        </p:nvPicPr>
        <p:blipFill>
          <a:blip r:embed="rId4" cstate="print"/>
          <a:srcRect/>
          <a:stretch>
            <a:fillRect/>
          </a:stretch>
        </p:blipFill>
        <p:spPr bwMode="auto">
          <a:xfrm>
            <a:off x="7144519" y="4141465"/>
            <a:ext cx="19685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7" name="Rectangle 2"/>
          <p:cNvSpPr>
            <a:spLocks noGrp="1" noChangeArrowheads="1"/>
          </p:cNvSpPr>
          <p:nvPr>
            <p:ph type="title"/>
          </p:nvPr>
        </p:nvSpPr>
        <p:spPr>
          <a:xfrm>
            <a:off x="838200" y="533400"/>
            <a:ext cx="7046913" cy="762000"/>
          </a:xfrm>
        </p:spPr>
        <p:txBody>
          <a:bodyPr/>
          <a:lstStyle/>
          <a:p>
            <a:pPr eaLnBrk="1" hangingPunct="1"/>
            <a:r>
              <a:rPr lang="en-GB" sz="2800" dirty="0" smtClean="0"/>
              <a:t>Using</a:t>
            </a:r>
            <a:r>
              <a:rPr lang="en-GB" sz="2800" dirty="0" smtClean="0">
                <a:solidFill>
                  <a:schemeClr val="tx1"/>
                </a:solidFill>
              </a:rPr>
              <a:t> </a:t>
            </a:r>
            <a:r>
              <a:rPr lang="en-GB" sz="2800" dirty="0" smtClean="0"/>
              <a:t>these</a:t>
            </a:r>
            <a:r>
              <a:rPr lang="en-GB" sz="2800" dirty="0" smtClean="0">
                <a:solidFill>
                  <a:schemeClr val="tx1"/>
                </a:solidFill>
              </a:rPr>
              <a:t> </a:t>
            </a:r>
            <a:r>
              <a:rPr lang="en-GB" sz="2800" dirty="0" smtClean="0"/>
              <a:t>slides</a:t>
            </a:r>
          </a:p>
        </p:txBody>
      </p:sp>
      <p:sp>
        <p:nvSpPr>
          <p:cNvPr id="8" name="Rectangle 3"/>
          <p:cNvSpPr txBox="1">
            <a:spLocks noChangeArrowheads="1"/>
          </p:cNvSpPr>
          <p:nvPr/>
        </p:nvSpPr>
        <p:spPr bwMode="auto">
          <a:xfrm>
            <a:off x="838200" y="1333153"/>
            <a:ext cx="9258647"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b="0" i="0" u="none" strike="noStrike" kern="0" cap="none" spc="0" normalizeH="0" baseline="0" noProof="0" dirty="0" smtClean="0">
                <a:ln>
                  <a:noFill/>
                </a:ln>
                <a:solidFill>
                  <a:schemeClr val="tx1"/>
                </a:solidFill>
                <a:effectLst/>
                <a:uLnTx/>
                <a:uFillTx/>
                <a:latin typeface="+mn-lt"/>
                <a:ea typeface="+mn-ea"/>
                <a:cs typeface="+mn-cs"/>
              </a:rPr>
              <a:t>This presentation can be used as a whole or as individual slides.</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a:p>
            <a:pPr marL="390525" lvl="0" indent="-390525" defTabSz="1042988" eaLnBrk="1" hangingPunct="1">
              <a:spcBef>
                <a:spcPct val="20000"/>
              </a:spcBef>
              <a:buFontTx/>
              <a:buChar char="•"/>
            </a:pPr>
            <a:r>
              <a:rPr lang="en-GB" kern="0" dirty="0" smtClean="0">
                <a:latin typeface="+mn-lt"/>
              </a:rPr>
              <a:t>It is recommended that the interactive data file is used for copying images of charts to use in other documents. The interactive data file and additional information about the indicators can be accessed: </a:t>
            </a:r>
            <a:r>
              <a:rPr lang="en-GB" u="sng" dirty="0" smtClean="0">
                <a:latin typeface="+mn-lt"/>
                <a:hlinkClick r:id="rId3"/>
              </a:rPr>
              <a:t>http://www.wales.nhs.uk/sitesplus/922/page/83567</a:t>
            </a:r>
            <a:endParaRPr lang="en-GB" u="sng" dirty="0" smtClean="0">
              <a:latin typeface="+mn-lt"/>
            </a:endParaRPr>
          </a:p>
          <a:p>
            <a:pPr marL="390525" lvl="0" indent="-390525" defTabSz="1042988" eaLnBrk="1" hangingPunct="1">
              <a:spcBef>
                <a:spcPct val="20000"/>
              </a:spcBef>
              <a:buFontTx/>
              <a:buChar char="•"/>
            </a:pPr>
            <a:endParaRPr lang="en-GB" sz="1200" kern="0" dirty="0" smtClean="0"/>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b="0" i="0" u="none" strike="noStrike" kern="0" cap="none" spc="0" normalizeH="0" baseline="0" noProof="0" dirty="0" smtClean="0">
                <a:ln>
                  <a:noFill/>
                </a:ln>
                <a:solidFill>
                  <a:schemeClr val="tx1"/>
                </a:solidFill>
                <a:effectLst/>
                <a:uLnTx/>
                <a:uFillTx/>
                <a:latin typeface="+mn-lt"/>
                <a:ea typeface="+mn-ea"/>
                <a:cs typeface="+mn-cs"/>
              </a:rPr>
              <a:t>Please acknowledge the work of the Public Health Wales Observatory when using these slides.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smtClean="0"/>
              <a:t>Public Health Wales Observatory</a:t>
            </a:r>
            <a:endParaRPr lang="en-GB" dirty="0"/>
          </a:p>
        </p:txBody>
      </p:sp>
      <p:sp>
        <p:nvSpPr>
          <p:cNvPr id="8" name="Title 1"/>
          <p:cNvSpPr>
            <a:spLocks noGrp="1"/>
          </p:cNvSpPr>
          <p:nvPr>
            <p:ph type="title"/>
          </p:nvPr>
        </p:nvSpPr>
        <p:spPr>
          <a:xfrm>
            <a:off x="272221" y="138087"/>
            <a:ext cx="10001320" cy="942999"/>
          </a:xfrm>
        </p:spPr>
        <p:txBody>
          <a:bodyPr/>
          <a:lstStyle/>
          <a:p>
            <a:r>
              <a:rPr lang="en-GB" sz="2200" dirty="0" smtClean="0"/>
              <a:t>Inequality gap in life expectancy (SII in years), 2009-2013 </a:t>
            </a:r>
            <a:r>
              <a:rPr lang="en-GB" sz="2400" dirty="0" smtClean="0"/>
              <a:t/>
            </a:r>
            <a:br>
              <a:rPr lang="en-GB" sz="2400" dirty="0" smtClean="0"/>
            </a:br>
            <a:r>
              <a:rPr lang="en-GB" sz="1600" dirty="0" smtClean="0"/>
              <a:t>All ages, Wales health boards</a:t>
            </a:r>
            <a:endParaRPr lang="en-GB" sz="1600" dirty="0"/>
          </a:p>
        </p:txBody>
      </p:sp>
      <p:sp>
        <p:nvSpPr>
          <p:cNvPr id="10" name="TextBox 9"/>
          <p:cNvSpPr txBox="1"/>
          <p:nvPr/>
        </p:nvSpPr>
        <p:spPr>
          <a:xfrm>
            <a:off x="1843857" y="1638285"/>
            <a:ext cx="1000132" cy="307777"/>
          </a:xfrm>
          <a:prstGeom prst="rect">
            <a:avLst/>
          </a:prstGeom>
          <a:noFill/>
        </p:spPr>
        <p:txBody>
          <a:bodyPr wrap="square" rtlCol="0">
            <a:spAutoFit/>
          </a:bodyPr>
          <a:lstStyle/>
          <a:p>
            <a:r>
              <a:rPr lang="en-GB" sz="1400" dirty="0" smtClean="0">
                <a:solidFill>
                  <a:srgbClr val="423F74"/>
                </a:solidFill>
                <a:latin typeface="+mj-lt"/>
              </a:rPr>
              <a:t>Males</a:t>
            </a:r>
            <a:endParaRPr lang="en-GB" sz="1400" dirty="0">
              <a:solidFill>
                <a:srgbClr val="423F74"/>
              </a:solidFill>
              <a:latin typeface="+mj-lt"/>
            </a:endParaRPr>
          </a:p>
        </p:txBody>
      </p:sp>
      <p:sp>
        <p:nvSpPr>
          <p:cNvPr id="11" name="TextBox 10"/>
          <p:cNvSpPr txBox="1"/>
          <p:nvPr/>
        </p:nvSpPr>
        <p:spPr>
          <a:xfrm>
            <a:off x="6987393" y="1638285"/>
            <a:ext cx="1143008" cy="307777"/>
          </a:xfrm>
          <a:prstGeom prst="rect">
            <a:avLst/>
          </a:prstGeom>
          <a:noFill/>
        </p:spPr>
        <p:txBody>
          <a:bodyPr wrap="square" rtlCol="0">
            <a:spAutoFit/>
          </a:bodyPr>
          <a:lstStyle/>
          <a:p>
            <a:r>
              <a:rPr lang="en-GB" sz="1400" dirty="0" smtClean="0">
                <a:solidFill>
                  <a:srgbClr val="423F74"/>
                </a:solidFill>
                <a:latin typeface="+mj-lt"/>
              </a:rPr>
              <a:t>Females</a:t>
            </a:r>
            <a:endParaRPr lang="en-GB" sz="1400" dirty="0">
              <a:solidFill>
                <a:srgbClr val="423F74"/>
              </a:solidFill>
              <a:latin typeface="+mj-lt"/>
            </a:endParaRPr>
          </a:p>
        </p:txBody>
      </p:sp>
      <p:sp>
        <p:nvSpPr>
          <p:cNvPr id="1055" name="AutoShape 31"/>
          <p:cNvSpPr>
            <a:spLocks noChangeAspect="1" noChangeArrowheads="1" noTextEdit="1"/>
          </p:cNvSpPr>
          <p:nvPr/>
        </p:nvSpPr>
        <p:spPr bwMode="auto">
          <a:xfrm>
            <a:off x="498128" y="1890985"/>
            <a:ext cx="4438650" cy="2266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7" name="Text Box 1"/>
          <p:cNvSpPr txBox="1">
            <a:spLocks noChangeArrowheads="1"/>
          </p:cNvSpPr>
          <p:nvPr/>
        </p:nvSpPr>
        <p:spPr bwMode="auto">
          <a:xfrm>
            <a:off x="5935254" y="6157689"/>
            <a:ext cx="4753384" cy="315324"/>
          </a:xfrm>
          <a:prstGeom prst="rect">
            <a:avLst/>
          </a:prstGeom>
          <a:noFill/>
          <a:ln w="9525">
            <a:noFill/>
            <a:miter lim="800000"/>
            <a:headEnd/>
            <a:tailEnd/>
          </a:ln>
        </p:spPr>
        <p:txBody>
          <a:bodyPr wrap="square" lIns="27432" tIns="18288"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fld id="{D0C8BACC-2FCC-455A-8BE3-32A71FFDA60D}" type="TxLink">
              <a:rPr lang="en-GB" sz="800" b="0" i="0" u="none" strike="noStrike" baseline="0">
                <a:solidFill>
                  <a:srgbClr val="000000"/>
                </a:solidFill>
                <a:latin typeface="Verdana"/>
              </a:rPr>
              <a:pPr algn="l" rtl="0">
                <a:defRPr sz="1000"/>
              </a:pPr>
              <a:t>Produced by Public Health Wales Observatory, using PHM &amp; MYE (ONS), WIMD 2014 (WG)</a:t>
            </a:fld>
            <a:endParaRPr lang="en-GB" sz="800" b="0" i="0" u="none" strike="noStrike" baseline="0" dirty="0">
              <a:solidFill>
                <a:srgbClr val="000000"/>
              </a:solidFill>
              <a:latin typeface="Verdana"/>
            </a:endParaRPr>
          </a:p>
        </p:txBody>
      </p:sp>
      <p:pic>
        <p:nvPicPr>
          <p:cNvPr id="1027" name="Picture 3"/>
          <p:cNvPicPr>
            <a:picLocks noChangeAspect="1" noChangeArrowheads="1"/>
          </p:cNvPicPr>
          <p:nvPr/>
        </p:nvPicPr>
        <p:blipFill>
          <a:blip r:embed="rId3" cstate="print"/>
          <a:srcRect t="28588" r="1648"/>
          <a:stretch>
            <a:fillRect/>
          </a:stretch>
        </p:blipFill>
        <p:spPr bwMode="auto">
          <a:xfrm>
            <a:off x="375767" y="2197249"/>
            <a:ext cx="4824536" cy="1618878"/>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t="28588" r="1648"/>
          <a:stretch>
            <a:fillRect/>
          </a:stretch>
        </p:blipFill>
        <p:spPr bwMode="auto">
          <a:xfrm>
            <a:off x="5488335" y="2197249"/>
            <a:ext cx="4824536" cy="161887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9" name="Title 1"/>
          <p:cNvSpPr>
            <a:spLocks noGrp="1"/>
          </p:cNvSpPr>
          <p:nvPr>
            <p:ph type="title"/>
          </p:nvPr>
        </p:nvSpPr>
        <p:spPr>
          <a:xfrm>
            <a:off x="272221" y="138087"/>
            <a:ext cx="10130665" cy="942999"/>
          </a:xfrm>
        </p:spPr>
        <p:txBody>
          <a:bodyPr/>
          <a:lstStyle/>
          <a:p>
            <a:r>
              <a:rPr lang="en-GB" sz="2200" dirty="0" smtClean="0"/>
              <a:t>Inequality gap in life expectancy (SII in years), 2009-2013 </a:t>
            </a:r>
            <a:r>
              <a:rPr lang="en-GB" sz="2400" dirty="0" smtClean="0"/>
              <a:t/>
            </a:r>
            <a:br>
              <a:rPr lang="en-GB" sz="2400" dirty="0" smtClean="0"/>
            </a:br>
            <a:r>
              <a:rPr lang="en-GB" sz="1600" dirty="0" smtClean="0"/>
              <a:t>All ages, Wales local authorities</a:t>
            </a:r>
            <a:endParaRPr lang="en-GB" sz="1600" dirty="0"/>
          </a:p>
        </p:txBody>
      </p:sp>
      <p:sp>
        <p:nvSpPr>
          <p:cNvPr id="12" name="TextBox 11"/>
          <p:cNvSpPr txBox="1"/>
          <p:nvPr/>
        </p:nvSpPr>
        <p:spPr>
          <a:xfrm>
            <a:off x="519213" y="952023"/>
            <a:ext cx="1000132" cy="307777"/>
          </a:xfrm>
          <a:prstGeom prst="rect">
            <a:avLst/>
          </a:prstGeom>
          <a:noFill/>
        </p:spPr>
        <p:txBody>
          <a:bodyPr wrap="square" rtlCol="0">
            <a:spAutoFit/>
          </a:bodyPr>
          <a:lstStyle/>
          <a:p>
            <a:r>
              <a:rPr lang="en-GB" sz="1400" dirty="0" smtClean="0">
                <a:solidFill>
                  <a:srgbClr val="423F74"/>
                </a:solidFill>
                <a:latin typeface="+mj-lt"/>
              </a:rPr>
              <a:t>Males</a:t>
            </a:r>
            <a:endParaRPr lang="en-GB" sz="1400" dirty="0">
              <a:solidFill>
                <a:srgbClr val="423F74"/>
              </a:solidFill>
              <a:latin typeface="+mj-lt"/>
            </a:endParaRPr>
          </a:p>
        </p:txBody>
      </p:sp>
      <p:sp>
        <p:nvSpPr>
          <p:cNvPr id="13" name="TextBox 12"/>
          <p:cNvSpPr txBox="1"/>
          <p:nvPr/>
        </p:nvSpPr>
        <p:spPr>
          <a:xfrm>
            <a:off x="5272311" y="973113"/>
            <a:ext cx="1143008" cy="307777"/>
          </a:xfrm>
          <a:prstGeom prst="rect">
            <a:avLst/>
          </a:prstGeom>
          <a:noFill/>
        </p:spPr>
        <p:txBody>
          <a:bodyPr wrap="square" rtlCol="0">
            <a:spAutoFit/>
          </a:bodyPr>
          <a:lstStyle/>
          <a:p>
            <a:r>
              <a:rPr lang="en-GB" sz="1400" dirty="0" smtClean="0">
                <a:solidFill>
                  <a:srgbClr val="423F74"/>
                </a:solidFill>
                <a:latin typeface="+mj-lt"/>
              </a:rPr>
              <a:t>Females</a:t>
            </a:r>
            <a:endParaRPr lang="en-GB" sz="1400" dirty="0">
              <a:solidFill>
                <a:srgbClr val="423F74"/>
              </a:solidFill>
              <a:latin typeface="+mj-lt"/>
            </a:endParaRPr>
          </a:p>
        </p:txBody>
      </p:sp>
      <p:sp>
        <p:nvSpPr>
          <p:cNvPr id="10" name="Text Box 1"/>
          <p:cNvSpPr txBox="1">
            <a:spLocks noChangeArrowheads="1"/>
          </p:cNvSpPr>
          <p:nvPr/>
        </p:nvSpPr>
        <p:spPr bwMode="auto">
          <a:xfrm>
            <a:off x="5905236" y="6157689"/>
            <a:ext cx="4783402" cy="324933"/>
          </a:xfrm>
          <a:prstGeom prst="rect">
            <a:avLst/>
          </a:prstGeom>
          <a:noFill/>
          <a:ln w="9525">
            <a:noFill/>
            <a:miter lim="800000"/>
            <a:headEnd/>
            <a:tailEnd/>
          </a:ln>
        </p:spPr>
        <p:txBody>
          <a:bodyPr wrap="square" lIns="27432" tIns="18288"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fld id="{D0C8BACC-2FCC-455A-8BE3-32A71FFDA60D}" type="TxLink">
              <a:rPr lang="en-GB" sz="800" b="0" i="0" u="none" strike="noStrike" baseline="0" smtClean="0">
                <a:solidFill>
                  <a:srgbClr val="000000"/>
                </a:solidFill>
                <a:latin typeface="Verdana"/>
              </a:rPr>
              <a:pPr algn="l" rtl="0">
                <a:defRPr sz="1000"/>
              </a:pPr>
              <a:t>Produced by Public Health Wales Observatory, using PHM &amp; MYE (ONS), WIMD 2014 (WG)</a:t>
            </a:fld>
            <a:endParaRPr lang="en-GB" sz="800" b="0" i="0" u="none" strike="noStrike" baseline="0" dirty="0" smtClean="0">
              <a:solidFill>
                <a:srgbClr val="000000"/>
              </a:solidFill>
              <a:latin typeface="Verdana"/>
            </a:endParaRPr>
          </a:p>
          <a:p>
            <a:pPr algn="l" rtl="0">
              <a:defRPr sz="1000"/>
            </a:pPr>
            <a:endParaRPr lang="en-GB" sz="800" b="0" i="0" u="none" strike="noStrike" baseline="0" dirty="0">
              <a:solidFill>
                <a:srgbClr val="000000"/>
              </a:solidFill>
              <a:latin typeface="Verdana"/>
            </a:endParaRPr>
          </a:p>
        </p:txBody>
      </p:sp>
      <p:pic>
        <p:nvPicPr>
          <p:cNvPr id="14338" name="Picture 2"/>
          <p:cNvPicPr>
            <a:picLocks noChangeAspect="1" noChangeArrowheads="1"/>
          </p:cNvPicPr>
          <p:nvPr/>
        </p:nvPicPr>
        <p:blipFill>
          <a:blip r:embed="rId3" cstate="print"/>
          <a:srcRect t="14823" r="-1683"/>
          <a:stretch>
            <a:fillRect/>
          </a:stretch>
        </p:blipFill>
        <p:spPr bwMode="auto">
          <a:xfrm>
            <a:off x="231751" y="1333153"/>
            <a:ext cx="4968552" cy="4137670"/>
          </a:xfrm>
          <a:prstGeom prst="rect">
            <a:avLst/>
          </a:prstGeom>
          <a:noFill/>
          <a:ln w="9525">
            <a:noFill/>
            <a:miter lim="800000"/>
            <a:headEnd/>
            <a:tailEnd/>
          </a:ln>
          <a:effectLst/>
        </p:spPr>
      </p:pic>
      <p:pic>
        <p:nvPicPr>
          <p:cNvPr id="14339" name="Picture 3"/>
          <p:cNvPicPr>
            <a:picLocks noChangeAspect="1" noChangeArrowheads="1"/>
          </p:cNvPicPr>
          <p:nvPr/>
        </p:nvPicPr>
        <p:blipFill>
          <a:blip r:embed="rId4" cstate="print"/>
          <a:srcRect t="14823" r="1457"/>
          <a:stretch>
            <a:fillRect/>
          </a:stretch>
        </p:blipFill>
        <p:spPr bwMode="auto">
          <a:xfrm>
            <a:off x="5272311" y="1333153"/>
            <a:ext cx="4824536" cy="41376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7" name="Title 1"/>
          <p:cNvSpPr txBox="1">
            <a:spLocks/>
          </p:cNvSpPr>
          <p:nvPr/>
        </p:nvSpPr>
        <p:spPr bwMode="auto">
          <a:xfrm>
            <a:off x="200782" y="469057"/>
            <a:ext cx="10487856" cy="871561"/>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b="0" i="0" u="none" strike="noStrike" kern="0" cap="none" spc="0" normalizeH="0" baseline="0" noProof="0" dirty="0" smtClean="0">
                <a:ln>
                  <a:noFill/>
                </a:ln>
                <a:solidFill>
                  <a:srgbClr val="423F74"/>
                </a:solidFill>
                <a:effectLst/>
                <a:uLnTx/>
                <a:uFillTx/>
                <a:latin typeface="+mj-lt"/>
                <a:ea typeface="+mj-ea"/>
                <a:cs typeface="+mj-cs"/>
              </a:rPr>
              <a:t>% of adults free from a common mental disorder*, </a:t>
            </a:r>
          </a:p>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b="0" i="0" u="none" strike="noStrike" kern="0" cap="none" spc="0" normalizeH="0" baseline="0" noProof="0" dirty="0" smtClean="0">
                <a:ln>
                  <a:noFill/>
                </a:ln>
                <a:solidFill>
                  <a:srgbClr val="423F74"/>
                </a:solidFill>
                <a:effectLst/>
                <a:uLnTx/>
                <a:uFillTx/>
                <a:latin typeface="+mj-lt"/>
                <a:ea typeface="+mj-ea"/>
                <a:cs typeface="+mj-cs"/>
              </a:rPr>
              <a:t>2013-2014</a:t>
            </a:r>
          </a:p>
          <a:p>
            <a:pPr defTabSz="1042988" eaLnBrk="1" hangingPunct="1">
              <a:defRPr/>
            </a:pPr>
            <a:r>
              <a:rPr lang="en-GB" sz="1600" b="1" dirty="0" smtClean="0">
                <a:solidFill>
                  <a:srgbClr val="423F74"/>
                </a:solidFill>
                <a:latin typeface="+mj-lt"/>
              </a:rPr>
              <a:t>Age-standardised percentage, persons aged 16+, Wales health boards</a:t>
            </a:r>
          </a:p>
          <a:p>
            <a:pPr marL="0" marR="0" lvl="0" indent="0" algn="l" defTabSz="1042988" rtl="0" eaLnBrk="1" fontAlgn="base" latinLnBrk="0" hangingPunct="1">
              <a:lnSpc>
                <a:spcPct val="100000"/>
              </a:lnSpc>
              <a:spcBef>
                <a:spcPct val="0"/>
              </a:spcBef>
              <a:spcAft>
                <a:spcPct val="0"/>
              </a:spcAft>
              <a:buClrTx/>
              <a:buSzTx/>
              <a:buFontTx/>
              <a:buNone/>
              <a:tabLst/>
              <a:defRPr/>
            </a:pPr>
            <a:endParaRPr kumimoji="0" lang="en-GB" b="0" i="0" u="none" strike="noStrike" kern="0" cap="none" spc="0" normalizeH="0" baseline="0" noProof="0" dirty="0">
              <a:ln>
                <a:noFill/>
              </a:ln>
              <a:solidFill>
                <a:srgbClr val="423F74"/>
              </a:solidFill>
              <a:effectLst/>
              <a:uLnTx/>
              <a:uFillTx/>
              <a:latin typeface="+mj-lt"/>
              <a:ea typeface="+mj-ea"/>
              <a:cs typeface="+mj-cs"/>
            </a:endParaRPr>
          </a:p>
        </p:txBody>
      </p:sp>
      <p:sp>
        <p:nvSpPr>
          <p:cNvPr id="1047" name="Rectangle 23"/>
          <p:cNvSpPr>
            <a:spLocks noChangeArrowheads="1"/>
          </p:cNvSpPr>
          <p:nvPr/>
        </p:nvSpPr>
        <p:spPr bwMode="auto">
          <a:xfrm>
            <a:off x="4654550" y="2227263"/>
            <a:ext cx="271463" cy="1873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Verdana" pitchFamily="34" charset="0"/>
                <a:cs typeface="Arial" pitchFamily="34" charset="0"/>
              </a:rPr>
              <a:t>80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8" name="Rectangle 24"/>
          <p:cNvSpPr>
            <a:spLocks noChangeArrowheads="1"/>
          </p:cNvSpPr>
          <p:nvPr/>
        </p:nvSpPr>
        <p:spPr bwMode="auto">
          <a:xfrm>
            <a:off x="4654550" y="2700338"/>
            <a:ext cx="271463" cy="1857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Verdana" pitchFamily="34" charset="0"/>
                <a:cs typeface="Arial" pitchFamily="34" charset="0"/>
              </a:rPr>
              <a:t>76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9" name="Rectangle 25"/>
          <p:cNvSpPr>
            <a:spLocks noChangeArrowheads="1"/>
          </p:cNvSpPr>
          <p:nvPr/>
        </p:nvSpPr>
        <p:spPr bwMode="auto">
          <a:xfrm>
            <a:off x="4654550" y="3173413"/>
            <a:ext cx="271463" cy="1857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Verdana" pitchFamily="34" charset="0"/>
                <a:cs typeface="Arial" pitchFamily="34" charset="0"/>
              </a:rPr>
              <a:t>74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4654550" y="3644901"/>
            <a:ext cx="271463" cy="1873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Verdana" pitchFamily="34" charset="0"/>
                <a:cs typeface="Arial" pitchFamily="34" charset="0"/>
              </a:rPr>
              <a:t>75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1" name="Rectangle 27"/>
          <p:cNvSpPr>
            <a:spLocks noChangeArrowheads="1"/>
          </p:cNvSpPr>
          <p:nvPr/>
        </p:nvSpPr>
        <p:spPr bwMode="auto">
          <a:xfrm>
            <a:off x="4654550" y="4117976"/>
            <a:ext cx="271463" cy="1857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Verdana" pitchFamily="34" charset="0"/>
                <a:cs typeface="Arial" pitchFamily="34" charset="0"/>
              </a:rPr>
              <a:t>70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2" name="Rectangle 28"/>
          <p:cNvSpPr>
            <a:spLocks noChangeArrowheads="1"/>
          </p:cNvSpPr>
          <p:nvPr/>
        </p:nvSpPr>
        <p:spPr bwMode="auto">
          <a:xfrm>
            <a:off x="4654550" y="4591051"/>
            <a:ext cx="271463" cy="1857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FFFF"/>
                </a:solidFill>
                <a:effectLst/>
                <a:latin typeface="Verdana" pitchFamily="34" charset="0"/>
                <a:cs typeface="Arial" pitchFamily="34" charset="0"/>
              </a:rPr>
              <a:t>71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Text Box 1"/>
          <p:cNvSpPr txBox="1">
            <a:spLocks noChangeArrowheads="1"/>
          </p:cNvSpPr>
          <p:nvPr/>
        </p:nvSpPr>
        <p:spPr bwMode="auto">
          <a:xfrm>
            <a:off x="5905142" y="6157689"/>
            <a:ext cx="4754239" cy="315324"/>
          </a:xfrm>
          <a:prstGeom prst="rect">
            <a:avLst/>
          </a:prstGeom>
          <a:noFill/>
          <a:ln w="9525">
            <a:noFill/>
            <a:miter lim="800000"/>
            <a:headEnd/>
            <a:tailEnd/>
          </a:ln>
        </p:spPr>
        <p:txBody>
          <a:bodyPr wrap="square" lIns="27432" tIns="18288"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fld id="{D0C8BACC-2FCC-455A-8BE3-32A71FFDA60D}" type="TxLink">
              <a:rPr lang="en-GB" sz="900" b="0" i="0" u="none" strike="noStrike" baseline="0">
                <a:solidFill>
                  <a:srgbClr val="000000"/>
                </a:solidFill>
                <a:latin typeface="Verdana"/>
              </a:rPr>
              <a:pPr algn="l" rtl="0">
                <a:defRPr sz="1000"/>
              </a:pPr>
              <a:t>Produced by Public Health Wales Observatory, using Welsh Health Survey (WG)</a:t>
            </a:fld>
            <a:endParaRPr lang="en-GB" sz="900" b="0" i="0" u="none" strike="noStrike" baseline="0">
              <a:solidFill>
                <a:srgbClr val="000000"/>
              </a:solidFill>
              <a:latin typeface="Verdana"/>
            </a:endParaRPr>
          </a:p>
        </p:txBody>
      </p:sp>
      <p:sp>
        <p:nvSpPr>
          <p:cNvPr id="69" name="TextBox 68"/>
          <p:cNvSpPr txBox="1"/>
          <p:nvPr/>
        </p:nvSpPr>
        <p:spPr>
          <a:xfrm>
            <a:off x="7129278" y="5941665"/>
            <a:ext cx="3559360" cy="230832"/>
          </a:xfrm>
          <a:prstGeom prst="rect">
            <a:avLst/>
          </a:prstGeom>
          <a:noFill/>
        </p:spPr>
        <p:txBody>
          <a:bodyPr wrap="square" rtlCol="0">
            <a:spAutoFit/>
          </a:bodyPr>
          <a:lstStyle/>
          <a:p>
            <a:r>
              <a:rPr lang="en-GB" sz="900" dirty="0">
                <a:latin typeface="+mn-lt"/>
              </a:rPr>
              <a:t>*as measured by </a:t>
            </a:r>
            <a:r>
              <a:rPr lang="en-GB" sz="900" dirty="0" smtClean="0">
                <a:latin typeface="+mn-lt"/>
              </a:rPr>
              <a:t>a Mental Health Inventory </a:t>
            </a:r>
            <a:r>
              <a:rPr lang="en-GB" sz="900" dirty="0">
                <a:latin typeface="+mn-lt"/>
              </a:rPr>
              <a:t>5 score &gt;60</a:t>
            </a:r>
          </a:p>
        </p:txBody>
      </p:sp>
      <p:grpSp>
        <p:nvGrpSpPr>
          <p:cNvPr id="20" name="Group 19"/>
          <p:cNvGrpSpPr/>
          <p:nvPr/>
        </p:nvGrpSpPr>
        <p:grpSpPr>
          <a:xfrm>
            <a:off x="159743" y="1693193"/>
            <a:ext cx="4896544" cy="1618878"/>
            <a:chOff x="159743" y="1693193"/>
            <a:chExt cx="4896544" cy="1618878"/>
          </a:xfrm>
        </p:grpSpPr>
        <p:pic>
          <p:nvPicPr>
            <p:cNvPr id="2050" name="Picture 2"/>
            <p:cNvPicPr>
              <a:picLocks noChangeAspect="1" noChangeArrowheads="1"/>
            </p:cNvPicPr>
            <p:nvPr/>
          </p:nvPicPr>
          <p:blipFill>
            <a:blip r:embed="rId3" cstate="print"/>
            <a:srcRect t="28588" r="180"/>
            <a:stretch>
              <a:fillRect/>
            </a:stretch>
          </p:blipFill>
          <p:spPr bwMode="auto">
            <a:xfrm>
              <a:off x="159743" y="1693193"/>
              <a:ext cx="4896544" cy="1618878"/>
            </a:xfrm>
            <a:prstGeom prst="rect">
              <a:avLst/>
            </a:prstGeom>
            <a:noFill/>
            <a:ln w="9525">
              <a:noFill/>
              <a:miter lim="800000"/>
              <a:headEnd/>
              <a:tailEnd/>
            </a:ln>
            <a:effectLst/>
          </p:spPr>
        </p:pic>
        <p:grpSp>
          <p:nvGrpSpPr>
            <p:cNvPr id="13" name="Group 12"/>
            <p:cNvGrpSpPr/>
            <p:nvPr/>
          </p:nvGrpSpPr>
          <p:grpSpPr>
            <a:xfrm>
              <a:off x="519783" y="1693193"/>
              <a:ext cx="2448272" cy="216024"/>
              <a:chOff x="1671911" y="3493393"/>
              <a:chExt cx="2448272" cy="216024"/>
            </a:xfrm>
          </p:grpSpPr>
          <p:sp>
            <p:nvSpPr>
              <p:cNvPr id="14" name="Rectangle 13"/>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5" name="Group 15"/>
              <p:cNvGrpSpPr/>
              <p:nvPr/>
            </p:nvGrpSpPr>
            <p:grpSpPr>
              <a:xfrm>
                <a:off x="2031951" y="3565401"/>
                <a:ext cx="144016" cy="72008"/>
                <a:chOff x="2391991" y="3565401"/>
                <a:chExt cx="2520280" cy="1224136"/>
              </a:xfrm>
              <a:solidFill>
                <a:schemeClr val="bg1"/>
              </a:solidFill>
            </p:grpSpPr>
            <p:cxnSp>
              <p:nvCxnSpPr>
                <p:cNvPr id="17" name="Straight Connector 16"/>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6" name="TextBox 15"/>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8" name="Title 1"/>
          <p:cNvSpPr>
            <a:spLocks noGrp="1"/>
          </p:cNvSpPr>
          <p:nvPr>
            <p:ph type="title"/>
          </p:nvPr>
        </p:nvSpPr>
        <p:spPr>
          <a:xfrm>
            <a:off x="200782" y="397049"/>
            <a:ext cx="10487856" cy="942999"/>
          </a:xfrm>
        </p:spPr>
        <p:txBody>
          <a:bodyPr/>
          <a:lstStyle/>
          <a:p>
            <a:r>
              <a:rPr lang="en-GB" sz="2400" dirty="0" smtClean="0"/>
              <a:t>% of adults free from a common mental disorder*, </a:t>
            </a:r>
            <a:br>
              <a:rPr lang="en-GB" sz="2400" dirty="0" smtClean="0"/>
            </a:br>
            <a:r>
              <a:rPr lang="en-GB" sz="2400" dirty="0" smtClean="0"/>
              <a:t>2013-2014</a:t>
            </a:r>
            <a:br>
              <a:rPr lang="en-GB" sz="2400" dirty="0" smtClean="0"/>
            </a:br>
            <a:r>
              <a:rPr lang="en-GB" sz="1600" b="1" dirty="0" smtClean="0"/>
              <a:t>Age-standardised percentage, persons aged 16+, Wales local authorities</a:t>
            </a:r>
            <a:r>
              <a:rPr lang="en-GB" sz="2400" b="1" dirty="0" smtClean="0"/>
              <a:t/>
            </a:r>
            <a:br>
              <a:rPr lang="en-GB" sz="2400" b="1" dirty="0" smtClean="0"/>
            </a:br>
            <a:endParaRPr lang="en-GB" sz="2400" dirty="0"/>
          </a:p>
        </p:txBody>
      </p:sp>
      <p:sp>
        <p:nvSpPr>
          <p:cNvPr id="9" name="TextBox 8"/>
          <p:cNvSpPr txBox="1"/>
          <p:nvPr/>
        </p:nvSpPr>
        <p:spPr>
          <a:xfrm>
            <a:off x="7144519" y="5932373"/>
            <a:ext cx="3544119" cy="230832"/>
          </a:xfrm>
          <a:prstGeom prst="rect">
            <a:avLst/>
          </a:prstGeom>
          <a:noFill/>
        </p:spPr>
        <p:txBody>
          <a:bodyPr wrap="square" rtlCol="0">
            <a:spAutoFit/>
          </a:bodyPr>
          <a:lstStyle/>
          <a:p>
            <a:r>
              <a:rPr lang="en-GB" sz="900" dirty="0">
                <a:latin typeface="+mn-lt"/>
              </a:rPr>
              <a:t>*as measured by </a:t>
            </a:r>
            <a:r>
              <a:rPr lang="en-GB" sz="900" dirty="0" smtClean="0">
                <a:latin typeface="+mn-lt"/>
              </a:rPr>
              <a:t>a Mental Health Inventory </a:t>
            </a:r>
            <a:r>
              <a:rPr lang="en-GB" sz="900" dirty="0">
                <a:latin typeface="+mn-lt"/>
              </a:rPr>
              <a:t>5 score &gt;60</a:t>
            </a:r>
          </a:p>
        </p:txBody>
      </p:sp>
      <p:sp>
        <p:nvSpPr>
          <p:cNvPr id="10" name="TextBox 9"/>
          <p:cNvSpPr txBox="1"/>
          <p:nvPr/>
        </p:nvSpPr>
        <p:spPr>
          <a:xfrm>
            <a:off x="5617680" y="6148397"/>
            <a:ext cx="5070958" cy="369332"/>
          </a:xfrm>
          <a:prstGeom prst="rect">
            <a:avLst/>
          </a:prstGeom>
          <a:noFill/>
        </p:spPr>
        <p:txBody>
          <a:bodyPr wrap="square" rtlCol="0">
            <a:spAutoFit/>
          </a:bodyPr>
          <a:lstStyle/>
          <a:p>
            <a:pPr algn="r"/>
            <a:r>
              <a:rPr lang="en-GB" sz="900" dirty="0" smtClean="0">
                <a:latin typeface="+mn-lt"/>
              </a:rPr>
              <a:t>Produced by Public Health Wales Observatory, using Welsh Health Survey (WG)</a:t>
            </a:r>
          </a:p>
          <a:p>
            <a:pPr algn="r"/>
            <a:endParaRPr lang="en-GB" sz="900" dirty="0">
              <a:latin typeface="+mn-lt"/>
            </a:endParaRPr>
          </a:p>
        </p:txBody>
      </p:sp>
      <p:grpSp>
        <p:nvGrpSpPr>
          <p:cNvPr id="17" name="Group 16"/>
          <p:cNvGrpSpPr/>
          <p:nvPr/>
        </p:nvGrpSpPr>
        <p:grpSpPr>
          <a:xfrm>
            <a:off x="303759" y="1405161"/>
            <a:ext cx="4752528" cy="4137670"/>
            <a:chOff x="303759" y="1405161"/>
            <a:chExt cx="4752528" cy="4137670"/>
          </a:xfrm>
        </p:grpSpPr>
        <p:pic>
          <p:nvPicPr>
            <p:cNvPr id="15362" name="Picture 2"/>
            <p:cNvPicPr>
              <a:picLocks noChangeAspect="1" noChangeArrowheads="1"/>
            </p:cNvPicPr>
            <p:nvPr/>
          </p:nvPicPr>
          <p:blipFill>
            <a:blip r:embed="rId3" cstate="print"/>
            <a:srcRect t="14823" r="2738"/>
            <a:stretch>
              <a:fillRect/>
            </a:stretch>
          </p:blipFill>
          <p:spPr bwMode="auto">
            <a:xfrm>
              <a:off x="303759" y="1405161"/>
              <a:ext cx="4752528" cy="4137670"/>
            </a:xfrm>
            <a:prstGeom prst="rect">
              <a:avLst/>
            </a:prstGeom>
            <a:noFill/>
            <a:ln w="9525">
              <a:noFill/>
              <a:miter lim="800000"/>
              <a:headEnd/>
              <a:tailEnd/>
            </a:ln>
            <a:effectLst/>
          </p:spPr>
        </p:pic>
        <p:grpSp>
          <p:nvGrpSpPr>
            <p:cNvPr id="7" name="Group 6"/>
            <p:cNvGrpSpPr/>
            <p:nvPr/>
          </p:nvGrpSpPr>
          <p:grpSpPr>
            <a:xfrm>
              <a:off x="663799" y="1405161"/>
              <a:ext cx="2448272" cy="216024"/>
              <a:chOff x="1671911" y="3493393"/>
              <a:chExt cx="2448272" cy="216024"/>
            </a:xfrm>
          </p:grpSpPr>
          <p:sp>
            <p:nvSpPr>
              <p:cNvPr id="11" name="Rectangle 10"/>
              <p:cNvSpPr/>
              <p:nvPr/>
            </p:nvSpPr>
            <p:spPr bwMode="auto">
              <a:xfrm>
                <a:off x="1671911" y="3493393"/>
                <a:ext cx="244827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nvGrpSpPr>
              <p:cNvPr id="12" name="Group 15"/>
              <p:cNvGrpSpPr/>
              <p:nvPr/>
            </p:nvGrpSpPr>
            <p:grpSpPr>
              <a:xfrm>
                <a:off x="2031951" y="3565401"/>
                <a:ext cx="144016" cy="72008"/>
                <a:chOff x="2391991" y="3565401"/>
                <a:chExt cx="2520280" cy="1224136"/>
              </a:xfrm>
              <a:solidFill>
                <a:schemeClr val="bg1"/>
              </a:solidFill>
            </p:grpSpPr>
            <p:cxnSp>
              <p:nvCxnSpPr>
                <p:cNvPr id="14" name="Straight Connector 13"/>
                <p:cNvCxnSpPr/>
                <p:nvPr/>
              </p:nvCxnSpPr>
              <p:spPr bwMode="auto">
                <a:xfrm>
                  <a:off x="2391991" y="3565401"/>
                  <a:ext cx="0" cy="1224136"/>
                </a:xfrm>
                <a:prstGeom prst="line">
                  <a:avLst/>
                </a:prstGeom>
                <a:grp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2391991" y="4141465"/>
                  <a:ext cx="2520280" cy="0"/>
                </a:xfrm>
                <a:prstGeom prst="line">
                  <a:avLst/>
                </a:prstGeom>
                <a:grp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4912271" y="3565401"/>
                  <a:ext cx="0" cy="1224136"/>
                </a:xfrm>
                <a:prstGeom prst="line">
                  <a:avLst/>
                </a:prstGeom>
                <a:grpFill/>
                <a:ln w="9525" cap="flat" cmpd="sng" algn="ctr">
                  <a:solidFill>
                    <a:schemeClr val="tx1"/>
                  </a:solidFill>
                  <a:prstDash val="solid"/>
                  <a:round/>
                  <a:headEnd type="none" w="med" len="med"/>
                  <a:tailEnd type="none" w="med" len="med"/>
                </a:ln>
                <a:effectLst/>
              </p:spPr>
            </p:cxnSp>
          </p:grpSp>
          <p:sp>
            <p:nvSpPr>
              <p:cNvPr id="13" name="TextBox 12"/>
              <p:cNvSpPr txBox="1"/>
              <p:nvPr/>
            </p:nvSpPr>
            <p:spPr>
              <a:xfrm>
                <a:off x="2175967" y="3493393"/>
                <a:ext cx="1872208" cy="215444"/>
              </a:xfrm>
              <a:prstGeom prst="rect">
                <a:avLst/>
              </a:prstGeom>
              <a:noFill/>
            </p:spPr>
            <p:txBody>
              <a:bodyPr wrap="square" rtlCol="0">
                <a:spAutoFit/>
              </a:bodyPr>
              <a:lstStyle/>
              <a:p>
                <a:r>
                  <a:rPr lang="en-GB" sz="800" dirty="0" smtClean="0">
                    <a:latin typeface="+mn-lt"/>
                  </a:rPr>
                  <a:t>95% confidence interval</a:t>
                </a:r>
                <a:endParaRPr lang="en-GB" sz="800" dirty="0">
                  <a:latin typeface="+mn-lt"/>
                </a:endParaRPr>
              </a:p>
            </p:txBody>
          </p:sp>
        </p:gr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PHW Observatory Powerpoint template3">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HW Observatory Powerpoint template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W Observatory Powerpoint template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W Observatory Powerpoint template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W Observatory Powerpoint template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W Observatory Powerpoint template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W Observatory Powerpoint template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W Observatory Powerpoint template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W Observatory Powerpoint template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W Observatory Powerpoint template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W Observatory Powerpoint template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W Observatory Powerpoint template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W Observatory Powerpoint template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2" ma:contentTypeDescription="Create a new document." ma:contentTypeScope="" ma:versionID="9dbda9a1f64f45d02ff06bd91a3442a6">
  <xsd:schema xmlns:xsd="http://www.w3.org/2001/XMLSchema" xmlns:xs="http://www.w3.org/2001/XMLSchema" xmlns:p="http://schemas.microsoft.com/office/2006/metadata/properties" xmlns:ns3="b7e247b7-cca8-429f-8688-16f83c8fba5f" xmlns:ns4="f30bebb2-c01f-48d0-81da-dc8b123879c2" targetNamespace="http://schemas.microsoft.com/office/2006/metadata/properties" ma:root="true" ma:fieldsID="d810eb703564286cbca9694aba1632a6" ns3:_="" ns4:_="">
    <xsd:import namespace="b7e247b7-cca8-429f-8688-16f83c8fba5f"/>
    <xsd:import namespace="f30bebb2-c01f-48d0-81da-dc8b123879c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A812CBB-287F-43BD-A52B-B63984A965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e247b7-cca8-429f-8688-16f83c8fba5f"/>
    <ds:schemaRef ds:uri="f30bebb2-c01f-48d0-81da-dc8b123879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04CD11-AEBA-4967-A059-C68CD90DA9C2}">
  <ds:schemaRefs>
    <ds:schemaRef ds:uri="http://schemas.microsoft.com/sharepoint/v3/contenttype/forms"/>
  </ds:schemaRefs>
</ds:datastoreItem>
</file>

<file path=customXml/itemProps3.xml><?xml version="1.0" encoding="utf-8"?>
<ds:datastoreItem xmlns:ds="http://schemas.openxmlformats.org/officeDocument/2006/customXml" ds:itemID="{49680981-1181-44A7-9609-A0173F8A4013}">
  <ds:schemaRefs>
    <ds:schemaRef ds:uri="http://schemas.microsoft.com/office/2006/documentManagement/types"/>
    <ds:schemaRef ds:uri="http://schemas.openxmlformats.org/package/2006/metadata/core-properties"/>
    <ds:schemaRef ds:uri="b7e247b7-cca8-429f-8688-16f83c8fba5f"/>
    <ds:schemaRef ds:uri="http://purl.org/dc/terms/"/>
    <ds:schemaRef ds:uri="http://schemas.microsoft.com/office/infopath/2007/PartnerControls"/>
    <ds:schemaRef ds:uri="http://purl.org/dc/dcmitype/"/>
    <ds:schemaRef ds:uri="f30bebb2-c01f-48d0-81da-dc8b123879c2"/>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Observatory Powerpoint Template</Template>
  <TotalTime>0</TotalTime>
  <Words>1579</Words>
  <Application>Microsoft Office PowerPoint</Application>
  <PresentationFormat>Custom</PresentationFormat>
  <Paragraphs>216</Paragraphs>
  <Slides>32</Slides>
  <Notes>30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ＭＳ Ｐゴシック</vt:lpstr>
      <vt:lpstr>Arial</vt:lpstr>
      <vt:lpstr>Verdana</vt:lpstr>
      <vt:lpstr>Verdana Bold</vt:lpstr>
      <vt:lpstr>Observatory Powerpoint Template</vt:lpstr>
      <vt:lpstr>Our Healthy Future Indicators – summary of charts</vt:lpstr>
      <vt:lpstr>Introduction</vt:lpstr>
      <vt:lpstr>Copyright</vt:lpstr>
      <vt:lpstr>Instructions to copy a slide</vt:lpstr>
      <vt:lpstr>Using these slides</vt:lpstr>
      <vt:lpstr>Inequality gap in life expectancy (SII in years), 2009-2013  All ages, Wales health boards</vt:lpstr>
      <vt:lpstr>Inequality gap in life expectancy (SII in years), 2009-2013  All ages, Wales local authorities</vt:lpstr>
      <vt:lpstr>PowerPoint Presentation</vt:lpstr>
      <vt:lpstr>% of adults free from a common mental disorder*,  2013-2014 Age-standardised percentage, persons aged 16+, Wales local authorities </vt:lpstr>
      <vt:lpstr>% of adults who reported being a current smoker,  2013-2014 Age-standardised percentage, persons aged 16+, Wales Health Boards </vt:lpstr>
      <vt:lpstr>% of adults who reported being a current smoker,  2013-2014  Age-standardised percentage, persons aged 16+, Wales local authorities </vt:lpstr>
      <vt:lpstr>Average days with 30 minutes moderate or vigorous physical activity (capped), reported by adults, 2013-2014 Age-standardised percentage, persons aged 16+, Wales health boards </vt:lpstr>
      <vt:lpstr>PowerPoint Presentation</vt:lpstr>
      <vt:lpstr>% of adults eating five portions of fruit and vegetables the previous day, 2013-2014  Age-standardised, persons aged 16+, Wales health boards</vt:lpstr>
      <vt:lpstr>% of adults eating five portions of fruit and vegetables the previous day, 2013-2014  </vt:lpstr>
      <vt:lpstr>% of adults obese or overweight (BMI*&gt;=25), 2013-2014  Age-standardised, persons aged 16+, Wales health boards </vt:lpstr>
      <vt:lpstr>PowerPoint Presentation</vt:lpstr>
      <vt:lpstr>Alcohol-specific hospital admissions (person-based), 2013  European age-standardised rate per 100,000, persons, all ages, Wales health boards</vt:lpstr>
      <vt:lpstr>Alcohol-specific hospital admissions (person-based), 2013  European age-standardised rate per 100,000, all ages, Wales health boards</vt:lpstr>
      <vt:lpstr>Alcohol-specific hospital admissions (person-based), 2013  European age-standardised rate per 100,000, persons all ages, Wales local authorities </vt:lpstr>
      <vt:lpstr>Alcohol-specific hospital admissions (person-based), 2013  European age-standardised rate per 100,000, all ages by sex, Wales local authorities </vt:lpstr>
      <vt:lpstr>Rate of conceptions among females under 18, 2013  Per 1,000 females aged 15-17, Wales health boards</vt:lpstr>
      <vt:lpstr>PowerPoint Presentation</vt:lpstr>
      <vt:lpstr>Admissions for hip fractures, 2013 European age-standardised rate per 100,000, persons aged 65+, Wales health boards</vt:lpstr>
      <vt:lpstr>PowerPoint Presentation</vt:lpstr>
      <vt:lpstr>PowerPoint Presentation</vt:lpstr>
      <vt:lpstr>PowerPoint Presentation</vt:lpstr>
      <vt:lpstr>Uptake of scheduled childhood vaccinations, 2013/2014 (FY) Percentage, children at age 4, Wales health boards </vt:lpstr>
      <vt:lpstr>Uptake of scheduled childhood vaccinations, 2013/2014 (FY) Percentage, children at age 4, Wales local authorities</vt:lpstr>
      <vt:lpstr>Gap in the employment rate, 2013-2014 (FY) Percentage difference, persons aged 16 – 64, Wales health boards</vt:lpstr>
      <vt:lpstr>Gap in the employment rate, 2013-2014 (FY) Percentage difference, persons aged 16 – 64, Wales local authorities</vt:lpstr>
      <vt:lpstr>Further information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2013-03-21T11:26:00Z</dcterms:created>
  <dcterms:modified xsi:type="dcterms:W3CDTF">2021-08-03T13:49:13Z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