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Override PartName="/ppt/notesSlides/notesSlide27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Default Extension="emf" ContentType="image/x-emf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trictFirstAndLastChars="0" saveSubsetFonts="1">
  <p:sldMasterIdLst>
    <p:sldMasterId id="2147483650" r:id="rId1"/>
  </p:sldMasterIdLst>
  <p:notesMasterIdLst>
    <p:notesMasterId r:id="rId29"/>
  </p:notesMasterIdLst>
  <p:sldIdLst>
    <p:sldId id="258" r:id="rId2"/>
    <p:sldId id="260" r:id="rId3"/>
    <p:sldId id="261" r:id="rId4"/>
    <p:sldId id="259" r:id="rId5"/>
    <p:sldId id="262" r:id="rId6"/>
    <p:sldId id="263" r:id="rId7"/>
    <p:sldId id="267" r:id="rId8"/>
    <p:sldId id="265" r:id="rId9"/>
    <p:sldId id="268" r:id="rId10"/>
    <p:sldId id="269" r:id="rId11"/>
    <p:sldId id="270" r:id="rId12"/>
    <p:sldId id="271" r:id="rId13"/>
    <p:sldId id="272" r:id="rId14"/>
    <p:sldId id="273" r:id="rId15"/>
    <p:sldId id="274" r:id="rId16"/>
    <p:sldId id="275" r:id="rId17"/>
    <p:sldId id="276" r:id="rId18"/>
    <p:sldId id="277" r:id="rId19"/>
    <p:sldId id="278" r:id="rId20"/>
    <p:sldId id="280" r:id="rId21"/>
    <p:sldId id="281" r:id="rId22"/>
    <p:sldId id="282" r:id="rId23"/>
    <p:sldId id="283" r:id="rId24"/>
    <p:sldId id="285" r:id="rId25"/>
    <p:sldId id="284" r:id="rId26"/>
    <p:sldId id="286" r:id="rId27"/>
    <p:sldId id="287" r:id="rId28"/>
  </p:sldIdLst>
  <p:sldSz cx="10688638" cy="7562850"/>
  <p:notesSz cx="6858000" cy="9144000"/>
  <p:defaultTextStyle>
    <a:defPPr>
      <a:defRPr lang="en-GB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423F74"/>
    <a:srgbClr val="8CC63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5844" autoAdjust="0"/>
    <p:restoredTop sz="98843" autoAdjust="0"/>
  </p:normalViewPr>
  <p:slideViewPr>
    <p:cSldViewPr>
      <p:cViewPr>
        <p:scale>
          <a:sx n="70" d="100"/>
          <a:sy n="70" d="100"/>
        </p:scale>
        <p:origin x="-1092" y="-864"/>
      </p:cViewPr>
      <p:guideLst>
        <p:guide orient="horz" pos="2382"/>
        <p:guide pos="336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GB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GB"/>
          </a:p>
        </p:txBody>
      </p:sp>
      <p:sp>
        <p:nvSpPr>
          <p:cNvPr id="41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006475" y="685800"/>
            <a:ext cx="484505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GB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C85D68F1-AA1A-44AB-A37A-FC27D9B82EBA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84175053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101E27D-A55E-4A7C-BC38-DB2C1D1F2EC8}" type="slidenum">
              <a:rPr lang="en-GB"/>
              <a:pPr/>
              <a:t>1</a:t>
            </a:fld>
            <a:endParaRPr lang="en-GB"/>
          </a:p>
        </p:txBody>
      </p:sp>
      <p:sp>
        <p:nvSpPr>
          <p:cNvPr id="71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5D68F1-AA1A-44AB-A37A-FC27D9B82EBA}" type="slidenum">
              <a:rPr lang="en-GB" smtClean="0"/>
              <a:pPr/>
              <a:t>10</a:t>
            </a:fld>
            <a:endParaRPr lang="en-GB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5D68F1-AA1A-44AB-A37A-FC27D9B82EBA}" type="slidenum">
              <a:rPr lang="en-GB" smtClean="0"/>
              <a:pPr/>
              <a:t>11</a:t>
            </a:fld>
            <a:endParaRPr lang="en-GB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5D68F1-AA1A-44AB-A37A-FC27D9B82EBA}" type="slidenum">
              <a:rPr lang="en-GB" smtClean="0"/>
              <a:pPr/>
              <a:t>12</a:t>
            </a:fld>
            <a:endParaRPr lang="en-GB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5D68F1-AA1A-44AB-A37A-FC27D9B82EBA}" type="slidenum">
              <a:rPr lang="en-GB" smtClean="0"/>
              <a:pPr/>
              <a:t>13</a:t>
            </a:fld>
            <a:endParaRPr lang="en-GB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5D68F1-AA1A-44AB-A37A-FC27D9B82EBA}" type="slidenum">
              <a:rPr lang="en-GB" smtClean="0"/>
              <a:pPr/>
              <a:t>14</a:t>
            </a:fld>
            <a:endParaRPr lang="en-GB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5D68F1-AA1A-44AB-A37A-FC27D9B82EBA}" type="slidenum">
              <a:rPr lang="en-GB" smtClean="0"/>
              <a:pPr/>
              <a:t>15</a:t>
            </a:fld>
            <a:endParaRPr lang="en-GB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5D68F1-AA1A-44AB-A37A-FC27D9B82EBA}" type="slidenum">
              <a:rPr lang="en-GB" smtClean="0"/>
              <a:pPr/>
              <a:t>16</a:t>
            </a:fld>
            <a:endParaRPr lang="en-GB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5D68F1-AA1A-44AB-A37A-FC27D9B82EBA}" type="slidenum">
              <a:rPr lang="en-GB" smtClean="0"/>
              <a:pPr/>
              <a:t>17</a:t>
            </a:fld>
            <a:endParaRPr lang="en-GB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5D68F1-AA1A-44AB-A37A-FC27D9B82EBA}" type="slidenum">
              <a:rPr lang="en-GB" smtClean="0"/>
              <a:pPr/>
              <a:t>18</a:t>
            </a:fld>
            <a:endParaRPr lang="en-GB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5D68F1-AA1A-44AB-A37A-FC27D9B82EBA}" type="slidenum">
              <a:rPr lang="en-GB" smtClean="0"/>
              <a:pPr/>
              <a:t>19</a:t>
            </a:fld>
            <a:endParaRPr lang="en-GB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5D68F1-AA1A-44AB-A37A-FC27D9B82EBA}" type="slidenum">
              <a:rPr lang="en-GB" smtClean="0"/>
              <a:pPr/>
              <a:t>2</a:t>
            </a:fld>
            <a:endParaRPr lang="en-GB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5D68F1-AA1A-44AB-A37A-FC27D9B82EBA}" type="slidenum">
              <a:rPr lang="en-GB" smtClean="0"/>
              <a:pPr/>
              <a:t>20</a:t>
            </a:fld>
            <a:endParaRPr lang="en-GB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5D68F1-AA1A-44AB-A37A-FC27D9B82EBA}" type="slidenum">
              <a:rPr lang="en-GB" smtClean="0"/>
              <a:pPr/>
              <a:t>21</a:t>
            </a:fld>
            <a:endParaRPr lang="en-GB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5D68F1-AA1A-44AB-A37A-FC27D9B82EBA}" type="slidenum">
              <a:rPr lang="en-GB" smtClean="0"/>
              <a:pPr/>
              <a:t>22</a:t>
            </a:fld>
            <a:endParaRPr lang="en-GB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5D68F1-AA1A-44AB-A37A-FC27D9B82EBA}" type="slidenum">
              <a:rPr lang="en-GB" smtClean="0"/>
              <a:pPr/>
              <a:t>23</a:t>
            </a:fld>
            <a:endParaRPr lang="en-GB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5D68F1-AA1A-44AB-A37A-FC27D9B82EBA}" type="slidenum">
              <a:rPr lang="en-GB" smtClean="0"/>
              <a:pPr/>
              <a:t>24</a:t>
            </a:fld>
            <a:endParaRPr lang="en-GB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5D68F1-AA1A-44AB-A37A-FC27D9B82EBA}" type="slidenum">
              <a:rPr lang="en-GB" smtClean="0"/>
              <a:pPr/>
              <a:t>25</a:t>
            </a:fld>
            <a:endParaRPr lang="en-GB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5D68F1-AA1A-44AB-A37A-FC27D9B82EBA}" type="slidenum">
              <a:rPr lang="en-GB" smtClean="0"/>
              <a:pPr/>
              <a:t>26</a:t>
            </a:fld>
            <a:endParaRPr lang="en-GB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5D68F1-AA1A-44AB-A37A-FC27D9B82EBA}" type="slidenum">
              <a:rPr lang="en-GB" smtClean="0"/>
              <a:pPr/>
              <a:t>27</a:t>
            </a:fld>
            <a:endParaRPr lang="en-GB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5D68F1-AA1A-44AB-A37A-FC27D9B82EBA}" type="slidenum">
              <a:rPr lang="en-GB" smtClean="0"/>
              <a:pPr/>
              <a:t>3</a:t>
            </a:fld>
            <a:endParaRPr lang="en-GB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5D68F1-AA1A-44AB-A37A-FC27D9B82EBA}" type="slidenum">
              <a:rPr lang="en-GB" smtClean="0"/>
              <a:pPr/>
              <a:t>4</a:t>
            </a:fld>
            <a:endParaRPr lang="en-GB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5D68F1-AA1A-44AB-A37A-FC27D9B82EBA}" type="slidenum">
              <a:rPr lang="en-GB" smtClean="0"/>
              <a:pPr/>
              <a:t>5</a:t>
            </a:fld>
            <a:endParaRPr lang="en-GB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5D68F1-AA1A-44AB-A37A-FC27D9B82EBA}" type="slidenum">
              <a:rPr lang="en-GB" smtClean="0"/>
              <a:pPr/>
              <a:t>6</a:t>
            </a:fld>
            <a:endParaRPr lang="en-GB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5D68F1-AA1A-44AB-A37A-FC27D9B82EBA}" type="slidenum">
              <a:rPr lang="en-GB" smtClean="0"/>
              <a:pPr/>
              <a:t>7</a:t>
            </a:fld>
            <a:endParaRPr lang="en-GB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5D68F1-AA1A-44AB-A37A-FC27D9B82EBA}" type="slidenum">
              <a:rPr lang="en-GB" smtClean="0"/>
              <a:pPr/>
              <a:t>8</a:t>
            </a:fld>
            <a:endParaRPr lang="en-GB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5D68F1-AA1A-44AB-A37A-FC27D9B82EBA}" type="slidenum">
              <a:rPr lang="en-GB" smtClean="0"/>
              <a:pPr/>
              <a:t>9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688" y="2349500"/>
            <a:ext cx="9085262" cy="16208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03375" y="4286250"/>
            <a:ext cx="7481888" cy="1931988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Insert name of presentation on Master Slide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Insert name of presentation on Master Slide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53338" y="533400"/>
            <a:ext cx="2270125" cy="4749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533400"/>
            <a:ext cx="6662738" cy="4749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Insert name of presentation on Master Slide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Insert name of presentation on Master Slide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4550" y="4859338"/>
            <a:ext cx="9085263" cy="15017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4550" y="3205163"/>
            <a:ext cx="9085263" cy="16541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Insert name of presentation on Master Slide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447800"/>
            <a:ext cx="4465638" cy="383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56238" y="1447800"/>
            <a:ext cx="4467225" cy="383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Insert name of presentation on Master Slide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303213"/>
            <a:ext cx="9618662" cy="1260475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988" y="1692275"/>
            <a:ext cx="4722812" cy="7064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4988" y="2398713"/>
            <a:ext cx="4722812" cy="435768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29250" y="1692275"/>
            <a:ext cx="4724400" cy="7064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29250" y="2398713"/>
            <a:ext cx="4724400" cy="435768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Insert name of presentation on Master Slide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Insert name of presentation on Master Slide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Insert name of presentation on Master Slide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301625"/>
            <a:ext cx="3516312" cy="1281113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78300" y="301625"/>
            <a:ext cx="5975350" cy="645477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4988" y="1582738"/>
            <a:ext cx="3516312" cy="51736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Insert name of presentation on Master Slide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95500" y="5294313"/>
            <a:ext cx="6413500" cy="6238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095500" y="676275"/>
            <a:ext cx="6413500" cy="45370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95500" y="5918200"/>
            <a:ext cx="6413500" cy="889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Insert name of presentation on Master Slide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5" name="Picture 11" descr="Title slide PHW Observ b-ground 2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-3175" y="0"/>
            <a:ext cx="10694988" cy="7561263"/>
          </a:xfrm>
          <a:prstGeom prst="rect">
            <a:avLst/>
          </a:prstGeom>
          <a:noFill/>
        </p:spPr>
      </p:pic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533400"/>
            <a:ext cx="7046913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4287" tIns="52144" rIns="104287" bIns="52144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447800"/>
            <a:ext cx="9085263" cy="383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4287" tIns="52144" rIns="104287" bIns="5214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smtClean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838200" y="6629400"/>
            <a:ext cx="65532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GB"/>
              <a:t>Insert name of presentation on Master Slide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</p:sldLayoutIdLst>
  <p:hf sldNum="0" hdr="0" dt="0"/>
  <p:txStyles>
    <p:titleStyle>
      <a:lvl1pPr algn="l" defTabSz="1042988" rtl="0" eaLnBrk="1" fontAlgn="base" hangingPunct="1">
        <a:spcBef>
          <a:spcPct val="0"/>
        </a:spcBef>
        <a:spcAft>
          <a:spcPct val="0"/>
        </a:spcAft>
        <a:defRPr sz="5000">
          <a:solidFill>
            <a:srgbClr val="423F74"/>
          </a:solidFill>
          <a:latin typeface="+mj-lt"/>
          <a:ea typeface="+mj-ea"/>
          <a:cs typeface="+mj-cs"/>
        </a:defRPr>
      </a:lvl1pPr>
      <a:lvl2pPr algn="l" defTabSz="1042988" rtl="0" eaLnBrk="1" fontAlgn="base" hangingPunct="1">
        <a:spcBef>
          <a:spcPct val="0"/>
        </a:spcBef>
        <a:spcAft>
          <a:spcPct val="0"/>
        </a:spcAft>
        <a:defRPr sz="5000">
          <a:solidFill>
            <a:srgbClr val="423F74"/>
          </a:solidFill>
          <a:latin typeface="Verdana Bold" pitchFamily="1" charset="0"/>
          <a:ea typeface="ＭＳ Ｐゴシック" pitchFamily="1" charset="-128"/>
        </a:defRPr>
      </a:lvl2pPr>
      <a:lvl3pPr algn="l" defTabSz="1042988" rtl="0" eaLnBrk="1" fontAlgn="base" hangingPunct="1">
        <a:spcBef>
          <a:spcPct val="0"/>
        </a:spcBef>
        <a:spcAft>
          <a:spcPct val="0"/>
        </a:spcAft>
        <a:defRPr sz="5000">
          <a:solidFill>
            <a:srgbClr val="423F74"/>
          </a:solidFill>
          <a:latin typeface="Verdana Bold" pitchFamily="1" charset="0"/>
          <a:ea typeface="ＭＳ Ｐゴシック" pitchFamily="1" charset="-128"/>
        </a:defRPr>
      </a:lvl3pPr>
      <a:lvl4pPr algn="l" defTabSz="1042988" rtl="0" eaLnBrk="1" fontAlgn="base" hangingPunct="1">
        <a:spcBef>
          <a:spcPct val="0"/>
        </a:spcBef>
        <a:spcAft>
          <a:spcPct val="0"/>
        </a:spcAft>
        <a:defRPr sz="5000">
          <a:solidFill>
            <a:srgbClr val="423F74"/>
          </a:solidFill>
          <a:latin typeface="Verdana Bold" pitchFamily="1" charset="0"/>
          <a:ea typeface="ＭＳ Ｐゴシック" pitchFamily="1" charset="-128"/>
        </a:defRPr>
      </a:lvl4pPr>
      <a:lvl5pPr algn="l" defTabSz="1042988" rtl="0" eaLnBrk="1" fontAlgn="base" hangingPunct="1">
        <a:spcBef>
          <a:spcPct val="0"/>
        </a:spcBef>
        <a:spcAft>
          <a:spcPct val="0"/>
        </a:spcAft>
        <a:defRPr sz="5000">
          <a:solidFill>
            <a:srgbClr val="423F74"/>
          </a:solidFill>
          <a:latin typeface="Verdana Bold" pitchFamily="1" charset="0"/>
          <a:ea typeface="ＭＳ Ｐゴシック" pitchFamily="1" charset="-128"/>
        </a:defRPr>
      </a:lvl5pPr>
      <a:lvl6pPr marL="457200" algn="l" defTabSz="1042988" rtl="0" eaLnBrk="1" fontAlgn="base" hangingPunct="1">
        <a:spcBef>
          <a:spcPct val="0"/>
        </a:spcBef>
        <a:spcAft>
          <a:spcPct val="0"/>
        </a:spcAft>
        <a:defRPr sz="5000">
          <a:solidFill>
            <a:srgbClr val="423F74"/>
          </a:solidFill>
          <a:latin typeface="Verdana Bold" pitchFamily="1" charset="0"/>
          <a:ea typeface="ＭＳ Ｐゴシック" pitchFamily="1" charset="-128"/>
        </a:defRPr>
      </a:lvl6pPr>
      <a:lvl7pPr marL="914400" algn="l" defTabSz="1042988" rtl="0" eaLnBrk="1" fontAlgn="base" hangingPunct="1">
        <a:spcBef>
          <a:spcPct val="0"/>
        </a:spcBef>
        <a:spcAft>
          <a:spcPct val="0"/>
        </a:spcAft>
        <a:defRPr sz="5000">
          <a:solidFill>
            <a:srgbClr val="423F74"/>
          </a:solidFill>
          <a:latin typeface="Verdana Bold" pitchFamily="1" charset="0"/>
          <a:ea typeface="ＭＳ Ｐゴシック" pitchFamily="1" charset="-128"/>
        </a:defRPr>
      </a:lvl7pPr>
      <a:lvl8pPr marL="1371600" algn="l" defTabSz="1042988" rtl="0" eaLnBrk="1" fontAlgn="base" hangingPunct="1">
        <a:spcBef>
          <a:spcPct val="0"/>
        </a:spcBef>
        <a:spcAft>
          <a:spcPct val="0"/>
        </a:spcAft>
        <a:defRPr sz="5000">
          <a:solidFill>
            <a:srgbClr val="423F74"/>
          </a:solidFill>
          <a:latin typeface="Verdana Bold" pitchFamily="1" charset="0"/>
          <a:ea typeface="ＭＳ Ｐゴシック" pitchFamily="1" charset="-128"/>
        </a:defRPr>
      </a:lvl8pPr>
      <a:lvl9pPr marL="1828800" algn="l" defTabSz="1042988" rtl="0" eaLnBrk="1" fontAlgn="base" hangingPunct="1">
        <a:spcBef>
          <a:spcPct val="0"/>
        </a:spcBef>
        <a:spcAft>
          <a:spcPct val="0"/>
        </a:spcAft>
        <a:defRPr sz="5000">
          <a:solidFill>
            <a:srgbClr val="423F74"/>
          </a:solidFill>
          <a:latin typeface="Verdana Bold" pitchFamily="1" charset="0"/>
          <a:ea typeface="ＭＳ Ｐゴシック" pitchFamily="1" charset="-128"/>
        </a:defRPr>
      </a:lvl9pPr>
    </p:titleStyle>
    <p:bodyStyle>
      <a:lvl1pPr marL="390525" indent="-390525" algn="l" defTabSz="1042988" rtl="0" eaLnBrk="1" fontAlgn="base" hangingPunct="1">
        <a:spcBef>
          <a:spcPct val="20000"/>
        </a:spcBef>
        <a:spcAft>
          <a:spcPct val="0"/>
        </a:spcAft>
        <a:buChar char="•"/>
        <a:defRPr sz="3600">
          <a:solidFill>
            <a:schemeClr val="tx1"/>
          </a:solidFill>
          <a:latin typeface="+mn-lt"/>
          <a:ea typeface="+mn-ea"/>
          <a:cs typeface="+mn-cs"/>
        </a:defRPr>
      </a:lvl1pPr>
      <a:lvl2pPr marL="847725" indent="-327025" algn="l" defTabSz="1042988" rtl="0" eaLnBrk="1" fontAlgn="base" hangingPunct="1">
        <a:spcBef>
          <a:spcPct val="20000"/>
        </a:spcBef>
        <a:spcAft>
          <a:spcPct val="0"/>
        </a:spcAft>
        <a:buChar char="–"/>
        <a:defRPr sz="3200">
          <a:solidFill>
            <a:schemeClr val="tx1"/>
          </a:solidFill>
          <a:latin typeface="+mn-lt"/>
          <a:ea typeface="+mn-ea"/>
        </a:defRPr>
      </a:lvl2pPr>
      <a:lvl3pPr marL="1303338" indent="-260350" algn="l" defTabSz="1042988" rtl="0" eaLnBrk="1" fontAlgn="base" hangingPunct="1">
        <a:spcBef>
          <a:spcPct val="20000"/>
        </a:spcBef>
        <a:spcAft>
          <a:spcPct val="0"/>
        </a:spcAft>
        <a:buChar char="•"/>
        <a:defRPr sz="2700">
          <a:solidFill>
            <a:schemeClr val="tx1"/>
          </a:solidFill>
          <a:latin typeface="+mn-lt"/>
          <a:ea typeface="+mn-ea"/>
        </a:defRPr>
      </a:lvl3pPr>
      <a:lvl4pPr marL="1825625" indent="-261938" algn="l" defTabSz="1042988" rtl="0" eaLnBrk="1" fontAlgn="base" hangingPunct="1">
        <a:spcBef>
          <a:spcPct val="20000"/>
        </a:spcBef>
        <a:spcAft>
          <a:spcPct val="0"/>
        </a:spcAft>
        <a:buChar char="–"/>
        <a:defRPr sz="2300">
          <a:solidFill>
            <a:schemeClr val="tx1"/>
          </a:solidFill>
          <a:latin typeface="+mn-lt"/>
          <a:ea typeface="+mn-ea"/>
        </a:defRPr>
      </a:lvl4pPr>
      <a:lvl5pPr marL="2346325" indent="-260350" algn="l" defTabSz="1042988" rtl="0" eaLnBrk="1" fontAlgn="base" hangingPunct="1">
        <a:spcBef>
          <a:spcPct val="20000"/>
        </a:spcBef>
        <a:spcAft>
          <a:spcPct val="0"/>
        </a:spcAft>
        <a:buChar char="»"/>
        <a:defRPr sz="2300">
          <a:solidFill>
            <a:schemeClr val="tx1"/>
          </a:solidFill>
          <a:latin typeface="+mn-lt"/>
          <a:ea typeface="+mn-ea"/>
        </a:defRPr>
      </a:lvl5pPr>
      <a:lvl6pPr marL="2803525" indent="-260350" algn="l" defTabSz="1042988" rtl="0" eaLnBrk="1" fontAlgn="base" hangingPunct="1">
        <a:spcBef>
          <a:spcPct val="20000"/>
        </a:spcBef>
        <a:spcAft>
          <a:spcPct val="0"/>
        </a:spcAft>
        <a:buChar char="»"/>
        <a:defRPr sz="2300">
          <a:solidFill>
            <a:schemeClr val="tx1"/>
          </a:solidFill>
          <a:latin typeface="+mn-lt"/>
          <a:ea typeface="+mn-ea"/>
        </a:defRPr>
      </a:lvl6pPr>
      <a:lvl7pPr marL="3260725" indent="-260350" algn="l" defTabSz="1042988" rtl="0" eaLnBrk="1" fontAlgn="base" hangingPunct="1">
        <a:spcBef>
          <a:spcPct val="20000"/>
        </a:spcBef>
        <a:spcAft>
          <a:spcPct val="0"/>
        </a:spcAft>
        <a:buChar char="»"/>
        <a:defRPr sz="2300">
          <a:solidFill>
            <a:schemeClr val="tx1"/>
          </a:solidFill>
          <a:latin typeface="+mn-lt"/>
          <a:ea typeface="+mn-ea"/>
        </a:defRPr>
      </a:lvl7pPr>
      <a:lvl8pPr marL="3717925" indent="-260350" algn="l" defTabSz="1042988" rtl="0" eaLnBrk="1" fontAlgn="base" hangingPunct="1">
        <a:spcBef>
          <a:spcPct val="20000"/>
        </a:spcBef>
        <a:spcAft>
          <a:spcPct val="0"/>
        </a:spcAft>
        <a:buChar char="»"/>
        <a:defRPr sz="2300">
          <a:solidFill>
            <a:schemeClr val="tx1"/>
          </a:solidFill>
          <a:latin typeface="+mn-lt"/>
          <a:ea typeface="+mn-ea"/>
        </a:defRPr>
      </a:lvl8pPr>
      <a:lvl9pPr marL="4175125" indent="-260350" algn="l" defTabSz="1042988" rtl="0" eaLnBrk="1" fontAlgn="base" hangingPunct="1">
        <a:spcBef>
          <a:spcPct val="20000"/>
        </a:spcBef>
        <a:spcAft>
          <a:spcPct val="0"/>
        </a:spcAft>
        <a:buChar char="»"/>
        <a:defRPr sz="23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e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emf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emf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em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emf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emf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emf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emf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emf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Insert name of presentation on Master Slide</a:t>
            </a:r>
          </a:p>
        </p:txBody>
      </p:sp>
      <p:pic>
        <p:nvPicPr>
          <p:cNvPr id="6160" name="Picture 16" descr="Title slide PHW Observ b-ground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3175" y="0"/>
            <a:ext cx="10694988" cy="7561263"/>
          </a:xfrm>
          <a:prstGeom prst="rect">
            <a:avLst/>
          </a:prstGeom>
          <a:noFill/>
        </p:spPr>
      </p:pic>
      <p:sp>
        <p:nvSpPr>
          <p:cNvPr id="6149" name="Rectangle 5"/>
          <p:cNvSpPr>
            <a:spLocks noGrp="1" noChangeArrowheads="1"/>
          </p:cNvSpPr>
          <p:nvPr>
            <p:ph type="title"/>
          </p:nvPr>
        </p:nvSpPr>
        <p:spPr>
          <a:xfrm>
            <a:off x="557973" y="5710251"/>
            <a:ext cx="9525000" cy="762000"/>
          </a:xfrm>
          <a:noFill/>
          <a:ln/>
        </p:spPr>
        <p:txBody>
          <a:bodyPr/>
          <a:lstStyle/>
          <a:p>
            <a:r>
              <a:rPr lang="en-GB" dirty="0" smtClean="0">
                <a:solidFill>
                  <a:schemeClr val="bg1"/>
                </a:solidFill>
              </a:rPr>
              <a:t>Our Healthy Future Indicators – summary of charts</a:t>
            </a:r>
            <a:endParaRPr lang="en-GB" dirty="0"/>
          </a:p>
        </p:txBody>
      </p:sp>
      <p:sp>
        <p:nvSpPr>
          <p:cNvPr id="6150" name="Rectangle 6"/>
          <p:cNvSpPr>
            <a:spLocks noChangeArrowheads="1"/>
          </p:cNvSpPr>
          <p:nvPr/>
        </p:nvSpPr>
        <p:spPr bwMode="auto">
          <a:xfrm>
            <a:off x="629411" y="4352929"/>
            <a:ext cx="9525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4287" tIns="52144" rIns="104287" bIns="52144" anchor="ctr"/>
          <a:lstStyle/>
          <a:p>
            <a:r>
              <a:rPr lang="en-GB" sz="2800" dirty="0" smtClean="0">
                <a:solidFill>
                  <a:schemeClr val="bg1"/>
                </a:solidFill>
                <a:latin typeface="Verdana" pitchFamily="1" charset="0"/>
              </a:rPr>
              <a:t>March 2013</a:t>
            </a:r>
            <a:endParaRPr lang="en-GB" sz="28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Public Health Wales Observatory</a:t>
            </a: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272221" y="302283"/>
            <a:ext cx="10215634" cy="942999"/>
          </a:xfrm>
        </p:spPr>
        <p:txBody>
          <a:bodyPr/>
          <a:lstStyle/>
          <a:p>
            <a:r>
              <a:rPr lang="en-GB" sz="2200" dirty="0" smtClean="0"/>
              <a:t>Average days with 30 minutes moderate or vigorous physical activity (capped), 2009-2010</a:t>
            </a:r>
            <a:r>
              <a:rPr lang="en-GB" sz="2400" dirty="0" smtClean="0"/>
              <a:t/>
            </a:r>
            <a:br>
              <a:rPr lang="en-GB" sz="2400" dirty="0" smtClean="0"/>
            </a:br>
            <a:r>
              <a:rPr lang="en-GB" sz="1600" b="1" dirty="0" smtClean="0"/>
              <a:t>Age-standardised percentage, aged 16+, </a:t>
            </a:r>
            <a:r>
              <a:rPr lang="en-GB" sz="1600" b="1" dirty="0" smtClean="0"/>
              <a:t>Wales </a:t>
            </a:r>
            <a:r>
              <a:rPr lang="en-GB" sz="1600" b="1" dirty="0" smtClean="0"/>
              <a:t>health boards</a:t>
            </a:r>
            <a:r>
              <a:rPr lang="en-GB" sz="2400" b="1" dirty="0" smtClean="0"/>
              <a:t/>
            </a:r>
            <a:br>
              <a:rPr lang="en-GB" sz="2400" b="1" dirty="0" smtClean="0"/>
            </a:br>
            <a:endParaRPr lang="en-GB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4558501" y="6138879"/>
            <a:ext cx="600079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900" dirty="0" smtClean="0">
                <a:latin typeface="+mn-lt"/>
              </a:rPr>
              <a:t>Produced by Public Health Wales Observatory, using Welsh Health Survey (WG)</a:t>
            </a:r>
            <a:endParaRPr lang="en-GB" sz="900" dirty="0">
              <a:latin typeface="+mn-lt"/>
            </a:endParaRPr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3" cstate="print"/>
          <a:srcRect t="10443" r="26181" b="50928"/>
          <a:stretch>
            <a:fillRect/>
          </a:stretch>
        </p:blipFill>
        <p:spPr bwMode="auto">
          <a:xfrm>
            <a:off x="2629675" y="1781161"/>
            <a:ext cx="5092547" cy="39276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Public Health Wales Observatory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58501" y="6138879"/>
            <a:ext cx="600079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900" dirty="0" smtClean="0">
                <a:latin typeface="+mn-lt"/>
              </a:rPr>
              <a:t>Produced by Public Health Wales Observatory, using Welsh Health Survey (WG)</a:t>
            </a:r>
            <a:endParaRPr lang="en-GB" sz="900" dirty="0">
              <a:latin typeface="+mn-lt"/>
            </a:endParaRPr>
          </a:p>
        </p:txBody>
      </p:sp>
      <p:sp>
        <p:nvSpPr>
          <p:cNvPr id="9" name="Title 1"/>
          <p:cNvSpPr txBox="1">
            <a:spLocks/>
          </p:cNvSpPr>
          <p:nvPr/>
        </p:nvSpPr>
        <p:spPr bwMode="auto">
          <a:xfrm>
            <a:off x="272221" y="373721"/>
            <a:ext cx="10215634" cy="942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4287" tIns="52144" rIns="104287" bIns="52144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104298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200" b="0" i="0" u="none" strike="noStrike" kern="0" cap="none" spc="0" normalizeH="0" baseline="0" noProof="0" dirty="0" smtClean="0">
                <a:ln>
                  <a:noFill/>
                </a:ln>
                <a:solidFill>
                  <a:srgbClr val="423F74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Average days with 30 minutes moderate or vigorous physical activity (capped), 2009-2010</a:t>
            </a:r>
            <a:r>
              <a:rPr kumimoji="0" lang="en-GB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423F74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GB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423F74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GB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423F74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GB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423F74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en-GB" sz="2400" b="0" i="0" u="none" strike="noStrike" kern="0" cap="none" spc="0" normalizeH="0" baseline="0" noProof="0" dirty="0">
              <a:ln>
                <a:noFill/>
              </a:ln>
              <a:solidFill>
                <a:srgbClr val="423F74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 t="11125" b="2230"/>
          <a:stretch>
            <a:fillRect/>
          </a:stretch>
        </p:blipFill>
        <p:spPr bwMode="auto">
          <a:xfrm>
            <a:off x="3201179" y="793092"/>
            <a:ext cx="4413240" cy="56747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TextBox 9"/>
          <p:cNvSpPr txBox="1"/>
          <p:nvPr/>
        </p:nvSpPr>
        <p:spPr>
          <a:xfrm>
            <a:off x="272221" y="995343"/>
            <a:ext cx="321471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kern="0" dirty="0" smtClean="0">
                <a:solidFill>
                  <a:srgbClr val="423F74"/>
                </a:solidFill>
                <a:latin typeface="+mj-lt"/>
              </a:rPr>
              <a:t>Age-standardised percentage, aged 16+, </a:t>
            </a:r>
            <a:r>
              <a:rPr lang="en-GB" sz="1600" b="1" kern="0" dirty="0" smtClean="0">
                <a:solidFill>
                  <a:srgbClr val="423F74"/>
                </a:solidFill>
                <a:latin typeface="+mj-lt"/>
              </a:rPr>
              <a:t>Wales </a:t>
            </a:r>
            <a:r>
              <a:rPr lang="en-GB" sz="1600" b="1" kern="0" dirty="0" smtClean="0">
                <a:solidFill>
                  <a:srgbClr val="423F74"/>
                </a:solidFill>
                <a:latin typeface="+mj-lt"/>
              </a:rPr>
              <a:t>local authorities</a:t>
            </a:r>
            <a:endParaRPr lang="en-GB" sz="1600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Public Health Wales Observatory</a:t>
            </a: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272221" y="199871"/>
            <a:ext cx="10215634" cy="942999"/>
          </a:xfrm>
        </p:spPr>
        <p:txBody>
          <a:bodyPr/>
          <a:lstStyle/>
          <a:p>
            <a:r>
              <a:rPr lang="en-GB" sz="2200" dirty="0" smtClean="0"/>
              <a:t>% eating five portions of fruit and vegetables the previous day, 2009-2010 </a:t>
            </a:r>
            <a:r>
              <a:rPr lang="en-GB" sz="2400" dirty="0" smtClean="0"/>
              <a:t/>
            </a:r>
            <a:br>
              <a:rPr lang="en-GB" sz="2400" dirty="0" smtClean="0"/>
            </a:br>
            <a:r>
              <a:rPr lang="en-GB" sz="1600" dirty="0" smtClean="0"/>
              <a:t>Age-standardised, persons aged 16+, Wales health boards</a:t>
            </a:r>
            <a:endParaRPr lang="en-GB" sz="1600" dirty="0"/>
          </a:p>
        </p:txBody>
      </p:sp>
      <p:sp>
        <p:nvSpPr>
          <p:cNvPr id="6" name="TextBox 5"/>
          <p:cNvSpPr txBox="1"/>
          <p:nvPr/>
        </p:nvSpPr>
        <p:spPr>
          <a:xfrm>
            <a:off x="4558501" y="6138879"/>
            <a:ext cx="600079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900" dirty="0" smtClean="0">
                <a:latin typeface="+mn-lt"/>
              </a:rPr>
              <a:t>Produced by Public Health Wales Observatory, using Welsh Health Survey (WG)</a:t>
            </a:r>
            <a:endParaRPr lang="en-GB" sz="900" dirty="0">
              <a:latin typeface="+mn-lt"/>
            </a:endParaRPr>
          </a:p>
        </p:txBody>
      </p:sp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3" cstate="print"/>
          <a:srcRect t="9494" b="50928"/>
          <a:stretch>
            <a:fillRect/>
          </a:stretch>
        </p:blipFill>
        <p:spPr bwMode="auto">
          <a:xfrm>
            <a:off x="2790000" y="1854000"/>
            <a:ext cx="5105400" cy="2978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Public Health Wales Observatory</a:t>
            </a: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272221" y="173900"/>
            <a:ext cx="10215634" cy="942999"/>
          </a:xfrm>
        </p:spPr>
        <p:txBody>
          <a:bodyPr/>
          <a:lstStyle/>
          <a:p>
            <a:r>
              <a:rPr lang="en-GB" sz="2200" dirty="0" smtClean="0"/>
              <a:t>% eating five portions of fruit and vegetables the previous day, 2009-2010 </a:t>
            </a:r>
            <a:r>
              <a:rPr lang="en-GB" sz="2400" dirty="0" smtClean="0"/>
              <a:t/>
            </a:r>
            <a:br>
              <a:rPr lang="en-GB" sz="2400" dirty="0" smtClean="0"/>
            </a:br>
            <a:endParaRPr lang="en-GB" sz="1600" dirty="0"/>
          </a:p>
        </p:txBody>
      </p:sp>
      <p:sp>
        <p:nvSpPr>
          <p:cNvPr id="7" name="TextBox 6"/>
          <p:cNvSpPr txBox="1"/>
          <p:nvPr/>
        </p:nvSpPr>
        <p:spPr>
          <a:xfrm>
            <a:off x="7416021" y="6067441"/>
            <a:ext cx="31432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900" dirty="0" smtClean="0">
                <a:latin typeface="+mn-lt"/>
              </a:rPr>
              <a:t>Produced by Public Health Wales Observatory, using Welsh Health Survey (WG)</a:t>
            </a:r>
            <a:endParaRPr lang="en-GB" sz="900" dirty="0">
              <a:latin typeface="+mn-lt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 t="11631" b="2023"/>
          <a:stretch>
            <a:fillRect/>
          </a:stretch>
        </p:blipFill>
        <p:spPr bwMode="auto">
          <a:xfrm>
            <a:off x="2809875" y="581787"/>
            <a:ext cx="4606146" cy="59024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TextBox 8"/>
          <p:cNvSpPr txBox="1"/>
          <p:nvPr/>
        </p:nvSpPr>
        <p:spPr>
          <a:xfrm>
            <a:off x="272221" y="995343"/>
            <a:ext cx="307183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>
                <a:solidFill>
                  <a:srgbClr val="423F74"/>
                </a:solidFill>
                <a:latin typeface="+mj-lt"/>
              </a:rPr>
              <a:t>Age-standardised, persons aged 16+, Wales local authorities</a:t>
            </a:r>
            <a:endParaRPr lang="en-GB" sz="1600" dirty="0">
              <a:solidFill>
                <a:srgbClr val="423F74"/>
              </a:solidFill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Public Health Wales Observatory</a:t>
            </a: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272221" y="138087"/>
            <a:ext cx="10215634" cy="942999"/>
          </a:xfrm>
        </p:spPr>
        <p:txBody>
          <a:bodyPr/>
          <a:lstStyle/>
          <a:p>
            <a:r>
              <a:rPr lang="en-GB" sz="2200" dirty="0" smtClean="0"/>
              <a:t>% obese or overweight (BMI*&gt;=25), 2009-2010 </a:t>
            </a:r>
            <a:r>
              <a:rPr lang="en-GB" sz="2400" dirty="0" smtClean="0"/>
              <a:t/>
            </a:r>
            <a:br>
              <a:rPr lang="en-GB" sz="2400" dirty="0" smtClean="0"/>
            </a:br>
            <a:r>
              <a:rPr lang="en-GB" sz="1600" dirty="0" smtClean="0"/>
              <a:t>Age-standardised, persons aged 16+, Wales health boards </a:t>
            </a:r>
            <a:endParaRPr lang="en-GB" sz="1600" dirty="0"/>
          </a:p>
        </p:txBody>
      </p:sp>
      <p:sp>
        <p:nvSpPr>
          <p:cNvPr id="6" name="TextBox 5"/>
          <p:cNvSpPr txBox="1"/>
          <p:nvPr/>
        </p:nvSpPr>
        <p:spPr>
          <a:xfrm>
            <a:off x="4558501" y="6138879"/>
            <a:ext cx="60007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900" dirty="0" smtClean="0">
                <a:latin typeface="+mn-lt"/>
              </a:rPr>
              <a:t>Produced by Public Health Wales Observatory, using Welsh Health Survey (WG)</a:t>
            </a:r>
          </a:p>
          <a:p>
            <a:pPr algn="r"/>
            <a:r>
              <a:rPr lang="en-GB" sz="900" dirty="0" smtClean="0">
                <a:latin typeface="+mn-lt"/>
              </a:rPr>
              <a:t>*BMI = Body Mass Index</a:t>
            </a:r>
            <a:endParaRPr lang="en-GB" sz="900" dirty="0">
              <a:latin typeface="+mn-lt"/>
            </a:endParaRPr>
          </a:p>
        </p:txBody>
      </p:sp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3" cstate="print"/>
          <a:srcRect t="10443" b="50928"/>
          <a:stretch>
            <a:fillRect/>
          </a:stretch>
        </p:blipFill>
        <p:spPr bwMode="auto">
          <a:xfrm>
            <a:off x="2790825" y="1854000"/>
            <a:ext cx="5105400" cy="29067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Public Health Wales Observatory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7558897" y="5996003"/>
            <a:ext cx="3000396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900" dirty="0" smtClean="0">
                <a:latin typeface="+mn-lt"/>
              </a:rPr>
              <a:t>Produced by Public Health Wales Observatory, using Welsh Health Survey (WG)</a:t>
            </a:r>
          </a:p>
          <a:p>
            <a:pPr algn="r"/>
            <a:r>
              <a:rPr lang="en-GB" sz="900" dirty="0" smtClean="0">
                <a:latin typeface="+mn-lt"/>
              </a:rPr>
              <a:t>*BMI = Body Mass Index</a:t>
            </a:r>
            <a:endParaRPr lang="en-GB" sz="900" dirty="0">
              <a:latin typeface="+mn-lt"/>
            </a:endParaRPr>
          </a:p>
        </p:txBody>
      </p:sp>
      <p:sp>
        <p:nvSpPr>
          <p:cNvPr id="9" name="Title 1"/>
          <p:cNvSpPr txBox="1">
            <a:spLocks/>
          </p:cNvSpPr>
          <p:nvPr/>
        </p:nvSpPr>
        <p:spPr bwMode="auto">
          <a:xfrm>
            <a:off x="272221" y="138087"/>
            <a:ext cx="10215634" cy="942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4287" tIns="52144" rIns="104287" bIns="52144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104298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200" b="0" i="0" u="none" strike="noStrike" kern="0" cap="none" spc="0" normalizeH="0" baseline="0" noProof="0" dirty="0" smtClean="0">
                <a:ln>
                  <a:noFill/>
                </a:ln>
                <a:solidFill>
                  <a:srgbClr val="423F74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% obese or overweight (BMI*&gt;=25), 2009-2010 </a:t>
            </a:r>
            <a:r>
              <a:rPr kumimoji="0" lang="en-GB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423F74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GB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423F74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en-GB" sz="1600" b="0" i="0" u="none" strike="noStrike" kern="0" cap="none" spc="0" normalizeH="0" baseline="0" noProof="0" dirty="0">
              <a:ln>
                <a:noFill/>
              </a:ln>
              <a:solidFill>
                <a:srgbClr val="423F74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 t="11631" b="2023"/>
          <a:stretch>
            <a:fillRect/>
          </a:stretch>
        </p:blipFill>
        <p:spPr bwMode="auto">
          <a:xfrm>
            <a:off x="2809875" y="894231"/>
            <a:ext cx="4317300" cy="5532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TextBox 9"/>
          <p:cNvSpPr txBox="1"/>
          <p:nvPr/>
        </p:nvSpPr>
        <p:spPr>
          <a:xfrm>
            <a:off x="343659" y="781029"/>
            <a:ext cx="300039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kern="0" dirty="0" smtClean="0">
                <a:solidFill>
                  <a:srgbClr val="423F74"/>
                </a:solidFill>
                <a:latin typeface="+mj-lt"/>
              </a:rPr>
              <a:t>Age-standardised, persons aged 16+, Wales local authorities</a:t>
            </a:r>
            <a:endParaRPr lang="en-GB" sz="1600" b="1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Public Health Wales Observatory</a:t>
            </a: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272221" y="195220"/>
            <a:ext cx="10215634" cy="942999"/>
          </a:xfrm>
        </p:spPr>
        <p:txBody>
          <a:bodyPr/>
          <a:lstStyle/>
          <a:p>
            <a:r>
              <a:rPr lang="en-GB" sz="2200" dirty="0" smtClean="0"/>
              <a:t>Alcohol-specific hospital admissions*, 2010 </a:t>
            </a:r>
            <a:r>
              <a:rPr lang="en-GB" sz="2400" dirty="0" smtClean="0"/>
              <a:t/>
            </a:r>
            <a:br>
              <a:rPr lang="en-GB" sz="2400" dirty="0" smtClean="0"/>
            </a:br>
            <a:r>
              <a:rPr lang="en-GB" sz="1600" dirty="0" smtClean="0"/>
              <a:t>European age-standardised rate per 100,000, persons, persons all ages, Wales health boards</a:t>
            </a:r>
            <a:endParaRPr lang="en-GB" sz="1600" dirty="0"/>
          </a:p>
        </p:txBody>
      </p:sp>
      <p:sp>
        <p:nvSpPr>
          <p:cNvPr id="6" name="TextBox 5"/>
          <p:cNvSpPr txBox="1"/>
          <p:nvPr/>
        </p:nvSpPr>
        <p:spPr>
          <a:xfrm>
            <a:off x="4558501" y="6138879"/>
            <a:ext cx="60007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900" dirty="0" smtClean="0">
                <a:latin typeface="+mn-lt"/>
              </a:rPr>
              <a:t>Produced by Public Health Wales Observatory, using PEDW (NWIS) &amp; MYE (ONS)</a:t>
            </a:r>
          </a:p>
          <a:p>
            <a:pPr algn="r"/>
            <a:r>
              <a:rPr lang="en-GB" sz="900" dirty="0" smtClean="0">
                <a:latin typeface="+mn-lt"/>
              </a:rPr>
              <a:t>*Persons-based analysis</a:t>
            </a:r>
            <a:endParaRPr lang="en-GB" sz="900" dirty="0">
              <a:latin typeface="+mn-lt"/>
            </a:endParaRPr>
          </a:p>
        </p:txBody>
      </p:sp>
      <p:pic>
        <p:nvPicPr>
          <p:cNvPr id="24579" name="Picture 3"/>
          <p:cNvPicPr>
            <a:picLocks noChangeAspect="1" noChangeArrowheads="1"/>
          </p:cNvPicPr>
          <p:nvPr/>
        </p:nvPicPr>
        <p:blipFill>
          <a:blip r:embed="rId3" cstate="print"/>
          <a:srcRect t="10443" b="50928"/>
          <a:stretch>
            <a:fillRect/>
          </a:stretch>
        </p:blipFill>
        <p:spPr bwMode="auto">
          <a:xfrm>
            <a:off x="2790000" y="1854000"/>
            <a:ext cx="5105400" cy="29067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Public Health Wales Observatory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58501" y="6138879"/>
            <a:ext cx="60007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900" dirty="0" smtClean="0">
                <a:latin typeface="+mn-lt"/>
              </a:rPr>
              <a:t>Produced by Public Health Wales Observatory, using PEDW (NWIS) &amp; MYE (ONS)</a:t>
            </a:r>
          </a:p>
          <a:p>
            <a:pPr algn="r"/>
            <a:r>
              <a:rPr lang="en-GB" sz="900" dirty="0" smtClean="0">
                <a:latin typeface="+mn-lt"/>
              </a:rPr>
              <a:t>*Persons-based analysis</a:t>
            </a:r>
            <a:endParaRPr lang="en-GB" sz="900" dirty="0">
              <a:latin typeface="+mn-lt"/>
            </a:endParaRPr>
          </a:p>
        </p:txBody>
      </p:sp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3" cstate="print"/>
          <a:srcRect t="10114" b="50569"/>
          <a:stretch>
            <a:fillRect/>
          </a:stretch>
        </p:blipFill>
        <p:spPr bwMode="auto">
          <a:xfrm>
            <a:off x="415097" y="1894466"/>
            <a:ext cx="5105400" cy="29585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5603" name="Picture 3"/>
          <p:cNvPicPr>
            <a:picLocks noChangeAspect="1" noChangeArrowheads="1"/>
          </p:cNvPicPr>
          <p:nvPr/>
        </p:nvPicPr>
        <p:blipFill>
          <a:blip r:embed="rId4" cstate="print"/>
          <a:srcRect t="10114" b="50569"/>
          <a:stretch>
            <a:fillRect/>
          </a:stretch>
        </p:blipFill>
        <p:spPr bwMode="auto">
          <a:xfrm>
            <a:off x="5311017" y="1894599"/>
            <a:ext cx="5105400" cy="29583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TextBox 8"/>
          <p:cNvSpPr txBox="1"/>
          <p:nvPr/>
        </p:nvSpPr>
        <p:spPr>
          <a:xfrm>
            <a:off x="557973" y="1566847"/>
            <a:ext cx="100013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solidFill>
                  <a:srgbClr val="423F74"/>
                </a:solidFill>
                <a:latin typeface="+mj-lt"/>
              </a:rPr>
              <a:t>Males</a:t>
            </a:r>
            <a:endParaRPr lang="en-GB" sz="1400" dirty="0">
              <a:solidFill>
                <a:srgbClr val="423F74"/>
              </a:solidFill>
              <a:latin typeface="+mj-lt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487195" y="1566847"/>
            <a:ext cx="11430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solidFill>
                  <a:srgbClr val="423F74"/>
                </a:solidFill>
                <a:latin typeface="+mj-lt"/>
              </a:rPr>
              <a:t>Females</a:t>
            </a:r>
            <a:endParaRPr lang="en-GB" sz="1400" dirty="0">
              <a:solidFill>
                <a:srgbClr val="423F74"/>
              </a:solidFill>
              <a:latin typeface="+mj-lt"/>
            </a:endParaRPr>
          </a:p>
        </p:txBody>
      </p:sp>
      <p:sp>
        <p:nvSpPr>
          <p:cNvPr id="12" name="Title 1"/>
          <p:cNvSpPr txBox="1">
            <a:spLocks/>
          </p:cNvSpPr>
          <p:nvPr/>
        </p:nvSpPr>
        <p:spPr bwMode="auto">
          <a:xfrm>
            <a:off x="272221" y="138087"/>
            <a:ext cx="10215634" cy="942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4287" tIns="52144" rIns="104287" bIns="52144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104298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200" b="0" i="0" u="none" strike="noStrike" kern="0" cap="none" spc="0" normalizeH="0" baseline="0" noProof="0" dirty="0" smtClean="0">
                <a:ln>
                  <a:noFill/>
                </a:ln>
                <a:solidFill>
                  <a:srgbClr val="423F74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Alcohol-specific hospital admissions*, 2010 </a:t>
            </a:r>
            <a:r>
              <a:rPr kumimoji="0" lang="en-GB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423F74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GB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423F74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GB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423F74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European age-standardised rate per 100,000, all ages by sex, Wales health boards</a:t>
            </a:r>
            <a:endParaRPr kumimoji="0" lang="en-GB" sz="1600" b="0" i="0" u="none" strike="noStrike" kern="0" cap="none" spc="0" normalizeH="0" baseline="0" noProof="0" dirty="0">
              <a:ln>
                <a:noFill/>
              </a:ln>
              <a:solidFill>
                <a:srgbClr val="423F74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Public Health Wales Observatory</a:t>
            </a: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272221" y="-4601"/>
            <a:ext cx="10215634" cy="942999"/>
          </a:xfrm>
        </p:spPr>
        <p:txBody>
          <a:bodyPr/>
          <a:lstStyle/>
          <a:p>
            <a:r>
              <a:rPr lang="en-GB" sz="2200" dirty="0" smtClean="0"/>
              <a:t>Alcohol-specific hospital admissions*, 2010 </a:t>
            </a:r>
            <a:r>
              <a:rPr lang="en-GB" sz="2400" dirty="0" smtClean="0"/>
              <a:t/>
            </a:r>
            <a:br>
              <a:rPr lang="en-GB" sz="2400" dirty="0" smtClean="0"/>
            </a:br>
            <a:r>
              <a:rPr lang="en-GB" sz="1600" dirty="0" smtClean="0"/>
              <a:t>European age-standardised rate per 100,000, persons all ages, Wales local authorities </a:t>
            </a:r>
            <a:endParaRPr lang="en-GB" sz="1600" dirty="0"/>
          </a:p>
        </p:txBody>
      </p:sp>
      <p:sp>
        <p:nvSpPr>
          <p:cNvPr id="6" name="TextBox 5"/>
          <p:cNvSpPr txBox="1"/>
          <p:nvPr/>
        </p:nvSpPr>
        <p:spPr>
          <a:xfrm>
            <a:off x="7487459" y="5996003"/>
            <a:ext cx="30718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900" dirty="0" smtClean="0">
                <a:latin typeface="+mn-lt"/>
              </a:rPr>
              <a:t>Produced by Public Health Wales Observatory, using PEDW (NWIS) &amp; MYE (ONS)</a:t>
            </a:r>
          </a:p>
          <a:p>
            <a:pPr algn="r"/>
            <a:r>
              <a:rPr lang="en-GB" sz="900" dirty="0" smtClean="0">
                <a:latin typeface="+mn-lt"/>
              </a:rPr>
              <a:t>*Persons-based analysis</a:t>
            </a:r>
          </a:p>
          <a:p>
            <a:pPr algn="r"/>
            <a:endParaRPr lang="en-GB" sz="900" dirty="0">
              <a:latin typeface="+mn-lt"/>
            </a:endParaRPr>
          </a:p>
        </p:txBody>
      </p:sp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3" cstate="print"/>
          <a:srcRect t="11097" b="1561"/>
          <a:stretch>
            <a:fillRect/>
          </a:stretch>
        </p:blipFill>
        <p:spPr bwMode="auto">
          <a:xfrm>
            <a:off x="3344054" y="923905"/>
            <a:ext cx="4442195" cy="55515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Public Health Wales Observatory</a:t>
            </a: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273600" y="-4413"/>
            <a:ext cx="10287073" cy="942999"/>
          </a:xfrm>
        </p:spPr>
        <p:txBody>
          <a:bodyPr/>
          <a:lstStyle/>
          <a:p>
            <a:r>
              <a:rPr lang="en-GB" sz="2200" dirty="0" smtClean="0"/>
              <a:t>Alcohol-specific hospital admissions*, 2010 </a:t>
            </a:r>
            <a:r>
              <a:rPr lang="en-GB" sz="3600" dirty="0" smtClean="0"/>
              <a:t/>
            </a:r>
            <a:br>
              <a:rPr lang="en-GB" sz="3600" dirty="0" smtClean="0"/>
            </a:br>
            <a:r>
              <a:rPr lang="en-GB" sz="1600" dirty="0" smtClean="0"/>
              <a:t>European age-standardised rate per 100,000, all ages by sex, Wales local authorities </a:t>
            </a:r>
            <a:endParaRPr lang="en-GB" sz="1600" dirty="0"/>
          </a:p>
        </p:txBody>
      </p:sp>
      <p:sp>
        <p:nvSpPr>
          <p:cNvPr id="6" name="TextBox 5"/>
          <p:cNvSpPr txBox="1"/>
          <p:nvPr/>
        </p:nvSpPr>
        <p:spPr>
          <a:xfrm>
            <a:off x="5201443" y="6181740"/>
            <a:ext cx="54871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900" dirty="0" smtClean="0">
                <a:latin typeface="+mn-lt"/>
              </a:rPr>
              <a:t>Produced by Public Health Wales Observatory, using PEDW (NWIS) &amp; MYE (ONS)</a:t>
            </a:r>
          </a:p>
          <a:p>
            <a:pPr algn="r"/>
            <a:r>
              <a:rPr lang="en-GB" sz="900" dirty="0" smtClean="0">
                <a:latin typeface="+mn-lt"/>
              </a:rPr>
              <a:t>*Persons-based analysis</a:t>
            </a:r>
            <a:endParaRPr lang="en-GB" sz="900" dirty="0">
              <a:latin typeface="+mn-lt"/>
            </a:endParaRPr>
          </a:p>
        </p:txBody>
      </p:sp>
      <p:pic>
        <p:nvPicPr>
          <p:cNvPr id="27650" name="Picture 2"/>
          <p:cNvPicPr>
            <a:picLocks noChangeArrowheads="1"/>
          </p:cNvPicPr>
          <p:nvPr/>
        </p:nvPicPr>
        <p:blipFill>
          <a:blip r:embed="rId3" cstate="print"/>
          <a:srcRect t="11125" b="2023"/>
          <a:stretch>
            <a:fillRect/>
          </a:stretch>
        </p:blipFill>
        <p:spPr bwMode="auto">
          <a:xfrm>
            <a:off x="653913" y="788874"/>
            <a:ext cx="4349700" cy="54410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7651" name="Picture 3"/>
          <p:cNvPicPr>
            <a:picLocks noChangeArrowheads="1"/>
          </p:cNvPicPr>
          <p:nvPr/>
        </p:nvPicPr>
        <p:blipFill>
          <a:blip r:embed="rId4" cstate="print"/>
          <a:srcRect t="11125" b="2023"/>
          <a:stretch>
            <a:fillRect/>
          </a:stretch>
        </p:blipFill>
        <p:spPr bwMode="auto">
          <a:xfrm>
            <a:off x="5713035" y="765124"/>
            <a:ext cx="4349700" cy="54410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TextBox 8"/>
          <p:cNvSpPr txBox="1"/>
          <p:nvPr/>
        </p:nvSpPr>
        <p:spPr>
          <a:xfrm>
            <a:off x="415097" y="1495409"/>
            <a:ext cx="100013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solidFill>
                  <a:srgbClr val="423F74"/>
                </a:solidFill>
                <a:latin typeface="+mj-lt"/>
              </a:rPr>
              <a:t>Males</a:t>
            </a:r>
            <a:endParaRPr lang="en-GB" sz="1400" dirty="0">
              <a:solidFill>
                <a:srgbClr val="423F74"/>
              </a:solidFill>
              <a:latin typeface="+mj-lt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252561" y="1495409"/>
            <a:ext cx="11430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solidFill>
                  <a:srgbClr val="423F74"/>
                </a:solidFill>
                <a:latin typeface="+mj-lt"/>
              </a:rPr>
              <a:t>Females</a:t>
            </a:r>
            <a:endParaRPr lang="en-GB" sz="1400" dirty="0">
              <a:solidFill>
                <a:srgbClr val="423F74"/>
              </a:solidFill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Public Health Wales Observatory</a:t>
            </a:r>
          </a:p>
        </p:txBody>
      </p:sp>
      <p:sp>
        <p:nvSpPr>
          <p:cNvPr id="3075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36600" y="1693863"/>
            <a:ext cx="9085263" cy="3600450"/>
          </a:xfrm>
          <a:solidFill>
            <a:schemeClr val="bg1"/>
          </a:solidFill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400" b="1" dirty="0" smtClean="0"/>
              <a:t>© 2013 Public Health Wales Observatory</a:t>
            </a:r>
          </a:p>
          <a:p>
            <a:pPr eaLnBrk="1" hangingPunct="1">
              <a:lnSpc>
                <a:spcPct val="80000"/>
              </a:lnSpc>
            </a:pPr>
            <a:endParaRPr lang="en-US" sz="2400" b="1" dirty="0" smtClean="0"/>
          </a:p>
          <a:p>
            <a:pPr eaLnBrk="1" hangingPunct="1">
              <a:lnSpc>
                <a:spcPct val="80000"/>
              </a:lnSpc>
            </a:pPr>
            <a:r>
              <a:rPr lang="en-US" sz="2000" dirty="0" smtClean="0"/>
              <a:t>Material contained in this document may be reproduced without prior permission provided it is done so accurately and is not used in a misleading context.</a:t>
            </a:r>
          </a:p>
          <a:p>
            <a:pPr eaLnBrk="1" hangingPunct="1">
              <a:lnSpc>
                <a:spcPct val="80000"/>
              </a:lnSpc>
            </a:pPr>
            <a:endParaRPr lang="en-US" sz="2000" dirty="0" smtClean="0"/>
          </a:p>
          <a:p>
            <a:pPr eaLnBrk="1" hangingPunct="1">
              <a:lnSpc>
                <a:spcPct val="80000"/>
              </a:lnSpc>
            </a:pPr>
            <a:r>
              <a:rPr lang="en-US" sz="2000" dirty="0" smtClean="0"/>
              <a:t>Acknowledgement to Public Health Wales Observatory to be stated.</a:t>
            </a:r>
          </a:p>
          <a:p>
            <a:pPr eaLnBrk="1" hangingPunct="1">
              <a:lnSpc>
                <a:spcPct val="80000"/>
              </a:lnSpc>
            </a:pPr>
            <a:endParaRPr lang="en-US" sz="2000" dirty="0" smtClean="0"/>
          </a:p>
          <a:p>
            <a:pPr eaLnBrk="1" hangingPunct="1">
              <a:lnSpc>
                <a:spcPct val="80000"/>
              </a:lnSpc>
            </a:pPr>
            <a:r>
              <a:rPr lang="en-US" sz="2000" dirty="0" smtClean="0"/>
              <a:t>Copyright in the typographical arrangement, design and layout belongs to Public Health Wales Observatory. </a:t>
            </a:r>
          </a:p>
        </p:txBody>
      </p:sp>
      <p:sp>
        <p:nvSpPr>
          <p:cNvPr id="3076" name="Rectangle 3"/>
          <p:cNvSpPr>
            <a:spLocks noGrp="1" noChangeArrowheads="1"/>
          </p:cNvSpPr>
          <p:nvPr>
            <p:ph type="title"/>
          </p:nvPr>
        </p:nvSpPr>
        <p:spPr>
          <a:xfrm>
            <a:off x="808038" y="757238"/>
            <a:ext cx="9272587" cy="360362"/>
          </a:xfrm>
        </p:spPr>
        <p:txBody>
          <a:bodyPr/>
          <a:lstStyle/>
          <a:p>
            <a:pPr eaLnBrk="1" hangingPunct="1"/>
            <a:r>
              <a:rPr lang="en-US" sz="2800" b="1" smtClean="0">
                <a:latin typeface="Verdana" pitchFamily="34" charset="0"/>
              </a:rPr>
              <a:t>Copyright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Public Health Wales Observatory</a:t>
            </a: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272221" y="66649"/>
            <a:ext cx="10215634" cy="942999"/>
          </a:xfrm>
        </p:spPr>
        <p:txBody>
          <a:bodyPr/>
          <a:lstStyle/>
          <a:p>
            <a:r>
              <a:rPr lang="en-GB" sz="2200" dirty="0" smtClean="0"/>
              <a:t>Rate of conceptions among females under 18, 2010 </a:t>
            </a:r>
            <a:r>
              <a:rPr lang="en-GB" sz="2400" dirty="0" smtClean="0"/>
              <a:t/>
            </a:r>
            <a:br>
              <a:rPr lang="en-GB" sz="2400" dirty="0" smtClean="0"/>
            </a:br>
            <a:r>
              <a:rPr lang="en-GB" sz="1600" dirty="0" smtClean="0"/>
              <a:t>Per 1,000 females aged 15-17, Wales health boards</a:t>
            </a:r>
            <a:endParaRPr lang="en-GB" sz="1600" dirty="0"/>
          </a:p>
        </p:txBody>
      </p:sp>
      <p:sp>
        <p:nvSpPr>
          <p:cNvPr id="6" name="TextBox 5"/>
          <p:cNvSpPr txBox="1"/>
          <p:nvPr/>
        </p:nvSpPr>
        <p:spPr>
          <a:xfrm>
            <a:off x="4558501" y="6138879"/>
            <a:ext cx="600079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900" dirty="0" smtClean="0">
                <a:latin typeface="+mn-lt"/>
              </a:rPr>
              <a:t>Produced by Public Health Wales Observatory, using Conceptions data &amp; MYE (ONS)</a:t>
            </a:r>
            <a:endParaRPr lang="en-GB" sz="900" dirty="0">
              <a:latin typeface="+mn-lt"/>
            </a:endParaRPr>
          </a:p>
        </p:txBody>
      </p:sp>
      <p:pic>
        <p:nvPicPr>
          <p:cNvPr id="28674" name="Picture 2"/>
          <p:cNvPicPr>
            <a:picLocks noChangeAspect="1" noChangeArrowheads="1"/>
          </p:cNvPicPr>
          <p:nvPr/>
        </p:nvPicPr>
        <p:blipFill>
          <a:blip r:embed="rId3" cstate="print"/>
          <a:srcRect t="10147" b="50928"/>
          <a:stretch>
            <a:fillRect/>
          </a:stretch>
        </p:blipFill>
        <p:spPr bwMode="auto">
          <a:xfrm>
            <a:off x="2790825" y="1854000"/>
            <a:ext cx="5105400" cy="2928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Public Health Wales Observatory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487459" y="6067441"/>
            <a:ext cx="30718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900" dirty="0" smtClean="0">
                <a:latin typeface="+mn-lt"/>
              </a:rPr>
              <a:t>Produced by Public Health Wales Observatory, using Conceptions data &amp; MYE (ONS)</a:t>
            </a:r>
            <a:endParaRPr lang="en-GB" sz="900" dirty="0">
              <a:latin typeface="+mn-lt"/>
            </a:endParaRPr>
          </a:p>
        </p:txBody>
      </p:sp>
      <p:pic>
        <p:nvPicPr>
          <p:cNvPr id="29698" name="Picture 2"/>
          <p:cNvPicPr>
            <a:picLocks noChangeAspect="1" noChangeArrowheads="1"/>
          </p:cNvPicPr>
          <p:nvPr/>
        </p:nvPicPr>
        <p:blipFill>
          <a:blip r:embed="rId3" cstate="print"/>
          <a:srcRect t="11097" b="1390"/>
          <a:stretch>
            <a:fillRect/>
          </a:stretch>
        </p:blipFill>
        <p:spPr bwMode="auto">
          <a:xfrm>
            <a:off x="2790825" y="864342"/>
            <a:ext cx="4349700" cy="56070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Title 1"/>
          <p:cNvSpPr txBox="1">
            <a:spLocks/>
          </p:cNvSpPr>
          <p:nvPr/>
        </p:nvSpPr>
        <p:spPr bwMode="auto">
          <a:xfrm>
            <a:off x="272221" y="66649"/>
            <a:ext cx="10215634" cy="942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4287" tIns="52144" rIns="104287" bIns="52144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104298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200" b="0" i="0" u="none" strike="noStrike" kern="0" cap="none" spc="0" normalizeH="0" baseline="0" noProof="0" dirty="0" smtClean="0">
                <a:ln>
                  <a:noFill/>
                </a:ln>
                <a:solidFill>
                  <a:srgbClr val="423F74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Rate of conceptions among females under 18, 2010 </a:t>
            </a:r>
            <a:r>
              <a:rPr kumimoji="0" lang="en-GB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423F74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GB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423F74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GB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423F74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Per 1,000 females aged 15-17, Wales local authorities</a:t>
            </a:r>
            <a:endParaRPr kumimoji="0" lang="en-GB" sz="1600" b="0" i="0" u="none" strike="noStrike" kern="0" cap="none" spc="0" normalizeH="0" baseline="0" noProof="0" dirty="0">
              <a:ln>
                <a:noFill/>
              </a:ln>
              <a:solidFill>
                <a:srgbClr val="423F74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Public Health Wales Observatory</a:t>
            </a: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272221" y="271121"/>
            <a:ext cx="10215634" cy="942999"/>
          </a:xfrm>
        </p:spPr>
        <p:txBody>
          <a:bodyPr/>
          <a:lstStyle/>
          <a:p>
            <a:r>
              <a:rPr lang="en-GB" sz="2200" dirty="0" smtClean="0"/>
              <a:t>Admissions for hip fractures, 2010</a:t>
            </a:r>
            <a:r>
              <a:rPr lang="en-GB" sz="2400" dirty="0" smtClean="0"/>
              <a:t/>
            </a:r>
            <a:br>
              <a:rPr lang="en-GB" sz="2400" dirty="0" smtClean="0"/>
            </a:br>
            <a:r>
              <a:rPr lang="en-GB" sz="1600" dirty="0" smtClean="0"/>
              <a:t>European age-standardised rate per 100,000, persons aged 65+, Wales health boards</a:t>
            </a:r>
            <a:endParaRPr lang="en-GB" sz="1600" dirty="0"/>
          </a:p>
        </p:txBody>
      </p:sp>
      <p:sp>
        <p:nvSpPr>
          <p:cNvPr id="6" name="TextBox 5"/>
          <p:cNvSpPr txBox="1"/>
          <p:nvPr/>
        </p:nvSpPr>
        <p:spPr>
          <a:xfrm>
            <a:off x="4558501" y="6138879"/>
            <a:ext cx="600079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900" dirty="0" smtClean="0">
                <a:latin typeface="+mn-lt"/>
              </a:rPr>
              <a:t>Produced by Public Health Wales Observatory, using PEDW (NWIS) &amp; MYE (ONS)</a:t>
            </a:r>
            <a:endParaRPr lang="en-GB" sz="900" dirty="0">
              <a:latin typeface="+mn-lt"/>
            </a:endParaRPr>
          </a:p>
        </p:txBody>
      </p:sp>
      <p:pic>
        <p:nvPicPr>
          <p:cNvPr id="30723" name="Picture 3"/>
          <p:cNvPicPr>
            <a:picLocks noChangeAspect="1" noChangeArrowheads="1"/>
          </p:cNvPicPr>
          <p:nvPr/>
        </p:nvPicPr>
        <p:blipFill>
          <a:blip r:embed="rId3" cstate="print"/>
          <a:srcRect t="10147" b="47131"/>
          <a:stretch>
            <a:fillRect/>
          </a:stretch>
        </p:blipFill>
        <p:spPr bwMode="auto">
          <a:xfrm>
            <a:off x="2790825" y="1854000"/>
            <a:ext cx="5105400" cy="3214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Public Health Wales Observatory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58501" y="6138879"/>
            <a:ext cx="600079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900" dirty="0" smtClean="0">
                <a:latin typeface="+mn-lt"/>
              </a:rPr>
              <a:t>Produced by Public Health Wales Observatory, using PEDW (NWIS) &amp; MYE (ONS)</a:t>
            </a:r>
            <a:endParaRPr lang="en-GB" sz="900" dirty="0">
              <a:latin typeface="+mn-lt"/>
            </a:endParaRPr>
          </a:p>
        </p:txBody>
      </p:sp>
      <p:pic>
        <p:nvPicPr>
          <p:cNvPr id="31746" name="Picture 2"/>
          <p:cNvPicPr>
            <a:picLocks noChangeAspect="1" noChangeArrowheads="1"/>
          </p:cNvPicPr>
          <p:nvPr/>
        </p:nvPicPr>
        <p:blipFill>
          <a:blip r:embed="rId3" cstate="print"/>
          <a:srcRect t="10619" b="50928"/>
          <a:stretch>
            <a:fillRect/>
          </a:stretch>
        </p:blipFill>
        <p:spPr bwMode="auto">
          <a:xfrm>
            <a:off x="415097" y="1959451"/>
            <a:ext cx="5105400" cy="28933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1747" name="Picture 3"/>
          <p:cNvPicPr>
            <a:picLocks noChangeAspect="1" noChangeArrowheads="1"/>
          </p:cNvPicPr>
          <p:nvPr/>
        </p:nvPicPr>
        <p:blipFill>
          <a:blip r:embed="rId4" cstate="print"/>
          <a:srcRect t="10619" b="50928"/>
          <a:stretch>
            <a:fillRect/>
          </a:stretch>
        </p:blipFill>
        <p:spPr bwMode="auto">
          <a:xfrm>
            <a:off x="5525331" y="1959327"/>
            <a:ext cx="5105400" cy="2893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TextBox 8"/>
          <p:cNvSpPr txBox="1"/>
          <p:nvPr/>
        </p:nvSpPr>
        <p:spPr>
          <a:xfrm>
            <a:off x="588771" y="1638285"/>
            <a:ext cx="100013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solidFill>
                  <a:srgbClr val="423F74"/>
                </a:solidFill>
                <a:latin typeface="+mj-lt"/>
              </a:rPr>
              <a:t>Males</a:t>
            </a:r>
            <a:endParaRPr lang="en-GB" sz="1400" dirty="0">
              <a:solidFill>
                <a:srgbClr val="423F74"/>
              </a:solidFill>
              <a:latin typeface="+mj-lt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701191" y="1638285"/>
            <a:ext cx="11430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solidFill>
                  <a:srgbClr val="423F74"/>
                </a:solidFill>
                <a:latin typeface="+mj-lt"/>
              </a:rPr>
              <a:t>Females</a:t>
            </a:r>
            <a:endParaRPr lang="en-GB" sz="1400" dirty="0">
              <a:solidFill>
                <a:srgbClr val="423F74"/>
              </a:solidFill>
              <a:latin typeface="+mj-lt"/>
            </a:endParaRPr>
          </a:p>
        </p:txBody>
      </p:sp>
      <p:sp>
        <p:nvSpPr>
          <p:cNvPr id="12" name="Title 1"/>
          <p:cNvSpPr txBox="1">
            <a:spLocks/>
          </p:cNvSpPr>
          <p:nvPr/>
        </p:nvSpPr>
        <p:spPr bwMode="auto">
          <a:xfrm>
            <a:off x="272221" y="271121"/>
            <a:ext cx="10215634" cy="942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4287" tIns="52144" rIns="104287" bIns="52144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104298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200" b="0" i="0" u="none" strike="noStrike" kern="0" cap="none" spc="0" normalizeH="0" baseline="0" noProof="0" dirty="0" smtClean="0">
                <a:ln>
                  <a:noFill/>
                </a:ln>
                <a:solidFill>
                  <a:srgbClr val="423F74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Admissions for hip fractures aged 65+, 2010</a:t>
            </a:r>
            <a:r>
              <a:rPr kumimoji="0" lang="en-GB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423F74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GB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423F74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GB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423F74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European age-standardised rate per 100,000, persons by sex, Wales health boards</a:t>
            </a:r>
            <a:endParaRPr kumimoji="0" lang="en-GB" sz="1600" b="0" i="0" u="none" strike="noStrike" kern="0" cap="none" spc="0" normalizeH="0" baseline="0" noProof="0" dirty="0">
              <a:ln>
                <a:noFill/>
              </a:ln>
              <a:solidFill>
                <a:srgbClr val="423F74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Public Health Wales Observatory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558897" y="6067441"/>
            <a:ext cx="30003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900" dirty="0" smtClean="0">
                <a:latin typeface="+mn-lt"/>
              </a:rPr>
              <a:t>Produced by Public Health Wales Observatory, using PEDW (NWIS) &amp; MYE (ONS)</a:t>
            </a:r>
            <a:endParaRPr lang="en-GB" sz="900" dirty="0">
              <a:latin typeface="+mn-lt"/>
            </a:endParaRPr>
          </a:p>
        </p:txBody>
      </p:sp>
      <p:pic>
        <p:nvPicPr>
          <p:cNvPr id="32770" name="Picture 2"/>
          <p:cNvPicPr>
            <a:picLocks noChangeAspect="1" noChangeArrowheads="1"/>
          </p:cNvPicPr>
          <p:nvPr/>
        </p:nvPicPr>
        <p:blipFill>
          <a:blip r:embed="rId3" cstate="print"/>
          <a:srcRect t="11631" b="2023"/>
          <a:stretch>
            <a:fillRect/>
          </a:stretch>
        </p:blipFill>
        <p:spPr bwMode="auto">
          <a:xfrm>
            <a:off x="3266129" y="934180"/>
            <a:ext cx="4349700" cy="55322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Title 1"/>
          <p:cNvSpPr txBox="1">
            <a:spLocks/>
          </p:cNvSpPr>
          <p:nvPr/>
        </p:nvSpPr>
        <p:spPr bwMode="auto">
          <a:xfrm>
            <a:off x="272221" y="138087"/>
            <a:ext cx="10215634" cy="942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4287" tIns="52144" rIns="104287" bIns="52144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104298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200" b="0" i="0" u="none" strike="noStrike" kern="0" cap="none" spc="0" normalizeH="0" baseline="0" noProof="0" dirty="0" smtClean="0">
                <a:ln>
                  <a:noFill/>
                </a:ln>
                <a:solidFill>
                  <a:srgbClr val="423F74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Admissions for hip fractures aged 65+, 2010</a:t>
            </a:r>
            <a:r>
              <a:rPr kumimoji="0" lang="en-GB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423F74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GB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423F74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GB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423F74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European age-standardised rate per 100,000, persons,</a:t>
            </a:r>
            <a:r>
              <a:rPr kumimoji="0" lang="en-GB" sz="1600" b="0" i="0" u="none" strike="noStrike" kern="0" cap="none" spc="0" normalizeH="0" noProof="0" dirty="0" smtClean="0">
                <a:ln>
                  <a:noFill/>
                </a:ln>
                <a:solidFill>
                  <a:srgbClr val="423F74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en-GB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423F74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Wales local authorities</a:t>
            </a:r>
            <a:endParaRPr kumimoji="0" lang="en-GB" sz="1600" b="0" i="0" u="none" strike="noStrike" kern="0" cap="none" spc="0" normalizeH="0" baseline="0" noProof="0" dirty="0">
              <a:ln>
                <a:noFill/>
              </a:ln>
              <a:solidFill>
                <a:srgbClr val="423F74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Public Health Wales Observatory</a:t>
            </a:r>
          </a:p>
        </p:txBody>
      </p:sp>
      <p:pic>
        <p:nvPicPr>
          <p:cNvPr id="33794" name="Picture 2"/>
          <p:cNvPicPr>
            <a:picLocks noChangeArrowheads="1"/>
          </p:cNvPicPr>
          <p:nvPr/>
        </p:nvPicPr>
        <p:blipFill>
          <a:blip r:embed="rId3" cstate="print"/>
          <a:srcRect t="11631" b="2023"/>
          <a:stretch>
            <a:fillRect/>
          </a:stretch>
        </p:blipFill>
        <p:spPr bwMode="auto">
          <a:xfrm>
            <a:off x="923181" y="1055405"/>
            <a:ext cx="4349700" cy="53478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3795" name="Picture 3"/>
          <p:cNvPicPr>
            <a:picLocks noChangeArrowheads="1"/>
          </p:cNvPicPr>
          <p:nvPr/>
        </p:nvPicPr>
        <p:blipFill>
          <a:blip r:embed="rId4" cstate="print"/>
          <a:srcRect t="11631" b="2023"/>
          <a:stretch>
            <a:fillRect/>
          </a:stretch>
        </p:blipFill>
        <p:spPr bwMode="auto">
          <a:xfrm>
            <a:off x="5370271" y="1055405"/>
            <a:ext cx="4349700" cy="53478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" name="TextBox 10"/>
          <p:cNvSpPr txBox="1"/>
          <p:nvPr/>
        </p:nvSpPr>
        <p:spPr>
          <a:xfrm>
            <a:off x="772287" y="2616392"/>
            <a:ext cx="100013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solidFill>
                  <a:srgbClr val="423F74"/>
                </a:solidFill>
                <a:latin typeface="+mj-lt"/>
              </a:rPr>
              <a:t>Males</a:t>
            </a:r>
            <a:endParaRPr lang="en-GB" sz="1400" dirty="0">
              <a:solidFill>
                <a:srgbClr val="423F74"/>
              </a:solidFill>
              <a:latin typeface="+mj-lt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252561" y="2616392"/>
            <a:ext cx="11430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solidFill>
                  <a:srgbClr val="423F74"/>
                </a:solidFill>
                <a:latin typeface="+mj-lt"/>
              </a:rPr>
              <a:t>Females</a:t>
            </a:r>
            <a:endParaRPr lang="en-GB" sz="1400" dirty="0">
              <a:solidFill>
                <a:srgbClr val="423F74"/>
              </a:solidFill>
              <a:latin typeface="+mj-lt"/>
            </a:endParaRPr>
          </a:p>
        </p:txBody>
      </p:sp>
      <p:sp>
        <p:nvSpPr>
          <p:cNvPr id="10" name="Title 1"/>
          <p:cNvSpPr txBox="1">
            <a:spLocks/>
          </p:cNvSpPr>
          <p:nvPr/>
        </p:nvSpPr>
        <p:spPr bwMode="auto">
          <a:xfrm>
            <a:off x="272221" y="102462"/>
            <a:ext cx="10215634" cy="942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4287" tIns="52144" rIns="104287" bIns="52144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104298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200" b="0" i="0" u="none" strike="noStrike" kern="0" cap="none" spc="0" normalizeH="0" baseline="0" noProof="0" dirty="0" smtClean="0">
                <a:ln>
                  <a:noFill/>
                </a:ln>
                <a:solidFill>
                  <a:srgbClr val="423F74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Admissions for hip fractures aged 65+, 2010</a:t>
            </a:r>
            <a:r>
              <a:rPr kumimoji="0" lang="en-GB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423F74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GB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423F74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GB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423F74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European age-standardised rate per 100,000, persons by sex, Wales local authorities</a:t>
            </a:r>
            <a:endParaRPr kumimoji="0" lang="en-GB" sz="1600" b="0" i="0" u="none" strike="noStrike" kern="0" cap="none" spc="0" normalizeH="0" baseline="0" noProof="0" dirty="0">
              <a:ln>
                <a:noFill/>
              </a:ln>
              <a:solidFill>
                <a:srgbClr val="423F74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844781" y="5916800"/>
            <a:ext cx="1843856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900" dirty="0" smtClean="0">
                <a:latin typeface="+mn-lt"/>
              </a:rPr>
              <a:t>Produced by Public Health Wales Observatory, using PEDW (NWIS) &amp; MYE (ONS)</a:t>
            </a:r>
            <a:endParaRPr lang="en-GB" sz="900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Public Health Wales Observatory</a:t>
            </a: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272221" y="52344"/>
            <a:ext cx="10215634" cy="942999"/>
          </a:xfrm>
        </p:spPr>
        <p:txBody>
          <a:bodyPr/>
          <a:lstStyle/>
          <a:p>
            <a:r>
              <a:rPr lang="en-GB" sz="2200" dirty="0" smtClean="0"/>
              <a:t>Uptake of scheduled childhood vaccinations, 2011/2012 (FY)</a:t>
            </a:r>
            <a:r>
              <a:rPr lang="en-GB" sz="2400" dirty="0" smtClean="0"/>
              <a:t/>
            </a:r>
            <a:br>
              <a:rPr lang="en-GB" sz="2400" dirty="0" smtClean="0"/>
            </a:br>
            <a:r>
              <a:rPr lang="en-GB" sz="1600" dirty="0" smtClean="0"/>
              <a:t>Percentage, children at age 4, Wales health boards </a:t>
            </a:r>
            <a:endParaRPr lang="en-GB" sz="1600" dirty="0"/>
          </a:p>
        </p:txBody>
      </p:sp>
      <p:sp>
        <p:nvSpPr>
          <p:cNvPr id="6" name="TextBox 5"/>
          <p:cNvSpPr txBox="1"/>
          <p:nvPr/>
        </p:nvSpPr>
        <p:spPr>
          <a:xfrm>
            <a:off x="4558501" y="6138879"/>
            <a:ext cx="600079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900" dirty="0" smtClean="0">
                <a:latin typeface="+mn-lt"/>
              </a:rPr>
              <a:t>Produced by Public Health Wales Observatory, using NCCHD</a:t>
            </a:r>
            <a:endParaRPr lang="en-GB" sz="900" dirty="0">
              <a:latin typeface="+mn-lt"/>
            </a:endParaRPr>
          </a:p>
        </p:txBody>
      </p:sp>
      <p:pic>
        <p:nvPicPr>
          <p:cNvPr id="34818" name="Picture 2"/>
          <p:cNvPicPr>
            <a:picLocks noChangeAspect="1" noChangeArrowheads="1"/>
          </p:cNvPicPr>
          <p:nvPr/>
        </p:nvPicPr>
        <p:blipFill>
          <a:blip r:embed="rId3" cstate="print"/>
          <a:srcRect t="10147" b="49030"/>
          <a:stretch>
            <a:fillRect/>
          </a:stretch>
        </p:blipFill>
        <p:spPr bwMode="auto">
          <a:xfrm>
            <a:off x="2790825" y="1854000"/>
            <a:ext cx="5105400" cy="3071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Public Health Wales Observatory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701773" y="6067441"/>
            <a:ext cx="28575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900" dirty="0" smtClean="0">
                <a:latin typeface="+mn-lt"/>
              </a:rPr>
              <a:t>Produced by Public Health Wales Observatory, using NCCHD</a:t>
            </a:r>
            <a:endParaRPr lang="en-GB" sz="900" dirty="0">
              <a:latin typeface="+mn-lt"/>
            </a:endParaRPr>
          </a:p>
        </p:txBody>
      </p:sp>
      <p:pic>
        <p:nvPicPr>
          <p:cNvPr id="35842" name="Picture 2"/>
          <p:cNvPicPr>
            <a:picLocks noChangeAspect="1" noChangeArrowheads="1"/>
          </p:cNvPicPr>
          <p:nvPr/>
        </p:nvPicPr>
        <p:blipFill>
          <a:blip r:embed="rId3" cstate="print"/>
          <a:srcRect t="11631" b="2023"/>
          <a:stretch>
            <a:fillRect/>
          </a:stretch>
        </p:blipFill>
        <p:spPr bwMode="auto">
          <a:xfrm>
            <a:off x="3266129" y="863315"/>
            <a:ext cx="4398030" cy="55937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272221" y="66649"/>
            <a:ext cx="10215634" cy="942999"/>
          </a:xfrm>
        </p:spPr>
        <p:txBody>
          <a:bodyPr/>
          <a:lstStyle/>
          <a:p>
            <a:r>
              <a:rPr lang="en-GB" sz="2200" dirty="0" smtClean="0"/>
              <a:t>Uptake of scheduled childhood vaccinations, 2011/2012 (FY)</a:t>
            </a:r>
            <a:r>
              <a:rPr lang="en-GB" sz="2400" dirty="0" smtClean="0"/>
              <a:t/>
            </a:r>
            <a:br>
              <a:rPr lang="en-GB" sz="2400" dirty="0" smtClean="0"/>
            </a:br>
            <a:r>
              <a:rPr lang="en-GB" sz="1600" dirty="0" smtClean="0"/>
              <a:t>Percentage, children at age 4, Wales local authorities</a:t>
            </a:r>
            <a:endParaRPr lang="en-GB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Public Health Wales Observatory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2800" b="1" smtClean="0">
                <a:latin typeface="Verdana" pitchFamily="34" charset="0"/>
              </a:rPr>
              <a:t>Instructions to copy a slide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952500" y="1260475"/>
            <a:ext cx="6018213" cy="5113338"/>
          </a:xfrm>
        </p:spPr>
        <p:txBody>
          <a:bodyPr/>
          <a:lstStyle/>
          <a:p>
            <a:pPr marL="685800" indent="-685800" eaLnBrk="1" hangingPunct="1">
              <a:buFontTx/>
              <a:buNone/>
            </a:pPr>
            <a:r>
              <a:rPr lang="en-GB" sz="1600" b="1" smtClean="0"/>
              <a:t>To copy a slide for use in a presentation:</a:t>
            </a:r>
          </a:p>
          <a:p>
            <a:pPr marL="685800" indent="-685800" eaLnBrk="1" hangingPunct="1">
              <a:buFontTx/>
              <a:buNone/>
            </a:pPr>
            <a:endParaRPr lang="en-GB" sz="1600" b="1" smtClean="0"/>
          </a:p>
          <a:p>
            <a:pPr marL="685800" indent="-685800" eaLnBrk="1" hangingPunct="1">
              <a:buFontTx/>
              <a:buNone/>
            </a:pPr>
            <a:r>
              <a:rPr lang="en-GB" sz="1400" smtClean="0"/>
              <a:t>1. 	</a:t>
            </a:r>
            <a:r>
              <a:rPr lang="en-GB" sz="1400" b="1" smtClean="0"/>
              <a:t>Right-click</a:t>
            </a:r>
            <a:r>
              <a:rPr lang="en-GB" sz="1400" smtClean="0"/>
              <a:t> on the slide you wish to copy from the list on the left-hand side (the ‘slides’ tab) when in normal view and </a:t>
            </a:r>
            <a:r>
              <a:rPr lang="en-GB" sz="1400" b="1" smtClean="0"/>
              <a:t>select ‘Copy’</a:t>
            </a:r>
            <a:r>
              <a:rPr lang="en-GB" sz="1400" smtClean="0"/>
              <a:t> from the list.</a:t>
            </a:r>
          </a:p>
          <a:p>
            <a:pPr marL="685800" indent="-685800" eaLnBrk="1" hangingPunct="1">
              <a:buFontTx/>
              <a:buAutoNum type="arabicPeriod"/>
            </a:pPr>
            <a:endParaRPr lang="en-GB" sz="1400" smtClean="0"/>
          </a:p>
          <a:p>
            <a:pPr marL="685800" indent="-685800" eaLnBrk="1" hangingPunct="1">
              <a:buFontTx/>
              <a:buAutoNum type="arabicPeriod"/>
            </a:pPr>
            <a:endParaRPr lang="en-GB" sz="1400" smtClean="0"/>
          </a:p>
          <a:p>
            <a:pPr marL="685800" indent="-685800" eaLnBrk="1" hangingPunct="1">
              <a:buFontTx/>
              <a:buAutoNum type="arabicPeriod"/>
            </a:pPr>
            <a:endParaRPr lang="en-GB" sz="1400" smtClean="0"/>
          </a:p>
          <a:p>
            <a:pPr marL="685800" indent="-685800" eaLnBrk="1" hangingPunct="1">
              <a:buFontTx/>
              <a:buAutoNum type="arabicPeriod" startAt="2"/>
            </a:pPr>
            <a:r>
              <a:rPr lang="en-GB" sz="1400" smtClean="0"/>
              <a:t>Go to your presentation and </a:t>
            </a:r>
            <a:r>
              <a:rPr lang="en-GB" sz="1400" b="1" smtClean="0"/>
              <a:t>right-click</a:t>
            </a:r>
            <a:r>
              <a:rPr lang="en-GB" sz="1400" smtClean="0"/>
              <a:t> where you want the copied slide to appear in the ‘slides’ tab and </a:t>
            </a:r>
            <a:r>
              <a:rPr lang="en-GB" sz="1400" b="1" smtClean="0"/>
              <a:t>select ‘paste’</a:t>
            </a:r>
            <a:r>
              <a:rPr lang="en-GB" sz="1400" smtClean="0"/>
              <a:t> from the list. </a:t>
            </a:r>
          </a:p>
          <a:p>
            <a:pPr marL="685800" indent="-685800" eaLnBrk="1" hangingPunct="1">
              <a:buFontTx/>
              <a:buAutoNum type="arabicPeriod" startAt="2"/>
            </a:pPr>
            <a:endParaRPr lang="en-GB" sz="1400" smtClean="0"/>
          </a:p>
          <a:p>
            <a:pPr marL="685800" indent="-685800" eaLnBrk="1" hangingPunct="1">
              <a:buFontTx/>
              <a:buAutoNum type="arabicPeriod" startAt="2"/>
            </a:pPr>
            <a:endParaRPr lang="en-GB" sz="1400" smtClean="0"/>
          </a:p>
          <a:p>
            <a:pPr marL="685800" indent="-685800" eaLnBrk="1" hangingPunct="1">
              <a:buFontTx/>
              <a:buAutoNum type="arabicPeriod" startAt="2"/>
            </a:pPr>
            <a:endParaRPr lang="en-GB" sz="1400" smtClean="0"/>
          </a:p>
          <a:p>
            <a:pPr marL="685800" indent="-685800" eaLnBrk="1" hangingPunct="1">
              <a:buFontTx/>
              <a:buAutoNum type="arabicPeriod" startAt="2"/>
            </a:pPr>
            <a:r>
              <a:rPr lang="en-GB" sz="1400" smtClean="0"/>
              <a:t>On being pasted into your presentation a small clipboard icon with a black arrow will appear near the bottom right-hand corner of the newly pasted slide. </a:t>
            </a:r>
            <a:r>
              <a:rPr lang="en-GB" sz="1400" b="1" smtClean="0"/>
              <a:t>Click on the arrow</a:t>
            </a:r>
            <a:r>
              <a:rPr lang="en-GB" sz="1400" smtClean="0"/>
              <a:t> to show the drop-down menu and </a:t>
            </a:r>
            <a:r>
              <a:rPr lang="en-GB" sz="1400" b="1" smtClean="0"/>
              <a:t>select “Keep Source Formatting”</a:t>
            </a:r>
            <a:r>
              <a:rPr lang="en-GB" sz="1400" smtClean="0"/>
              <a:t> from the list. The slide will then appear as seen in the original presentation.</a:t>
            </a:r>
          </a:p>
        </p:txBody>
      </p:sp>
      <p:pic>
        <p:nvPicPr>
          <p:cNvPr id="4101" name="Picture 1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16775" y="1260475"/>
            <a:ext cx="1808163" cy="223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2" name="Picture 1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43750" y="4213225"/>
            <a:ext cx="1968500" cy="223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 smtClean="0"/>
              <a:t>Public Health Wales Observatory</a:t>
            </a:r>
            <a:endParaRPr lang="en-GB" dirty="0"/>
          </a:p>
        </p:txBody>
      </p:sp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3" cstate="print"/>
          <a:srcRect t="9494" b="45232"/>
          <a:stretch>
            <a:fillRect/>
          </a:stretch>
        </p:blipFill>
        <p:spPr bwMode="auto">
          <a:xfrm>
            <a:off x="24760" y="1852599"/>
            <a:ext cx="5352861" cy="357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221" name="Picture 5"/>
          <p:cNvPicPr>
            <a:picLocks noChangeAspect="1" noChangeArrowheads="1"/>
          </p:cNvPicPr>
          <p:nvPr/>
        </p:nvPicPr>
        <p:blipFill>
          <a:blip r:embed="rId4" cstate="print"/>
          <a:srcRect t="9494" b="46181"/>
          <a:stretch>
            <a:fillRect/>
          </a:stretch>
        </p:blipFill>
        <p:spPr bwMode="auto">
          <a:xfrm>
            <a:off x="5125618" y="1852599"/>
            <a:ext cx="5467511" cy="357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272221" y="138087"/>
            <a:ext cx="10001320" cy="942999"/>
          </a:xfrm>
        </p:spPr>
        <p:txBody>
          <a:bodyPr/>
          <a:lstStyle/>
          <a:p>
            <a:r>
              <a:rPr lang="en-GB" sz="2200" dirty="0" smtClean="0"/>
              <a:t>Inequality gap in life expectancy (SII in years), 2005-2009 </a:t>
            </a:r>
            <a:r>
              <a:rPr lang="en-GB" sz="2400" dirty="0" smtClean="0"/>
              <a:t/>
            </a:r>
            <a:br>
              <a:rPr lang="en-GB" sz="2400" dirty="0" smtClean="0"/>
            </a:br>
            <a:r>
              <a:rPr lang="en-GB" sz="1600" dirty="0" smtClean="0"/>
              <a:t>All ages, Wales health boards</a:t>
            </a:r>
            <a:endParaRPr lang="en-GB" sz="1600" dirty="0"/>
          </a:p>
        </p:txBody>
      </p:sp>
      <p:sp>
        <p:nvSpPr>
          <p:cNvPr id="9" name="TextBox 8"/>
          <p:cNvSpPr txBox="1"/>
          <p:nvPr/>
        </p:nvSpPr>
        <p:spPr>
          <a:xfrm>
            <a:off x="4844253" y="5996003"/>
            <a:ext cx="571504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900" dirty="0" smtClean="0">
                <a:latin typeface="+mn-lt"/>
              </a:rPr>
              <a:t>Produced by Public Health Wales Observatory, using ADDE &amp; MYE (ONS), WIMD 2008 (WG)</a:t>
            </a:r>
            <a:endParaRPr lang="en-GB" sz="900" dirty="0">
              <a:latin typeface="+mn-lt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843857" y="1638285"/>
            <a:ext cx="100013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solidFill>
                  <a:srgbClr val="423F74"/>
                </a:solidFill>
                <a:latin typeface="+mj-lt"/>
              </a:rPr>
              <a:t>Males</a:t>
            </a:r>
            <a:endParaRPr lang="en-GB" sz="1400" dirty="0">
              <a:solidFill>
                <a:srgbClr val="423F74"/>
              </a:solidFill>
              <a:latin typeface="+mj-lt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987393" y="1638285"/>
            <a:ext cx="11430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solidFill>
                  <a:srgbClr val="423F74"/>
                </a:solidFill>
                <a:latin typeface="+mj-lt"/>
              </a:rPr>
              <a:t>Females</a:t>
            </a:r>
            <a:endParaRPr lang="en-GB" sz="1400" dirty="0">
              <a:solidFill>
                <a:srgbClr val="423F74"/>
              </a:solidFill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Public Health Wales Observatory</a:t>
            </a:r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272221" y="138087"/>
            <a:ext cx="10130665" cy="942999"/>
          </a:xfrm>
        </p:spPr>
        <p:txBody>
          <a:bodyPr/>
          <a:lstStyle/>
          <a:p>
            <a:r>
              <a:rPr lang="en-GB" sz="2200" dirty="0" smtClean="0"/>
              <a:t>Inequality gap in life expectancy (SII in years), 2005-2009 </a:t>
            </a:r>
            <a:r>
              <a:rPr lang="en-GB" sz="2400" dirty="0" smtClean="0"/>
              <a:t/>
            </a:r>
            <a:br>
              <a:rPr lang="en-GB" sz="2400" dirty="0" smtClean="0"/>
            </a:br>
            <a:r>
              <a:rPr lang="en-GB" sz="1600" dirty="0" smtClean="0"/>
              <a:t>All ages, Wales local authorities</a:t>
            </a:r>
            <a:endParaRPr lang="en-GB" sz="1600" dirty="0"/>
          </a:p>
        </p:txBody>
      </p:sp>
      <p:pic>
        <p:nvPicPr>
          <p:cNvPr id="11268" name="Picture 4"/>
          <p:cNvPicPr>
            <a:picLocks noChangeAspect="1" noChangeArrowheads="1"/>
          </p:cNvPicPr>
          <p:nvPr/>
        </p:nvPicPr>
        <p:blipFill>
          <a:blip r:embed="rId3" cstate="print"/>
          <a:srcRect t="11631" b="2528"/>
          <a:stretch>
            <a:fillRect/>
          </a:stretch>
        </p:blipFill>
        <p:spPr bwMode="auto">
          <a:xfrm>
            <a:off x="1167855" y="985650"/>
            <a:ext cx="4156380" cy="51840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269" name="Picture 5"/>
          <p:cNvPicPr>
            <a:picLocks noChangeAspect="1" noChangeArrowheads="1"/>
          </p:cNvPicPr>
          <p:nvPr/>
        </p:nvPicPr>
        <p:blipFill>
          <a:blip r:embed="rId4" cstate="print"/>
          <a:srcRect t="11631" b="2528"/>
          <a:stretch>
            <a:fillRect/>
          </a:stretch>
        </p:blipFill>
        <p:spPr bwMode="auto">
          <a:xfrm>
            <a:off x="5940467" y="985636"/>
            <a:ext cx="4156380" cy="51840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TextBox 11"/>
          <p:cNvSpPr txBox="1"/>
          <p:nvPr/>
        </p:nvSpPr>
        <p:spPr>
          <a:xfrm>
            <a:off x="772287" y="1138219"/>
            <a:ext cx="100013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solidFill>
                  <a:srgbClr val="423F74"/>
                </a:solidFill>
                <a:latin typeface="+mj-lt"/>
              </a:rPr>
              <a:t>Males</a:t>
            </a:r>
            <a:endParaRPr lang="en-GB" sz="1400" dirty="0">
              <a:solidFill>
                <a:srgbClr val="423F74"/>
              </a:solidFill>
              <a:latin typeface="+mj-lt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272881" y="1138219"/>
            <a:ext cx="11430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solidFill>
                  <a:srgbClr val="423F74"/>
                </a:solidFill>
                <a:latin typeface="+mj-lt"/>
              </a:rPr>
              <a:t>Females</a:t>
            </a:r>
            <a:endParaRPr lang="en-GB" sz="1400" dirty="0">
              <a:solidFill>
                <a:srgbClr val="423F74"/>
              </a:solidFill>
              <a:latin typeface="+mj-lt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973598" y="6240797"/>
            <a:ext cx="571504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 smtClean="0">
                <a:latin typeface="+mn-lt"/>
              </a:rPr>
              <a:t>Produced by Public Health Wales Observatory, using ADDE &amp; MYE (ONS), WIMD 2008 (WG) </a:t>
            </a:r>
            <a:endParaRPr lang="en-GB" sz="900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Public Health Wales Observatory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844517" y="5853127"/>
            <a:ext cx="371477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>
                <a:latin typeface="+mn-lt"/>
              </a:rPr>
              <a:t>*as measured by a Mental Health Inventory 5 score &gt;60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558501" y="6138879"/>
            <a:ext cx="600079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900" dirty="0" smtClean="0">
                <a:latin typeface="+mn-lt"/>
              </a:rPr>
              <a:t>Produced by Public Health Wales Observatory, using Welsh Health Survey (WG)</a:t>
            </a:r>
            <a:endParaRPr lang="en-GB" sz="900" dirty="0">
              <a:latin typeface="+mn-lt"/>
            </a:endParaRPr>
          </a:p>
        </p:txBody>
      </p:sp>
      <p:pic>
        <p:nvPicPr>
          <p:cNvPr id="12292" name="Picture 4"/>
          <p:cNvPicPr>
            <a:picLocks noChangeAspect="1" noChangeArrowheads="1"/>
          </p:cNvPicPr>
          <p:nvPr/>
        </p:nvPicPr>
        <p:blipFill>
          <a:blip r:embed="rId3" cstate="print"/>
          <a:srcRect t="11097" b="48080"/>
          <a:stretch>
            <a:fillRect/>
          </a:stretch>
        </p:blipFill>
        <p:spPr bwMode="auto">
          <a:xfrm>
            <a:off x="2201046" y="1281095"/>
            <a:ext cx="6648893" cy="4000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itle 1"/>
          <p:cNvSpPr txBox="1">
            <a:spLocks/>
          </p:cNvSpPr>
          <p:nvPr/>
        </p:nvSpPr>
        <p:spPr bwMode="auto">
          <a:xfrm>
            <a:off x="200782" y="302283"/>
            <a:ext cx="10487856" cy="8715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4287" tIns="52144" rIns="104287" bIns="52144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104298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b="0" i="0" u="none" strike="noStrike" kern="0" cap="none" spc="0" normalizeH="0" baseline="0" noProof="0" dirty="0" smtClean="0">
                <a:ln>
                  <a:noFill/>
                </a:ln>
                <a:solidFill>
                  <a:srgbClr val="423F74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% free from a common mental disorder*, 2009-2010</a:t>
            </a:r>
          </a:p>
          <a:p>
            <a:pPr defTabSz="1042988" eaLnBrk="1" hangingPunct="1">
              <a:defRPr/>
            </a:pPr>
            <a:r>
              <a:rPr lang="en-GB" sz="1600" b="1" dirty="0" smtClean="0">
                <a:solidFill>
                  <a:srgbClr val="423F74"/>
                </a:solidFill>
                <a:latin typeface="+mj-lt"/>
              </a:rPr>
              <a:t>Age-standardised percentage, persons aged 16+, </a:t>
            </a:r>
            <a:r>
              <a:rPr lang="en-GB" sz="1600" b="1" dirty="0" smtClean="0">
                <a:solidFill>
                  <a:srgbClr val="423F74"/>
                </a:solidFill>
                <a:latin typeface="+mj-lt"/>
              </a:rPr>
              <a:t>Wales </a:t>
            </a:r>
            <a:r>
              <a:rPr lang="en-GB" sz="1600" b="1" dirty="0" smtClean="0">
                <a:solidFill>
                  <a:srgbClr val="423F74"/>
                </a:solidFill>
                <a:latin typeface="+mj-lt"/>
              </a:rPr>
              <a:t>health boards</a:t>
            </a:r>
          </a:p>
          <a:p>
            <a:pPr marL="0" marR="0" lvl="0" indent="0" algn="l" defTabSz="104298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b="0" i="0" u="none" strike="noStrike" kern="0" cap="none" spc="0" normalizeH="0" baseline="0" noProof="0" dirty="0">
              <a:ln>
                <a:noFill/>
              </a:ln>
              <a:solidFill>
                <a:srgbClr val="423F74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Public Health Wales Observatory</a:t>
            </a: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200782" y="266658"/>
            <a:ext cx="10487856" cy="942999"/>
          </a:xfrm>
        </p:spPr>
        <p:txBody>
          <a:bodyPr/>
          <a:lstStyle/>
          <a:p>
            <a:r>
              <a:rPr lang="en-GB" sz="2400" dirty="0" smtClean="0"/>
              <a:t>% free from a common mental disorder*, 2009-2010</a:t>
            </a:r>
            <a:br>
              <a:rPr lang="en-GB" sz="2400" dirty="0" smtClean="0"/>
            </a:br>
            <a:r>
              <a:rPr lang="en-GB" sz="1600" b="1" dirty="0" smtClean="0"/>
              <a:t>Age-standardised percentage, persons aged 16+, </a:t>
            </a:r>
            <a:r>
              <a:rPr lang="en-GB" sz="1600" b="1" dirty="0" smtClean="0"/>
              <a:t>Wales </a:t>
            </a:r>
            <a:r>
              <a:rPr lang="en-GB" sz="1600" b="1" dirty="0" smtClean="0"/>
              <a:t>local authorities</a:t>
            </a:r>
            <a:r>
              <a:rPr lang="en-GB" sz="2400" b="1" dirty="0" smtClean="0"/>
              <a:t/>
            </a:r>
            <a:br>
              <a:rPr lang="en-GB" sz="2400" b="1" dirty="0" smtClean="0"/>
            </a:br>
            <a:endParaRPr lang="en-GB" sz="2400" dirty="0"/>
          </a:p>
        </p:txBody>
      </p:sp>
      <p:sp>
        <p:nvSpPr>
          <p:cNvPr id="10" name="TextBox 9"/>
          <p:cNvSpPr txBox="1"/>
          <p:nvPr/>
        </p:nvSpPr>
        <p:spPr>
          <a:xfrm>
            <a:off x="7487459" y="6067441"/>
            <a:ext cx="30718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900" dirty="0" smtClean="0">
                <a:latin typeface="+mn-lt"/>
              </a:rPr>
              <a:t>Produced by Public Health Wales Observatory, using Welsh Health Survey (WG)</a:t>
            </a:r>
            <a:endParaRPr lang="en-GB" sz="900" dirty="0">
              <a:latin typeface="+mn-lt"/>
            </a:endParaRPr>
          </a:p>
        </p:txBody>
      </p:sp>
      <p:pic>
        <p:nvPicPr>
          <p:cNvPr id="16387" name="Picture 3"/>
          <p:cNvPicPr>
            <a:picLocks noChangeAspect="1" noChangeArrowheads="1"/>
          </p:cNvPicPr>
          <p:nvPr/>
        </p:nvPicPr>
        <p:blipFill>
          <a:blip r:embed="rId3" cstate="print"/>
          <a:srcRect t="11305"/>
          <a:stretch>
            <a:fillRect/>
          </a:stretch>
        </p:blipFill>
        <p:spPr bwMode="auto">
          <a:xfrm>
            <a:off x="3272617" y="994419"/>
            <a:ext cx="4157764" cy="550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TextBox 8"/>
          <p:cNvSpPr txBox="1"/>
          <p:nvPr/>
        </p:nvSpPr>
        <p:spPr>
          <a:xfrm>
            <a:off x="7773211" y="5638813"/>
            <a:ext cx="27146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900" dirty="0">
                <a:latin typeface="+mn-lt"/>
              </a:rPr>
              <a:t>*as measured by </a:t>
            </a:r>
            <a:r>
              <a:rPr lang="en-GB" sz="900" dirty="0" smtClean="0">
                <a:latin typeface="+mn-lt"/>
              </a:rPr>
              <a:t>a Mental Health </a:t>
            </a:r>
          </a:p>
          <a:p>
            <a:pPr algn="r"/>
            <a:r>
              <a:rPr lang="en-GB" sz="900" dirty="0" smtClean="0">
                <a:latin typeface="+mn-lt"/>
              </a:rPr>
              <a:t>Inventory </a:t>
            </a:r>
            <a:r>
              <a:rPr lang="en-GB" sz="900" dirty="0">
                <a:latin typeface="+mn-lt"/>
              </a:rPr>
              <a:t>5 score &gt;60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Public Health Wales Observatory</a:t>
            </a: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272221" y="278533"/>
            <a:ext cx="10215634" cy="942999"/>
          </a:xfrm>
        </p:spPr>
        <p:txBody>
          <a:bodyPr/>
          <a:lstStyle/>
          <a:p>
            <a:r>
              <a:rPr lang="en-GB" sz="2400" dirty="0" smtClean="0"/>
              <a:t>% currently smoking, 2009-2010</a:t>
            </a:r>
            <a:br>
              <a:rPr lang="en-GB" sz="2400" dirty="0" smtClean="0"/>
            </a:br>
            <a:r>
              <a:rPr lang="en-GB" sz="1600" b="1" dirty="0" smtClean="0"/>
              <a:t>Age-standardised percentage, persons aged 16+, </a:t>
            </a:r>
            <a:r>
              <a:rPr lang="en-GB" sz="1600" b="1" dirty="0" smtClean="0"/>
              <a:t>Wales </a:t>
            </a:r>
            <a:r>
              <a:rPr lang="en-GB" sz="1600" b="1" dirty="0" smtClean="0"/>
              <a:t>Health Boards</a:t>
            </a:r>
            <a:r>
              <a:rPr lang="en-GB" sz="2400" b="1" dirty="0" smtClean="0"/>
              <a:t/>
            </a:r>
            <a:br>
              <a:rPr lang="en-GB" sz="2400" b="1" dirty="0" smtClean="0"/>
            </a:br>
            <a:endParaRPr lang="en-GB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4558501" y="6138879"/>
            <a:ext cx="600079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900" dirty="0" smtClean="0">
                <a:latin typeface="+mn-lt"/>
              </a:rPr>
              <a:t>Produced by Public Health Wales Observatory, using Welsh Health Survey (WG)</a:t>
            </a:r>
            <a:endParaRPr lang="en-GB" sz="900" dirty="0">
              <a:latin typeface="+mn-lt"/>
            </a:endParaRPr>
          </a:p>
        </p:txBody>
      </p:sp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3" cstate="print"/>
          <a:srcRect t="10147" b="49979"/>
          <a:stretch>
            <a:fillRect/>
          </a:stretch>
        </p:blipFill>
        <p:spPr bwMode="auto">
          <a:xfrm>
            <a:off x="2058171" y="1638285"/>
            <a:ext cx="7171872" cy="4214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Public Health Wales Observatory</a:t>
            </a: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272221" y="413997"/>
            <a:ext cx="10215634" cy="652784"/>
          </a:xfrm>
        </p:spPr>
        <p:txBody>
          <a:bodyPr/>
          <a:lstStyle/>
          <a:p>
            <a:r>
              <a:rPr lang="en-GB" sz="2400" dirty="0" smtClean="0"/>
              <a:t>% currently smoking, 2009-2010</a:t>
            </a:r>
            <a:br>
              <a:rPr lang="en-GB" sz="2400" dirty="0" smtClean="0"/>
            </a:br>
            <a:r>
              <a:rPr lang="en-GB" sz="1600" b="1" dirty="0" smtClean="0"/>
              <a:t>Age-standardised percentage, aged 16+, </a:t>
            </a:r>
            <a:r>
              <a:rPr lang="en-GB" sz="1600" b="1" dirty="0" smtClean="0"/>
              <a:t>Wales </a:t>
            </a:r>
            <a:r>
              <a:rPr lang="en-GB" sz="1600" b="1" dirty="0" smtClean="0"/>
              <a:t>local authorities</a:t>
            </a:r>
            <a:r>
              <a:rPr lang="en-GB" sz="2400" b="1" dirty="0" smtClean="0"/>
              <a:t/>
            </a:r>
            <a:br>
              <a:rPr lang="en-GB" sz="2400" b="1" dirty="0" smtClean="0"/>
            </a:br>
            <a:endParaRPr lang="en-GB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7487459" y="6067441"/>
            <a:ext cx="30718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900" dirty="0" smtClean="0">
                <a:latin typeface="+mn-lt"/>
              </a:rPr>
              <a:t>Produced by Public Health Wales Observatory, using Welsh Health Survey (WG)</a:t>
            </a:r>
            <a:endParaRPr lang="en-GB" sz="900" dirty="0">
              <a:latin typeface="+mn-lt"/>
            </a:endParaRPr>
          </a:p>
        </p:txBody>
      </p:sp>
      <p:pic>
        <p:nvPicPr>
          <p:cNvPr id="17411" name="Picture 3"/>
          <p:cNvPicPr>
            <a:picLocks noChangeAspect="1" noChangeArrowheads="1"/>
          </p:cNvPicPr>
          <p:nvPr/>
        </p:nvPicPr>
        <p:blipFill>
          <a:blip r:embed="rId3" cstate="print"/>
          <a:srcRect t="11305" b="1517"/>
          <a:stretch>
            <a:fillRect/>
          </a:stretch>
        </p:blipFill>
        <p:spPr bwMode="auto">
          <a:xfrm>
            <a:off x="3272617" y="900155"/>
            <a:ext cx="4349700" cy="55855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bservatory Powerpoint Templat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8CC63F"/>
      </a:accent2>
      <a:accent3>
        <a:srgbClr val="FFFFFF"/>
      </a:accent3>
      <a:accent4>
        <a:srgbClr val="000000"/>
      </a:accent4>
      <a:accent5>
        <a:srgbClr val="DAEDEF"/>
      </a:accent5>
      <a:accent6>
        <a:srgbClr val="7EB338"/>
      </a:accent6>
      <a:hlink>
        <a:srgbClr val="ED1C24"/>
      </a:hlink>
      <a:folHlink>
        <a:srgbClr val="000000"/>
      </a:folHlink>
    </a:clrScheme>
    <a:fontScheme name="PHW Observatory Powerpoint template3">
      <a:majorFont>
        <a:latin typeface="Verdana Bold"/>
        <a:ea typeface="ＭＳ Ｐゴシック"/>
        <a:cs typeface=""/>
      </a:majorFont>
      <a:minorFont>
        <a:latin typeface="Verdana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1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1" charset="-128"/>
          </a:defRPr>
        </a:defPPr>
      </a:lstStyle>
    </a:lnDef>
  </a:objectDefaults>
  <a:extraClrSchemeLst>
    <a:extraClrScheme>
      <a:clrScheme name="PHW Observatory Powerpoint template3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HW Observatory Powerpoint template3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HW Observatory Powerpoint template3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HW Observatory Powerpoint template3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HW Observatory Powerpoint template3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HW Observatory Powerpoint template3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HW Observatory Powerpoint template3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HW Observatory Powerpoint template3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HW Observatory Powerpoint template3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HW Observatory Powerpoint template3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HW Observatory Powerpoint template3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HW Observatory Powerpoint template3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Observatory Powerpoint Template</Template>
  <TotalTime>0</TotalTime>
  <Words>895</Words>
  <Application>Microsoft Office PowerPoint</Application>
  <PresentationFormat>Custom</PresentationFormat>
  <Paragraphs>149</Paragraphs>
  <Slides>27</Slides>
  <Notes>27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28" baseType="lpstr">
      <vt:lpstr>Observatory Powerpoint Template</vt:lpstr>
      <vt:lpstr>Our Healthy Future Indicators – summary of charts</vt:lpstr>
      <vt:lpstr>Copyright</vt:lpstr>
      <vt:lpstr>Instructions to copy a slide</vt:lpstr>
      <vt:lpstr>Inequality gap in life expectancy (SII in years), 2005-2009  All ages, Wales health boards</vt:lpstr>
      <vt:lpstr>Inequality gap in life expectancy (SII in years), 2005-2009  All ages, Wales local authorities</vt:lpstr>
      <vt:lpstr>Slide 6</vt:lpstr>
      <vt:lpstr>% free from a common mental disorder*, 2009-2010 Age-standardised percentage, persons aged 16+, Wales local authorities </vt:lpstr>
      <vt:lpstr>% currently smoking, 2009-2010 Age-standardised percentage, persons aged 16+, Wales Health Boards </vt:lpstr>
      <vt:lpstr>% currently smoking, 2009-2010 Age-standardised percentage, aged 16+, Wales local authorities </vt:lpstr>
      <vt:lpstr>Average days with 30 minutes moderate or vigorous physical activity (capped), 2009-2010 Age-standardised percentage, aged 16+, Wales health boards </vt:lpstr>
      <vt:lpstr>Slide 11</vt:lpstr>
      <vt:lpstr>% eating five portions of fruit and vegetables the previous day, 2009-2010  Age-standardised, persons aged 16+, Wales health boards</vt:lpstr>
      <vt:lpstr>% eating five portions of fruit and vegetables the previous day, 2009-2010  </vt:lpstr>
      <vt:lpstr>% obese or overweight (BMI*&gt;=25), 2009-2010  Age-standardised, persons aged 16+, Wales health boards </vt:lpstr>
      <vt:lpstr>Slide 15</vt:lpstr>
      <vt:lpstr>Alcohol-specific hospital admissions*, 2010  European age-standardised rate per 100,000, persons, persons all ages, Wales health boards</vt:lpstr>
      <vt:lpstr>Slide 17</vt:lpstr>
      <vt:lpstr>Alcohol-specific hospital admissions*, 2010  European age-standardised rate per 100,000, persons all ages, Wales local authorities </vt:lpstr>
      <vt:lpstr>Alcohol-specific hospital admissions*, 2010  European age-standardised rate per 100,000, all ages by sex, Wales local authorities </vt:lpstr>
      <vt:lpstr>Rate of conceptions among females under 18, 2010  Per 1,000 females aged 15-17, Wales health boards</vt:lpstr>
      <vt:lpstr>Slide 21</vt:lpstr>
      <vt:lpstr>Admissions for hip fractures, 2010 European age-standardised rate per 100,000, persons aged 65+, Wales health boards</vt:lpstr>
      <vt:lpstr>Slide 23</vt:lpstr>
      <vt:lpstr>Slide 24</vt:lpstr>
      <vt:lpstr>Slide 25</vt:lpstr>
      <vt:lpstr>Uptake of scheduled childhood vaccinations, 2011/2012 (FY) Percentage, children at age 4, Wales health boards </vt:lpstr>
      <vt:lpstr>Uptake of scheduled childhood vaccinations, 2011/2012 (FY) Percentage, children at age 4, Wales local authorities</vt:lpstr>
    </vt:vector>
  </TitlesOfParts>
  <Company/>
  <LinksUpToDate>false</LinksUpToDate>
  <SharedDoc>false</SharedDoc>
  <HyperlinkBase/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2013-03-21T11:26:00Z</dcterms:created>
  <dcterms:modified xsi:type="dcterms:W3CDTF">2013-03-22T11:28:10Z</dcterms:modified>
</cp:coreProperties>
</file>