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52"/>
  </p:notesMasterIdLst>
  <p:handoutMasterIdLst>
    <p:handoutMasterId r:id="rId53"/>
  </p:handoutMasterIdLst>
  <p:sldIdLst>
    <p:sldId id="256" r:id="rId2"/>
    <p:sldId id="264" r:id="rId3"/>
    <p:sldId id="257" r:id="rId4"/>
    <p:sldId id="258" r:id="rId5"/>
    <p:sldId id="266" r:id="rId6"/>
    <p:sldId id="290" r:id="rId7"/>
    <p:sldId id="265" r:id="rId8"/>
    <p:sldId id="289" r:id="rId9"/>
    <p:sldId id="321" r:id="rId10"/>
    <p:sldId id="322" r:id="rId11"/>
    <p:sldId id="326" r:id="rId12"/>
    <p:sldId id="294" r:id="rId13"/>
    <p:sldId id="295" r:id="rId14"/>
    <p:sldId id="323" r:id="rId15"/>
    <p:sldId id="267" r:id="rId16"/>
    <p:sldId id="292" r:id="rId17"/>
    <p:sldId id="269" r:id="rId18"/>
    <p:sldId id="270" r:id="rId19"/>
    <p:sldId id="271" r:id="rId20"/>
    <p:sldId id="324" r:id="rId21"/>
    <p:sldId id="296" r:id="rId22"/>
    <p:sldId id="279" r:id="rId23"/>
    <p:sldId id="297" r:id="rId24"/>
    <p:sldId id="312" r:id="rId25"/>
    <p:sldId id="313" r:id="rId26"/>
    <p:sldId id="305" r:id="rId27"/>
    <p:sldId id="314" r:id="rId28"/>
    <p:sldId id="329" r:id="rId29"/>
    <p:sldId id="277" r:id="rId30"/>
    <p:sldId id="278" r:id="rId31"/>
    <p:sldId id="318" r:id="rId32"/>
    <p:sldId id="276" r:id="rId33"/>
    <p:sldId id="301" r:id="rId34"/>
    <p:sldId id="281" r:id="rId35"/>
    <p:sldId id="308" r:id="rId36"/>
    <p:sldId id="282" r:id="rId37"/>
    <p:sldId id="302" r:id="rId38"/>
    <p:sldId id="319" r:id="rId39"/>
    <p:sldId id="307" r:id="rId40"/>
    <p:sldId id="306" r:id="rId41"/>
    <p:sldId id="325" r:id="rId42"/>
    <p:sldId id="283" r:id="rId43"/>
    <p:sldId id="284" r:id="rId44"/>
    <p:sldId id="330" r:id="rId45"/>
    <p:sldId id="285" r:id="rId46"/>
    <p:sldId id="327" r:id="rId47"/>
    <p:sldId id="287" r:id="rId48"/>
    <p:sldId id="293" r:id="rId49"/>
    <p:sldId id="320" r:id="rId50"/>
    <p:sldId id="328"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1" autoAdjust="0"/>
    <p:restoredTop sz="82061" autoAdjust="0"/>
  </p:normalViewPr>
  <p:slideViewPr>
    <p:cSldViewPr>
      <p:cViewPr varScale="1">
        <p:scale>
          <a:sx n="60" d="100"/>
          <a:sy n="60" d="100"/>
        </p:scale>
        <p:origin x="1278"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62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E15476-1BC1-4E7B-9742-BE178C6D2CFE}" type="doc">
      <dgm:prSet loTypeId="urn:microsoft.com/office/officeart/2005/8/layout/radial1" loCatId="relationship" qsTypeId="urn:microsoft.com/office/officeart/2005/8/quickstyle/simple1" qsCatId="simple" csTypeId="urn:microsoft.com/office/officeart/2005/8/colors/accent1_2" csCatId="accent1" phldr="1"/>
      <dgm:spPr/>
    </dgm:pt>
    <dgm:pt modelId="{C6CA4B1D-73D4-4644-A59D-CD543738C445}">
      <dgm:prSet custT="1"/>
      <dgm:spPr/>
      <dgm:t>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Vulnerability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factors</a:t>
          </a:r>
        </a:p>
      </dgm:t>
    </dgm:pt>
    <dgm:pt modelId="{EF6A6EBA-4757-4737-8E0E-6E371D1F5CC2}" type="parTrans" cxnId="{6C626C19-8487-4479-A908-1C73C7F4103D}">
      <dgm:prSet/>
      <dgm:spPr/>
      <dgm:t>
        <a:bodyPr/>
        <a:lstStyle/>
        <a:p>
          <a:endParaRPr lang="en-GB"/>
        </a:p>
      </dgm:t>
    </dgm:pt>
    <dgm:pt modelId="{BEB3D9CF-193F-482D-BD86-9D03CC0D9058}" type="sibTrans" cxnId="{6C626C19-8487-4479-A908-1C73C7F4103D}">
      <dgm:prSet/>
      <dgm:spPr/>
      <dgm:t>
        <a:bodyPr/>
        <a:lstStyle/>
        <a:p>
          <a:endParaRPr lang="en-GB"/>
        </a:p>
      </dgm:t>
    </dgm:pt>
    <dgm:pt modelId="{82ABB984-CF23-4E0A-AAC7-BFD38E7DD5EE}">
      <dgm:prSet custT="1"/>
      <dgm:spPr/>
      <dgm:t>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Isolated from peers or/&amp;</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Social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networks </a:t>
          </a:r>
        </a:p>
      </dgm:t>
    </dgm:pt>
    <dgm:pt modelId="{92ACB146-3F77-43FC-A65E-83DA7F5A0F46}" type="parTrans" cxnId="{FF945F3B-3C2B-4AB1-9AF0-616A59EB1E07}">
      <dgm:prSet custT="1"/>
      <dgm:spPr/>
      <dgm:t>
        <a:bodyPr/>
        <a:lstStyle/>
        <a:p>
          <a:endParaRPr lang="en-GB" sz="1400" dirty="0"/>
        </a:p>
      </dgm:t>
    </dgm:pt>
    <dgm:pt modelId="{DA1F3286-619A-4408-BFFD-D52C9AE9C82A}" type="sibTrans" cxnId="{FF945F3B-3C2B-4AB1-9AF0-616A59EB1E07}">
      <dgm:prSet/>
      <dgm:spPr/>
      <dgm:t>
        <a:bodyPr/>
        <a:lstStyle/>
        <a:p>
          <a:endParaRPr lang="en-GB"/>
        </a:p>
      </dgm:t>
    </dgm:pt>
    <dgm:pt modelId="{797D0A26-A3E6-4D4B-BB96-20EEDAA2B9EA}">
      <dgm:prSet custT="1"/>
      <dgm:spPr/>
      <dgm:t>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Family history</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mental health</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difficulties</a:t>
          </a:r>
        </a:p>
      </dgm:t>
    </dgm:pt>
    <dgm:pt modelId="{B72EFBFE-F179-4EC1-A184-DDF83D95D1A2}" type="parTrans" cxnId="{90150DF5-2A45-4A43-9DF0-5AA7AB754E7F}">
      <dgm:prSet custT="1"/>
      <dgm:spPr/>
      <dgm:t>
        <a:bodyPr/>
        <a:lstStyle/>
        <a:p>
          <a:endParaRPr lang="en-GB" sz="1400" dirty="0"/>
        </a:p>
      </dgm:t>
    </dgm:pt>
    <dgm:pt modelId="{3C410E03-D245-4A53-8CA6-160A008B686B}" type="sibTrans" cxnId="{90150DF5-2A45-4A43-9DF0-5AA7AB754E7F}">
      <dgm:prSet/>
      <dgm:spPr/>
      <dgm:t>
        <a:bodyPr/>
        <a:lstStyle/>
        <a:p>
          <a:endParaRPr lang="en-GB"/>
        </a:p>
      </dgm:t>
    </dgm:pt>
    <dgm:pt modelId="{4B3B46E2-EBF7-4E5C-B42A-F4F223F66FA6}">
      <dgm:prSet custT="1"/>
      <dgm:spPr/>
      <dgm:t>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Low self esteem</a:t>
          </a:r>
        </a:p>
      </dgm:t>
    </dgm:pt>
    <dgm:pt modelId="{74F4FF89-D1B8-47B7-937A-F1643AB7EFA3}" type="parTrans" cxnId="{1F14721D-E716-4241-98C0-12BBF344591D}">
      <dgm:prSet custT="1"/>
      <dgm:spPr/>
      <dgm:t>
        <a:bodyPr/>
        <a:lstStyle/>
        <a:p>
          <a:endParaRPr lang="en-GB" sz="1400" dirty="0"/>
        </a:p>
      </dgm:t>
    </dgm:pt>
    <dgm:pt modelId="{41A0C055-C4C9-419A-A531-2F4612F14C30}" type="sibTrans" cxnId="{1F14721D-E716-4241-98C0-12BBF344591D}">
      <dgm:prSet/>
      <dgm:spPr/>
      <dgm:t>
        <a:bodyPr/>
        <a:lstStyle/>
        <a:p>
          <a:endParaRPr lang="en-GB"/>
        </a:p>
      </dgm:t>
    </dgm:pt>
    <dgm:pt modelId="{AE13FD68-97E9-4678-8D63-1097068DA486}">
      <dgm:prSet custT="1"/>
      <dgm:spPr/>
      <dgm:t>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History</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Physical and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Sexual abuse</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 </a:t>
          </a:r>
        </a:p>
      </dgm:t>
    </dgm:pt>
    <dgm:pt modelId="{A99D0858-1781-4E29-B3AB-E44E39B08D69}" type="parTrans" cxnId="{44318C6C-5AFB-4359-84D2-44954D44953F}">
      <dgm:prSet custT="1"/>
      <dgm:spPr/>
      <dgm:t>
        <a:bodyPr/>
        <a:lstStyle/>
        <a:p>
          <a:endParaRPr lang="en-GB" sz="1400" dirty="0"/>
        </a:p>
      </dgm:t>
    </dgm:pt>
    <dgm:pt modelId="{EBEC91FD-C1F1-41FD-9FF2-4C86EFA70DAB}" type="sibTrans" cxnId="{44318C6C-5AFB-4359-84D2-44954D44953F}">
      <dgm:prSet/>
      <dgm:spPr/>
      <dgm:t>
        <a:bodyPr/>
        <a:lstStyle/>
        <a:p>
          <a:endParaRPr lang="en-GB"/>
        </a:p>
      </dgm:t>
    </dgm:pt>
    <dgm:pt modelId="{D302BA22-1674-4359-B714-18C57F451360}">
      <dgm:prSet custT="1"/>
      <dgm:spPr/>
      <dgm:t>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History of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emotional</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 neglect</a:t>
          </a:r>
        </a:p>
      </dgm:t>
    </dgm:pt>
    <dgm:pt modelId="{8C635EFA-7C12-45C1-8C7B-DC74DD2F9FDF}" type="parTrans" cxnId="{04EBBCF6-B680-4B47-9DE1-56AF61CCB523}">
      <dgm:prSet custT="1"/>
      <dgm:spPr/>
      <dgm:t>
        <a:bodyPr/>
        <a:lstStyle/>
        <a:p>
          <a:endParaRPr lang="en-GB" sz="1400" dirty="0"/>
        </a:p>
      </dgm:t>
    </dgm:pt>
    <dgm:pt modelId="{5189E5D2-2E1B-4E61-9122-FCB89E10C819}" type="sibTrans" cxnId="{04EBBCF6-B680-4B47-9DE1-56AF61CCB523}">
      <dgm:prSet/>
      <dgm:spPr/>
      <dgm:t>
        <a:bodyPr/>
        <a:lstStyle/>
        <a:p>
          <a:endParaRPr lang="en-GB"/>
        </a:p>
      </dgm:t>
    </dgm:pt>
    <dgm:pt modelId="{E1E38022-CE89-4E4E-B527-FFDC5CD69E41}">
      <dgm:prSet custT="1"/>
      <dgm:spPr/>
      <dgm:t>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Family history</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substance</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misuse</a:t>
          </a:r>
        </a:p>
      </dgm:t>
    </dgm:pt>
    <dgm:pt modelId="{7790FA59-4597-4106-8D85-5A334B0BDDD6}" type="parTrans" cxnId="{AFEDF1B1-A2C3-493E-848E-129BC66AC757}">
      <dgm:prSet custT="1"/>
      <dgm:spPr/>
      <dgm:t>
        <a:bodyPr/>
        <a:lstStyle/>
        <a:p>
          <a:endParaRPr lang="en-GB" sz="1400" dirty="0"/>
        </a:p>
      </dgm:t>
    </dgm:pt>
    <dgm:pt modelId="{AB6E7DBF-9EC7-400D-8F02-57165E2CA074}" type="sibTrans" cxnId="{AFEDF1B1-A2C3-493E-848E-129BC66AC757}">
      <dgm:prSet/>
      <dgm:spPr/>
      <dgm:t>
        <a:bodyPr/>
        <a:lstStyle/>
        <a:p>
          <a:endParaRPr lang="en-GB"/>
        </a:p>
      </dgm:t>
    </dgm:pt>
    <dgm:pt modelId="{439AC2A8-14C0-44BC-B5DC-1E270E66288C}">
      <dgm:prSet custT="1"/>
      <dgm:spPr/>
      <dgm:t>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Family history</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domestic abuse</a:t>
          </a:r>
        </a:p>
      </dgm:t>
    </dgm:pt>
    <dgm:pt modelId="{EECE97FC-2F28-471F-AA64-28983FA5FF83}" type="parTrans" cxnId="{E4D1B06C-4206-472E-9FC2-577DACDA4B40}">
      <dgm:prSet custT="1"/>
      <dgm:spPr/>
      <dgm:t>
        <a:bodyPr/>
        <a:lstStyle/>
        <a:p>
          <a:endParaRPr lang="en-GB" sz="1400" dirty="0"/>
        </a:p>
      </dgm:t>
    </dgm:pt>
    <dgm:pt modelId="{7DC2E83C-DCA1-4C6B-AFCE-0E5A6DC9D771}" type="sibTrans" cxnId="{E4D1B06C-4206-472E-9FC2-577DACDA4B40}">
      <dgm:prSet/>
      <dgm:spPr/>
      <dgm:t>
        <a:bodyPr/>
        <a:lstStyle/>
        <a:p>
          <a:endParaRPr lang="en-GB"/>
        </a:p>
      </dgm:t>
    </dgm:pt>
    <dgm:pt modelId="{14FBB946-FD9C-454E-A4BA-5AC482C59B8C}">
      <dgm:prSet custT="1"/>
      <dgm:spPr/>
      <dgm:t>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Breakdown family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relationships</a:t>
          </a:r>
        </a:p>
      </dgm:t>
    </dgm:pt>
    <dgm:pt modelId="{74C04E75-B71E-428D-A1D7-CB879501C878}" type="parTrans" cxnId="{97F151C8-48FC-4C35-91DD-6F677F447006}">
      <dgm:prSet custT="1"/>
      <dgm:spPr/>
      <dgm:t>
        <a:bodyPr/>
        <a:lstStyle/>
        <a:p>
          <a:endParaRPr lang="en-GB" sz="1400" dirty="0"/>
        </a:p>
      </dgm:t>
    </dgm:pt>
    <dgm:pt modelId="{86BF6581-5242-4C0C-9186-9C883B2CA3A7}" type="sibTrans" cxnId="{97F151C8-48FC-4C35-91DD-6F677F447006}">
      <dgm:prSet/>
      <dgm:spPr/>
      <dgm:t>
        <a:bodyPr/>
        <a:lstStyle/>
        <a:p>
          <a:endParaRPr lang="en-GB"/>
        </a:p>
      </dgm:t>
    </dgm:pt>
    <dgm:pt modelId="{95A91CDE-AAE2-4050-BE64-461768F21CEF}">
      <dgm:prSet custT="1"/>
      <dgm:spPr/>
      <dgm:t>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Unsuitable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Inappropriate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accommodation</a:t>
          </a:r>
        </a:p>
      </dgm:t>
    </dgm:pt>
    <dgm:pt modelId="{3CA82686-3064-459B-A3BB-C45D7A89E1BF}" type="parTrans" cxnId="{3D0F521D-DCB7-4BDE-86E2-D08C6F061ED3}">
      <dgm:prSet custT="1"/>
      <dgm:spPr/>
      <dgm:t>
        <a:bodyPr/>
        <a:lstStyle/>
        <a:p>
          <a:endParaRPr lang="en-GB" sz="1400" dirty="0"/>
        </a:p>
      </dgm:t>
    </dgm:pt>
    <dgm:pt modelId="{F5CD5623-58C4-42A7-925D-94439CB8DF7F}" type="sibTrans" cxnId="{3D0F521D-DCB7-4BDE-86E2-D08C6F061ED3}">
      <dgm:prSet/>
      <dgm:spPr/>
      <dgm:t>
        <a:bodyPr/>
        <a:lstStyle/>
        <a:p>
          <a:endParaRPr lang="en-GB"/>
        </a:p>
      </dgm:t>
    </dgm:pt>
    <dgm:pt modelId="{0E4378AD-A299-4DC0-95D8-4E9789D2A831}">
      <dgm:prSet custT="1"/>
      <dgm:spPr/>
      <dgm:t>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Lack positive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relationship with</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Arial" charset="0"/>
            </a:rPr>
            <a:t>protective adult</a:t>
          </a:r>
        </a:p>
      </dgm:t>
    </dgm:pt>
    <dgm:pt modelId="{F615E414-643A-4FFF-AB1C-4AD22F84C453}" type="parTrans" cxnId="{3600C356-0C0F-4A57-A208-C034635247F2}">
      <dgm:prSet custT="1"/>
      <dgm:spPr/>
      <dgm:t>
        <a:bodyPr/>
        <a:lstStyle/>
        <a:p>
          <a:endParaRPr lang="en-GB" sz="1400" dirty="0"/>
        </a:p>
      </dgm:t>
    </dgm:pt>
    <dgm:pt modelId="{1FDA00C7-C4A9-4844-B61A-CBCA7D9E4ACE}" type="sibTrans" cxnId="{3600C356-0C0F-4A57-A208-C034635247F2}">
      <dgm:prSet/>
      <dgm:spPr/>
      <dgm:t>
        <a:bodyPr/>
        <a:lstStyle/>
        <a:p>
          <a:endParaRPr lang="en-GB"/>
        </a:p>
      </dgm:t>
    </dgm:pt>
    <dgm:pt modelId="{13ADA584-D030-45B7-8D54-585AB8345358}" type="pres">
      <dgm:prSet presAssocID="{28E15476-1BC1-4E7B-9742-BE178C6D2CFE}" presName="cycle" presStyleCnt="0">
        <dgm:presLayoutVars>
          <dgm:chMax val="1"/>
          <dgm:dir/>
          <dgm:animLvl val="ctr"/>
          <dgm:resizeHandles val="exact"/>
        </dgm:presLayoutVars>
      </dgm:prSet>
      <dgm:spPr/>
    </dgm:pt>
    <dgm:pt modelId="{D489A631-C6BF-4AB8-B96C-2365104E4047}" type="pres">
      <dgm:prSet presAssocID="{C6CA4B1D-73D4-4644-A59D-CD543738C445}" presName="centerShape" presStyleLbl="node0" presStyleIdx="0" presStyleCnt="1" custScaleX="172854" custLinFactNeighborX="-3122" custLinFactNeighborY="-4744"/>
      <dgm:spPr/>
      <dgm:t>
        <a:bodyPr/>
        <a:lstStyle/>
        <a:p>
          <a:endParaRPr lang="en-GB"/>
        </a:p>
      </dgm:t>
    </dgm:pt>
    <dgm:pt modelId="{2B143069-51E3-4ED6-8602-87136E97C262}" type="pres">
      <dgm:prSet presAssocID="{92ACB146-3F77-43FC-A65E-83DA7F5A0F46}" presName="Name9" presStyleLbl="parChTrans1D2" presStyleIdx="0" presStyleCnt="10"/>
      <dgm:spPr/>
      <dgm:t>
        <a:bodyPr/>
        <a:lstStyle/>
        <a:p>
          <a:endParaRPr lang="en-GB"/>
        </a:p>
      </dgm:t>
    </dgm:pt>
    <dgm:pt modelId="{F36F31B7-7C38-4E23-B4BC-693372F5E098}" type="pres">
      <dgm:prSet presAssocID="{92ACB146-3F77-43FC-A65E-83DA7F5A0F46}" presName="connTx" presStyleLbl="parChTrans1D2" presStyleIdx="0" presStyleCnt="10"/>
      <dgm:spPr/>
      <dgm:t>
        <a:bodyPr/>
        <a:lstStyle/>
        <a:p>
          <a:endParaRPr lang="en-GB"/>
        </a:p>
      </dgm:t>
    </dgm:pt>
    <dgm:pt modelId="{A1E47DAA-B7AA-4E69-8D50-A862ECE537D1}" type="pres">
      <dgm:prSet presAssocID="{82ABB984-CF23-4E0A-AAC7-BFD38E7DD5EE}" presName="node" presStyleLbl="node1" presStyleIdx="0" presStyleCnt="10" custScaleX="199414" custScaleY="123858" custRadScaleRad="91762" custRadScaleInc="-21703">
        <dgm:presLayoutVars>
          <dgm:bulletEnabled val="1"/>
        </dgm:presLayoutVars>
      </dgm:prSet>
      <dgm:spPr/>
      <dgm:t>
        <a:bodyPr/>
        <a:lstStyle/>
        <a:p>
          <a:endParaRPr lang="en-GB"/>
        </a:p>
      </dgm:t>
    </dgm:pt>
    <dgm:pt modelId="{8A649E81-87C1-485A-ADE4-FC680FB9380C}" type="pres">
      <dgm:prSet presAssocID="{B72EFBFE-F179-4EC1-A184-DDF83D95D1A2}" presName="Name9" presStyleLbl="parChTrans1D2" presStyleIdx="1" presStyleCnt="10"/>
      <dgm:spPr/>
      <dgm:t>
        <a:bodyPr/>
        <a:lstStyle/>
        <a:p>
          <a:endParaRPr lang="en-GB"/>
        </a:p>
      </dgm:t>
    </dgm:pt>
    <dgm:pt modelId="{811FD19B-3B9F-4BA3-B618-B49465E91B70}" type="pres">
      <dgm:prSet presAssocID="{B72EFBFE-F179-4EC1-A184-DDF83D95D1A2}" presName="connTx" presStyleLbl="parChTrans1D2" presStyleIdx="1" presStyleCnt="10"/>
      <dgm:spPr/>
      <dgm:t>
        <a:bodyPr/>
        <a:lstStyle/>
        <a:p>
          <a:endParaRPr lang="en-GB"/>
        </a:p>
      </dgm:t>
    </dgm:pt>
    <dgm:pt modelId="{E36B0501-047D-47AF-91FC-7F07BE066697}" type="pres">
      <dgm:prSet presAssocID="{797D0A26-A3E6-4D4B-BB96-20EEDAA2B9EA}" presName="node" presStyleLbl="node1" presStyleIdx="1" presStyleCnt="10" custScaleX="200488" custRadScaleRad="119556" custRadScaleInc="59127">
        <dgm:presLayoutVars>
          <dgm:bulletEnabled val="1"/>
        </dgm:presLayoutVars>
      </dgm:prSet>
      <dgm:spPr/>
      <dgm:t>
        <a:bodyPr/>
        <a:lstStyle/>
        <a:p>
          <a:endParaRPr lang="en-GB"/>
        </a:p>
      </dgm:t>
    </dgm:pt>
    <dgm:pt modelId="{F89C2DE1-4DC0-4A29-88FD-CF186257FB12}" type="pres">
      <dgm:prSet presAssocID="{74F4FF89-D1B8-47B7-937A-F1643AB7EFA3}" presName="Name9" presStyleLbl="parChTrans1D2" presStyleIdx="2" presStyleCnt="10"/>
      <dgm:spPr/>
      <dgm:t>
        <a:bodyPr/>
        <a:lstStyle/>
        <a:p>
          <a:endParaRPr lang="en-GB"/>
        </a:p>
      </dgm:t>
    </dgm:pt>
    <dgm:pt modelId="{267159E0-ED76-48A3-AF0B-C9F7DDD5557E}" type="pres">
      <dgm:prSet presAssocID="{74F4FF89-D1B8-47B7-937A-F1643AB7EFA3}" presName="connTx" presStyleLbl="parChTrans1D2" presStyleIdx="2" presStyleCnt="10"/>
      <dgm:spPr/>
      <dgm:t>
        <a:bodyPr/>
        <a:lstStyle/>
        <a:p>
          <a:endParaRPr lang="en-GB"/>
        </a:p>
      </dgm:t>
    </dgm:pt>
    <dgm:pt modelId="{935B5A66-A6E1-45A3-BAB2-CF05F5C92CF2}" type="pres">
      <dgm:prSet presAssocID="{4B3B46E2-EBF7-4E5C-B42A-F4F223F66FA6}" presName="node" presStyleLbl="node1" presStyleIdx="2" presStyleCnt="10" custScaleX="179770" custRadScaleRad="142390" custRadScaleInc="14570">
        <dgm:presLayoutVars>
          <dgm:bulletEnabled val="1"/>
        </dgm:presLayoutVars>
      </dgm:prSet>
      <dgm:spPr/>
      <dgm:t>
        <a:bodyPr/>
        <a:lstStyle/>
        <a:p>
          <a:endParaRPr lang="en-GB"/>
        </a:p>
      </dgm:t>
    </dgm:pt>
    <dgm:pt modelId="{3F5E2C6F-740E-4BBE-82E5-05FAB96A2840}" type="pres">
      <dgm:prSet presAssocID="{A99D0858-1781-4E29-B3AB-E44E39B08D69}" presName="Name9" presStyleLbl="parChTrans1D2" presStyleIdx="3" presStyleCnt="10"/>
      <dgm:spPr/>
      <dgm:t>
        <a:bodyPr/>
        <a:lstStyle/>
        <a:p>
          <a:endParaRPr lang="en-GB"/>
        </a:p>
      </dgm:t>
    </dgm:pt>
    <dgm:pt modelId="{6C9723D9-A398-4AD1-A0E7-AB0B891CF6FC}" type="pres">
      <dgm:prSet presAssocID="{A99D0858-1781-4E29-B3AB-E44E39B08D69}" presName="connTx" presStyleLbl="parChTrans1D2" presStyleIdx="3" presStyleCnt="10"/>
      <dgm:spPr/>
      <dgm:t>
        <a:bodyPr/>
        <a:lstStyle/>
        <a:p>
          <a:endParaRPr lang="en-GB"/>
        </a:p>
      </dgm:t>
    </dgm:pt>
    <dgm:pt modelId="{373764EA-AFB8-46D1-B755-78611B976359}" type="pres">
      <dgm:prSet presAssocID="{AE13FD68-97E9-4678-8D63-1097068DA486}" presName="node" presStyleLbl="node1" presStyleIdx="3" presStyleCnt="10" custScaleX="193068" custRadScaleRad="138193" custRadScaleInc="-63616">
        <dgm:presLayoutVars>
          <dgm:bulletEnabled val="1"/>
        </dgm:presLayoutVars>
      </dgm:prSet>
      <dgm:spPr/>
      <dgm:t>
        <a:bodyPr/>
        <a:lstStyle/>
        <a:p>
          <a:endParaRPr lang="en-GB"/>
        </a:p>
      </dgm:t>
    </dgm:pt>
    <dgm:pt modelId="{7462B42E-181F-421A-80E6-E5E5DBC79518}" type="pres">
      <dgm:prSet presAssocID="{8C635EFA-7C12-45C1-8C7B-DC74DD2F9FDF}" presName="Name9" presStyleLbl="parChTrans1D2" presStyleIdx="4" presStyleCnt="10"/>
      <dgm:spPr/>
      <dgm:t>
        <a:bodyPr/>
        <a:lstStyle/>
        <a:p>
          <a:endParaRPr lang="en-GB"/>
        </a:p>
      </dgm:t>
    </dgm:pt>
    <dgm:pt modelId="{88E33D10-00B4-4BC2-93F7-EE414D4C0624}" type="pres">
      <dgm:prSet presAssocID="{8C635EFA-7C12-45C1-8C7B-DC74DD2F9FDF}" presName="connTx" presStyleLbl="parChTrans1D2" presStyleIdx="4" presStyleCnt="10"/>
      <dgm:spPr/>
      <dgm:t>
        <a:bodyPr/>
        <a:lstStyle/>
        <a:p>
          <a:endParaRPr lang="en-GB"/>
        </a:p>
      </dgm:t>
    </dgm:pt>
    <dgm:pt modelId="{A0F84E21-30BA-42FB-A5E3-AD1119CA385E}" type="pres">
      <dgm:prSet presAssocID="{D302BA22-1674-4359-B714-18C57F451360}" presName="node" presStyleLbl="node1" presStyleIdx="4" presStyleCnt="10" custScaleX="206364" custRadScaleRad="110066" custRadScaleInc="-105172">
        <dgm:presLayoutVars>
          <dgm:bulletEnabled val="1"/>
        </dgm:presLayoutVars>
      </dgm:prSet>
      <dgm:spPr/>
      <dgm:t>
        <a:bodyPr/>
        <a:lstStyle/>
        <a:p>
          <a:endParaRPr lang="en-GB"/>
        </a:p>
      </dgm:t>
    </dgm:pt>
    <dgm:pt modelId="{43799A31-B52D-4A26-B3DF-43DDEBA201E6}" type="pres">
      <dgm:prSet presAssocID="{7790FA59-4597-4106-8D85-5A334B0BDDD6}" presName="Name9" presStyleLbl="parChTrans1D2" presStyleIdx="5" presStyleCnt="10"/>
      <dgm:spPr/>
      <dgm:t>
        <a:bodyPr/>
        <a:lstStyle/>
        <a:p>
          <a:endParaRPr lang="en-GB"/>
        </a:p>
      </dgm:t>
    </dgm:pt>
    <dgm:pt modelId="{D2EA32DC-F4B1-42D2-A93D-220E7A23C58C}" type="pres">
      <dgm:prSet presAssocID="{7790FA59-4597-4106-8D85-5A334B0BDDD6}" presName="connTx" presStyleLbl="parChTrans1D2" presStyleIdx="5" presStyleCnt="10"/>
      <dgm:spPr/>
      <dgm:t>
        <a:bodyPr/>
        <a:lstStyle/>
        <a:p>
          <a:endParaRPr lang="en-GB"/>
        </a:p>
      </dgm:t>
    </dgm:pt>
    <dgm:pt modelId="{E9315D40-4A17-4CE0-8399-0799F04C50A2}" type="pres">
      <dgm:prSet presAssocID="{E1E38022-CE89-4E4E-B527-FFDC5CD69E41}" presName="node" presStyleLbl="node1" presStyleIdx="5" presStyleCnt="10" custScaleX="212452" custRadScaleRad="82275" custRadScaleInc="23944">
        <dgm:presLayoutVars>
          <dgm:bulletEnabled val="1"/>
        </dgm:presLayoutVars>
      </dgm:prSet>
      <dgm:spPr/>
      <dgm:t>
        <a:bodyPr/>
        <a:lstStyle/>
        <a:p>
          <a:endParaRPr lang="en-GB"/>
        </a:p>
      </dgm:t>
    </dgm:pt>
    <dgm:pt modelId="{4972F694-BAC0-4F97-8AD8-A3AC93D972D0}" type="pres">
      <dgm:prSet presAssocID="{EECE97FC-2F28-471F-AA64-28983FA5FF83}" presName="Name9" presStyleLbl="parChTrans1D2" presStyleIdx="6" presStyleCnt="10"/>
      <dgm:spPr/>
      <dgm:t>
        <a:bodyPr/>
        <a:lstStyle/>
        <a:p>
          <a:endParaRPr lang="en-GB"/>
        </a:p>
      </dgm:t>
    </dgm:pt>
    <dgm:pt modelId="{987B3BFA-0FDC-498C-9584-83BF84F77069}" type="pres">
      <dgm:prSet presAssocID="{EECE97FC-2F28-471F-AA64-28983FA5FF83}" presName="connTx" presStyleLbl="parChTrans1D2" presStyleIdx="6" presStyleCnt="10"/>
      <dgm:spPr/>
      <dgm:t>
        <a:bodyPr/>
        <a:lstStyle/>
        <a:p>
          <a:endParaRPr lang="en-GB"/>
        </a:p>
      </dgm:t>
    </dgm:pt>
    <dgm:pt modelId="{CCA6351C-F36B-472C-BABD-860715414544}" type="pres">
      <dgm:prSet presAssocID="{439AC2A8-14C0-44BC-B5DC-1E270E66288C}" presName="node" presStyleLbl="node1" presStyleIdx="6" presStyleCnt="10" custScaleX="205791" custRadScaleRad="120436" custRadScaleInc="124451">
        <dgm:presLayoutVars>
          <dgm:bulletEnabled val="1"/>
        </dgm:presLayoutVars>
      </dgm:prSet>
      <dgm:spPr/>
      <dgm:t>
        <a:bodyPr/>
        <a:lstStyle/>
        <a:p>
          <a:endParaRPr lang="en-GB"/>
        </a:p>
      </dgm:t>
    </dgm:pt>
    <dgm:pt modelId="{0464033D-5872-4A40-BB16-9C7FD88EE227}" type="pres">
      <dgm:prSet presAssocID="{74C04E75-B71E-428D-A1D7-CB879501C878}" presName="Name9" presStyleLbl="parChTrans1D2" presStyleIdx="7" presStyleCnt="10"/>
      <dgm:spPr/>
      <dgm:t>
        <a:bodyPr/>
        <a:lstStyle/>
        <a:p>
          <a:endParaRPr lang="en-GB"/>
        </a:p>
      </dgm:t>
    </dgm:pt>
    <dgm:pt modelId="{FFC18F62-8734-48C8-A9EC-4D2B2ABDB146}" type="pres">
      <dgm:prSet presAssocID="{74C04E75-B71E-428D-A1D7-CB879501C878}" presName="connTx" presStyleLbl="parChTrans1D2" presStyleIdx="7" presStyleCnt="10"/>
      <dgm:spPr/>
      <dgm:t>
        <a:bodyPr/>
        <a:lstStyle/>
        <a:p>
          <a:endParaRPr lang="en-GB"/>
        </a:p>
      </dgm:t>
    </dgm:pt>
    <dgm:pt modelId="{A68E38AC-A059-4D2C-B917-08470FEC2E32}" type="pres">
      <dgm:prSet presAssocID="{14FBB946-FD9C-454E-A4BA-5AC482C59B8C}" presName="node" presStyleLbl="node1" presStyleIdx="7" presStyleCnt="10" custScaleX="192496" custRadScaleRad="155743" custRadScaleInc="61239">
        <dgm:presLayoutVars>
          <dgm:bulletEnabled val="1"/>
        </dgm:presLayoutVars>
      </dgm:prSet>
      <dgm:spPr/>
      <dgm:t>
        <a:bodyPr/>
        <a:lstStyle/>
        <a:p>
          <a:endParaRPr lang="en-GB"/>
        </a:p>
      </dgm:t>
    </dgm:pt>
    <dgm:pt modelId="{5C262CF8-B52B-444A-A794-1CD523B764F2}" type="pres">
      <dgm:prSet presAssocID="{3CA82686-3064-459B-A3BB-C45D7A89E1BF}" presName="Name9" presStyleLbl="parChTrans1D2" presStyleIdx="8" presStyleCnt="10"/>
      <dgm:spPr/>
      <dgm:t>
        <a:bodyPr/>
        <a:lstStyle/>
        <a:p>
          <a:endParaRPr lang="en-GB"/>
        </a:p>
      </dgm:t>
    </dgm:pt>
    <dgm:pt modelId="{50BA3ACC-7EE6-4ADD-9FA8-60D4C00FA0F8}" type="pres">
      <dgm:prSet presAssocID="{3CA82686-3064-459B-A3BB-C45D7A89E1BF}" presName="connTx" presStyleLbl="parChTrans1D2" presStyleIdx="8" presStyleCnt="10"/>
      <dgm:spPr/>
      <dgm:t>
        <a:bodyPr/>
        <a:lstStyle/>
        <a:p>
          <a:endParaRPr lang="en-GB"/>
        </a:p>
      </dgm:t>
    </dgm:pt>
    <dgm:pt modelId="{72DCA23C-28A9-4E6B-B18D-F63578A50CC4}" type="pres">
      <dgm:prSet presAssocID="{95A91CDE-AAE2-4050-BE64-461768F21CEF}" presName="node" presStyleLbl="node1" presStyleIdx="8" presStyleCnt="10" custScaleX="195742" custScaleY="108451" custRadScaleRad="163198" custRadScaleInc="-31724">
        <dgm:presLayoutVars>
          <dgm:bulletEnabled val="1"/>
        </dgm:presLayoutVars>
      </dgm:prSet>
      <dgm:spPr/>
      <dgm:t>
        <a:bodyPr/>
        <a:lstStyle/>
        <a:p>
          <a:endParaRPr lang="en-GB"/>
        </a:p>
      </dgm:t>
    </dgm:pt>
    <dgm:pt modelId="{460C48D7-359D-48B5-8741-F673F21D0B74}" type="pres">
      <dgm:prSet presAssocID="{F615E414-643A-4FFF-AB1C-4AD22F84C453}" presName="Name9" presStyleLbl="parChTrans1D2" presStyleIdx="9" presStyleCnt="10"/>
      <dgm:spPr/>
      <dgm:t>
        <a:bodyPr/>
        <a:lstStyle/>
        <a:p>
          <a:endParaRPr lang="en-GB"/>
        </a:p>
      </dgm:t>
    </dgm:pt>
    <dgm:pt modelId="{F481376A-4506-4617-A7D8-71FE4EC37004}" type="pres">
      <dgm:prSet presAssocID="{F615E414-643A-4FFF-AB1C-4AD22F84C453}" presName="connTx" presStyleLbl="parChTrans1D2" presStyleIdx="9" presStyleCnt="10"/>
      <dgm:spPr/>
      <dgm:t>
        <a:bodyPr/>
        <a:lstStyle/>
        <a:p>
          <a:endParaRPr lang="en-GB"/>
        </a:p>
      </dgm:t>
    </dgm:pt>
    <dgm:pt modelId="{76817188-3EC2-424A-AEBA-3FD72F070BEB}" type="pres">
      <dgm:prSet presAssocID="{0E4378AD-A299-4DC0-95D8-4E9789D2A831}" presName="node" presStyleLbl="node1" presStyleIdx="9" presStyleCnt="10" custScaleX="215390" custScaleY="113354" custRadScaleRad="131889" custRadScaleInc="-95798">
        <dgm:presLayoutVars>
          <dgm:bulletEnabled val="1"/>
        </dgm:presLayoutVars>
      </dgm:prSet>
      <dgm:spPr/>
      <dgm:t>
        <a:bodyPr/>
        <a:lstStyle/>
        <a:p>
          <a:endParaRPr lang="en-GB"/>
        </a:p>
      </dgm:t>
    </dgm:pt>
  </dgm:ptLst>
  <dgm:cxnLst>
    <dgm:cxn modelId="{9F2507D3-82EF-41E5-B58C-508FED3F794C}" type="presOf" srcId="{74C04E75-B71E-428D-A1D7-CB879501C878}" destId="{0464033D-5872-4A40-BB16-9C7FD88EE227}" srcOrd="0" destOrd="0" presId="urn:microsoft.com/office/officeart/2005/8/layout/radial1"/>
    <dgm:cxn modelId="{FE9EDD0D-EDBF-412D-8414-6F20C1D2E5E8}" type="presOf" srcId="{3CA82686-3064-459B-A3BB-C45D7A89E1BF}" destId="{50BA3ACC-7EE6-4ADD-9FA8-60D4C00FA0F8}" srcOrd="1" destOrd="0" presId="urn:microsoft.com/office/officeart/2005/8/layout/radial1"/>
    <dgm:cxn modelId="{CFCCB415-D49E-4C74-8529-8461F071E6B7}" type="presOf" srcId="{74F4FF89-D1B8-47B7-937A-F1643AB7EFA3}" destId="{267159E0-ED76-48A3-AF0B-C9F7DDD5557E}" srcOrd="1" destOrd="0" presId="urn:microsoft.com/office/officeart/2005/8/layout/radial1"/>
    <dgm:cxn modelId="{91B9E912-DDA2-48D2-904A-FDBAA78933B3}" type="presOf" srcId="{797D0A26-A3E6-4D4B-BB96-20EEDAA2B9EA}" destId="{E36B0501-047D-47AF-91FC-7F07BE066697}" srcOrd="0" destOrd="0" presId="urn:microsoft.com/office/officeart/2005/8/layout/radial1"/>
    <dgm:cxn modelId="{84D1DE7F-5209-473E-956F-6F0E9DA1BDE4}" type="presOf" srcId="{AE13FD68-97E9-4678-8D63-1097068DA486}" destId="{373764EA-AFB8-46D1-B755-78611B976359}" srcOrd="0" destOrd="0" presId="urn:microsoft.com/office/officeart/2005/8/layout/radial1"/>
    <dgm:cxn modelId="{04416E57-7618-4047-B4B5-B3ABFC0025B5}" type="presOf" srcId="{74F4FF89-D1B8-47B7-937A-F1643AB7EFA3}" destId="{F89C2DE1-4DC0-4A29-88FD-CF186257FB12}" srcOrd="0" destOrd="0" presId="urn:microsoft.com/office/officeart/2005/8/layout/radial1"/>
    <dgm:cxn modelId="{27893194-5D9A-48F4-B5B0-E70C2F849731}" type="presOf" srcId="{D302BA22-1674-4359-B714-18C57F451360}" destId="{A0F84E21-30BA-42FB-A5E3-AD1119CA385E}" srcOrd="0" destOrd="0" presId="urn:microsoft.com/office/officeart/2005/8/layout/radial1"/>
    <dgm:cxn modelId="{F7D51209-44E2-4896-91A8-391C179ADEC0}" type="presOf" srcId="{C6CA4B1D-73D4-4644-A59D-CD543738C445}" destId="{D489A631-C6BF-4AB8-B96C-2365104E4047}" srcOrd="0" destOrd="0" presId="urn:microsoft.com/office/officeart/2005/8/layout/radial1"/>
    <dgm:cxn modelId="{C58617DE-C866-4A4D-94A2-99C506D0CA11}" type="presOf" srcId="{74C04E75-B71E-428D-A1D7-CB879501C878}" destId="{FFC18F62-8734-48C8-A9EC-4D2B2ABDB146}" srcOrd="1" destOrd="0" presId="urn:microsoft.com/office/officeart/2005/8/layout/radial1"/>
    <dgm:cxn modelId="{DBF442C4-7B95-491F-81A4-486F5CE7A031}" type="presOf" srcId="{4B3B46E2-EBF7-4E5C-B42A-F4F223F66FA6}" destId="{935B5A66-A6E1-45A3-BAB2-CF05F5C92CF2}" srcOrd="0" destOrd="0" presId="urn:microsoft.com/office/officeart/2005/8/layout/radial1"/>
    <dgm:cxn modelId="{3139698E-9A1B-467D-88CE-31DCCA3E5CE0}" type="presOf" srcId="{3CA82686-3064-459B-A3BB-C45D7A89E1BF}" destId="{5C262CF8-B52B-444A-A794-1CD523B764F2}" srcOrd="0" destOrd="0" presId="urn:microsoft.com/office/officeart/2005/8/layout/radial1"/>
    <dgm:cxn modelId="{AFEDF1B1-A2C3-493E-848E-129BC66AC757}" srcId="{C6CA4B1D-73D4-4644-A59D-CD543738C445}" destId="{E1E38022-CE89-4E4E-B527-FFDC5CD69E41}" srcOrd="5" destOrd="0" parTransId="{7790FA59-4597-4106-8D85-5A334B0BDDD6}" sibTransId="{AB6E7DBF-9EC7-400D-8F02-57165E2CA074}"/>
    <dgm:cxn modelId="{E4D1B06C-4206-472E-9FC2-577DACDA4B40}" srcId="{C6CA4B1D-73D4-4644-A59D-CD543738C445}" destId="{439AC2A8-14C0-44BC-B5DC-1E270E66288C}" srcOrd="6" destOrd="0" parTransId="{EECE97FC-2F28-471F-AA64-28983FA5FF83}" sibTransId="{7DC2E83C-DCA1-4C6B-AFCE-0E5A6DC9D771}"/>
    <dgm:cxn modelId="{3BD14BEA-13EE-4527-85BD-D0BA4BAD88D4}" type="presOf" srcId="{A99D0858-1781-4E29-B3AB-E44E39B08D69}" destId="{6C9723D9-A398-4AD1-A0E7-AB0B891CF6FC}" srcOrd="1" destOrd="0" presId="urn:microsoft.com/office/officeart/2005/8/layout/radial1"/>
    <dgm:cxn modelId="{1F14721D-E716-4241-98C0-12BBF344591D}" srcId="{C6CA4B1D-73D4-4644-A59D-CD543738C445}" destId="{4B3B46E2-EBF7-4E5C-B42A-F4F223F66FA6}" srcOrd="2" destOrd="0" parTransId="{74F4FF89-D1B8-47B7-937A-F1643AB7EFA3}" sibTransId="{41A0C055-C4C9-419A-A531-2F4612F14C30}"/>
    <dgm:cxn modelId="{9759E661-D5C7-4A71-BB3F-5DF0EB4F03EB}" type="presOf" srcId="{92ACB146-3F77-43FC-A65E-83DA7F5A0F46}" destId="{2B143069-51E3-4ED6-8602-87136E97C262}" srcOrd="0" destOrd="0" presId="urn:microsoft.com/office/officeart/2005/8/layout/radial1"/>
    <dgm:cxn modelId="{3600C356-0C0F-4A57-A208-C034635247F2}" srcId="{C6CA4B1D-73D4-4644-A59D-CD543738C445}" destId="{0E4378AD-A299-4DC0-95D8-4E9789D2A831}" srcOrd="9" destOrd="0" parTransId="{F615E414-643A-4FFF-AB1C-4AD22F84C453}" sibTransId="{1FDA00C7-C4A9-4844-B61A-CBCA7D9E4ACE}"/>
    <dgm:cxn modelId="{FF945F3B-3C2B-4AB1-9AF0-616A59EB1E07}" srcId="{C6CA4B1D-73D4-4644-A59D-CD543738C445}" destId="{82ABB984-CF23-4E0A-AAC7-BFD38E7DD5EE}" srcOrd="0" destOrd="0" parTransId="{92ACB146-3F77-43FC-A65E-83DA7F5A0F46}" sibTransId="{DA1F3286-619A-4408-BFFD-D52C9AE9C82A}"/>
    <dgm:cxn modelId="{0304ABFB-F5A9-45E0-82B8-B6B75D02238A}" type="presOf" srcId="{8C635EFA-7C12-45C1-8C7B-DC74DD2F9FDF}" destId="{7462B42E-181F-421A-80E6-E5E5DBC79518}" srcOrd="0" destOrd="0" presId="urn:microsoft.com/office/officeart/2005/8/layout/radial1"/>
    <dgm:cxn modelId="{6C626C19-8487-4479-A908-1C73C7F4103D}" srcId="{28E15476-1BC1-4E7B-9742-BE178C6D2CFE}" destId="{C6CA4B1D-73D4-4644-A59D-CD543738C445}" srcOrd="0" destOrd="0" parTransId="{EF6A6EBA-4757-4737-8E0E-6E371D1F5CC2}" sibTransId="{BEB3D9CF-193F-482D-BD86-9D03CC0D9058}"/>
    <dgm:cxn modelId="{4421341F-5982-44B5-944D-36A6123987A4}" type="presOf" srcId="{A99D0858-1781-4E29-B3AB-E44E39B08D69}" destId="{3F5E2C6F-740E-4BBE-82E5-05FAB96A2840}" srcOrd="0" destOrd="0" presId="urn:microsoft.com/office/officeart/2005/8/layout/radial1"/>
    <dgm:cxn modelId="{BD3B5E97-2A9A-422F-8D63-510FB28DB265}" type="presOf" srcId="{8C635EFA-7C12-45C1-8C7B-DC74DD2F9FDF}" destId="{88E33D10-00B4-4BC2-93F7-EE414D4C0624}" srcOrd="1" destOrd="0" presId="urn:microsoft.com/office/officeart/2005/8/layout/radial1"/>
    <dgm:cxn modelId="{4B302F75-032C-4137-B7DD-C4E30572C5F2}" type="presOf" srcId="{95A91CDE-AAE2-4050-BE64-461768F21CEF}" destId="{72DCA23C-28A9-4E6B-B18D-F63578A50CC4}" srcOrd="0" destOrd="0" presId="urn:microsoft.com/office/officeart/2005/8/layout/radial1"/>
    <dgm:cxn modelId="{809F944D-EB2B-4E29-A7E3-F2916E9BECF1}" type="presOf" srcId="{439AC2A8-14C0-44BC-B5DC-1E270E66288C}" destId="{CCA6351C-F36B-472C-BABD-860715414544}" srcOrd="0" destOrd="0" presId="urn:microsoft.com/office/officeart/2005/8/layout/radial1"/>
    <dgm:cxn modelId="{EBE3A782-7416-4070-BDD9-878EC936037B}" type="presOf" srcId="{B72EFBFE-F179-4EC1-A184-DDF83D95D1A2}" destId="{811FD19B-3B9F-4BA3-B618-B49465E91B70}" srcOrd="1" destOrd="0" presId="urn:microsoft.com/office/officeart/2005/8/layout/radial1"/>
    <dgm:cxn modelId="{01F06281-60D2-4A8F-AFE2-FC209904EC22}" type="presOf" srcId="{92ACB146-3F77-43FC-A65E-83DA7F5A0F46}" destId="{F36F31B7-7C38-4E23-B4BC-693372F5E098}" srcOrd="1" destOrd="0" presId="urn:microsoft.com/office/officeart/2005/8/layout/radial1"/>
    <dgm:cxn modelId="{44318C6C-5AFB-4359-84D2-44954D44953F}" srcId="{C6CA4B1D-73D4-4644-A59D-CD543738C445}" destId="{AE13FD68-97E9-4678-8D63-1097068DA486}" srcOrd="3" destOrd="0" parTransId="{A99D0858-1781-4E29-B3AB-E44E39B08D69}" sibTransId="{EBEC91FD-C1F1-41FD-9FF2-4C86EFA70DAB}"/>
    <dgm:cxn modelId="{8FEE204D-2BFA-4565-AD3C-B7EED093B44F}" type="presOf" srcId="{F615E414-643A-4FFF-AB1C-4AD22F84C453}" destId="{F481376A-4506-4617-A7D8-71FE4EC37004}" srcOrd="1" destOrd="0" presId="urn:microsoft.com/office/officeart/2005/8/layout/radial1"/>
    <dgm:cxn modelId="{D1C19E03-936B-4505-9572-2DB2C606926A}" type="presOf" srcId="{EECE97FC-2F28-471F-AA64-28983FA5FF83}" destId="{4972F694-BAC0-4F97-8AD8-A3AC93D972D0}" srcOrd="0" destOrd="0" presId="urn:microsoft.com/office/officeart/2005/8/layout/radial1"/>
    <dgm:cxn modelId="{2864A7EB-8B15-40C8-82EA-9A429C131568}" type="presOf" srcId="{B72EFBFE-F179-4EC1-A184-DDF83D95D1A2}" destId="{8A649E81-87C1-485A-ADE4-FC680FB9380C}" srcOrd="0" destOrd="0" presId="urn:microsoft.com/office/officeart/2005/8/layout/radial1"/>
    <dgm:cxn modelId="{181919D3-0734-4A50-8719-F259B57B6B06}" type="presOf" srcId="{7790FA59-4597-4106-8D85-5A334B0BDDD6}" destId="{43799A31-B52D-4A26-B3DF-43DDEBA201E6}" srcOrd="0" destOrd="0" presId="urn:microsoft.com/office/officeart/2005/8/layout/radial1"/>
    <dgm:cxn modelId="{81E26231-3F5B-414C-8A85-30903A38A4A3}" type="presOf" srcId="{EECE97FC-2F28-471F-AA64-28983FA5FF83}" destId="{987B3BFA-0FDC-498C-9584-83BF84F77069}" srcOrd="1" destOrd="0" presId="urn:microsoft.com/office/officeart/2005/8/layout/radial1"/>
    <dgm:cxn modelId="{90150DF5-2A45-4A43-9DF0-5AA7AB754E7F}" srcId="{C6CA4B1D-73D4-4644-A59D-CD543738C445}" destId="{797D0A26-A3E6-4D4B-BB96-20EEDAA2B9EA}" srcOrd="1" destOrd="0" parTransId="{B72EFBFE-F179-4EC1-A184-DDF83D95D1A2}" sibTransId="{3C410E03-D245-4A53-8CA6-160A008B686B}"/>
    <dgm:cxn modelId="{65FD850E-9246-488D-9C04-3B74EC6DEBD9}" type="presOf" srcId="{F615E414-643A-4FFF-AB1C-4AD22F84C453}" destId="{460C48D7-359D-48B5-8741-F673F21D0B74}" srcOrd="0" destOrd="0" presId="urn:microsoft.com/office/officeart/2005/8/layout/radial1"/>
    <dgm:cxn modelId="{3D0F521D-DCB7-4BDE-86E2-D08C6F061ED3}" srcId="{C6CA4B1D-73D4-4644-A59D-CD543738C445}" destId="{95A91CDE-AAE2-4050-BE64-461768F21CEF}" srcOrd="8" destOrd="0" parTransId="{3CA82686-3064-459B-A3BB-C45D7A89E1BF}" sibTransId="{F5CD5623-58C4-42A7-925D-94439CB8DF7F}"/>
    <dgm:cxn modelId="{97F151C8-48FC-4C35-91DD-6F677F447006}" srcId="{C6CA4B1D-73D4-4644-A59D-CD543738C445}" destId="{14FBB946-FD9C-454E-A4BA-5AC482C59B8C}" srcOrd="7" destOrd="0" parTransId="{74C04E75-B71E-428D-A1D7-CB879501C878}" sibTransId="{86BF6581-5242-4C0C-9186-9C883B2CA3A7}"/>
    <dgm:cxn modelId="{14732444-95B7-4AC3-83E0-6CD3D47C1549}" type="presOf" srcId="{E1E38022-CE89-4E4E-B527-FFDC5CD69E41}" destId="{E9315D40-4A17-4CE0-8399-0799F04C50A2}" srcOrd="0" destOrd="0" presId="urn:microsoft.com/office/officeart/2005/8/layout/radial1"/>
    <dgm:cxn modelId="{700DFA93-3D5B-40C0-83BA-F6378BC852BD}" type="presOf" srcId="{82ABB984-CF23-4E0A-AAC7-BFD38E7DD5EE}" destId="{A1E47DAA-B7AA-4E69-8D50-A862ECE537D1}" srcOrd="0" destOrd="0" presId="urn:microsoft.com/office/officeart/2005/8/layout/radial1"/>
    <dgm:cxn modelId="{9A32BE4A-A473-4BB9-A964-5A0205B9B16E}" type="presOf" srcId="{7790FA59-4597-4106-8D85-5A334B0BDDD6}" destId="{D2EA32DC-F4B1-42D2-A93D-220E7A23C58C}" srcOrd="1" destOrd="0" presId="urn:microsoft.com/office/officeart/2005/8/layout/radial1"/>
    <dgm:cxn modelId="{E7A64FF0-67A4-462D-9C2A-C8C408596EB3}" type="presOf" srcId="{0E4378AD-A299-4DC0-95D8-4E9789D2A831}" destId="{76817188-3EC2-424A-AEBA-3FD72F070BEB}" srcOrd="0" destOrd="0" presId="urn:microsoft.com/office/officeart/2005/8/layout/radial1"/>
    <dgm:cxn modelId="{04EBBCF6-B680-4B47-9DE1-56AF61CCB523}" srcId="{C6CA4B1D-73D4-4644-A59D-CD543738C445}" destId="{D302BA22-1674-4359-B714-18C57F451360}" srcOrd="4" destOrd="0" parTransId="{8C635EFA-7C12-45C1-8C7B-DC74DD2F9FDF}" sibTransId="{5189E5D2-2E1B-4E61-9122-FCB89E10C819}"/>
    <dgm:cxn modelId="{FFAE7EE0-254F-4E7F-A5C8-A99E766E1824}" type="presOf" srcId="{14FBB946-FD9C-454E-A4BA-5AC482C59B8C}" destId="{A68E38AC-A059-4D2C-B917-08470FEC2E32}" srcOrd="0" destOrd="0" presId="urn:microsoft.com/office/officeart/2005/8/layout/radial1"/>
    <dgm:cxn modelId="{D9F2B7F8-6043-435D-9BB5-9939822333CE}" type="presOf" srcId="{28E15476-1BC1-4E7B-9742-BE178C6D2CFE}" destId="{13ADA584-D030-45B7-8D54-585AB8345358}" srcOrd="0" destOrd="0" presId="urn:microsoft.com/office/officeart/2005/8/layout/radial1"/>
    <dgm:cxn modelId="{9072A01D-88A7-43AA-BB69-DD0625BD22F3}" type="presParOf" srcId="{13ADA584-D030-45B7-8D54-585AB8345358}" destId="{D489A631-C6BF-4AB8-B96C-2365104E4047}" srcOrd="0" destOrd="0" presId="urn:microsoft.com/office/officeart/2005/8/layout/radial1"/>
    <dgm:cxn modelId="{D1780A16-06AF-46BF-962C-3F5A1D4E4460}" type="presParOf" srcId="{13ADA584-D030-45B7-8D54-585AB8345358}" destId="{2B143069-51E3-4ED6-8602-87136E97C262}" srcOrd="1" destOrd="0" presId="urn:microsoft.com/office/officeart/2005/8/layout/radial1"/>
    <dgm:cxn modelId="{4E6C8BE1-26E4-49CA-A473-AB4DE2D83CD6}" type="presParOf" srcId="{2B143069-51E3-4ED6-8602-87136E97C262}" destId="{F36F31B7-7C38-4E23-B4BC-693372F5E098}" srcOrd="0" destOrd="0" presId="urn:microsoft.com/office/officeart/2005/8/layout/radial1"/>
    <dgm:cxn modelId="{0BD5026B-AF98-4819-B8DC-57AD980FBF97}" type="presParOf" srcId="{13ADA584-D030-45B7-8D54-585AB8345358}" destId="{A1E47DAA-B7AA-4E69-8D50-A862ECE537D1}" srcOrd="2" destOrd="0" presId="urn:microsoft.com/office/officeart/2005/8/layout/radial1"/>
    <dgm:cxn modelId="{A3921F53-D42A-4851-93A8-F1A9CFD35E58}" type="presParOf" srcId="{13ADA584-D030-45B7-8D54-585AB8345358}" destId="{8A649E81-87C1-485A-ADE4-FC680FB9380C}" srcOrd="3" destOrd="0" presId="urn:microsoft.com/office/officeart/2005/8/layout/radial1"/>
    <dgm:cxn modelId="{6CEAFE0E-E92B-4E96-B588-E44CB061A119}" type="presParOf" srcId="{8A649E81-87C1-485A-ADE4-FC680FB9380C}" destId="{811FD19B-3B9F-4BA3-B618-B49465E91B70}" srcOrd="0" destOrd="0" presId="urn:microsoft.com/office/officeart/2005/8/layout/radial1"/>
    <dgm:cxn modelId="{894EA9D0-A7FE-4413-BAC0-F7703826546A}" type="presParOf" srcId="{13ADA584-D030-45B7-8D54-585AB8345358}" destId="{E36B0501-047D-47AF-91FC-7F07BE066697}" srcOrd="4" destOrd="0" presId="urn:microsoft.com/office/officeart/2005/8/layout/radial1"/>
    <dgm:cxn modelId="{20031A11-1276-46CD-A306-B58E05FED3B5}" type="presParOf" srcId="{13ADA584-D030-45B7-8D54-585AB8345358}" destId="{F89C2DE1-4DC0-4A29-88FD-CF186257FB12}" srcOrd="5" destOrd="0" presId="urn:microsoft.com/office/officeart/2005/8/layout/radial1"/>
    <dgm:cxn modelId="{55DE5522-F793-4587-A945-3A937499A061}" type="presParOf" srcId="{F89C2DE1-4DC0-4A29-88FD-CF186257FB12}" destId="{267159E0-ED76-48A3-AF0B-C9F7DDD5557E}" srcOrd="0" destOrd="0" presId="urn:microsoft.com/office/officeart/2005/8/layout/radial1"/>
    <dgm:cxn modelId="{5BD1663F-8C99-4A94-A4CC-FF61335BD3CA}" type="presParOf" srcId="{13ADA584-D030-45B7-8D54-585AB8345358}" destId="{935B5A66-A6E1-45A3-BAB2-CF05F5C92CF2}" srcOrd="6" destOrd="0" presId="urn:microsoft.com/office/officeart/2005/8/layout/radial1"/>
    <dgm:cxn modelId="{6F826A25-E754-4A86-BF2A-68B8E79D40E3}" type="presParOf" srcId="{13ADA584-D030-45B7-8D54-585AB8345358}" destId="{3F5E2C6F-740E-4BBE-82E5-05FAB96A2840}" srcOrd="7" destOrd="0" presId="urn:microsoft.com/office/officeart/2005/8/layout/radial1"/>
    <dgm:cxn modelId="{423E8026-9C01-4C32-AE2E-7B3FD676449C}" type="presParOf" srcId="{3F5E2C6F-740E-4BBE-82E5-05FAB96A2840}" destId="{6C9723D9-A398-4AD1-A0E7-AB0B891CF6FC}" srcOrd="0" destOrd="0" presId="urn:microsoft.com/office/officeart/2005/8/layout/radial1"/>
    <dgm:cxn modelId="{C749D067-C26C-4DEF-AEAB-FBBC3889AE98}" type="presParOf" srcId="{13ADA584-D030-45B7-8D54-585AB8345358}" destId="{373764EA-AFB8-46D1-B755-78611B976359}" srcOrd="8" destOrd="0" presId="urn:microsoft.com/office/officeart/2005/8/layout/radial1"/>
    <dgm:cxn modelId="{3922B3DA-F107-41DF-A1B8-DA5E9C4A0778}" type="presParOf" srcId="{13ADA584-D030-45B7-8D54-585AB8345358}" destId="{7462B42E-181F-421A-80E6-E5E5DBC79518}" srcOrd="9" destOrd="0" presId="urn:microsoft.com/office/officeart/2005/8/layout/radial1"/>
    <dgm:cxn modelId="{F98DE628-4E7F-4CC2-9ABC-39F04DF913CE}" type="presParOf" srcId="{7462B42E-181F-421A-80E6-E5E5DBC79518}" destId="{88E33D10-00B4-4BC2-93F7-EE414D4C0624}" srcOrd="0" destOrd="0" presId="urn:microsoft.com/office/officeart/2005/8/layout/radial1"/>
    <dgm:cxn modelId="{B7EEE0DF-842D-48F8-936E-4CC4B33B68CA}" type="presParOf" srcId="{13ADA584-D030-45B7-8D54-585AB8345358}" destId="{A0F84E21-30BA-42FB-A5E3-AD1119CA385E}" srcOrd="10" destOrd="0" presId="urn:microsoft.com/office/officeart/2005/8/layout/radial1"/>
    <dgm:cxn modelId="{13182C9A-04A4-43F4-8BFD-D84B8643B14E}" type="presParOf" srcId="{13ADA584-D030-45B7-8D54-585AB8345358}" destId="{43799A31-B52D-4A26-B3DF-43DDEBA201E6}" srcOrd="11" destOrd="0" presId="urn:microsoft.com/office/officeart/2005/8/layout/radial1"/>
    <dgm:cxn modelId="{65CFF93C-31A7-4366-BD85-D8644B90B55F}" type="presParOf" srcId="{43799A31-B52D-4A26-B3DF-43DDEBA201E6}" destId="{D2EA32DC-F4B1-42D2-A93D-220E7A23C58C}" srcOrd="0" destOrd="0" presId="urn:microsoft.com/office/officeart/2005/8/layout/radial1"/>
    <dgm:cxn modelId="{7DEF0F9B-824C-46CF-9C63-7814C62A6A82}" type="presParOf" srcId="{13ADA584-D030-45B7-8D54-585AB8345358}" destId="{E9315D40-4A17-4CE0-8399-0799F04C50A2}" srcOrd="12" destOrd="0" presId="urn:microsoft.com/office/officeart/2005/8/layout/radial1"/>
    <dgm:cxn modelId="{E867D986-6D64-4164-9A8B-278587A0CC3A}" type="presParOf" srcId="{13ADA584-D030-45B7-8D54-585AB8345358}" destId="{4972F694-BAC0-4F97-8AD8-A3AC93D972D0}" srcOrd="13" destOrd="0" presId="urn:microsoft.com/office/officeart/2005/8/layout/radial1"/>
    <dgm:cxn modelId="{8E9FBAC3-F028-49BF-960E-59AC10A918FD}" type="presParOf" srcId="{4972F694-BAC0-4F97-8AD8-A3AC93D972D0}" destId="{987B3BFA-0FDC-498C-9584-83BF84F77069}" srcOrd="0" destOrd="0" presId="urn:microsoft.com/office/officeart/2005/8/layout/radial1"/>
    <dgm:cxn modelId="{F014A74B-EC97-48E8-AF59-7D0CA6FE7E3A}" type="presParOf" srcId="{13ADA584-D030-45B7-8D54-585AB8345358}" destId="{CCA6351C-F36B-472C-BABD-860715414544}" srcOrd="14" destOrd="0" presId="urn:microsoft.com/office/officeart/2005/8/layout/radial1"/>
    <dgm:cxn modelId="{630E3C11-BCB8-43EC-9F4F-3FD2F3A03CBD}" type="presParOf" srcId="{13ADA584-D030-45B7-8D54-585AB8345358}" destId="{0464033D-5872-4A40-BB16-9C7FD88EE227}" srcOrd="15" destOrd="0" presId="urn:microsoft.com/office/officeart/2005/8/layout/radial1"/>
    <dgm:cxn modelId="{ACB56113-7972-4A6A-85B3-DF12D9C77D74}" type="presParOf" srcId="{0464033D-5872-4A40-BB16-9C7FD88EE227}" destId="{FFC18F62-8734-48C8-A9EC-4D2B2ABDB146}" srcOrd="0" destOrd="0" presId="urn:microsoft.com/office/officeart/2005/8/layout/radial1"/>
    <dgm:cxn modelId="{DD933CF1-4392-47D1-8588-CCC7070D29E8}" type="presParOf" srcId="{13ADA584-D030-45B7-8D54-585AB8345358}" destId="{A68E38AC-A059-4D2C-B917-08470FEC2E32}" srcOrd="16" destOrd="0" presId="urn:microsoft.com/office/officeart/2005/8/layout/radial1"/>
    <dgm:cxn modelId="{86B36184-B2E7-4026-A981-314F2D5F0C8E}" type="presParOf" srcId="{13ADA584-D030-45B7-8D54-585AB8345358}" destId="{5C262CF8-B52B-444A-A794-1CD523B764F2}" srcOrd="17" destOrd="0" presId="urn:microsoft.com/office/officeart/2005/8/layout/radial1"/>
    <dgm:cxn modelId="{A8D91CD2-6A37-43D0-8764-844843DE8FEE}" type="presParOf" srcId="{5C262CF8-B52B-444A-A794-1CD523B764F2}" destId="{50BA3ACC-7EE6-4ADD-9FA8-60D4C00FA0F8}" srcOrd="0" destOrd="0" presId="urn:microsoft.com/office/officeart/2005/8/layout/radial1"/>
    <dgm:cxn modelId="{55DB2D74-76FD-43BB-93E2-247C3B44C416}" type="presParOf" srcId="{13ADA584-D030-45B7-8D54-585AB8345358}" destId="{72DCA23C-28A9-4E6B-B18D-F63578A50CC4}" srcOrd="18" destOrd="0" presId="urn:microsoft.com/office/officeart/2005/8/layout/radial1"/>
    <dgm:cxn modelId="{5A4CE79B-6658-4FC8-B42F-F73E27418916}" type="presParOf" srcId="{13ADA584-D030-45B7-8D54-585AB8345358}" destId="{460C48D7-359D-48B5-8741-F673F21D0B74}" srcOrd="19" destOrd="0" presId="urn:microsoft.com/office/officeart/2005/8/layout/radial1"/>
    <dgm:cxn modelId="{67694C37-4EA2-4DDE-849E-62AE8B35B4BF}" type="presParOf" srcId="{460C48D7-359D-48B5-8741-F673F21D0B74}" destId="{F481376A-4506-4617-A7D8-71FE4EC37004}" srcOrd="0" destOrd="0" presId="urn:microsoft.com/office/officeart/2005/8/layout/radial1"/>
    <dgm:cxn modelId="{E91C4793-0B7E-421C-A056-E30BD572E369}" type="presParOf" srcId="{13ADA584-D030-45B7-8D54-585AB8345358}" destId="{76817188-3EC2-424A-AEBA-3FD72F070BEB}" srcOrd="2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9A631-C6BF-4AB8-B96C-2365104E4047}">
      <dsp:nvSpPr>
        <dsp:cNvPr id="0" name=""/>
        <dsp:cNvSpPr/>
      </dsp:nvSpPr>
      <dsp:spPr>
        <a:xfrm>
          <a:off x="3318174" y="1797366"/>
          <a:ext cx="1562728" cy="90407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Vulnerability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factors</a:t>
          </a:r>
        </a:p>
      </dsp:txBody>
      <dsp:txXfrm>
        <a:off x="3547030" y="1929765"/>
        <a:ext cx="1105016" cy="639276"/>
      </dsp:txXfrm>
    </dsp:sp>
    <dsp:sp modelId="{2B143069-51E3-4ED6-8602-87136E97C262}">
      <dsp:nvSpPr>
        <dsp:cNvPr id="0" name=""/>
        <dsp:cNvSpPr/>
      </dsp:nvSpPr>
      <dsp:spPr>
        <a:xfrm rot="16199679">
          <a:off x="3823638" y="1511876"/>
          <a:ext cx="551664" cy="19315"/>
        </a:xfrm>
        <a:custGeom>
          <a:avLst/>
          <a:gdLst/>
          <a:ahLst/>
          <a:cxnLst/>
          <a:rect l="0" t="0" r="0" b="0"/>
          <a:pathLst>
            <a:path>
              <a:moveTo>
                <a:pt x="0" y="9657"/>
              </a:moveTo>
              <a:lnTo>
                <a:pt x="551664" y="965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GB" sz="1400" kern="1200" dirty="0"/>
        </a:p>
      </dsp:txBody>
      <dsp:txXfrm rot="10800000">
        <a:off x="4085678" y="1507742"/>
        <a:ext cx="27583" cy="27583"/>
      </dsp:txXfrm>
    </dsp:sp>
    <dsp:sp modelId="{A1E47DAA-B7AA-4E69-8D50-A862ECE537D1}">
      <dsp:nvSpPr>
        <dsp:cNvPr id="0" name=""/>
        <dsp:cNvSpPr/>
      </dsp:nvSpPr>
      <dsp:spPr>
        <a:xfrm>
          <a:off x="3197967" y="125933"/>
          <a:ext cx="1802850" cy="1119768"/>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Isolated from peers or/&amp;</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Social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networks </a:t>
          </a:r>
        </a:p>
      </dsp:txBody>
      <dsp:txXfrm>
        <a:off x="3461988" y="289919"/>
        <a:ext cx="1274808" cy="791796"/>
      </dsp:txXfrm>
    </dsp:sp>
    <dsp:sp modelId="{8A649E81-87C1-485A-ADE4-FC680FB9380C}">
      <dsp:nvSpPr>
        <dsp:cNvPr id="0" name=""/>
        <dsp:cNvSpPr/>
      </dsp:nvSpPr>
      <dsp:spPr>
        <a:xfrm rot="19324618">
          <a:off x="4455486" y="1557047"/>
          <a:ext cx="1040579" cy="19315"/>
        </a:xfrm>
        <a:custGeom>
          <a:avLst/>
          <a:gdLst/>
          <a:ahLst/>
          <a:cxnLst/>
          <a:rect l="0" t="0" r="0" b="0"/>
          <a:pathLst>
            <a:path>
              <a:moveTo>
                <a:pt x="0" y="9657"/>
              </a:moveTo>
              <a:lnTo>
                <a:pt x="1040579" y="965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GB" sz="1400" kern="1200" dirty="0"/>
        </a:p>
      </dsp:txBody>
      <dsp:txXfrm>
        <a:off x="4949761" y="1540690"/>
        <a:ext cx="52028" cy="52028"/>
      </dsp:txXfrm>
    </dsp:sp>
    <dsp:sp modelId="{E36B0501-047D-47AF-91FC-7F07BE066697}">
      <dsp:nvSpPr>
        <dsp:cNvPr id="0" name=""/>
        <dsp:cNvSpPr/>
      </dsp:nvSpPr>
      <dsp:spPr>
        <a:xfrm>
          <a:off x="4968552" y="414190"/>
          <a:ext cx="1812560" cy="90407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Family history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mental health</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difficulties</a:t>
          </a:r>
        </a:p>
      </dsp:txBody>
      <dsp:txXfrm>
        <a:off x="5233995" y="546589"/>
        <a:ext cx="1281674" cy="639276"/>
      </dsp:txXfrm>
    </dsp:sp>
    <dsp:sp modelId="{F89C2DE1-4DC0-4A29-88FD-CF186257FB12}">
      <dsp:nvSpPr>
        <dsp:cNvPr id="0" name=""/>
        <dsp:cNvSpPr/>
      </dsp:nvSpPr>
      <dsp:spPr>
        <a:xfrm rot="20931471">
          <a:off x="4827404" y="1973008"/>
          <a:ext cx="1252855" cy="19315"/>
        </a:xfrm>
        <a:custGeom>
          <a:avLst/>
          <a:gdLst/>
          <a:ahLst/>
          <a:cxnLst/>
          <a:rect l="0" t="0" r="0" b="0"/>
          <a:pathLst>
            <a:path>
              <a:moveTo>
                <a:pt x="0" y="9657"/>
              </a:moveTo>
              <a:lnTo>
                <a:pt x="1252855" y="965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GB" sz="1400" kern="1200" dirty="0"/>
        </a:p>
      </dsp:txBody>
      <dsp:txXfrm>
        <a:off x="5422511" y="1951345"/>
        <a:ext cx="62642" cy="62642"/>
      </dsp:txXfrm>
    </dsp:sp>
    <dsp:sp modelId="{935B5A66-A6E1-45A3-BAB2-CF05F5C92CF2}">
      <dsp:nvSpPr>
        <dsp:cNvPr id="0" name=""/>
        <dsp:cNvSpPr/>
      </dsp:nvSpPr>
      <dsp:spPr>
        <a:xfrm>
          <a:off x="6021853" y="1258702"/>
          <a:ext cx="1625254" cy="90407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Low self esteem</a:t>
          </a:r>
        </a:p>
      </dsp:txBody>
      <dsp:txXfrm>
        <a:off x="6259866" y="1391101"/>
        <a:ext cx="1149228" cy="639276"/>
      </dsp:txXfrm>
    </dsp:sp>
    <dsp:sp modelId="{3F5E2C6F-740E-4BBE-82E5-05FAB96A2840}">
      <dsp:nvSpPr>
        <dsp:cNvPr id="0" name=""/>
        <dsp:cNvSpPr/>
      </dsp:nvSpPr>
      <dsp:spPr>
        <a:xfrm rot="598617">
          <a:off x="4838193" y="2473366"/>
          <a:ext cx="1178798" cy="19315"/>
        </a:xfrm>
        <a:custGeom>
          <a:avLst/>
          <a:gdLst/>
          <a:ahLst/>
          <a:cxnLst/>
          <a:rect l="0" t="0" r="0" b="0"/>
          <a:pathLst>
            <a:path>
              <a:moveTo>
                <a:pt x="0" y="9657"/>
              </a:moveTo>
              <a:lnTo>
                <a:pt x="1178798" y="965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GB" sz="1400" kern="1200" dirty="0"/>
        </a:p>
      </dsp:txBody>
      <dsp:txXfrm>
        <a:off x="5398122" y="2453554"/>
        <a:ext cx="58939" cy="58939"/>
      </dsp:txXfrm>
    </dsp:sp>
    <dsp:sp modelId="{373764EA-AFB8-46D1-B755-78611B976359}">
      <dsp:nvSpPr>
        <dsp:cNvPr id="0" name=""/>
        <dsp:cNvSpPr/>
      </dsp:nvSpPr>
      <dsp:spPr>
        <a:xfrm>
          <a:off x="5961718" y="2278471"/>
          <a:ext cx="1745478" cy="90407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History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Physical and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Sexual abuse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 </a:t>
          </a:r>
        </a:p>
      </dsp:txBody>
      <dsp:txXfrm>
        <a:off x="6217337" y="2410870"/>
        <a:ext cx="1234240" cy="639276"/>
      </dsp:txXfrm>
    </dsp:sp>
    <dsp:sp modelId="{7462B42E-181F-421A-80E6-E5E5DBC79518}">
      <dsp:nvSpPr>
        <dsp:cNvPr id="0" name=""/>
        <dsp:cNvSpPr/>
      </dsp:nvSpPr>
      <dsp:spPr>
        <a:xfrm rot="2223162">
          <a:off x="4466458" y="2921817"/>
          <a:ext cx="1072981" cy="19315"/>
        </a:xfrm>
        <a:custGeom>
          <a:avLst/>
          <a:gdLst/>
          <a:ahLst/>
          <a:cxnLst/>
          <a:rect l="0" t="0" r="0" b="0"/>
          <a:pathLst>
            <a:path>
              <a:moveTo>
                <a:pt x="0" y="9657"/>
              </a:moveTo>
              <a:lnTo>
                <a:pt x="1072981" y="965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GB" sz="1400" kern="1200" dirty="0"/>
        </a:p>
      </dsp:txBody>
      <dsp:txXfrm>
        <a:off x="4976124" y="2904651"/>
        <a:ext cx="53649" cy="53649"/>
      </dsp:txXfrm>
    </dsp:sp>
    <dsp:sp modelId="{A0F84E21-30BA-42FB-A5E3-AD1119CA385E}">
      <dsp:nvSpPr>
        <dsp:cNvPr id="0" name=""/>
        <dsp:cNvSpPr/>
      </dsp:nvSpPr>
      <dsp:spPr>
        <a:xfrm>
          <a:off x="5002142" y="3183122"/>
          <a:ext cx="1865683" cy="90407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History of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emotional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 neglect</a:t>
          </a:r>
        </a:p>
      </dsp:txBody>
      <dsp:txXfrm>
        <a:off x="5275365" y="3315521"/>
        <a:ext cx="1319237" cy="639276"/>
      </dsp:txXfrm>
    </dsp:sp>
    <dsp:sp modelId="{43799A31-B52D-4A26-B3DF-43DDEBA201E6}">
      <dsp:nvSpPr>
        <dsp:cNvPr id="0" name=""/>
        <dsp:cNvSpPr/>
      </dsp:nvSpPr>
      <dsp:spPr>
        <a:xfrm rot="5397712">
          <a:off x="3680146" y="3111754"/>
          <a:ext cx="839944" cy="19315"/>
        </a:xfrm>
        <a:custGeom>
          <a:avLst/>
          <a:gdLst/>
          <a:ahLst/>
          <a:cxnLst/>
          <a:rect l="0" t="0" r="0" b="0"/>
          <a:pathLst>
            <a:path>
              <a:moveTo>
                <a:pt x="0" y="9657"/>
              </a:moveTo>
              <a:lnTo>
                <a:pt x="839944" y="965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GB" sz="1400" kern="1200" dirty="0"/>
        </a:p>
      </dsp:txBody>
      <dsp:txXfrm>
        <a:off x="4079120" y="3100413"/>
        <a:ext cx="41997" cy="41997"/>
      </dsp:txXfrm>
    </dsp:sp>
    <dsp:sp modelId="{E9315D40-4A17-4CE0-8399-0799F04C50A2}">
      <dsp:nvSpPr>
        <dsp:cNvPr id="0" name=""/>
        <dsp:cNvSpPr/>
      </dsp:nvSpPr>
      <dsp:spPr>
        <a:xfrm>
          <a:off x="3140337" y="3541384"/>
          <a:ext cx="1920724" cy="90407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Family history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substance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misuse</a:t>
          </a:r>
        </a:p>
      </dsp:txBody>
      <dsp:txXfrm>
        <a:off x="3421621" y="3673783"/>
        <a:ext cx="1358156" cy="639276"/>
      </dsp:txXfrm>
    </dsp:sp>
    <dsp:sp modelId="{4972F694-BAC0-4F97-8AD8-A3AC93D972D0}">
      <dsp:nvSpPr>
        <dsp:cNvPr id="0" name=""/>
        <dsp:cNvSpPr/>
      </dsp:nvSpPr>
      <dsp:spPr>
        <a:xfrm rot="8580037">
          <a:off x="2660246" y="2920663"/>
          <a:ext cx="1071325" cy="19315"/>
        </a:xfrm>
        <a:custGeom>
          <a:avLst/>
          <a:gdLst/>
          <a:ahLst/>
          <a:cxnLst/>
          <a:rect l="0" t="0" r="0" b="0"/>
          <a:pathLst>
            <a:path>
              <a:moveTo>
                <a:pt x="0" y="9657"/>
              </a:moveTo>
              <a:lnTo>
                <a:pt x="1071325" y="965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GB" sz="1400" kern="1200" dirty="0"/>
        </a:p>
      </dsp:txBody>
      <dsp:txXfrm rot="10800000">
        <a:off x="3169126" y="2903538"/>
        <a:ext cx="53566" cy="53566"/>
      </dsp:txXfrm>
    </dsp:sp>
    <dsp:sp modelId="{CCA6351C-F36B-472C-BABD-860715414544}">
      <dsp:nvSpPr>
        <dsp:cNvPr id="0" name=""/>
        <dsp:cNvSpPr/>
      </dsp:nvSpPr>
      <dsp:spPr>
        <a:xfrm>
          <a:off x="1333703" y="3180545"/>
          <a:ext cx="1860503" cy="90407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Family history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domestic abuse</a:t>
          </a:r>
        </a:p>
      </dsp:txBody>
      <dsp:txXfrm>
        <a:off x="1606167" y="3312944"/>
        <a:ext cx="1315575" cy="639276"/>
      </dsp:txXfrm>
    </dsp:sp>
    <dsp:sp modelId="{0464033D-5872-4A40-BB16-9C7FD88EE227}">
      <dsp:nvSpPr>
        <dsp:cNvPr id="0" name=""/>
        <dsp:cNvSpPr/>
      </dsp:nvSpPr>
      <dsp:spPr>
        <a:xfrm rot="10149592">
          <a:off x="2077892" y="2503222"/>
          <a:ext cx="1291381" cy="19315"/>
        </a:xfrm>
        <a:custGeom>
          <a:avLst/>
          <a:gdLst/>
          <a:ahLst/>
          <a:cxnLst/>
          <a:rect l="0" t="0" r="0" b="0"/>
          <a:pathLst>
            <a:path>
              <a:moveTo>
                <a:pt x="0" y="9657"/>
              </a:moveTo>
              <a:lnTo>
                <a:pt x="1291381" y="965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GB" sz="1400" kern="1200" dirty="0"/>
        </a:p>
      </dsp:txBody>
      <dsp:txXfrm rot="10800000">
        <a:off x="2691298" y="2480595"/>
        <a:ext cx="64569" cy="64569"/>
      </dsp:txXfrm>
    </dsp:sp>
    <dsp:sp modelId="{A68E38AC-A059-4D2C-B917-08470FEC2E32}">
      <dsp:nvSpPr>
        <dsp:cNvPr id="0" name=""/>
        <dsp:cNvSpPr/>
      </dsp:nvSpPr>
      <dsp:spPr>
        <a:xfrm>
          <a:off x="402806" y="2338617"/>
          <a:ext cx="1740306" cy="90407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Breakdown family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relationships</a:t>
          </a:r>
        </a:p>
      </dsp:txBody>
      <dsp:txXfrm>
        <a:off x="657668" y="2471016"/>
        <a:ext cx="1230582" cy="639276"/>
      </dsp:txXfrm>
    </dsp:sp>
    <dsp:sp modelId="{5C262CF8-B52B-444A-A794-1CD523B764F2}">
      <dsp:nvSpPr>
        <dsp:cNvPr id="0" name=""/>
        <dsp:cNvSpPr/>
      </dsp:nvSpPr>
      <dsp:spPr>
        <a:xfrm rot="11361488">
          <a:off x="2019401" y="2007156"/>
          <a:ext cx="1337567" cy="19315"/>
        </a:xfrm>
        <a:custGeom>
          <a:avLst/>
          <a:gdLst/>
          <a:ahLst/>
          <a:cxnLst/>
          <a:rect l="0" t="0" r="0" b="0"/>
          <a:pathLst>
            <a:path>
              <a:moveTo>
                <a:pt x="0" y="9657"/>
              </a:moveTo>
              <a:lnTo>
                <a:pt x="1337567" y="965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GB" sz="1400" kern="1200" dirty="0"/>
        </a:p>
      </dsp:txBody>
      <dsp:txXfrm rot="10800000">
        <a:off x="2654746" y="1983375"/>
        <a:ext cx="66878" cy="66878"/>
      </dsp:txXfrm>
    </dsp:sp>
    <dsp:sp modelId="{72DCA23C-28A9-4E6B-B18D-F63578A50CC4}">
      <dsp:nvSpPr>
        <dsp:cNvPr id="0" name=""/>
        <dsp:cNvSpPr/>
      </dsp:nvSpPr>
      <dsp:spPr>
        <a:xfrm>
          <a:off x="295370" y="1278062"/>
          <a:ext cx="1769653" cy="980477"/>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Unsuitable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Inappropriate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accommodation</a:t>
          </a:r>
        </a:p>
      </dsp:txBody>
      <dsp:txXfrm>
        <a:off x="554530" y="1421650"/>
        <a:ext cx="1251333" cy="693301"/>
      </dsp:txXfrm>
    </dsp:sp>
    <dsp:sp modelId="{460C48D7-359D-48B5-8741-F673F21D0B74}">
      <dsp:nvSpPr>
        <dsp:cNvPr id="0" name=""/>
        <dsp:cNvSpPr/>
      </dsp:nvSpPr>
      <dsp:spPr>
        <a:xfrm rot="12895794">
          <a:off x="2702080" y="1608782"/>
          <a:ext cx="987997" cy="19315"/>
        </a:xfrm>
        <a:custGeom>
          <a:avLst/>
          <a:gdLst/>
          <a:ahLst/>
          <a:cxnLst/>
          <a:rect l="0" t="0" r="0" b="0"/>
          <a:pathLst>
            <a:path>
              <a:moveTo>
                <a:pt x="0" y="9657"/>
              </a:moveTo>
              <a:lnTo>
                <a:pt x="987997" y="965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GB" sz="1400" kern="1200" dirty="0"/>
        </a:p>
      </dsp:txBody>
      <dsp:txXfrm rot="10800000">
        <a:off x="3171379" y="1593739"/>
        <a:ext cx="49399" cy="49399"/>
      </dsp:txXfrm>
    </dsp:sp>
    <dsp:sp modelId="{76817188-3EC2-424A-AEBA-3FD72F070BEB}">
      <dsp:nvSpPr>
        <dsp:cNvPr id="0" name=""/>
        <dsp:cNvSpPr/>
      </dsp:nvSpPr>
      <dsp:spPr>
        <a:xfrm>
          <a:off x="1231475" y="413964"/>
          <a:ext cx="1947285" cy="102480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Lack positive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relationship with</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kern="1200" cap="none" normalizeH="0" baseline="0" dirty="0" smtClean="0">
              <a:ln>
                <a:noFill/>
              </a:ln>
              <a:solidFill>
                <a:schemeClr val="tx1"/>
              </a:solidFill>
              <a:effectLst/>
              <a:latin typeface="Arial" charset="0"/>
            </a:rPr>
            <a:t>protective adult</a:t>
          </a:r>
        </a:p>
      </dsp:txBody>
      <dsp:txXfrm>
        <a:off x="1516648" y="564043"/>
        <a:ext cx="1376939" cy="724646"/>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wmf"/><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B1172E-75D0-45C1-8015-890946BE0979}" type="datetimeFigureOut">
              <a:rPr lang="en-GB" smtClean="0"/>
              <a:pPr/>
              <a:t>17/01/2020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394ABA6-DCEE-41E2-B1F9-DB8BDF2B9468}"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7D43B5-3C2A-4E00-89E5-A41C763817D8}" type="datetimeFigureOut">
              <a:rPr lang="en-GB" smtClean="0"/>
              <a:pPr/>
              <a:t>17/01/2020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D0BF40-5F99-43BC-98D1-8BD2B17735D0}"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en.wikipedia.org/wiki/Sexual_Offences_Act_2003"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Introduction</a:t>
            </a:r>
          </a:p>
          <a:p>
            <a:endParaRPr lang="en-GB" i="1" dirty="0" smtClean="0"/>
          </a:p>
          <a:p>
            <a:r>
              <a:rPr lang="en-GB" i="1" dirty="0" smtClean="0"/>
              <a:t>Introduction</a:t>
            </a:r>
            <a:r>
              <a:rPr lang="en-GB" i="1" baseline="0" dirty="0" smtClean="0"/>
              <a:t> </a:t>
            </a:r>
            <a:r>
              <a:rPr lang="en-GB" i="1" dirty="0" smtClean="0"/>
              <a:t>and introduce</a:t>
            </a:r>
            <a:r>
              <a:rPr lang="en-GB" i="1" baseline="0" dirty="0" smtClean="0"/>
              <a:t> CSE as the area for discussion.</a:t>
            </a:r>
          </a:p>
          <a:p>
            <a:r>
              <a:rPr lang="en-GB" i="1" baseline="0" dirty="0" smtClean="0"/>
              <a:t>We will hear the terms used more are more as CSE is gathering some impetus and is a safeguarding priority.</a:t>
            </a:r>
          </a:p>
          <a:p>
            <a:r>
              <a:rPr lang="en-GB" i="1" baseline="0" dirty="0" smtClean="0"/>
              <a:t>This is a level 3 training using a training package accredited by the NHS in Wales. The training has been designed and developed in partnership with the Human Leadership Group and explores the  interface between CSE and Human Trafficking.</a:t>
            </a:r>
            <a:endParaRPr lang="en-US" i="1"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12813" eaLnBrk="0" hangingPunct="0">
              <a:spcBef>
                <a:spcPct val="30000"/>
              </a:spcBef>
              <a:defRPr sz="1200">
                <a:solidFill>
                  <a:schemeClr val="tx1"/>
                </a:solidFill>
                <a:latin typeface="Calibri" pitchFamily="34" charset="0"/>
              </a:defRPr>
            </a:lvl1pPr>
            <a:lvl2pPr marL="742950" indent="-285750" defTabSz="912813" eaLnBrk="0" hangingPunct="0">
              <a:spcBef>
                <a:spcPct val="30000"/>
              </a:spcBef>
              <a:defRPr sz="1200">
                <a:solidFill>
                  <a:schemeClr val="tx1"/>
                </a:solidFill>
                <a:latin typeface="Calibri" pitchFamily="34" charset="0"/>
              </a:defRPr>
            </a:lvl2pPr>
            <a:lvl3pPr marL="1143000" indent="-228600" defTabSz="912813" eaLnBrk="0" hangingPunct="0">
              <a:spcBef>
                <a:spcPct val="30000"/>
              </a:spcBef>
              <a:defRPr sz="1200">
                <a:solidFill>
                  <a:schemeClr val="tx1"/>
                </a:solidFill>
                <a:latin typeface="Calibri" pitchFamily="34" charset="0"/>
              </a:defRPr>
            </a:lvl3pPr>
            <a:lvl4pPr marL="1600200" indent="-228600" defTabSz="912813" eaLnBrk="0" hangingPunct="0">
              <a:spcBef>
                <a:spcPct val="30000"/>
              </a:spcBef>
              <a:defRPr sz="1200">
                <a:solidFill>
                  <a:schemeClr val="tx1"/>
                </a:solidFill>
                <a:latin typeface="Calibri" pitchFamily="34" charset="0"/>
              </a:defRPr>
            </a:lvl4pPr>
            <a:lvl5pPr marL="2057400" indent="-228600" defTabSz="912813" eaLnBrk="0" hangingPunct="0">
              <a:spcBef>
                <a:spcPct val="30000"/>
              </a:spcBef>
              <a:defRPr sz="1200">
                <a:solidFill>
                  <a:schemeClr val="tx1"/>
                </a:solidFill>
                <a:latin typeface="Calibri" pitchFamily="34" charset="0"/>
              </a:defRPr>
            </a:lvl5pPr>
            <a:lvl6pPr marL="2514600" indent="-228600" defTabSz="912813" eaLnBrk="0" fontAlgn="base" hangingPunct="0">
              <a:spcBef>
                <a:spcPct val="30000"/>
              </a:spcBef>
              <a:spcAft>
                <a:spcPct val="0"/>
              </a:spcAft>
              <a:defRPr sz="1200">
                <a:solidFill>
                  <a:schemeClr val="tx1"/>
                </a:solidFill>
                <a:latin typeface="Calibri" pitchFamily="34" charset="0"/>
              </a:defRPr>
            </a:lvl6pPr>
            <a:lvl7pPr marL="2971800" indent="-228600" defTabSz="912813" eaLnBrk="0" fontAlgn="base" hangingPunct="0">
              <a:spcBef>
                <a:spcPct val="30000"/>
              </a:spcBef>
              <a:spcAft>
                <a:spcPct val="0"/>
              </a:spcAft>
              <a:defRPr sz="1200">
                <a:solidFill>
                  <a:schemeClr val="tx1"/>
                </a:solidFill>
                <a:latin typeface="Calibri" pitchFamily="34" charset="0"/>
              </a:defRPr>
            </a:lvl7pPr>
            <a:lvl8pPr marL="3429000" indent="-228600" defTabSz="912813" eaLnBrk="0" fontAlgn="base" hangingPunct="0">
              <a:spcBef>
                <a:spcPct val="30000"/>
              </a:spcBef>
              <a:spcAft>
                <a:spcPct val="0"/>
              </a:spcAft>
              <a:defRPr sz="1200">
                <a:solidFill>
                  <a:schemeClr val="tx1"/>
                </a:solidFill>
                <a:latin typeface="Calibri" pitchFamily="34" charset="0"/>
              </a:defRPr>
            </a:lvl8pPr>
            <a:lvl9pPr marL="3886200" indent="-228600" defTabSz="912813"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7026A30-E034-4662-9061-7C57FB160C42}" type="slidenum">
              <a:rPr lang="en-GB" altLang="en-US" smtClean="0">
                <a:latin typeface="CG Omega" pitchFamily="34" charset="0"/>
              </a:rPr>
              <a:pPr eaLnBrk="1" hangingPunct="1">
                <a:spcBef>
                  <a:spcPct val="0"/>
                </a:spcBef>
              </a:pPr>
              <a:t>10</a:t>
            </a:fld>
            <a:endParaRPr lang="en-GB" altLang="en-US" dirty="0" smtClean="0">
              <a:latin typeface="Times New Roman" pitchFamily="18" charset="0"/>
            </a:endParaRPr>
          </a:p>
        </p:txBody>
      </p:sp>
      <p:sp>
        <p:nvSpPr>
          <p:cNvPr id="522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2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smtClean="0"/>
              <a:t>Give some case studies here</a:t>
            </a:r>
          </a:p>
          <a:p>
            <a:pPr eaLnBrk="1" hangingPunct="1">
              <a:spcBef>
                <a:spcPct val="0"/>
              </a:spcBef>
            </a:pPr>
            <a:endParaRPr lang="en-GB" altLang="en-US" dirty="0" smtClean="0"/>
          </a:p>
          <a:p>
            <a:pPr eaLnBrk="1" hangingPunct="1">
              <a:spcBef>
                <a:spcPct val="0"/>
              </a:spcBef>
            </a:pPr>
            <a:r>
              <a:rPr lang="en-GB" altLang="en-US" dirty="0" smtClean="0"/>
              <a:t>Zoe’s Story</a:t>
            </a:r>
          </a:p>
          <a:p>
            <a:pPr eaLnBrk="1" hangingPunct="1">
              <a:spcBef>
                <a:spcPct val="0"/>
              </a:spcBef>
            </a:pPr>
            <a:r>
              <a:rPr lang="en-GB" altLang="en-US" dirty="0" smtClean="0"/>
              <a:t>Nathan’s Story</a:t>
            </a:r>
          </a:p>
          <a:p>
            <a:pPr eaLnBrk="1" hangingPunct="1">
              <a:spcBef>
                <a:spcPct val="0"/>
              </a:spcBef>
            </a:pPr>
            <a:r>
              <a:rPr lang="en-GB" altLang="en-US" dirty="0" smtClean="0"/>
              <a:t>Hayley’s Story</a:t>
            </a:r>
            <a:endParaRPr lang="en-US" alt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Data suggests a strong correlation between child abuse and exposure to DA and risk of CSE and SHB.</a:t>
            </a:r>
          </a:p>
          <a:p>
            <a:r>
              <a:rPr lang="en-GB" i="1" dirty="0" smtClean="0"/>
              <a:t>Project:</a:t>
            </a:r>
          </a:p>
          <a:p>
            <a:r>
              <a:rPr lang="en-GB" i="1" dirty="0" smtClean="0"/>
              <a:t>3 year project</a:t>
            </a:r>
          </a:p>
          <a:p>
            <a:r>
              <a:rPr lang="en-GB" i="1" dirty="0" smtClean="0"/>
              <a:t>Research</a:t>
            </a:r>
            <a:r>
              <a:rPr lang="en-GB" i="1" baseline="0" dirty="0" smtClean="0"/>
              <a:t> and interrogation of data</a:t>
            </a:r>
          </a:p>
          <a:p>
            <a:r>
              <a:rPr lang="en-GB" i="1" baseline="0" dirty="0" smtClean="0"/>
              <a:t>Map current service and workforce capacity</a:t>
            </a:r>
          </a:p>
          <a:p>
            <a:r>
              <a:rPr lang="en-GB" i="1" baseline="0" dirty="0" smtClean="0"/>
              <a:t>Map evidence on interventions</a:t>
            </a:r>
          </a:p>
          <a:p>
            <a:r>
              <a:rPr lang="en-GB" i="1" baseline="0" dirty="0" smtClean="0"/>
              <a:t>Develop toolkit of evidence based interventions and practical solutions in responding to victims of childhood trauma and abuse</a:t>
            </a:r>
            <a:endParaRPr lang="en-GB" i="1" dirty="0"/>
          </a:p>
        </p:txBody>
      </p:sp>
      <p:sp>
        <p:nvSpPr>
          <p:cNvPr id="4" name="Slide Number Placeholder 3"/>
          <p:cNvSpPr>
            <a:spLocks noGrp="1"/>
          </p:cNvSpPr>
          <p:nvPr>
            <p:ph type="sldNum" sz="quarter" idx="10"/>
          </p:nvPr>
        </p:nvSpPr>
        <p:spPr/>
        <p:txBody>
          <a:bodyPr/>
          <a:lstStyle/>
          <a:p>
            <a:fld id="{B88F4084-75B9-453B-BC56-E5B4883B8E5C}"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xfrm>
            <a:off x="687388" y="260350"/>
            <a:ext cx="5075237" cy="3805238"/>
          </a:xfrm>
        </p:spPr>
      </p:sp>
      <p:sp>
        <p:nvSpPr>
          <p:cNvPr id="56323" name="Notes Placeholder 2"/>
          <p:cNvSpPr>
            <a:spLocks noGrp="1"/>
          </p:cNvSpPr>
          <p:nvPr>
            <p:ph type="body" idx="1"/>
          </p:nvPr>
        </p:nvSpPr>
        <p:spPr>
          <a:xfrm>
            <a:off x="378733" y="4343144"/>
            <a:ext cx="6100535" cy="4115019"/>
          </a:xfrm>
          <a:noFill/>
        </p:spPr>
        <p:txBody>
          <a:bodyPr/>
          <a:lstStyle/>
          <a:p>
            <a:r>
              <a:rPr lang="en-GB" altLang="en-US" sz="1200" dirty="0" smtClean="0">
                <a:latin typeface="Futura"/>
              </a:rPr>
              <a:t>LGBTQ lesbian, gay, bi-sexual, transgender and questioning</a:t>
            </a:r>
          </a:p>
          <a:p>
            <a:endParaRPr lang="en-GB" altLang="en-US" sz="1200" dirty="0" smtClean="0">
              <a:latin typeface="Futura"/>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Technology is widely used by perpetrators as a method of grooming and coercing victims, often through social networking sites and mobile devices (</a:t>
            </a:r>
            <a:r>
              <a:rPr lang="en-GB" i="1" dirty="0" err="1" smtClean="0"/>
              <a:t>Jago</a:t>
            </a:r>
            <a:r>
              <a:rPr lang="en-GB" i="1" dirty="0" smtClean="0"/>
              <a:t> et al, 2011). This form of abuse usually occurs in private, or in semi-public places such as parks, cinemas, cafes and hotels. It is increasingly occurring at ‘parties’ organised by perpetrators for the purposes of giving victims drugs and alcohol before sexually abusing them (</a:t>
            </a:r>
            <a:r>
              <a:rPr lang="en-GB" i="1" dirty="0" err="1" smtClean="0"/>
              <a:t>Barnardo’s</a:t>
            </a:r>
            <a:r>
              <a:rPr lang="en-GB" i="1" dirty="0" smtClean="0"/>
              <a:t>, 2012).</a:t>
            </a:r>
          </a:p>
          <a:p>
            <a:endParaRPr lang="en-GB" altLang="en-US" dirty="0"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xfrm>
            <a:off x="903288" y="260350"/>
            <a:ext cx="4954587" cy="3714750"/>
          </a:xfrm>
        </p:spPr>
      </p:sp>
      <p:sp>
        <p:nvSpPr>
          <p:cNvPr id="57347" name="Notes Placeholder 2"/>
          <p:cNvSpPr>
            <a:spLocks noGrp="1"/>
          </p:cNvSpPr>
          <p:nvPr>
            <p:ph type="body" idx="1"/>
          </p:nvPr>
        </p:nvSpPr>
        <p:spPr>
          <a:noFill/>
        </p:spPr>
        <p:txBody>
          <a:bodyPr/>
          <a:lstStyle/>
          <a:p>
            <a:endParaRPr lang="en-US" altLang="en-US" dirty="0"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sz="1200" b="1" i="1" dirty="0" smtClean="0"/>
              <a:t>Welsh Government Guidance - Safeguarding Children and Young People from Sexual Exploitation </a:t>
            </a:r>
            <a:r>
              <a:rPr lang="en-GB" altLang="en-US" sz="1200" i="1" dirty="0" smtClean="0">
                <a:latin typeface="Calibri" pitchFamily="34" charset="0"/>
              </a:rPr>
              <a:t>Supplementary to Safeguarding Children: Working Together Under the Children Act 2004</a:t>
            </a:r>
          </a:p>
          <a:p>
            <a:r>
              <a:rPr lang="en-GB" altLang="en-US" sz="1200" b="1" i="1" dirty="0" smtClean="0"/>
              <a:t>(2011)</a:t>
            </a:r>
            <a:endParaRPr lang="en-GB" altLang="en-US" sz="1200" b="0" i="1" dirty="0" smtClean="0"/>
          </a:p>
          <a:p>
            <a:r>
              <a:rPr lang="en-GB" altLang="en-US" sz="1200" b="0" i="1" dirty="0" smtClean="0">
                <a:solidFill>
                  <a:schemeClr val="tx1"/>
                </a:solidFill>
              </a:rPr>
              <a:t>Ask</a:t>
            </a:r>
            <a:r>
              <a:rPr lang="en-GB" altLang="en-US" sz="1200" b="0" i="1" baseline="0" dirty="0" smtClean="0">
                <a:solidFill>
                  <a:schemeClr val="tx1"/>
                </a:solidFill>
              </a:rPr>
              <a:t> delegates how aware they are of this guidance?</a:t>
            </a:r>
            <a:endParaRPr lang="en-GB" altLang="en-US" sz="1200" b="1" i="1" dirty="0" smtClean="0">
              <a:solidFill>
                <a:srgbClr val="92D050"/>
              </a:solidFill>
            </a:endParaRPr>
          </a:p>
          <a:p>
            <a:pPr marL="0" indent="0">
              <a:buFont typeface="Arial" panose="020B0604020202020204" pitchFamily="34" charset="0"/>
              <a:buNone/>
              <a:defRPr/>
            </a:pPr>
            <a:r>
              <a:rPr lang="en-GB" altLang="en-US" sz="1200" i="1" dirty="0" smtClean="0"/>
              <a:t>The purpose of the guidance is to support local agencies through</a:t>
            </a:r>
            <a:r>
              <a:rPr lang="en-GB" altLang="en-US" sz="1200" i="1" baseline="0" dirty="0" smtClean="0"/>
              <a:t> exploring the principles of the 3 Ps</a:t>
            </a:r>
            <a:r>
              <a:rPr lang="en-GB" altLang="en-US" sz="1200" i="1" dirty="0" smtClean="0"/>
              <a:t>: </a:t>
            </a:r>
            <a:br>
              <a:rPr lang="en-GB" altLang="en-US" sz="1200" i="1" dirty="0" smtClean="0"/>
            </a:br>
            <a:endParaRPr lang="en-GB" altLang="en-US" sz="1200" i="1" dirty="0" smtClean="0">
              <a:solidFill>
                <a:schemeClr val="tx1"/>
              </a:solidFill>
            </a:endParaRPr>
          </a:p>
          <a:p>
            <a:pPr marL="342900" indent="-342900">
              <a:buFont typeface="Arial" panose="020B0604020202020204" pitchFamily="34" charset="0"/>
              <a:buChar char="•"/>
              <a:defRPr/>
            </a:pPr>
            <a:r>
              <a:rPr lang="en-GB" altLang="en-US" sz="1200" i="1" dirty="0" smtClean="0">
                <a:solidFill>
                  <a:schemeClr val="tx1"/>
                </a:solidFill>
              </a:rPr>
              <a:t>PREVENTION - develop local </a:t>
            </a:r>
            <a:r>
              <a:rPr lang="en-GB" altLang="en-US" sz="1200" b="1" i="1" dirty="0" smtClean="0">
                <a:solidFill>
                  <a:schemeClr val="accent2">
                    <a:lumMod val="60000"/>
                    <a:lumOff val="40000"/>
                  </a:schemeClr>
                </a:solidFill>
              </a:rPr>
              <a:t>prevent</a:t>
            </a:r>
            <a:r>
              <a:rPr lang="en-GB" altLang="en-US" sz="1200" b="1" i="1" dirty="0" smtClean="0">
                <a:solidFill>
                  <a:schemeClr val="tx1"/>
                </a:solidFill>
              </a:rPr>
              <a:t>ion</a:t>
            </a:r>
            <a:r>
              <a:rPr lang="en-GB" altLang="en-US" sz="1200" i="1" dirty="0" smtClean="0">
                <a:solidFill>
                  <a:schemeClr val="tx1"/>
                </a:solidFill>
              </a:rPr>
              <a:t> strategies </a:t>
            </a:r>
          </a:p>
          <a:p>
            <a:pPr marL="342900" indent="-342900">
              <a:buFont typeface="Arial" panose="020B0604020202020204" pitchFamily="34" charset="0"/>
              <a:buChar char="•"/>
              <a:defRPr/>
            </a:pPr>
            <a:r>
              <a:rPr lang="en-GB" altLang="en-US" sz="1200" i="1" dirty="0" smtClean="0">
                <a:solidFill>
                  <a:schemeClr val="tx1"/>
                </a:solidFill>
              </a:rPr>
              <a:t>PROTECT - identify those at risk of being sexually exploited </a:t>
            </a:r>
            <a:r>
              <a:rPr lang="en-GB" altLang="en-US" sz="1200" i="1" baseline="0" dirty="0" smtClean="0">
                <a:solidFill>
                  <a:schemeClr val="tx1"/>
                </a:solidFill>
              </a:rPr>
              <a:t> and put measures in place to </a:t>
            </a:r>
            <a:r>
              <a:rPr lang="en-GB" altLang="en-US" sz="1200" b="0" i="1" dirty="0" smtClean="0">
                <a:solidFill>
                  <a:schemeClr val="accent2">
                    <a:lumMod val="60000"/>
                    <a:lumOff val="40000"/>
                  </a:schemeClr>
                </a:solidFill>
              </a:rPr>
              <a:t>protect them</a:t>
            </a:r>
          </a:p>
          <a:p>
            <a:pPr marL="342900" indent="-342900">
              <a:buFont typeface="Arial" panose="020B0604020202020204" pitchFamily="34" charset="0"/>
              <a:buChar char="•"/>
              <a:defRPr/>
            </a:pPr>
            <a:r>
              <a:rPr lang="en-GB" altLang="en-US" sz="1200" i="1" dirty="0" smtClean="0">
                <a:solidFill>
                  <a:schemeClr val="tx1"/>
                </a:solidFill>
              </a:rPr>
              <a:t>PROSECUTE</a:t>
            </a:r>
            <a:r>
              <a:rPr lang="en-GB" altLang="en-US" sz="1200" i="1" baseline="0" dirty="0" smtClean="0">
                <a:solidFill>
                  <a:schemeClr val="tx1"/>
                </a:solidFill>
              </a:rPr>
              <a:t> - </a:t>
            </a:r>
            <a:r>
              <a:rPr lang="en-GB" altLang="en-US" sz="1200" i="1" dirty="0" smtClean="0">
                <a:solidFill>
                  <a:schemeClr val="tx1"/>
                </a:solidFill>
              </a:rPr>
              <a:t>take action to safeguard and promote the welfare of particular children and young people who are being, or may be, sexually exploited and take action against those intent on abusing and exploiting children and young people in this way - </a:t>
            </a:r>
            <a:r>
              <a:rPr lang="en-GB" altLang="en-US" sz="1200" b="1" i="1" dirty="0" smtClean="0">
                <a:solidFill>
                  <a:schemeClr val="accent2">
                    <a:lumMod val="60000"/>
                    <a:lumOff val="40000"/>
                  </a:schemeClr>
                </a:solidFill>
              </a:rPr>
              <a:t>prosecute</a:t>
            </a:r>
          </a:p>
          <a:p>
            <a:r>
              <a:rPr lang="en-GB" i="1" dirty="0" smtClean="0"/>
              <a:t>Protecting children and young people from CSE is identified in the United Nations Convention on the Rights of the Child</a:t>
            </a:r>
          </a:p>
          <a:p>
            <a:pPr>
              <a:buNone/>
            </a:pPr>
            <a:r>
              <a:rPr lang="en-GB" i="1" dirty="0" smtClean="0"/>
              <a:t> </a:t>
            </a:r>
            <a:endParaRPr lang="en-US" i="1" dirty="0" smtClean="0"/>
          </a:p>
          <a:p>
            <a:r>
              <a:rPr lang="en-GB" i="1" dirty="0" smtClean="0"/>
              <a:t>The</a:t>
            </a:r>
            <a:r>
              <a:rPr lang="en-GB" i="1" baseline="0" dirty="0" smtClean="0"/>
              <a:t> guidance i</a:t>
            </a:r>
            <a:r>
              <a:rPr lang="en-GB" i="1" dirty="0" smtClean="0"/>
              <a:t>dentifies roles and responsibilities for health services in relation to prevention, recognition and referral to Children’s Services, information sharing, involvement in the child protection process and strategic and professional leadership within Health Boards.  </a:t>
            </a:r>
          </a:p>
          <a:p>
            <a:r>
              <a:rPr lang="en-GB" i="1" dirty="0" smtClean="0"/>
              <a:t>Health organisations also have a key role in provision of effective interventions including support and counselling services for victims of CSE.</a:t>
            </a:r>
          </a:p>
          <a:p>
            <a:r>
              <a:rPr lang="en-GB" i="1" dirty="0" smtClean="0"/>
              <a:t>National Action Plan to Tackle Child Sexual Exploitation (Wales) 2015:</a:t>
            </a:r>
          </a:p>
          <a:p>
            <a:r>
              <a:rPr lang="en-GB" b="1" i="1" dirty="0" smtClean="0"/>
              <a:t>Prepare:</a:t>
            </a:r>
            <a:r>
              <a:rPr lang="en-GB" i="1" dirty="0" smtClean="0"/>
              <a:t> getting the strategic leadership and tools in place</a:t>
            </a:r>
            <a:endParaRPr lang="en-US" i="1" dirty="0" smtClean="0"/>
          </a:p>
          <a:p>
            <a:r>
              <a:rPr lang="en-GB" b="1" i="1" dirty="0" smtClean="0"/>
              <a:t>Prevent:</a:t>
            </a:r>
            <a:r>
              <a:rPr lang="en-GB" i="1" dirty="0" smtClean="0"/>
              <a:t> ensure preventative services in place</a:t>
            </a:r>
            <a:endParaRPr lang="en-US" i="1" dirty="0" smtClean="0"/>
          </a:p>
          <a:p>
            <a:r>
              <a:rPr lang="en-GB" b="1" i="1" dirty="0" smtClean="0"/>
              <a:t>Protect: </a:t>
            </a:r>
            <a:r>
              <a:rPr lang="en-GB" i="1" dirty="0" smtClean="0"/>
              <a:t>quality assurance of the child protection process</a:t>
            </a:r>
            <a:endParaRPr lang="en-US" i="1" dirty="0" smtClean="0"/>
          </a:p>
          <a:p>
            <a:r>
              <a:rPr lang="en-GB" b="1" i="1" dirty="0" smtClean="0"/>
              <a:t>Pursue: </a:t>
            </a:r>
            <a:r>
              <a:rPr lang="en-GB" i="1" dirty="0" smtClean="0"/>
              <a:t>disruption and prosecution of perpetrators and support of victims with child centred approach.</a:t>
            </a:r>
            <a:endParaRPr lang="en-US" i="1" dirty="0" smtClean="0"/>
          </a:p>
          <a:p>
            <a:r>
              <a:rPr lang="en-GB" i="1" dirty="0" smtClean="0"/>
              <a:t>Review of the statutory CSE guidance</a:t>
            </a:r>
          </a:p>
          <a:p>
            <a:pPr>
              <a:buNone/>
            </a:pPr>
            <a:endParaRPr lang="en-GB" i="1" dirty="0" smtClean="0"/>
          </a:p>
          <a:p>
            <a:r>
              <a:rPr lang="en-GB" i="1" dirty="0" smtClean="0"/>
              <a:t> Evaluation of the SERAF (Sexual Exploitation Risk Assessment Framework) assessment tool  - Currently under review</a:t>
            </a:r>
          </a:p>
          <a:p>
            <a:pPr>
              <a:buNone/>
            </a:pPr>
            <a:endParaRPr lang="en-GB" i="1" dirty="0" smtClean="0"/>
          </a:p>
          <a:p>
            <a:r>
              <a:rPr lang="en-GB" i="1" dirty="0" smtClean="0"/>
              <a:t>Development of a national data set to capture the profile, prevalence and response to CSE in Wales. </a:t>
            </a:r>
            <a:endParaRPr lang="en-US" i="1" dirty="0" smtClean="0"/>
          </a:p>
          <a:p>
            <a:endParaRPr lang="en-US"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slide summarises roles of.... According to the current guidance supported by legislation and working together</a:t>
            </a:r>
          </a:p>
          <a:p>
            <a:r>
              <a:rPr lang="en-GB" dirty="0" smtClean="0"/>
              <a:t>Will be updated</a:t>
            </a:r>
          </a:p>
          <a:p>
            <a:endParaRPr lang="en-GB" dirty="0" smtClean="0"/>
          </a:p>
          <a:p>
            <a:r>
              <a:rPr lang="en-GB" i="1" dirty="0" smtClean="0"/>
              <a:t>The Social Services and Well-being (Wales) Act 2014 places a duty on health professionals to inform local authorities if they have reasonable cause to suspect an adult or child is at risk. </a:t>
            </a:r>
          </a:p>
          <a:p>
            <a:r>
              <a:rPr lang="en-GB" i="1" dirty="0" smtClean="0"/>
              <a:t>Building a Brighter Future: Early Years and Childcare Plan 2013-2023 and The Healthy Child Wales programme sets out the policy framework and plan for supporting families to ensure their children attain their health and developmental potential and increase family resilience. </a:t>
            </a:r>
          </a:p>
          <a:p>
            <a:r>
              <a:rPr lang="en-GB" i="1" dirty="0" smtClean="0"/>
              <a:t>The Well-Being of Future Generations (Wales) Act 2015 has identified seven well-being goals which contribute to reducing the numbers of Adverse Childhood Experiences.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B88F4084-75B9-453B-BC56-E5B4883B8E5C}"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dirty="0" smtClean="0"/>
              <a:t>Sexual Offences Act 2003 gives extra protection to young people who are 16/17 years old</a:t>
            </a:r>
          </a:p>
          <a:p>
            <a:r>
              <a:rPr lang="en-GB" i="1" dirty="0" smtClean="0">
                <a:effectLst/>
              </a:rPr>
              <a:t>Section 74 states that:"For the purposes of this Part, a person consents if he agrees by choice, and has the freedom and capacity to make that choice."</a:t>
            </a:r>
            <a:r>
              <a:rPr lang="en-GB" i="1" baseline="30000" dirty="0" smtClean="0">
                <a:effectLst/>
                <a:hlinkClick r:id="rId3"/>
              </a:rPr>
              <a:t>[</a:t>
            </a:r>
            <a:r>
              <a:rPr lang="en-GB" i="1" baseline="30000" dirty="0" smtClean="0">
                <a:effectLst/>
              </a:rPr>
              <a:t> Sexual offences act 2003</a:t>
            </a:r>
          </a:p>
          <a:p>
            <a:endParaRPr lang="en-GB" baseline="30000" dirty="0" smtClean="0">
              <a:effectLst/>
            </a:endParaRPr>
          </a:p>
          <a:p>
            <a:r>
              <a:rPr lang="en-GB" sz="1200" b="1" i="1" kern="1200" dirty="0" smtClean="0">
                <a:solidFill>
                  <a:schemeClr val="tx1"/>
                </a:solidFill>
                <a:effectLst/>
              </a:rPr>
              <a:t>Offences against children under the age of 18</a:t>
            </a:r>
            <a:r>
              <a:rPr lang="en-GB" sz="1200" i="1" kern="1200" dirty="0" smtClean="0">
                <a:solidFill>
                  <a:schemeClr val="tx1"/>
                </a:solidFill>
                <a:effectLst/>
              </a:rPr>
              <a:t>There are a number of sexual offences in the Act that apply to all children under the age of 18. These include sexual offences where there is abuse of a position of trust (</a:t>
            </a:r>
            <a:r>
              <a:rPr lang="en-GB" sz="1200" i="1" kern="1200" dirty="0" err="1" smtClean="0">
                <a:solidFill>
                  <a:schemeClr val="tx1"/>
                </a:solidFill>
                <a:effectLst/>
              </a:rPr>
              <a:t>ss</a:t>
            </a:r>
            <a:r>
              <a:rPr lang="en-GB" sz="1200" i="1" kern="1200" dirty="0" smtClean="0">
                <a:solidFill>
                  <a:schemeClr val="tx1"/>
                </a:solidFill>
                <a:effectLst/>
              </a:rPr>
              <a:t> 16 to 24) and familial child sex offences (</a:t>
            </a:r>
            <a:r>
              <a:rPr lang="en-GB" sz="1200" i="1" kern="1200" dirty="0" err="1" smtClean="0">
                <a:solidFill>
                  <a:schemeClr val="tx1"/>
                </a:solidFill>
                <a:effectLst/>
              </a:rPr>
              <a:t>ss</a:t>
            </a:r>
            <a:r>
              <a:rPr lang="en-GB" sz="1200" i="1" kern="1200" dirty="0" smtClean="0">
                <a:solidFill>
                  <a:schemeClr val="tx1"/>
                </a:solidFill>
                <a:effectLst/>
              </a:rPr>
              <a:t> 25 to 29).</a:t>
            </a:r>
          </a:p>
          <a:p>
            <a:endParaRPr lang="en-GB" sz="1200" i="1" kern="1200" dirty="0" smtClean="0">
              <a:solidFill>
                <a:schemeClr val="tx1"/>
              </a:solidFill>
              <a:effectLst/>
            </a:endParaRPr>
          </a:p>
          <a:p>
            <a:r>
              <a:rPr lang="en-GB" sz="1200" i="1" kern="1200" dirty="0" smtClean="0">
                <a:solidFill>
                  <a:schemeClr val="tx1"/>
                </a:solidFill>
                <a:effectLst/>
              </a:rPr>
              <a:t>The Act also provides for offences specifically to tackle the use of children in the sex industry, where a child is under 18 (</a:t>
            </a:r>
            <a:r>
              <a:rPr lang="en-GB" sz="1200" i="1" kern="1200" dirty="0" err="1" smtClean="0">
                <a:solidFill>
                  <a:schemeClr val="tx1"/>
                </a:solidFill>
                <a:effectLst/>
              </a:rPr>
              <a:t>ss</a:t>
            </a:r>
            <a:r>
              <a:rPr lang="en-GB" sz="1200" i="1" kern="1200" dirty="0" smtClean="0">
                <a:solidFill>
                  <a:schemeClr val="tx1"/>
                </a:solidFill>
                <a:effectLst/>
              </a:rPr>
              <a:t> 47 to 50). These offences are:</a:t>
            </a:r>
          </a:p>
          <a:p>
            <a:pPr>
              <a:buFont typeface="Arial" pitchFamily="34" charset="0"/>
              <a:buChar char="•"/>
            </a:pPr>
            <a:r>
              <a:rPr lang="en-GB" sz="1200" i="1" kern="1200" dirty="0" smtClean="0">
                <a:solidFill>
                  <a:schemeClr val="tx1"/>
                </a:solidFill>
                <a:effectLst/>
              </a:rPr>
              <a:t>paying for sexual services of a child</a:t>
            </a:r>
          </a:p>
          <a:p>
            <a:pPr>
              <a:buFont typeface="Arial" pitchFamily="34" charset="0"/>
              <a:buChar char="•"/>
            </a:pPr>
            <a:r>
              <a:rPr lang="en-GB" sz="1200" i="1" kern="1200" dirty="0" smtClean="0">
                <a:solidFill>
                  <a:schemeClr val="tx1"/>
                </a:solidFill>
                <a:effectLst/>
              </a:rPr>
              <a:t>causing or inciting child prostitution or pornography</a:t>
            </a:r>
          </a:p>
          <a:p>
            <a:pPr>
              <a:buFont typeface="Arial" pitchFamily="34" charset="0"/>
              <a:buChar char="•"/>
            </a:pPr>
            <a:r>
              <a:rPr lang="en-GB" sz="1200" i="1" kern="1200" dirty="0" smtClean="0">
                <a:solidFill>
                  <a:schemeClr val="tx1"/>
                </a:solidFill>
                <a:effectLst/>
              </a:rPr>
              <a:t>controlling a child prostitute or a child involved in pornography</a:t>
            </a:r>
          </a:p>
          <a:p>
            <a:pPr>
              <a:buFont typeface="Arial" pitchFamily="34" charset="0"/>
              <a:buChar char="•"/>
            </a:pPr>
            <a:r>
              <a:rPr lang="en-GB" sz="1200" i="1" kern="1200" dirty="0" smtClean="0">
                <a:solidFill>
                  <a:schemeClr val="tx1"/>
                </a:solidFill>
                <a:effectLst/>
              </a:rPr>
              <a:t>arranging or facilitating child prostitution or pornography</a:t>
            </a:r>
          </a:p>
          <a:p>
            <a:endParaRPr lang="en-GB" i="1" dirty="0"/>
          </a:p>
        </p:txBody>
      </p:sp>
      <p:sp>
        <p:nvSpPr>
          <p:cNvPr id="4" name="Slide Number Placeholder 3"/>
          <p:cNvSpPr>
            <a:spLocks noGrp="1"/>
          </p:cNvSpPr>
          <p:nvPr>
            <p:ph type="sldNum" sz="quarter" idx="10"/>
          </p:nvPr>
        </p:nvSpPr>
        <p:spPr/>
        <p:txBody>
          <a:bodyPr/>
          <a:lstStyle/>
          <a:p>
            <a:pPr>
              <a:defRPr/>
            </a:pPr>
            <a:fld id="{4D65EADE-93C2-43B8-8DF2-4AF4E2576940}" type="slidenum">
              <a:rPr lang="en-GB" smtClean="0"/>
              <a:pPr>
                <a:defRPr/>
              </a:pPr>
              <a:t>16</a:t>
            </a:fld>
            <a:endParaRPr lang="en-GB" dirty="0"/>
          </a:p>
        </p:txBody>
      </p:sp>
    </p:spTree>
    <p:extLst>
      <p:ext uri="{BB962C8B-B14F-4D97-AF65-F5344CB8AC3E}">
        <p14:creationId xmlns:p14="http://schemas.microsoft.com/office/powerpoint/2010/main" val="8520757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So how are we approaching the CSE issue in Wales.</a:t>
            </a:r>
          </a:p>
          <a:p>
            <a:r>
              <a:rPr lang="en-GB" i="1" dirty="0" smtClean="0"/>
              <a:t>The CSE Strategic Planning and Implementation Group have developed a prevention strategy that should underpin our work.</a:t>
            </a:r>
            <a:endParaRPr lang="en-US" i="1"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Explain</a:t>
            </a:r>
            <a:r>
              <a:rPr lang="en-GB" i="1" baseline="0" dirty="0" smtClean="0"/>
              <a:t> that there is a National Action Plan and how the Prevention Strategy is aligned with this.</a:t>
            </a:r>
            <a:endParaRPr lang="en-GB" i="1" dirty="0"/>
          </a:p>
        </p:txBody>
      </p:sp>
      <p:sp>
        <p:nvSpPr>
          <p:cNvPr id="4" name="Slide Number Placeholder 3"/>
          <p:cNvSpPr>
            <a:spLocks noGrp="1"/>
          </p:cNvSpPr>
          <p:nvPr>
            <p:ph type="sldNum" sz="quarter" idx="10"/>
          </p:nvPr>
        </p:nvSpPr>
        <p:spPr/>
        <p:txBody>
          <a:bodyPr/>
          <a:lstStyle/>
          <a:p>
            <a:fld id="{B88F4084-75B9-453B-BC56-E5B4883B8E5C}"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i="1" kern="1200" dirty="0" smtClean="0">
                <a:solidFill>
                  <a:schemeClr val="tx1"/>
                </a:solidFill>
                <a:latin typeface="+mn-lt"/>
                <a:ea typeface="+mn-ea"/>
                <a:cs typeface="+mn-cs"/>
              </a:rPr>
              <a:t>Health are doing a lot but may not realise it</a:t>
            </a:r>
          </a:p>
          <a:p>
            <a:r>
              <a:rPr lang="en-GB" sz="1200" i="1" kern="1200" dirty="0" smtClean="0">
                <a:solidFill>
                  <a:schemeClr val="tx1"/>
                </a:solidFill>
                <a:latin typeface="+mn-lt"/>
                <a:ea typeface="+mn-ea"/>
                <a:cs typeface="+mn-cs"/>
              </a:rPr>
              <a:t>Used Prevention terms from Munro review which overlap with health definitions and provide framework for health work</a:t>
            </a:r>
          </a:p>
          <a:p>
            <a:r>
              <a:rPr lang="en-GB" sz="1200" i="1" kern="1200" dirty="0" smtClean="0">
                <a:solidFill>
                  <a:schemeClr val="tx1"/>
                </a:solidFill>
                <a:latin typeface="+mn-lt"/>
                <a:ea typeface="+mn-ea"/>
                <a:cs typeface="+mn-cs"/>
              </a:rPr>
              <a:t>Universal Primary Prevention – addressing the entire population and aiming to reduce the later incidence of problems, for example, adolescent friendly health services, Healthy Child Wales programme and encouraging healthy relationships.</a:t>
            </a:r>
          </a:p>
          <a:p>
            <a:r>
              <a:rPr lang="en-GB" sz="1200" i="1" kern="1200" dirty="0" smtClean="0">
                <a:solidFill>
                  <a:schemeClr val="tx1"/>
                </a:solidFill>
                <a:latin typeface="+mn-lt"/>
                <a:ea typeface="+mn-ea"/>
                <a:cs typeface="+mn-cs"/>
              </a:rPr>
              <a:t> </a:t>
            </a:r>
          </a:p>
          <a:p>
            <a:r>
              <a:rPr lang="en-GB" sz="1200" i="1" kern="1200" dirty="0" smtClean="0">
                <a:solidFill>
                  <a:schemeClr val="tx1"/>
                </a:solidFill>
                <a:latin typeface="+mn-lt"/>
                <a:ea typeface="+mn-ea"/>
                <a:cs typeface="+mn-cs"/>
              </a:rPr>
              <a:t>7.2	Selective Primary Prevention – focusing on groups that research has indicated are at higher than average risk of developing problems, for example, Flying Start and offering support services to teenage mothers;</a:t>
            </a:r>
          </a:p>
          <a:p>
            <a:r>
              <a:rPr lang="en-GB" sz="1200" i="1" kern="1200" dirty="0" smtClean="0">
                <a:solidFill>
                  <a:schemeClr val="tx1"/>
                </a:solidFill>
                <a:latin typeface="+mn-lt"/>
                <a:ea typeface="+mn-ea"/>
                <a:cs typeface="+mn-cs"/>
              </a:rPr>
              <a:t> </a:t>
            </a:r>
          </a:p>
          <a:p>
            <a:r>
              <a:rPr lang="en-GB" sz="1200" i="1" kern="1200" dirty="0" smtClean="0">
                <a:solidFill>
                  <a:schemeClr val="tx1"/>
                </a:solidFill>
                <a:latin typeface="+mn-lt"/>
                <a:ea typeface="+mn-ea"/>
                <a:cs typeface="+mn-cs"/>
              </a:rPr>
              <a:t>7.3	Secondary Prevention – aiming to respond quickly when low-level problems arise in order to prevent them from getting worse, for example working with looked after and missing children and information sharing between agencies;</a:t>
            </a:r>
          </a:p>
          <a:p>
            <a:r>
              <a:rPr lang="en-GB" sz="1200" i="1" kern="1200" dirty="0" smtClean="0">
                <a:solidFill>
                  <a:schemeClr val="tx1"/>
                </a:solidFill>
                <a:latin typeface="+mn-lt"/>
                <a:ea typeface="+mn-ea"/>
                <a:cs typeface="+mn-cs"/>
              </a:rPr>
              <a:t> </a:t>
            </a:r>
          </a:p>
          <a:p>
            <a:r>
              <a:rPr lang="en-GB" sz="1200" i="1" kern="1200" dirty="0" smtClean="0">
                <a:solidFill>
                  <a:schemeClr val="tx1"/>
                </a:solidFill>
                <a:latin typeface="+mn-lt"/>
                <a:ea typeface="+mn-ea"/>
                <a:cs typeface="+mn-cs"/>
              </a:rPr>
              <a:t>7.4	Tertiary Help/Prevention – involving a response when the problem has become serious, for example, child protection process and criminal justice; </a:t>
            </a:r>
          </a:p>
          <a:p>
            <a:r>
              <a:rPr lang="en-GB" sz="1200" i="1" kern="1200" dirty="0" smtClean="0">
                <a:solidFill>
                  <a:schemeClr val="tx1"/>
                </a:solidFill>
                <a:latin typeface="+mn-lt"/>
                <a:ea typeface="+mn-ea"/>
                <a:cs typeface="+mn-cs"/>
              </a:rPr>
              <a:t> </a:t>
            </a:r>
          </a:p>
          <a:p>
            <a:r>
              <a:rPr lang="en-GB" sz="1200" i="1" kern="1200" dirty="0" smtClean="0">
                <a:solidFill>
                  <a:schemeClr val="tx1"/>
                </a:solidFill>
                <a:latin typeface="+mn-lt"/>
                <a:ea typeface="+mn-ea"/>
                <a:cs typeface="+mn-cs"/>
              </a:rPr>
              <a:t>7.5	Quaternary Help/Prevention – providing therapy to victims so that they do not suffer long-term harm, for example, therapy for victims of sexual exploitation or therapeutic help for looked after children.</a:t>
            </a:r>
          </a:p>
          <a:p>
            <a:endParaRPr lang="en-GB" dirty="0"/>
          </a:p>
        </p:txBody>
      </p:sp>
      <p:sp>
        <p:nvSpPr>
          <p:cNvPr id="4" name="Slide Number Placeholder 3"/>
          <p:cNvSpPr>
            <a:spLocks noGrp="1"/>
          </p:cNvSpPr>
          <p:nvPr>
            <p:ph type="sldNum" sz="quarter" idx="10"/>
          </p:nvPr>
        </p:nvSpPr>
        <p:spPr/>
        <p:txBody>
          <a:bodyPr/>
          <a:lstStyle/>
          <a:p>
            <a:fld id="{B88F4084-75B9-453B-BC56-E5B4883B8E5C}"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12813" eaLnBrk="0" hangingPunct="0">
              <a:spcBef>
                <a:spcPct val="30000"/>
              </a:spcBef>
              <a:defRPr sz="1200">
                <a:solidFill>
                  <a:schemeClr val="tx1"/>
                </a:solidFill>
                <a:latin typeface="Calibri" pitchFamily="34" charset="0"/>
              </a:defRPr>
            </a:lvl1pPr>
            <a:lvl2pPr marL="742950" indent="-285750" defTabSz="912813" eaLnBrk="0" hangingPunct="0">
              <a:spcBef>
                <a:spcPct val="30000"/>
              </a:spcBef>
              <a:defRPr sz="1200">
                <a:solidFill>
                  <a:schemeClr val="tx1"/>
                </a:solidFill>
                <a:latin typeface="Calibri" pitchFamily="34" charset="0"/>
              </a:defRPr>
            </a:lvl2pPr>
            <a:lvl3pPr marL="1143000" indent="-228600" defTabSz="912813" eaLnBrk="0" hangingPunct="0">
              <a:spcBef>
                <a:spcPct val="30000"/>
              </a:spcBef>
              <a:defRPr sz="1200">
                <a:solidFill>
                  <a:schemeClr val="tx1"/>
                </a:solidFill>
                <a:latin typeface="Calibri" pitchFamily="34" charset="0"/>
              </a:defRPr>
            </a:lvl3pPr>
            <a:lvl4pPr marL="1600200" indent="-228600" defTabSz="912813" eaLnBrk="0" hangingPunct="0">
              <a:spcBef>
                <a:spcPct val="30000"/>
              </a:spcBef>
              <a:defRPr sz="1200">
                <a:solidFill>
                  <a:schemeClr val="tx1"/>
                </a:solidFill>
                <a:latin typeface="Calibri" pitchFamily="34" charset="0"/>
              </a:defRPr>
            </a:lvl4pPr>
            <a:lvl5pPr marL="2057400" indent="-228600" defTabSz="912813" eaLnBrk="0" hangingPunct="0">
              <a:spcBef>
                <a:spcPct val="30000"/>
              </a:spcBef>
              <a:defRPr sz="1200">
                <a:solidFill>
                  <a:schemeClr val="tx1"/>
                </a:solidFill>
                <a:latin typeface="Calibri" pitchFamily="34" charset="0"/>
              </a:defRPr>
            </a:lvl5pPr>
            <a:lvl6pPr marL="2514600" indent="-228600" defTabSz="912813" eaLnBrk="0" fontAlgn="base" hangingPunct="0">
              <a:spcBef>
                <a:spcPct val="30000"/>
              </a:spcBef>
              <a:spcAft>
                <a:spcPct val="0"/>
              </a:spcAft>
              <a:defRPr sz="1200">
                <a:solidFill>
                  <a:schemeClr val="tx1"/>
                </a:solidFill>
                <a:latin typeface="Calibri" pitchFamily="34" charset="0"/>
              </a:defRPr>
            </a:lvl6pPr>
            <a:lvl7pPr marL="2971800" indent="-228600" defTabSz="912813" eaLnBrk="0" fontAlgn="base" hangingPunct="0">
              <a:spcBef>
                <a:spcPct val="30000"/>
              </a:spcBef>
              <a:spcAft>
                <a:spcPct val="0"/>
              </a:spcAft>
              <a:defRPr sz="1200">
                <a:solidFill>
                  <a:schemeClr val="tx1"/>
                </a:solidFill>
                <a:latin typeface="Calibri" pitchFamily="34" charset="0"/>
              </a:defRPr>
            </a:lvl7pPr>
            <a:lvl8pPr marL="3429000" indent="-228600" defTabSz="912813" eaLnBrk="0" fontAlgn="base" hangingPunct="0">
              <a:spcBef>
                <a:spcPct val="30000"/>
              </a:spcBef>
              <a:spcAft>
                <a:spcPct val="0"/>
              </a:spcAft>
              <a:defRPr sz="1200">
                <a:solidFill>
                  <a:schemeClr val="tx1"/>
                </a:solidFill>
                <a:latin typeface="Calibri" pitchFamily="34" charset="0"/>
              </a:defRPr>
            </a:lvl8pPr>
            <a:lvl9pPr marL="3886200" indent="-228600" defTabSz="912813"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0686F1D-3D8E-45F7-BE6D-FED257FE0381}" type="slidenum">
              <a:rPr lang="en-GB" altLang="en-US" smtClean="0">
                <a:latin typeface="CG Omega" pitchFamily="34" charset="0"/>
              </a:rPr>
              <a:pPr eaLnBrk="1" hangingPunct="1">
                <a:spcBef>
                  <a:spcPct val="0"/>
                </a:spcBef>
              </a:pPr>
              <a:t>2</a:t>
            </a:fld>
            <a:endParaRPr lang="en-GB" altLang="en-US" dirty="0" smtClean="0">
              <a:latin typeface="Times New Roman" pitchFamily="18" charset="0"/>
            </a:endParaRPr>
          </a:p>
        </p:txBody>
      </p:sp>
      <p:sp>
        <p:nvSpPr>
          <p:cNvPr id="450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50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eaLnBrk="1" hangingPunct="1">
              <a:spcBef>
                <a:spcPct val="0"/>
              </a:spcBef>
            </a:pPr>
            <a:r>
              <a:rPr lang="en-US" altLang="en-US" i="1" dirty="0" smtClean="0"/>
              <a:t>Link to ICD competences</a:t>
            </a:r>
          </a:p>
          <a:p>
            <a:r>
              <a:rPr lang="en-US" altLang="en-US" i="1" dirty="0" smtClean="0"/>
              <a:t>Level 1 Core competences: </a:t>
            </a:r>
            <a:r>
              <a:rPr lang="en-GB" sz="1200" i="1" kern="1200" baseline="0" dirty="0" smtClean="0">
                <a:solidFill>
                  <a:schemeClr val="tx1"/>
                </a:solidFill>
                <a:latin typeface="+mn-lt"/>
                <a:ea typeface="+mn-ea"/>
                <a:cs typeface="+mn-cs"/>
              </a:rPr>
              <a:t>Recognising CSA and including child trafficking and Female Genital Mutilation (FGM), understanding the risks associated with the internet and online social networking, Taking appropriate action if they have concerns</a:t>
            </a:r>
          </a:p>
          <a:p>
            <a:r>
              <a:rPr lang="en-GB" altLang="en-US" sz="1200" i="1" kern="1200" baseline="0" dirty="0" smtClean="0">
                <a:solidFill>
                  <a:schemeClr val="tx1"/>
                </a:solidFill>
                <a:latin typeface="+mn-lt"/>
                <a:ea typeface="+mn-ea"/>
                <a:cs typeface="+mn-cs"/>
              </a:rPr>
              <a:t>Level 2 </a:t>
            </a:r>
            <a:r>
              <a:rPr lang="en-US" altLang="en-US" i="1" dirty="0" smtClean="0"/>
              <a:t>Core competences:</a:t>
            </a:r>
            <a:r>
              <a:rPr lang="en-GB" altLang="en-US" sz="1200" i="1" kern="1200" baseline="0" dirty="0" smtClean="0">
                <a:solidFill>
                  <a:schemeClr val="tx1"/>
                </a:solidFill>
                <a:latin typeface="+mn-lt"/>
                <a:ea typeface="+mn-ea"/>
                <a:cs typeface="+mn-cs"/>
              </a:rPr>
              <a:t> </a:t>
            </a:r>
            <a:r>
              <a:rPr lang="en-GB" sz="1200" i="1" kern="1200" baseline="0" dirty="0" smtClean="0">
                <a:solidFill>
                  <a:schemeClr val="tx1"/>
                </a:solidFill>
                <a:latin typeface="+mn-lt"/>
                <a:ea typeface="+mn-ea"/>
                <a:cs typeface="+mn-cs"/>
              </a:rPr>
              <a:t>Able to identify and refer a child suspected of being a victim of trafficking or sexual</a:t>
            </a:r>
          </a:p>
          <a:p>
            <a:r>
              <a:rPr lang="en-GB" sz="1200" i="1" kern="1200" baseline="0" dirty="0" smtClean="0">
                <a:solidFill>
                  <a:schemeClr val="tx1"/>
                </a:solidFill>
                <a:latin typeface="+mn-lt"/>
                <a:ea typeface="+mn-ea"/>
                <a:cs typeface="+mn-cs"/>
              </a:rPr>
              <a:t>exploitation; at risk of FGM or having been a victim of FGM; at risk of exploitation by </a:t>
            </a:r>
            <a:r>
              <a:rPr lang="en-GB" sz="1200" i="1" kern="1200" baseline="0" dirty="0" err="1" smtClean="0">
                <a:solidFill>
                  <a:schemeClr val="tx1"/>
                </a:solidFill>
                <a:latin typeface="+mn-lt"/>
                <a:ea typeface="+mn-ea"/>
                <a:cs typeface="+mn-cs"/>
              </a:rPr>
              <a:t>Radicalisers</a:t>
            </a:r>
            <a:r>
              <a:rPr lang="en-GB" sz="1200" i="1" kern="1200" baseline="0" dirty="0" smtClean="0">
                <a:solidFill>
                  <a:schemeClr val="tx1"/>
                </a:solidFill>
                <a:latin typeface="+mn-lt"/>
                <a:ea typeface="+mn-ea"/>
                <a:cs typeface="+mn-cs"/>
              </a:rPr>
              <a:t>.</a:t>
            </a:r>
          </a:p>
          <a:p>
            <a:r>
              <a:rPr lang="en-GB" sz="1200" i="1" kern="1200" baseline="0" dirty="0" smtClean="0">
                <a:solidFill>
                  <a:schemeClr val="tx1"/>
                </a:solidFill>
                <a:latin typeface="+mn-lt"/>
                <a:ea typeface="+mn-ea"/>
                <a:cs typeface="+mn-cs"/>
              </a:rPr>
              <a:t>Learning outcome L2: To be able to identify and refer a child suspected of being a victim of trafficking and/or sexual</a:t>
            </a:r>
          </a:p>
          <a:p>
            <a:r>
              <a:rPr lang="en-GB" sz="1200" i="1" kern="1200" baseline="0" dirty="0" smtClean="0">
                <a:solidFill>
                  <a:schemeClr val="tx1"/>
                </a:solidFill>
                <a:latin typeface="+mn-lt"/>
                <a:ea typeface="+mn-ea"/>
                <a:cs typeface="+mn-cs"/>
              </a:rPr>
              <a:t>exploitation</a:t>
            </a:r>
          </a:p>
          <a:p>
            <a:r>
              <a:rPr lang="en-GB" altLang="en-US" sz="1200" i="1" kern="1200" baseline="0" dirty="0" smtClean="0">
                <a:solidFill>
                  <a:schemeClr val="tx1"/>
                </a:solidFill>
                <a:latin typeface="+mn-lt"/>
                <a:ea typeface="+mn-ea"/>
                <a:cs typeface="+mn-cs"/>
              </a:rPr>
              <a:t>Level 3 core competences: </a:t>
            </a:r>
            <a:r>
              <a:rPr lang="en-GB" sz="1200" i="1" kern="1200" baseline="0" dirty="0" smtClean="0">
                <a:solidFill>
                  <a:schemeClr val="tx1"/>
                </a:solidFill>
                <a:latin typeface="+mn-lt"/>
                <a:ea typeface="+mn-ea"/>
                <a:cs typeface="+mn-cs"/>
              </a:rPr>
              <a:t>Draws on child and family-focused clinical and professional knowledge and expertise of what constitutes child maltreatment, to identify signs of sexual, physical, or emotional abuse or neglect. Will have professionally relevant core and case specific clinical competencies</a:t>
            </a:r>
          </a:p>
          <a:p>
            <a:r>
              <a:rPr lang="en-GB" altLang="en-US" sz="1200" i="1" kern="1200" baseline="0" dirty="0" smtClean="0">
                <a:solidFill>
                  <a:schemeClr val="tx1"/>
                </a:solidFill>
                <a:latin typeface="+mn-lt"/>
                <a:ea typeface="+mn-ea"/>
                <a:cs typeface="+mn-cs"/>
              </a:rPr>
              <a:t>Level 3 Clinical knowledge: </a:t>
            </a:r>
            <a:r>
              <a:rPr lang="en-GB" sz="1200" i="1" kern="1200" baseline="0" dirty="0" smtClean="0">
                <a:solidFill>
                  <a:schemeClr val="tx1"/>
                </a:solidFill>
                <a:latin typeface="+mn-lt"/>
                <a:ea typeface="+mn-ea"/>
                <a:cs typeface="+mn-cs"/>
              </a:rPr>
              <a:t>Have an understanding of emerging evidence on child sexual exploitation and FGM,(GP) </a:t>
            </a:r>
          </a:p>
          <a:p>
            <a:r>
              <a:rPr lang="en-GB" sz="1200" i="1" kern="1200" baseline="0" dirty="0" smtClean="0">
                <a:solidFill>
                  <a:schemeClr val="tx1"/>
                </a:solidFill>
                <a:latin typeface="+mn-lt"/>
                <a:ea typeface="+mn-ea"/>
                <a:cs typeface="+mn-cs"/>
              </a:rPr>
              <a:t>Skills: Able to communicate effectively with children and young people, ensuring that they have the</a:t>
            </a:r>
          </a:p>
          <a:p>
            <a:r>
              <a:rPr lang="en-GB" sz="1200" i="1" kern="1200" baseline="0" dirty="0" smtClean="0">
                <a:solidFill>
                  <a:schemeClr val="tx1"/>
                </a:solidFill>
                <a:latin typeface="+mn-lt"/>
                <a:ea typeface="+mn-ea"/>
                <a:cs typeface="+mn-cs"/>
              </a:rPr>
              <a:t>opportunity to participate in decisions affecting them as appropriate to their age and ability</a:t>
            </a:r>
          </a:p>
          <a:p>
            <a:endParaRPr lang="en-GB" altLang="en-US" sz="1200" kern="1200" baseline="0" dirty="0" smtClean="0">
              <a:solidFill>
                <a:schemeClr val="tx1"/>
              </a:solidFill>
              <a:latin typeface="+mn-lt"/>
              <a:ea typeface="+mn-ea"/>
              <a:cs typeface="+mn-cs"/>
            </a:endParaRPr>
          </a:p>
          <a:p>
            <a:r>
              <a:rPr lang="en-GB" altLang="en-US" sz="1200" i="1" kern="1200" baseline="0" dirty="0" smtClean="0">
                <a:solidFill>
                  <a:srgbClr val="00B050"/>
                </a:solidFill>
                <a:latin typeface="+mn-lt"/>
                <a:ea typeface="+mn-ea"/>
                <a:cs typeface="+mn-cs"/>
              </a:rPr>
              <a:t>Need to understand that CSE is a form of abuse and know how to  recognise it and how to respond effectively.</a:t>
            </a:r>
          </a:p>
          <a:p>
            <a:r>
              <a:rPr lang="en-GB" altLang="en-US" sz="1200" i="1" kern="1200" baseline="0" dirty="0" smtClean="0">
                <a:solidFill>
                  <a:srgbClr val="00B050"/>
                </a:solidFill>
                <a:latin typeface="+mn-lt"/>
                <a:ea typeface="+mn-ea"/>
                <a:cs typeface="+mn-cs"/>
              </a:rPr>
              <a:t>Need to understand what makes a child more vulnerable to the abuse whilst acknowledging that any child can become a victim.</a:t>
            </a:r>
          </a:p>
          <a:p>
            <a:r>
              <a:rPr lang="en-GB" altLang="en-US" sz="1200" i="1" kern="1200" baseline="0" dirty="0" smtClean="0">
                <a:solidFill>
                  <a:srgbClr val="00B050"/>
                </a:solidFill>
                <a:latin typeface="+mn-lt"/>
                <a:ea typeface="+mn-ea"/>
                <a:cs typeface="+mn-cs"/>
              </a:rPr>
              <a:t>Not just an overseas problem, this is a common misconception. It’s happening here in Wales.</a:t>
            </a:r>
          </a:p>
          <a:p>
            <a:r>
              <a:rPr lang="en-GB" altLang="en-US" sz="1200" i="1" kern="1200" baseline="0" dirty="0" smtClean="0">
                <a:solidFill>
                  <a:srgbClr val="00B050"/>
                </a:solidFill>
                <a:latin typeface="+mn-lt"/>
                <a:ea typeface="+mn-ea"/>
                <a:cs typeface="+mn-cs"/>
              </a:rPr>
              <a:t>Children are trafficked for the purpose of sexual exploitation.</a:t>
            </a:r>
          </a:p>
          <a:p>
            <a:r>
              <a:rPr lang="en-GB" altLang="en-US" sz="1200" i="1" kern="1200" baseline="0" dirty="0" smtClean="0">
                <a:solidFill>
                  <a:srgbClr val="00B050"/>
                </a:solidFill>
                <a:latin typeface="+mn-lt"/>
                <a:ea typeface="+mn-ea"/>
                <a:cs typeface="+mn-cs"/>
              </a:rPr>
              <a:t>Children are often unaware that they are in an exploitative situation</a:t>
            </a:r>
          </a:p>
          <a:p>
            <a:r>
              <a:rPr lang="en-GB" altLang="en-US" sz="1200" i="1" kern="1200" baseline="0" dirty="0" smtClean="0">
                <a:solidFill>
                  <a:srgbClr val="00B050"/>
                </a:solidFill>
                <a:latin typeface="+mn-lt"/>
                <a:ea typeface="+mn-ea"/>
                <a:cs typeface="+mn-cs"/>
              </a:rPr>
              <a:t>CSE is under recognised and under reported</a:t>
            </a:r>
            <a:endParaRPr lang="en-US" altLang="en-US" i="1" dirty="0" smtClean="0">
              <a:solidFill>
                <a:srgbClr val="00B05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Very</a:t>
            </a:r>
            <a:r>
              <a:rPr lang="en-GB" i="1" baseline="0" dirty="0" smtClean="0"/>
              <a:t> sophisticated process which can take as little as 5 minutes or several months/years.</a:t>
            </a:r>
            <a:endParaRPr lang="en-GB" i="1" dirty="0" smtClean="0"/>
          </a:p>
          <a:p>
            <a:endParaRPr lang="en-GB" dirty="0" smtClean="0"/>
          </a:p>
          <a:p>
            <a:r>
              <a:rPr lang="en-GB" i="1" dirty="0" smtClean="0"/>
              <a:t>Current Trends</a:t>
            </a:r>
          </a:p>
          <a:p>
            <a:r>
              <a:rPr lang="en-GB" i="1" dirty="0" smtClean="0">
                <a:latin typeface="Arial" panose="020B0604020202020204" pitchFamily="34" charset="0"/>
                <a:cs typeface="Arial" panose="020B0604020202020204" pitchFamily="34" charset="0"/>
              </a:rPr>
              <a:t>The following examples (based on the </a:t>
            </a:r>
            <a:r>
              <a:rPr lang="en-GB" i="1" dirty="0" err="1" smtClean="0">
                <a:latin typeface="Arial" panose="020B0604020202020204" pitchFamily="34" charset="0"/>
                <a:cs typeface="Arial" panose="020B0604020202020204" pitchFamily="34" charset="0"/>
              </a:rPr>
              <a:t>Barnardo’s</a:t>
            </a:r>
            <a:r>
              <a:rPr lang="en-GB" i="1" dirty="0" smtClean="0">
                <a:latin typeface="Arial" panose="020B0604020202020204" pitchFamily="34" charset="0"/>
                <a:cs typeface="Arial" panose="020B0604020202020204" pitchFamily="34" charset="0"/>
              </a:rPr>
              <a:t> 2011 report, Puppet on a String – The urgent need to cut children free from sexual exploitation,</a:t>
            </a:r>
            <a:r>
              <a:rPr lang="en-GB" i="1" baseline="0" dirty="0" smtClean="0">
                <a:latin typeface="Arial" panose="020B0604020202020204" pitchFamily="34" charset="0"/>
                <a:cs typeface="Arial" panose="020B0604020202020204" pitchFamily="34" charset="0"/>
              </a:rPr>
              <a:t> </a:t>
            </a:r>
            <a:r>
              <a:rPr lang="en-GB" i="1" dirty="0" smtClean="0">
                <a:latin typeface="Arial" panose="020B0604020202020204" pitchFamily="34" charset="0"/>
                <a:cs typeface="Arial" panose="020B0604020202020204" pitchFamily="34" charset="0"/>
              </a:rPr>
              <a:t>describes the different types of exploitation offenders use and how children can be coerced.  </a:t>
            </a:r>
          </a:p>
          <a:p>
            <a:r>
              <a:rPr lang="en-GB" b="1" i="1" u="sng" dirty="0" smtClean="0">
                <a:latin typeface="Arial" panose="020B0604020202020204" pitchFamily="34" charset="0"/>
                <a:cs typeface="Arial" panose="020B0604020202020204" pitchFamily="34" charset="0"/>
              </a:rPr>
              <a:t>Inappropriate relationships</a:t>
            </a:r>
          </a:p>
          <a:p>
            <a:r>
              <a:rPr lang="en-GB" i="1" dirty="0" smtClean="0">
                <a:latin typeface="Arial" panose="020B0604020202020204" pitchFamily="34" charset="0"/>
                <a:cs typeface="Arial" panose="020B0604020202020204" pitchFamily="34" charset="0"/>
              </a:rPr>
              <a:t>These usually involve one offender who has inappropriate power or control over a young person (physical, emotional or financial). One indicator may be a significant age gap. The young person may believe they are in a loving relationship. </a:t>
            </a:r>
          </a:p>
          <a:p>
            <a:r>
              <a:rPr lang="en-GB" b="1" i="1" u="sng" dirty="0" smtClean="0">
                <a:latin typeface="Arial" panose="020B0604020202020204" pitchFamily="34" charset="0"/>
                <a:cs typeface="Arial" panose="020B0604020202020204" pitchFamily="34" charset="0"/>
              </a:rPr>
              <a:t>Boyfriend model</a:t>
            </a:r>
          </a:p>
          <a:p>
            <a:r>
              <a:rPr lang="en-GB" i="1" dirty="0" smtClean="0">
                <a:latin typeface="Arial" panose="020B0604020202020204" pitchFamily="34" charset="0"/>
                <a:cs typeface="Arial" panose="020B0604020202020204" pitchFamily="34" charset="0"/>
              </a:rPr>
              <a:t>Here the offender befriends and grooms a young person into a ‘relationship’ and then coerces or forces them to have sex with friends or associates. The boyfriend may be significantly older than the victim, but not always. </a:t>
            </a:r>
          </a:p>
          <a:p>
            <a:r>
              <a:rPr lang="en-GB" b="1" i="1" u="sng" dirty="0" smtClean="0">
                <a:latin typeface="Arial" panose="020B0604020202020204" pitchFamily="34" charset="0"/>
                <a:cs typeface="Arial" panose="020B0604020202020204" pitchFamily="34" charset="0"/>
              </a:rPr>
              <a:t>Peer-on-peer exploitation</a:t>
            </a:r>
          </a:p>
          <a:p>
            <a:r>
              <a:rPr lang="en-GB" i="1" dirty="0" smtClean="0">
                <a:latin typeface="Arial" panose="020B0604020202020204" pitchFamily="34" charset="0"/>
                <a:cs typeface="Arial" panose="020B0604020202020204" pitchFamily="34" charset="0"/>
              </a:rPr>
              <a:t>This refers to situations where young people are forced or coerced into sexual activity by peers or associates. Sometimes this can be associated with gang activity but not always. </a:t>
            </a:r>
          </a:p>
          <a:p>
            <a:r>
              <a:rPr lang="en-GB" b="1" i="1" u="sng" dirty="0" smtClean="0">
                <a:latin typeface="Arial" panose="020B0604020202020204" pitchFamily="34" charset="0"/>
                <a:cs typeface="Arial" panose="020B0604020202020204" pitchFamily="34" charset="0"/>
              </a:rPr>
              <a:t>Gang-associated CSE</a:t>
            </a:r>
          </a:p>
          <a:p>
            <a:r>
              <a:rPr lang="en-GB" i="1" dirty="0" smtClean="0">
                <a:latin typeface="Arial" panose="020B0604020202020204" pitchFamily="34" charset="0"/>
                <a:cs typeface="Arial" panose="020B0604020202020204" pitchFamily="34" charset="0"/>
              </a:rPr>
              <a:t>A child or young person can be sexually exploited by a gang, but this is not necessarily the reason why gangs are formed. Types of exploitation may include using sex as a weapon between rival gangs, as a form of punishment to fellow gang members and/or a means of gaining status within the hierarchy of the gang. </a:t>
            </a:r>
          </a:p>
          <a:p>
            <a:r>
              <a:rPr lang="en-GB" b="1" i="1" u="sng" dirty="0" smtClean="0">
                <a:latin typeface="Arial" panose="020B0604020202020204" pitchFamily="34" charset="0"/>
                <a:cs typeface="Arial" panose="020B0604020202020204" pitchFamily="34" charset="0"/>
              </a:rPr>
              <a:t>Organised/networked sexual exploitation or trafficking</a:t>
            </a:r>
          </a:p>
          <a:p>
            <a:r>
              <a:rPr lang="en-GB" i="1" dirty="0" smtClean="0">
                <a:latin typeface="Arial" panose="020B0604020202020204" pitchFamily="34" charset="0"/>
                <a:cs typeface="Arial" panose="020B0604020202020204" pitchFamily="34" charset="0"/>
              </a:rPr>
              <a:t>Young people (often connected) are passed through networks, possibly over geographical distances, between towns and cities where they may be forced/coerced into sexual activity with multiple men. Often this occurs at ‘parties’, and young people who are involved may recruit others into the network. Some of this activity is described as serious organised crime and can involve the organised ‘buying and selling’ of young people by offenders. Organised exploitation varies from spontaneous networking between groups of offenders, to more serious organised crime where young people are effectively ‘sold’</a:t>
            </a:r>
          </a:p>
          <a:p>
            <a:endParaRPr lang="en-US"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r>
              <a:rPr lang="en-GB" b="1" dirty="0" smtClean="0"/>
              <a:t>Published on 17 Oct 2014</a:t>
            </a:r>
            <a:endParaRPr lang="en-GB" dirty="0" smtClean="0"/>
          </a:p>
          <a:p>
            <a:pPr rtl="0"/>
            <a:r>
              <a:rPr lang="en-GB" dirty="0" smtClean="0"/>
              <a:t>‘Caught in </a:t>
            </a:r>
            <a:r>
              <a:rPr lang="en-GB" dirty="0" err="1" smtClean="0"/>
              <a:t>Traffick</a:t>
            </a:r>
            <a:r>
              <a:rPr lang="en-GB" dirty="0" smtClean="0"/>
              <a:t>’ has been produced by the Merthyr Tydfil Borough Wide Youth Forum (MTBWYF) Cabinet in partnership with MAGNET’s Up &amp; Coming Young Reporters Project and Safer Merthyr Tydfil’s CREA8 Project, with the aim of highlighting the issue of internal human trafficking and child sexual </a:t>
            </a:r>
          </a:p>
          <a:p>
            <a:pPr rtl="0"/>
            <a:endParaRPr lang="en-GB" dirty="0" smtClean="0"/>
          </a:p>
          <a:p>
            <a:pPr rtl="0"/>
            <a:r>
              <a:rPr lang="en-GB" dirty="0" smtClean="0"/>
              <a:t>SARC </a:t>
            </a:r>
            <a:r>
              <a:rPr lang="en-GB" dirty="0" err="1" smtClean="0"/>
              <a:t>Barnados</a:t>
            </a:r>
            <a:r>
              <a:rPr lang="en-GB" baseline="0" dirty="0" smtClean="0"/>
              <a:t> pack?</a:t>
            </a:r>
            <a:endParaRPr lang="en-GB" dirty="0" smtClean="0"/>
          </a:p>
          <a:p>
            <a:endParaRPr lang="en-GB"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8"/>
          <p:cNvSpPr>
            <a:spLocks noGrp="1" noChangeArrowheads="1"/>
          </p:cNvSpPr>
          <p:nvPr>
            <p:ph type="sldNum" sz="quarter" idx="4294967295"/>
          </p:nvPr>
        </p:nvSpPr>
        <p:spPr bwMode="auto">
          <a:xfrm>
            <a:off x="3883643" y="8684827"/>
            <a:ext cx="2972724" cy="45771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3137" tIns="41569" rIns="83137" bIns="41569"/>
          <a:lstStyle/>
          <a:p>
            <a:fld id="{7A09C0A0-C873-4F7E-B8B4-E11F4F383881}" type="slidenum">
              <a:rPr lang="en-GB" altLang="en-US">
                <a:solidFill>
                  <a:srgbClr val="FFFFFF"/>
                </a:solidFill>
              </a:rPr>
              <a:pPr/>
              <a:t>22</a:t>
            </a:fld>
            <a:endParaRPr lang="en-GB" altLang="en-US" dirty="0">
              <a:solidFill>
                <a:srgbClr val="FFFFFF"/>
              </a:solidFill>
            </a:endParaRPr>
          </a:p>
        </p:txBody>
      </p:sp>
      <p:sp>
        <p:nvSpPr>
          <p:cNvPr id="62467" name="Rectangle 1"/>
          <p:cNvSpPr>
            <a:spLocks noGrp="1" noRot="1" noChangeAspect="1" noChangeArrowheads="1" noTextEdit="1"/>
          </p:cNvSpPr>
          <p:nvPr>
            <p:ph type="sldImg"/>
          </p:nvPr>
        </p:nvSpPr>
        <p:spPr>
          <a:xfrm>
            <a:off x="1262063" y="314325"/>
            <a:ext cx="4044950" cy="303371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2468" name="Rectangle 2"/>
          <p:cNvSpPr>
            <a:spLocks noGrp="1" noChangeArrowheads="1"/>
          </p:cNvSpPr>
          <p:nvPr>
            <p:ph type="body" idx="1"/>
          </p:nvPr>
        </p:nvSpPr>
        <p:spPr>
          <a:xfrm>
            <a:off x="621972" y="3714340"/>
            <a:ext cx="6047389" cy="4746093"/>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i="1" dirty="0" smtClean="0">
                <a:latin typeface="Arial" panose="020B0604020202020204" pitchFamily="34" charset="0"/>
                <a:cs typeface="Arial" panose="020B0604020202020204" pitchFamily="34" charset="0"/>
              </a:rPr>
              <a:t>TARGETING - The groomer will look for a YP/group and approach them and possibly </a:t>
            </a:r>
          </a:p>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i="1" dirty="0" smtClean="0">
                <a:latin typeface="Arial" panose="020B0604020202020204" pitchFamily="34" charset="0"/>
                <a:cs typeface="Arial" panose="020B0604020202020204" pitchFamily="34" charset="0"/>
              </a:rPr>
              <a:t>offer something, e.g. a cigarette, drink, someone to talk to etc.</a:t>
            </a:r>
          </a:p>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i="1" dirty="0" smtClean="0">
                <a:latin typeface="Arial" panose="020B0604020202020204" pitchFamily="34" charset="0"/>
                <a:cs typeface="Arial" panose="020B0604020202020204" pitchFamily="34" charset="0"/>
              </a:rPr>
              <a:t>FRIENDSHIP FORMING - Spends time, gives compliments, offers favours like lifts, </a:t>
            </a:r>
          </a:p>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i="1" dirty="0" smtClean="0">
                <a:latin typeface="Arial" panose="020B0604020202020204" pitchFamily="34" charset="0"/>
                <a:cs typeface="Arial" panose="020B0604020202020204" pitchFamily="34" charset="0"/>
              </a:rPr>
              <a:t>a place to stay</a:t>
            </a:r>
          </a:p>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i="1" dirty="0" smtClean="0">
                <a:latin typeface="Arial" panose="020B0604020202020204" pitchFamily="34" charset="0"/>
                <a:cs typeface="Arial" panose="020B0604020202020204" pitchFamily="34" charset="0"/>
              </a:rPr>
              <a:t>LOVING RELATIONSHIP  - A sexual relationship begins and the groomer presents </a:t>
            </a:r>
          </a:p>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i="1" dirty="0" smtClean="0">
                <a:latin typeface="Arial" panose="020B0604020202020204" pitchFamily="34" charset="0"/>
                <a:cs typeface="Arial" panose="020B0604020202020204" pitchFamily="34" charset="0"/>
              </a:rPr>
              <a:t>as a loving, caring person</a:t>
            </a:r>
          </a:p>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i="1" dirty="0" smtClean="0">
                <a:latin typeface="Arial" panose="020B0604020202020204" pitchFamily="34" charset="0"/>
                <a:cs typeface="Arial" panose="020B0604020202020204" pitchFamily="34" charset="0"/>
              </a:rPr>
              <a:t>TAKING CONTROL  - Gradually ties to others are destroyed, the groomer may involve</a:t>
            </a:r>
          </a:p>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i="1" dirty="0" smtClean="0">
                <a:latin typeface="Arial" panose="020B0604020202020204" pitchFamily="34" charset="0"/>
                <a:cs typeface="Arial" panose="020B0604020202020204" pitchFamily="34" charset="0"/>
              </a:rPr>
              <a:t> YP in illegal activities and violence, threats and coercion can be used</a:t>
            </a:r>
          </a:p>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i="1" dirty="0" smtClean="0">
                <a:latin typeface="Arial" panose="020B0604020202020204" pitchFamily="34" charset="0"/>
                <a:cs typeface="Arial" panose="020B0604020202020204" pitchFamily="34" charset="0"/>
              </a:rPr>
              <a:t>ABUSIVE RELATIONSHIP  - The groomer has created a ‘willing victim’.  Ask the question is there such a thing as a willing victim, I would say not, by this stage they feel helpless and </a:t>
            </a:r>
            <a:r>
              <a:rPr lang="en-GB" altLang="en-US" i="1" dirty="0" err="1" smtClean="0">
                <a:latin typeface="Arial" panose="020B0604020202020204" pitchFamily="34" charset="0"/>
                <a:cs typeface="Arial" panose="020B0604020202020204" pitchFamily="34" charset="0"/>
              </a:rPr>
              <a:t>hopless</a:t>
            </a:r>
            <a:r>
              <a:rPr lang="en-GB" altLang="en-US" i="1" dirty="0" smtClean="0">
                <a:latin typeface="Arial" panose="020B0604020202020204" pitchFamily="34" charset="0"/>
                <a:cs typeface="Arial" panose="020B0604020202020204" pitchFamily="34" charset="0"/>
              </a:rPr>
              <a:t> and are </a:t>
            </a:r>
            <a:r>
              <a:rPr lang="en-GB" altLang="en-US" i="1" baseline="0" dirty="0" smtClean="0">
                <a:latin typeface="Arial" panose="020B0604020202020204" pitchFamily="34" charset="0"/>
                <a:cs typeface="Arial" panose="020B0604020202020204" pitchFamily="34" charset="0"/>
              </a:rPr>
              <a:t> victims of blackmail, threats and abuse.</a:t>
            </a:r>
            <a:endParaRPr lang="en-GB" altLang="en-US" i="1" dirty="0" smtClean="0">
              <a:latin typeface="Arial" panose="020B0604020202020204" pitchFamily="34" charset="0"/>
              <a:cs typeface="Arial" panose="020B0604020202020204" pitchFamily="34" charset="0"/>
            </a:endParaRPr>
          </a:p>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i="1" dirty="0" smtClean="0">
                <a:latin typeface="Arial" panose="020B0604020202020204" pitchFamily="34" charset="0"/>
                <a:cs typeface="Arial" panose="020B0604020202020204" pitchFamily="34" charset="0"/>
              </a:rPr>
              <a:t>The YP may</a:t>
            </a:r>
            <a:r>
              <a:rPr lang="en-GB" altLang="en-US" i="1" baseline="0" dirty="0" smtClean="0">
                <a:latin typeface="Arial" panose="020B0604020202020204" pitchFamily="34" charset="0"/>
                <a:cs typeface="Arial" panose="020B0604020202020204" pitchFamily="34" charset="0"/>
              </a:rPr>
              <a:t> </a:t>
            </a:r>
            <a:r>
              <a:rPr lang="en-GB" altLang="en-US" i="1" dirty="0" smtClean="0">
                <a:latin typeface="Arial" panose="020B0604020202020204" pitchFamily="34" charset="0"/>
                <a:cs typeface="Arial" panose="020B0604020202020204" pitchFamily="34" charset="0"/>
              </a:rPr>
              <a:t>be forced to have sex with others and/or be filmed performing sexual acts.</a:t>
            </a:r>
          </a:p>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endParaRPr lang="en-GB" altLang="en-US" i="1" dirty="0" smtClean="0">
              <a:latin typeface="Arial" panose="020B0604020202020204" pitchFamily="34" charset="0"/>
              <a:cs typeface="Arial" panose="020B0604020202020204" pitchFamily="34" charset="0"/>
            </a:endParaRPr>
          </a:p>
          <a:p>
            <a:pPr>
              <a:spcBef>
                <a:spcPts val="1270"/>
              </a:spcBef>
              <a:buClrTx/>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i="1" dirty="0" smtClean="0">
                <a:latin typeface="Arial" panose="020B0604020202020204" pitchFamily="34" charset="0"/>
                <a:cs typeface="Arial" panose="020B0604020202020204" pitchFamily="34" charset="0"/>
              </a:rPr>
              <a:t>Handout on grooming indicators</a:t>
            </a:r>
          </a:p>
          <a:p>
            <a:pPr eaLnBrk="1" hangingPunct="1"/>
            <a:endParaRPr lang="en-US" altLang="en-US" dirty="0" smtClean="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Show the two risk</a:t>
            </a:r>
            <a:r>
              <a:rPr lang="en-GB" i="1" baseline="0" dirty="0" smtClean="0"/>
              <a:t> assessments.</a:t>
            </a:r>
          </a:p>
          <a:p>
            <a:r>
              <a:rPr lang="en-GB" i="1" baseline="0" dirty="0" smtClean="0"/>
              <a:t>Explain where they can be used </a:t>
            </a:r>
          </a:p>
          <a:p>
            <a:r>
              <a:rPr lang="en-GB" i="1" baseline="0" dirty="0" smtClean="0"/>
              <a:t>SERAF currently under review.</a:t>
            </a:r>
          </a:p>
          <a:p>
            <a:r>
              <a:rPr lang="en-GB" i="1" baseline="0" dirty="0" smtClean="0"/>
              <a:t>A risk assessment does not replace a child protection referral, it should enhance a referral.</a:t>
            </a:r>
            <a:endParaRPr lang="en-US" i="1"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376238" eaLnBrk="0" hangingPunct="0">
              <a:lnSpc>
                <a:spcPts val="2550"/>
              </a:lnSpc>
              <a:spcBef>
                <a:spcPts val="125"/>
              </a:spcBef>
            </a:pPr>
            <a:r>
              <a:rPr lang="en-US" sz="1200" i="1" dirty="0" smtClean="0">
                <a:latin typeface="Arial" charset="0"/>
                <a:cs typeface="Arial" charset="0"/>
              </a:rPr>
              <a:t>Experience, and consultation with children,</a:t>
            </a:r>
          </a:p>
          <a:p>
            <a:pPr marL="376238" eaLnBrk="0" hangingPunct="0"/>
            <a:r>
              <a:rPr lang="en-US" sz="1200" i="1" dirty="0" smtClean="0">
                <a:latin typeface="Arial" charset="0"/>
                <a:cs typeface="Arial" charset="0"/>
              </a:rPr>
              <a:t>shows that they will talk about their concerns and problems to people they feel they can trust and feel comfortable with.”</a:t>
            </a:r>
          </a:p>
          <a:p>
            <a:pPr marL="376238" eaLnBrk="0" hangingPunct="0">
              <a:lnSpc>
                <a:spcPct val="96000"/>
              </a:lnSpc>
              <a:spcBef>
                <a:spcPts val="575"/>
              </a:spcBef>
            </a:pPr>
            <a:endParaRPr lang="en-US" sz="1200" i="1" dirty="0" smtClean="0">
              <a:latin typeface="Arial" charset="0"/>
              <a:cs typeface="Arial" charset="0"/>
            </a:endParaRPr>
          </a:p>
          <a:p>
            <a:pPr marL="376238" eaLnBrk="0" hangingPunct="0">
              <a:lnSpc>
                <a:spcPct val="96000"/>
              </a:lnSpc>
              <a:spcBef>
                <a:spcPts val="575"/>
              </a:spcBef>
            </a:pPr>
            <a:r>
              <a:rPr lang="en-US" sz="1200" i="1" dirty="0" smtClean="0">
                <a:latin typeface="Arial" charset="0"/>
                <a:cs typeface="Arial" charset="0"/>
              </a:rPr>
              <a:t>Safeguarding Children in Education &amp; Safer</a:t>
            </a:r>
          </a:p>
          <a:p>
            <a:pPr marL="376238" eaLnBrk="0" hangingPunct="0">
              <a:lnSpc>
                <a:spcPct val="96000"/>
              </a:lnSpc>
              <a:spcBef>
                <a:spcPts val="125"/>
              </a:spcBef>
            </a:pPr>
            <a:r>
              <a:rPr lang="en-US" sz="1200" i="1" dirty="0" smtClean="0">
                <a:latin typeface="Arial" charset="0"/>
                <a:cs typeface="Arial" charset="0"/>
              </a:rPr>
              <a:t>Recruitment 2006, Annex B.9</a:t>
            </a:r>
          </a:p>
          <a:p>
            <a:pPr marL="376238" eaLnBrk="0" hangingPunct="0">
              <a:lnSpc>
                <a:spcPct val="96000"/>
              </a:lnSpc>
              <a:spcBef>
                <a:spcPts val="125"/>
              </a:spcBef>
            </a:pPr>
            <a:endParaRPr lang="en-US" sz="1200" i="1" dirty="0" smtClean="0">
              <a:latin typeface="Arial" charset="0"/>
              <a:cs typeface="Arial" charset="0"/>
            </a:endParaRPr>
          </a:p>
          <a:p>
            <a:pPr marL="355600" indent="-342900" eaLnBrk="0" hangingPunct="0">
              <a:lnSpc>
                <a:spcPts val="2550"/>
              </a:lnSpc>
              <a:spcBef>
                <a:spcPts val="125"/>
              </a:spcBef>
              <a:buClr>
                <a:srgbClr val="FF0000"/>
              </a:buClr>
              <a:buFont typeface="Wingdings" charset="2"/>
              <a:buChar char="ü"/>
              <a:defRPr/>
            </a:pPr>
            <a:r>
              <a:rPr lang="en-US" sz="1200" i="1" dirty="0" smtClean="0">
                <a:latin typeface="Arial" charset="0"/>
                <a:cs typeface="Arial" charset="0"/>
              </a:rPr>
              <a:t>A disclosure occurs when a child tells you or lets</a:t>
            </a:r>
            <a:r>
              <a:rPr lang="en-US" sz="1200" i="1" baseline="0" dirty="0" smtClean="0">
                <a:latin typeface="Arial" charset="0"/>
                <a:cs typeface="Arial" charset="0"/>
              </a:rPr>
              <a:t> </a:t>
            </a:r>
            <a:r>
              <a:rPr lang="en-US" sz="1200" i="1" dirty="0" smtClean="0">
                <a:latin typeface="Arial" charset="0"/>
                <a:cs typeface="Arial" charset="0"/>
              </a:rPr>
              <a:t>you know in some other way that he or she has </a:t>
            </a:r>
            <a:r>
              <a:rPr lang="en-US" sz="1200" i="1" dirty="0" err="1" smtClean="0">
                <a:latin typeface="Arial" charset="0"/>
                <a:cs typeface="Arial" charset="0"/>
              </a:rPr>
              <a:t>been,or</a:t>
            </a:r>
            <a:r>
              <a:rPr lang="en-US" sz="1200" i="1" dirty="0" smtClean="0">
                <a:latin typeface="Arial" charset="0"/>
                <a:cs typeface="Arial" charset="0"/>
              </a:rPr>
              <a:t> is being abused.                                                 </a:t>
            </a:r>
          </a:p>
          <a:p>
            <a:pPr marL="355600" indent="-342900" eaLnBrk="0" hangingPunct="0">
              <a:lnSpc>
                <a:spcPct val="96000"/>
              </a:lnSpc>
              <a:spcBef>
                <a:spcPts val="575"/>
              </a:spcBef>
              <a:buClr>
                <a:srgbClr val="FF0000"/>
              </a:buClr>
              <a:buFont typeface="Wingdings" charset="2"/>
              <a:buChar char="ü"/>
              <a:defRPr/>
            </a:pPr>
            <a:r>
              <a:rPr lang="en-US" sz="1200" i="1" dirty="0" smtClean="0">
                <a:latin typeface="Arial" charset="0"/>
                <a:cs typeface="Arial" charset="0"/>
              </a:rPr>
              <a:t>Disclosures can be direct, indirect or third party.</a:t>
            </a:r>
          </a:p>
          <a:p>
            <a:pPr marL="355600" indent="-342900" eaLnBrk="0" hangingPunct="0">
              <a:spcBef>
                <a:spcPts val="700"/>
              </a:spcBef>
              <a:buClr>
                <a:srgbClr val="FF0000"/>
              </a:buClr>
              <a:buFont typeface="Wingdings" charset="2"/>
              <a:buChar char="ü"/>
              <a:defRPr/>
            </a:pPr>
            <a:r>
              <a:rPr lang="en-US" sz="1200" i="1" dirty="0" smtClean="0">
                <a:latin typeface="Arial" charset="0"/>
                <a:cs typeface="Arial" charset="0"/>
              </a:rPr>
              <a:t>Disclosures do not need to be proved or validated in order to be acted upon.</a:t>
            </a:r>
          </a:p>
          <a:p>
            <a:pPr marL="355600" indent="-342900" eaLnBrk="0" hangingPunct="0">
              <a:spcBef>
                <a:spcPts val="575"/>
              </a:spcBef>
              <a:buClr>
                <a:srgbClr val="FF0000"/>
              </a:buClr>
              <a:buFont typeface="Wingdings" charset="2"/>
              <a:buChar char="ü"/>
              <a:defRPr/>
            </a:pPr>
            <a:r>
              <a:rPr lang="en-US" sz="1200" i="1" dirty="0" smtClean="0">
                <a:latin typeface="Arial" charset="0"/>
                <a:cs typeface="Arial" charset="0"/>
              </a:rPr>
              <a:t>All disclosures should be reported no matter where or when they happened.</a:t>
            </a:r>
          </a:p>
          <a:p>
            <a:pPr marL="355600" indent="-342900" eaLnBrk="0" hangingPunct="0">
              <a:spcBef>
                <a:spcPts val="575"/>
              </a:spcBef>
              <a:buClr>
                <a:srgbClr val="FF0000"/>
              </a:buClr>
              <a:buFont typeface="Wingdings" charset="2"/>
              <a:buChar char="ü"/>
              <a:defRPr/>
            </a:pPr>
            <a:r>
              <a:rPr lang="en-US" sz="1200" i="1" dirty="0" smtClean="0">
                <a:latin typeface="Arial" charset="0"/>
                <a:cs typeface="Arial" charset="0"/>
              </a:rPr>
              <a:t>A child is likely to feel scared, guilty, ashamed and confused when disclosing information.</a:t>
            </a:r>
          </a:p>
          <a:p>
            <a:pPr marL="355600" indent="-342900" eaLnBrk="0" hangingPunct="0">
              <a:lnSpc>
                <a:spcPct val="96000"/>
              </a:lnSpc>
              <a:spcBef>
                <a:spcPts val="575"/>
              </a:spcBef>
              <a:buClr>
                <a:srgbClr val="FF0000"/>
              </a:buClr>
              <a:buFont typeface="Wingdings" charset="2"/>
              <a:buChar char="ü"/>
              <a:defRPr/>
            </a:pPr>
            <a:r>
              <a:rPr lang="en-US" sz="1200" i="1" dirty="0" smtClean="0">
                <a:latin typeface="Arial" charset="0"/>
                <a:cs typeface="Arial" charset="0"/>
              </a:rPr>
              <a:t>At disclosure you must always believe the child</a:t>
            </a:r>
            <a:r>
              <a:rPr lang="en-US" sz="1200" i="1" baseline="0" dirty="0" smtClean="0">
                <a:latin typeface="Arial" charset="0"/>
                <a:cs typeface="Arial" charset="0"/>
              </a:rPr>
              <a:t> </a:t>
            </a:r>
            <a:r>
              <a:rPr lang="en-US" sz="1200" i="1" dirty="0" smtClean="0">
                <a:latin typeface="Arial" charset="0"/>
                <a:cs typeface="Arial" charset="0"/>
              </a:rPr>
              <a:t>and ensure the child </a:t>
            </a:r>
            <a:r>
              <a:rPr lang="en-US" sz="1200" i="1" dirty="0" err="1" smtClean="0">
                <a:latin typeface="Arial" charset="0"/>
                <a:cs typeface="Arial" charset="0"/>
              </a:rPr>
              <a:t>recognises</a:t>
            </a:r>
            <a:r>
              <a:rPr lang="en-US" sz="1200" i="1" dirty="0" smtClean="0">
                <a:latin typeface="Arial" charset="0"/>
                <a:cs typeface="Arial" charset="0"/>
              </a:rPr>
              <a:t> you believe them.</a:t>
            </a:r>
          </a:p>
          <a:p>
            <a:endParaRPr lang="en-US"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Developed in Wales</a:t>
            </a:r>
          </a:p>
          <a:p>
            <a:r>
              <a:rPr lang="en-GB" i="1" dirty="0" smtClean="0"/>
              <a:t>Give</a:t>
            </a:r>
            <a:r>
              <a:rPr lang="en-GB" i="1" baseline="0" dirty="0" smtClean="0"/>
              <a:t> </a:t>
            </a:r>
            <a:r>
              <a:rPr lang="en-GB" i="1" dirty="0" smtClean="0"/>
              <a:t>handout</a:t>
            </a:r>
          </a:p>
          <a:p>
            <a:r>
              <a:rPr lang="en-GB" i="1" dirty="0" smtClean="0"/>
              <a:t>Need to include 'health warning' - the SERAF was developed from data and research gathered in relation to children and young people who were overwhelming British born and had not been trafficked from abroad. The weighted matrix depends on information that will not be available in the majority of cases when applied to a child who has trafficked from abroad- e.g. family vulnerabilities - domestic abuse, parental mental health, parental substance misuse, risk factors such as missing from school, staying out late, use of the internet that causes concern. It may be possible to apply to a child who is accommodated after being identified as a victim of trafficking from abroad. If a child identified as a victim of trafficking they could potentially score as on the basis of significant risk indicators e.g. controlling adult. physical abuse by controlling adult would give a score of 15 (moderate risk) - they would need expressions of despair, alcohol abuse for example in addition to get 16 or above and a significant risk score. The point is the confidence of the tool in relation to children that are not known to services such as education, health, social care, police is weaker. Delegates should be made aware of this. </a:t>
            </a:r>
          </a:p>
          <a:p>
            <a:endParaRPr lang="en-GB" i="1" dirty="0" smtClean="0"/>
          </a:p>
          <a:p>
            <a:r>
              <a:rPr lang="en-GB" i="1" dirty="0" smtClean="0"/>
              <a:t>If there are children from outside of the UK being exploited, the toolkit</a:t>
            </a:r>
            <a:r>
              <a:rPr lang="en-GB" i="1" baseline="0" dirty="0" smtClean="0"/>
              <a:t> can be used, but with caution.</a:t>
            </a:r>
            <a:endParaRPr lang="en-GB" i="1"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p:sp>
      <p:sp>
        <p:nvSpPr>
          <p:cNvPr id="61443" name="Notes Placeholder 2"/>
          <p:cNvSpPr>
            <a:spLocks noGrp="1"/>
          </p:cNvSpPr>
          <p:nvPr>
            <p:ph type="body" idx="1"/>
          </p:nvPr>
        </p:nvSpPr>
        <p:spPr>
          <a:noFill/>
        </p:spPr>
        <p:txBody>
          <a:bodyPr/>
          <a:lstStyle/>
          <a:p>
            <a:r>
              <a:rPr lang="en-GB" i="1" dirty="0" smtClean="0">
                <a:latin typeface="Times New Roman" pitchFamily="18" charset="0"/>
              </a:rPr>
              <a:t>From the AW CPP</a:t>
            </a:r>
          </a:p>
          <a:p>
            <a:r>
              <a:rPr lang="en-GB" i="1" dirty="0" smtClean="0">
                <a:latin typeface="Times New Roman" pitchFamily="18" charset="0"/>
              </a:rPr>
              <a:t>Provide</a:t>
            </a:r>
            <a:r>
              <a:rPr lang="en-GB" i="1" baseline="0" dirty="0" smtClean="0">
                <a:latin typeface="Times New Roman" pitchFamily="18" charset="0"/>
              </a:rPr>
              <a:t> as handout and discuss/ comments</a:t>
            </a:r>
            <a:endParaRPr lang="en-GB" i="1" dirty="0" smtClean="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6DB7F9-D1A7-40BF-9AB5-C5F90C63AB8E}" type="slidenum">
              <a:rPr lang="en-GB"/>
              <a:pPr fontAlgn="base">
                <a:spcBef>
                  <a:spcPct val="0"/>
                </a:spcBef>
                <a:spcAft>
                  <a:spcPct val="0"/>
                </a:spcAft>
                <a:defRPr/>
              </a:pPr>
              <a:t>27</a:t>
            </a:fld>
            <a:endParaRPr lang="en-GB"/>
          </a:p>
        </p:txBody>
      </p:sp>
      <p:sp>
        <p:nvSpPr>
          <p:cNvPr id="378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1" name="Rectangle 3"/>
          <p:cNvSpPr>
            <a:spLocks noGrp="1" noChangeArrowheads="1"/>
          </p:cNvSpPr>
          <p:nvPr>
            <p:ph type="body" idx="1"/>
          </p:nvPr>
        </p:nvSpPr>
        <p:spPr bwMode="auto">
          <a:xfrm>
            <a:off x="456453" y="2590849"/>
            <a:ext cx="6020369" cy="6019484"/>
          </a:xfrm>
          <a:noFill/>
        </p:spPr>
        <p:txBody>
          <a:bodyPr wrap="square" numCol="1" anchor="t" anchorCtr="0" compatLnSpc="1">
            <a:prstTxWarp prst="textNoShape">
              <a:avLst/>
            </a:prstTxWarp>
          </a:bodyPr>
          <a:lstStyle/>
          <a:p>
            <a:pPr eaLnBrk="1" hangingPunct="1">
              <a:spcBef>
                <a:spcPct val="0"/>
              </a:spcBef>
            </a:pPr>
            <a:r>
              <a:rPr lang="en-US" smtClean="0"/>
              <a:t>History of local authority care??</a:t>
            </a:r>
          </a:p>
          <a:p>
            <a:pPr eaLnBrk="1" hangingPunct="1">
              <a:spcBef>
                <a:spcPct val="0"/>
              </a:spcBef>
            </a:pPr>
            <a:r>
              <a:rPr lang="en-US" smtClean="0"/>
              <a:t>Different to protocol</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Ask the delegates to think about the case studies.</a:t>
            </a:r>
            <a:endParaRPr lang="en-US"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4D65EADE-93C2-43B8-8DF2-4AF4E2576940}" type="slidenum">
              <a:rPr lang="en-GB" smtClean="0"/>
              <a:pPr>
                <a:defRPr/>
              </a:pPr>
              <a:t>29</a:t>
            </a:fld>
            <a:endParaRPr lang="en-GB" dirty="0"/>
          </a:p>
        </p:txBody>
      </p:sp>
    </p:spTree>
    <p:extLst>
      <p:ext uri="{BB962C8B-B14F-4D97-AF65-F5344CB8AC3E}">
        <p14:creationId xmlns:p14="http://schemas.microsoft.com/office/powerpoint/2010/main" val="3862352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The UN Convention on the rights</a:t>
            </a:r>
            <a:r>
              <a:rPr lang="en-GB" i="1" baseline="0" dirty="0" smtClean="0"/>
              <a:t> of the child clearly states that a child is anyone under the age of 18, it stipulates that the state will protect children from CSE.</a:t>
            </a:r>
          </a:p>
          <a:p>
            <a:r>
              <a:rPr lang="en-GB" i="1" baseline="0" dirty="0" smtClean="0"/>
              <a:t>CSE involves exploitative situations, contexts and relationships where young people (or a third person or persons) receive ‘something’ in return  for performing and or others performing on them sexual activities</a:t>
            </a:r>
          </a:p>
          <a:p>
            <a:r>
              <a:rPr lang="en-GB" i="1" baseline="0" dirty="0" err="1" smtClean="0"/>
              <a:t>e.g</a:t>
            </a:r>
            <a:r>
              <a:rPr lang="en-GB" i="1" baseline="0" dirty="0" smtClean="0"/>
              <a:t> food, somewhere to sleep, drugs, alcohol, cigarettes, affection, money.</a:t>
            </a:r>
          </a:p>
          <a:p>
            <a:r>
              <a:rPr lang="en-GB" i="1" baseline="0" dirty="0" smtClean="0"/>
              <a:t>Can occur through ICT without the child’s immediate recognition or consent,  for example posting sexual images on the internet/mobile phones. Need to consider the dangers of the virtual world.</a:t>
            </a:r>
          </a:p>
          <a:p>
            <a:r>
              <a:rPr lang="en-GB" i="1" baseline="0" dirty="0" smtClean="0"/>
              <a:t>In all cases those exploiting children have power over them by virtue of their age, gender, intellect, physical strength and or economic resources.</a:t>
            </a:r>
          </a:p>
          <a:p>
            <a:r>
              <a:rPr lang="en-GB" i="1" baseline="0" dirty="0" smtClean="0"/>
              <a:t>Swansea University completed a piece of research and concluded that on average it takes 5 minutes for a child to agree to meet a complete stranger via online gaming, social networking.</a:t>
            </a:r>
            <a:endParaRPr lang="en-GB" i="1"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Give CSE indicator handout &amp; Myths handout</a:t>
            </a:r>
            <a:endParaRPr lang="en-GB" dirty="0"/>
          </a:p>
        </p:txBody>
      </p:sp>
      <p:sp>
        <p:nvSpPr>
          <p:cNvPr id="4" name="Slide Number Placeholder 3"/>
          <p:cNvSpPr>
            <a:spLocks noGrp="1"/>
          </p:cNvSpPr>
          <p:nvPr>
            <p:ph type="sldNum" sz="quarter" idx="10"/>
          </p:nvPr>
        </p:nvSpPr>
        <p:spPr/>
        <p:txBody>
          <a:bodyPr/>
          <a:lstStyle/>
          <a:p>
            <a:pPr>
              <a:defRPr/>
            </a:pPr>
            <a:fld id="{4D65EADE-93C2-43B8-8DF2-4AF4E2576940}" type="slidenum">
              <a:rPr lang="en-GB" smtClean="0"/>
              <a:pPr>
                <a:defRPr/>
              </a:pPr>
              <a:t>30</a:t>
            </a:fld>
            <a:endParaRPr lang="en-GB" dirty="0"/>
          </a:p>
        </p:txBody>
      </p:sp>
    </p:spTree>
    <p:extLst>
      <p:ext uri="{BB962C8B-B14F-4D97-AF65-F5344CB8AC3E}">
        <p14:creationId xmlns:p14="http://schemas.microsoft.com/office/powerpoint/2010/main" val="28858078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Indicators which may be more relevant within the health setting. Health professionals need to have a professional curiosity and not miss opportunities to recognise CSE and  instigate the safeguarding process.</a:t>
            </a:r>
            <a:endParaRPr lang="en-US" i="1"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Research has identified vulnerable young people and we’ve defined them as priority CYP and where they are most likely to have contact with health as priority services.</a:t>
            </a:r>
          </a:p>
          <a:p>
            <a:r>
              <a:rPr lang="en-GB" dirty="0" smtClean="0"/>
              <a:t>Similar structure to TTM2 on suicide and self harm</a:t>
            </a:r>
            <a:endParaRPr lang="en-GB" dirty="0"/>
          </a:p>
        </p:txBody>
      </p:sp>
      <p:sp>
        <p:nvSpPr>
          <p:cNvPr id="4" name="Slide Number Placeholder 3"/>
          <p:cNvSpPr>
            <a:spLocks noGrp="1"/>
          </p:cNvSpPr>
          <p:nvPr>
            <p:ph type="sldNum" sz="quarter" idx="10"/>
          </p:nvPr>
        </p:nvSpPr>
        <p:spPr/>
        <p:txBody>
          <a:bodyPr/>
          <a:lstStyle/>
          <a:p>
            <a:fld id="{B88F4084-75B9-453B-BC56-E5B4883B8E5C}" type="slidenum">
              <a:rPr lang="en-GB" smtClean="0"/>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The resulting CSERQ4</a:t>
            </a:r>
            <a:r>
              <a:rPr lang="en-GB" i="1" baseline="0" dirty="0" smtClean="0"/>
              <a:t> or best predictor questions were as follows:</a:t>
            </a:r>
          </a:p>
          <a:p>
            <a:endParaRPr lang="en-GB" i="1" baseline="0" dirty="0" smtClean="0"/>
          </a:p>
          <a:p>
            <a:r>
              <a:rPr lang="en-GB" i="1" baseline="0" dirty="0" smtClean="0"/>
              <a:t>Internal audit within ABUHB SRH has indicated that it most under-18s have a partner of the same age or 1-2 years difference in age. Although some 17 years old had a partner of 4-5 years older, with no other vulnerabilities or risk factors, for all other ages a four year or more age gap was unusual. Rather than have a range of different age gaps it was decided to simplify things by keeping the cut off at 4 years or more age difference. It would be up the individual clinician undertaking the assessment to weigh up the pros and cons of referring an older child (17 year old) on grounds of age difference alone where the age gap was considered appropriate.</a:t>
            </a:r>
            <a:endParaRPr lang="en-GB" i="1" dirty="0"/>
          </a:p>
        </p:txBody>
      </p:sp>
      <p:sp>
        <p:nvSpPr>
          <p:cNvPr id="4" name="Slide Number Placeholder 3"/>
          <p:cNvSpPr>
            <a:spLocks noGrp="1"/>
          </p:cNvSpPr>
          <p:nvPr>
            <p:ph type="sldNum" sz="quarter" idx="10"/>
          </p:nvPr>
        </p:nvSpPr>
        <p:spPr/>
        <p:txBody>
          <a:bodyPr/>
          <a:lstStyle/>
          <a:p>
            <a:fld id="{47BF0400-7220-4FB8-A4DB-329ECDEDE4E5}" type="slidenum">
              <a:rPr lang="en-GB" smtClean="0"/>
              <a:pPr/>
              <a:t>34</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Eleven further</a:t>
            </a:r>
            <a:r>
              <a:rPr lang="en-GB" i="1" baseline="0" dirty="0" smtClean="0"/>
              <a:t> items were required to identify the remaining 11% off the sample in the ‘high risk’ group.</a:t>
            </a:r>
            <a:endParaRPr lang="en-GB" i="1" dirty="0"/>
          </a:p>
        </p:txBody>
      </p:sp>
      <p:sp>
        <p:nvSpPr>
          <p:cNvPr id="4" name="Slide Number Placeholder 3"/>
          <p:cNvSpPr>
            <a:spLocks noGrp="1"/>
          </p:cNvSpPr>
          <p:nvPr>
            <p:ph type="sldNum" sz="quarter" idx="10"/>
          </p:nvPr>
        </p:nvSpPr>
        <p:spPr/>
        <p:txBody>
          <a:bodyPr/>
          <a:lstStyle/>
          <a:p>
            <a:fld id="{47BF0400-7220-4FB8-A4DB-329ECDEDE4E5}" type="slidenum">
              <a:rPr lang="en-GB" smtClean="0"/>
              <a:pPr/>
              <a:t>35</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Need some guidance/background here</a:t>
            </a:r>
            <a:endParaRPr lang="en-US" i="1"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36</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See.</a:t>
            </a:r>
          </a:p>
          <a:p>
            <a:r>
              <a:rPr lang="en-GB" i="1" dirty="0" smtClean="0"/>
              <a:t> Nathan,</a:t>
            </a:r>
            <a:r>
              <a:rPr lang="en-GB" i="1" baseline="0" dirty="0" smtClean="0"/>
              <a:t> Zoe </a:t>
            </a:r>
            <a:r>
              <a:rPr lang="en-GB" i="1" dirty="0" smtClean="0"/>
              <a:t>and Hayley Case Studies embedded into the slide</a:t>
            </a:r>
          </a:p>
          <a:p>
            <a:r>
              <a:rPr lang="en-GB" i="1" dirty="0" smtClean="0"/>
              <a:t>Give  as handout ready for activity.</a:t>
            </a:r>
            <a:endParaRPr lang="en-GB" i="1"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37</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2"/>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6427BE-F55C-458E-9E6D-E8653CA8EA7F}" type="slidenum">
              <a:rPr lang="en-GB">
                <a:ea typeface="ＭＳ Ｐゴシック"/>
                <a:cs typeface="ＭＳ Ｐゴシック"/>
              </a:rPr>
              <a:pPr fontAlgn="base">
                <a:spcBef>
                  <a:spcPct val="0"/>
                </a:spcBef>
                <a:spcAft>
                  <a:spcPct val="0"/>
                </a:spcAft>
                <a:defRPr/>
              </a:pPr>
              <a:t>38</a:t>
            </a:fld>
            <a:endParaRPr lang="en-GB">
              <a:ea typeface="ＭＳ Ｐゴシック"/>
              <a:cs typeface="ＭＳ Ｐゴシック"/>
            </a:endParaRPr>
          </a:p>
        </p:txBody>
      </p:sp>
      <p:sp>
        <p:nvSpPr>
          <p:cNvPr id="44035" name="Text Box 1"/>
          <p:cNvSpPr txBox="1">
            <a:spLocks noChangeArrowheads="1"/>
          </p:cNvSpPr>
          <p:nvPr/>
        </p:nvSpPr>
        <p:spPr bwMode="auto">
          <a:xfrm>
            <a:off x="3885453" y="8686362"/>
            <a:ext cx="2966141" cy="451790"/>
          </a:xfrm>
          <a:prstGeom prst="rect">
            <a:avLst/>
          </a:prstGeom>
          <a:noFill/>
          <a:ln w="9525">
            <a:noFill/>
            <a:round/>
            <a:headEnd/>
            <a:tailEnd/>
          </a:ln>
        </p:spPr>
        <p:txBody>
          <a:bodyPr lIns="90000" tIns="46800" rIns="90000" bIns="46800" anchor="b"/>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3281D31C-0A09-43A0-953C-F38ACBCE21A1}" type="slidenum">
              <a:rPr lang="en-GB" sz="1200">
                <a:solidFill>
                  <a:srgbClr val="000000"/>
                </a:solidFill>
                <a:latin typeface="Times New Roman" pitchFamily="18" charset="0"/>
                <a:ea typeface="Arial Unicode MS" pitchFamily="34" charset="-128"/>
                <a:cs typeface="Arial Unicode MS" pitchFamily="34" charset="-128"/>
              </a:rPr>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38</a:t>
            </a:fld>
            <a:endParaRPr lang="en-GB" sz="1200">
              <a:solidFill>
                <a:srgbClr val="000000"/>
              </a:solidFill>
              <a:latin typeface="Times New Roman" pitchFamily="18" charset="0"/>
              <a:ea typeface="Arial Unicode MS" pitchFamily="34" charset="-128"/>
              <a:cs typeface="Arial Unicode MS" pitchFamily="34" charset="-128"/>
            </a:endParaRPr>
          </a:p>
        </p:txBody>
      </p:sp>
      <p:sp>
        <p:nvSpPr>
          <p:cNvPr id="4403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4037" name="Text Box 3"/>
          <p:cNvSpPr>
            <a:spLocks noGrp="1" noChangeArrowheads="1"/>
          </p:cNvSpPr>
          <p:nvPr>
            <p:ph type="body" idx="1"/>
          </p:nvPr>
        </p:nvSpPr>
        <p:spPr bwMode="auto">
          <a:xfrm>
            <a:off x="928922" y="4428715"/>
            <a:ext cx="5025783" cy="1488422"/>
          </a:xfrm>
          <a:noFill/>
        </p:spPr>
        <p:txBody>
          <a:bodyPr wrap="square" numCol="1" anchor="ctr" anchorCtr="1" compatLnSpc="1">
            <a:prstTxWarp prst="textNoShape">
              <a:avLst/>
            </a:prstTxWarp>
          </a:bodyPr>
          <a:lstStyle/>
          <a:p>
            <a:pPr eaLnBrk="1" hangingPunct="1">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800" i="1" dirty="0" smtClean="0">
                <a:ea typeface="Arial Unicode MS" pitchFamily="34" charset="-128"/>
                <a:cs typeface="Arial Unicode MS" pitchFamily="34" charset="-128"/>
              </a:rPr>
              <a:t>Here are some examples of cases that were referred by the AHB Sexual and Reproductive Health Clinics between 2009 and 2011</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2754" name="Rectangle 12"/>
          <p:cNvSpPr>
            <a:spLocks noGrp="1" noChangeArrowheads="1"/>
          </p:cNvSpPr>
          <p:nvPr>
            <p:ph type="sldNum" sz="quarter"/>
          </p:nvPr>
        </p:nvSpPr>
        <p:spPr>
          <a:noFill/>
          <a:ln/>
        </p:spPr>
        <p:txBody>
          <a:bodyPr/>
          <a:lstStyle/>
          <a:p>
            <a:fld id="{3D0D7D04-72AF-4E31-AF88-BF3F7607347F}" type="slidenum">
              <a:rPr lang="en-GB" smtClean="0">
                <a:ea typeface="ＭＳ Ｐゴシック" pitchFamily="1" charset="-128"/>
              </a:rPr>
              <a:pPr/>
              <a:t>39</a:t>
            </a:fld>
            <a:endParaRPr lang="en-GB" smtClean="0">
              <a:ea typeface="ＭＳ Ｐゴシック" pitchFamily="1" charset="-128"/>
            </a:endParaRPr>
          </a:p>
        </p:txBody>
      </p:sp>
      <p:sp>
        <p:nvSpPr>
          <p:cNvPr id="202755" name="Text Box 1"/>
          <p:cNvSpPr txBox="1">
            <a:spLocks noChangeArrowheads="1"/>
          </p:cNvSpPr>
          <p:nvPr/>
        </p:nvSpPr>
        <p:spPr bwMode="auto">
          <a:xfrm>
            <a:off x="3886201" y="8686801"/>
            <a:ext cx="2965450" cy="450850"/>
          </a:xfrm>
          <a:prstGeom prst="rect">
            <a:avLst/>
          </a:prstGeom>
          <a:noFill/>
          <a:ln w="9525">
            <a:noFill/>
            <a:round/>
            <a:headEnd/>
            <a:tailEnd/>
          </a:ln>
        </p:spPr>
        <p:txBody>
          <a:bodyPr lIns="90000" tIns="46800" rIns="90000" bIns="46800" anchor="b"/>
          <a:lstStyle/>
          <a:p>
            <a:pPr algn="r" eaLnBrk="1">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680937F3-EC40-4899-B7F5-DC92D4FEC54C}" type="slidenum">
              <a:rPr lang="en-GB" sz="1200">
                <a:solidFill>
                  <a:srgbClr val="000000"/>
                </a:solidFill>
                <a:latin typeface="Times New Roman" pitchFamily="16" charset="0"/>
                <a:cs typeface="Arial Unicode MS" charset="0"/>
              </a:rPr>
              <a:pPr algn="r" eaLnBrk="1">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39</a:t>
            </a:fld>
            <a:endParaRPr lang="en-GB" sz="1200">
              <a:solidFill>
                <a:srgbClr val="000000"/>
              </a:solidFill>
              <a:latin typeface="Times New Roman" pitchFamily="16" charset="0"/>
              <a:cs typeface="Arial Unicode MS" charset="0"/>
            </a:endParaRPr>
          </a:p>
        </p:txBody>
      </p:sp>
      <p:sp>
        <p:nvSpPr>
          <p:cNvPr id="202756"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202757" name="Text Box 3"/>
          <p:cNvSpPr>
            <a:spLocks noGrp="1" noChangeArrowheads="1"/>
          </p:cNvSpPr>
          <p:nvPr>
            <p:ph type="body" idx="1"/>
          </p:nvPr>
        </p:nvSpPr>
        <p:spPr>
          <a:xfrm>
            <a:off x="928689" y="4429126"/>
            <a:ext cx="5026025" cy="1487488"/>
          </a:xfrm>
          <a:noFill/>
          <a:ln/>
        </p:spPr>
        <p:txBody>
          <a:bodyPr anchor="ctr" anchorCtr="1"/>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800" dirty="0" smtClean="0">
                <a:cs typeface="Arial Unicode MS" charset="0"/>
              </a:rPr>
              <a:t>Here are some examples of cases that were referred by the AHB Sexual and Reproductive Health Clinics between 2009 and 2011</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smtClean="0"/>
              <a:t>They should inform you in question 2 that they will inform their manager of the outcome of the SERAF &amp; arrange a multi-agency meeting to agree a safety plan &amp; way forward.</a:t>
            </a:r>
          </a:p>
          <a:p>
            <a:endParaRPr lang="en-GB" i="1" dirty="0" smtClean="0"/>
          </a:p>
          <a:p>
            <a:r>
              <a:rPr lang="en-GB" i="1" dirty="0" smtClean="0"/>
              <a:t>You will tell them that as their manager you don’t feel that’s necessary &amp; aren’t willing to sanction a multi agency meeting.</a:t>
            </a:r>
          </a:p>
          <a:p>
            <a:endParaRPr lang="en-GB" i="1" dirty="0" smtClean="0"/>
          </a:p>
          <a:p>
            <a:r>
              <a:rPr lang="en-GB" i="1" dirty="0" smtClean="0"/>
              <a:t>Now</a:t>
            </a:r>
            <a:r>
              <a:rPr lang="en-GB" i="1" baseline="0" dirty="0" smtClean="0"/>
              <a:t> what will they do?</a:t>
            </a:r>
          </a:p>
          <a:p>
            <a:endParaRPr lang="en-GB" i="1" baseline="0" dirty="0" smtClean="0"/>
          </a:p>
          <a:p>
            <a:r>
              <a:rPr lang="en-GB" i="1" baseline="0" dirty="0" smtClean="0"/>
              <a:t>Ultimately the responsibility lies with the safeguarding lead &amp; they have to evidence their decision.</a:t>
            </a:r>
            <a:endParaRPr lang="en-GB" i="1" dirty="0"/>
          </a:p>
        </p:txBody>
      </p:sp>
      <p:sp>
        <p:nvSpPr>
          <p:cNvPr id="4" name="Slide Number Placeholder 3"/>
          <p:cNvSpPr>
            <a:spLocks noGrp="1"/>
          </p:cNvSpPr>
          <p:nvPr>
            <p:ph type="sldNum" sz="quarter" idx="10"/>
          </p:nvPr>
        </p:nvSpPr>
        <p:spPr/>
        <p:txBody>
          <a:bodyPr/>
          <a:lstStyle/>
          <a:p>
            <a:pPr>
              <a:defRPr/>
            </a:pPr>
            <a:fld id="{4D65EADE-93C2-43B8-8DF2-4AF4E2576940}" type="slidenum">
              <a:rPr lang="en-GB" smtClean="0"/>
              <a:pPr>
                <a:defRPr/>
              </a:pPr>
              <a:t>40</a:t>
            </a:fld>
            <a:endParaRPr lang="en-GB" dirty="0"/>
          </a:p>
        </p:txBody>
      </p:sp>
    </p:spTree>
    <p:extLst>
      <p:ext uri="{BB962C8B-B14F-4D97-AF65-F5344CB8AC3E}">
        <p14:creationId xmlns:p14="http://schemas.microsoft.com/office/powerpoint/2010/main" val="2271594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i="1" dirty="0" smtClean="0"/>
              <a:t>Child exploitation often</a:t>
            </a:r>
            <a:r>
              <a:rPr lang="en-GB" i="1" baseline="0" dirty="0" smtClean="0"/>
              <a:t> referred to as CSE. </a:t>
            </a:r>
          </a:p>
          <a:p>
            <a:endParaRPr lang="en-GB" i="1" baseline="0" dirty="0" smtClean="0"/>
          </a:p>
          <a:p>
            <a:r>
              <a:rPr lang="en-GB" i="1" dirty="0" smtClean="0"/>
              <a:t>The manipulation or ‘grooming’ process involves befriending children, gaining their trust, and often feeding them drugs and alcohol, sometimes over a long period of time, before the abuse begins. The abusive relationship between victim and perpetrator involves an imbalance of power which limits the victim’s options. It is a form of abuse which is often misunderstood by victims and outsiders as consensual. Although it is true that the victim can be tricked into believing they are in a loving relationship, no child under the age of 18 can ever consent to being abused or exploited. (</a:t>
            </a:r>
            <a:r>
              <a:rPr lang="en-GB" i="1" dirty="0" err="1" smtClean="0"/>
              <a:t>Barnardo’s</a:t>
            </a:r>
            <a:r>
              <a:rPr lang="en-GB" i="1" dirty="0" smtClean="0"/>
              <a:t>, 2012).</a:t>
            </a:r>
          </a:p>
          <a:p>
            <a:r>
              <a:rPr lang="en-GB" i="1" dirty="0" smtClean="0"/>
              <a:t>Child sexual exploitation can manifest itself in different ways. It can involve an older perpetrator exercising financial, emotional or physical control over a young person. It can involve peers manipulating or forcing victims into sexual activity, sometimes within gangs and in gang-affected neighbourhoods, but not always. Exploitation can also involve opportunistic or organised networks of perpetrators who may profit financially from trafficking young victims between different locations to engage in sexual activity with multiple men (</a:t>
            </a:r>
            <a:r>
              <a:rPr lang="en-GB" i="1" dirty="0" err="1" smtClean="0"/>
              <a:t>Barnardo’s</a:t>
            </a:r>
            <a:r>
              <a:rPr lang="en-GB" i="1" dirty="0" smtClean="0"/>
              <a:t>, 2011).</a:t>
            </a:r>
          </a:p>
          <a:p>
            <a:r>
              <a:rPr lang="en-GB" i="1" dirty="0" smtClean="0"/>
              <a:t>This abuse often involves violent and degrading sexual assaults and rape. The Children’s Commissioner’s report on sexual exploitation by gangs and groups found that oral and anal rape were the most frequently reported types of abuse. Experts agree that these types of abuse are particularly humiliating and controlling, and, as such, may be preferred by those who exploit vulnerable young people (</a:t>
            </a:r>
            <a:r>
              <a:rPr lang="en-GB" i="1" dirty="0" err="1" smtClean="0"/>
              <a:t>Berelowitz</a:t>
            </a:r>
            <a:r>
              <a:rPr lang="en-GB" i="1" dirty="0" smtClean="0"/>
              <a:t> et al, 2012). Exploitation can also occur without physical contact when children are persuaded or forced to post indecent images of themselves online, participate in non-contact sexual activities via a webcam or smart phone, or engage in sexual conversations on a mobile phone (</a:t>
            </a:r>
            <a:r>
              <a:rPr lang="en-GB" i="1" dirty="0" err="1" smtClean="0"/>
              <a:t>DfE</a:t>
            </a:r>
            <a:r>
              <a:rPr lang="en-GB" i="1" dirty="0" smtClean="0"/>
              <a:t>, 2011).</a:t>
            </a:r>
          </a:p>
          <a:p>
            <a:r>
              <a:rPr lang="en-GB" i="1" dirty="0" smtClean="0"/>
              <a:t>Technology is widely used by perpetrators as a method of grooming and coercing victims, often through social networking sites and mobile devices (</a:t>
            </a:r>
            <a:r>
              <a:rPr lang="en-GB" i="1" dirty="0" err="1" smtClean="0"/>
              <a:t>Jago</a:t>
            </a:r>
            <a:r>
              <a:rPr lang="en-GB" i="1" dirty="0" smtClean="0"/>
              <a:t> et al, 2011). This form of abuse usually occurs in private, or in semi-public places such as parks, cinemas, cafes and hotels. It is increasingly occurring at ‘parties’ organised by perpetrators for the purposes of giving victims drugs and alcohol before sexually abusing them (</a:t>
            </a:r>
            <a:r>
              <a:rPr lang="en-GB" i="1" dirty="0" err="1" smtClean="0"/>
              <a:t>Barnardo’s</a:t>
            </a:r>
            <a:r>
              <a:rPr lang="en-GB" i="1" dirty="0" smtClean="0"/>
              <a:t>, 2012).</a:t>
            </a:r>
          </a:p>
          <a:p>
            <a:endParaRPr lang="en-US"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CSE doesn’t fit easily into yes/ no format</a:t>
            </a:r>
            <a:endParaRPr lang="en-GB" i="1"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41</a:t>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Lose sight of the child.</a:t>
            </a:r>
          </a:p>
          <a:p>
            <a:r>
              <a:rPr lang="en-GB" i="1" dirty="0" smtClean="0"/>
              <a:t>We</a:t>
            </a:r>
            <a:r>
              <a:rPr lang="en-GB" i="1" baseline="0" dirty="0" smtClean="0"/>
              <a:t> do the job in hand and fail to notice the associated risk.</a:t>
            </a:r>
            <a:endParaRPr lang="en-US" i="1"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42</a:t>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So what do the children say.</a:t>
            </a:r>
          </a:p>
          <a:p>
            <a:r>
              <a:rPr lang="en-GB" dirty="0" smtClean="0"/>
              <a:t>Link to narrative collated from the Rochdale, Rotherham and Oxford cases.</a:t>
            </a:r>
            <a:endParaRPr lang="en-US"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43</a:t>
            </a:fld>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is everyone's business</a:t>
            </a:r>
            <a:endParaRPr lang="en-US"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46</a:t>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Listen to the voice of the child</a:t>
            </a:r>
          </a:p>
          <a:p>
            <a:r>
              <a:rPr lang="en-GB" i="1" dirty="0" smtClean="0"/>
              <a:t>Don’t hide behind risk assessment tools</a:t>
            </a:r>
          </a:p>
          <a:p>
            <a:r>
              <a:rPr lang="en-GB" i="1" dirty="0" smtClean="0"/>
              <a:t>Make sure you’re sitting round the table</a:t>
            </a:r>
          </a:p>
          <a:p>
            <a:r>
              <a:rPr lang="en-GB" i="1" dirty="0" smtClean="0"/>
              <a:t>July 20</a:t>
            </a:r>
            <a:r>
              <a:rPr lang="en-GB" i="1" baseline="30000" dirty="0" smtClean="0"/>
              <a:t>th</a:t>
            </a:r>
            <a:r>
              <a:rPr lang="en-GB" i="1" dirty="0" smtClean="0"/>
              <a:t> first implementation meeting</a:t>
            </a:r>
          </a:p>
          <a:p>
            <a:endParaRPr lang="en-GB" dirty="0"/>
          </a:p>
        </p:txBody>
      </p:sp>
      <p:sp>
        <p:nvSpPr>
          <p:cNvPr id="4" name="Slide Number Placeholder 3"/>
          <p:cNvSpPr>
            <a:spLocks noGrp="1"/>
          </p:cNvSpPr>
          <p:nvPr>
            <p:ph type="sldNum" sz="quarter" idx="10"/>
          </p:nvPr>
        </p:nvSpPr>
        <p:spPr/>
        <p:txBody>
          <a:bodyPr/>
          <a:lstStyle/>
          <a:p>
            <a:fld id="{B88F4084-75B9-453B-BC56-E5B4883B8E5C}" type="slidenum">
              <a:rPr lang="en-GB" smtClean="0"/>
              <a:pPr/>
              <a:t>47</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8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i="1" dirty="0" smtClean="0"/>
              <a:t>Available on YouTube</a:t>
            </a:r>
          </a:p>
          <a:p>
            <a:pPr>
              <a:spcBef>
                <a:spcPct val="0"/>
              </a:spcBef>
            </a:pPr>
            <a:r>
              <a:rPr lang="en-GB" altLang="en-US" i="1" dirty="0" smtClean="0"/>
              <a:t>5.30 minutes</a:t>
            </a:r>
          </a:p>
          <a:p>
            <a:pPr>
              <a:spcBef>
                <a:spcPct val="0"/>
              </a:spcBef>
            </a:pPr>
            <a:r>
              <a:rPr lang="en-GB" altLang="en-US" i="1" dirty="0" smtClean="0"/>
              <a:t>Dramatic but true story of texting to murder in 15 days</a:t>
            </a:r>
          </a:p>
          <a:p>
            <a:pPr>
              <a:spcBef>
                <a:spcPct val="0"/>
              </a:spcBef>
            </a:pPr>
            <a:r>
              <a:rPr lang="en-GB" altLang="en-US" i="1" dirty="0" smtClean="0"/>
              <a:t>High impact</a:t>
            </a:r>
          </a:p>
          <a:p>
            <a:pPr>
              <a:spcBef>
                <a:spcPct val="0"/>
              </a:spcBef>
            </a:pPr>
            <a:r>
              <a:rPr lang="en-GB" altLang="en-US" i="1" dirty="0" smtClean="0"/>
              <a:t>Made by Leicestershire police &amp;</a:t>
            </a:r>
            <a:r>
              <a:rPr lang="en-GB" altLang="en-US" i="1" baseline="0" dirty="0" smtClean="0"/>
              <a:t> </a:t>
            </a:r>
            <a:r>
              <a:rPr lang="en-GB" altLang="en-US" i="1" dirty="0" smtClean="0"/>
              <a:t>the Merthyr &amp; RCT Young people’s human trafficking group. </a:t>
            </a:r>
          </a:p>
        </p:txBody>
      </p:sp>
      <p:sp>
        <p:nvSpPr>
          <p:cNvPr id="578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1488" indent="-285188">
              <a:defRPr>
                <a:solidFill>
                  <a:schemeClr val="tx1"/>
                </a:solidFill>
                <a:latin typeface="Calibri" pitchFamily="34" charset="0"/>
              </a:defRPr>
            </a:lvl2pPr>
            <a:lvl3pPr marL="1140751" indent="-228150">
              <a:defRPr>
                <a:solidFill>
                  <a:schemeClr val="tx1"/>
                </a:solidFill>
                <a:latin typeface="Calibri" pitchFamily="34" charset="0"/>
              </a:defRPr>
            </a:lvl3pPr>
            <a:lvl4pPr marL="1597052" indent="-228150">
              <a:defRPr>
                <a:solidFill>
                  <a:schemeClr val="tx1"/>
                </a:solidFill>
                <a:latin typeface="Calibri" pitchFamily="34" charset="0"/>
              </a:defRPr>
            </a:lvl4pPr>
            <a:lvl5pPr marL="2053352" indent="-228150">
              <a:defRPr>
                <a:solidFill>
                  <a:schemeClr val="tx1"/>
                </a:solidFill>
                <a:latin typeface="Calibri" pitchFamily="34" charset="0"/>
              </a:defRPr>
            </a:lvl5pPr>
            <a:lvl6pPr marL="2509654" indent="-228150" fontAlgn="base">
              <a:spcBef>
                <a:spcPct val="0"/>
              </a:spcBef>
              <a:spcAft>
                <a:spcPct val="0"/>
              </a:spcAft>
              <a:defRPr>
                <a:solidFill>
                  <a:schemeClr val="tx1"/>
                </a:solidFill>
                <a:latin typeface="Calibri" pitchFamily="34" charset="0"/>
              </a:defRPr>
            </a:lvl6pPr>
            <a:lvl7pPr marL="2965954" indent="-228150" fontAlgn="base">
              <a:spcBef>
                <a:spcPct val="0"/>
              </a:spcBef>
              <a:spcAft>
                <a:spcPct val="0"/>
              </a:spcAft>
              <a:defRPr>
                <a:solidFill>
                  <a:schemeClr val="tx1"/>
                </a:solidFill>
                <a:latin typeface="Calibri" pitchFamily="34" charset="0"/>
              </a:defRPr>
            </a:lvl7pPr>
            <a:lvl8pPr marL="3422254" indent="-228150" fontAlgn="base">
              <a:spcBef>
                <a:spcPct val="0"/>
              </a:spcBef>
              <a:spcAft>
                <a:spcPct val="0"/>
              </a:spcAft>
              <a:defRPr>
                <a:solidFill>
                  <a:schemeClr val="tx1"/>
                </a:solidFill>
                <a:latin typeface="Calibri" pitchFamily="34" charset="0"/>
              </a:defRPr>
            </a:lvl8pPr>
            <a:lvl9pPr marL="3878556" indent="-228150" fontAlgn="base">
              <a:spcBef>
                <a:spcPct val="0"/>
              </a:spcBef>
              <a:spcAft>
                <a:spcPct val="0"/>
              </a:spcAft>
              <a:defRPr>
                <a:solidFill>
                  <a:schemeClr val="tx1"/>
                </a:solidFill>
                <a:latin typeface="Calibri" pitchFamily="34" charset="0"/>
              </a:defRPr>
            </a:lvl9pPr>
          </a:lstStyle>
          <a:p>
            <a:fld id="{AC225429-6FE2-4A3A-9383-A106AFB9A5A1}" type="slidenum">
              <a:rPr lang="en-GB" altLang="en-US">
                <a:solidFill>
                  <a:prstClr val="black"/>
                </a:solidFill>
              </a:rPr>
              <a:pPr/>
              <a:t>5</a:t>
            </a:fld>
            <a:endParaRPr lang="en-GB" alt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For discussion?</a:t>
            </a:r>
          </a:p>
          <a:p>
            <a:endParaRPr lang="en-GB" dirty="0" smtClean="0"/>
          </a:p>
          <a:p>
            <a:r>
              <a:rPr lang="en-GB" i="1" dirty="0" smtClean="0"/>
              <a:t>Very important when assessing a</a:t>
            </a:r>
            <a:r>
              <a:rPr lang="en-GB" i="1" baseline="0" dirty="0" smtClean="0"/>
              <a:t> child’s needs that we consider the impact of the CSE and relate that to the three dimensions considered within the Assessment Framework</a:t>
            </a:r>
          </a:p>
          <a:p>
            <a:pPr>
              <a:buFont typeface="Arial" pitchFamily="34" charset="0"/>
              <a:buChar char="•"/>
            </a:pPr>
            <a:r>
              <a:rPr lang="en-GB" i="1" baseline="0" dirty="0" smtClean="0"/>
              <a:t> Child’s Developmental needs</a:t>
            </a:r>
          </a:p>
          <a:p>
            <a:pPr>
              <a:buFont typeface="Arial" pitchFamily="34" charset="0"/>
              <a:buChar char="•"/>
            </a:pPr>
            <a:r>
              <a:rPr lang="en-GB" i="1" baseline="0" dirty="0" smtClean="0"/>
              <a:t>Family &amp; Environmental Factors</a:t>
            </a:r>
          </a:p>
          <a:p>
            <a:pPr>
              <a:buFont typeface="Arial" pitchFamily="34" charset="0"/>
              <a:buChar char="•"/>
            </a:pPr>
            <a:r>
              <a:rPr lang="en-GB" i="1" baseline="0" dirty="0" smtClean="0"/>
              <a:t>Parenting Capacity</a:t>
            </a:r>
          </a:p>
          <a:p>
            <a:pPr>
              <a:buFont typeface="Arial" pitchFamily="34" charset="0"/>
              <a:buNone/>
            </a:pPr>
            <a:r>
              <a:rPr lang="en-GB" i="1" baseline="0" dirty="0" smtClean="0"/>
              <a:t>We need to understand the impact of CSE  so that any intervention / therapeutic support meets the needs of the child.</a:t>
            </a:r>
            <a:endParaRPr lang="en-GB" i="1" dirty="0"/>
          </a:p>
        </p:txBody>
      </p:sp>
      <p:sp>
        <p:nvSpPr>
          <p:cNvPr id="4" name="Slide Number Placeholder 3"/>
          <p:cNvSpPr>
            <a:spLocks noGrp="1"/>
          </p:cNvSpPr>
          <p:nvPr>
            <p:ph type="sldNum" sz="quarter" idx="10"/>
          </p:nvPr>
        </p:nvSpPr>
        <p:spPr/>
        <p:txBody>
          <a:bodyPr/>
          <a:lstStyle/>
          <a:p>
            <a:fld id="{FED0BF40-5F99-43BC-98D1-8BD2B17735D0}"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CSE</a:t>
            </a:r>
            <a:r>
              <a:rPr lang="en-GB" i="1" baseline="0" dirty="0" smtClean="0"/>
              <a:t> needs to be seen in context of CSA</a:t>
            </a:r>
          </a:p>
          <a:p>
            <a:r>
              <a:rPr lang="en-GB" i="1" baseline="0" dirty="0" smtClean="0"/>
              <a:t>Component of CSA</a:t>
            </a:r>
          </a:p>
          <a:p>
            <a:r>
              <a:rPr lang="en-GB" i="1" baseline="0" dirty="0" smtClean="0"/>
              <a:t>Inquiry held by England commissioner</a:t>
            </a:r>
          </a:p>
          <a:p>
            <a:r>
              <a:rPr lang="en-GB" i="1" baseline="0" dirty="0" smtClean="0"/>
              <a:t>As a result now holding inquiry into familial CSA</a:t>
            </a:r>
          </a:p>
          <a:p>
            <a:r>
              <a:rPr lang="en-GB" i="1" baseline="0" dirty="0" smtClean="0"/>
              <a:t>Prevalence of CSA difficult to estimate</a:t>
            </a:r>
          </a:p>
          <a:p>
            <a:endParaRPr lang="en-GB" dirty="0" smtClean="0"/>
          </a:p>
          <a:p>
            <a:r>
              <a:rPr lang="en-GB" i="1" dirty="0" smtClean="0"/>
              <a:t>Prevalence</a:t>
            </a:r>
            <a:r>
              <a:rPr lang="en-GB" i="0" baseline="0" dirty="0" smtClean="0"/>
              <a:t> </a:t>
            </a:r>
            <a:r>
              <a:rPr lang="en-GB" i="1" baseline="0" dirty="0" smtClean="0"/>
              <a:t>in Wales</a:t>
            </a:r>
          </a:p>
          <a:p>
            <a:pPr>
              <a:buFont typeface="Arial" pitchFamily="34" charset="0"/>
              <a:buChar char="•"/>
            </a:pPr>
            <a:r>
              <a:rPr lang="en-GB" i="1" baseline="0" dirty="0" smtClean="0"/>
              <a:t>Currently 620,000 children living in Wales, 9 % at risk of CSE (</a:t>
            </a:r>
            <a:r>
              <a:rPr lang="en-GB" i="1" baseline="0" dirty="0" err="1" smtClean="0"/>
              <a:t>Barnardos</a:t>
            </a:r>
            <a:r>
              <a:rPr lang="en-GB" i="1" baseline="0" dirty="0" smtClean="0"/>
              <a:t> 2012)</a:t>
            </a:r>
          </a:p>
          <a:p>
            <a:pPr>
              <a:buFont typeface="Arial" pitchFamily="34" charset="0"/>
              <a:buNone/>
            </a:pPr>
            <a:endParaRPr lang="en-GB" i="1" dirty="0"/>
          </a:p>
        </p:txBody>
      </p:sp>
      <p:sp>
        <p:nvSpPr>
          <p:cNvPr id="4" name="Slide Number Placeholder 3"/>
          <p:cNvSpPr>
            <a:spLocks noGrp="1"/>
          </p:cNvSpPr>
          <p:nvPr>
            <p:ph type="sldNum" sz="quarter" idx="10"/>
          </p:nvPr>
        </p:nvSpPr>
        <p:spPr/>
        <p:txBody>
          <a:bodyPr/>
          <a:lstStyle/>
          <a:p>
            <a:fld id="{B88F4084-75B9-453B-BC56-E5B4883B8E5C}"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xfrm>
            <a:off x="776288" y="195263"/>
            <a:ext cx="5305425" cy="3978275"/>
          </a:xfrm>
        </p:spPr>
      </p:sp>
      <p:sp>
        <p:nvSpPr>
          <p:cNvPr id="48131" name="Notes Placeholder 2"/>
          <p:cNvSpPr>
            <a:spLocks noGrp="1"/>
          </p:cNvSpPr>
          <p:nvPr>
            <p:ph type="body" idx="1"/>
          </p:nvPr>
        </p:nvSpPr>
        <p:spPr>
          <a:noFill/>
        </p:spPr>
        <p:txBody>
          <a:bodyPr/>
          <a:lstStyle/>
          <a:p>
            <a:r>
              <a:rPr lang="en-GB" altLang="en-US" i="1" dirty="0" smtClean="0">
                <a:latin typeface="Times New Roman" pitchFamily="18" charset="0"/>
              </a:rPr>
              <a:t>Health professionals are often well placed to recognise that a child may be vulnerable to CSE and therefore need to respond accordingly.</a:t>
            </a:r>
          </a:p>
          <a:p>
            <a:endParaRPr lang="en-GB" altLang="en-US" i="1" dirty="0" smtClean="0">
              <a:latin typeface="Times New Roman" pitchFamily="18" charset="0"/>
            </a:endParaRPr>
          </a:p>
          <a:p>
            <a:r>
              <a:rPr lang="en-GB" altLang="en-US" i="1" dirty="0" smtClean="0">
                <a:latin typeface="Times New Roman" pitchFamily="18" charset="0"/>
              </a:rPr>
              <a:t>Levels of risk can be identified from</a:t>
            </a:r>
            <a:r>
              <a:rPr lang="en-GB" altLang="en-US" i="1" baseline="0" dirty="0" smtClean="0">
                <a:latin typeface="Times New Roman" pitchFamily="18" charset="0"/>
              </a:rPr>
              <a:t> the range of risk indicators associated with a case. We will explore risk indicators in more detail.</a:t>
            </a:r>
            <a:endParaRPr lang="en-US" altLang="en-US" i="1" dirty="0"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smtClean="0"/>
              <a:t>Anyone can become</a:t>
            </a:r>
            <a:r>
              <a:rPr lang="en-GB" i="1" baseline="0" dirty="0" smtClean="0"/>
              <a:t> a victim however research tells us that  certain groups are at an increased vulnerability.</a:t>
            </a:r>
          </a:p>
          <a:p>
            <a:endParaRPr lang="en-GB" i="1" baseline="0" dirty="0" smtClean="0"/>
          </a:p>
          <a:p>
            <a:r>
              <a:rPr lang="en-GB" i="1" baseline="0" dirty="0" smtClean="0"/>
              <a:t>Work in groups and make a note of what you feel the vulnerabilities are.</a:t>
            </a:r>
          </a:p>
          <a:p>
            <a:endParaRPr lang="en-GB" i="1" baseline="0" dirty="0" smtClean="0"/>
          </a:p>
          <a:p>
            <a:r>
              <a:rPr lang="en-GB" i="1" baseline="0" dirty="0" smtClean="0"/>
              <a:t>Good idea to  give an example </a:t>
            </a:r>
            <a:r>
              <a:rPr lang="en-GB" i="1" baseline="0" dirty="0" err="1" smtClean="0"/>
              <a:t>e.g</a:t>
            </a:r>
            <a:r>
              <a:rPr lang="en-GB" i="1" baseline="0" dirty="0" smtClean="0"/>
              <a:t> Looked After Child  to steer them in the right direction.</a:t>
            </a:r>
            <a:endParaRPr lang="en-GB" i="1" dirty="0"/>
          </a:p>
        </p:txBody>
      </p:sp>
      <p:sp>
        <p:nvSpPr>
          <p:cNvPr id="4" name="Slide Number Placeholder 3"/>
          <p:cNvSpPr>
            <a:spLocks noGrp="1"/>
          </p:cNvSpPr>
          <p:nvPr>
            <p:ph type="sldNum" sz="quarter" idx="10"/>
          </p:nvPr>
        </p:nvSpPr>
        <p:spPr/>
        <p:txBody>
          <a:bodyPr/>
          <a:lstStyle/>
          <a:p>
            <a:pPr>
              <a:defRPr/>
            </a:pPr>
            <a:fld id="{4D65EADE-93C2-43B8-8DF2-4AF4E2576940}" type="slidenum">
              <a:rPr lang="en-GB" smtClean="0"/>
              <a:pPr>
                <a:defRPr/>
              </a:pPr>
              <a:t>9</a:t>
            </a:fld>
            <a:endParaRPr lang="en-GB" dirty="0"/>
          </a:p>
        </p:txBody>
      </p:sp>
    </p:spTree>
    <p:extLst>
      <p:ext uri="{BB962C8B-B14F-4D97-AF65-F5344CB8AC3E}">
        <p14:creationId xmlns:p14="http://schemas.microsoft.com/office/powerpoint/2010/main" val="31636078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6B3C558-BF7D-4F49-9D37-815401638CA9}" type="datetimeFigureOut">
              <a:rPr lang="en-GB" smtClean="0"/>
              <a:pPr/>
              <a:t>17/01/2020</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A75C872-6B77-4FD3-BC97-6684F869D3A6}"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B3C558-BF7D-4F49-9D37-815401638CA9}" type="datetimeFigureOut">
              <a:rPr lang="en-GB" smtClean="0"/>
              <a:pPr/>
              <a:t>17/01/2020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A75C872-6B77-4FD3-BC97-6684F869D3A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B3C558-BF7D-4F49-9D37-815401638CA9}" type="datetimeFigureOut">
              <a:rPr lang="en-GB" smtClean="0"/>
              <a:pPr/>
              <a:t>17/01/2020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A75C872-6B77-4FD3-BC97-6684F869D3A6}"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57200"/>
            <a:ext cx="6923112" cy="1371600"/>
          </a:xfrm>
        </p:spPr>
        <p:txBody>
          <a:bodyPr/>
          <a:lstStyle/>
          <a:p>
            <a:r>
              <a:rPr lang="en-US" dirty="0" smtClean="0"/>
              <a:t>CLICK TO EDIT MASTER TITLE STYLE</a:t>
            </a:r>
            <a:endParaRPr lang="en-GB" dirty="0"/>
          </a:p>
        </p:txBody>
      </p:sp>
      <p:sp>
        <p:nvSpPr>
          <p:cNvPr id="3" name="SmartArt Placeholder 2"/>
          <p:cNvSpPr>
            <a:spLocks noGrp="1"/>
          </p:cNvSpPr>
          <p:nvPr>
            <p:ph type="dgm" idx="1"/>
          </p:nvPr>
        </p:nvSpPr>
        <p:spPr>
          <a:xfrm>
            <a:off x="457200" y="1981200"/>
            <a:ext cx="8229600" cy="3886200"/>
          </a:xfrm>
        </p:spPr>
        <p:txBody>
          <a:bodyPr/>
          <a:lstStyle/>
          <a:p>
            <a:pPr lvl="0"/>
            <a:r>
              <a:rPr lang="en-US" noProof="0" dirty="0" smtClean="0"/>
              <a:t>Click icon to add SmartArt graphic</a:t>
            </a:r>
            <a:endParaRPr lang="en-GB" noProof="0" dirty="0" smtClean="0"/>
          </a:p>
        </p:txBody>
      </p:sp>
      <p:sp>
        <p:nvSpPr>
          <p:cNvPr id="4" name="Rectangle 2"/>
          <p:cNvSpPr>
            <a:spLocks noGrp="1" noChangeArrowheads="1"/>
          </p:cNvSpPr>
          <p:nvPr>
            <p:ph type="ftr" sz="quarter" idx="10"/>
          </p:nvPr>
        </p:nvSpPr>
        <p:spPr/>
        <p:txBody>
          <a:bodyPr/>
          <a:lstStyle>
            <a:lvl1pPr fontAlgn="auto">
              <a:spcBef>
                <a:spcPts val="0"/>
              </a:spcBef>
              <a:spcAft>
                <a:spcPts val="0"/>
              </a:spcAft>
              <a:defRPr/>
            </a:lvl1pPr>
          </a:lstStyle>
          <a:p>
            <a:pPr>
              <a:defRPr/>
            </a:pPr>
            <a:endParaRPr lang="en-GB" dirty="0"/>
          </a:p>
        </p:txBody>
      </p:sp>
      <p:sp>
        <p:nvSpPr>
          <p:cNvPr id="5" name="Rectangle 3"/>
          <p:cNvSpPr>
            <a:spLocks noGrp="1" noChangeArrowheads="1"/>
          </p:cNvSpPr>
          <p:nvPr>
            <p:ph type="sldNum" sz="quarter" idx="11"/>
          </p:nvPr>
        </p:nvSpPr>
        <p:spPr/>
        <p:txBody>
          <a:bodyPr/>
          <a:lstStyle>
            <a:lvl1pPr fontAlgn="auto">
              <a:spcBef>
                <a:spcPts val="0"/>
              </a:spcBef>
              <a:spcAft>
                <a:spcPts val="0"/>
              </a:spcAft>
              <a:defRPr/>
            </a:lvl1pPr>
          </a:lstStyle>
          <a:p>
            <a:pPr>
              <a:defRPr/>
            </a:pPr>
            <a:fld id="{B10A8701-9ED9-45B5-AFE5-F26B61BB22CE}" type="slidenum">
              <a:rPr lang="en-GB"/>
              <a:pPr>
                <a:defRPr/>
              </a:pPr>
              <a:t>‹#›</a:t>
            </a:fld>
            <a:endParaRPr lang="en-GB" dirty="0"/>
          </a:p>
        </p:txBody>
      </p:sp>
      <p:sp>
        <p:nvSpPr>
          <p:cNvPr id="6" name="Rectangle 16"/>
          <p:cNvSpPr>
            <a:spLocks noGrp="1" noChangeArrowheads="1"/>
          </p:cNvSpPr>
          <p:nvPr>
            <p:ph type="dt" sz="half" idx="12"/>
          </p:nvPr>
        </p:nvSpPr>
        <p:spPr/>
        <p:txBody>
          <a:bodyPr/>
          <a:lstStyle>
            <a:lvl1pPr fontAlgn="auto">
              <a:spcBef>
                <a:spcPts val="0"/>
              </a:spcBef>
              <a:spcAft>
                <a:spcPts val="0"/>
              </a:spcAft>
              <a:defRPr/>
            </a:lvl1pPr>
          </a:lstStyle>
          <a:p>
            <a:pPr>
              <a:defRPr/>
            </a:pPr>
            <a:endParaRPr lang="en-GB" dirty="0"/>
          </a:p>
        </p:txBody>
      </p:sp>
    </p:spTree>
    <p:extLst>
      <p:ext uri="{BB962C8B-B14F-4D97-AF65-F5344CB8AC3E}">
        <p14:creationId xmlns:p14="http://schemas.microsoft.com/office/powerpoint/2010/main" val="77242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B3C558-BF7D-4F49-9D37-815401638CA9}" type="datetimeFigureOut">
              <a:rPr lang="en-GB" smtClean="0"/>
              <a:pPr/>
              <a:t>17/01/2020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A75C872-6B77-4FD3-BC97-6684F869D3A6}" type="slidenum">
              <a:rPr lang="en-GB" smtClean="0"/>
              <a:pPr/>
              <a:t>‹#›</a:t>
            </a:fld>
            <a:endParaRPr lang="en-GB"/>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B3C558-BF7D-4F49-9D37-815401638CA9}" type="datetimeFigureOut">
              <a:rPr lang="en-GB" smtClean="0"/>
              <a:pPr/>
              <a:t>17/01/2020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A75C872-6B77-4FD3-BC97-6684F869D3A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B3C558-BF7D-4F49-9D37-815401638CA9}" type="datetimeFigureOut">
              <a:rPr lang="en-GB" smtClean="0"/>
              <a:pPr/>
              <a:t>17/01/2020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A75C872-6B77-4FD3-BC97-6684F869D3A6}" type="slidenum">
              <a:rPr lang="en-GB" smtClean="0"/>
              <a:pPr/>
              <a:t>‹#›</a:t>
            </a:fld>
            <a:endParaRPr lang="en-GB"/>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B3C558-BF7D-4F49-9D37-815401638CA9}" type="datetimeFigureOut">
              <a:rPr lang="en-GB" smtClean="0"/>
              <a:pPr/>
              <a:t>17/01/2020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A75C872-6B77-4FD3-BC97-6684F869D3A6}"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6B3C558-BF7D-4F49-9D37-815401638CA9}" type="datetimeFigureOut">
              <a:rPr lang="en-GB" smtClean="0"/>
              <a:pPr/>
              <a:t>17/01/2020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A75C872-6B77-4FD3-BC97-6684F869D3A6}" type="slidenum">
              <a:rPr lang="en-GB" smtClean="0"/>
              <a:pPr/>
              <a:t>‹#›</a:t>
            </a:fld>
            <a:endParaRPr lang="en-GB"/>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B3C558-BF7D-4F49-9D37-815401638CA9}" type="datetimeFigureOut">
              <a:rPr lang="en-GB" smtClean="0"/>
              <a:pPr/>
              <a:t>17/01/2020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A75C872-6B77-4FD3-BC97-6684F869D3A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06B3C558-BF7D-4F49-9D37-815401638CA9}" type="datetimeFigureOut">
              <a:rPr lang="en-GB" smtClean="0"/>
              <a:pPr/>
              <a:t>17/01/2020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A75C872-6B77-4FD3-BC97-6684F869D3A6}"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6B3C558-BF7D-4F49-9D37-815401638CA9}" type="datetimeFigureOut">
              <a:rPr lang="en-GB" smtClean="0"/>
              <a:pPr/>
              <a:t>17/01/2020</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A75C872-6B77-4FD3-BC97-6684F869D3A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6B3C558-BF7D-4F49-9D37-815401638CA9}" type="datetimeFigureOut">
              <a:rPr lang="en-GB" smtClean="0"/>
              <a:pPr/>
              <a:t>17/01/2020</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A75C872-6B77-4FD3-BC97-6684F869D3A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watch?v=HDFnTVlZE0k"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6.xml"/><Relationship Id="rId7" Type="http://schemas.openxmlformats.org/officeDocument/2006/relationships/image" Target="../media/image11.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0.wmf"/><Relationship Id="rId4" Type="http://schemas.openxmlformats.org/officeDocument/2006/relationships/oleObject" Target="../embeddings/oleObject1.bin"/><Relationship Id="rId9" Type="http://schemas.openxmlformats.org/officeDocument/2006/relationships/image" Target="../media/image12.e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wales.nhs.uk/sitesplus/888/page/67421" TargetMode="External"/><Relationship Id="rId2" Type="http://schemas.openxmlformats.org/officeDocument/2006/relationships/hyperlink" Target="https://www.youtube.com/watch?v=fGoWLWS4-kU" TargetMode="External"/><Relationship Id="rId1" Type="http://schemas.openxmlformats.org/officeDocument/2006/relationships/slideLayout" Target="../slideLayouts/slideLayout2.xml"/><Relationship Id="rId4" Type="http://schemas.openxmlformats.org/officeDocument/2006/relationships/hyperlink" Target="http://www.childreninwales.org.uk/areasofwork/safeguardingchildren/awcpprg/proceduresandprotocols/index.html"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leics.police.uk/categories/kayleighs-love-story-film"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feandsoundgroup.org.uk/wp-content/uploads/2015/02/Quote1.jp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484784"/>
            <a:ext cx="7772400" cy="2331691"/>
          </a:xfrm>
        </p:spPr>
        <p:txBody>
          <a:bodyPr>
            <a:normAutofit/>
          </a:bodyPr>
          <a:lstStyle/>
          <a:p>
            <a:pPr algn="ctr"/>
            <a:r>
              <a:rPr lang="en-GB" dirty="0" smtClean="0"/>
              <a:t>Child Sexual Exploitation </a:t>
            </a:r>
            <a:br>
              <a:rPr lang="en-GB" dirty="0" smtClean="0"/>
            </a:br>
            <a:r>
              <a:rPr lang="en-GB" dirty="0" smtClean="0"/>
              <a:t>Level 3 Training</a:t>
            </a:r>
            <a:br>
              <a:rPr lang="en-GB" dirty="0" smtClean="0"/>
            </a:br>
            <a:r>
              <a:rPr lang="en-GB" dirty="0" smtClean="0"/>
              <a:t> for Health Professionals</a:t>
            </a:r>
            <a:endParaRPr lang="en-GB" dirty="0"/>
          </a:p>
        </p:txBody>
      </p:sp>
      <p:sp>
        <p:nvSpPr>
          <p:cNvPr id="3" name="Subtitle 2"/>
          <p:cNvSpPr>
            <a:spLocks noGrp="1"/>
          </p:cNvSpPr>
          <p:nvPr>
            <p:ph type="subTitle" idx="1"/>
          </p:nvPr>
        </p:nvSpPr>
        <p:spPr/>
        <p:txBody>
          <a:bodyPr>
            <a:normAutofit fontScale="92500" lnSpcReduction="20000"/>
          </a:bodyPr>
          <a:lstStyle/>
          <a:p>
            <a:pPr algn="ctr"/>
            <a:endParaRPr lang="en-GB" dirty="0" smtClean="0"/>
          </a:p>
          <a:p>
            <a:pPr algn="ctr"/>
            <a:r>
              <a:rPr lang="en-GB" dirty="0" smtClean="0"/>
              <a:t>NHS Wales</a:t>
            </a:r>
          </a:p>
          <a:p>
            <a:pPr algn="ctr"/>
            <a:r>
              <a:rPr lang="en-GB" dirty="0" smtClean="0"/>
              <a:t>CSE Strategic Planning Intervention Group</a:t>
            </a:r>
            <a:endParaRPr lang="en-GB" dirty="0"/>
          </a:p>
        </p:txBody>
      </p:sp>
      <p:pic>
        <p:nvPicPr>
          <p:cNvPr id="64514" name="Picture 2" descr="S:\Child Protection\Caroline Jones\CDR JOB_files\logo_wal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188640"/>
            <a:ext cx="1944216" cy="11894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 name="Rectangle 2"/>
          <p:cNvSpPr>
            <a:spLocks noGrp="1" noChangeArrowheads="1"/>
          </p:cNvSpPr>
          <p:nvPr>
            <p:ph type="title"/>
          </p:nvPr>
        </p:nvSpPr>
        <p:spPr>
          <a:xfrm>
            <a:off x="457200" y="457200"/>
            <a:ext cx="8147248" cy="1027584"/>
          </a:xfrm>
        </p:spPr>
        <p:txBody>
          <a:bodyPr/>
          <a:lstStyle/>
          <a:p>
            <a:pPr algn="ctr"/>
            <a:r>
              <a:rPr lang="en-GB" altLang="en-US" dirty="0" smtClean="0"/>
              <a:t>VULNERABILITY FACTORS</a:t>
            </a:r>
          </a:p>
        </p:txBody>
      </p:sp>
      <p:graphicFrame>
        <p:nvGraphicFramePr>
          <p:cNvPr id="5" name="Diagram 4"/>
          <p:cNvGraphicFramePr/>
          <p:nvPr>
            <p:extLst>
              <p:ext uri="{D42A27DB-BD31-4B8C-83A1-F6EECF244321}">
                <p14:modId xmlns:p14="http://schemas.microsoft.com/office/powerpoint/2010/main" val="2627818514"/>
              </p:ext>
            </p:extLst>
          </p:nvPr>
        </p:nvGraphicFramePr>
        <p:xfrm>
          <a:off x="251520" y="1340768"/>
          <a:ext cx="8424936"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95536" y="1916832"/>
          <a:ext cx="8363272" cy="2548880"/>
        </p:xfrm>
        <a:graphic>
          <a:graphicData uri="http://schemas.openxmlformats.org/drawingml/2006/table">
            <a:tbl>
              <a:tblPr firstRow="1" bandRow="1">
                <a:tableStyleId>{5C22544A-7EE6-4342-B048-85BDC9FD1C3A}</a:tableStyleId>
              </a:tblPr>
              <a:tblGrid>
                <a:gridCol w="2090818">
                  <a:extLst>
                    <a:ext uri="{9D8B030D-6E8A-4147-A177-3AD203B41FA5}">
                      <a16:colId xmlns:a16="http://schemas.microsoft.com/office/drawing/2014/main" val="20000"/>
                    </a:ext>
                  </a:extLst>
                </a:gridCol>
                <a:gridCol w="2090818">
                  <a:extLst>
                    <a:ext uri="{9D8B030D-6E8A-4147-A177-3AD203B41FA5}">
                      <a16:colId xmlns:a16="http://schemas.microsoft.com/office/drawing/2014/main" val="20001"/>
                    </a:ext>
                  </a:extLst>
                </a:gridCol>
                <a:gridCol w="2090818">
                  <a:extLst>
                    <a:ext uri="{9D8B030D-6E8A-4147-A177-3AD203B41FA5}">
                      <a16:colId xmlns:a16="http://schemas.microsoft.com/office/drawing/2014/main" val="20002"/>
                    </a:ext>
                  </a:extLst>
                </a:gridCol>
                <a:gridCol w="2090818">
                  <a:extLst>
                    <a:ext uri="{9D8B030D-6E8A-4147-A177-3AD203B41FA5}">
                      <a16:colId xmlns:a16="http://schemas.microsoft.com/office/drawing/2014/main" val="20003"/>
                    </a:ext>
                  </a:extLst>
                </a:gridCol>
              </a:tblGrid>
              <a:tr h="509776">
                <a:tc>
                  <a:txBody>
                    <a:bodyPr/>
                    <a:lstStyle/>
                    <a:p>
                      <a:pPr>
                        <a:spcAft>
                          <a:spcPts val="0"/>
                        </a:spcAft>
                      </a:pPr>
                      <a:endParaRPr lang="en-GB" sz="2000" dirty="0">
                        <a:latin typeface="Arial"/>
                        <a:ea typeface="Calibri"/>
                        <a:cs typeface="Times New Roman"/>
                      </a:endParaRPr>
                    </a:p>
                  </a:txBody>
                  <a:tcPr marL="68580" marR="68580" marT="0" marB="0"/>
                </a:tc>
                <a:tc>
                  <a:txBody>
                    <a:bodyPr/>
                    <a:lstStyle/>
                    <a:p>
                      <a:pPr algn="ctr">
                        <a:spcAft>
                          <a:spcPts val="0"/>
                        </a:spcAft>
                      </a:pPr>
                      <a:r>
                        <a:rPr lang="en-GB" sz="1200" b="1" dirty="0" err="1">
                          <a:latin typeface="Arial"/>
                          <a:ea typeface="Calibri"/>
                          <a:cs typeface="Times New Roman"/>
                        </a:rPr>
                        <a:t>Taith</a:t>
                      </a:r>
                      <a:r>
                        <a:rPr lang="en-GB" sz="1200" b="1" dirty="0">
                          <a:latin typeface="Arial"/>
                          <a:ea typeface="Calibri"/>
                          <a:cs typeface="Times New Roman"/>
                        </a:rPr>
                        <a:t> (SHB)</a:t>
                      </a:r>
                      <a:endParaRPr lang="en-GB" sz="1200" dirty="0">
                        <a:latin typeface="Verdana"/>
                        <a:ea typeface="Times New Roman"/>
                        <a:cs typeface="Times New Roman"/>
                      </a:endParaRPr>
                    </a:p>
                  </a:txBody>
                  <a:tcPr marL="68580" marR="68580" marT="0" marB="0"/>
                </a:tc>
                <a:tc>
                  <a:txBody>
                    <a:bodyPr/>
                    <a:lstStyle/>
                    <a:p>
                      <a:pPr algn="ctr">
                        <a:spcAft>
                          <a:spcPts val="0"/>
                        </a:spcAft>
                      </a:pPr>
                      <a:r>
                        <a:rPr lang="en-GB" sz="1200" b="1" dirty="0" err="1">
                          <a:latin typeface="Arial"/>
                          <a:ea typeface="Calibri"/>
                          <a:cs typeface="Times New Roman"/>
                        </a:rPr>
                        <a:t>Seraf</a:t>
                      </a:r>
                      <a:r>
                        <a:rPr lang="en-GB" sz="1200" b="1" dirty="0">
                          <a:latin typeface="Arial"/>
                          <a:ea typeface="Calibri"/>
                          <a:cs typeface="Times New Roman"/>
                        </a:rPr>
                        <a:t> (CSE)</a:t>
                      </a:r>
                      <a:endParaRPr lang="en-GB" sz="1200" dirty="0">
                        <a:latin typeface="Verdana"/>
                        <a:ea typeface="Times New Roman"/>
                        <a:cs typeface="Times New Roman"/>
                      </a:endParaRPr>
                    </a:p>
                  </a:txBody>
                  <a:tcPr marL="68580" marR="68580" marT="0" marB="0"/>
                </a:tc>
                <a:tc>
                  <a:txBody>
                    <a:bodyPr/>
                    <a:lstStyle/>
                    <a:p>
                      <a:pPr algn="ctr">
                        <a:spcAft>
                          <a:spcPts val="0"/>
                        </a:spcAft>
                      </a:pPr>
                      <a:r>
                        <a:rPr lang="en-GB" sz="1200" b="1" dirty="0">
                          <a:latin typeface="Arial"/>
                          <a:ea typeface="Calibri"/>
                          <a:cs typeface="Times New Roman"/>
                        </a:rPr>
                        <a:t>Child Protection Register</a:t>
                      </a:r>
                      <a:endParaRPr lang="en-GB" sz="1200" dirty="0">
                        <a:latin typeface="Verdana"/>
                        <a:ea typeface="Times New Roman"/>
                        <a:cs typeface="Times New Roman"/>
                      </a:endParaRPr>
                    </a:p>
                  </a:txBody>
                  <a:tcPr marL="68580" marR="68580" marT="0" marB="0"/>
                </a:tc>
                <a:extLst>
                  <a:ext uri="{0D108BD9-81ED-4DB2-BD59-A6C34878D82A}">
                    <a16:rowId xmlns:a16="http://schemas.microsoft.com/office/drawing/2014/main" val="10000"/>
                  </a:ext>
                </a:extLst>
              </a:tr>
              <a:tr h="509776">
                <a:tc>
                  <a:txBody>
                    <a:bodyPr/>
                    <a:lstStyle/>
                    <a:p>
                      <a:pPr>
                        <a:spcAft>
                          <a:spcPts val="0"/>
                        </a:spcAft>
                      </a:pPr>
                      <a:r>
                        <a:rPr lang="en-GB" sz="1200">
                          <a:latin typeface="Arial"/>
                          <a:ea typeface="Calibri"/>
                          <a:cs typeface="Times New Roman"/>
                        </a:rPr>
                        <a:t>Exposure to domestic abuse </a:t>
                      </a:r>
                      <a:endParaRPr lang="en-GB" sz="1200">
                        <a:latin typeface="Verdana"/>
                        <a:ea typeface="Times New Roman"/>
                        <a:cs typeface="Times New Roman"/>
                      </a:endParaRPr>
                    </a:p>
                  </a:txBody>
                  <a:tcPr marL="68580" marR="68580" marT="0" marB="0"/>
                </a:tc>
                <a:tc>
                  <a:txBody>
                    <a:bodyPr/>
                    <a:lstStyle/>
                    <a:p>
                      <a:pPr algn="ctr">
                        <a:spcAft>
                          <a:spcPts val="0"/>
                        </a:spcAft>
                      </a:pPr>
                      <a:r>
                        <a:rPr lang="en-GB" sz="1200" dirty="0">
                          <a:latin typeface="Arial"/>
                          <a:ea typeface="Calibri"/>
                          <a:cs typeface="Times New Roman"/>
                        </a:rPr>
                        <a:t>62%</a:t>
                      </a:r>
                      <a:endParaRPr lang="en-GB" sz="1200" dirty="0">
                        <a:latin typeface="Verdana"/>
                        <a:ea typeface="Times New Roman"/>
                        <a:cs typeface="Times New Roman"/>
                      </a:endParaRPr>
                    </a:p>
                  </a:txBody>
                  <a:tcPr marL="68580" marR="68580" marT="0" marB="0"/>
                </a:tc>
                <a:tc>
                  <a:txBody>
                    <a:bodyPr/>
                    <a:lstStyle/>
                    <a:p>
                      <a:pPr algn="ctr">
                        <a:spcAft>
                          <a:spcPts val="0"/>
                        </a:spcAft>
                      </a:pPr>
                      <a:r>
                        <a:rPr lang="en-GB" sz="1200">
                          <a:latin typeface="Arial"/>
                          <a:ea typeface="Calibri"/>
                          <a:cs typeface="Times New Roman"/>
                        </a:rPr>
                        <a:t>43%</a:t>
                      </a:r>
                      <a:endParaRPr lang="en-GB" sz="1200">
                        <a:latin typeface="Verdana"/>
                        <a:ea typeface="Times New Roman"/>
                        <a:cs typeface="Times New Roman"/>
                      </a:endParaRPr>
                    </a:p>
                  </a:txBody>
                  <a:tcPr marL="68580" marR="68580" marT="0" marB="0"/>
                </a:tc>
                <a:tc>
                  <a:txBody>
                    <a:bodyPr/>
                    <a:lstStyle/>
                    <a:p>
                      <a:pPr algn="ctr">
                        <a:spcAft>
                          <a:spcPts val="0"/>
                        </a:spcAft>
                      </a:pPr>
                      <a:r>
                        <a:rPr lang="en-GB" sz="1200">
                          <a:latin typeface="Arial"/>
                          <a:ea typeface="Calibri"/>
                          <a:cs typeface="Times New Roman"/>
                        </a:rPr>
                        <a:t>21%</a:t>
                      </a:r>
                      <a:endParaRPr lang="en-GB" sz="1200">
                        <a:latin typeface="Verdana"/>
                        <a:ea typeface="Times New Roman"/>
                        <a:cs typeface="Times New Roman"/>
                      </a:endParaRPr>
                    </a:p>
                  </a:txBody>
                  <a:tcPr marL="68580" marR="68580" marT="0" marB="0"/>
                </a:tc>
                <a:extLst>
                  <a:ext uri="{0D108BD9-81ED-4DB2-BD59-A6C34878D82A}">
                    <a16:rowId xmlns:a16="http://schemas.microsoft.com/office/drawing/2014/main" val="10001"/>
                  </a:ext>
                </a:extLst>
              </a:tr>
              <a:tr h="509776">
                <a:tc>
                  <a:txBody>
                    <a:bodyPr/>
                    <a:lstStyle/>
                    <a:p>
                      <a:pPr>
                        <a:spcAft>
                          <a:spcPts val="0"/>
                        </a:spcAft>
                      </a:pPr>
                      <a:r>
                        <a:rPr lang="en-GB" sz="1200">
                          <a:latin typeface="Arial"/>
                          <a:ea typeface="Calibri"/>
                          <a:cs typeface="Times New Roman"/>
                        </a:rPr>
                        <a:t>Reported sexual abuse </a:t>
                      </a:r>
                      <a:endParaRPr lang="en-GB" sz="1200">
                        <a:latin typeface="Verdana"/>
                        <a:ea typeface="Times New Roman"/>
                        <a:cs typeface="Times New Roman"/>
                      </a:endParaRPr>
                    </a:p>
                  </a:txBody>
                  <a:tcPr marL="68580" marR="68580" marT="0" marB="0"/>
                </a:tc>
                <a:tc>
                  <a:txBody>
                    <a:bodyPr/>
                    <a:lstStyle/>
                    <a:p>
                      <a:pPr algn="ctr">
                        <a:spcAft>
                          <a:spcPts val="0"/>
                        </a:spcAft>
                      </a:pPr>
                      <a:r>
                        <a:rPr lang="en-GB" sz="1200" dirty="0">
                          <a:latin typeface="Arial"/>
                          <a:ea typeface="Calibri"/>
                          <a:cs typeface="Times New Roman"/>
                        </a:rPr>
                        <a:t>40%</a:t>
                      </a:r>
                      <a:endParaRPr lang="en-GB" sz="1200" dirty="0">
                        <a:latin typeface="Verdana"/>
                        <a:ea typeface="Times New Roman"/>
                        <a:cs typeface="Times New Roman"/>
                      </a:endParaRPr>
                    </a:p>
                  </a:txBody>
                  <a:tcPr marL="68580" marR="68580" marT="0" marB="0"/>
                </a:tc>
                <a:tc>
                  <a:txBody>
                    <a:bodyPr/>
                    <a:lstStyle/>
                    <a:p>
                      <a:pPr algn="ctr">
                        <a:spcAft>
                          <a:spcPts val="0"/>
                        </a:spcAft>
                      </a:pPr>
                      <a:r>
                        <a:rPr lang="en-GB" sz="1200">
                          <a:latin typeface="Arial"/>
                          <a:ea typeface="Calibri"/>
                          <a:cs typeface="Times New Roman"/>
                        </a:rPr>
                        <a:t>29%</a:t>
                      </a:r>
                      <a:endParaRPr lang="en-GB" sz="1200">
                        <a:latin typeface="Verdana"/>
                        <a:ea typeface="Times New Roman"/>
                        <a:cs typeface="Times New Roman"/>
                      </a:endParaRPr>
                    </a:p>
                  </a:txBody>
                  <a:tcPr marL="68580" marR="68580" marT="0" marB="0"/>
                </a:tc>
                <a:tc>
                  <a:txBody>
                    <a:bodyPr/>
                    <a:lstStyle/>
                    <a:p>
                      <a:pPr algn="ctr">
                        <a:spcAft>
                          <a:spcPts val="0"/>
                        </a:spcAft>
                      </a:pPr>
                      <a:r>
                        <a:rPr lang="en-GB" sz="1200">
                          <a:latin typeface="Arial"/>
                          <a:ea typeface="Calibri"/>
                          <a:cs typeface="Times New Roman"/>
                        </a:rPr>
                        <a:t>7%</a:t>
                      </a:r>
                      <a:endParaRPr lang="en-GB" sz="1200">
                        <a:latin typeface="Verdana"/>
                        <a:ea typeface="Times New Roman"/>
                        <a:cs typeface="Times New Roman"/>
                      </a:endParaRPr>
                    </a:p>
                  </a:txBody>
                  <a:tcPr marL="68580" marR="68580" marT="0" marB="0"/>
                </a:tc>
                <a:extLst>
                  <a:ext uri="{0D108BD9-81ED-4DB2-BD59-A6C34878D82A}">
                    <a16:rowId xmlns:a16="http://schemas.microsoft.com/office/drawing/2014/main" val="10002"/>
                  </a:ext>
                </a:extLst>
              </a:tr>
              <a:tr h="509776">
                <a:tc>
                  <a:txBody>
                    <a:bodyPr/>
                    <a:lstStyle/>
                    <a:p>
                      <a:pPr>
                        <a:spcAft>
                          <a:spcPts val="0"/>
                        </a:spcAft>
                      </a:pPr>
                      <a:r>
                        <a:rPr lang="en-GB" sz="1200">
                          <a:latin typeface="Arial"/>
                          <a:ea typeface="Calibri"/>
                          <a:cs typeface="Times New Roman"/>
                        </a:rPr>
                        <a:t>Reported physical abuse</a:t>
                      </a:r>
                      <a:endParaRPr lang="en-GB" sz="1200">
                        <a:latin typeface="Verdana"/>
                        <a:ea typeface="Times New Roman"/>
                        <a:cs typeface="Times New Roman"/>
                      </a:endParaRPr>
                    </a:p>
                  </a:txBody>
                  <a:tcPr marL="68580" marR="68580" marT="0" marB="0"/>
                </a:tc>
                <a:tc>
                  <a:txBody>
                    <a:bodyPr/>
                    <a:lstStyle/>
                    <a:p>
                      <a:pPr algn="ctr">
                        <a:spcAft>
                          <a:spcPts val="0"/>
                        </a:spcAft>
                      </a:pPr>
                      <a:r>
                        <a:rPr lang="en-GB" sz="1200">
                          <a:latin typeface="Arial"/>
                          <a:ea typeface="Calibri"/>
                          <a:cs typeface="Times New Roman"/>
                        </a:rPr>
                        <a:t>38%</a:t>
                      </a:r>
                      <a:endParaRPr lang="en-GB" sz="1200">
                        <a:latin typeface="Verdana"/>
                        <a:ea typeface="Times New Roman"/>
                        <a:cs typeface="Times New Roman"/>
                      </a:endParaRPr>
                    </a:p>
                  </a:txBody>
                  <a:tcPr marL="68580" marR="68580" marT="0" marB="0"/>
                </a:tc>
                <a:tc>
                  <a:txBody>
                    <a:bodyPr/>
                    <a:lstStyle/>
                    <a:p>
                      <a:pPr algn="ctr">
                        <a:spcAft>
                          <a:spcPts val="0"/>
                        </a:spcAft>
                      </a:pPr>
                      <a:r>
                        <a:rPr lang="en-GB" sz="1200">
                          <a:latin typeface="Arial"/>
                          <a:ea typeface="Calibri"/>
                          <a:cs typeface="Times New Roman"/>
                        </a:rPr>
                        <a:t>32%</a:t>
                      </a:r>
                      <a:endParaRPr lang="en-GB" sz="1200">
                        <a:latin typeface="Verdana"/>
                        <a:ea typeface="Times New Roman"/>
                        <a:cs typeface="Times New Roman"/>
                      </a:endParaRPr>
                    </a:p>
                  </a:txBody>
                  <a:tcPr marL="68580" marR="68580" marT="0" marB="0"/>
                </a:tc>
                <a:tc>
                  <a:txBody>
                    <a:bodyPr/>
                    <a:lstStyle/>
                    <a:p>
                      <a:pPr algn="ctr">
                        <a:spcAft>
                          <a:spcPts val="0"/>
                        </a:spcAft>
                      </a:pPr>
                      <a:r>
                        <a:rPr lang="en-GB" sz="1200">
                          <a:latin typeface="Arial"/>
                          <a:ea typeface="Calibri"/>
                          <a:cs typeface="Times New Roman"/>
                        </a:rPr>
                        <a:t>16%</a:t>
                      </a:r>
                      <a:endParaRPr lang="en-GB" sz="1200">
                        <a:latin typeface="Verdana"/>
                        <a:ea typeface="Times New Roman"/>
                        <a:cs typeface="Times New Roman"/>
                      </a:endParaRPr>
                    </a:p>
                  </a:txBody>
                  <a:tcPr marL="68580" marR="68580" marT="0" marB="0"/>
                </a:tc>
                <a:extLst>
                  <a:ext uri="{0D108BD9-81ED-4DB2-BD59-A6C34878D82A}">
                    <a16:rowId xmlns:a16="http://schemas.microsoft.com/office/drawing/2014/main" val="10003"/>
                  </a:ext>
                </a:extLst>
              </a:tr>
              <a:tr h="509776">
                <a:tc>
                  <a:txBody>
                    <a:bodyPr/>
                    <a:lstStyle/>
                    <a:p>
                      <a:pPr>
                        <a:spcAft>
                          <a:spcPts val="0"/>
                        </a:spcAft>
                      </a:pPr>
                      <a:r>
                        <a:rPr lang="en-GB" sz="1200">
                          <a:latin typeface="Arial"/>
                          <a:ea typeface="Calibri"/>
                          <a:cs typeface="Times New Roman"/>
                        </a:rPr>
                        <a:t>Reported emotional neglect </a:t>
                      </a:r>
                      <a:endParaRPr lang="en-GB" sz="1200">
                        <a:latin typeface="Verdana"/>
                        <a:ea typeface="Times New Roman"/>
                        <a:cs typeface="Times New Roman"/>
                      </a:endParaRPr>
                    </a:p>
                  </a:txBody>
                  <a:tcPr marL="68580" marR="68580" marT="0" marB="0"/>
                </a:tc>
                <a:tc>
                  <a:txBody>
                    <a:bodyPr/>
                    <a:lstStyle/>
                    <a:p>
                      <a:pPr algn="ctr">
                        <a:spcAft>
                          <a:spcPts val="0"/>
                        </a:spcAft>
                      </a:pPr>
                      <a:r>
                        <a:rPr lang="en-GB" sz="1200">
                          <a:latin typeface="Arial"/>
                          <a:ea typeface="Calibri"/>
                          <a:cs typeface="Times New Roman"/>
                        </a:rPr>
                        <a:t>55%</a:t>
                      </a:r>
                      <a:endParaRPr lang="en-GB" sz="1200">
                        <a:latin typeface="Verdana"/>
                        <a:ea typeface="Times New Roman"/>
                        <a:cs typeface="Times New Roman"/>
                      </a:endParaRPr>
                    </a:p>
                  </a:txBody>
                  <a:tcPr marL="68580" marR="68580" marT="0" marB="0"/>
                </a:tc>
                <a:tc>
                  <a:txBody>
                    <a:bodyPr/>
                    <a:lstStyle/>
                    <a:p>
                      <a:pPr algn="ctr">
                        <a:spcAft>
                          <a:spcPts val="0"/>
                        </a:spcAft>
                      </a:pPr>
                      <a:r>
                        <a:rPr lang="en-GB" sz="1200">
                          <a:latin typeface="Arial"/>
                          <a:ea typeface="Calibri"/>
                          <a:cs typeface="Times New Roman"/>
                        </a:rPr>
                        <a:t>51%</a:t>
                      </a:r>
                      <a:endParaRPr lang="en-GB" sz="1200">
                        <a:latin typeface="Verdana"/>
                        <a:ea typeface="Times New Roman"/>
                        <a:cs typeface="Times New Roman"/>
                      </a:endParaRPr>
                    </a:p>
                  </a:txBody>
                  <a:tcPr marL="68580" marR="68580" marT="0" marB="0"/>
                </a:tc>
                <a:tc>
                  <a:txBody>
                    <a:bodyPr/>
                    <a:lstStyle/>
                    <a:p>
                      <a:pPr algn="ctr">
                        <a:spcAft>
                          <a:spcPts val="0"/>
                        </a:spcAft>
                      </a:pPr>
                      <a:r>
                        <a:rPr lang="en-GB" sz="1200" dirty="0">
                          <a:latin typeface="Arial"/>
                          <a:ea typeface="Calibri"/>
                          <a:cs typeface="Times New Roman"/>
                        </a:rPr>
                        <a:t>38%</a:t>
                      </a:r>
                      <a:endParaRPr lang="en-GB" sz="1200" dirty="0">
                        <a:latin typeface="Verdana"/>
                        <a:ea typeface="Times New Roman"/>
                        <a:cs typeface="Times New Roman"/>
                      </a:endParaRPr>
                    </a:p>
                  </a:txBody>
                  <a:tcPr marL="68580" marR="68580" marT="0" marB="0"/>
                </a:tc>
                <a:extLst>
                  <a:ext uri="{0D108BD9-81ED-4DB2-BD59-A6C34878D82A}">
                    <a16:rowId xmlns:a16="http://schemas.microsoft.com/office/drawing/2014/main" val="10004"/>
                  </a:ext>
                </a:extLst>
              </a:tr>
            </a:tbl>
          </a:graphicData>
        </a:graphic>
      </p:graphicFrame>
      <p:sp>
        <p:nvSpPr>
          <p:cNvPr id="2" name="Title 1"/>
          <p:cNvSpPr>
            <a:spLocks noGrp="1"/>
          </p:cNvSpPr>
          <p:nvPr>
            <p:ph type="title"/>
          </p:nvPr>
        </p:nvSpPr>
        <p:spPr/>
        <p:txBody>
          <a:bodyPr>
            <a:normAutofit fontScale="90000"/>
          </a:bodyPr>
          <a:lstStyle/>
          <a:p>
            <a:r>
              <a:rPr lang="en-GB" dirty="0" smtClean="0"/>
              <a:t>Correlation between ACEs and CSE and Sexually Harmful Behaviour</a:t>
            </a:r>
            <a:endParaRPr lang="en-GB" dirty="0"/>
          </a:p>
        </p:txBody>
      </p:sp>
      <p:sp>
        <p:nvSpPr>
          <p:cNvPr id="6" name="TextBox 5"/>
          <p:cNvSpPr txBox="1"/>
          <p:nvPr/>
        </p:nvSpPr>
        <p:spPr>
          <a:xfrm>
            <a:off x="395536" y="4941168"/>
            <a:ext cx="8352928" cy="830997"/>
          </a:xfrm>
          <a:prstGeom prst="rect">
            <a:avLst/>
          </a:prstGeom>
          <a:noFill/>
        </p:spPr>
        <p:txBody>
          <a:bodyPr wrap="square" rtlCol="0">
            <a:spAutoFit/>
          </a:bodyPr>
          <a:lstStyle/>
          <a:p>
            <a:r>
              <a:rPr lang="en-GB" sz="2400" dirty="0" err="1" smtClean="0"/>
              <a:t>Gwella</a:t>
            </a:r>
            <a:r>
              <a:rPr lang="en-GB" sz="2400" dirty="0" smtClean="0"/>
              <a:t> project, </a:t>
            </a:r>
            <a:r>
              <a:rPr lang="en-GB" sz="2400" dirty="0" err="1" smtClean="0"/>
              <a:t>Barnado’s</a:t>
            </a:r>
            <a:r>
              <a:rPr lang="en-GB" sz="2400" dirty="0" smtClean="0"/>
              <a:t> </a:t>
            </a:r>
            <a:r>
              <a:rPr lang="en-GB" sz="2400" dirty="0" err="1" smtClean="0"/>
              <a:t>Cymru</a:t>
            </a:r>
            <a:r>
              <a:rPr lang="en-GB" sz="2400" dirty="0" smtClean="0"/>
              <a:t> and CASCADE, Cardiff University:</a:t>
            </a:r>
          </a:p>
          <a:p>
            <a:r>
              <a:rPr lang="en-GB" sz="2400" dirty="0" smtClean="0"/>
              <a:t>develop toolkit of evidence based interventions </a:t>
            </a:r>
            <a:endParaRPr lang="en-GB"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p:cNvSpPr>
            <a:spLocks noGrp="1"/>
          </p:cNvSpPr>
          <p:nvPr>
            <p:ph idx="1"/>
          </p:nvPr>
        </p:nvSpPr>
        <p:spPr>
          <a:xfrm>
            <a:off x="260641" y="1012427"/>
            <a:ext cx="8775360" cy="5584906"/>
          </a:xfrm>
        </p:spPr>
        <p:txBody>
          <a:bodyPr lIns="91430" tIns="45715" rIns="91430" bIns="45715"/>
          <a:lstStyle/>
          <a:p>
            <a:pPr>
              <a:buClrTx/>
              <a:buFont typeface="Arial" pitchFamily="34" charset="0"/>
              <a:buChar char="•"/>
            </a:pPr>
            <a:r>
              <a:rPr lang="en-GB" altLang="en-US" sz="2500" dirty="0" smtClean="0">
                <a:latin typeface="Futura"/>
              </a:rPr>
              <a:t>CSE online doesn’t always follow the models of sexual exploitation/vulnerabilities that we are familiar with. </a:t>
            </a:r>
          </a:p>
          <a:p>
            <a:pPr>
              <a:buClrTx/>
              <a:buFont typeface="Arial" pitchFamily="34" charset="0"/>
              <a:buChar char="•"/>
            </a:pPr>
            <a:r>
              <a:rPr lang="en-GB" altLang="en-US" sz="2500" dirty="0" smtClean="0">
                <a:latin typeface="Futura"/>
              </a:rPr>
              <a:t>Children at risk may be </a:t>
            </a:r>
            <a:r>
              <a:rPr lang="en-GB" altLang="en-US" sz="2500" b="1" dirty="0" smtClean="0">
                <a:latin typeface="Futura"/>
              </a:rPr>
              <a:t>younger</a:t>
            </a:r>
            <a:r>
              <a:rPr lang="en-GB" altLang="en-US" sz="2500" dirty="0" smtClean="0">
                <a:latin typeface="Futura"/>
              </a:rPr>
              <a:t> than those referred to services for offline sexual exploitation, and </a:t>
            </a:r>
            <a:r>
              <a:rPr lang="en-GB" altLang="en-US" sz="2500" b="1" dirty="0" smtClean="0">
                <a:latin typeface="Futura"/>
              </a:rPr>
              <a:t>may not fit into standard definitions of ‘vulnerable</a:t>
            </a:r>
            <a:r>
              <a:rPr lang="en-GB" altLang="en-US" sz="2500" dirty="0" smtClean="0">
                <a:latin typeface="Futura"/>
              </a:rPr>
              <a:t>’. </a:t>
            </a:r>
          </a:p>
          <a:p>
            <a:pPr>
              <a:buClrTx/>
              <a:buFont typeface="Arial" pitchFamily="34" charset="0"/>
              <a:buChar char="•"/>
            </a:pPr>
            <a:r>
              <a:rPr lang="en-GB" altLang="en-US" sz="2500" dirty="0" smtClean="0">
                <a:latin typeface="Futura"/>
              </a:rPr>
              <a:t>Internet and mobile devices create </a:t>
            </a:r>
            <a:r>
              <a:rPr lang="en-GB" altLang="en-US" sz="2500" b="1" dirty="0" smtClean="0">
                <a:latin typeface="Futura"/>
              </a:rPr>
              <a:t>instant connectivity </a:t>
            </a:r>
            <a:r>
              <a:rPr lang="en-GB" altLang="en-US" sz="2500" dirty="0" smtClean="0">
                <a:latin typeface="Futura"/>
              </a:rPr>
              <a:t>so it can become all the more difficult to identify who is at risk, how they are at risk and where they are at risk.</a:t>
            </a:r>
          </a:p>
          <a:p>
            <a:pPr>
              <a:buClrTx/>
              <a:buFont typeface="Arial" pitchFamily="34" charset="0"/>
              <a:buChar char="•"/>
            </a:pPr>
            <a:r>
              <a:rPr lang="en-GB" altLang="en-US" sz="2500" dirty="0" smtClean="0">
                <a:latin typeface="Futura"/>
              </a:rPr>
              <a:t>Certain groups, such as young people with learning difficulties, mental health problems and LGBTQ young people, appear to be </a:t>
            </a:r>
            <a:r>
              <a:rPr lang="en-GB" altLang="en-US" sz="2500" b="1" dirty="0" smtClean="0">
                <a:latin typeface="Futura"/>
              </a:rPr>
              <a:t>particularly vulnerable to online harm. </a:t>
            </a:r>
          </a:p>
          <a:p>
            <a:pPr>
              <a:buClrTx/>
              <a:buFont typeface="Arial" pitchFamily="34" charset="0"/>
              <a:buChar char="•"/>
            </a:pPr>
            <a:endParaRPr lang="en-GB" altLang="en-US" sz="2000" b="1" dirty="0" smtClean="0">
              <a:latin typeface="Calibri" pitchFamily="34" charset="0"/>
            </a:endParaRPr>
          </a:p>
          <a:p>
            <a:pPr>
              <a:buClr>
                <a:srgbClr val="FFC000"/>
              </a:buClr>
              <a:buFont typeface="Arial" pitchFamily="34" charset="0"/>
              <a:buChar char="•"/>
            </a:pPr>
            <a:endParaRPr lang="en-GB" altLang="en-US" sz="2000" b="1" u="sng" dirty="0" smtClean="0">
              <a:latin typeface="Calibri" pitchFamily="34" charset="0"/>
            </a:endParaRPr>
          </a:p>
        </p:txBody>
      </p:sp>
      <p:sp>
        <p:nvSpPr>
          <p:cNvPr id="24578" name="Title 1"/>
          <p:cNvSpPr>
            <a:spLocks noGrp="1"/>
          </p:cNvSpPr>
          <p:nvPr>
            <p:ph type="title"/>
          </p:nvPr>
        </p:nvSpPr>
        <p:spPr/>
        <p:txBody>
          <a:bodyPr lIns="91430" tIns="45715" rIns="91430" bIns="45715" anchor="t"/>
          <a:lstStyle/>
          <a:p>
            <a:r>
              <a:rPr lang="en-US" altLang="en-US" dirty="0" smtClean="0">
                <a:solidFill>
                  <a:schemeClr val="tx1"/>
                </a:solidFill>
                <a:latin typeface="Futura"/>
              </a:rPr>
              <a:t>Digital Dangers 1</a:t>
            </a:r>
            <a:endParaRPr lang="en-US" altLang="en-US" dirty="0" smtClean="0">
              <a:solidFill>
                <a:schemeClr val="tx1"/>
              </a:solidFill>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6"/>
          <p:cNvSpPr>
            <a:spLocks noGrp="1" noChangeArrowheads="1"/>
          </p:cNvSpPr>
          <p:nvPr>
            <p:ph idx="1"/>
          </p:nvPr>
        </p:nvSpPr>
        <p:spPr>
          <a:xfrm>
            <a:off x="571472" y="1714488"/>
            <a:ext cx="7836480" cy="4805743"/>
          </a:xfrm>
        </p:spPr>
        <p:txBody>
          <a:bodyPr>
            <a:normAutofit lnSpcReduction="10000"/>
          </a:bodyPr>
          <a:lstStyle/>
          <a:p>
            <a:pPr>
              <a:buClrTx/>
              <a:buFont typeface="Arial" panose="020B0604020202020204" pitchFamily="34" charset="0"/>
              <a:buChar char="•"/>
              <a:defRPr/>
            </a:pPr>
            <a:r>
              <a:rPr lang="en-GB" altLang="en-US" sz="2500" dirty="0" smtClean="0">
                <a:latin typeface="Futura"/>
              </a:rPr>
              <a:t>All </a:t>
            </a:r>
            <a:r>
              <a:rPr lang="en-GB" altLang="en-US" sz="2500" dirty="0">
                <a:latin typeface="Futura"/>
              </a:rPr>
              <a:t>the projects highlighted that some of the referrals they have been receiving in recent years </a:t>
            </a:r>
            <a:r>
              <a:rPr lang="en-GB" altLang="en-US" sz="2500" b="1" dirty="0">
                <a:latin typeface="Futura"/>
              </a:rPr>
              <a:t>do not typically display the </a:t>
            </a:r>
            <a:r>
              <a:rPr lang="en-GB" altLang="en-US" sz="2500" b="1" dirty="0" smtClean="0">
                <a:latin typeface="Futura"/>
              </a:rPr>
              <a:t>usual indicators </a:t>
            </a:r>
            <a:r>
              <a:rPr lang="en-GB" altLang="en-US" sz="2500" b="1" dirty="0">
                <a:latin typeface="Futura"/>
              </a:rPr>
              <a:t>of child sexual exploitation (CSE).</a:t>
            </a:r>
            <a:r>
              <a:rPr lang="en-GB" altLang="en-US" sz="2500" dirty="0">
                <a:latin typeface="Futura"/>
              </a:rPr>
              <a:t> </a:t>
            </a:r>
          </a:p>
          <a:p>
            <a:pPr>
              <a:buFont typeface="Arial" pitchFamily="34" charset="0"/>
              <a:buChar char="•"/>
              <a:defRPr/>
            </a:pPr>
            <a:r>
              <a:rPr lang="en-GB" altLang="en-US" sz="2500" dirty="0" smtClean="0">
                <a:latin typeface="Futura"/>
              </a:rPr>
              <a:t>Often, no indicators can be identified for these young people that would identify them as being at risk of sexual exploitation </a:t>
            </a:r>
            <a:endParaRPr lang="en-GB" altLang="en-US" sz="2500" u="sng" dirty="0" smtClean="0">
              <a:latin typeface="Futura"/>
            </a:endParaRPr>
          </a:p>
          <a:p>
            <a:pPr>
              <a:buFont typeface="Arial" pitchFamily="34" charset="0"/>
              <a:buChar char="•"/>
              <a:defRPr/>
            </a:pPr>
            <a:r>
              <a:rPr lang="en-GB" altLang="en-US" sz="2500" b="1" i="1" dirty="0" smtClean="0">
                <a:latin typeface="Futura"/>
              </a:rPr>
              <a:t>A significant number come from secure, caring families but have been drawn into abusive and risky relationships through their online activities.</a:t>
            </a:r>
          </a:p>
          <a:p>
            <a:pPr marL="0" indent="0" algn="r">
              <a:buNone/>
              <a:defRPr/>
            </a:pPr>
            <a:r>
              <a:rPr lang="en-GB" altLang="en-US" sz="1100" dirty="0" smtClean="0">
                <a:latin typeface="Calibri" pitchFamily="34" charset="0"/>
              </a:rPr>
              <a:t>“</a:t>
            </a:r>
            <a:r>
              <a:rPr lang="en-GB" altLang="en-US" sz="1100" i="1" dirty="0" smtClean="0">
                <a:latin typeface="Calibri" pitchFamily="34" charset="0"/>
              </a:rPr>
              <a:t>Digital  Dangers: the impact of technology on the sexual abuse and exploitation of children and young people”</a:t>
            </a:r>
          </a:p>
          <a:p>
            <a:pPr marL="0" indent="0" algn="r">
              <a:buNone/>
              <a:defRPr/>
            </a:pPr>
            <a:r>
              <a:rPr lang="en-GB" altLang="en-US" sz="1100" i="1" dirty="0" err="1" smtClean="0">
                <a:latin typeface="Calibri" pitchFamily="34" charset="0"/>
              </a:rPr>
              <a:t>Barnardo’s</a:t>
            </a:r>
            <a:r>
              <a:rPr lang="en-GB" altLang="en-US" sz="1100" i="1" dirty="0" smtClean="0">
                <a:latin typeface="Calibri" pitchFamily="34" charset="0"/>
              </a:rPr>
              <a:t> and Marie Collins Foundation. Authored by </a:t>
            </a:r>
            <a:r>
              <a:rPr lang="en-GB" altLang="en-US" sz="1100" i="1" dirty="0" err="1" smtClean="0">
                <a:latin typeface="Calibri" pitchFamily="34" charset="0"/>
              </a:rPr>
              <a:t>Tink</a:t>
            </a:r>
            <a:r>
              <a:rPr lang="en-GB" altLang="en-US" sz="1100" i="1" dirty="0" smtClean="0">
                <a:latin typeface="Calibri" pitchFamily="34" charset="0"/>
              </a:rPr>
              <a:t> Palmer 2015</a:t>
            </a:r>
          </a:p>
          <a:p>
            <a:pPr marL="0" indent="0">
              <a:defRPr/>
            </a:pPr>
            <a:endParaRPr lang="en-GB" altLang="en-US" sz="1500" dirty="0" smtClean="0"/>
          </a:p>
        </p:txBody>
      </p:sp>
      <p:sp>
        <p:nvSpPr>
          <p:cNvPr id="25602" name="Rectangle 3"/>
          <p:cNvSpPr>
            <a:spLocks noGrp="1" noChangeArrowheads="1"/>
          </p:cNvSpPr>
          <p:nvPr>
            <p:ph type="sldNum" sz="quarter" idx="12"/>
          </p:nvPr>
        </p:nvSpPr>
        <p:spPr>
          <a:xfrm>
            <a:off x="8425441" y="6368349"/>
            <a:ext cx="537120" cy="316833"/>
          </a:xfrm>
          <a:noFill/>
          <a:ln>
            <a:round/>
            <a:headEnd/>
            <a:tailEnd/>
          </a:ln>
        </p:spPr>
        <p:txBody>
          <a:bodyPr/>
          <a:lstStyle/>
          <a:p>
            <a:fld id="{83B08AD6-951B-47C3-A586-CCC39C6F98DB}" type="slidenum">
              <a:rPr lang="en-GB" altLang="en-US" smtClean="0">
                <a:latin typeface="Arial" pitchFamily="34" charset="0"/>
                <a:ea typeface="Arial Unicode MS" pitchFamily="34" charset="-128"/>
                <a:cs typeface="Arial Unicode MS" pitchFamily="34" charset="-128"/>
              </a:rPr>
              <a:pPr/>
              <a:t>13</a:t>
            </a:fld>
            <a:endParaRPr lang="en-GB" altLang="en-US" smtClean="0">
              <a:latin typeface="Arial" pitchFamily="34" charset="0"/>
              <a:ea typeface="Arial Unicode MS" pitchFamily="34" charset="-128"/>
              <a:cs typeface="Arial Unicode MS" pitchFamily="34" charset="-128"/>
            </a:endParaRPr>
          </a:p>
        </p:txBody>
      </p:sp>
      <p:sp>
        <p:nvSpPr>
          <p:cNvPr id="25604" name="Title 1"/>
          <p:cNvSpPr>
            <a:spLocks noGrp="1"/>
          </p:cNvSpPr>
          <p:nvPr>
            <p:ph type="title"/>
          </p:nvPr>
        </p:nvSpPr>
        <p:spPr>
          <a:xfrm>
            <a:off x="391680" y="620705"/>
            <a:ext cx="8220960" cy="914496"/>
          </a:xfrm>
        </p:spPr>
        <p:txBody>
          <a:bodyPr lIns="91430" tIns="45715" rIns="91430" bIns="45715" anchor="t"/>
          <a:lstStyle/>
          <a:p>
            <a:r>
              <a:rPr lang="en-US" altLang="en-US" dirty="0" smtClean="0">
                <a:solidFill>
                  <a:schemeClr val="tx1"/>
                </a:solidFill>
                <a:latin typeface="Futura"/>
              </a:rPr>
              <a:t>Digital Dangers</a:t>
            </a:r>
            <a:r>
              <a:rPr lang="en-US" altLang="en-US" dirty="0" smtClean="0">
                <a:latin typeface="Calibri" pitchFamily="34" charset="0"/>
              </a:rPr>
              <a:t> </a:t>
            </a:r>
            <a:r>
              <a:rPr lang="en-US" altLang="en-US" dirty="0" smtClean="0">
                <a:solidFill>
                  <a:schemeClr val="tx1"/>
                </a:solidFill>
                <a:latin typeface="Calibri" pitchFamily="34" charset="0"/>
              </a:rPr>
              <a:t>2</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11560" y="836712"/>
            <a:ext cx="7772400" cy="1017458"/>
          </a:xfrm>
        </p:spPr>
        <p:txBody>
          <a:bodyPr/>
          <a:lstStyle/>
          <a:p>
            <a:r>
              <a:rPr lang="en-GB" dirty="0" smtClean="0"/>
              <a:t>Legislation and Guidance</a:t>
            </a:r>
            <a:endParaRPr lang="en-GB" dirty="0"/>
          </a:p>
        </p:txBody>
      </p:sp>
      <p:sp>
        <p:nvSpPr>
          <p:cNvPr id="5" name="Subtitle 4"/>
          <p:cNvSpPr>
            <a:spLocks noGrp="1"/>
          </p:cNvSpPr>
          <p:nvPr>
            <p:ph type="subTitle" idx="1"/>
          </p:nvPr>
        </p:nvSpPr>
        <p:spPr>
          <a:xfrm>
            <a:off x="755576" y="2348880"/>
            <a:ext cx="7772400" cy="1199704"/>
          </a:xfrm>
        </p:spPr>
        <p:txBody>
          <a:bodyPr>
            <a:normAutofit fontScale="92500" lnSpcReduction="10000"/>
          </a:bodyPr>
          <a:lstStyle/>
          <a:p>
            <a:pPr algn="ctr"/>
            <a:r>
              <a:rPr lang="en-GB" dirty="0" smtClean="0"/>
              <a:t>Welsh Government Guidance</a:t>
            </a:r>
          </a:p>
          <a:p>
            <a:pPr algn="ctr"/>
            <a:r>
              <a:rPr lang="en-GB" dirty="0" smtClean="0"/>
              <a:t>Safeguarding Children and Young People from Sexual Exploitation (2011)</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683568" y="0"/>
            <a:ext cx="7772400" cy="809328"/>
          </a:xfrm>
        </p:spPr>
        <p:txBody>
          <a:bodyPr>
            <a:normAutofit/>
          </a:bodyPr>
          <a:lstStyle/>
          <a:p>
            <a:pPr eaLnBrk="1" hangingPunct="1"/>
            <a:r>
              <a:rPr lang="en-GB" sz="4000" dirty="0" smtClean="0"/>
              <a:t>Role of Health Professionals </a:t>
            </a:r>
            <a:endParaRPr lang="en-US" sz="4000" dirty="0" smtClean="0"/>
          </a:p>
        </p:txBody>
      </p:sp>
      <p:sp>
        <p:nvSpPr>
          <p:cNvPr id="6" name="Content Placeholder 4"/>
          <p:cNvSpPr txBox="1">
            <a:spLocks/>
          </p:cNvSpPr>
          <p:nvPr/>
        </p:nvSpPr>
        <p:spPr bwMode="auto">
          <a:xfrm>
            <a:off x="323528" y="620688"/>
            <a:ext cx="8229600" cy="4968552"/>
          </a:xfrm>
          <a:prstGeom prst="rect">
            <a:avLst/>
          </a:prstGeom>
          <a:noFill/>
          <a:ln w="9525">
            <a:noFill/>
            <a:miter lim="800000"/>
            <a:headEnd/>
            <a:tailEnd/>
          </a:ln>
        </p:spPr>
        <p:txBody>
          <a:bodyPr lIns="91428" tIns="45715" rIns="91428" bIns="45715">
            <a:normAutofit fontScale="25000" lnSpcReduction="20000"/>
          </a:bodyPr>
          <a:lstStyle/>
          <a:p>
            <a:pPr marL="514350" indent="-514350">
              <a:lnSpc>
                <a:spcPct val="120000"/>
              </a:lnSpc>
              <a:spcBef>
                <a:spcPct val="20000"/>
              </a:spcBef>
              <a:buFont typeface="Arial" pitchFamily="34" charset="0"/>
              <a:buChar char="•"/>
              <a:defRPr/>
            </a:pPr>
            <a:r>
              <a:rPr lang="en-GB" sz="9600" kern="0" dirty="0" smtClean="0"/>
              <a:t>Prevention:</a:t>
            </a:r>
            <a:endParaRPr lang="en-GB" sz="9600" kern="0" dirty="0"/>
          </a:p>
          <a:p>
            <a:pPr marL="971550" lvl="1" indent="-514350">
              <a:lnSpc>
                <a:spcPct val="120000"/>
              </a:lnSpc>
              <a:spcBef>
                <a:spcPct val="20000"/>
              </a:spcBef>
              <a:buFont typeface="Wingdings" pitchFamily="2" charset="2"/>
              <a:buChar char="Ø"/>
              <a:defRPr/>
            </a:pPr>
            <a:r>
              <a:rPr lang="en-GB" sz="8000" kern="0" dirty="0" smtClean="0"/>
              <a:t>In </a:t>
            </a:r>
            <a:r>
              <a:rPr lang="en-GB" sz="8000" kern="0" dirty="0"/>
              <a:t>promoting the young person’s health which includes identification of immediate and ongoing health needs, </a:t>
            </a:r>
          </a:p>
          <a:p>
            <a:pPr marL="971550" lvl="1" indent="-514350">
              <a:lnSpc>
                <a:spcPct val="120000"/>
              </a:lnSpc>
              <a:spcBef>
                <a:spcPct val="20000"/>
              </a:spcBef>
              <a:buFont typeface="Wingdings" pitchFamily="2" charset="2"/>
              <a:buChar char="Ø"/>
              <a:defRPr/>
            </a:pPr>
            <a:r>
              <a:rPr lang="en-GB" sz="8000" kern="0" dirty="0"/>
              <a:t>In offering support, counselling, and information to enable young people to understand the risks and develop strategies for staying safe</a:t>
            </a:r>
          </a:p>
          <a:p>
            <a:pPr marL="514350" indent="-514350">
              <a:lnSpc>
                <a:spcPct val="120000"/>
              </a:lnSpc>
              <a:spcBef>
                <a:spcPct val="20000"/>
              </a:spcBef>
              <a:buFont typeface="Arial" pitchFamily="34" charset="0"/>
              <a:buChar char="•"/>
              <a:defRPr/>
            </a:pPr>
            <a:r>
              <a:rPr lang="en-GB" sz="9600" kern="0" dirty="0" smtClean="0">
                <a:latin typeface="+mn-lt"/>
                <a:cs typeface="+mn-cs"/>
              </a:rPr>
              <a:t>Recognition </a:t>
            </a:r>
            <a:r>
              <a:rPr lang="en-GB" sz="9600" kern="0" dirty="0">
                <a:latin typeface="+mn-lt"/>
                <a:cs typeface="+mn-cs"/>
              </a:rPr>
              <a:t>and </a:t>
            </a:r>
            <a:r>
              <a:rPr lang="en-GB" sz="9600" kern="0" dirty="0" smtClean="0">
                <a:latin typeface="+mn-lt"/>
                <a:cs typeface="+mn-cs"/>
              </a:rPr>
              <a:t>Referral:</a:t>
            </a:r>
            <a:endParaRPr lang="en-GB" sz="9600" kern="0" dirty="0">
              <a:latin typeface="+mn-lt"/>
              <a:cs typeface="+mn-cs"/>
            </a:endParaRPr>
          </a:p>
          <a:p>
            <a:pPr marL="971550" lvl="1" indent="-514350">
              <a:lnSpc>
                <a:spcPct val="120000"/>
              </a:lnSpc>
              <a:spcBef>
                <a:spcPct val="20000"/>
              </a:spcBef>
              <a:buFont typeface="Wingdings" pitchFamily="2" charset="2"/>
              <a:buChar char="Ø"/>
              <a:defRPr/>
            </a:pPr>
            <a:r>
              <a:rPr lang="en-GB" sz="8000" kern="0" dirty="0">
                <a:latin typeface="+mn-lt"/>
                <a:cs typeface="+mn-cs"/>
              </a:rPr>
              <a:t>Health professionals to </a:t>
            </a:r>
            <a:r>
              <a:rPr lang="en-GB" sz="8000" kern="0" dirty="0" smtClean="0">
                <a:latin typeface="+mn-lt"/>
                <a:cs typeface="+mn-cs"/>
              </a:rPr>
              <a:t>identify </a:t>
            </a:r>
            <a:r>
              <a:rPr lang="en-GB" sz="8000" kern="0" dirty="0">
                <a:latin typeface="+mn-lt"/>
                <a:cs typeface="+mn-cs"/>
              </a:rPr>
              <a:t>and act on concerns</a:t>
            </a:r>
          </a:p>
          <a:p>
            <a:pPr marL="971550" lvl="1" indent="-514350">
              <a:lnSpc>
                <a:spcPct val="120000"/>
              </a:lnSpc>
              <a:spcBef>
                <a:spcPct val="20000"/>
              </a:spcBef>
              <a:buFont typeface="Wingdings" pitchFamily="2" charset="2"/>
              <a:buChar char="Ø"/>
              <a:defRPr/>
            </a:pPr>
            <a:r>
              <a:rPr lang="en-GB" sz="8000" kern="0" dirty="0">
                <a:latin typeface="+mn-lt"/>
                <a:cs typeface="+mn-cs"/>
              </a:rPr>
              <a:t>Familiar with SERAF Risk Assessment Framework and </a:t>
            </a:r>
            <a:r>
              <a:rPr lang="en-GB" sz="8000" kern="0" dirty="0" smtClean="0">
                <a:latin typeface="+mn-lt"/>
                <a:cs typeface="+mn-cs"/>
              </a:rPr>
              <a:t>actions </a:t>
            </a:r>
            <a:r>
              <a:rPr lang="en-GB" sz="8000" kern="0" dirty="0">
                <a:latin typeface="+mn-lt"/>
                <a:cs typeface="+mn-cs"/>
              </a:rPr>
              <a:t>in relation to each level of risk</a:t>
            </a:r>
          </a:p>
          <a:p>
            <a:pPr marL="514350" indent="-514350">
              <a:lnSpc>
                <a:spcPct val="120000"/>
              </a:lnSpc>
              <a:spcBef>
                <a:spcPct val="20000"/>
              </a:spcBef>
              <a:buFont typeface="Arial" pitchFamily="34" charset="0"/>
              <a:buChar char="•"/>
              <a:defRPr/>
            </a:pPr>
            <a:r>
              <a:rPr lang="en-GB" sz="9600" kern="0" dirty="0">
                <a:latin typeface="+mj-lt"/>
                <a:cs typeface="+mn-cs"/>
              </a:rPr>
              <a:t>Involvement in child protection </a:t>
            </a:r>
            <a:r>
              <a:rPr lang="en-GB" sz="9600" kern="0" dirty="0" smtClean="0">
                <a:latin typeface="+mj-lt"/>
                <a:cs typeface="+mn-cs"/>
              </a:rPr>
              <a:t>process</a:t>
            </a:r>
          </a:p>
          <a:p>
            <a:pPr marL="514350" indent="-514350">
              <a:lnSpc>
                <a:spcPct val="120000"/>
              </a:lnSpc>
              <a:spcBef>
                <a:spcPct val="20000"/>
              </a:spcBef>
              <a:buFont typeface="Arial" pitchFamily="34" charset="0"/>
              <a:buChar char="•"/>
              <a:defRPr/>
            </a:pPr>
            <a:r>
              <a:rPr lang="en-GB" sz="9600" kern="0" dirty="0" smtClean="0">
                <a:latin typeface="+mj-lt"/>
              </a:rPr>
              <a:t>Ongoing support and signposting to services</a:t>
            </a:r>
            <a:endParaRPr lang="en-GB" sz="9600" kern="0" dirty="0">
              <a:latin typeface="Arial" charset="0"/>
              <a:cs typeface="+mn-cs"/>
            </a:endParaRPr>
          </a:p>
          <a:p>
            <a:pPr marL="971550" lvl="1" indent="-514350">
              <a:lnSpc>
                <a:spcPct val="120000"/>
              </a:lnSpc>
              <a:spcBef>
                <a:spcPct val="20000"/>
              </a:spcBef>
              <a:buFont typeface="Wingdings" pitchFamily="2" charset="2"/>
              <a:buChar char="Ø"/>
              <a:defRPr/>
            </a:pPr>
            <a:endParaRPr lang="en-GB" sz="4500" kern="0" dirty="0">
              <a:latin typeface="+mn-lt"/>
              <a:cs typeface="+mn-cs"/>
            </a:endParaRPr>
          </a:p>
          <a:p>
            <a:pPr marL="514350" indent="-514350">
              <a:lnSpc>
                <a:spcPct val="120000"/>
              </a:lnSpc>
              <a:spcBef>
                <a:spcPct val="20000"/>
              </a:spcBef>
              <a:defRPr/>
            </a:pPr>
            <a:r>
              <a:rPr lang="en-GB" sz="7200" i="1" kern="0" dirty="0">
                <a:latin typeface="+mn-lt"/>
                <a:cs typeface="+mn-cs"/>
              </a:rPr>
              <a:t>Child Sexual Exploitation Safeguarding Guidance </a:t>
            </a:r>
            <a:r>
              <a:rPr lang="en-GB" sz="7200" i="1" kern="0" dirty="0" smtClean="0">
                <a:latin typeface="+mn-lt"/>
                <a:cs typeface="+mn-cs"/>
              </a:rPr>
              <a:t>2011</a:t>
            </a:r>
            <a:endParaRPr lang="en-GB" sz="7200" i="1" kern="0" dirty="0">
              <a:latin typeface="+mn-lt"/>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5256584"/>
          </a:xfrm>
        </p:spPr>
        <p:txBody>
          <a:bodyPr>
            <a:normAutofit/>
          </a:bodyPr>
          <a:lstStyle/>
          <a:p>
            <a:pPr marL="0" indent="0">
              <a:buNone/>
            </a:pPr>
            <a:r>
              <a:rPr lang="en-GB" sz="2400" dirty="0" smtClean="0"/>
              <a:t>Sexual Offences Act 2003 provides that the age of consent for sexual activity is 16 </a:t>
            </a:r>
          </a:p>
          <a:p>
            <a:pPr marL="0" indent="0">
              <a:buNone/>
            </a:pPr>
            <a:r>
              <a:rPr lang="en-GB" sz="2400" dirty="0" smtClean="0"/>
              <a:t>Mental capacity Act applies to 16 years and older</a:t>
            </a:r>
          </a:p>
          <a:p>
            <a:pPr marL="0" indent="0">
              <a:buNone/>
            </a:pPr>
            <a:r>
              <a:rPr lang="en-GB" sz="2400" dirty="0" smtClean="0"/>
              <a:t>However the fact that a young person is 16 or 17 years old and has reached the legal age of consent does not mean that they are no longer at risk of sexual exploitation.</a:t>
            </a:r>
          </a:p>
          <a:p>
            <a:pPr marL="0" indent="0">
              <a:buNone/>
            </a:pPr>
            <a:r>
              <a:rPr lang="en-GB" altLang="en-US" sz="2400" dirty="0" smtClean="0">
                <a:latin typeface="+mj-lt"/>
              </a:rPr>
              <a:t>A person is still a child if under 18 </a:t>
            </a:r>
            <a:r>
              <a:rPr lang="en-GB" sz="2400" dirty="0" smtClean="0">
                <a:latin typeface="+mj-lt"/>
              </a:rPr>
              <a:t>and </a:t>
            </a:r>
            <a:r>
              <a:rPr lang="en-GB" sz="2400" dirty="0">
                <a:latin typeface="+mj-lt"/>
              </a:rPr>
              <a:t>they </a:t>
            </a:r>
            <a:r>
              <a:rPr lang="en-GB" sz="2400" dirty="0" smtClean="0">
                <a:latin typeface="+mj-lt"/>
              </a:rPr>
              <a:t>suffer </a:t>
            </a:r>
            <a:r>
              <a:rPr lang="en-GB" sz="2400" dirty="0">
                <a:latin typeface="+mj-lt"/>
              </a:rPr>
              <a:t>significant harm as a result of sexual exploitation</a:t>
            </a:r>
            <a:r>
              <a:rPr lang="en-GB" sz="2400" dirty="0" smtClean="0">
                <a:latin typeface="+mj-lt"/>
              </a:rPr>
              <a:t>.</a:t>
            </a:r>
            <a:endParaRPr lang="en-GB" sz="2400" dirty="0">
              <a:latin typeface="+mj-lt"/>
            </a:endParaRPr>
          </a:p>
          <a:p>
            <a:pPr marL="0" indent="0">
              <a:buNone/>
            </a:pPr>
            <a:r>
              <a:rPr lang="en-GB" sz="2400" dirty="0" smtClean="0">
                <a:latin typeface="+mj-lt"/>
              </a:rPr>
              <a:t>Their</a:t>
            </a:r>
            <a:r>
              <a:rPr lang="en-GB" sz="2400" dirty="0">
                <a:latin typeface="+mj-lt"/>
              </a:rPr>
              <a:t> right to support and protection from harm should </a:t>
            </a:r>
            <a:r>
              <a:rPr lang="en-GB" sz="2400" dirty="0" smtClean="0">
                <a:latin typeface="+mj-lt"/>
              </a:rPr>
              <a:t>not be </a:t>
            </a:r>
            <a:r>
              <a:rPr lang="en-GB" sz="2400" dirty="0">
                <a:latin typeface="+mj-lt"/>
              </a:rPr>
              <a:t>ignored or downgraded by services because they are over the age of 16, or are no longer in mainstream </a:t>
            </a:r>
            <a:r>
              <a:rPr lang="en-GB" sz="2400" dirty="0" smtClean="0">
                <a:latin typeface="+mj-lt"/>
              </a:rPr>
              <a:t>education</a:t>
            </a:r>
          </a:p>
          <a:p>
            <a:pPr marL="0" indent="0">
              <a:buNone/>
            </a:pPr>
            <a:endParaRPr lang="en-GB" sz="2400" dirty="0" smtClean="0"/>
          </a:p>
        </p:txBody>
      </p:sp>
      <p:sp>
        <p:nvSpPr>
          <p:cNvPr id="2" name="Title 1"/>
          <p:cNvSpPr>
            <a:spLocks noGrp="1"/>
          </p:cNvSpPr>
          <p:nvPr>
            <p:ph type="title"/>
          </p:nvPr>
        </p:nvSpPr>
        <p:spPr>
          <a:xfrm>
            <a:off x="446088" y="457200"/>
            <a:ext cx="8055002" cy="811560"/>
          </a:xfrm>
        </p:spPr>
        <p:txBody>
          <a:bodyPr>
            <a:normAutofit fontScale="90000"/>
          </a:bodyPr>
          <a:lstStyle/>
          <a:p>
            <a:r>
              <a:rPr lang="en-GB" altLang="en-US" dirty="0" smtClean="0"/>
              <a:t>GREY AREA FOR 16/17 YEAR OLDS? </a:t>
            </a:r>
            <a:endParaRPr lang="en-GB" dirty="0"/>
          </a:p>
        </p:txBody>
      </p:sp>
    </p:spTree>
    <p:extLst>
      <p:ext uri="{BB962C8B-B14F-4D97-AF65-F5344CB8AC3E}">
        <p14:creationId xmlns:p14="http://schemas.microsoft.com/office/powerpoint/2010/main" val="40114252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4705"/>
            <a:ext cx="7772400" cy="2817658"/>
          </a:xfrm>
        </p:spPr>
        <p:txBody>
          <a:bodyPr>
            <a:normAutofit fontScale="90000"/>
          </a:bodyPr>
          <a:lstStyle/>
          <a:p>
            <a:pPr algn="ctr"/>
            <a:r>
              <a:rPr lang="en-GB" dirty="0" smtClean="0"/>
              <a:t>Child Sexual Exploitation Prevention Strategy for the NHS in Wales </a:t>
            </a:r>
            <a:br>
              <a:rPr lang="en-GB" dirty="0" smtClean="0"/>
            </a:br>
            <a:endParaRPr lang="en-GB" dirty="0"/>
          </a:p>
        </p:txBody>
      </p:sp>
      <p:sp>
        <p:nvSpPr>
          <p:cNvPr id="3" name="Subtitle 2"/>
          <p:cNvSpPr>
            <a:spLocks noGrp="1"/>
          </p:cNvSpPr>
          <p:nvPr>
            <p:ph type="subTitle" idx="1"/>
          </p:nvPr>
        </p:nvSpPr>
        <p:spPr/>
        <p:txBody>
          <a:bodyPr>
            <a:normAutofit/>
          </a:bodyPr>
          <a:lstStyle/>
          <a:p>
            <a:pPr algn="ctr"/>
            <a:r>
              <a:rPr lang="en-GB" sz="4000" dirty="0" smtClean="0"/>
              <a:t>2016-2019</a:t>
            </a:r>
            <a:endParaRPr lang="en-GB" sz="4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lvl="0"/>
            <a:r>
              <a:rPr lang="en-GB" dirty="0"/>
              <a:t>To provide a framework for the strategic response by the NHS in Wales to identify and reduce rates of child sexual exploitation in Wales.</a:t>
            </a:r>
          </a:p>
          <a:p>
            <a:endParaRPr lang="en-GB" dirty="0"/>
          </a:p>
          <a:p>
            <a:pPr lvl="0"/>
            <a:r>
              <a:rPr lang="en-GB" dirty="0"/>
              <a:t>To ensure the NHS in Wales contributes to effective multiagency and partnership working to protect children and young people from this form of abuse at a national, regional and local level.</a:t>
            </a:r>
          </a:p>
          <a:p>
            <a:endParaRPr lang="en-GB" dirty="0"/>
          </a:p>
          <a:p>
            <a:r>
              <a:rPr lang="en-GB" dirty="0"/>
              <a:t>To ensure the framework aligns with the National Action Plan to tackle child sexual exploitation (Wales) 2015</a:t>
            </a:r>
          </a:p>
        </p:txBody>
      </p:sp>
      <p:sp>
        <p:nvSpPr>
          <p:cNvPr id="2" name="Title 1"/>
          <p:cNvSpPr>
            <a:spLocks noGrp="1"/>
          </p:cNvSpPr>
          <p:nvPr>
            <p:ph type="title"/>
          </p:nvPr>
        </p:nvSpPr>
        <p:spPr/>
        <p:txBody>
          <a:bodyPr/>
          <a:lstStyle/>
          <a:p>
            <a:r>
              <a:rPr lang="en-GB" dirty="0" smtClean="0"/>
              <a:t>CSE Prevention Strategy Aims</a:t>
            </a: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GB" dirty="0"/>
              <a:t>Universal Primary Prevention </a:t>
            </a:r>
            <a:r>
              <a:rPr lang="en-GB" dirty="0" smtClean="0"/>
              <a:t>–for </a:t>
            </a:r>
            <a:r>
              <a:rPr lang="en-GB" dirty="0"/>
              <a:t>example, adolescent friendly health </a:t>
            </a:r>
            <a:r>
              <a:rPr lang="en-GB" dirty="0" smtClean="0"/>
              <a:t>services, </a:t>
            </a:r>
            <a:r>
              <a:rPr lang="en-GB" dirty="0"/>
              <a:t>encouraging healthy </a:t>
            </a:r>
            <a:r>
              <a:rPr lang="en-GB" dirty="0" smtClean="0"/>
              <a:t>relationships</a:t>
            </a:r>
            <a:r>
              <a:rPr lang="en-GB" dirty="0"/>
              <a:t> </a:t>
            </a:r>
          </a:p>
          <a:p>
            <a:r>
              <a:rPr lang="en-GB" dirty="0" smtClean="0"/>
              <a:t>Selective </a:t>
            </a:r>
            <a:r>
              <a:rPr lang="en-GB" dirty="0"/>
              <a:t>Primary Prevention – focusing on groups </a:t>
            </a:r>
            <a:r>
              <a:rPr lang="en-GB" dirty="0" smtClean="0"/>
              <a:t>at </a:t>
            </a:r>
            <a:r>
              <a:rPr lang="en-GB" dirty="0"/>
              <a:t>higher than average </a:t>
            </a:r>
            <a:r>
              <a:rPr lang="en-GB" dirty="0" smtClean="0"/>
              <a:t>risk, </a:t>
            </a:r>
            <a:r>
              <a:rPr lang="en-GB" dirty="0"/>
              <a:t>for example, </a:t>
            </a:r>
            <a:r>
              <a:rPr lang="en-GB" dirty="0" smtClean="0"/>
              <a:t>support </a:t>
            </a:r>
            <a:r>
              <a:rPr lang="en-GB" dirty="0"/>
              <a:t>services to teenage </a:t>
            </a:r>
            <a:r>
              <a:rPr lang="en-GB" dirty="0" smtClean="0"/>
              <a:t>mothers</a:t>
            </a:r>
            <a:r>
              <a:rPr lang="en-GB" dirty="0"/>
              <a:t> </a:t>
            </a:r>
          </a:p>
          <a:p>
            <a:r>
              <a:rPr lang="en-GB" dirty="0" smtClean="0"/>
              <a:t>Secondary </a:t>
            </a:r>
            <a:r>
              <a:rPr lang="en-GB" dirty="0"/>
              <a:t>Prevention </a:t>
            </a:r>
            <a:r>
              <a:rPr lang="en-GB" dirty="0" smtClean="0"/>
              <a:t>–responding </a:t>
            </a:r>
            <a:r>
              <a:rPr lang="en-GB" dirty="0"/>
              <a:t>quickly when low-level problems arise </a:t>
            </a:r>
            <a:r>
              <a:rPr lang="en-GB" dirty="0" smtClean="0"/>
              <a:t>to </a:t>
            </a:r>
            <a:r>
              <a:rPr lang="en-GB" dirty="0"/>
              <a:t>prevent them from getting worse, for example working with looked after </a:t>
            </a:r>
            <a:r>
              <a:rPr lang="en-GB" dirty="0" smtClean="0"/>
              <a:t>children, sharing information</a:t>
            </a:r>
            <a:endParaRPr lang="en-GB" dirty="0"/>
          </a:p>
          <a:p>
            <a:r>
              <a:rPr lang="en-GB" dirty="0" smtClean="0"/>
              <a:t>Tertiary </a:t>
            </a:r>
            <a:r>
              <a:rPr lang="en-GB" dirty="0"/>
              <a:t>Help/Prevention </a:t>
            </a:r>
            <a:r>
              <a:rPr lang="en-GB" dirty="0" smtClean="0"/>
              <a:t>–responding </a:t>
            </a:r>
            <a:r>
              <a:rPr lang="en-GB" dirty="0"/>
              <a:t>when the problem has become serious, for example, child protection </a:t>
            </a:r>
            <a:r>
              <a:rPr lang="en-GB" dirty="0" smtClean="0"/>
              <a:t>process, criminal justice</a:t>
            </a:r>
            <a:r>
              <a:rPr lang="en-GB" dirty="0"/>
              <a:t> </a:t>
            </a:r>
          </a:p>
          <a:p>
            <a:r>
              <a:rPr lang="en-GB" dirty="0" smtClean="0"/>
              <a:t>Quaternary </a:t>
            </a:r>
            <a:r>
              <a:rPr lang="en-GB" dirty="0"/>
              <a:t>Help/Prevention – providing therapy to victims so that they do not suffer long-term harm, for example, therapy for victims of sexual exploitation or therapeutic help for looked after children.</a:t>
            </a:r>
          </a:p>
          <a:p>
            <a:pPr>
              <a:buNone/>
            </a:pPr>
            <a:r>
              <a:rPr lang="en-GB" i="1" dirty="0" smtClean="0"/>
              <a:t>	Munro </a:t>
            </a:r>
            <a:r>
              <a:rPr lang="en-GB" i="1" dirty="0"/>
              <a:t>Review of Child </a:t>
            </a:r>
            <a:r>
              <a:rPr lang="en-GB" i="1" dirty="0" smtClean="0"/>
              <a:t>Protection 2011</a:t>
            </a:r>
            <a:endParaRPr lang="en-GB" i="1" dirty="0"/>
          </a:p>
        </p:txBody>
      </p:sp>
      <p:sp>
        <p:nvSpPr>
          <p:cNvPr id="2" name="Title 1"/>
          <p:cNvSpPr>
            <a:spLocks noGrp="1"/>
          </p:cNvSpPr>
          <p:nvPr>
            <p:ph type="title"/>
          </p:nvPr>
        </p:nvSpPr>
        <p:spPr/>
        <p:txBody>
          <a:bodyPr>
            <a:normAutofit/>
          </a:bodyPr>
          <a:lstStyle/>
          <a:p>
            <a:r>
              <a:rPr lang="en-GB" dirty="0" smtClean="0"/>
              <a:t>What can we do to prevent CSE?</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23" name="Rectangle 3"/>
          <p:cNvSpPr>
            <a:spLocks noGrp="1" noChangeArrowheads="1"/>
          </p:cNvSpPr>
          <p:nvPr>
            <p:ph idx="1"/>
          </p:nvPr>
        </p:nvSpPr>
        <p:spPr>
          <a:xfrm>
            <a:off x="457200" y="1340768"/>
            <a:ext cx="8229600" cy="504056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marL="0" indent="0">
              <a:buNone/>
              <a:defRPr/>
            </a:pPr>
            <a:r>
              <a:rPr lang="en-GB" sz="2400" dirty="0"/>
              <a:t>By the end of the course delegates will </a:t>
            </a:r>
            <a:r>
              <a:rPr lang="en-GB" sz="2400" dirty="0" smtClean="0"/>
              <a:t>:</a:t>
            </a:r>
          </a:p>
          <a:p>
            <a:pPr marL="0" indent="0">
              <a:buNone/>
              <a:defRPr/>
            </a:pPr>
            <a:endParaRPr lang="en-GB" sz="1000" dirty="0"/>
          </a:p>
          <a:p>
            <a:pPr>
              <a:defRPr/>
            </a:pPr>
            <a:r>
              <a:rPr lang="en-GB" sz="2400" dirty="0" smtClean="0"/>
              <a:t>Have an understanding of Child </a:t>
            </a:r>
            <a:r>
              <a:rPr lang="en-GB" sz="2400" dirty="0"/>
              <a:t>Sexual Exploitation </a:t>
            </a:r>
            <a:r>
              <a:rPr lang="en-GB" sz="2400" dirty="0" smtClean="0"/>
              <a:t>and recognise when a young person is at increased risk</a:t>
            </a:r>
            <a:endParaRPr lang="en-GB" sz="2400" dirty="0"/>
          </a:p>
          <a:p>
            <a:pPr marL="0" indent="0">
              <a:buNone/>
              <a:defRPr/>
            </a:pPr>
            <a:endParaRPr lang="en-GB" sz="1000" dirty="0" smtClean="0"/>
          </a:p>
          <a:p>
            <a:pPr>
              <a:defRPr/>
            </a:pPr>
            <a:r>
              <a:rPr lang="en-GB" sz="2400" dirty="0" smtClean="0"/>
              <a:t>Be able to explain their role </a:t>
            </a:r>
            <a:r>
              <a:rPr lang="en-GB" sz="2400" dirty="0"/>
              <a:t>and </a:t>
            </a:r>
            <a:r>
              <a:rPr lang="en-GB" sz="2400" dirty="0" smtClean="0"/>
              <a:t>responsibility </a:t>
            </a:r>
            <a:r>
              <a:rPr lang="en-GB" sz="2400" dirty="0"/>
              <a:t>in line with </a:t>
            </a:r>
            <a:r>
              <a:rPr lang="en-GB" sz="2400" dirty="0" smtClean="0"/>
              <a:t>the All Wales </a:t>
            </a:r>
            <a:r>
              <a:rPr lang="en-GB" sz="2400" dirty="0"/>
              <a:t>Guidance </a:t>
            </a:r>
            <a:r>
              <a:rPr lang="en-GB" sz="2400" dirty="0" smtClean="0"/>
              <a:t>on Safeguarding </a:t>
            </a:r>
            <a:r>
              <a:rPr lang="en-GB" sz="2400" dirty="0"/>
              <a:t>Children </a:t>
            </a:r>
            <a:r>
              <a:rPr lang="en-GB" sz="2400" dirty="0" smtClean="0"/>
              <a:t>&amp; Young </a:t>
            </a:r>
            <a:r>
              <a:rPr lang="en-GB" sz="2400" dirty="0"/>
              <a:t>People at risk of abuse through Sexual </a:t>
            </a:r>
            <a:r>
              <a:rPr lang="en-GB" sz="2400" dirty="0" smtClean="0"/>
              <a:t>Exploitation</a:t>
            </a:r>
          </a:p>
          <a:p>
            <a:pPr>
              <a:defRPr/>
            </a:pPr>
            <a:endParaRPr lang="en-GB" sz="1000" dirty="0" smtClean="0"/>
          </a:p>
          <a:p>
            <a:pPr>
              <a:defRPr/>
            </a:pPr>
            <a:r>
              <a:rPr lang="en-GB" sz="2400" dirty="0" smtClean="0"/>
              <a:t>Be able to assess, refer and support a child or </a:t>
            </a:r>
            <a:r>
              <a:rPr lang="en-GB" sz="2400" dirty="0"/>
              <a:t>young </a:t>
            </a:r>
            <a:r>
              <a:rPr lang="en-GB" sz="2400" dirty="0" smtClean="0"/>
              <a:t>person </a:t>
            </a:r>
            <a:r>
              <a:rPr lang="en-GB" sz="2400" dirty="0"/>
              <a:t>at </a:t>
            </a:r>
            <a:r>
              <a:rPr lang="en-GB" sz="2400" dirty="0" smtClean="0"/>
              <a:t>risk</a:t>
            </a:r>
            <a:endParaRPr lang="en-GB" sz="2400" dirty="0"/>
          </a:p>
          <a:p>
            <a:pPr>
              <a:lnSpc>
                <a:spcPct val="80000"/>
              </a:lnSpc>
              <a:defRPr/>
            </a:pPr>
            <a:endParaRPr lang="en-GB" altLang="en-US" sz="2400" dirty="0" smtClean="0"/>
          </a:p>
        </p:txBody>
      </p:sp>
      <p:sp>
        <p:nvSpPr>
          <p:cNvPr id="5122" name="Rectangle 2"/>
          <p:cNvSpPr>
            <a:spLocks noGrp="1" noChangeArrowheads="1"/>
          </p:cNvSpPr>
          <p:nvPr>
            <p:ph type="title"/>
          </p:nvPr>
        </p:nvSpPr>
        <p:spPr>
          <a:xfrm>
            <a:off x="446088" y="457200"/>
            <a:ext cx="6934223" cy="739552"/>
          </a:xfrm>
        </p:spPr>
        <p:txBody>
          <a:bodyPr>
            <a:normAutofit/>
          </a:bodyPr>
          <a:lstStyle/>
          <a:p>
            <a:pPr algn="ctr"/>
            <a:r>
              <a:rPr lang="en-GB" altLang="en-US" dirty="0" smtClean="0"/>
              <a:t>OBJECTIVES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11560" y="764704"/>
            <a:ext cx="7772400" cy="1829761"/>
          </a:xfrm>
        </p:spPr>
        <p:txBody>
          <a:bodyPr/>
          <a:lstStyle/>
          <a:p>
            <a:pPr algn="ctr"/>
            <a:r>
              <a:rPr lang="en-GB" dirty="0" smtClean="0"/>
              <a:t>How does it all begin?</a:t>
            </a:r>
            <a:br>
              <a:rPr lang="en-GB" dirty="0" smtClean="0"/>
            </a:br>
            <a:endParaRPr lang="en-GB" dirty="0"/>
          </a:p>
        </p:txBody>
      </p:sp>
      <p:sp>
        <p:nvSpPr>
          <p:cNvPr id="8" name="Subtitle 7"/>
          <p:cNvSpPr>
            <a:spLocks noGrp="1"/>
          </p:cNvSpPr>
          <p:nvPr>
            <p:ph type="subTitle" idx="1"/>
          </p:nvPr>
        </p:nvSpPr>
        <p:spPr>
          <a:xfrm>
            <a:off x="611560" y="2852936"/>
            <a:ext cx="7772400" cy="1199704"/>
          </a:xfrm>
        </p:spPr>
        <p:txBody>
          <a:bodyPr>
            <a:normAutofit/>
          </a:bodyPr>
          <a:lstStyle/>
          <a:p>
            <a:pPr algn="ctr"/>
            <a:r>
              <a:rPr lang="en-GB" sz="4800" dirty="0" smtClean="0"/>
              <a:t>The grooming process</a:t>
            </a:r>
            <a:endParaRPr lang="en-GB" sz="4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1472" y="1785926"/>
            <a:ext cx="8229600" cy="1857380"/>
          </a:xfrm>
        </p:spPr>
        <p:txBody>
          <a:bodyPr>
            <a:normAutofit/>
          </a:bodyPr>
          <a:lstStyle/>
          <a:p>
            <a:r>
              <a:rPr lang="en-GB" dirty="0" smtClean="0"/>
              <a:t>Caught in </a:t>
            </a:r>
            <a:r>
              <a:rPr lang="en-GB" dirty="0" err="1" smtClean="0"/>
              <a:t>Traffick</a:t>
            </a:r>
            <a:r>
              <a:rPr lang="en-GB" dirty="0" smtClean="0"/>
              <a:t> DVD</a:t>
            </a:r>
            <a:br>
              <a:rPr lang="en-GB" dirty="0" smtClean="0"/>
            </a:br>
            <a:r>
              <a:rPr lang="en-GB" sz="2800" dirty="0" smtClean="0">
                <a:hlinkClick r:id="rId3"/>
              </a:rPr>
              <a:t>https://www.youtube.com/watch?v=HDFnTVlZE0k</a:t>
            </a:r>
            <a:r>
              <a:rPr lang="en-GB" sz="2800" dirty="0" smtClean="0"/>
              <a:t> </a:t>
            </a:r>
            <a:endParaRPr lang="en-GB"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3"/>
          <p:cNvSpPr>
            <a:spLocks noGrp="1" noChangeArrowheads="1"/>
          </p:cNvSpPr>
          <p:nvPr>
            <p:ph idx="1"/>
          </p:nvPr>
        </p:nvSpPr>
        <p:spPr>
          <a:xfrm>
            <a:off x="457200" y="1916832"/>
            <a:ext cx="8229600" cy="4536504"/>
          </a:xfrm>
        </p:spPr>
        <p:txBody>
          <a:bodyPr tIns="0"/>
          <a:lstStyle/>
          <a:p>
            <a:pPr marL="0" indent="0">
              <a:lnSpc>
                <a:spcPct val="250000"/>
              </a:lnSpc>
              <a:spcBef>
                <a:spcPts val="1270"/>
              </a:spcBef>
              <a:buClrTx/>
              <a:buNone/>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sz="2400" dirty="0" smtClean="0">
                <a:solidFill>
                  <a:schemeClr val="bg2"/>
                </a:solidFill>
              </a:rPr>
              <a:t>							</a:t>
            </a:r>
            <a:r>
              <a:rPr lang="en-GB" altLang="en-US" sz="2400" dirty="0" smtClean="0"/>
              <a:t>TARGETING </a:t>
            </a:r>
          </a:p>
          <a:p>
            <a:pPr marL="0" indent="0">
              <a:lnSpc>
                <a:spcPct val="250000"/>
              </a:lnSpc>
              <a:spcBef>
                <a:spcPts val="1270"/>
              </a:spcBef>
              <a:buClrTx/>
              <a:buNone/>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sz="2400" dirty="0" smtClean="0">
                <a:cs typeface="Arial" pitchFamily="34" charset="0"/>
              </a:rPr>
              <a:t>							FRIENDSHIP FORMING</a:t>
            </a:r>
          </a:p>
          <a:p>
            <a:pPr marL="0" indent="0">
              <a:lnSpc>
                <a:spcPct val="250000"/>
              </a:lnSpc>
              <a:spcBef>
                <a:spcPts val="1270"/>
              </a:spcBef>
              <a:buClrTx/>
              <a:buNone/>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sz="2400" dirty="0" smtClean="0">
                <a:cs typeface="Arial" pitchFamily="34" charset="0"/>
              </a:rPr>
              <a:t>							LOVING RELATIONSHIP</a:t>
            </a:r>
          </a:p>
          <a:p>
            <a:pPr marL="0" indent="0">
              <a:lnSpc>
                <a:spcPct val="250000"/>
              </a:lnSpc>
              <a:spcBef>
                <a:spcPts val="1270"/>
              </a:spcBef>
              <a:buClrTx/>
              <a:buNone/>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altLang="en-US" sz="2400" dirty="0" smtClean="0">
                <a:cs typeface="Arial" pitchFamily="34" charset="0"/>
              </a:rPr>
              <a:t>							ABUSIVE RELATIONSHIP.</a:t>
            </a:r>
            <a:endParaRPr lang="en-GB" altLang="en-US" sz="2400" dirty="0">
              <a:cs typeface="Arial" pitchFamily="34" charset="0"/>
            </a:endParaRPr>
          </a:p>
          <a:p>
            <a:pPr marL="0" indent="34925">
              <a:spcBef>
                <a:spcPts val="1270"/>
              </a:spcBef>
              <a:buClrTx/>
              <a:buNone/>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endParaRPr lang="en-GB" altLang="en-US" sz="2400" dirty="0"/>
          </a:p>
        </p:txBody>
      </p:sp>
      <p:sp>
        <p:nvSpPr>
          <p:cNvPr id="31746" name="Slide Number Placeholder 6"/>
          <p:cNvSpPr>
            <a:spLocks noGrp="1"/>
          </p:cNvSpPr>
          <p:nvPr>
            <p:ph type="sldNum" sz="quarter" idx="12"/>
          </p:nvPr>
        </p:nvSpPr>
        <p:spPr>
          <a:noFill/>
        </p:spPr>
        <p:txBody>
          <a:bodyPr/>
          <a:lstStyle>
            <a:lvl1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sz="1100">
                <a:solidFill>
                  <a:schemeClr val="bg1"/>
                </a:solidFill>
                <a:latin typeface="Arial" pitchFamily="34" charset="0"/>
                <a:ea typeface="ヒラギノ角ゴ ProN W3"/>
                <a:cs typeface="ヒラギノ角ゴ ProN W3"/>
              </a:defRPr>
            </a:lvl1pPr>
            <a:lvl2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sz="1100">
                <a:solidFill>
                  <a:schemeClr val="bg1"/>
                </a:solidFill>
                <a:latin typeface="Arial" pitchFamily="34" charset="0"/>
                <a:ea typeface="ヒラギノ角ゴ ProN W3"/>
                <a:cs typeface="ヒラギノ角ゴ ProN W3"/>
              </a:defRPr>
            </a:lvl2pPr>
            <a:lvl3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sz="1100">
                <a:solidFill>
                  <a:schemeClr val="bg1"/>
                </a:solidFill>
                <a:latin typeface="Arial" pitchFamily="34" charset="0"/>
                <a:ea typeface="ヒラギノ角ゴ ProN W3"/>
                <a:cs typeface="ヒラギノ角ゴ ProN W3"/>
              </a:defRPr>
            </a:lvl3pPr>
            <a:lvl4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sz="1100">
                <a:solidFill>
                  <a:schemeClr val="bg1"/>
                </a:solidFill>
                <a:latin typeface="Arial" pitchFamily="34" charset="0"/>
                <a:ea typeface="ヒラギノ角ゴ ProN W3"/>
                <a:cs typeface="ヒラギノ角ゴ ProN W3"/>
              </a:defRPr>
            </a:lvl4pPr>
            <a:lvl5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sz="1100">
                <a:solidFill>
                  <a:schemeClr val="bg1"/>
                </a:solidFill>
                <a:latin typeface="Arial" pitchFamily="34" charset="0"/>
                <a:ea typeface="ヒラギノ角ゴ ProN W3"/>
                <a:cs typeface="ヒラギノ角ゴ ProN W3"/>
              </a:defRPr>
            </a:lvl5pPr>
            <a:lvl6pPr marL="2280994" indent="-207363" defTabSz="407526" eaLnBrk="0" fontAlgn="base" hangingPunct="0">
              <a:spcBef>
                <a:spcPct val="0"/>
              </a:spcBef>
              <a:spcAft>
                <a:spcPct val="0"/>
              </a:spcAft>
              <a:buClr>
                <a:srgbClr val="000000"/>
              </a:buClr>
              <a:buSzPct val="100000"/>
              <a:buFont typeface="Times New Roman" pitchFamily="18" charset="0"/>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sz="1100">
                <a:solidFill>
                  <a:schemeClr val="bg1"/>
                </a:solidFill>
                <a:latin typeface="Arial" pitchFamily="34" charset="0"/>
                <a:ea typeface="ヒラギノ角ゴ ProN W3"/>
                <a:cs typeface="ヒラギノ角ゴ ProN W3"/>
              </a:defRPr>
            </a:lvl6pPr>
            <a:lvl7pPr marL="2695720" indent="-207363" defTabSz="407526" eaLnBrk="0" fontAlgn="base" hangingPunct="0">
              <a:spcBef>
                <a:spcPct val="0"/>
              </a:spcBef>
              <a:spcAft>
                <a:spcPct val="0"/>
              </a:spcAft>
              <a:buClr>
                <a:srgbClr val="000000"/>
              </a:buClr>
              <a:buSzPct val="100000"/>
              <a:buFont typeface="Times New Roman" pitchFamily="18" charset="0"/>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sz="1100">
                <a:solidFill>
                  <a:schemeClr val="bg1"/>
                </a:solidFill>
                <a:latin typeface="Arial" pitchFamily="34" charset="0"/>
                <a:ea typeface="ヒラギノ角ゴ ProN W3"/>
                <a:cs typeface="ヒラギノ角ゴ ProN W3"/>
              </a:defRPr>
            </a:lvl7pPr>
            <a:lvl8pPr marL="3110446" indent="-207363" defTabSz="407526" eaLnBrk="0" fontAlgn="base" hangingPunct="0">
              <a:spcBef>
                <a:spcPct val="0"/>
              </a:spcBef>
              <a:spcAft>
                <a:spcPct val="0"/>
              </a:spcAft>
              <a:buClr>
                <a:srgbClr val="000000"/>
              </a:buClr>
              <a:buSzPct val="100000"/>
              <a:buFont typeface="Times New Roman" pitchFamily="18" charset="0"/>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sz="1100">
                <a:solidFill>
                  <a:schemeClr val="bg1"/>
                </a:solidFill>
                <a:latin typeface="Arial" pitchFamily="34" charset="0"/>
                <a:ea typeface="ヒラギノ角ゴ ProN W3"/>
                <a:cs typeface="ヒラギノ角ゴ ProN W3"/>
              </a:defRPr>
            </a:lvl8pPr>
            <a:lvl9pPr marL="3525172" indent="-207363" defTabSz="407526" eaLnBrk="0" fontAlgn="base" hangingPunct="0">
              <a:spcBef>
                <a:spcPct val="0"/>
              </a:spcBef>
              <a:spcAft>
                <a:spcPct val="0"/>
              </a:spcAft>
              <a:buClr>
                <a:srgbClr val="000000"/>
              </a:buClr>
              <a:buSzPct val="100000"/>
              <a:buFont typeface="Times New Roman" pitchFamily="18" charset="0"/>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sz="1100">
                <a:solidFill>
                  <a:schemeClr val="bg1"/>
                </a:solidFill>
                <a:latin typeface="Arial" pitchFamily="34" charset="0"/>
                <a:ea typeface="ヒラギノ角ゴ ProN W3"/>
                <a:cs typeface="ヒラギノ角ゴ ProN W3"/>
              </a:defRPr>
            </a:lvl9pPr>
          </a:lstStyle>
          <a:p>
            <a:fld id="{126BE9BD-7171-427C-B216-9B8A774E75BB}" type="slidenum">
              <a:rPr lang="en-GB" altLang="en-US" smtClean="0">
                <a:solidFill>
                  <a:srgbClr val="000000"/>
                </a:solidFill>
              </a:rPr>
              <a:pPr/>
              <a:t>22</a:t>
            </a:fld>
            <a:endParaRPr lang="en-GB" altLang="en-US" dirty="0" smtClean="0">
              <a:solidFill>
                <a:srgbClr val="000000"/>
              </a:solidFill>
            </a:endParaRPr>
          </a:p>
        </p:txBody>
      </p:sp>
      <p:sp>
        <p:nvSpPr>
          <p:cNvPr id="31748" name="Rectangle 2"/>
          <p:cNvSpPr>
            <a:spLocks noGrp="1" noChangeArrowheads="1"/>
          </p:cNvSpPr>
          <p:nvPr>
            <p:ph type="title"/>
          </p:nvPr>
        </p:nvSpPr>
        <p:spPr>
          <a:xfrm>
            <a:off x="446088" y="457200"/>
            <a:ext cx="6934223" cy="1171600"/>
          </a:xfrm>
        </p:spPr>
        <p:txBody>
          <a:bodyPr/>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GB" altLang="en-US" dirty="0" smtClean="0"/>
              <a:t>THE GROOMING STAGES:</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59" y="1628800"/>
            <a:ext cx="1546994" cy="1621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296" y="2636912"/>
            <a:ext cx="1445792" cy="14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3566" y="3933056"/>
            <a:ext cx="1358306" cy="1441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08304" y="4869160"/>
            <a:ext cx="1409517" cy="1511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036454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11560" y="692696"/>
            <a:ext cx="7772400" cy="1829761"/>
          </a:xfrm>
        </p:spPr>
        <p:txBody>
          <a:bodyPr>
            <a:normAutofit/>
          </a:bodyPr>
          <a:lstStyle/>
          <a:p>
            <a:pPr algn="ctr"/>
            <a:r>
              <a:rPr lang="en-GB" sz="5400" dirty="0" smtClean="0"/>
              <a:t>Risk assessment of CSE</a:t>
            </a:r>
            <a:endParaRPr lang="en-GB" sz="5400" dirty="0"/>
          </a:p>
        </p:txBody>
      </p:sp>
      <p:sp>
        <p:nvSpPr>
          <p:cNvPr id="5" name="Subtitle 4"/>
          <p:cNvSpPr>
            <a:spLocks noGrp="1"/>
          </p:cNvSpPr>
          <p:nvPr>
            <p:ph type="subTitle" idx="1"/>
          </p:nvPr>
        </p:nvSpPr>
        <p:spPr/>
        <p:txBody>
          <a:bodyPr>
            <a:normAutofit fontScale="92500" lnSpcReduction="10000"/>
          </a:bodyPr>
          <a:lstStyle/>
          <a:p>
            <a:pPr algn="ctr"/>
            <a:r>
              <a:rPr lang="en-GB" dirty="0" smtClean="0">
                <a:solidFill>
                  <a:schemeClr val="tx1"/>
                </a:solidFill>
              </a:rPr>
              <a:t>Sexual Exploitation Risk Assessment Framework SERAF</a:t>
            </a:r>
          </a:p>
          <a:p>
            <a:r>
              <a:rPr lang="en-GB" dirty="0" smtClean="0">
                <a:solidFill>
                  <a:schemeClr val="tx1"/>
                </a:solidFill>
              </a:rPr>
              <a:t>Health SERAF or Child Sexual Exploitation Risk Q</a:t>
            </a:r>
            <a:endParaRPr lang="en-GB" dirty="0">
              <a:solidFill>
                <a:schemeClr val="tx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4"/>
          <p:cNvSpPr>
            <a:spLocks noGrp="1"/>
          </p:cNvSpPr>
          <p:nvPr>
            <p:ph idx="1"/>
          </p:nvPr>
        </p:nvSpPr>
        <p:spPr/>
        <p:txBody>
          <a:bodyPr/>
          <a:lstStyle/>
          <a:p>
            <a:pPr eaLnBrk="1" hangingPunct="1"/>
            <a:r>
              <a:rPr lang="en-GB" dirty="0" smtClean="0"/>
              <a:t>Exceptionally rare</a:t>
            </a:r>
          </a:p>
          <a:p>
            <a:pPr eaLnBrk="1" hangingPunct="1">
              <a:buNone/>
            </a:pPr>
            <a:endParaRPr lang="en-GB" dirty="0" smtClean="0"/>
          </a:p>
          <a:p>
            <a:pPr eaLnBrk="1" hangingPunct="1"/>
            <a:r>
              <a:rPr lang="en-GB" dirty="0" smtClean="0"/>
              <a:t>Especially difficult:</a:t>
            </a:r>
          </a:p>
          <a:p>
            <a:pPr lvl="1" eaLnBrk="1" hangingPunct="1"/>
            <a:r>
              <a:rPr lang="en-GB" dirty="0" smtClean="0"/>
              <a:t>Grooming</a:t>
            </a:r>
          </a:p>
          <a:p>
            <a:pPr lvl="1" eaLnBrk="1" hangingPunct="1"/>
            <a:r>
              <a:rPr lang="en-GB" dirty="0" smtClean="0"/>
              <a:t>Exchange element</a:t>
            </a:r>
          </a:p>
          <a:p>
            <a:pPr lvl="1" eaLnBrk="1" hangingPunct="1"/>
            <a:endParaRPr lang="en-GB" dirty="0" smtClean="0"/>
          </a:p>
          <a:p>
            <a:pPr eaLnBrk="1" hangingPunct="1"/>
            <a:r>
              <a:rPr lang="en-GB" dirty="0" smtClean="0"/>
              <a:t>Professionals need to </a:t>
            </a:r>
          </a:p>
          <a:p>
            <a:pPr lvl="1" eaLnBrk="1" hangingPunct="1"/>
            <a:r>
              <a:rPr lang="en-GB" dirty="0" smtClean="0"/>
              <a:t>Recognise ‘at risk’ children </a:t>
            </a:r>
          </a:p>
          <a:p>
            <a:pPr lvl="1" eaLnBrk="1" hangingPunct="1"/>
            <a:r>
              <a:rPr lang="en-GB" dirty="0" smtClean="0"/>
              <a:t>Work within the risk assessment framework</a:t>
            </a:r>
          </a:p>
        </p:txBody>
      </p:sp>
      <p:sp>
        <p:nvSpPr>
          <p:cNvPr id="33793" name="Title 3"/>
          <p:cNvSpPr>
            <a:spLocks noGrp="1"/>
          </p:cNvSpPr>
          <p:nvPr>
            <p:ph type="title"/>
          </p:nvPr>
        </p:nvSpPr>
        <p:spPr/>
        <p:txBody>
          <a:bodyPr/>
          <a:lstStyle/>
          <a:p>
            <a:pPr algn="ctr" eaLnBrk="1" hangingPunct="1"/>
            <a:r>
              <a:rPr lang="en-GB" dirty="0" smtClean="0"/>
              <a:t>Managing a Disclosure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idx="1"/>
          </p:nvPr>
        </p:nvSpPr>
        <p:spPr>
          <a:xfrm>
            <a:off x="467544" y="2332037"/>
            <a:ext cx="8229600" cy="4525963"/>
          </a:xfrm>
        </p:spPr>
        <p:txBody>
          <a:bodyPr/>
          <a:lstStyle/>
          <a:p>
            <a:r>
              <a:rPr lang="en-GB" dirty="0" smtClean="0"/>
              <a:t>Vulnerabilities</a:t>
            </a:r>
          </a:p>
          <a:p>
            <a:r>
              <a:rPr lang="en-GB" dirty="0" smtClean="0"/>
              <a:t>Moderate risk indicators</a:t>
            </a:r>
          </a:p>
          <a:p>
            <a:r>
              <a:rPr lang="en-GB" dirty="0" smtClean="0"/>
              <a:t>Significant risk indicators</a:t>
            </a:r>
          </a:p>
          <a:p>
            <a:r>
              <a:rPr lang="en-GB" dirty="0" smtClean="0"/>
              <a:t>SERAF</a:t>
            </a:r>
          </a:p>
          <a:p>
            <a:pPr lvl="1"/>
            <a:r>
              <a:rPr lang="en-GB" dirty="0" smtClean="0"/>
              <a:t>Scored into categories according to vulnerabilities and moderate/ significant risk indicators</a:t>
            </a:r>
          </a:p>
          <a:p>
            <a:pPr lvl="1"/>
            <a:r>
              <a:rPr lang="en-GB" dirty="0" smtClean="0"/>
              <a:t>Categories of risk linked to safeguarding actions</a:t>
            </a:r>
          </a:p>
          <a:p>
            <a:endParaRPr lang="en-GB" dirty="0" smtClean="0"/>
          </a:p>
        </p:txBody>
      </p:sp>
      <p:sp>
        <p:nvSpPr>
          <p:cNvPr id="34817" name="Title 1"/>
          <p:cNvSpPr>
            <a:spLocks noGrp="1"/>
          </p:cNvSpPr>
          <p:nvPr>
            <p:ph type="title"/>
          </p:nvPr>
        </p:nvSpPr>
        <p:spPr>
          <a:xfrm>
            <a:off x="457200" y="274638"/>
            <a:ext cx="8229600" cy="1786210"/>
          </a:xfrm>
        </p:spPr>
        <p:txBody>
          <a:bodyPr>
            <a:normAutofit/>
          </a:bodyPr>
          <a:lstStyle/>
          <a:p>
            <a:r>
              <a:rPr lang="en-GB" dirty="0" smtClean="0"/>
              <a:t>Sexual Exploitation Risk Assessment Framework SERAF</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2"/>
          <p:cNvPicPr>
            <a:picLocks noGrp="1" noChangeAspect="1" noChangeArrowheads="1"/>
          </p:cNvPicPr>
          <p:nvPr>
            <p:ph idx="1"/>
          </p:nvPr>
        </p:nvPicPr>
        <p:blipFill>
          <a:blip r:embed="rId3" cstate="print"/>
          <a:srcRect/>
          <a:stretch>
            <a:fillRect/>
          </a:stretch>
        </p:blipFill>
        <p:spPr>
          <a:xfrm>
            <a:off x="899592" y="764704"/>
            <a:ext cx="7070768" cy="5157192"/>
          </a:xfrm>
          <a:noFill/>
        </p:spPr>
      </p:pic>
      <p:sp>
        <p:nvSpPr>
          <p:cNvPr id="29698" name="Title 1"/>
          <p:cNvSpPr>
            <a:spLocks noGrp="1"/>
          </p:cNvSpPr>
          <p:nvPr>
            <p:ph type="title"/>
          </p:nvPr>
        </p:nvSpPr>
        <p:spPr>
          <a:xfrm>
            <a:off x="467544" y="188640"/>
            <a:ext cx="8229600" cy="850106"/>
          </a:xfrm>
        </p:spPr>
        <p:txBody>
          <a:bodyPr>
            <a:noAutofit/>
          </a:bodyPr>
          <a:lstStyle/>
          <a:p>
            <a:r>
              <a:rPr lang="en-US" sz="3600" dirty="0" smtClean="0"/>
              <a:t>AWCPP Referral flowchart (ABMUHB)</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9" name="Rectangle 2"/>
          <p:cNvSpPr>
            <a:spLocks noGrp="1" noChangeArrowheads="1"/>
          </p:cNvSpPr>
          <p:nvPr>
            <p:ph type="title"/>
          </p:nvPr>
        </p:nvSpPr>
        <p:spPr>
          <a:xfrm>
            <a:off x="1071563" y="404813"/>
            <a:ext cx="7415212" cy="576262"/>
          </a:xfrm>
        </p:spPr>
        <p:txBody>
          <a:bodyPr>
            <a:normAutofit fontScale="90000"/>
          </a:bodyPr>
          <a:lstStyle/>
          <a:p>
            <a:pPr eaLnBrk="1" hangingPunct="1"/>
            <a:r>
              <a:rPr lang="en-GB" b="1" dirty="0" smtClean="0"/>
              <a:t>Vulnerability factors - Recap</a:t>
            </a:r>
          </a:p>
        </p:txBody>
      </p:sp>
      <p:grpSp>
        <p:nvGrpSpPr>
          <p:cNvPr id="2" name="SmartArt Placeholder 1025"/>
          <p:cNvGrpSpPr>
            <a:grpSpLocks noChangeAspect="1"/>
          </p:cNvGrpSpPr>
          <p:nvPr/>
        </p:nvGrpSpPr>
        <p:grpSpPr bwMode="auto">
          <a:xfrm>
            <a:off x="-468313" y="836613"/>
            <a:ext cx="10801351" cy="5688012"/>
            <a:chOff x="650" y="982"/>
            <a:chExt cx="4416" cy="2304"/>
          </a:xfrm>
        </p:grpSpPr>
        <p:sp>
          <p:nvSpPr>
            <p:cNvPr id="3" name="_s2052"/>
            <p:cNvSpPr>
              <a:spLocks noChangeShapeType="1"/>
            </p:cNvSpPr>
            <p:nvPr/>
          </p:nvSpPr>
          <p:spPr bwMode="auto">
            <a:xfrm flipH="1" flipV="1">
              <a:off x="2477" y="1610"/>
              <a:ext cx="253" cy="35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a:p>
          </p:txBody>
        </p:sp>
        <p:sp>
          <p:nvSpPr>
            <p:cNvPr id="4" name="_s2053"/>
            <p:cNvSpPr>
              <a:spLocks noChangeArrowheads="1"/>
            </p:cNvSpPr>
            <p:nvPr/>
          </p:nvSpPr>
          <p:spPr bwMode="auto">
            <a:xfrm>
              <a:off x="2135" y="1220"/>
              <a:ext cx="433" cy="433"/>
            </a:xfrm>
            <a:prstGeom prst="ellipse">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Lack positive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relationship with</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protective adult</a:t>
              </a:r>
            </a:p>
          </p:txBody>
        </p:sp>
        <p:sp>
          <p:nvSpPr>
            <p:cNvPr id="5" name="_s2054"/>
            <p:cNvSpPr>
              <a:spLocks noChangeShapeType="1"/>
            </p:cNvSpPr>
            <p:nvPr/>
          </p:nvSpPr>
          <p:spPr bwMode="auto">
            <a:xfrm flipH="1" flipV="1">
              <a:off x="2242" y="1934"/>
              <a:ext cx="411" cy="13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a:p>
          </p:txBody>
        </p:sp>
        <p:sp>
          <p:nvSpPr>
            <p:cNvPr id="6" name="_s2055"/>
            <p:cNvSpPr>
              <a:spLocks noChangeArrowheads="1"/>
            </p:cNvSpPr>
            <p:nvPr/>
          </p:nvSpPr>
          <p:spPr bwMode="auto">
            <a:xfrm>
              <a:off x="1822" y="1651"/>
              <a:ext cx="433" cy="433"/>
            </a:xfrm>
            <a:prstGeom prst="ellipse">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Unsuitable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Inappropriate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accommodation</a:t>
              </a:r>
            </a:p>
          </p:txBody>
        </p:sp>
        <p:sp>
          <p:nvSpPr>
            <p:cNvPr id="7" name="_s2056"/>
            <p:cNvSpPr>
              <a:spLocks noChangeShapeType="1"/>
            </p:cNvSpPr>
            <p:nvPr/>
          </p:nvSpPr>
          <p:spPr bwMode="auto">
            <a:xfrm flipH="1">
              <a:off x="2243" y="2201"/>
              <a:ext cx="411" cy="13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a:p>
          </p:txBody>
        </p:sp>
        <p:sp>
          <p:nvSpPr>
            <p:cNvPr id="8" name="_s2057"/>
            <p:cNvSpPr>
              <a:spLocks noChangeArrowheads="1"/>
            </p:cNvSpPr>
            <p:nvPr/>
          </p:nvSpPr>
          <p:spPr bwMode="auto">
            <a:xfrm>
              <a:off x="1822" y="2184"/>
              <a:ext cx="433" cy="433"/>
            </a:xfrm>
            <a:prstGeom prst="ellipse">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Breakdown family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relationships</a:t>
              </a:r>
            </a:p>
          </p:txBody>
        </p:sp>
        <p:sp>
          <p:nvSpPr>
            <p:cNvPr id="9" name="_s2058"/>
            <p:cNvSpPr>
              <a:spLocks noChangeShapeType="1"/>
            </p:cNvSpPr>
            <p:nvPr/>
          </p:nvSpPr>
          <p:spPr bwMode="auto">
            <a:xfrm flipH="1">
              <a:off x="2479" y="2308"/>
              <a:ext cx="254" cy="349"/>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a:p>
          </p:txBody>
        </p:sp>
        <p:sp>
          <p:nvSpPr>
            <p:cNvPr id="10" name="_s2059"/>
            <p:cNvSpPr>
              <a:spLocks noChangeArrowheads="1"/>
            </p:cNvSpPr>
            <p:nvPr/>
          </p:nvSpPr>
          <p:spPr bwMode="auto">
            <a:xfrm>
              <a:off x="2136" y="2615"/>
              <a:ext cx="433" cy="433"/>
            </a:xfrm>
            <a:prstGeom prst="ellipse">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Family history</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domestic abuse</a:t>
              </a:r>
            </a:p>
          </p:txBody>
        </p:sp>
        <p:sp>
          <p:nvSpPr>
            <p:cNvPr id="11" name="_s2060"/>
            <p:cNvSpPr>
              <a:spLocks noChangeShapeType="1"/>
            </p:cNvSpPr>
            <p:nvPr/>
          </p:nvSpPr>
          <p:spPr bwMode="auto">
            <a:xfrm>
              <a:off x="2860" y="2348"/>
              <a:ext cx="0" cy="43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a:p>
          </p:txBody>
        </p:sp>
        <p:sp>
          <p:nvSpPr>
            <p:cNvPr id="12" name="_s2061"/>
            <p:cNvSpPr>
              <a:spLocks noChangeArrowheads="1"/>
            </p:cNvSpPr>
            <p:nvPr/>
          </p:nvSpPr>
          <p:spPr bwMode="auto">
            <a:xfrm>
              <a:off x="2643" y="2779"/>
              <a:ext cx="433" cy="433"/>
            </a:xfrm>
            <a:prstGeom prst="ellipse">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Family history</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substance</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misuse</a:t>
              </a:r>
            </a:p>
          </p:txBody>
        </p:sp>
        <p:sp>
          <p:nvSpPr>
            <p:cNvPr id="13" name="_s2062"/>
            <p:cNvSpPr>
              <a:spLocks noChangeShapeType="1"/>
            </p:cNvSpPr>
            <p:nvPr/>
          </p:nvSpPr>
          <p:spPr bwMode="auto">
            <a:xfrm>
              <a:off x="2986" y="2306"/>
              <a:ext cx="254" cy="35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a:p>
          </p:txBody>
        </p:sp>
        <p:sp>
          <p:nvSpPr>
            <p:cNvPr id="14" name="_s2063"/>
            <p:cNvSpPr>
              <a:spLocks noChangeArrowheads="1"/>
            </p:cNvSpPr>
            <p:nvPr/>
          </p:nvSpPr>
          <p:spPr bwMode="auto">
            <a:xfrm>
              <a:off x="3150" y="2614"/>
              <a:ext cx="433" cy="433"/>
            </a:xfrm>
            <a:prstGeom prst="ellipse">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History of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emotional</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 neglect</a:t>
              </a:r>
            </a:p>
          </p:txBody>
        </p:sp>
        <p:sp>
          <p:nvSpPr>
            <p:cNvPr id="15" name="_s2064"/>
            <p:cNvSpPr>
              <a:spLocks noChangeShapeType="1"/>
            </p:cNvSpPr>
            <p:nvPr/>
          </p:nvSpPr>
          <p:spPr bwMode="auto">
            <a:xfrm>
              <a:off x="3063" y="2198"/>
              <a:ext cx="412" cy="13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a:p>
          </p:txBody>
        </p:sp>
        <p:sp>
          <p:nvSpPr>
            <p:cNvPr id="16" name="_s2065"/>
            <p:cNvSpPr>
              <a:spLocks noChangeArrowheads="1"/>
            </p:cNvSpPr>
            <p:nvPr/>
          </p:nvSpPr>
          <p:spPr bwMode="auto">
            <a:xfrm>
              <a:off x="3463" y="2183"/>
              <a:ext cx="433" cy="433"/>
            </a:xfrm>
            <a:prstGeom prst="ellipse">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History</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Physical and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Sexual abuse</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 </a:t>
              </a:r>
            </a:p>
          </p:txBody>
        </p:sp>
        <p:sp>
          <p:nvSpPr>
            <p:cNvPr id="17" name="_s2066"/>
            <p:cNvSpPr>
              <a:spLocks noChangeShapeType="1"/>
            </p:cNvSpPr>
            <p:nvPr/>
          </p:nvSpPr>
          <p:spPr bwMode="auto">
            <a:xfrm flipV="1">
              <a:off x="3062" y="1932"/>
              <a:ext cx="412" cy="13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a:p>
          </p:txBody>
        </p:sp>
        <p:sp>
          <p:nvSpPr>
            <p:cNvPr id="18" name="_s2067"/>
            <p:cNvSpPr>
              <a:spLocks noChangeArrowheads="1"/>
            </p:cNvSpPr>
            <p:nvPr/>
          </p:nvSpPr>
          <p:spPr bwMode="auto">
            <a:xfrm>
              <a:off x="3463" y="1650"/>
              <a:ext cx="433" cy="433"/>
            </a:xfrm>
            <a:prstGeom prst="ellipse">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Low self esteem</a:t>
              </a:r>
            </a:p>
          </p:txBody>
        </p:sp>
        <p:sp>
          <p:nvSpPr>
            <p:cNvPr id="19" name="_s2068"/>
            <p:cNvSpPr>
              <a:spLocks noChangeShapeType="1"/>
            </p:cNvSpPr>
            <p:nvPr/>
          </p:nvSpPr>
          <p:spPr bwMode="auto">
            <a:xfrm flipV="1">
              <a:off x="2984" y="1609"/>
              <a:ext cx="254" cy="35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a:p>
          </p:txBody>
        </p:sp>
        <p:sp>
          <p:nvSpPr>
            <p:cNvPr id="20" name="_s2069"/>
            <p:cNvSpPr>
              <a:spLocks noChangeArrowheads="1"/>
            </p:cNvSpPr>
            <p:nvPr/>
          </p:nvSpPr>
          <p:spPr bwMode="auto">
            <a:xfrm>
              <a:off x="3149" y="1219"/>
              <a:ext cx="433" cy="433"/>
            </a:xfrm>
            <a:prstGeom prst="ellipse">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Family history</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mental health</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difficulties</a:t>
              </a:r>
            </a:p>
          </p:txBody>
        </p:sp>
        <p:sp>
          <p:nvSpPr>
            <p:cNvPr id="21" name="_s2070"/>
            <p:cNvSpPr>
              <a:spLocks noChangeShapeType="1"/>
            </p:cNvSpPr>
            <p:nvPr/>
          </p:nvSpPr>
          <p:spPr bwMode="auto">
            <a:xfrm flipV="1">
              <a:off x="2858" y="1486"/>
              <a:ext cx="0" cy="43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ctr" anchorCtr="0" compatLnSpc="1">
              <a:prstTxWarp prst="textNoShape">
                <a:avLst/>
              </a:prstTxWarp>
            </a:bodyPr>
            <a:lstStyle/>
            <a:p>
              <a:endParaRPr lang="en-GB"/>
            </a:p>
          </p:txBody>
        </p:sp>
        <p:sp>
          <p:nvSpPr>
            <p:cNvPr id="22" name="_s2071"/>
            <p:cNvSpPr>
              <a:spLocks noChangeArrowheads="1"/>
            </p:cNvSpPr>
            <p:nvPr/>
          </p:nvSpPr>
          <p:spPr bwMode="auto">
            <a:xfrm>
              <a:off x="2642" y="1054"/>
              <a:ext cx="433" cy="433"/>
            </a:xfrm>
            <a:prstGeom prst="ellipse">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Isolated peers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Social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networks </a:t>
              </a:r>
            </a:p>
          </p:txBody>
        </p:sp>
        <p:sp>
          <p:nvSpPr>
            <p:cNvPr id="23" name="_s2072"/>
            <p:cNvSpPr>
              <a:spLocks noChangeArrowheads="1"/>
            </p:cNvSpPr>
            <p:nvPr/>
          </p:nvSpPr>
          <p:spPr bwMode="auto">
            <a:xfrm>
              <a:off x="2642" y="1918"/>
              <a:ext cx="433" cy="433"/>
            </a:xfrm>
            <a:prstGeom prst="ellipse">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Vulnerability </a:t>
              </a:r>
            </a:p>
            <a:p>
              <a:pPr marL="0" marR="0" lvl="0" indent="0" algn="ctr" defTabSz="914400" rtl="0" eaLnBrk="0" fontAlgn="base" latinLnBrk="0" hangingPunct="0">
                <a:lnSpc>
                  <a:spcPct val="100000"/>
                </a:lnSpc>
                <a:spcBef>
                  <a:spcPct val="50000"/>
                </a:spcBef>
                <a:spcAft>
                  <a:spcPct val="0"/>
                </a:spcAft>
                <a:buClrTx/>
                <a:buSzTx/>
                <a:buFontTx/>
                <a:buNone/>
                <a:tabLst/>
              </a:pPr>
              <a:r>
                <a:rPr kumimoji="0" lang="en-GB" altLang="en-US" sz="1000" b="0" i="0" u="none" strike="noStrike" cap="none" normalizeH="0" baseline="0" smtClean="0">
                  <a:ln>
                    <a:noFill/>
                  </a:ln>
                  <a:solidFill>
                    <a:schemeClr val="tx1"/>
                  </a:solidFill>
                  <a:effectLst/>
                  <a:latin typeface="Arial" panose="020B0604020202020204" pitchFamily="34" charset="0"/>
                </a:rPr>
                <a:t>factors</a:t>
              </a: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931224" cy="1371600"/>
          </a:xfrm>
        </p:spPr>
        <p:txBody>
          <a:bodyPr>
            <a:normAutofit/>
          </a:bodyPr>
          <a:lstStyle/>
          <a:p>
            <a:pPr algn="ctr"/>
            <a:r>
              <a:rPr lang="en-GB" sz="4800" dirty="0" smtClean="0"/>
              <a:t>Risk Indicators?</a:t>
            </a:r>
            <a:endParaRPr lang="en-US" sz="4800" dirty="0"/>
          </a:p>
        </p:txBody>
      </p:sp>
      <p:sp>
        <p:nvSpPr>
          <p:cNvPr id="3" name="SmartArt Placeholder 2"/>
          <p:cNvSpPr>
            <a:spLocks noGrp="1"/>
          </p:cNvSpPr>
          <p:nvPr>
            <p:ph type="dgm" idx="1"/>
          </p:nvPr>
        </p:nvSpPr>
        <p:spPr>
          <a:xfrm>
            <a:off x="539552" y="1916832"/>
            <a:ext cx="8229600" cy="3598168"/>
          </a:xfrm>
        </p:spPr>
      </p:sp>
      <p:sp>
        <p:nvSpPr>
          <p:cNvPr id="6" name="Rectangle 5"/>
          <p:cNvSpPr/>
          <p:nvPr/>
        </p:nvSpPr>
        <p:spPr>
          <a:xfrm>
            <a:off x="1475656" y="2780928"/>
            <a:ext cx="6174432" cy="2123658"/>
          </a:xfrm>
          <a:prstGeom prst="rect">
            <a:avLst/>
          </a:prstGeom>
        </p:spPr>
        <p:txBody>
          <a:bodyPr wrap="square">
            <a:spAutoFit/>
          </a:bodyPr>
          <a:lstStyle/>
          <a:p>
            <a:pPr algn="ctr"/>
            <a:r>
              <a:rPr lang="en-GB" sz="4400" dirty="0" smtClean="0"/>
              <a:t>What might the risk indicators be?</a:t>
            </a:r>
          </a:p>
          <a:p>
            <a:pPr algn="ctr"/>
            <a:r>
              <a:rPr lang="en-GB" sz="4400" dirty="0" smtClean="0"/>
              <a:t>Group Activity</a:t>
            </a:r>
            <a:endParaRPr lang="en-US" sz="4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467544" y="980728"/>
            <a:ext cx="8280920" cy="489654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pPr>
              <a:lnSpc>
                <a:spcPct val="90000"/>
              </a:lnSpc>
              <a:defRPr/>
            </a:pPr>
            <a:r>
              <a:rPr lang="en-GB" altLang="en-US" sz="2400" dirty="0" smtClean="0"/>
              <a:t>Staying out late;</a:t>
            </a:r>
          </a:p>
          <a:p>
            <a:pPr>
              <a:lnSpc>
                <a:spcPct val="90000"/>
              </a:lnSpc>
              <a:defRPr/>
            </a:pPr>
            <a:r>
              <a:rPr lang="en-GB" altLang="en-US" sz="2400" dirty="0" smtClean="0"/>
              <a:t>Multiple callers (unknown adults/older young people);</a:t>
            </a:r>
          </a:p>
          <a:p>
            <a:pPr>
              <a:lnSpc>
                <a:spcPct val="90000"/>
              </a:lnSpc>
              <a:defRPr/>
            </a:pPr>
            <a:r>
              <a:rPr lang="en-GB" altLang="en-US" sz="2400" dirty="0" smtClean="0"/>
              <a:t>Use of a mobile phone that causes concern; </a:t>
            </a:r>
          </a:p>
          <a:p>
            <a:pPr>
              <a:lnSpc>
                <a:spcPct val="90000"/>
              </a:lnSpc>
              <a:defRPr/>
            </a:pPr>
            <a:r>
              <a:rPr lang="en-GB" altLang="en-US" sz="2400" dirty="0" smtClean="0"/>
              <a:t>Expressions of despair (self-harm, overdose, eating disorder, challenging behaviour, aggression); </a:t>
            </a:r>
          </a:p>
          <a:p>
            <a:pPr>
              <a:lnSpc>
                <a:spcPct val="105000"/>
              </a:lnSpc>
            </a:pPr>
            <a:r>
              <a:rPr lang="en-GB" altLang="en-US" sz="2400" dirty="0"/>
              <a:t>Use of the Internet that causes concern;</a:t>
            </a:r>
          </a:p>
          <a:p>
            <a:pPr>
              <a:lnSpc>
                <a:spcPct val="105000"/>
              </a:lnSpc>
            </a:pPr>
            <a:r>
              <a:rPr lang="en-GB" altLang="en-US" sz="2400" dirty="0"/>
              <a:t>Exclusion from school or unexplained absences from or not engaged in school/college/training;</a:t>
            </a:r>
          </a:p>
          <a:p>
            <a:pPr>
              <a:lnSpc>
                <a:spcPct val="105000"/>
              </a:lnSpc>
            </a:pPr>
            <a:r>
              <a:rPr lang="en-GB" altLang="en-US" sz="2400" dirty="0"/>
              <a:t>Living independently and failing to respond to attempts by worker to keep in touch;</a:t>
            </a:r>
          </a:p>
          <a:p>
            <a:pPr>
              <a:lnSpc>
                <a:spcPct val="105000"/>
              </a:lnSpc>
            </a:pPr>
            <a:r>
              <a:rPr lang="en-GB" altLang="en-US" sz="2400" dirty="0"/>
              <a:t>Drugs/alcohol misuse;</a:t>
            </a:r>
          </a:p>
          <a:p>
            <a:pPr>
              <a:lnSpc>
                <a:spcPct val="105000"/>
              </a:lnSpc>
            </a:pPr>
            <a:r>
              <a:rPr lang="en-GB" altLang="en-US" sz="2400" dirty="0"/>
              <a:t>Sexually Transmitted Infections (STIs); </a:t>
            </a:r>
          </a:p>
          <a:p>
            <a:pPr>
              <a:lnSpc>
                <a:spcPct val="90000"/>
              </a:lnSpc>
              <a:defRPr/>
            </a:pPr>
            <a:endParaRPr lang="en-GB" altLang="en-US" sz="2400" dirty="0" smtClean="0"/>
          </a:p>
        </p:txBody>
      </p:sp>
      <p:sp>
        <p:nvSpPr>
          <p:cNvPr id="23554" name="Rectangle 2"/>
          <p:cNvSpPr>
            <a:spLocks noGrp="1" noChangeArrowheads="1"/>
          </p:cNvSpPr>
          <p:nvPr>
            <p:ph type="title"/>
          </p:nvPr>
        </p:nvSpPr>
        <p:spPr>
          <a:xfrm>
            <a:off x="611560" y="188640"/>
            <a:ext cx="7697812" cy="1171600"/>
          </a:xfrm>
        </p:spPr>
        <p:txBody>
          <a:bodyPr>
            <a:normAutofit fontScale="90000"/>
          </a:bodyPr>
          <a:lstStyle/>
          <a:p>
            <a:r>
              <a:rPr lang="en-GB" altLang="en-US" dirty="0" smtClean="0"/>
              <a:t>SERAF Moderate Risk Indicators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25144"/>
          </a:xfrm>
        </p:spPr>
        <p:txBody>
          <a:bodyPr>
            <a:normAutofit/>
          </a:bodyPr>
          <a:lstStyle/>
          <a:p>
            <a:pPr>
              <a:lnSpc>
                <a:spcPct val="90000"/>
              </a:lnSpc>
            </a:pPr>
            <a:r>
              <a:rPr lang="en-GB" altLang="en-US" dirty="0" smtClean="0"/>
              <a:t>Child sexual exploitation is a major child protection issue for communities across the UK </a:t>
            </a:r>
          </a:p>
          <a:p>
            <a:pPr>
              <a:lnSpc>
                <a:spcPct val="90000"/>
              </a:lnSpc>
            </a:pPr>
            <a:r>
              <a:rPr lang="en-GB" altLang="en-US" dirty="0" smtClean="0"/>
              <a:t>Is an illegal activity by people who have power over young people and use it to sexually abuse them</a:t>
            </a:r>
          </a:p>
          <a:p>
            <a:pPr>
              <a:lnSpc>
                <a:spcPct val="90000"/>
              </a:lnSpc>
            </a:pPr>
            <a:r>
              <a:rPr lang="en-GB" altLang="en-US" dirty="0" smtClean="0"/>
              <a:t>Can involve a broad range of exploitative activity, from seemingly ‘consensual’ relationships and informal exchanges of sex for attention, accommodation, gifts or cigarettes, through to very serious organised crime</a:t>
            </a:r>
          </a:p>
          <a:p>
            <a:endParaRPr lang="en-GB" dirty="0"/>
          </a:p>
        </p:txBody>
      </p:sp>
      <p:sp>
        <p:nvSpPr>
          <p:cNvPr id="2" name="Title 1"/>
          <p:cNvSpPr>
            <a:spLocks noGrp="1"/>
          </p:cNvSpPr>
          <p:nvPr>
            <p:ph type="title"/>
          </p:nvPr>
        </p:nvSpPr>
        <p:spPr/>
        <p:txBody>
          <a:bodyPr>
            <a:normAutofit fontScale="90000"/>
          </a:bodyPr>
          <a:lstStyle/>
          <a:p>
            <a:r>
              <a:rPr lang="en-GB" altLang="en-US" dirty="0" smtClean="0"/>
              <a:t>WHAT IS CHILD SEXUAL EXPLOITATION?</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251520" y="1700808"/>
            <a:ext cx="8640960" cy="504056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z="2400" dirty="0" smtClean="0"/>
              <a:t>Disclosure of sexual/physical assault followed by withdrawal of allegation;</a:t>
            </a:r>
          </a:p>
          <a:p>
            <a:r>
              <a:rPr lang="en-GB" altLang="en-US" sz="2400" dirty="0" smtClean="0"/>
              <a:t>Peers involved in clipping/sexual exploitation</a:t>
            </a:r>
          </a:p>
          <a:p>
            <a:r>
              <a:rPr lang="en-GB" altLang="en-US" sz="2400" dirty="0" smtClean="0">
                <a:solidFill>
                  <a:srgbClr val="FF0000"/>
                </a:solidFill>
              </a:rPr>
              <a:t>Periods of going missing overnight or longer</a:t>
            </a:r>
          </a:p>
          <a:p>
            <a:r>
              <a:rPr lang="en-GB" altLang="en-US" sz="2400" dirty="0" smtClean="0">
                <a:solidFill>
                  <a:srgbClr val="FF0000"/>
                </a:solidFill>
              </a:rPr>
              <a:t>Older boyfriend/ relationship with controlling adult </a:t>
            </a:r>
          </a:p>
          <a:p>
            <a:r>
              <a:rPr lang="en-GB" altLang="en-US" sz="2400" dirty="0" smtClean="0"/>
              <a:t>Physical abuse by that controlling adult / physical injury without plausible explanation</a:t>
            </a:r>
          </a:p>
          <a:p>
            <a:r>
              <a:rPr lang="en-GB" altLang="en-US" sz="2400" dirty="0" smtClean="0"/>
              <a:t>Emotional abuse by that boyfriend/controlling adult</a:t>
            </a:r>
          </a:p>
          <a:p>
            <a:r>
              <a:rPr lang="en-GB" altLang="en-US" sz="2400" dirty="0" smtClean="0"/>
              <a:t>Entering/leaving vehicles driven by unknown adults</a:t>
            </a:r>
          </a:p>
          <a:p>
            <a:r>
              <a:rPr lang="en-GB" altLang="en-US" sz="2400" dirty="0" smtClean="0"/>
              <a:t>Unexplained amounts of money, expensive clothing or other item</a:t>
            </a:r>
          </a:p>
          <a:p>
            <a:r>
              <a:rPr lang="en-GB" altLang="en-US" sz="2400" dirty="0" smtClean="0">
                <a:solidFill>
                  <a:srgbClr val="FF0000"/>
                </a:solidFill>
              </a:rPr>
              <a:t>Frequenting areas known for prostitution </a:t>
            </a:r>
          </a:p>
        </p:txBody>
      </p:sp>
      <p:sp>
        <p:nvSpPr>
          <p:cNvPr id="25602" name="Rectangle 2"/>
          <p:cNvSpPr>
            <a:spLocks noGrp="1" noChangeArrowheads="1"/>
          </p:cNvSpPr>
          <p:nvPr>
            <p:ph type="title"/>
          </p:nvPr>
        </p:nvSpPr>
        <p:spPr>
          <a:xfrm>
            <a:off x="446088" y="457200"/>
            <a:ext cx="6934223" cy="1171600"/>
          </a:xfrm>
        </p:spPr>
        <p:txBody>
          <a:bodyPr>
            <a:normAutofit fontScale="90000"/>
          </a:bodyPr>
          <a:lstStyle/>
          <a:p>
            <a:r>
              <a:rPr lang="en-GB" altLang="en-US" dirty="0" smtClean="0"/>
              <a:t>SERAF Significant Risk Indicators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idx="4294967295"/>
          </p:nvPr>
        </p:nvSpPr>
        <p:spPr>
          <a:xfrm>
            <a:off x="0" y="274638"/>
            <a:ext cx="8229600" cy="1143000"/>
          </a:xfrm>
        </p:spPr>
        <p:txBody>
          <a:bodyPr/>
          <a:lstStyle/>
          <a:p>
            <a:pPr eaLnBrk="1" hangingPunct="1"/>
            <a:r>
              <a:rPr lang="en-US" sz="3200" b="1" smtClean="0"/>
              <a:t>Presentation to health of victims of CSE</a:t>
            </a:r>
            <a:endParaRPr lang="en-GB" sz="3200" b="1" smtClean="0"/>
          </a:p>
        </p:txBody>
      </p:sp>
      <p:sp>
        <p:nvSpPr>
          <p:cNvPr id="108547" name="Rectangle 3"/>
          <p:cNvSpPr>
            <a:spLocks noGrp="1" noChangeArrowheads="1"/>
          </p:cNvSpPr>
          <p:nvPr>
            <p:ph type="body" sz="half" idx="4294967295"/>
          </p:nvPr>
        </p:nvSpPr>
        <p:spPr>
          <a:xfrm>
            <a:off x="0" y="1357313"/>
            <a:ext cx="3611563" cy="5000625"/>
          </a:xfrm>
        </p:spPr>
        <p:txBody>
          <a:bodyPr rtlCol="0">
            <a:normAutofit lnSpcReduction="10000"/>
          </a:bodyPr>
          <a:lstStyle/>
          <a:p>
            <a:pPr eaLnBrk="1" fontAlgn="auto" hangingPunct="1">
              <a:lnSpc>
                <a:spcPct val="80000"/>
              </a:lnSpc>
              <a:spcAft>
                <a:spcPts val="0"/>
              </a:spcAft>
              <a:defRPr/>
            </a:pPr>
            <a:r>
              <a:rPr lang="en-GB" sz="1900" dirty="0"/>
              <a:t>Recurring or multiple STIs </a:t>
            </a:r>
          </a:p>
          <a:p>
            <a:pPr eaLnBrk="1" fontAlgn="auto" hangingPunct="1">
              <a:lnSpc>
                <a:spcPct val="80000"/>
              </a:lnSpc>
              <a:spcAft>
                <a:spcPts val="0"/>
              </a:spcAft>
              <a:defRPr/>
            </a:pPr>
            <a:r>
              <a:rPr lang="en-GB" sz="1900" dirty="0"/>
              <a:t>Pregnancy and/or seeking an abortion </a:t>
            </a:r>
          </a:p>
          <a:p>
            <a:pPr eaLnBrk="1" fontAlgn="auto" hangingPunct="1">
              <a:lnSpc>
                <a:spcPct val="80000"/>
              </a:lnSpc>
              <a:spcAft>
                <a:spcPts val="0"/>
              </a:spcAft>
              <a:defRPr/>
            </a:pPr>
            <a:r>
              <a:rPr lang="en-GB" sz="1900" dirty="0" smtClean="0"/>
              <a:t>Sexually risky behaviour</a:t>
            </a:r>
            <a:endParaRPr lang="en-GB" sz="1900" dirty="0"/>
          </a:p>
          <a:p>
            <a:pPr eaLnBrk="1" fontAlgn="auto" hangingPunct="1">
              <a:lnSpc>
                <a:spcPct val="80000"/>
              </a:lnSpc>
              <a:spcAft>
                <a:spcPts val="0"/>
              </a:spcAft>
              <a:defRPr/>
            </a:pPr>
            <a:r>
              <a:rPr lang="en-GB" sz="1900" dirty="0"/>
              <a:t>Physical </a:t>
            </a:r>
            <a:r>
              <a:rPr lang="en-GB" sz="1900" dirty="0" smtClean="0"/>
              <a:t>injuries</a:t>
            </a:r>
            <a:endParaRPr lang="en-GB" sz="1900" dirty="0"/>
          </a:p>
          <a:p>
            <a:pPr eaLnBrk="1" fontAlgn="auto" hangingPunct="1">
              <a:lnSpc>
                <a:spcPct val="80000"/>
              </a:lnSpc>
              <a:spcAft>
                <a:spcPts val="0"/>
              </a:spcAft>
              <a:defRPr/>
            </a:pPr>
            <a:r>
              <a:rPr lang="en-GB" sz="1900" dirty="0"/>
              <a:t>Chronic fatigue </a:t>
            </a:r>
          </a:p>
          <a:p>
            <a:pPr eaLnBrk="1" fontAlgn="auto" hangingPunct="1">
              <a:lnSpc>
                <a:spcPct val="80000"/>
              </a:lnSpc>
              <a:spcAft>
                <a:spcPts val="0"/>
              </a:spcAft>
              <a:defRPr/>
            </a:pPr>
            <a:r>
              <a:rPr lang="en-GB" sz="1900" dirty="0" smtClean="0"/>
              <a:t>Repeated school absence</a:t>
            </a:r>
          </a:p>
          <a:p>
            <a:pPr eaLnBrk="1" fontAlgn="auto" hangingPunct="1">
              <a:lnSpc>
                <a:spcPct val="80000"/>
              </a:lnSpc>
              <a:spcAft>
                <a:spcPts val="0"/>
              </a:spcAft>
              <a:defRPr/>
            </a:pPr>
            <a:r>
              <a:rPr lang="en-GB" sz="1900" dirty="0" smtClean="0"/>
              <a:t>Evidence </a:t>
            </a:r>
            <a:r>
              <a:rPr lang="en-GB" sz="1900" dirty="0"/>
              <a:t>of drug, alcohol or substance misuse </a:t>
            </a:r>
            <a:endParaRPr lang="en-GB" sz="1900" dirty="0" smtClean="0"/>
          </a:p>
          <a:p>
            <a:pPr eaLnBrk="1" fontAlgn="auto" hangingPunct="1">
              <a:lnSpc>
                <a:spcPct val="80000"/>
              </a:lnSpc>
              <a:spcAft>
                <a:spcPts val="0"/>
              </a:spcAft>
              <a:defRPr/>
            </a:pPr>
            <a:r>
              <a:rPr lang="en-GB" sz="1900" dirty="0" smtClean="0"/>
              <a:t>Mental </a:t>
            </a:r>
            <a:r>
              <a:rPr lang="en-GB" sz="1900" dirty="0"/>
              <a:t>health problems e.g. depression, self- harm, over-dose and eating disorders </a:t>
            </a:r>
          </a:p>
          <a:p>
            <a:pPr eaLnBrk="1" fontAlgn="auto" hangingPunct="1">
              <a:lnSpc>
                <a:spcPct val="80000"/>
              </a:lnSpc>
              <a:spcAft>
                <a:spcPts val="0"/>
              </a:spcAft>
              <a:defRPr/>
            </a:pPr>
            <a:r>
              <a:rPr lang="en-GB" sz="1900" dirty="0"/>
              <a:t>Difficulties in forming relationships with others </a:t>
            </a:r>
          </a:p>
          <a:p>
            <a:pPr eaLnBrk="1" fontAlgn="auto" hangingPunct="1">
              <a:lnSpc>
                <a:spcPct val="80000"/>
              </a:lnSpc>
              <a:spcAft>
                <a:spcPts val="0"/>
              </a:spcAft>
              <a:defRPr/>
            </a:pPr>
            <a:r>
              <a:rPr lang="en-GB" sz="1900" dirty="0"/>
              <a:t>Extreme array of mood swings, hostility or physical aggression </a:t>
            </a:r>
            <a:endParaRPr lang="en-GB" sz="1900" dirty="0" smtClean="0"/>
          </a:p>
          <a:p>
            <a:pPr eaLnBrk="1" fontAlgn="auto" hangingPunct="1">
              <a:lnSpc>
                <a:spcPct val="80000"/>
              </a:lnSpc>
              <a:spcAft>
                <a:spcPts val="0"/>
              </a:spcAft>
              <a:defRPr/>
            </a:pPr>
            <a:r>
              <a:rPr lang="en-GB" sz="1900" dirty="0" smtClean="0"/>
              <a:t>Possession of money, expensive clothes, mobile phones</a:t>
            </a:r>
            <a:endParaRPr lang="en-GB" sz="1900" dirty="0"/>
          </a:p>
        </p:txBody>
      </p:sp>
      <p:sp>
        <p:nvSpPr>
          <p:cNvPr id="41987" name="Rectangle 4"/>
          <p:cNvSpPr>
            <a:spLocks noGrp="1" noChangeArrowheads="1"/>
          </p:cNvSpPr>
          <p:nvPr>
            <p:ph type="body" sz="half" idx="4294967295"/>
          </p:nvPr>
        </p:nvSpPr>
        <p:spPr>
          <a:xfrm>
            <a:off x="5748338" y="1341438"/>
            <a:ext cx="3395662" cy="4551362"/>
          </a:xfrm>
        </p:spPr>
        <p:txBody>
          <a:bodyPr/>
          <a:lstStyle/>
          <a:p>
            <a:pPr eaLnBrk="1" hangingPunct="1">
              <a:lnSpc>
                <a:spcPct val="80000"/>
              </a:lnSpc>
            </a:pPr>
            <a:r>
              <a:rPr lang="en-US" sz="1800" b="1" dirty="0" smtClean="0">
                <a:solidFill>
                  <a:srgbClr val="0070C0"/>
                </a:solidFill>
              </a:rPr>
              <a:t>Sexual health service</a:t>
            </a:r>
          </a:p>
          <a:p>
            <a:pPr eaLnBrk="1" hangingPunct="1">
              <a:lnSpc>
                <a:spcPct val="80000"/>
              </a:lnSpc>
            </a:pPr>
            <a:r>
              <a:rPr lang="en-US" sz="1800" b="1" dirty="0" smtClean="0">
                <a:solidFill>
                  <a:srgbClr val="0070C0"/>
                </a:solidFill>
              </a:rPr>
              <a:t>Obstetrics and Gynaecology</a:t>
            </a:r>
          </a:p>
          <a:p>
            <a:pPr eaLnBrk="1" hangingPunct="1">
              <a:lnSpc>
                <a:spcPct val="80000"/>
              </a:lnSpc>
            </a:pPr>
            <a:r>
              <a:rPr lang="en-US" sz="1800" b="1" dirty="0" smtClean="0">
                <a:solidFill>
                  <a:srgbClr val="0070C0"/>
                </a:solidFill>
              </a:rPr>
              <a:t>SARC</a:t>
            </a:r>
          </a:p>
          <a:p>
            <a:pPr eaLnBrk="1" hangingPunct="1">
              <a:lnSpc>
                <a:spcPct val="80000"/>
              </a:lnSpc>
            </a:pPr>
            <a:endParaRPr lang="en-US" sz="1800" b="1" dirty="0" smtClean="0">
              <a:solidFill>
                <a:srgbClr val="0070C0"/>
              </a:solidFill>
            </a:endParaRPr>
          </a:p>
          <a:p>
            <a:pPr eaLnBrk="1" hangingPunct="1">
              <a:lnSpc>
                <a:spcPct val="80000"/>
              </a:lnSpc>
            </a:pPr>
            <a:r>
              <a:rPr lang="en-US" sz="1800" b="1" dirty="0" smtClean="0">
                <a:solidFill>
                  <a:srgbClr val="0070C0"/>
                </a:solidFill>
              </a:rPr>
              <a:t>Accident and Emergency Unit</a:t>
            </a:r>
          </a:p>
          <a:p>
            <a:pPr eaLnBrk="1" hangingPunct="1">
              <a:lnSpc>
                <a:spcPct val="80000"/>
              </a:lnSpc>
            </a:pPr>
            <a:r>
              <a:rPr lang="en-US" sz="1800" b="1" dirty="0" smtClean="0">
                <a:solidFill>
                  <a:srgbClr val="0070C0"/>
                </a:solidFill>
              </a:rPr>
              <a:t>Primary care GPs, HVs</a:t>
            </a:r>
          </a:p>
          <a:p>
            <a:pPr eaLnBrk="1" hangingPunct="1">
              <a:lnSpc>
                <a:spcPct val="80000"/>
              </a:lnSpc>
            </a:pPr>
            <a:r>
              <a:rPr lang="en-US" sz="1800" b="1" dirty="0" smtClean="0">
                <a:solidFill>
                  <a:srgbClr val="0070C0"/>
                </a:solidFill>
              </a:rPr>
              <a:t>School health nurses</a:t>
            </a:r>
          </a:p>
          <a:p>
            <a:pPr eaLnBrk="1" hangingPunct="1">
              <a:lnSpc>
                <a:spcPct val="80000"/>
              </a:lnSpc>
            </a:pPr>
            <a:r>
              <a:rPr lang="en-US" sz="1800" b="1" dirty="0" smtClean="0">
                <a:solidFill>
                  <a:srgbClr val="0070C0"/>
                </a:solidFill>
              </a:rPr>
              <a:t>Substance misuse service</a:t>
            </a:r>
          </a:p>
          <a:p>
            <a:pPr eaLnBrk="1" hangingPunct="1">
              <a:lnSpc>
                <a:spcPct val="80000"/>
              </a:lnSpc>
            </a:pPr>
            <a:r>
              <a:rPr lang="en-US" sz="1800" b="1" dirty="0" smtClean="0">
                <a:solidFill>
                  <a:srgbClr val="0070C0"/>
                </a:solidFill>
              </a:rPr>
              <a:t>LAC team</a:t>
            </a:r>
          </a:p>
          <a:p>
            <a:pPr eaLnBrk="1" hangingPunct="1">
              <a:lnSpc>
                <a:spcPct val="80000"/>
              </a:lnSpc>
            </a:pPr>
            <a:r>
              <a:rPr lang="en-US" sz="1800" b="1" dirty="0" smtClean="0">
                <a:solidFill>
                  <a:srgbClr val="0070C0"/>
                </a:solidFill>
              </a:rPr>
              <a:t>Safeguarding team</a:t>
            </a:r>
          </a:p>
          <a:p>
            <a:pPr eaLnBrk="1" hangingPunct="1">
              <a:lnSpc>
                <a:spcPct val="80000"/>
              </a:lnSpc>
            </a:pPr>
            <a:endParaRPr lang="en-US" sz="1800" b="1" dirty="0" smtClean="0">
              <a:solidFill>
                <a:srgbClr val="0070C0"/>
              </a:solidFill>
            </a:endParaRPr>
          </a:p>
          <a:p>
            <a:pPr eaLnBrk="1" hangingPunct="1">
              <a:lnSpc>
                <a:spcPct val="80000"/>
              </a:lnSpc>
            </a:pPr>
            <a:r>
              <a:rPr lang="en-US" sz="1800" b="1" dirty="0" smtClean="0">
                <a:solidFill>
                  <a:srgbClr val="0070C0"/>
                </a:solidFill>
              </a:rPr>
              <a:t>CAMHS</a:t>
            </a:r>
          </a:p>
          <a:p>
            <a:pPr eaLnBrk="1" hangingPunct="1">
              <a:lnSpc>
                <a:spcPct val="80000"/>
              </a:lnSpc>
            </a:pPr>
            <a:r>
              <a:rPr lang="en-US" sz="1800" b="1" dirty="0" smtClean="0">
                <a:solidFill>
                  <a:srgbClr val="0070C0"/>
                </a:solidFill>
              </a:rPr>
              <a:t>Mental health service</a:t>
            </a:r>
          </a:p>
          <a:p>
            <a:pPr eaLnBrk="1" hangingPunct="1">
              <a:lnSpc>
                <a:spcPct val="80000"/>
              </a:lnSpc>
            </a:pPr>
            <a:endParaRPr lang="en-GB" sz="18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539552" y="260648"/>
            <a:ext cx="4040188" cy="639762"/>
          </a:xfrm>
        </p:spPr>
        <p:txBody>
          <a:bodyPr/>
          <a:lstStyle/>
          <a:p>
            <a:r>
              <a:rPr lang="en-GB" dirty="0" smtClean="0"/>
              <a:t>Priority CYP</a:t>
            </a:r>
            <a:endParaRPr lang="en-GB" dirty="0"/>
          </a:p>
        </p:txBody>
      </p:sp>
      <p:sp>
        <p:nvSpPr>
          <p:cNvPr id="7" name="Text Placeholder 6"/>
          <p:cNvSpPr>
            <a:spLocks noGrp="1"/>
          </p:cNvSpPr>
          <p:nvPr>
            <p:ph type="body" sz="half" idx="3"/>
          </p:nvPr>
        </p:nvSpPr>
        <p:spPr>
          <a:xfrm>
            <a:off x="4716016" y="260648"/>
            <a:ext cx="4041775" cy="639762"/>
          </a:xfrm>
        </p:spPr>
        <p:txBody>
          <a:bodyPr/>
          <a:lstStyle/>
          <a:p>
            <a:r>
              <a:rPr lang="en-GB" dirty="0" smtClean="0"/>
              <a:t>Priority services</a:t>
            </a:r>
            <a:endParaRPr lang="en-GB" dirty="0"/>
          </a:p>
        </p:txBody>
      </p:sp>
      <p:sp>
        <p:nvSpPr>
          <p:cNvPr id="6" name="Content Placeholder 5"/>
          <p:cNvSpPr>
            <a:spLocks noGrp="1"/>
          </p:cNvSpPr>
          <p:nvPr>
            <p:ph sz="quarter" idx="2"/>
          </p:nvPr>
        </p:nvSpPr>
        <p:spPr>
          <a:xfrm>
            <a:off x="457200" y="1124744"/>
            <a:ext cx="4040188" cy="5001419"/>
          </a:xfrm>
        </p:spPr>
        <p:txBody>
          <a:bodyPr>
            <a:normAutofit fontScale="92500" lnSpcReduction="20000"/>
          </a:bodyPr>
          <a:lstStyle/>
          <a:p>
            <a:pPr lvl="0"/>
            <a:r>
              <a:rPr lang="en-GB" dirty="0"/>
              <a:t>Looked After Children</a:t>
            </a:r>
          </a:p>
          <a:p>
            <a:pPr lvl="0"/>
            <a:r>
              <a:rPr lang="en-GB" dirty="0"/>
              <a:t>Children with sexually transmitted infections</a:t>
            </a:r>
          </a:p>
          <a:p>
            <a:pPr lvl="0"/>
            <a:r>
              <a:rPr lang="en-GB" dirty="0"/>
              <a:t>Children who are pregnant</a:t>
            </a:r>
          </a:p>
          <a:p>
            <a:pPr lvl="0"/>
            <a:r>
              <a:rPr lang="en-GB" dirty="0"/>
              <a:t>Children with poor school attendance </a:t>
            </a:r>
          </a:p>
          <a:p>
            <a:pPr lvl="0"/>
            <a:r>
              <a:rPr lang="en-GB" dirty="0"/>
              <a:t>Children who self harm/have suicidal thoughts</a:t>
            </a:r>
          </a:p>
          <a:p>
            <a:pPr lvl="0"/>
            <a:r>
              <a:rPr lang="en-GB" dirty="0"/>
              <a:t>Children who abuse alcohol or substances</a:t>
            </a:r>
          </a:p>
          <a:p>
            <a:pPr lvl="0"/>
            <a:r>
              <a:rPr lang="en-GB" dirty="0"/>
              <a:t>Children with behavioural issues</a:t>
            </a:r>
          </a:p>
          <a:p>
            <a:pPr lvl="0"/>
            <a:r>
              <a:rPr lang="en-GB" dirty="0"/>
              <a:t>Children with learning disabilities</a:t>
            </a:r>
          </a:p>
          <a:p>
            <a:endParaRPr lang="en-GB" dirty="0"/>
          </a:p>
        </p:txBody>
      </p:sp>
      <p:sp>
        <p:nvSpPr>
          <p:cNvPr id="8" name="Content Placeholder 7"/>
          <p:cNvSpPr>
            <a:spLocks noGrp="1"/>
          </p:cNvSpPr>
          <p:nvPr>
            <p:ph sz="quarter" idx="4"/>
          </p:nvPr>
        </p:nvSpPr>
        <p:spPr>
          <a:xfrm>
            <a:off x="4645025" y="1124744"/>
            <a:ext cx="4041775" cy="5400600"/>
          </a:xfrm>
        </p:spPr>
        <p:txBody>
          <a:bodyPr>
            <a:normAutofit fontScale="77500" lnSpcReduction="20000"/>
          </a:bodyPr>
          <a:lstStyle/>
          <a:p>
            <a:pPr lvl="0"/>
            <a:r>
              <a:rPr lang="en-GB" sz="2800" dirty="0"/>
              <a:t>General Practice</a:t>
            </a:r>
          </a:p>
          <a:p>
            <a:pPr lvl="0"/>
            <a:r>
              <a:rPr lang="en-GB" sz="2800" dirty="0"/>
              <a:t>Midwifery</a:t>
            </a:r>
          </a:p>
          <a:p>
            <a:pPr lvl="0"/>
            <a:r>
              <a:rPr lang="en-GB" sz="2800" dirty="0"/>
              <a:t>Health Visiting</a:t>
            </a:r>
          </a:p>
          <a:p>
            <a:pPr lvl="0"/>
            <a:r>
              <a:rPr lang="en-GB" sz="2800" dirty="0"/>
              <a:t>School Health Nursing</a:t>
            </a:r>
          </a:p>
          <a:p>
            <a:pPr lvl="0"/>
            <a:r>
              <a:rPr lang="en-GB" sz="2800" dirty="0"/>
              <a:t>Sexual Health Services </a:t>
            </a:r>
          </a:p>
          <a:p>
            <a:pPr lvl="0"/>
            <a:r>
              <a:rPr lang="en-GB" sz="2800" dirty="0"/>
              <a:t>Advice and Counselling Services</a:t>
            </a:r>
          </a:p>
          <a:p>
            <a:pPr lvl="0"/>
            <a:r>
              <a:rPr lang="en-GB" sz="2800" dirty="0"/>
              <a:t>Child and Adolescent Mental Health Services (CAMHS)</a:t>
            </a:r>
          </a:p>
          <a:p>
            <a:pPr lvl="0"/>
            <a:r>
              <a:rPr lang="en-GB" sz="2800" dirty="0"/>
              <a:t>Paediatric Services</a:t>
            </a:r>
          </a:p>
          <a:p>
            <a:pPr lvl="0"/>
            <a:r>
              <a:rPr lang="en-GB" sz="2800" dirty="0"/>
              <a:t>Substance Misuse Services </a:t>
            </a:r>
          </a:p>
          <a:p>
            <a:pPr lvl="0"/>
            <a:r>
              <a:rPr lang="en-GB" sz="2800" dirty="0"/>
              <a:t>Looked After Children (LAC) Teams </a:t>
            </a:r>
          </a:p>
          <a:p>
            <a:pPr lvl="0"/>
            <a:r>
              <a:rPr lang="en-GB" sz="2800" dirty="0"/>
              <a:t>Accident and Emergency Services</a:t>
            </a:r>
          </a:p>
          <a:p>
            <a:pPr lvl="0"/>
            <a:r>
              <a:rPr lang="en-GB" sz="2800" dirty="0"/>
              <a:t>Learning Disability Services</a:t>
            </a:r>
          </a:p>
          <a:p>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44824"/>
            <a:ext cx="8229600" cy="4525963"/>
          </a:xfrm>
        </p:spPr>
        <p:txBody>
          <a:bodyPr>
            <a:normAutofit/>
          </a:bodyPr>
          <a:lstStyle/>
          <a:p>
            <a:r>
              <a:rPr lang="en-GB" dirty="0" smtClean="0"/>
              <a:t>All Wales Clinical SERAF developed in sexual health services in ABUHB in 2009</a:t>
            </a:r>
          </a:p>
          <a:p>
            <a:r>
              <a:rPr lang="en-GB" dirty="0" smtClean="0"/>
              <a:t>Research project determined which 28 items best predict a young person, aged 13-17 years, is at high risk of CSE</a:t>
            </a:r>
          </a:p>
          <a:p>
            <a:r>
              <a:rPr lang="en-GB" dirty="0" smtClean="0"/>
              <a:t>4 questions identified 88% of children at high risk with 11 further questions identifying 100%</a:t>
            </a:r>
          </a:p>
        </p:txBody>
      </p:sp>
      <p:sp>
        <p:nvSpPr>
          <p:cNvPr id="2" name="Title 1"/>
          <p:cNvSpPr>
            <a:spLocks noGrp="1"/>
          </p:cNvSpPr>
          <p:nvPr>
            <p:ph type="title"/>
          </p:nvPr>
        </p:nvSpPr>
        <p:spPr/>
        <p:txBody>
          <a:bodyPr>
            <a:normAutofit fontScale="90000"/>
          </a:bodyPr>
          <a:lstStyle/>
          <a:p>
            <a:r>
              <a:rPr lang="en-GB" dirty="0" smtClean="0"/>
              <a:t>Health SERAF or CSERQ</a:t>
            </a:r>
            <a:br>
              <a:rPr lang="en-GB" dirty="0" smtClean="0"/>
            </a:br>
            <a:r>
              <a:rPr lang="en-GB" dirty="0" smtClean="0"/>
              <a:t>Child Sexual Exploitation Risk Questionnaire </a:t>
            </a:r>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251520" y="1340768"/>
          <a:ext cx="8712968" cy="4749777"/>
        </p:xfrm>
        <a:graphic>
          <a:graphicData uri="http://schemas.openxmlformats.org/drawingml/2006/table">
            <a:tbl>
              <a:tblPr firstRow="1" bandRow="1">
                <a:tableStyleId>{5C22544A-7EE6-4342-B048-85BDC9FD1C3A}</a:tableStyleId>
              </a:tblPr>
              <a:tblGrid>
                <a:gridCol w="1368152">
                  <a:extLst>
                    <a:ext uri="{9D8B030D-6E8A-4147-A177-3AD203B41FA5}">
                      <a16:colId xmlns:a16="http://schemas.microsoft.com/office/drawing/2014/main" val="20000"/>
                    </a:ext>
                  </a:extLst>
                </a:gridCol>
                <a:gridCol w="6572728">
                  <a:extLst>
                    <a:ext uri="{9D8B030D-6E8A-4147-A177-3AD203B41FA5}">
                      <a16:colId xmlns:a16="http://schemas.microsoft.com/office/drawing/2014/main" val="20001"/>
                    </a:ext>
                  </a:extLst>
                </a:gridCol>
                <a:gridCol w="772088">
                  <a:extLst>
                    <a:ext uri="{9D8B030D-6E8A-4147-A177-3AD203B41FA5}">
                      <a16:colId xmlns:a16="http://schemas.microsoft.com/office/drawing/2014/main" val="20002"/>
                    </a:ext>
                  </a:extLst>
                </a:gridCol>
              </a:tblGrid>
              <a:tr h="597983">
                <a:tc>
                  <a:txBody>
                    <a:bodyPr/>
                    <a:lstStyle/>
                    <a:p>
                      <a:pPr>
                        <a:spcAft>
                          <a:spcPts val="0"/>
                        </a:spcAft>
                      </a:pPr>
                      <a:endParaRPr lang="en-GB" sz="2000" dirty="0">
                        <a:latin typeface="Arial"/>
                        <a:ea typeface="Times New Roman"/>
                      </a:endParaRPr>
                    </a:p>
                  </a:txBody>
                  <a:tcPr marL="68580" marR="68580" marT="0" marB="0"/>
                </a:tc>
                <a:tc>
                  <a:txBody>
                    <a:bodyPr/>
                    <a:lstStyle/>
                    <a:p>
                      <a:pPr>
                        <a:spcAft>
                          <a:spcPts val="0"/>
                        </a:spcAft>
                      </a:pPr>
                      <a:r>
                        <a:rPr lang="en-GB" sz="2000" b="0" dirty="0">
                          <a:latin typeface="Arial"/>
                          <a:ea typeface="Times New Roman"/>
                        </a:rPr>
                        <a:t>CSERQ4 </a:t>
                      </a:r>
                      <a:r>
                        <a:rPr lang="en-GB" sz="2000" b="0" dirty="0" smtClean="0">
                          <a:latin typeface="Arial"/>
                          <a:ea typeface="Times New Roman"/>
                        </a:rPr>
                        <a:t>questions</a:t>
                      </a:r>
                      <a:endParaRPr lang="en-GB" sz="2000" b="0" dirty="0">
                        <a:latin typeface="Times New Roman"/>
                        <a:ea typeface="Times New Roman"/>
                      </a:endParaRPr>
                    </a:p>
                  </a:txBody>
                  <a:tcPr marL="68580" marR="68580" marT="0" marB="0"/>
                </a:tc>
                <a:tc>
                  <a:txBody>
                    <a:bodyPr/>
                    <a:lstStyle/>
                    <a:p>
                      <a:pPr>
                        <a:spcAft>
                          <a:spcPts val="0"/>
                        </a:spcAft>
                      </a:pPr>
                      <a:r>
                        <a:rPr lang="en-GB" sz="2000" b="1" dirty="0" smtClean="0">
                          <a:latin typeface="Arial"/>
                          <a:ea typeface="Times New Roman"/>
                        </a:rPr>
                        <a:t>Yes / No</a:t>
                      </a:r>
                      <a:endParaRPr lang="en-GB" sz="2000" dirty="0">
                        <a:latin typeface="Times New Roman"/>
                        <a:ea typeface="Times New Roman"/>
                      </a:endParaRPr>
                    </a:p>
                  </a:txBody>
                  <a:tcPr marL="68580" marR="68580" marT="0" marB="0"/>
                </a:tc>
                <a:extLst>
                  <a:ext uri="{0D108BD9-81ED-4DB2-BD59-A6C34878D82A}">
                    <a16:rowId xmlns:a16="http://schemas.microsoft.com/office/drawing/2014/main" val="10000"/>
                  </a:ext>
                </a:extLst>
              </a:tr>
              <a:tr h="747479">
                <a:tc>
                  <a:txBody>
                    <a:bodyPr/>
                    <a:lstStyle/>
                    <a:p>
                      <a:pPr>
                        <a:spcAft>
                          <a:spcPts val="0"/>
                        </a:spcAft>
                      </a:pPr>
                      <a:r>
                        <a:rPr lang="en-GB" sz="2000" dirty="0" smtClean="0">
                          <a:latin typeface="Arial"/>
                          <a:ea typeface="Times New Roman"/>
                        </a:rPr>
                        <a:t>CSERQ1</a:t>
                      </a:r>
                      <a:endParaRPr lang="en-GB" sz="2000" dirty="0">
                        <a:latin typeface="Times New Roman"/>
                        <a:ea typeface="Times New Roman"/>
                      </a:endParaRPr>
                    </a:p>
                  </a:txBody>
                  <a:tcPr marL="68580" marR="68580" marT="0" marB="0"/>
                </a:tc>
                <a:tc>
                  <a:txBody>
                    <a:bodyPr/>
                    <a:lstStyle/>
                    <a:p>
                      <a:pPr>
                        <a:spcAft>
                          <a:spcPts val="0"/>
                        </a:spcAft>
                      </a:pPr>
                      <a:r>
                        <a:rPr lang="en-GB" sz="2000" dirty="0">
                          <a:latin typeface="Arial"/>
                          <a:ea typeface="Times New Roman"/>
                        </a:rPr>
                        <a:t>Have you ever stayed out overnight or longer without permission from your parent(s) or guardian?</a:t>
                      </a:r>
                      <a:endParaRPr lang="en-GB" sz="2000" dirty="0">
                        <a:latin typeface="Times New Roman"/>
                        <a:ea typeface="Times New Roman"/>
                      </a:endParaRPr>
                    </a:p>
                  </a:txBody>
                  <a:tcPr marL="68580" marR="68580" marT="0" marB="0"/>
                </a:tc>
                <a:tc>
                  <a:txBody>
                    <a:bodyPr/>
                    <a:lstStyle/>
                    <a:p>
                      <a:pPr>
                        <a:spcAft>
                          <a:spcPts val="0"/>
                        </a:spcAft>
                      </a:pPr>
                      <a:endParaRPr lang="en-GB" sz="2000">
                        <a:latin typeface="Arial"/>
                        <a:ea typeface="Times New Roman"/>
                      </a:endParaRPr>
                    </a:p>
                  </a:txBody>
                  <a:tcPr marL="68580" marR="68580" marT="0" marB="0"/>
                </a:tc>
                <a:extLst>
                  <a:ext uri="{0D108BD9-81ED-4DB2-BD59-A6C34878D82A}">
                    <a16:rowId xmlns:a16="http://schemas.microsoft.com/office/drawing/2014/main" val="10001"/>
                  </a:ext>
                </a:extLst>
              </a:tr>
              <a:tr h="1494959">
                <a:tc>
                  <a:txBody>
                    <a:bodyPr/>
                    <a:lstStyle/>
                    <a:p>
                      <a:pPr>
                        <a:spcAft>
                          <a:spcPts val="0"/>
                        </a:spcAft>
                      </a:pPr>
                      <a:r>
                        <a:rPr lang="en-GB" sz="2000" dirty="0" smtClean="0">
                          <a:latin typeface="Arial"/>
                          <a:ea typeface="Times New Roman"/>
                        </a:rPr>
                        <a:t>CSERQ2</a:t>
                      </a:r>
                      <a:endParaRPr lang="en-GB" sz="2000" dirty="0">
                        <a:latin typeface="Times New Roman"/>
                        <a:ea typeface="Times New Roman"/>
                      </a:endParaRPr>
                    </a:p>
                  </a:txBody>
                  <a:tcPr marL="68580" marR="68580" marT="0" marB="0"/>
                </a:tc>
                <a:tc>
                  <a:txBody>
                    <a:bodyPr/>
                    <a:lstStyle/>
                    <a:p>
                      <a:pPr>
                        <a:spcAft>
                          <a:spcPts val="0"/>
                        </a:spcAft>
                      </a:pPr>
                      <a:r>
                        <a:rPr lang="en-GB" sz="2000" dirty="0">
                          <a:latin typeface="Arial"/>
                          <a:ea typeface="Times New Roman"/>
                        </a:rPr>
                        <a:t>How old is your partner or the person(s) you have sex with</a:t>
                      </a:r>
                      <a:r>
                        <a:rPr lang="en-GB" sz="2000" dirty="0" smtClean="0">
                          <a:latin typeface="Arial"/>
                          <a:ea typeface="Times New Roman"/>
                        </a:rPr>
                        <a:t>? Age </a:t>
                      </a:r>
                      <a:r>
                        <a:rPr lang="en-GB" sz="2000" dirty="0">
                          <a:latin typeface="Arial"/>
                          <a:ea typeface="Times New Roman"/>
                        </a:rPr>
                        <a:t>of partner ______    </a:t>
                      </a:r>
                      <a:endParaRPr lang="en-GB" sz="2000" dirty="0" smtClean="0">
                        <a:latin typeface="Arial"/>
                        <a:ea typeface="Times New Roman"/>
                      </a:endParaRPr>
                    </a:p>
                    <a:p>
                      <a:pPr>
                        <a:spcAft>
                          <a:spcPts val="0"/>
                        </a:spcAft>
                      </a:pPr>
                      <a:r>
                        <a:rPr lang="en-GB" sz="2000" dirty="0" smtClean="0">
                          <a:latin typeface="Arial"/>
                          <a:ea typeface="Times New Roman"/>
                        </a:rPr>
                        <a:t>Age </a:t>
                      </a:r>
                      <a:r>
                        <a:rPr lang="en-GB" sz="2000" dirty="0">
                          <a:latin typeface="Arial"/>
                          <a:ea typeface="Times New Roman"/>
                        </a:rPr>
                        <a:t>of client/patient ______  Age difference ______</a:t>
                      </a:r>
                      <a:endParaRPr lang="en-GB" sz="2000" dirty="0">
                        <a:latin typeface="Times New Roman"/>
                        <a:ea typeface="Times New Roman"/>
                      </a:endParaRPr>
                    </a:p>
                    <a:p>
                      <a:pPr>
                        <a:spcAft>
                          <a:spcPts val="0"/>
                        </a:spcAft>
                      </a:pPr>
                      <a:endParaRPr lang="en-GB" sz="2000" dirty="0" smtClean="0">
                        <a:latin typeface="Arial"/>
                        <a:ea typeface="Times New Roman"/>
                      </a:endParaRPr>
                    </a:p>
                    <a:p>
                      <a:pPr>
                        <a:spcAft>
                          <a:spcPts val="0"/>
                        </a:spcAft>
                      </a:pPr>
                      <a:r>
                        <a:rPr lang="en-GB" sz="2000" dirty="0" smtClean="0">
                          <a:latin typeface="Arial"/>
                          <a:ea typeface="Times New Roman"/>
                        </a:rPr>
                        <a:t>If </a:t>
                      </a:r>
                      <a:r>
                        <a:rPr lang="en-GB" sz="2000" dirty="0">
                          <a:latin typeface="Arial"/>
                          <a:ea typeface="Times New Roman"/>
                        </a:rPr>
                        <a:t>age difference is 4 or more years then </a:t>
                      </a:r>
                      <a:r>
                        <a:rPr lang="en-GB" sz="2000" dirty="0" smtClean="0">
                          <a:latin typeface="Arial"/>
                          <a:ea typeface="Times New Roman"/>
                        </a:rPr>
                        <a:t>answer ‘</a:t>
                      </a:r>
                      <a:r>
                        <a:rPr lang="en-GB" sz="2000" dirty="0">
                          <a:latin typeface="Arial"/>
                          <a:ea typeface="Times New Roman"/>
                        </a:rPr>
                        <a:t>YES’</a:t>
                      </a:r>
                      <a:endParaRPr lang="en-GB" sz="2000" dirty="0">
                        <a:latin typeface="Times New Roman"/>
                        <a:ea typeface="Times New Roman"/>
                      </a:endParaRPr>
                    </a:p>
                  </a:txBody>
                  <a:tcPr marL="68580" marR="68580" marT="0" marB="0"/>
                </a:tc>
                <a:tc>
                  <a:txBody>
                    <a:bodyPr/>
                    <a:lstStyle/>
                    <a:p>
                      <a:pPr>
                        <a:spcAft>
                          <a:spcPts val="0"/>
                        </a:spcAft>
                      </a:pPr>
                      <a:endParaRPr lang="en-GB" sz="2000" dirty="0">
                        <a:latin typeface="Arial"/>
                        <a:ea typeface="Times New Roman"/>
                      </a:endParaRPr>
                    </a:p>
                  </a:txBody>
                  <a:tcPr marL="68580" marR="68580" marT="0" marB="0"/>
                </a:tc>
                <a:extLst>
                  <a:ext uri="{0D108BD9-81ED-4DB2-BD59-A6C34878D82A}">
                    <a16:rowId xmlns:a16="http://schemas.microsoft.com/office/drawing/2014/main" val="10002"/>
                  </a:ext>
                </a:extLst>
              </a:tr>
              <a:tr h="747479">
                <a:tc>
                  <a:txBody>
                    <a:bodyPr/>
                    <a:lstStyle/>
                    <a:p>
                      <a:pPr>
                        <a:spcAft>
                          <a:spcPts val="0"/>
                        </a:spcAft>
                      </a:pPr>
                      <a:r>
                        <a:rPr lang="en-GB" sz="2000" dirty="0" smtClean="0">
                          <a:latin typeface="Arial"/>
                          <a:ea typeface="Times New Roman"/>
                        </a:rPr>
                        <a:t>CSERQ3</a:t>
                      </a:r>
                      <a:endParaRPr lang="en-GB" sz="2000" dirty="0">
                        <a:latin typeface="Times New Roman"/>
                        <a:ea typeface="Times New Roman"/>
                      </a:endParaRPr>
                    </a:p>
                  </a:txBody>
                  <a:tcPr marL="68580" marR="68580" marT="0" marB="0"/>
                </a:tc>
                <a:tc>
                  <a:txBody>
                    <a:bodyPr/>
                    <a:lstStyle/>
                    <a:p>
                      <a:pPr>
                        <a:spcAft>
                          <a:spcPts val="0"/>
                        </a:spcAft>
                      </a:pPr>
                      <a:r>
                        <a:rPr lang="en-GB" sz="2000">
                          <a:latin typeface="Arial"/>
                          <a:ea typeface="Times New Roman"/>
                        </a:rPr>
                        <a:t>Does your partner stop you from doing things you want to do?</a:t>
                      </a:r>
                      <a:endParaRPr lang="en-GB" sz="2000">
                        <a:latin typeface="Times New Roman"/>
                        <a:ea typeface="Times New Roman"/>
                      </a:endParaRPr>
                    </a:p>
                  </a:txBody>
                  <a:tcPr marL="68580" marR="68580" marT="0" marB="0"/>
                </a:tc>
                <a:tc>
                  <a:txBody>
                    <a:bodyPr/>
                    <a:lstStyle/>
                    <a:p>
                      <a:pPr>
                        <a:spcAft>
                          <a:spcPts val="0"/>
                        </a:spcAft>
                      </a:pPr>
                      <a:endParaRPr lang="en-GB" sz="2000" dirty="0">
                        <a:latin typeface="Arial"/>
                        <a:ea typeface="Times New Roman"/>
                      </a:endParaRPr>
                    </a:p>
                  </a:txBody>
                  <a:tcPr marL="68580" marR="68580" marT="0" marB="0"/>
                </a:tc>
                <a:extLst>
                  <a:ext uri="{0D108BD9-81ED-4DB2-BD59-A6C34878D82A}">
                    <a16:rowId xmlns:a16="http://schemas.microsoft.com/office/drawing/2014/main" val="10003"/>
                  </a:ext>
                </a:extLst>
              </a:tr>
              <a:tr h="1121219">
                <a:tc>
                  <a:txBody>
                    <a:bodyPr/>
                    <a:lstStyle/>
                    <a:p>
                      <a:pPr>
                        <a:spcAft>
                          <a:spcPts val="0"/>
                        </a:spcAft>
                      </a:pPr>
                      <a:r>
                        <a:rPr lang="en-GB" sz="2000" dirty="0" smtClean="0">
                          <a:latin typeface="Arial"/>
                          <a:ea typeface="Times New Roman"/>
                        </a:rPr>
                        <a:t>CSERQ4</a:t>
                      </a:r>
                      <a:endParaRPr lang="en-GB" sz="2000" dirty="0">
                        <a:latin typeface="Times New Roman"/>
                        <a:ea typeface="Times New Roman"/>
                      </a:endParaRPr>
                    </a:p>
                  </a:txBody>
                  <a:tcPr marL="68580" marR="68580" marT="0" marB="0"/>
                </a:tc>
                <a:tc>
                  <a:txBody>
                    <a:bodyPr/>
                    <a:lstStyle/>
                    <a:p>
                      <a:pPr>
                        <a:spcAft>
                          <a:spcPts val="0"/>
                        </a:spcAft>
                      </a:pPr>
                      <a:r>
                        <a:rPr lang="en-GB" sz="2000" dirty="0">
                          <a:latin typeface="Arial"/>
                          <a:ea typeface="Times New Roman"/>
                        </a:rPr>
                        <a:t>Thinking about where you go to hang out, or to have sex. Do you feel unsafe </a:t>
                      </a:r>
                      <a:r>
                        <a:rPr lang="en-GB" sz="2000" dirty="0" smtClean="0">
                          <a:latin typeface="Arial"/>
                          <a:ea typeface="Times New Roman"/>
                        </a:rPr>
                        <a:t>there, </a:t>
                      </a:r>
                      <a:r>
                        <a:rPr lang="en-GB" sz="2000" dirty="0">
                          <a:latin typeface="Arial"/>
                          <a:ea typeface="Times New Roman"/>
                        </a:rPr>
                        <a:t>or are your parent(s) or guardian worried about your safety?</a:t>
                      </a:r>
                      <a:endParaRPr lang="en-GB" sz="2000" dirty="0">
                        <a:latin typeface="Times New Roman"/>
                        <a:ea typeface="Times New Roman"/>
                      </a:endParaRPr>
                    </a:p>
                  </a:txBody>
                  <a:tcPr marL="68580" marR="68580" marT="0" marB="0"/>
                </a:tc>
                <a:tc>
                  <a:txBody>
                    <a:bodyPr/>
                    <a:lstStyle/>
                    <a:p>
                      <a:pPr>
                        <a:spcAft>
                          <a:spcPts val="0"/>
                        </a:spcAft>
                      </a:pPr>
                      <a:endParaRPr lang="en-GB" sz="2000" dirty="0">
                        <a:latin typeface="Arial"/>
                        <a:ea typeface="Times New Roman"/>
                      </a:endParaRPr>
                    </a:p>
                  </a:txBody>
                  <a:tcPr marL="68580" marR="68580" marT="0" marB="0"/>
                </a:tc>
                <a:extLst>
                  <a:ext uri="{0D108BD9-81ED-4DB2-BD59-A6C34878D82A}">
                    <a16:rowId xmlns:a16="http://schemas.microsoft.com/office/drawing/2014/main" val="10004"/>
                  </a:ext>
                </a:extLst>
              </a:tr>
            </a:tbl>
          </a:graphicData>
        </a:graphic>
      </p:graphicFrame>
      <p:sp>
        <p:nvSpPr>
          <p:cNvPr id="2" name="Title 1"/>
          <p:cNvSpPr>
            <a:spLocks noGrp="1"/>
          </p:cNvSpPr>
          <p:nvPr>
            <p:ph type="title"/>
          </p:nvPr>
        </p:nvSpPr>
        <p:spPr/>
        <p:txBody>
          <a:bodyPr>
            <a:normAutofit/>
          </a:bodyPr>
          <a:lstStyle/>
          <a:p>
            <a:r>
              <a:rPr lang="en-GB" dirty="0" smtClean="0"/>
              <a:t>CSERQ4 questions</a:t>
            </a:r>
            <a:endParaRPr lang="en-GB" dirty="0"/>
          </a:p>
        </p:txBody>
      </p:sp>
      <p:sp>
        <p:nvSpPr>
          <p:cNvPr id="4" name="TextBox 3"/>
          <p:cNvSpPr txBox="1"/>
          <p:nvPr/>
        </p:nvSpPr>
        <p:spPr>
          <a:xfrm>
            <a:off x="251520" y="6165304"/>
            <a:ext cx="8640960" cy="646331"/>
          </a:xfrm>
          <a:prstGeom prst="rect">
            <a:avLst/>
          </a:prstGeom>
          <a:noFill/>
        </p:spPr>
        <p:txBody>
          <a:bodyPr wrap="square" rtlCol="0">
            <a:spAutoFit/>
          </a:bodyPr>
          <a:lstStyle/>
          <a:p>
            <a:r>
              <a:rPr lang="en-GB" dirty="0" smtClean="0"/>
              <a:t>ACTION: If one or more of CSERQ4 questions is answered in the affirmative then ask more questions and consider a child protection referral.</a:t>
            </a:r>
            <a:endParaRPr lang="en-GB"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008" y="1196752"/>
            <a:ext cx="8892480" cy="5328592"/>
          </a:xfrm>
        </p:spPr>
        <p:txBody>
          <a:bodyPr>
            <a:noAutofit/>
          </a:bodyPr>
          <a:lstStyle/>
          <a:p>
            <a:pPr>
              <a:buNone/>
            </a:pPr>
            <a:r>
              <a:rPr lang="en-GB" sz="2000" dirty="0" smtClean="0"/>
              <a:t>4</a:t>
            </a:r>
            <a:r>
              <a:rPr lang="en-GB" sz="2000" dirty="0"/>
              <a:t>. Disclosure of sexual/physical assault followed by withdrawal of allegation?</a:t>
            </a:r>
          </a:p>
          <a:p>
            <a:pPr>
              <a:buNone/>
            </a:pPr>
            <a:r>
              <a:rPr lang="en-GB" sz="2000" dirty="0"/>
              <a:t>5. Have you ever met anyone you met on the internet? </a:t>
            </a:r>
          </a:p>
          <a:p>
            <a:pPr>
              <a:buNone/>
            </a:pPr>
            <a:r>
              <a:rPr lang="en-GB" sz="2000" dirty="0"/>
              <a:t>6. Expressions of despair? </a:t>
            </a:r>
            <a:r>
              <a:rPr lang="en-GB" sz="1600" dirty="0"/>
              <a:t>(self-harm, </a:t>
            </a:r>
            <a:r>
              <a:rPr lang="en-GB" sz="1600" dirty="0" smtClean="0"/>
              <a:t>OD, </a:t>
            </a:r>
            <a:r>
              <a:rPr lang="en-GB" sz="1600" dirty="0"/>
              <a:t>eating disorder, challenging behaviour, aggression) </a:t>
            </a:r>
            <a:endParaRPr lang="en-GB" sz="1800" dirty="0"/>
          </a:p>
          <a:p>
            <a:pPr>
              <a:buNone/>
            </a:pPr>
            <a:r>
              <a:rPr lang="en-GB" sz="2000" dirty="0"/>
              <a:t>7. Do you drink alcohol more than once a week or binge drink? </a:t>
            </a:r>
          </a:p>
          <a:p>
            <a:pPr>
              <a:buNone/>
            </a:pPr>
            <a:r>
              <a:rPr lang="en-GB" sz="2000" dirty="0"/>
              <a:t>8. Does the client have low self-esteem?</a:t>
            </a:r>
          </a:p>
          <a:p>
            <a:pPr>
              <a:buNone/>
            </a:pPr>
            <a:r>
              <a:rPr lang="en-GB" sz="2000" dirty="0"/>
              <a:t>9. Exclusion from school or not engaged in, unexplained absences from school? </a:t>
            </a:r>
          </a:p>
          <a:p>
            <a:pPr>
              <a:buNone/>
            </a:pPr>
            <a:r>
              <a:rPr lang="en-GB" sz="2000" dirty="0"/>
              <a:t>10. </a:t>
            </a:r>
            <a:r>
              <a:rPr lang="en-GB" sz="2000" dirty="0" smtClean="0"/>
              <a:t>Previous STI/pregnancy/termination </a:t>
            </a:r>
            <a:r>
              <a:rPr lang="en-GB" sz="2000" dirty="0"/>
              <a:t>of pregnancy? </a:t>
            </a:r>
          </a:p>
          <a:p>
            <a:pPr>
              <a:buNone/>
            </a:pPr>
            <a:r>
              <a:rPr lang="en-GB" sz="2000" dirty="0"/>
              <a:t>11. Do you live with your ‘trusted’ adult? </a:t>
            </a:r>
          </a:p>
          <a:p>
            <a:pPr>
              <a:buNone/>
            </a:pPr>
            <a:r>
              <a:rPr lang="en-GB" sz="2000" dirty="0"/>
              <a:t>12. Do you </a:t>
            </a:r>
            <a:r>
              <a:rPr lang="en-GB" sz="2000" dirty="0" smtClean="0"/>
              <a:t> have friends your own age and go out with them?</a:t>
            </a:r>
            <a:endParaRPr lang="en-GB" sz="2000" dirty="0"/>
          </a:p>
          <a:p>
            <a:pPr>
              <a:buNone/>
            </a:pPr>
            <a:r>
              <a:rPr lang="en-GB" sz="2000" dirty="0"/>
              <a:t>13. Do you have counselling </a:t>
            </a:r>
            <a:r>
              <a:rPr lang="en-GB" sz="2000" dirty="0" smtClean="0"/>
              <a:t>or have extra </a:t>
            </a:r>
            <a:r>
              <a:rPr lang="en-GB" sz="2000" dirty="0"/>
              <a:t>help at school or elsewhere? </a:t>
            </a:r>
          </a:p>
          <a:p>
            <a:pPr>
              <a:buNone/>
            </a:pPr>
            <a:r>
              <a:rPr lang="en-GB" sz="2000" dirty="0"/>
              <a:t>14. Does the person responsible for you have </a:t>
            </a:r>
            <a:r>
              <a:rPr lang="en-GB" sz="2000" dirty="0" smtClean="0"/>
              <a:t>mental health/drug/alcohol problem? </a:t>
            </a:r>
            <a:endParaRPr lang="en-GB" sz="2000" dirty="0"/>
          </a:p>
          <a:p>
            <a:pPr>
              <a:buNone/>
            </a:pPr>
            <a:endParaRPr lang="en-GB" sz="1400" dirty="0"/>
          </a:p>
        </p:txBody>
      </p:sp>
      <p:sp>
        <p:nvSpPr>
          <p:cNvPr id="2" name="Title 1"/>
          <p:cNvSpPr>
            <a:spLocks noGrp="1"/>
          </p:cNvSpPr>
          <p:nvPr>
            <p:ph type="title"/>
          </p:nvPr>
        </p:nvSpPr>
        <p:spPr>
          <a:xfrm>
            <a:off x="457200" y="274638"/>
            <a:ext cx="8229600" cy="850106"/>
          </a:xfrm>
        </p:spPr>
        <p:txBody>
          <a:bodyPr>
            <a:normAutofit/>
          </a:bodyPr>
          <a:lstStyle/>
          <a:p>
            <a:r>
              <a:rPr lang="en-GB" dirty="0" smtClean="0"/>
              <a:t>11 good predictors items</a:t>
            </a:r>
            <a:endParaRPr lang="en-GB"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GB" dirty="0" smtClean="0"/>
              <a:t>CSERQ4 and 11 good predictor questions comprise the CSERQ15 assessment.</a:t>
            </a:r>
          </a:p>
          <a:p>
            <a:r>
              <a:rPr lang="en-GB" dirty="0" smtClean="0"/>
              <a:t>The questions have been phrased to allow busy clinicians, particularly those who are less confident about assessing CSE risk, to be able to read straight from the page.</a:t>
            </a:r>
          </a:p>
          <a:p>
            <a:r>
              <a:rPr lang="en-GB" dirty="0" smtClean="0"/>
              <a:t>This will enable a more systematic approach to question asking and lead to more consistent responses from the young people themselves.</a:t>
            </a:r>
          </a:p>
          <a:p>
            <a:r>
              <a:rPr lang="en-GB" dirty="0" smtClean="0"/>
              <a:t>It is anticipated that child protection referrals will include responses to CSERQ4 questions together with remaining positive CSERQ15 questions plus other relevant issues.</a:t>
            </a:r>
          </a:p>
        </p:txBody>
      </p:sp>
      <p:sp>
        <p:nvSpPr>
          <p:cNvPr id="2" name="Title 1"/>
          <p:cNvSpPr>
            <a:spLocks noGrp="1"/>
          </p:cNvSpPr>
          <p:nvPr>
            <p:ph type="title"/>
          </p:nvPr>
        </p:nvSpPr>
        <p:spPr/>
        <p:txBody>
          <a:bodyPr/>
          <a:lstStyle/>
          <a:p>
            <a:r>
              <a:rPr lang="en-GB" dirty="0" smtClean="0"/>
              <a:t>CSERQ15</a:t>
            </a:r>
            <a:endParaRPr lang="en-GB"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11560" y="764704"/>
            <a:ext cx="7772400" cy="1161474"/>
          </a:xfrm>
        </p:spPr>
        <p:txBody>
          <a:bodyPr/>
          <a:lstStyle/>
          <a:p>
            <a:pPr algn="ctr"/>
            <a:r>
              <a:rPr lang="en-GB" dirty="0" smtClean="0"/>
              <a:t>Case studies</a:t>
            </a:r>
            <a:endParaRPr lang="en-GB" dirty="0"/>
          </a:p>
        </p:txBody>
      </p:sp>
      <p:sp>
        <p:nvSpPr>
          <p:cNvPr id="5" name="Subtitle 4"/>
          <p:cNvSpPr>
            <a:spLocks noGrp="1"/>
          </p:cNvSpPr>
          <p:nvPr>
            <p:ph type="subTitle" idx="1"/>
          </p:nvPr>
        </p:nvSpPr>
        <p:spPr/>
        <p:txBody>
          <a:bodyPr/>
          <a:lstStyle/>
          <a:p>
            <a:pPr algn="ctr"/>
            <a:r>
              <a:rPr lang="en-GB" b="1" dirty="0" smtClean="0">
                <a:solidFill>
                  <a:srgbClr val="FF0000"/>
                </a:solidFill>
              </a:rPr>
              <a:t>Voices of children</a:t>
            </a:r>
            <a:endParaRPr lang="en-GB" b="1" dirty="0">
              <a:solidFill>
                <a:srgbClr val="FF0000"/>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2524533206"/>
              </p:ext>
            </p:extLst>
          </p:nvPr>
        </p:nvGraphicFramePr>
        <p:xfrm>
          <a:off x="539552" y="4077072"/>
          <a:ext cx="914400" cy="771525"/>
        </p:xfrm>
        <a:graphic>
          <a:graphicData uri="http://schemas.openxmlformats.org/presentationml/2006/ole">
            <mc:AlternateContent xmlns:mc="http://schemas.openxmlformats.org/markup-compatibility/2006">
              <mc:Choice xmlns:v="urn:schemas-microsoft-com:vml" Requires="v">
                <p:oleObj spid="_x0000_s63503" name="Document" showAsIcon="1" r:id="rId4" imgW="914400" imgH="771480" progId="Word.Document.8">
                  <p:embed/>
                </p:oleObj>
              </mc:Choice>
              <mc:Fallback>
                <p:oleObj name="Document" showAsIcon="1" r:id="rId4" imgW="914400" imgH="771480" progId="Word.Documen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4077072"/>
                        <a:ext cx="914400" cy="771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292929403"/>
              </p:ext>
            </p:extLst>
          </p:nvPr>
        </p:nvGraphicFramePr>
        <p:xfrm>
          <a:off x="1763688" y="4149080"/>
          <a:ext cx="914400" cy="771525"/>
        </p:xfrm>
        <a:graphic>
          <a:graphicData uri="http://schemas.openxmlformats.org/presentationml/2006/ole">
            <mc:AlternateContent xmlns:mc="http://schemas.openxmlformats.org/markup-compatibility/2006">
              <mc:Choice xmlns:v="urn:schemas-microsoft-com:vml" Requires="v">
                <p:oleObj spid="_x0000_s63504" name="Document" showAsIcon="1" r:id="rId6" imgW="914400" imgH="771480" progId="Word.Document.8">
                  <p:embed/>
                </p:oleObj>
              </mc:Choice>
              <mc:Fallback>
                <p:oleObj name="Document" showAsIcon="1" r:id="rId6" imgW="914400" imgH="771480" progId="Word.Document.8">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3688" y="4149080"/>
                        <a:ext cx="914400" cy="771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5"/>
          <p:cNvSpPr>
            <a:spLocks noChangeArrowheads="1"/>
          </p:cNvSpPr>
          <p:nvPr/>
        </p:nvSpPr>
        <p:spPr bwMode="auto">
          <a:xfrm>
            <a:off x="3059832" y="414908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2" name="Object 11"/>
          <p:cNvGraphicFramePr>
            <a:graphicFrameLocks noChangeAspect="1"/>
          </p:cNvGraphicFramePr>
          <p:nvPr>
            <p:extLst>
              <p:ext uri="{D42A27DB-BD31-4B8C-83A1-F6EECF244321}">
                <p14:modId xmlns:p14="http://schemas.microsoft.com/office/powerpoint/2010/main" val="4008495991"/>
              </p:ext>
            </p:extLst>
          </p:nvPr>
        </p:nvGraphicFramePr>
        <p:xfrm>
          <a:off x="3059832" y="4149080"/>
          <a:ext cx="971550" cy="628650"/>
        </p:xfrm>
        <a:graphic>
          <a:graphicData uri="http://schemas.openxmlformats.org/presentationml/2006/ole">
            <mc:AlternateContent xmlns:mc="http://schemas.openxmlformats.org/markup-compatibility/2006">
              <mc:Choice xmlns:v="urn:schemas-microsoft-com:vml" Requires="v">
                <p:oleObj spid="_x0000_s63505" name="Document" showAsIcon="1" r:id="rId8" imgW="971938" imgH="628560" progId="Word.Document.12">
                  <p:embed/>
                </p:oleObj>
              </mc:Choice>
              <mc:Fallback>
                <p:oleObj name="Document" showAsIcon="1" r:id="rId8" imgW="971938" imgH="628560" progId="Word.Document.12">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59832" y="4149080"/>
                        <a:ext cx="971550" cy="628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 Box 1"/>
          <p:cNvSpPr txBox="1">
            <a:spLocks noChangeArrowheads="1"/>
          </p:cNvSpPr>
          <p:nvPr/>
        </p:nvSpPr>
        <p:spPr bwMode="auto">
          <a:xfrm>
            <a:off x="717550" y="414338"/>
            <a:ext cx="7756525" cy="1106487"/>
          </a:xfrm>
          <a:prstGeom prst="rect">
            <a:avLst/>
          </a:prstGeom>
          <a:noFill/>
          <a:ln w="9525">
            <a:noFill/>
            <a:round/>
            <a:headEnd/>
            <a:tailEnd/>
          </a:ln>
        </p:spPr>
        <p:txBody>
          <a:bodyPr wrap="none" lIns="80165" tIns="40083" rIns="80165" bIns="40083" anchor="ctr"/>
          <a:lstStyle/>
          <a:p>
            <a:endParaRPr lang="en-GB">
              <a:latin typeface="Calibri" pitchFamily="34" charset="0"/>
            </a:endParaRPr>
          </a:p>
        </p:txBody>
      </p:sp>
      <p:sp>
        <p:nvSpPr>
          <p:cNvPr id="43010" name="Text Box 2"/>
          <p:cNvSpPr txBox="1">
            <a:spLocks noChangeArrowheads="1"/>
          </p:cNvSpPr>
          <p:nvPr/>
        </p:nvSpPr>
        <p:spPr bwMode="auto">
          <a:xfrm>
            <a:off x="717550" y="1797050"/>
            <a:ext cx="7772400" cy="3868738"/>
          </a:xfrm>
          <a:prstGeom prst="rect">
            <a:avLst/>
          </a:prstGeom>
          <a:noFill/>
          <a:ln w="9525">
            <a:noFill/>
            <a:round/>
            <a:headEnd/>
            <a:tailEnd/>
          </a:ln>
        </p:spPr>
        <p:txBody>
          <a:bodyPr wrap="none" lIns="80165" tIns="40083" rIns="80165" bIns="40083" anchor="ctr"/>
          <a:lstStyle/>
          <a:p>
            <a:endParaRPr lang="en-GB">
              <a:latin typeface="Calibri" pitchFamily="34" charset="0"/>
            </a:endParaRPr>
          </a:p>
        </p:txBody>
      </p:sp>
      <p:sp>
        <p:nvSpPr>
          <p:cNvPr id="43011" name="Text Box 3"/>
          <p:cNvSpPr txBox="1">
            <a:spLocks noChangeArrowheads="1"/>
          </p:cNvSpPr>
          <p:nvPr/>
        </p:nvSpPr>
        <p:spPr bwMode="auto">
          <a:xfrm>
            <a:off x="415925" y="6011863"/>
            <a:ext cx="6478588" cy="760412"/>
          </a:xfrm>
          <a:prstGeom prst="rect">
            <a:avLst/>
          </a:prstGeom>
          <a:noFill/>
          <a:ln w="9525">
            <a:noFill/>
            <a:round/>
            <a:headEnd/>
            <a:tailEnd/>
          </a:ln>
        </p:spPr>
        <p:txBody>
          <a:bodyPr wrap="none" lIns="80165" tIns="40083" rIns="80165" bIns="40083" anchor="ctr"/>
          <a:lstStyle/>
          <a:p>
            <a:endParaRPr lang="en-GB">
              <a:latin typeface="Calibri" pitchFamily="34" charset="0"/>
            </a:endParaRPr>
          </a:p>
        </p:txBody>
      </p:sp>
      <p:sp>
        <p:nvSpPr>
          <p:cNvPr id="43012" name="Text Box 4"/>
          <p:cNvSpPr txBox="1">
            <a:spLocks noChangeArrowheads="1"/>
          </p:cNvSpPr>
          <p:nvPr/>
        </p:nvSpPr>
        <p:spPr bwMode="auto">
          <a:xfrm>
            <a:off x="2484438" y="3252788"/>
            <a:ext cx="4156075" cy="331787"/>
          </a:xfrm>
          <a:prstGeom prst="rect">
            <a:avLst/>
          </a:prstGeom>
          <a:noFill/>
          <a:ln w="9525">
            <a:noFill/>
            <a:round/>
            <a:headEnd/>
            <a:tailEnd/>
          </a:ln>
        </p:spPr>
        <p:txBody>
          <a:bodyPr lIns="78903" tIns="39452" rIns="78903" bIns="39452"/>
          <a:lstStyle/>
          <a:p>
            <a:pPr>
              <a:tabLst>
                <a:tab pos="0" algn="l"/>
                <a:tab pos="392113" algn="l"/>
                <a:tab pos="785813" algn="l"/>
                <a:tab pos="1179513" algn="l"/>
                <a:tab pos="1573213" algn="l"/>
                <a:tab pos="1966913" algn="l"/>
                <a:tab pos="2360613" algn="l"/>
                <a:tab pos="2754313" algn="l"/>
                <a:tab pos="3148013" algn="l"/>
                <a:tab pos="3543300" algn="l"/>
                <a:tab pos="3937000" algn="l"/>
                <a:tab pos="4330700" algn="l"/>
                <a:tab pos="4724400" algn="l"/>
                <a:tab pos="5118100" algn="l"/>
                <a:tab pos="5511800" algn="l"/>
                <a:tab pos="5905500" algn="l"/>
                <a:tab pos="6299200" algn="l"/>
                <a:tab pos="6692900" algn="l"/>
                <a:tab pos="7088188" algn="l"/>
                <a:tab pos="7481888" algn="l"/>
                <a:tab pos="7875588" algn="l"/>
              </a:tabLst>
            </a:pPr>
            <a:r>
              <a:rPr lang="en-GB" sz="1600">
                <a:solidFill>
                  <a:srgbClr val="FFFFFF"/>
                </a:solidFill>
                <a:latin typeface="Verdana" pitchFamily="34" charset="0"/>
              </a:rPr>
              <a:t>Safeguarding Children's Service Lead GP</a:t>
            </a:r>
          </a:p>
        </p:txBody>
      </p:sp>
      <p:sp>
        <p:nvSpPr>
          <p:cNvPr id="158726" name="Text Box 5"/>
          <p:cNvSpPr txBox="1">
            <a:spLocks noChangeArrowheads="1"/>
          </p:cNvSpPr>
          <p:nvPr/>
        </p:nvSpPr>
        <p:spPr bwMode="auto">
          <a:xfrm>
            <a:off x="720725" y="0"/>
            <a:ext cx="7756525" cy="1484313"/>
          </a:xfrm>
          <a:prstGeom prst="rect">
            <a:avLst/>
          </a:prstGeom>
          <a:noFill/>
          <a:ln w="9525">
            <a:noFill/>
            <a:round/>
            <a:headEnd/>
            <a:tailEnd/>
          </a:ln>
        </p:spPr>
        <p:txBody>
          <a:bodyPr lIns="91527" tIns="45764" rIns="91527" bIns="45764" anchor="ctr"/>
          <a:lstStyle/>
          <a:p>
            <a:pPr algn="ctr" fontAlgn="auto">
              <a:spcBef>
                <a:spcPts val="0"/>
              </a:spcBef>
              <a:spcAft>
                <a:spcPts val="0"/>
              </a:spcAft>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defRPr/>
            </a:pPr>
            <a:r>
              <a:rPr lang="en-GB" sz="4400" dirty="0">
                <a:latin typeface="+mj-lt"/>
                <a:cs typeface="+mn-cs"/>
              </a:rPr>
              <a:t>Examples of Health Referrals</a:t>
            </a:r>
          </a:p>
        </p:txBody>
      </p:sp>
      <p:sp>
        <p:nvSpPr>
          <p:cNvPr id="43014" name="Text Box 6"/>
          <p:cNvSpPr txBox="1">
            <a:spLocks noChangeArrowheads="1"/>
          </p:cNvSpPr>
          <p:nvPr/>
        </p:nvSpPr>
        <p:spPr bwMode="auto">
          <a:xfrm>
            <a:off x="685800" y="1457325"/>
            <a:ext cx="7770813" cy="4287838"/>
          </a:xfrm>
          <a:prstGeom prst="rect">
            <a:avLst/>
          </a:prstGeom>
          <a:noFill/>
          <a:ln w="9525">
            <a:noFill/>
            <a:round/>
            <a:headEnd/>
            <a:tailEnd/>
          </a:ln>
        </p:spPr>
        <p:txBody>
          <a:bodyPr lIns="91527" tIns="45764" rIns="91527" bIns="45764"/>
          <a:lstStyle/>
          <a:p>
            <a:pPr marL="296863" indent="-296863">
              <a:spcBef>
                <a:spcPts val="788"/>
              </a:spcBef>
              <a:buClr>
                <a:srgbClr val="22228B"/>
              </a:buClr>
              <a:buFont typeface="Arial" pitchFamily="34" charset="0"/>
              <a:buChar char="•"/>
              <a:tabLst>
                <a:tab pos="296863" algn="l"/>
                <a:tab pos="688975" algn="l"/>
                <a:tab pos="1082675" algn="l"/>
                <a:tab pos="1477963" algn="l"/>
                <a:tab pos="1871663" algn="l"/>
                <a:tab pos="2265363" algn="l"/>
                <a:tab pos="2659063" algn="l"/>
                <a:tab pos="3052763" algn="l"/>
                <a:tab pos="3446463" algn="l"/>
                <a:tab pos="3840163" algn="l"/>
                <a:tab pos="4233863" algn="l"/>
                <a:tab pos="4627563" algn="l"/>
                <a:tab pos="5022850" algn="l"/>
                <a:tab pos="5416550" algn="l"/>
                <a:tab pos="5810250" algn="l"/>
                <a:tab pos="6203950" algn="l"/>
                <a:tab pos="6597650" algn="l"/>
                <a:tab pos="6991350" algn="l"/>
                <a:tab pos="7385050" algn="l"/>
                <a:tab pos="7778750" algn="l"/>
                <a:tab pos="8172450" algn="l"/>
              </a:tabLst>
            </a:pPr>
            <a:r>
              <a:rPr lang="en-GB" sz="2500">
                <a:latin typeface="Verdana" pitchFamily="34" charset="0"/>
              </a:rPr>
              <a:t>SARC: 13 yr old ran away from residential care, and raped by 6 men in Birmingham, then ran to grandmother in Cardiff</a:t>
            </a:r>
          </a:p>
          <a:p>
            <a:pPr marL="296863" indent="-296863">
              <a:spcBef>
                <a:spcPts val="788"/>
              </a:spcBef>
              <a:buClr>
                <a:srgbClr val="22228B"/>
              </a:buClr>
              <a:buFont typeface="Arial" pitchFamily="34" charset="0"/>
              <a:buChar char="•"/>
              <a:tabLst>
                <a:tab pos="296863" algn="l"/>
                <a:tab pos="688975" algn="l"/>
                <a:tab pos="1082675" algn="l"/>
                <a:tab pos="1477963" algn="l"/>
                <a:tab pos="1871663" algn="l"/>
                <a:tab pos="2265363" algn="l"/>
                <a:tab pos="2659063" algn="l"/>
                <a:tab pos="3052763" algn="l"/>
                <a:tab pos="3446463" algn="l"/>
                <a:tab pos="3840163" algn="l"/>
                <a:tab pos="4233863" algn="l"/>
                <a:tab pos="4627563" algn="l"/>
                <a:tab pos="5022850" algn="l"/>
                <a:tab pos="5416550" algn="l"/>
                <a:tab pos="5810250" algn="l"/>
                <a:tab pos="6203950" algn="l"/>
                <a:tab pos="6597650" algn="l"/>
                <a:tab pos="6991350" algn="l"/>
                <a:tab pos="7385050" algn="l"/>
                <a:tab pos="7778750" algn="l"/>
                <a:tab pos="8172450" algn="l"/>
              </a:tabLst>
            </a:pPr>
            <a:r>
              <a:rPr lang="en-GB" sz="2500">
                <a:latin typeface="Verdana" pitchFamily="34" charset="0"/>
              </a:rPr>
              <a:t>Emergency Department: 13 yr old with recurrent presentations under influence of alcohol. CCTC identified she was being dropped at ED from back of van</a:t>
            </a:r>
          </a:p>
          <a:p>
            <a:pPr marL="296863" indent="-296863">
              <a:spcBef>
                <a:spcPts val="788"/>
              </a:spcBef>
              <a:buClr>
                <a:srgbClr val="22228B"/>
              </a:buClr>
              <a:buFont typeface="Arial" pitchFamily="34" charset="0"/>
              <a:buChar char="•"/>
              <a:tabLst>
                <a:tab pos="296863" algn="l"/>
                <a:tab pos="688975" algn="l"/>
                <a:tab pos="1082675" algn="l"/>
                <a:tab pos="1477963" algn="l"/>
                <a:tab pos="1871663" algn="l"/>
                <a:tab pos="2265363" algn="l"/>
                <a:tab pos="2659063" algn="l"/>
                <a:tab pos="3052763" algn="l"/>
                <a:tab pos="3446463" algn="l"/>
                <a:tab pos="3840163" algn="l"/>
                <a:tab pos="4233863" algn="l"/>
                <a:tab pos="4627563" algn="l"/>
                <a:tab pos="5022850" algn="l"/>
                <a:tab pos="5416550" algn="l"/>
                <a:tab pos="5810250" algn="l"/>
                <a:tab pos="6203950" algn="l"/>
                <a:tab pos="6597650" algn="l"/>
                <a:tab pos="6991350" algn="l"/>
                <a:tab pos="7385050" algn="l"/>
                <a:tab pos="7778750" algn="l"/>
                <a:tab pos="8172450" algn="l"/>
              </a:tabLst>
            </a:pPr>
            <a:r>
              <a:rPr lang="en-GB" sz="2500">
                <a:latin typeface="Verdana" pitchFamily="34" charset="0"/>
              </a:rPr>
              <a:t>Primary care: 14 yr old to GP with skin condition. She was scrubbing herself raw when coming home. Self harm episodes</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Text Box 1"/>
          <p:cNvSpPr txBox="1">
            <a:spLocks noChangeArrowheads="1"/>
          </p:cNvSpPr>
          <p:nvPr/>
        </p:nvSpPr>
        <p:spPr bwMode="auto">
          <a:xfrm>
            <a:off x="717070" y="414589"/>
            <a:ext cx="7757393" cy="1105572"/>
          </a:xfrm>
          <a:prstGeom prst="rect">
            <a:avLst/>
          </a:prstGeom>
          <a:noFill/>
          <a:ln w="9525">
            <a:noFill/>
            <a:round/>
            <a:headEnd/>
            <a:tailEnd/>
          </a:ln>
        </p:spPr>
        <p:txBody>
          <a:bodyPr wrap="none" lIns="80165" tIns="40083" rIns="80165" bIns="40083" anchor="ctr"/>
          <a:lstStyle/>
          <a:p>
            <a:endParaRPr lang="en-US"/>
          </a:p>
        </p:txBody>
      </p:sp>
      <p:sp>
        <p:nvSpPr>
          <p:cNvPr id="158723" name="Text Box 2"/>
          <p:cNvSpPr txBox="1">
            <a:spLocks noChangeArrowheads="1"/>
          </p:cNvSpPr>
          <p:nvPr/>
        </p:nvSpPr>
        <p:spPr bwMode="auto">
          <a:xfrm>
            <a:off x="717070" y="1796554"/>
            <a:ext cx="7772332" cy="3869501"/>
          </a:xfrm>
          <a:prstGeom prst="rect">
            <a:avLst/>
          </a:prstGeom>
          <a:noFill/>
          <a:ln w="9525">
            <a:noFill/>
            <a:round/>
            <a:headEnd/>
            <a:tailEnd/>
          </a:ln>
        </p:spPr>
        <p:txBody>
          <a:bodyPr wrap="none" lIns="80165" tIns="40083" rIns="80165" bIns="40083" anchor="ctr"/>
          <a:lstStyle/>
          <a:p>
            <a:endParaRPr lang="en-US"/>
          </a:p>
        </p:txBody>
      </p:sp>
      <p:sp>
        <p:nvSpPr>
          <p:cNvPr id="158724" name="Text Box 3"/>
          <p:cNvSpPr txBox="1">
            <a:spLocks noChangeArrowheads="1"/>
          </p:cNvSpPr>
          <p:nvPr/>
        </p:nvSpPr>
        <p:spPr bwMode="auto">
          <a:xfrm>
            <a:off x="415575" y="6011546"/>
            <a:ext cx="6479433" cy="760081"/>
          </a:xfrm>
          <a:prstGeom prst="rect">
            <a:avLst/>
          </a:prstGeom>
          <a:noFill/>
          <a:ln w="9525">
            <a:noFill/>
            <a:round/>
            <a:headEnd/>
            <a:tailEnd/>
          </a:ln>
        </p:spPr>
        <p:txBody>
          <a:bodyPr wrap="none" lIns="80165" tIns="40083" rIns="80165" bIns="40083" anchor="ctr"/>
          <a:lstStyle/>
          <a:p>
            <a:endParaRPr lang="en-US"/>
          </a:p>
        </p:txBody>
      </p:sp>
      <p:sp>
        <p:nvSpPr>
          <p:cNvPr id="158725" name="Text Box 4"/>
          <p:cNvSpPr txBox="1">
            <a:spLocks noChangeArrowheads="1"/>
          </p:cNvSpPr>
          <p:nvPr/>
        </p:nvSpPr>
        <p:spPr bwMode="auto">
          <a:xfrm>
            <a:off x="2483942" y="3253376"/>
            <a:ext cx="4157104" cy="331096"/>
          </a:xfrm>
          <a:prstGeom prst="rect">
            <a:avLst/>
          </a:prstGeom>
          <a:noFill/>
          <a:ln w="9525">
            <a:noFill/>
            <a:round/>
            <a:headEnd/>
            <a:tailEnd/>
          </a:ln>
        </p:spPr>
        <p:txBody>
          <a:bodyPr lIns="78903" tIns="39452" rIns="78903" bIns="39452"/>
          <a:lstStyle/>
          <a:p>
            <a:pPr>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pPr>
            <a:r>
              <a:rPr lang="en-GB" sz="1600" dirty="0">
                <a:solidFill>
                  <a:srgbClr val="FFFFFF"/>
                </a:solidFill>
                <a:latin typeface="Verdana" pitchFamily="1" charset="0"/>
              </a:rPr>
              <a:t>Safeguarding Children's Service Lead GP</a:t>
            </a:r>
          </a:p>
        </p:txBody>
      </p:sp>
      <p:sp>
        <p:nvSpPr>
          <p:cNvPr id="158726" name="Text Box 5"/>
          <p:cNvSpPr txBox="1">
            <a:spLocks noChangeArrowheads="1"/>
          </p:cNvSpPr>
          <p:nvPr/>
        </p:nvSpPr>
        <p:spPr bwMode="auto">
          <a:xfrm>
            <a:off x="721145" y="0"/>
            <a:ext cx="7756034" cy="1484173"/>
          </a:xfrm>
          <a:prstGeom prst="rect">
            <a:avLst/>
          </a:prstGeom>
          <a:noFill/>
          <a:ln w="9525">
            <a:noFill/>
            <a:round/>
            <a:headEnd/>
            <a:tailEnd/>
          </a:ln>
        </p:spPr>
        <p:txBody>
          <a:bodyPr lIns="91527" tIns="45764" rIns="91527" bIns="45764" anchor="ctr"/>
          <a:lstStyle/>
          <a:p>
            <a:pPr algn="ctr">
              <a:tabLst>
                <a:tab pos="0" algn="l"/>
                <a:tab pos="392477" algn="l"/>
                <a:tab pos="786346" algn="l"/>
                <a:tab pos="1180214" algn="l"/>
                <a:tab pos="1574082" algn="l"/>
                <a:tab pos="1967950" algn="l"/>
                <a:tab pos="2361819" algn="l"/>
                <a:tab pos="2755687" algn="l"/>
                <a:tab pos="3149556" algn="l"/>
                <a:tab pos="3543424" algn="l"/>
                <a:tab pos="3937293" algn="l"/>
                <a:tab pos="4331161" algn="l"/>
                <a:tab pos="4725030" algn="l"/>
                <a:tab pos="5118898" algn="l"/>
                <a:tab pos="5512767" algn="l"/>
                <a:tab pos="5906635" algn="l"/>
                <a:tab pos="6300504" algn="l"/>
                <a:tab pos="6694372" algn="l"/>
                <a:tab pos="7088240" algn="l"/>
                <a:tab pos="7482108" algn="l"/>
                <a:tab pos="7875977" algn="l"/>
              </a:tabLst>
            </a:pPr>
            <a:r>
              <a:rPr lang="en-GB" sz="3500" dirty="0">
                <a:solidFill>
                  <a:srgbClr val="423F74"/>
                </a:solidFill>
                <a:latin typeface="Verdana Bold" pitchFamily="1" charset="0"/>
              </a:rPr>
              <a:t>Examples of </a:t>
            </a:r>
            <a:r>
              <a:rPr lang="en-GB" sz="3500" dirty="0" smtClean="0">
                <a:solidFill>
                  <a:srgbClr val="423F74"/>
                </a:solidFill>
                <a:latin typeface="Verdana Bold" pitchFamily="1" charset="0"/>
              </a:rPr>
              <a:t>Health Referrals</a:t>
            </a:r>
            <a:endParaRPr lang="en-GB" sz="3500" dirty="0">
              <a:solidFill>
                <a:srgbClr val="423F74"/>
              </a:solidFill>
              <a:latin typeface="Verdana Bold" pitchFamily="1" charset="0"/>
            </a:endParaRPr>
          </a:p>
        </p:txBody>
      </p:sp>
      <p:sp>
        <p:nvSpPr>
          <p:cNvPr id="158727" name="Text Box 6"/>
          <p:cNvSpPr txBox="1">
            <a:spLocks noChangeArrowheads="1"/>
          </p:cNvSpPr>
          <p:nvPr/>
        </p:nvSpPr>
        <p:spPr bwMode="auto">
          <a:xfrm>
            <a:off x="685835" y="1456821"/>
            <a:ext cx="7770974" cy="4288410"/>
          </a:xfrm>
          <a:prstGeom prst="rect">
            <a:avLst/>
          </a:prstGeom>
          <a:noFill/>
          <a:ln w="9525">
            <a:noFill/>
            <a:round/>
            <a:headEnd/>
            <a:tailEnd/>
          </a:ln>
        </p:spPr>
        <p:txBody>
          <a:bodyPr lIns="91527" tIns="45764" rIns="91527" bIns="45764"/>
          <a:lstStyle/>
          <a:p>
            <a:pPr marL="297837" indent="-297837">
              <a:spcBef>
                <a:spcPts val="789"/>
              </a:spcBef>
              <a:buClr>
                <a:srgbClr val="22228B"/>
              </a:buClr>
              <a:buFont typeface="Arial" charset="0"/>
              <a:buChar char="•"/>
              <a:tabLst>
                <a:tab pos="297837" algn="l"/>
                <a:tab pos="690314" algn="l"/>
                <a:tab pos="1084182" algn="l"/>
                <a:tab pos="1478050" algn="l"/>
                <a:tab pos="1871919" algn="l"/>
                <a:tab pos="2265787" algn="l"/>
                <a:tab pos="2659656" algn="l"/>
                <a:tab pos="3053524" algn="l"/>
                <a:tab pos="3447393" algn="l"/>
                <a:tab pos="3841261" algn="l"/>
                <a:tab pos="4235130" algn="l"/>
                <a:tab pos="4628998" algn="l"/>
                <a:tab pos="5022867" algn="l"/>
                <a:tab pos="5416735" algn="l"/>
                <a:tab pos="5810604" algn="l"/>
                <a:tab pos="6204472" algn="l"/>
                <a:tab pos="6598341" algn="l"/>
                <a:tab pos="6992209" algn="l"/>
                <a:tab pos="7386077" algn="l"/>
                <a:tab pos="7779945" algn="l"/>
                <a:tab pos="8173814" algn="l"/>
              </a:tabLst>
            </a:pPr>
            <a:r>
              <a:rPr lang="en-GB" sz="2500" dirty="0">
                <a:solidFill>
                  <a:srgbClr val="280099"/>
                </a:solidFill>
                <a:latin typeface="Verdana" pitchFamily="1" charset="0"/>
                <a:cs typeface="Arial" charset="0"/>
              </a:rPr>
              <a:t>13 yr old  taken to Bristol by older males, reporting multiple sexual partners</a:t>
            </a:r>
          </a:p>
          <a:p>
            <a:pPr marL="297837" indent="-297837">
              <a:spcBef>
                <a:spcPts val="789"/>
              </a:spcBef>
              <a:buClr>
                <a:srgbClr val="22228B"/>
              </a:buClr>
              <a:buFont typeface="Arial" charset="0"/>
              <a:buChar char="•"/>
              <a:tabLst>
                <a:tab pos="297837" algn="l"/>
                <a:tab pos="690314" algn="l"/>
                <a:tab pos="1084182" algn="l"/>
                <a:tab pos="1478050" algn="l"/>
                <a:tab pos="1871919" algn="l"/>
                <a:tab pos="2265787" algn="l"/>
                <a:tab pos="2659656" algn="l"/>
                <a:tab pos="3053524" algn="l"/>
                <a:tab pos="3447393" algn="l"/>
                <a:tab pos="3841261" algn="l"/>
                <a:tab pos="4235130" algn="l"/>
                <a:tab pos="4628998" algn="l"/>
                <a:tab pos="5022867" algn="l"/>
                <a:tab pos="5416735" algn="l"/>
                <a:tab pos="5810604" algn="l"/>
                <a:tab pos="6204472" algn="l"/>
                <a:tab pos="6598341" algn="l"/>
                <a:tab pos="6992209" algn="l"/>
                <a:tab pos="7386077" algn="l"/>
                <a:tab pos="7779945" algn="l"/>
                <a:tab pos="8173814" algn="l"/>
              </a:tabLst>
            </a:pPr>
            <a:r>
              <a:rPr lang="en-GB" sz="2500" dirty="0">
                <a:solidFill>
                  <a:srgbClr val="280099"/>
                </a:solidFill>
                <a:latin typeface="Verdana" pitchFamily="1" charset="0"/>
                <a:cs typeface="Arial" charset="0"/>
              </a:rPr>
              <a:t>14 yr old, older boyfriend regularly takes her to hotel for “parties”. Has had sex with &gt;100 males in past year. </a:t>
            </a:r>
          </a:p>
          <a:p>
            <a:pPr marL="297837" indent="-297837">
              <a:spcBef>
                <a:spcPts val="789"/>
              </a:spcBef>
              <a:buClr>
                <a:srgbClr val="22228B"/>
              </a:buClr>
              <a:buFont typeface="Arial" charset="0"/>
              <a:buChar char="•"/>
              <a:tabLst>
                <a:tab pos="297837" algn="l"/>
                <a:tab pos="690314" algn="l"/>
                <a:tab pos="1084182" algn="l"/>
                <a:tab pos="1478050" algn="l"/>
                <a:tab pos="1871919" algn="l"/>
                <a:tab pos="2265787" algn="l"/>
                <a:tab pos="2659656" algn="l"/>
                <a:tab pos="3053524" algn="l"/>
                <a:tab pos="3447393" algn="l"/>
                <a:tab pos="3841261" algn="l"/>
                <a:tab pos="4235130" algn="l"/>
                <a:tab pos="4628998" algn="l"/>
                <a:tab pos="5022867" algn="l"/>
                <a:tab pos="5416735" algn="l"/>
                <a:tab pos="5810604" algn="l"/>
                <a:tab pos="6204472" algn="l"/>
                <a:tab pos="6598341" algn="l"/>
                <a:tab pos="6992209" algn="l"/>
                <a:tab pos="7386077" algn="l"/>
                <a:tab pos="7779945" algn="l"/>
                <a:tab pos="8173814" algn="l"/>
              </a:tabLst>
            </a:pPr>
            <a:r>
              <a:rPr lang="en-GB" sz="2500" dirty="0">
                <a:solidFill>
                  <a:srgbClr val="280099"/>
                </a:solidFill>
                <a:latin typeface="Verdana" pitchFamily="1" charset="0"/>
                <a:cs typeface="Arial" charset="0"/>
              </a:rPr>
              <a:t>Group of 15-17 years olds, multiple partners, STIs, spend nights in cars in car parks</a:t>
            </a:r>
          </a:p>
          <a:p>
            <a:pPr marL="297837" indent="-297837">
              <a:spcBef>
                <a:spcPts val="789"/>
              </a:spcBef>
              <a:buClr>
                <a:srgbClr val="22228B"/>
              </a:buClr>
              <a:buFont typeface="Arial" charset="0"/>
              <a:buChar char="•"/>
              <a:tabLst>
                <a:tab pos="297837" algn="l"/>
                <a:tab pos="690314" algn="l"/>
                <a:tab pos="1084182" algn="l"/>
                <a:tab pos="1478050" algn="l"/>
                <a:tab pos="1871919" algn="l"/>
                <a:tab pos="2265787" algn="l"/>
                <a:tab pos="2659656" algn="l"/>
                <a:tab pos="3053524" algn="l"/>
                <a:tab pos="3447393" algn="l"/>
                <a:tab pos="3841261" algn="l"/>
                <a:tab pos="4235130" algn="l"/>
                <a:tab pos="4628998" algn="l"/>
                <a:tab pos="5022867" algn="l"/>
                <a:tab pos="5416735" algn="l"/>
                <a:tab pos="5810604" algn="l"/>
                <a:tab pos="6204472" algn="l"/>
                <a:tab pos="6598341" algn="l"/>
                <a:tab pos="6992209" algn="l"/>
                <a:tab pos="7386077" algn="l"/>
                <a:tab pos="7779945" algn="l"/>
                <a:tab pos="8173814" algn="l"/>
              </a:tabLst>
            </a:pPr>
            <a:r>
              <a:rPr lang="en-GB" sz="2500" dirty="0">
                <a:solidFill>
                  <a:srgbClr val="280099"/>
                </a:solidFill>
                <a:latin typeface="Verdana" pitchFamily="1" charset="0"/>
                <a:cs typeface="Arial" charset="0"/>
              </a:rPr>
              <a:t>14yr old - relationships with controlling older males, history STI / unplanned pregnancy / LAC / signs of physical violence.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GB" dirty="0" smtClean="0"/>
              <a:t>Child sexual exploitation is the coercion or manipulation of children and young people into taking part in sexual activities. It is a form of sexual abuse involving an exchange of some form of payment which can include money, mobile phones and other items, drugs, alcohol, a place to stay, ‘protection’ or affection. The vulnerability of the young person and grooming process employed by perpetrators renders them powerless to recognise the exploitative nature of relationships and unable to give informed consent.</a:t>
            </a:r>
            <a:r>
              <a:rPr lang="en-GB" b="1" i="1" dirty="0" smtClean="0"/>
              <a:t> </a:t>
            </a:r>
            <a:r>
              <a:rPr lang="en-GB" dirty="0" smtClean="0"/>
              <a:t>	</a:t>
            </a:r>
          </a:p>
          <a:p>
            <a:pPr marL="0" indent="0" algn="r">
              <a:buNone/>
            </a:pPr>
            <a:r>
              <a:rPr lang="en-GB" sz="1800" dirty="0" smtClean="0"/>
              <a:t>AWCPP 2008</a:t>
            </a:r>
          </a:p>
          <a:p>
            <a:pPr marL="0" indent="0">
              <a:lnSpc>
                <a:spcPct val="150000"/>
              </a:lnSpc>
              <a:buNone/>
            </a:pPr>
            <a:endParaRPr lang="en-GB" sz="3600" dirty="0" smtClean="0"/>
          </a:p>
          <a:p>
            <a:endParaRPr lang="en-GB" dirty="0"/>
          </a:p>
        </p:txBody>
      </p:sp>
      <p:sp>
        <p:nvSpPr>
          <p:cNvPr id="2" name="Title 1"/>
          <p:cNvSpPr>
            <a:spLocks noGrp="1"/>
          </p:cNvSpPr>
          <p:nvPr>
            <p:ph type="title"/>
          </p:nvPr>
        </p:nvSpPr>
        <p:spPr/>
        <p:txBody>
          <a:bodyPr>
            <a:normAutofit fontScale="90000"/>
          </a:bodyPr>
          <a:lstStyle/>
          <a:p>
            <a:r>
              <a:rPr lang="en-GB" altLang="en-US" dirty="0" smtClean="0"/>
              <a:t>CHILD SEXUAL EXPLOITATION IS….</a:t>
            </a:r>
            <a:endParaRPr lang="en-GB"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467544" y="1412776"/>
            <a:ext cx="8219256" cy="496855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125000"/>
              </a:lnSpc>
              <a:spcBef>
                <a:spcPct val="0"/>
              </a:spcBef>
              <a:buNone/>
            </a:pPr>
            <a:r>
              <a:rPr lang="en-GB" altLang="en-US" sz="2800" dirty="0" smtClean="0"/>
              <a:t>Using the Sexual Exploitation Risk Assessment Framework (SERAF), risk assess Nathan or Hayley &amp; then answer the following questions:</a:t>
            </a:r>
          </a:p>
          <a:p>
            <a:pPr>
              <a:lnSpc>
                <a:spcPct val="125000"/>
              </a:lnSpc>
              <a:spcBef>
                <a:spcPct val="0"/>
              </a:spcBef>
              <a:buFont typeface="Wingdings" pitchFamily="2" charset="2"/>
              <a:buNone/>
            </a:pPr>
            <a:endParaRPr lang="en-GB" altLang="en-US" sz="2800" dirty="0" smtClean="0"/>
          </a:p>
          <a:p>
            <a:pPr>
              <a:lnSpc>
                <a:spcPct val="125000"/>
              </a:lnSpc>
              <a:spcBef>
                <a:spcPct val="0"/>
              </a:spcBef>
            </a:pPr>
            <a:r>
              <a:rPr lang="en-GB" altLang="en-US" sz="2800" dirty="0" smtClean="0"/>
              <a:t>What information/intelligence could you pass on regarding Nathan or Hayley?</a:t>
            </a:r>
          </a:p>
          <a:p>
            <a:pPr>
              <a:lnSpc>
                <a:spcPct val="125000"/>
              </a:lnSpc>
              <a:spcBef>
                <a:spcPct val="0"/>
              </a:spcBef>
            </a:pPr>
            <a:endParaRPr lang="en-GB" altLang="en-US" sz="2800" dirty="0" smtClean="0"/>
          </a:p>
          <a:p>
            <a:pPr>
              <a:lnSpc>
                <a:spcPct val="125000"/>
              </a:lnSpc>
              <a:spcBef>
                <a:spcPct val="0"/>
              </a:spcBef>
            </a:pPr>
            <a:r>
              <a:rPr lang="en-GB" altLang="en-US" sz="2800" dirty="0" smtClean="0"/>
              <a:t>What course of action would you take?</a:t>
            </a:r>
          </a:p>
        </p:txBody>
      </p:sp>
      <p:sp>
        <p:nvSpPr>
          <p:cNvPr id="38914" name="Rectangle 2"/>
          <p:cNvSpPr>
            <a:spLocks noGrp="1" noChangeArrowheads="1"/>
          </p:cNvSpPr>
          <p:nvPr>
            <p:ph type="title"/>
          </p:nvPr>
        </p:nvSpPr>
        <p:spPr>
          <a:xfrm>
            <a:off x="446088" y="457200"/>
            <a:ext cx="6934223" cy="883568"/>
          </a:xfrm>
        </p:spPr>
        <p:txBody>
          <a:bodyPr/>
          <a:lstStyle/>
          <a:p>
            <a:r>
              <a:rPr lang="en-GB" altLang="en-US" dirty="0" smtClean="0"/>
              <a:t>CASE STUDIES</a:t>
            </a:r>
            <a:endParaRPr lang="en-US" altLang="en-US"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normAutofit fontScale="77500" lnSpcReduction="20000"/>
          </a:bodyPr>
          <a:lstStyle/>
          <a:p>
            <a:pPr>
              <a:buNone/>
            </a:pPr>
            <a:r>
              <a:rPr lang="en-GB" b="1" dirty="0" smtClean="0"/>
              <a:t>Strengths </a:t>
            </a:r>
          </a:p>
          <a:p>
            <a:r>
              <a:rPr lang="en-GB" dirty="0" smtClean="0"/>
              <a:t>Validated in sexual health setting in Wales</a:t>
            </a:r>
          </a:p>
          <a:p>
            <a:r>
              <a:rPr lang="en-GB" dirty="0" smtClean="0"/>
              <a:t>Pragmatic approach to assessment of a young person's risk</a:t>
            </a:r>
          </a:p>
          <a:p>
            <a:r>
              <a:rPr lang="en-GB" dirty="0" smtClean="0"/>
              <a:t>Supports professionals to ask challenging questions</a:t>
            </a:r>
          </a:p>
          <a:p>
            <a:r>
              <a:rPr lang="en-GB" dirty="0" smtClean="0"/>
              <a:t>No negative feedback from 1000s YP in ABUHB</a:t>
            </a:r>
            <a:endParaRPr lang="en-GB" dirty="0"/>
          </a:p>
        </p:txBody>
      </p:sp>
      <p:sp>
        <p:nvSpPr>
          <p:cNvPr id="5" name="Content Placeholder 4"/>
          <p:cNvSpPr>
            <a:spLocks noGrp="1"/>
          </p:cNvSpPr>
          <p:nvPr>
            <p:ph sz="half" idx="2"/>
          </p:nvPr>
        </p:nvSpPr>
        <p:spPr/>
        <p:txBody>
          <a:bodyPr>
            <a:normAutofit fontScale="77500" lnSpcReduction="20000"/>
          </a:bodyPr>
          <a:lstStyle/>
          <a:p>
            <a:pPr>
              <a:buNone/>
            </a:pPr>
            <a:r>
              <a:rPr lang="en-GB" b="1" dirty="0" smtClean="0"/>
              <a:t>Weaknesses </a:t>
            </a:r>
          </a:p>
          <a:p>
            <a:r>
              <a:rPr lang="en-GB" sz="3000" dirty="0" smtClean="0"/>
              <a:t>CSE doesn’t fit easily into ‘yes or no’ format</a:t>
            </a:r>
          </a:p>
          <a:p>
            <a:pPr marL="342900" lvl="1" indent="-342900">
              <a:buFont typeface="Arial" pitchFamily="34" charset="0"/>
              <a:buChar char="•"/>
            </a:pPr>
            <a:r>
              <a:rPr lang="en-GB" sz="3000" dirty="0" smtClean="0"/>
              <a:t>Young people decide what responses to give</a:t>
            </a:r>
          </a:p>
          <a:p>
            <a:pPr marL="342900" lvl="1" indent="-342900">
              <a:buFont typeface="Arial" pitchFamily="34" charset="0"/>
              <a:buChar char="•"/>
            </a:pPr>
            <a:r>
              <a:rPr lang="en-GB" sz="3000" dirty="0" smtClean="0"/>
              <a:t>Professionals may hide behind tool rather than developing relationship and building up trust with YP</a:t>
            </a:r>
          </a:p>
          <a:p>
            <a:endParaRPr lang="en-GB" dirty="0"/>
          </a:p>
        </p:txBody>
      </p:sp>
      <p:sp>
        <p:nvSpPr>
          <p:cNvPr id="2" name="Title 1"/>
          <p:cNvSpPr>
            <a:spLocks noGrp="1"/>
          </p:cNvSpPr>
          <p:nvPr>
            <p:ph type="title"/>
          </p:nvPr>
        </p:nvSpPr>
        <p:spPr/>
        <p:txBody>
          <a:bodyPr>
            <a:normAutofit fontScale="90000"/>
          </a:bodyPr>
          <a:lstStyle/>
          <a:p>
            <a:r>
              <a:rPr lang="en-GB" dirty="0" smtClean="0"/>
              <a:t>Strengths and weaknesses of risk assessment framework</a:t>
            </a:r>
            <a:endParaRPr lang="en-GB"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132856"/>
            <a:ext cx="8229600" cy="4525963"/>
          </a:xfrm>
        </p:spPr>
        <p:txBody>
          <a:bodyPr/>
          <a:lstStyle/>
          <a:p>
            <a:r>
              <a:rPr lang="en-GB" dirty="0" smtClean="0"/>
              <a:t>‘The young people said that they wanted someone to notice that something was wrong and to be asked direct questions’ </a:t>
            </a:r>
          </a:p>
          <a:p>
            <a:pPr>
              <a:buNone/>
            </a:pPr>
            <a:r>
              <a:rPr lang="en-GB" dirty="0" smtClean="0"/>
              <a:t>	</a:t>
            </a:r>
            <a:r>
              <a:rPr lang="en-GB" sz="2800" dirty="0" smtClean="0"/>
              <a:t>NSPCC report </a:t>
            </a:r>
            <a:r>
              <a:rPr lang="en-GB" sz="2800" i="1" dirty="0" smtClean="0"/>
              <a:t>‘No one noticed, no one heard - a study of disclosures of childhood abuse‘ (2013) </a:t>
            </a:r>
            <a:endParaRPr lang="en-GB" sz="2800" dirty="0"/>
          </a:p>
        </p:txBody>
      </p:sp>
      <p:sp>
        <p:nvSpPr>
          <p:cNvPr id="2" name="Title 1"/>
          <p:cNvSpPr>
            <a:spLocks noGrp="1"/>
          </p:cNvSpPr>
          <p:nvPr>
            <p:ph type="title"/>
          </p:nvPr>
        </p:nvSpPr>
        <p:spPr/>
        <p:txBody>
          <a:bodyPr>
            <a:normAutofit fontScale="90000"/>
          </a:bodyPr>
          <a:lstStyle/>
          <a:p>
            <a:r>
              <a:rPr lang="en-GB" dirty="0" smtClean="0"/>
              <a:t>Health risk assessment – What the young people say.</a:t>
            </a:r>
            <a:endParaRPr lang="en-GB"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44824"/>
            <a:ext cx="8229600" cy="4725144"/>
          </a:xfrm>
        </p:spPr>
        <p:txBody>
          <a:bodyPr>
            <a:normAutofit/>
          </a:bodyPr>
          <a:lstStyle/>
          <a:p>
            <a:pPr>
              <a:buFont typeface="Arial" charset="0"/>
              <a:buChar char="•"/>
            </a:pPr>
            <a:r>
              <a:rPr lang="en-GB" sz="3200" dirty="0" smtClean="0">
                <a:latin typeface="Calibri" pitchFamily="34" charset="0"/>
              </a:rPr>
              <a:t>Recognise that we don’t see ourselves as victims, so we won’t want to tell you or work with you. Don’t see “troublesome”, see troubled, and stick with us.</a:t>
            </a:r>
            <a:endParaRPr lang="en-GB" sz="3200" b="1" dirty="0" smtClean="0">
              <a:latin typeface="Calibri" pitchFamily="34" charset="0"/>
            </a:endParaRPr>
          </a:p>
          <a:p>
            <a:pPr>
              <a:buFont typeface="Arial" charset="0"/>
              <a:buChar char="•"/>
            </a:pPr>
            <a:r>
              <a:rPr lang="en-GB" sz="3200" b="1" dirty="0" smtClean="0">
                <a:latin typeface="Calibri" pitchFamily="34" charset="0"/>
              </a:rPr>
              <a:t> </a:t>
            </a:r>
            <a:r>
              <a:rPr lang="en-GB" sz="3200" dirty="0" smtClean="0">
                <a:latin typeface="Calibri" pitchFamily="34" charset="0"/>
              </a:rPr>
              <a:t>Don’t be scared of breaking confidentiality, even if we tell you not to, if you think we could be at risk, but be aware that we are scared that if the information gets back to the perpetrators they will hurt us or our families.</a:t>
            </a:r>
          </a:p>
          <a:p>
            <a:pPr>
              <a:buFont typeface="Arial" charset="0"/>
              <a:buChar char="•"/>
            </a:pPr>
            <a:endParaRPr lang="en-GB" dirty="0"/>
          </a:p>
        </p:txBody>
      </p:sp>
      <p:sp>
        <p:nvSpPr>
          <p:cNvPr id="2" name="Title 1"/>
          <p:cNvSpPr>
            <a:spLocks noGrp="1"/>
          </p:cNvSpPr>
          <p:nvPr>
            <p:ph type="title"/>
          </p:nvPr>
        </p:nvSpPr>
        <p:spPr>
          <a:xfrm>
            <a:off x="251520" y="274638"/>
            <a:ext cx="8892480" cy="1570186"/>
          </a:xfrm>
        </p:spPr>
        <p:txBody>
          <a:bodyPr>
            <a:normAutofit fontScale="90000"/>
          </a:bodyPr>
          <a:lstStyle/>
          <a:p>
            <a:pPr algn="ctr"/>
            <a:r>
              <a:rPr lang="en-GB" dirty="0" smtClean="0"/>
              <a:t>Bristol SCR feedback:</a:t>
            </a:r>
            <a:br>
              <a:rPr lang="en-GB" dirty="0" smtClean="0"/>
            </a:br>
            <a:r>
              <a:rPr lang="en-GB" dirty="0" smtClean="0"/>
              <a:t>messages from children to professionals</a:t>
            </a:r>
            <a:endParaRPr lang="en-GB"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764704"/>
            <a:ext cx="8229600" cy="4525963"/>
          </a:xfrm>
        </p:spPr>
        <p:txBody>
          <a:bodyPr/>
          <a:lstStyle/>
          <a:p>
            <a:pPr>
              <a:buFont typeface="Arial" charset="0"/>
              <a:buChar char="•"/>
            </a:pPr>
            <a:r>
              <a:rPr lang="en-GB" sz="3200" dirty="0" smtClean="0">
                <a:latin typeface="Calibri" pitchFamily="34" charset="0"/>
              </a:rPr>
              <a:t>Examine us when we come asking for contraception at age 13/14, especially if it’s an emergency appointment</a:t>
            </a:r>
          </a:p>
          <a:p>
            <a:pPr>
              <a:buFont typeface="Arial" charset="0"/>
              <a:buChar char="•"/>
            </a:pPr>
            <a:r>
              <a:rPr lang="en-GB" sz="3200" dirty="0" smtClean="0">
                <a:latin typeface="Calibri" pitchFamily="34" charset="0"/>
              </a:rPr>
              <a:t> Don’t be embarrassed to talk to us about sex, ask the difficult questions and keep asking if you suspect we may not be telling the truth – think the unthinkable, not just “underage sex”. </a:t>
            </a:r>
            <a:endParaRPr lang="en-GB" sz="3200" dirty="0" smtClean="0"/>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476672"/>
            <a:ext cx="8229600" cy="5544616"/>
          </a:xfrm>
        </p:spPr>
        <p:txBody>
          <a:bodyPr>
            <a:normAutofit lnSpcReduction="10000"/>
          </a:bodyPr>
          <a:lstStyle/>
          <a:p>
            <a:pPr>
              <a:buFont typeface="Arial" charset="0"/>
              <a:buChar char="•"/>
            </a:pPr>
            <a:r>
              <a:rPr lang="en-GB" i="1" dirty="0" smtClean="0"/>
              <a:t>Bristol BASE</a:t>
            </a:r>
            <a:r>
              <a:rPr lang="en-GB" dirty="0" smtClean="0"/>
              <a:t> (</a:t>
            </a:r>
            <a:r>
              <a:rPr lang="en-GB" i="1" dirty="0" err="1" smtClean="0"/>
              <a:t>Barnardo's</a:t>
            </a:r>
            <a:r>
              <a:rPr lang="en-GB" i="1" dirty="0" smtClean="0"/>
              <a:t> Against Sexual Exploitation</a:t>
            </a:r>
            <a:r>
              <a:rPr lang="en-GB" dirty="0" smtClean="0"/>
              <a:t>) Hub and Spokes Project </a:t>
            </a:r>
            <a:r>
              <a:rPr lang="en-GB" dirty="0" smtClean="0">
                <a:latin typeface="Calibri" pitchFamily="34" charset="0"/>
              </a:rPr>
              <a:t>knows how to work with us, we can do things there and that makes it easier to talk. </a:t>
            </a:r>
          </a:p>
          <a:p>
            <a:pPr>
              <a:buFont typeface="Arial" charset="0"/>
              <a:buChar char="•"/>
            </a:pPr>
            <a:endParaRPr lang="en-GB" dirty="0" smtClean="0">
              <a:latin typeface="Calibri" pitchFamily="34" charset="0"/>
            </a:endParaRPr>
          </a:p>
          <a:p>
            <a:pPr>
              <a:buFont typeface="Arial" charset="0"/>
              <a:buChar char="•"/>
            </a:pPr>
            <a:r>
              <a:rPr lang="en-GB" dirty="0" smtClean="0">
                <a:latin typeface="Calibri" pitchFamily="34" charset="0"/>
              </a:rPr>
              <a:t> Our families need advice quickly about what to do if we go missing. If you don’t trust us or don’t think we’re telling you the truth when we go missing, follow us.</a:t>
            </a:r>
          </a:p>
          <a:p>
            <a:pPr>
              <a:buFont typeface="Arial" charset="0"/>
              <a:buChar char="•"/>
            </a:pPr>
            <a:endParaRPr lang="en-GB" dirty="0" smtClean="0">
              <a:latin typeface="Calibri" pitchFamily="34" charset="0"/>
            </a:endParaRPr>
          </a:p>
          <a:p>
            <a:pPr>
              <a:buFont typeface="Arial" charset="0"/>
              <a:buChar char="•"/>
            </a:pPr>
            <a:r>
              <a:rPr lang="en-GB" dirty="0" smtClean="0">
                <a:latin typeface="Calibri" pitchFamily="34" charset="0"/>
              </a:rPr>
              <a:t> Don’t pass us on or stop seeing us when we reach 18, we are often still vulnerable, and everyone changes over or stops at the same time. Give us help out of hours.</a:t>
            </a:r>
          </a:p>
          <a:p>
            <a:endParaRPr lang="en-GB"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GB" dirty="0" smtClean="0"/>
              <a:t>Always remember the child and look beyond their behaviour and  consider why they are behaving like this</a:t>
            </a:r>
          </a:p>
          <a:p>
            <a:r>
              <a:rPr lang="en-GB" dirty="0" smtClean="0"/>
              <a:t>Always listen to what the child is telling you</a:t>
            </a:r>
          </a:p>
          <a:p>
            <a:r>
              <a:rPr lang="en-GB" dirty="0" smtClean="0"/>
              <a:t>Don’t dismiss what a child is telling you</a:t>
            </a:r>
          </a:p>
          <a:p>
            <a:r>
              <a:rPr lang="en-GB" dirty="0" smtClean="0"/>
              <a:t>Be professionally curious. If the situation doesn’t look or feel right to you, it probably isn’t right</a:t>
            </a:r>
          </a:p>
          <a:p>
            <a:r>
              <a:rPr lang="en-GB" dirty="0" smtClean="0"/>
              <a:t>If in doubt seek advice</a:t>
            </a:r>
          </a:p>
          <a:p>
            <a:r>
              <a:rPr lang="en-GB" dirty="0" smtClean="0"/>
              <a:t>Share information</a:t>
            </a:r>
          </a:p>
          <a:p>
            <a:pPr>
              <a:buNone/>
            </a:pPr>
            <a:endParaRPr lang="en-GB" dirty="0" smtClean="0"/>
          </a:p>
          <a:p>
            <a:pPr algn="r">
              <a:buNone/>
            </a:pPr>
            <a:r>
              <a:rPr lang="en-GB" sz="2200" dirty="0" smtClean="0"/>
              <a:t>Spotting the signs of child sexual exploitation NHS England</a:t>
            </a:r>
          </a:p>
          <a:p>
            <a:endParaRPr lang="en-GB" dirty="0" smtClean="0"/>
          </a:p>
          <a:p>
            <a:endParaRPr lang="en-GB" dirty="0" smtClean="0"/>
          </a:p>
          <a:p>
            <a:endParaRPr lang="en-GB" dirty="0"/>
          </a:p>
        </p:txBody>
      </p:sp>
      <p:sp>
        <p:nvSpPr>
          <p:cNvPr id="2" name="Title 1"/>
          <p:cNvSpPr>
            <a:spLocks noGrp="1"/>
          </p:cNvSpPr>
          <p:nvPr>
            <p:ph type="title"/>
          </p:nvPr>
        </p:nvSpPr>
        <p:spPr/>
        <p:txBody>
          <a:bodyPr/>
          <a:lstStyle/>
          <a:p>
            <a:pPr algn="ctr"/>
            <a:r>
              <a:rPr lang="en-GB" dirty="0" smtClean="0"/>
              <a:t>Take home messages</a:t>
            </a:r>
            <a:endParaRPr lang="en-GB"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CSE is complex, therefore the response cannot be simple or linear</a:t>
            </a:r>
          </a:p>
          <a:p>
            <a:r>
              <a:rPr lang="en-GB" dirty="0" smtClean="0"/>
              <a:t>No agency can address CSE in isolation; collaboration is essential</a:t>
            </a:r>
          </a:p>
          <a:p>
            <a:r>
              <a:rPr lang="en-GB" dirty="0" smtClean="0"/>
              <a:t>Effective services require resilient practitioners</a:t>
            </a:r>
          </a:p>
        </p:txBody>
      </p:sp>
      <p:sp>
        <p:nvSpPr>
          <p:cNvPr id="2" name="Title 1"/>
          <p:cNvSpPr>
            <a:spLocks noGrp="1"/>
          </p:cNvSpPr>
          <p:nvPr>
            <p:ph type="title"/>
          </p:nvPr>
        </p:nvSpPr>
        <p:spPr/>
        <p:txBody>
          <a:bodyPr/>
          <a:lstStyle/>
          <a:p>
            <a:r>
              <a:rPr lang="en-GB" dirty="0" smtClean="0"/>
              <a:t>Take home messages</a:t>
            </a:r>
            <a:endParaRPr lang="en-GB"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buNone/>
            </a:pPr>
            <a:r>
              <a:rPr lang="en-GB" dirty="0" smtClean="0"/>
              <a:t>Tea Consent (clean) </a:t>
            </a:r>
          </a:p>
          <a:p>
            <a:pPr marL="0" indent="0">
              <a:buNone/>
            </a:pPr>
            <a:r>
              <a:rPr lang="en-GB" sz="2800" dirty="0" smtClean="0">
                <a:hlinkClick r:id="rId2"/>
              </a:rPr>
              <a:t>https://www.youtube.com/watch?v=fGoWLWS4-kU</a:t>
            </a:r>
            <a:endParaRPr lang="en-GB" sz="2800" dirty="0" smtClean="0"/>
          </a:p>
          <a:p>
            <a:pPr marL="0" indent="0">
              <a:buNone/>
            </a:pPr>
            <a:endParaRPr lang="en-GB" sz="2800" dirty="0" smtClean="0"/>
          </a:p>
          <a:p>
            <a:pPr marL="0" indent="0">
              <a:buNone/>
            </a:pPr>
            <a:r>
              <a:rPr lang="en-GB" sz="2800" u="sng" dirty="0" smtClean="0">
                <a:hlinkClick r:id="rId3"/>
              </a:rPr>
              <a:t>NHS Strategy </a:t>
            </a:r>
            <a:r>
              <a:rPr lang="en-GB" sz="2800" dirty="0" smtClean="0">
                <a:hlinkClick r:id="rId3"/>
              </a:rPr>
              <a:t>http://www.wales.nhs.uk/sitesplus/888/page/67421</a:t>
            </a:r>
            <a:endParaRPr lang="en-GB" sz="2800" dirty="0" smtClean="0"/>
          </a:p>
          <a:p>
            <a:pPr>
              <a:buNone/>
            </a:pPr>
            <a:r>
              <a:rPr lang="en-GB" sz="2800" dirty="0" smtClean="0"/>
              <a:t>All Wales Child Protection Procedures Review Group. </a:t>
            </a:r>
            <a:r>
              <a:rPr lang="en-GB" sz="2800" i="1" dirty="0" smtClean="0"/>
              <a:t>All Wales Protocol, Safeguarding and Promoting the Welfare of Children who are at Risk of Abuse from Sexual Exploitation. All Wales </a:t>
            </a:r>
            <a:r>
              <a:rPr lang="en-GB" sz="2800" dirty="0" smtClean="0"/>
              <a:t>Child Protection Procedures Review Group 2008: </a:t>
            </a:r>
            <a:r>
              <a:rPr lang="en-GB" sz="2800" dirty="0" smtClean="0">
                <a:hlinkClick r:id="rId4"/>
              </a:rPr>
              <a:t>http://www.childreninwales.org.uk/areasofwork/safeguardingchildren/awcpprg/proceduresandprotocols/index.html</a:t>
            </a:r>
            <a:r>
              <a:rPr lang="en-GB" sz="2800" dirty="0" smtClean="0"/>
              <a:t> </a:t>
            </a:r>
          </a:p>
          <a:p>
            <a:endParaRPr lang="en-GB" dirty="0"/>
          </a:p>
        </p:txBody>
      </p:sp>
      <p:sp>
        <p:nvSpPr>
          <p:cNvPr id="2" name="Title 1"/>
          <p:cNvSpPr>
            <a:spLocks noGrp="1"/>
          </p:cNvSpPr>
          <p:nvPr>
            <p:ph type="title"/>
          </p:nvPr>
        </p:nvSpPr>
        <p:spPr/>
        <p:txBody>
          <a:bodyPr/>
          <a:lstStyle/>
          <a:p>
            <a:r>
              <a:rPr lang="en-GB" dirty="0" smtClean="0"/>
              <a:t>Resources</a:t>
            </a:r>
            <a:endParaRPr lang="en-GB"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6131024" cy="4525963"/>
          </a:xfrm>
        </p:spPr>
        <p:txBody>
          <a:bodyPr>
            <a:normAutofit fontScale="85000" lnSpcReduction="10000"/>
          </a:bodyPr>
          <a:lstStyle/>
          <a:p>
            <a:r>
              <a:rPr lang="en-GB" dirty="0" err="1" smtClean="0"/>
              <a:t>Kayleigh’s</a:t>
            </a:r>
            <a:r>
              <a:rPr lang="en-GB" dirty="0" smtClean="0"/>
              <a:t> Love Story (Leicestershire)</a:t>
            </a:r>
          </a:p>
          <a:p>
            <a:r>
              <a:rPr lang="en-GB" dirty="0" smtClean="0"/>
              <a:t>Caught in </a:t>
            </a:r>
            <a:r>
              <a:rPr lang="en-GB" dirty="0" err="1" smtClean="0"/>
              <a:t>traffick</a:t>
            </a:r>
            <a:r>
              <a:rPr lang="en-GB" dirty="0" smtClean="0"/>
              <a:t> (welsh)</a:t>
            </a:r>
          </a:p>
          <a:p>
            <a:r>
              <a:rPr lang="en-GB" dirty="0" smtClean="0"/>
              <a:t>Hidden </a:t>
            </a:r>
            <a:r>
              <a:rPr lang="en-GB" dirty="0" err="1" smtClean="0"/>
              <a:t>Barnado’s</a:t>
            </a:r>
            <a:r>
              <a:rPr lang="en-GB" dirty="0" smtClean="0"/>
              <a:t> </a:t>
            </a:r>
            <a:r>
              <a:rPr lang="en-GB" dirty="0" err="1" smtClean="0"/>
              <a:t>Cymru</a:t>
            </a:r>
            <a:endParaRPr lang="en-GB" dirty="0" smtClean="0"/>
          </a:p>
          <a:p>
            <a:r>
              <a:rPr lang="en-GB" dirty="0" smtClean="0"/>
              <a:t>Spotting the signs (specific to health)</a:t>
            </a:r>
          </a:p>
          <a:p>
            <a:r>
              <a:rPr lang="en-GB" dirty="0" smtClean="0"/>
              <a:t>Operation thistle (welsh)</a:t>
            </a:r>
          </a:p>
          <a:p>
            <a:r>
              <a:rPr lang="en-GB" dirty="0" smtClean="0"/>
              <a:t>It’s not because he loves you </a:t>
            </a:r>
            <a:r>
              <a:rPr lang="en-GB" smtClean="0"/>
              <a:t>(Cambridge)</a:t>
            </a:r>
            <a:endParaRPr lang="en-GB" dirty="0" smtClean="0"/>
          </a:p>
          <a:p>
            <a:r>
              <a:rPr lang="en-GB" dirty="0" smtClean="0"/>
              <a:t>Seen and Heard Children’s Society (</a:t>
            </a:r>
            <a:r>
              <a:rPr lang="en-GB" dirty="0" err="1" smtClean="0"/>
              <a:t>elearning</a:t>
            </a:r>
            <a:r>
              <a:rPr lang="en-GB" dirty="0" smtClean="0"/>
              <a:t>)</a:t>
            </a:r>
          </a:p>
          <a:p>
            <a:r>
              <a:rPr lang="en-GB" dirty="0" smtClean="0"/>
              <a:t>Real Love Rocks </a:t>
            </a:r>
            <a:r>
              <a:rPr lang="en-GB" dirty="0" err="1" smtClean="0"/>
              <a:t>Barnado’s</a:t>
            </a:r>
            <a:r>
              <a:rPr lang="en-GB" dirty="0" smtClean="0"/>
              <a:t> resource pack</a:t>
            </a:r>
            <a:endParaRPr lang="en-GB" dirty="0"/>
          </a:p>
        </p:txBody>
      </p:sp>
      <p:sp>
        <p:nvSpPr>
          <p:cNvPr id="4" name="Content Placeholder 3"/>
          <p:cNvSpPr>
            <a:spLocks noGrp="1"/>
          </p:cNvSpPr>
          <p:nvPr>
            <p:ph sz="half" idx="2"/>
          </p:nvPr>
        </p:nvSpPr>
        <p:spPr>
          <a:xfrm>
            <a:off x="7164288" y="1600200"/>
            <a:ext cx="1522512" cy="4525963"/>
          </a:xfrm>
        </p:spPr>
        <p:txBody>
          <a:bodyPr>
            <a:normAutofit fontScale="85000" lnSpcReduction="10000"/>
          </a:bodyPr>
          <a:lstStyle/>
          <a:p>
            <a:r>
              <a:rPr lang="en-GB" dirty="0" smtClean="0"/>
              <a:t>5.30</a:t>
            </a:r>
          </a:p>
          <a:p>
            <a:r>
              <a:rPr lang="en-GB" dirty="0" smtClean="0"/>
              <a:t>8.00</a:t>
            </a:r>
          </a:p>
          <a:p>
            <a:r>
              <a:rPr lang="en-GB" dirty="0" smtClean="0"/>
              <a:t>15.00</a:t>
            </a:r>
          </a:p>
          <a:p>
            <a:r>
              <a:rPr lang="en-GB" dirty="0" smtClean="0"/>
              <a:t>15.46</a:t>
            </a:r>
          </a:p>
          <a:p>
            <a:r>
              <a:rPr lang="en-GB" dirty="0" smtClean="0"/>
              <a:t>12.00</a:t>
            </a:r>
          </a:p>
          <a:p>
            <a:r>
              <a:rPr lang="en-GB" dirty="0" smtClean="0"/>
              <a:t>1.55</a:t>
            </a:r>
            <a:endParaRPr lang="en-GB" dirty="0"/>
          </a:p>
        </p:txBody>
      </p:sp>
      <p:sp>
        <p:nvSpPr>
          <p:cNvPr id="2" name="Title 1"/>
          <p:cNvSpPr>
            <a:spLocks noGrp="1"/>
          </p:cNvSpPr>
          <p:nvPr>
            <p:ph type="title"/>
          </p:nvPr>
        </p:nvSpPr>
        <p:spPr/>
        <p:txBody>
          <a:bodyPr/>
          <a:lstStyle/>
          <a:p>
            <a:r>
              <a:rPr lang="en-GB" dirty="0" smtClean="0"/>
              <a:t>Film resources</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GB" sz="6000" dirty="0" err="1" smtClean="0"/>
              <a:t>Kayleigh’s</a:t>
            </a:r>
            <a:r>
              <a:rPr lang="en-GB" sz="6000" dirty="0" smtClean="0"/>
              <a:t> Love Story</a:t>
            </a:r>
            <a:endParaRPr lang="en-GB" dirty="0"/>
          </a:p>
        </p:txBody>
      </p:sp>
      <p:sp>
        <p:nvSpPr>
          <p:cNvPr id="512003" name="Content Placeholder 2"/>
          <p:cNvSpPr>
            <a:spLocks noGrp="1"/>
          </p:cNvSpPr>
          <p:nvPr>
            <p:ph type="subTitle" idx="1"/>
          </p:nvPr>
        </p:nvSpPr>
        <p:spPr>
          <a:xfrm>
            <a:off x="857224" y="3929066"/>
            <a:ext cx="7272366" cy="1752600"/>
          </a:xfrm>
        </p:spPr>
        <p:txBody>
          <a:bodyPr anchor="ctr">
            <a:normAutofit fontScale="70000" lnSpcReduction="20000"/>
          </a:bodyPr>
          <a:lstStyle/>
          <a:p>
            <a:r>
              <a:rPr lang="en-GB" altLang="en-US" sz="6000" dirty="0" smtClean="0">
                <a:solidFill>
                  <a:schemeClr val="tx1"/>
                </a:solidFill>
                <a:hlinkClick r:id="rId3"/>
              </a:rPr>
              <a:t>https://leics.police.uk/categories/kayleighs-love-story-film</a:t>
            </a:r>
            <a:r>
              <a:rPr lang="en-GB" altLang="en-US" sz="6000" dirty="0" smtClean="0">
                <a:solidFill>
                  <a:schemeClr val="tx1"/>
                </a:solidFill>
              </a:rPr>
              <a:t> </a:t>
            </a:r>
          </a:p>
        </p:txBody>
      </p:sp>
      <p:sp>
        <p:nvSpPr>
          <p:cNvPr id="3" name="Slide Number Placeholder 2"/>
          <p:cNvSpPr>
            <a:spLocks noGrp="1"/>
          </p:cNvSpPr>
          <p:nvPr>
            <p:ph type="sldNum" sz="quarter" idx="12"/>
          </p:nvPr>
        </p:nvSpPr>
        <p:spPr/>
        <p:txBody>
          <a:bodyPr/>
          <a:lstStyle/>
          <a:p>
            <a:pPr>
              <a:defRPr/>
            </a:pPr>
            <a:fld id="{4FFCCDCB-919E-47AD-8889-DBE866E7A505}" type="slidenum">
              <a:rPr lang="en-GB" smtClean="0"/>
              <a:pPr>
                <a:defRPr/>
              </a:pPr>
              <a:t>5</a:t>
            </a:fld>
            <a:endParaRPr lang="en-GB" dirty="0"/>
          </a:p>
        </p:txBody>
      </p:sp>
    </p:spTree>
    <p:extLst>
      <p:ext uri="{BB962C8B-B14F-4D97-AF65-F5344CB8AC3E}">
        <p14:creationId xmlns:p14="http://schemas.microsoft.com/office/powerpoint/2010/main" val="339042486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GB" dirty="0" smtClean="0"/>
              <a:t>Western Bay Safeguarding Board</a:t>
            </a:r>
          </a:p>
          <a:p>
            <a:r>
              <a:rPr lang="en-GB" dirty="0" smtClean="0"/>
              <a:t>Members of NHS Wales CSE Strategy/Plan Implementation Group including Raquel Bennett, Lynda Collier, Andrea Coombes, Janet Edmunds, Pauline Galluccio, Nikki Harvey, Tina Hitt, Sonia Mason, Natalie Morgan-Thomas, Alison Mott, Donna Newell, Sarah Russell, Velupillai Vipulendran, Jayne Wheeler-Sexton, Nikki Williams</a:t>
            </a:r>
            <a:endParaRPr lang="en-GB" dirty="0"/>
          </a:p>
        </p:txBody>
      </p:sp>
      <p:sp>
        <p:nvSpPr>
          <p:cNvPr id="5" name="Title 4"/>
          <p:cNvSpPr>
            <a:spLocks noGrp="1"/>
          </p:cNvSpPr>
          <p:nvPr>
            <p:ph type="title"/>
          </p:nvPr>
        </p:nvSpPr>
        <p:spPr/>
        <p:txBody>
          <a:bodyPr/>
          <a:lstStyle/>
          <a:p>
            <a:r>
              <a:rPr lang="en-GB" smtClean="0"/>
              <a:t>Acknowledgements</a:t>
            </a:r>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857364"/>
            <a:ext cx="8229600" cy="4525963"/>
          </a:xfrm>
        </p:spPr>
        <p:txBody>
          <a:bodyPr>
            <a:normAutofit fontScale="55000" lnSpcReduction="20000"/>
          </a:bodyPr>
          <a:lstStyle/>
          <a:p>
            <a:pPr>
              <a:buNone/>
            </a:pPr>
            <a:r>
              <a:rPr lang="en-GB" b="1" dirty="0" smtClean="0"/>
              <a:t>Psychological impact of child sexual exploitation</a:t>
            </a:r>
          </a:p>
          <a:p>
            <a:r>
              <a:rPr lang="en-GB" dirty="0" smtClean="0"/>
              <a:t>Anxiety, depression, addiction, low self-esteem, self-harm, eating disorders, PTSD, self-image, depression, nightmares, flashbacks, attachment problems.</a:t>
            </a:r>
          </a:p>
          <a:p>
            <a:pPr>
              <a:buNone/>
            </a:pPr>
            <a:r>
              <a:rPr lang="en-GB" b="1" dirty="0" smtClean="0"/>
              <a:t>Physiological impact of child sexual exploitation</a:t>
            </a:r>
          </a:p>
          <a:p>
            <a:r>
              <a:rPr lang="en-GB" dirty="0" smtClean="0"/>
              <a:t>Physical injuries, pregnancy, sexually transmitted infections, weight loss, sickness, self-harm, general ill health, sexually transmitted infections, problems with fertility, hair loss, poor diet, addictions.</a:t>
            </a:r>
          </a:p>
          <a:p>
            <a:pPr>
              <a:buNone/>
            </a:pPr>
            <a:r>
              <a:rPr lang="en-GB" b="1" dirty="0" smtClean="0"/>
              <a:t>Social impact of child sexual exploitation</a:t>
            </a:r>
          </a:p>
          <a:p>
            <a:r>
              <a:rPr lang="en-GB" dirty="0" smtClean="0"/>
              <a:t>Isolation from friends and family, education, hobbies and interests, risky/dangerous situations and people, difficulty developing and maintaining relationships, avoiding certain places and people, moving areas, social isolation.</a:t>
            </a:r>
          </a:p>
          <a:p>
            <a:pPr>
              <a:buNone/>
            </a:pPr>
            <a:r>
              <a:rPr lang="en-GB" b="1" dirty="0" smtClean="0"/>
              <a:t>Economic impact of child sexual exploitation</a:t>
            </a:r>
          </a:p>
          <a:p>
            <a:r>
              <a:rPr lang="en-GB" dirty="0" smtClean="0"/>
              <a:t>Drug/Alcohol ‘debt’, financial difficulty, stealing, unable to work, housing problems, trouble supporting children, benefit claims, difficulty accessing mainstream education.</a:t>
            </a:r>
          </a:p>
          <a:p>
            <a:endParaRPr lang="en-GB" dirty="0" smtClean="0"/>
          </a:p>
          <a:p>
            <a:pPr algn="r">
              <a:buNone/>
            </a:pPr>
            <a:r>
              <a:rPr lang="en-GB" dirty="0" smtClean="0">
                <a:hlinkClick r:id="rId3"/>
              </a:rPr>
              <a:t>http://safeandsoundgroup.org.uk/wp-content/uploads/2015/02/Quote1.jpg</a:t>
            </a:r>
            <a:r>
              <a:rPr lang="en-GB" dirty="0" smtClean="0"/>
              <a:t> </a:t>
            </a:r>
          </a:p>
          <a:p>
            <a:endParaRPr lang="en-GB" dirty="0"/>
          </a:p>
        </p:txBody>
      </p:sp>
      <p:sp>
        <p:nvSpPr>
          <p:cNvPr id="2" name="Title 1"/>
          <p:cNvSpPr>
            <a:spLocks noGrp="1"/>
          </p:cNvSpPr>
          <p:nvPr>
            <p:ph type="title"/>
          </p:nvPr>
        </p:nvSpPr>
        <p:spPr/>
        <p:txBody>
          <a:bodyPr/>
          <a:lstStyle/>
          <a:p>
            <a:pPr algn="r"/>
            <a:r>
              <a:rPr lang="en-GB" dirty="0" smtClean="0"/>
              <a:t>Impact of CSE</a:t>
            </a:r>
            <a:endParaRPr lang="en-GB" dirty="0"/>
          </a:p>
        </p:txBody>
      </p:sp>
      <p:pic>
        <p:nvPicPr>
          <p:cNvPr id="1027" name="Picture 3"/>
          <p:cNvPicPr>
            <a:picLocks noChangeAspect="1" noChangeArrowheads="1"/>
          </p:cNvPicPr>
          <p:nvPr/>
        </p:nvPicPr>
        <p:blipFill>
          <a:blip r:embed="rId4" cstate="print"/>
          <a:srcRect l="879" t="9350" r="51758" b="67578"/>
          <a:stretch>
            <a:fillRect/>
          </a:stretch>
        </p:blipFill>
        <p:spPr bwMode="auto">
          <a:xfrm>
            <a:off x="571472" y="142852"/>
            <a:ext cx="3849686" cy="1500198"/>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273050"/>
            <a:ext cx="5698976" cy="1162050"/>
          </a:xfrm>
        </p:spPr>
        <p:txBody>
          <a:bodyPr>
            <a:normAutofit/>
          </a:bodyPr>
          <a:lstStyle/>
          <a:p>
            <a:pPr eaLnBrk="1" hangingPunct="1"/>
            <a:r>
              <a:rPr lang="en-GB" sz="5400" dirty="0" smtClean="0"/>
              <a:t>Prevalence</a:t>
            </a:r>
          </a:p>
        </p:txBody>
      </p:sp>
      <p:sp>
        <p:nvSpPr>
          <p:cNvPr id="3" name="Content Placeholder 2"/>
          <p:cNvSpPr>
            <a:spLocks noGrp="1"/>
          </p:cNvSpPr>
          <p:nvPr>
            <p:ph sz="half" idx="1"/>
          </p:nvPr>
        </p:nvSpPr>
        <p:spPr>
          <a:xfrm>
            <a:off x="3851920" y="1097360"/>
            <a:ext cx="3888432" cy="5283968"/>
          </a:xfrm>
        </p:spPr>
        <p:txBody>
          <a:bodyPr rtlCol="0">
            <a:normAutofit fontScale="70000" lnSpcReduction="20000"/>
          </a:bodyPr>
          <a:lstStyle/>
          <a:p>
            <a:pPr>
              <a:defRPr/>
            </a:pPr>
            <a:r>
              <a:rPr lang="en-GB" sz="3800" dirty="0" smtClean="0"/>
              <a:t>CSE is child sexual abuse</a:t>
            </a:r>
          </a:p>
          <a:p>
            <a:pPr>
              <a:defRPr/>
            </a:pPr>
            <a:r>
              <a:rPr lang="en-GB" sz="3800" dirty="0" smtClean="0"/>
              <a:t>CSE is hidden, rarely recognised or identified</a:t>
            </a:r>
          </a:p>
          <a:p>
            <a:r>
              <a:rPr lang="en-GB" sz="3800" dirty="0" err="1" smtClean="0"/>
              <a:t>Barnardo’s</a:t>
            </a:r>
            <a:r>
              <a:rPr lang="en-GB" sz="3800" dirty="0" smtClean="0"/>
              <a:t> report ‘</a:t>
            </a:r>
            <a:r>
              <a:rPr lang="en-GB" sz="3800" i="1" dirty="0" smtClean="0"/>
              <a:t>Cutting Them Free’</a:t>
            </a:r>
            <a:r>
              <a:rPr lang="en-GB" sz="3800" dirty="0" smtClean="0"/>
              <a:t> (2012) estimated </a:t>
            </a:r>
            <a:r>
              <a:rPr lang="en-GB" sz="3800" b="1" dirty="0" smtClean="0"/>
              <a:t>9% of vulnerable children in Wales are at significant risk of CSE </a:t>
            </a:r>
          </a:p>
          <a:p>
            <a:pPr eaLnBrk="1" fontAlgn="auto" hangingPunct="1">
              <a:spcAft>
                <a:spcPts val="0"/>
              </a:spcAft>
              <a:defRPr/>
            </a:pPr>
            <a:endParaRPr lang="en-GB" dirty="0"/>
          </a:p>
          <a:p>
            <a:pPr eaLnBrk="1" fontAlgn="auto" hangingPunct="1">
              <a:spcAft>
                <a:spcPts val="0"/>
              </a:spcAft>
              <a:defRPr/>
            </a:pPr>
            <a:endParaRPr lang="en-GB" dirty="0" smtClean="0"/>
          </a:p>
          <a:p>
            <a:pPr eaLnBrk="1" fontAlgn="auto" hangingPunct="1">
              <a:spcAft>
                <a:spcPts val="0"/>
              </a:spcAft>
              <a:buFont typeface="Arial" pitchFamily="34" charset="0"/>
              <a:buNone/>
              <a:defRPr/>
            </a:pPr>
            <a:r>
              <a:rPr lang="en-GB" sz="2000" dirty="0" smtClean="0"/>
              <a:t>	</a:t>
            </a:r>
          </a:p>
        </p:txBody>
      </p:sp>
      <p:pic>
        <p:nvPicPr>
          <p:cNvPr id="46082" name="Picture 2" descr="C:\Users\Alison Mott\Desktop\1%20in%2020%20childrne.png"/>
          <p:cNvPicPr>
            <a:picLocks noChangeAspect="1" noChangeArrowheads="1"/>
          </p:cNvPicPr>
          <p:nvPr/>
        </p:nvPicPr>
        <p:blipFill>
          <a:blip r:embed="rId3" cstate="print"/>
          <a:srcRect l="50412"/>
          <a:stretch>
            <a:fillRect/>
          </a:stretch>
        </p:blipFill>
        <p:spPr bwMode="auto">
          <a:xfrm>
            <a:off x="251520" y="1052736"/>
            <a:ext cx="3189432" cy="446449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indent="-308165">
              <a:lnSpc>
                <a:spcPct val="90000"/>
              </a:lnSpc>
              <a:spcAft>
                <a:spcPts val="998"/>
              </a:spcAft>
              <a:buFontTx/>
              <a:buChar char="•"/>
              <a:tabLst>
                <a:tab pos="311045"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n-GB" altLang="en-US" dirty="0" smtClean="0">
                <a:latin typeface="+mj-lt"/>
              </a:rPr>
              <a:t>CSE can and does happen to boys and girls of all backgrounds, races and sexuality</a:t>
            </a:r>
          </a:p>
          <a:p>
            <a:pPr indent="-308165">
              <a:lnSpc>
                <a:spcPct val="90000"/>
              </a:lnSpc>
              <a:spcAft>
                <a:spcPts val="998"/>
              </a:spcAft>
              <a:buFontTx/>
              <a:buChar char="•"/>
              <a:tabLst>
                <a:tab pos="311045"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n-GB" altLang="en-US" dirty="0" smtClean="0">
                <a:latin typeface="+mj-lt"/>
              </a:rPr>
              <a:t>Adolescence is a difficult time and any vulnerable child can be groomed</a:t>
            </a:r>
          </a:p>
          <a:p>
            <a:pPr indent="-308165">
              <a:lnSpc>
                <a:spcPct val="90000"/>
              </a:lnSpc>
              <a:buFontTx/>
              <a:buChar char="•"/>
              <a:tabLst>
                <a:tab pos="311045"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n-GB" altLang="en-US" dirty="0" smtClean="0">
                <a:latin typeface="+mj-lt"/>
              </a:rPr>
              <a:t>Adults who groom use very subtle techniques to sexually exploit children</a:t>
            </a:r>
          </a:p>
          <a:p>
            <a:pPr indent="-308165">
              <a:lnSpc>
                <a:spcPct val="90000"/>
              </a:lnSpc>
              <a:buFontTx/>
              <a:buChar char="•"/>
              <a:tabLst>
                <a:tab pos="311045"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r>
              <a:rPr lang="en-GB" altLang="en-US" dirty="0" smtClean="0">
                <a:latin typeface="+mj-lt"/>
              </a:rPr>
              <a:t>Children may not recognise they are being exploited and find it difficult to leave the abusive relationship</a:t>
            </a:r>
            <a:endParaRPr lang="en-US" altLang="en-US" dirty="0" smtClean="0">
              <a:latin typeface="+mj-lt"/>
            </a:endParaRPr>
          </a:p>
          <a:p>
            <a:pPr indent="-308165">
              <a:lnSpc>
                <a:spcPct val="90000"/>
              </a:lnSpc>
              <a:buFontTx/>
              <a:buChar char="•"/>
              <a:tabLst>
                <a:tab pos="311045"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defRPr/>
            </a:pPr>
            <a:endParaRPr lang="en-GB" altLang="en-US" sz="2500" dirty="0" smtClean="0">
              <a:latin typeface="Futura"/>
            </a:endParaRPr>
          </a:p>
          <a:p>
            <a:pPr>
              <a:defRPr/>
            </a:pPr>
            <a:endParaRPr lang="en-GB" dirty="0"/>
          </a:p>
        </p:txBody>
      </p:sp>
      <p:sp>
        <p:nvSpPr>
          <p:cNvPr id="16386" name="Title 1"/>
          <p:cNvSpPr>
            <a:spLocks noGrp="1"/>
          </p:cNvSpPr>
          <p:nvPr>
            <p:ph type="title"/>
          </p:nvPr>
        </p:nvSpPr>
        <p:spPr/>
        <p:txBody>
          <a:bodyPr/>
          <a:lstStyle/>
          <a:p>
            <a:r>
              <a:rPr lang="en-GB" altLang="en-US" dirty="0" smtClean="0"/>
              <a:t>Who can become victims?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p:txBody>
          <a:bodyPr/>
          <a:lstStyle/>
          <a:p>
            <a:pPr>
              <a:lnSpc>
                <a:spcPct val="150000"/>
              </a:lnSpc>
            </a:pPr>
            <a:r>
              <a:rPr lang="en-GB" altLang="en-US" sz="2800" dirty="0" smtClean="0"/>
              <a:t>What family or personal experiences might make a child or young person more at risk of being  sexually exploited?</a:t>
            </a:r>
          </a:p>
        </p:txBody>
      </p:sp>
      <p:sp>
        <p:nvSpPr>
          <p:cNvPr id="20482" name="Rectangle 2"/>
          <p:cNvSpPr>
            <a:spLocks noGrp="1" noChangeArrowheads="1"/>
          </p:cNvSpPr>
          <p:nvPr>
            <p:ph type="title"/>
          </p:nvPr>
        </p:nvSpPr>
        <p:spPr>
          <a:xfrm>
            <a:off x="446088" y="457200"/>
            <a:ext cx="6934223" cy="811560"/>
          </a:xfrm>
        </p:spPr>
        <p:txBody>
          <a:bodyPr/>
          <a:lstStyle/>
          <a:p>
            <a:r>
              <a:rPr lang="en-GB" altLang="en-US" dirty="0" smtClean="0"/>
              <a:t>ACTIVITY</a:t>
            </a:r>
            <a:endParaRPr lang="en-US" alt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1041</TotalTime>
  <Words>6189</Words>
  <Application>Microsoft Office PowerPoint</Application>
  <PresentationFormat>On-screen Show (4:3)</PresentationFormat>
  <Paragraphs>649</Paragraphs>
  <Slides>50</Slides>
  <Notes>44</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66" baseType="lpstr">
      <vt:lpstr>ＭＳ Ｐゴシック</vt:lpstr>
      <vt:lpstr>Arial</vt:lpstr>
      <vt:lpstr>Arial Unicode MS</vt:lpstr>
      <vt:lpstr>Calibri</vt:lpstr>
      <vt:lpstr>CG Omega</vt:lpstr>
      <vt:lpstr>Futura</vt:lpstr>
      <vt:lpstr>Lucida Sans Unicode</vt:lpstr>
      <vt:lpstr>Times New Roman</vt:lpstr>
      <vt:lpstr>Verdana</vt:lpstr>
      <vt:lpstr>Verdana Bold</vt:lpstr>
      <vt:lpstr>Wingdings</vt:lpstr>
      <vt:lpstr>Wingdings 2</vt:lpstr>
      <vt:lpstr>Wingdings 3</vt:lpstr>
      <vt:lpstr>ヒラギノ角ゴ ProN W3</vt:lpstr>
      <vt:lpstr>Concourse</vt:lpstr>
      <vt:lpstr>Document</vt:lpstr>
      <vt:lpstr>Child Sexual Exploitation  Level 3 Training  for Health Professionals</vt:lpstr>
      <vt:lpstr>OBJECTIVES</vt:lpstr>
      <vt:lpstr>WHAT IS CHILD SEXUAL EXPLOITATION?</vt:lpstr>
      <vt:lpstr>CHILD SEXUAL EXPLOITATION IS….</vt:lpstr>
      <vt:lpstr>Kayleigh’s Love Story</vt:lpstr>
      <vt:lpstr>Impact of CSE</vt:lpstr>
      <vt:lpstr>Prevalence</vt:lpstr>
      <vt:lpstr>Who can become victims?</vt:lpstr>
      <vt:lpstr>ACTIVITY</vt:lpstr>
      <vt:lpstr>VULNERABILITY FACTORS</vt:lpstr>
      <vt:lpstr>Correlation between ACEs and CSE and Sexually Harmful Behaviour</vt:lpstr>
      <vt:lpstr>Digital Dangers 1</vt:lpstr>
      <vt:lpstr>Digital Dangers 2</vt:lpstr>
      <vt:lpstr>Legislation and Guidance</vt:lpstr>
      <vt:lpstr>Role of Health Professionals </vt:lpstr>
      <vt:lpstr>GREY AREA FOR 16/17 YEAR OLDS? </vt:lpstr>
      <vt:lpstr>Child Sexual Exploitation Prevention Strategy for the NHS in Wales  </vt:lpstr>
      <vt:lpstr>CSE Prevention Strategy Aims</vt:lpstr>
      <vt:lpstr>What can we do to prevent CSE?</vt:lpstr>
      <vt:lpstr>How does it all begin? </vt:lpstr>
      <vt:lpstr>Caught in Traffick DVD https://www.youtube.com/watch?v=HDFnTVlZE0k </vt:lpstr>
      <vt:lpstr>THE GROOMING STAGES:</vt:lpstr>
      <vt:lpstr>Risk assessment of CSE</vt:lpstr>
      <vt:lpstr>Managing a Disclosure </vt:lpstr>
      <vt:lpstr>Sexual Exploitation Risk Assessment Framework SERAF</vt:lpstr>
      <vt:lpstr>AWCPP Referral flowchart (ABMUHB)</vt:lpstr>
      <vt:lpstr>Vulnerability factors - Recap</vt:lpstr>
      <vt:lpstr>Risk Indicators?</vt:lpstr>
      <vt:lpstr>SERAF Moderate Risk Indicators</vt:lpstr>
      <vt:lpstr>SERAF Significant Risk Indicators</vt:lpstr>
      <vt:lpstr>Presentation to health of victims of CSE</vt:lpstr>
      <vt:lpstr>PowerPoint Presentation</vt:lpstr>
      <vt:lpstr>Health SERAF or CSERQ Child Sexual Exploitation Risk Questionnaire </vt:lpstr>
      <vt:lpstr>CSERQ4 questions</vt:lpstr>
      <vt:lpstr>11 good predictors items</vt:lpstr>
      <vt:lpstr>CSERQ15</vt:lpstr>
      <vt:lpstr>Case studies</vt:lpstr>
      <vt:lpstr>PowerPoint Presentation</vt:lpstr>
      <vt:lpstr>PowerPoint Presentation</vt:lpstr>
      <vt:lpstr>CASE STUDIES</vt:lpstr>
      <vt:lpstr>Strengths and weaknesses of risk assessment framework</vt:lpstr>
      <vt:lpstr>Health risk assessment – What the young people say.</vt:lpstr>
      <vt:lpstr>Bristol SCR feedback: messages from children to professionals</vt:lpstr>
      <vt:lpstr>PowerPoint Presentation</vt:lpstr>
      <vt:lpstr>PowerPoint Presentation</vt:lpstr>
      <vt:lpstr>Take home messages</vt:lpstr>
      <vt:lpstr>Take home messages</vt:lpstr>
      <vt:lpstr>Resources</vt:lpstr>
      <vt:lpstr>Film resources</vt:lpstr>
      <vt:lpstr>Acknowledgements</vt:lpstr>
    </vt:vector>
  </TitlesOfParts>
  <Company>CVUHB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Morgane Richards</cp:lastModifiedBy>
  <cp:revision>56</cp:revision>
  <dcterms:created xsi:type="dcterms:W3CDTF">2017-07-12T15:15:44Z</dcterms:created>
  <dcterms:modified xsi:type="dcterms:W3CDTF">2020-01-17T12:44:32Z</dcterms:modified>
</cp:coreProperties>
</file>