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E03882"/>
    <a:srgbClr val="F9C40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79"/>
    <p:restoredTop sz="94660"/>
  </p:normalViewPr>
  <p:slideViewPr>
    <p:cSldViewPr snapToGrid="0" snapToObjects="1" showGuides="1">
      <p:cViewPr varScale="1">
        <p:scale>
          <a:sx n="110" d="100"/>
          <a:sy n="110" d="100"/>
        </p:scale>
        <p:origin x="94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6687087" cy="83099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2" hasCustomPrompt="1"/>
          </p:nvPr>
        </p:nvSpPr>
        <p:spPr>
          <a:xfrm>
            <a:off x="718456" y="2253927"/>
            <a:ext cx="6686550" cy="4154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9525" indent="0">
              <a:buNone/>
              <a:tabLst/>
              <a:defRPr b="0" i="0" baseline="0">
                <a:solidFill>
                  <a:srgbClr val="F9C402"/>
                </a:solidFill>
                <a:latin typeface="Ubuntu Light" charset="0"/>
                <a:ea typeface="Ubuntu Light" charset="0"/>
                <a:cs typeface="Ubuntu Light" charset="0"/>
              </a:defRPr>
            </a:lvl2pPr>
            <a:lvl3pPr marL="914400" indent="0">
              <a:buNone/>
              <a:defRPr b="0" i="0">
                <a:latin typeface="Ubuntu Light" charset="0"/>
                <a:ea typeface="Ubuntu Light" charset="0"/>
                <a:cs typeface="Ubuntu Light" charset="0"/>
              </a:defRPr>
            </a:lvl3pPr>
            <a:lvl4pPr marL="1371600" indent="0">
              <a:buNone/>
              <a:defRPr b="0" i="0">
                <a:latin typeface="Ubuntu Light" charset="0"/>
                <a:ea typeface="Ubuntu Light" charset="0"/>
                <a:cs typeface="Ubuntu Light" charset="0"/>
              </a:defRPr>
            </a:lvl4pPr>
            <a:lvl5pPr marL="1828800" indent="0">
              <a:buNone/>
              <a:defRPr b="0" i="0">
                <a:latin typeface="Ubuntu Light" charset="0"/>
                <a:ea typeface="Ubuntu Light" charset="0"/>
                <a:cs typeface="Ubuntu Light" charset="0"/>
              </a:defRPr>
            </a:lvl5pPr>
          </a:lstStyle>
          <a:p>
            <a:pPr lvl="0"/>
            <a:r>
              <a:rPr lang="en-US" dirty="0" smtClean="0"/>
              <a:t>Presented By: Insert Name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6686550" cy="3323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Icon &amp; Text Title</a:t>
            </a:r>
            <a:endParaRPr lang="en-US" dirty="0"/>
          </a:p>
        </p:txBody>
      </p:sp>
      <p:sp>
        <p:nvSpPr>
          <p:cNvPr id="8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38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0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153740" y="715963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53740" y="1158975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153740" y="715963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</a:t>
            </a:r>
            <a:endParaRPr lang="en-US" dirty="0"/>
          </a:p>
        </p:txBody>
      </p:sp>
      <p:sp>
        <p:nvSpPr>
          <p:cNvPr id="2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53740" y="1158975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3" y="715963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 Slide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3" y="1158975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3" y="715963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 Slide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3" y="1158975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1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4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8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Image &amp; Text Title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715618" y="2166730"/>
            <a:ext cx="4658137" cy="34389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1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618" y="715963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Page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618" y="1158975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818244" y="2166730"/>
            <a:ext cx="4658137" cy="34389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1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6818244" y="715963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Page Reverse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6818244" y="1158975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71869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Nam de </a:t>
            </a:r>
            <a:r>
              <a:rPr lang="en-US" dirty="0" err="1" smtClean="0"/>
              <a:t>isto</a:t>
            </a:r>
            <a:r>
              <a:rPr lang="en-US" dirty="0" smtClean="0"/>
              <a:t> magna </a:t>
            </a:r>
            <a:r>
              <a:rPr lang="en-US" dirty="0" err="1" smtClean="0"/>
              <a:t>dissensio</a:t>
            </a:r>
            <a:r>
              <a:rPr lang="en-US" dirty="0" smtClean="0"/>
              <a:t> est.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potest</a:t>
            </a:r>
            <a:r>
              <a:rPr lang="en-US" dirty="0" smtClean="0"/>
              <a:t> </a:t>
            </a:r>
            <a:r>
              <a:rPr lang="en-US" dirty="0" err="1" smtClean="0"/>
              <a:t>ea</a:t>
            </a:r>
            <a:r>
              <a:rPr lang="en-US" dirty="0" smtClean="0"/>
              <a:t>, quae </a:t>
            </a:r>
            <a:r>
              <a:rPr lang="en-US" dirty="0" err="1" smtClean="0"/>
              <a:t>probabilia</a:t>
            </a:r>
            <a:r>
              <a:rPr lang="en-US" dirty="0" smtClean="0"/>
              <a:t> </a:t>
            </a:r>
            <a:r>
              <a:rPr lang="en-US" dirty="0" err="1" smtClean="0"/>
              <a:t>videantur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, non </a:t>
            </a:r>
            <a:r>
              <a:rPr lang="en-US" dirty="0" err="1" smtClean="0"/>
              <a:t>probare</a:t>
            </a:r>
            <a:r>
              <a:rPr lang="en-US" dirty="0" smtClean="0"/>
              <a:t>? </a:t>
            </a:r>
            <a:r>
              <a:rPr lang="en-US" dirty="0" err="1" smtClean="0"/>
              <a:t>Bonum</a:t>
            </a:r>
            <a:r>
              <a:rPr lang="en-US" dirty="0" smtClean="0"/>
              <a:t> </a:t>
            </a:r>
            <a:r>
              <a:rPr lang="en-US" dirty="0" err="1" smtClean="0"/>
              <a:t>negas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divitias</a:t>
            </a:r>
            <a:r>
              <a:rPr lang="en-US" dirty="0" smtClean="0"/>
              <a:t>, </a:t>
            </a:r>
            <a:r>
              <a:rPr lang="en-US" dirty="0" err="1" smtClean="0"/>
              <a:t>praeposìtum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dicis</a:t>
            </a:r>
            <a:r>
              <a:rPr lang="en-US" dirty="0" smtClean="0"/>
              <a:t>? Nihil opus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exemplis</a:t>
            </a:r>
            <a:r>
              <a:rPr lang="en-US" dirty="0" smtClean="0"/>
              <a:t> hoc </a:t>
            </a:r>
            <a:r>
              <a:rPr lang="en-US" dirty="0" err="1" smtClean="0"/>
              <a:t>facere</a:t>
            </a:r>
            <a:r>
              <a:rPr lang="en-US" dirty="0" smtClean="0"/>
              <a:t> </a:t>
            </a:r>
            <a:r>
              <a:rPr lang="en-US" dirty="0" err="1" smtClean="0"/>
              <a:t>longius</a:t>
            </a:r>
            <a:r>
              <a:rPr lang="en-US" dirty="0" smtClean="0"/>
              <a:t>. </a:t>
            </a:r>
            <a:r>
              <a:rPr lang="en-US" dirty="0" err="1" smtClean="0"/>
              <a:t>Eam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varietatem</a:t>
            </a:r>
            <a:r>
              <a:rPr lang="en-US" dirty="0" smtClean="0"/>
              <a:t> </a:t>
            </a:r>
            <a:r>
              <a:rPr lang="en-US" dirty="0" err="1" smtClean="0"/>
              <a:t>diceres</a:t>
            </a:r>
            <a:r>
              <a:rPr lang="en-US" dirty="0" smtClean="0"/>
              <a:t>, </a:t>
            </a:r>
            <a:r>
              <a:rPr lang="en-US" dirty="0" err="1" smtClean="0"/>
              <a:t>intellegerem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etiam</a:t>
            </a:r>
            <a:r>
              <a:rPr lang="en-US" dirty="0" smtClean="0"/>
              <a:t> non </a:t>
            </a:r>
            <a:r>
              <a:rPr lang="en-US" dirty="0" err="1" smtClean="0"/>
              <a:t>dicente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intellego</a:t>
            </a:r>
            <a:r>
              <a:rPr lang="en-US" dirty="0" smtClean="0"/>
              <a:t>;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quia</a:t>
            </a:r>
            <a:r>
              <a:rPr lang="en-US" dirty="0" smtClean="0"/>
              <a:t> </a:t>
            </a:r>
            <a:r>
              <a:rPr lang="en-US" dirty="0" err="1" smtClean="0"/>
              <a:t>studebat</a:t>
            </a:r>
            <a:r>
              <a:rPr lang="en-US" dirty="0" smtClean="0"/>
              <a:t> </a:t>
            </a:r>
            <a:r>
              <a:rPr lang="en-US" dirty="0" err="1" smtClean="0"/>
              <a:t>laudi</a:t>
            </a:r>
            <a:r>
              <a:rPr lang="en-US" dirty="0" smtClean="0"/>
              <a:t> et </a:t>
            </a:r>
            <a:r>
              <a:rPr lang="en-US" dirty="0" err="1" smtClean="0"/>
              <a:t>dignitati</a:t>
            </a:r>
            <a:r>
              <a:rPr lang="en-US" dirty="0" smtClean="0"/>
              <a:t>, </a:t>
            </a:r>
            <a:r>
              <a:rPr lang="en-US" dirty="0" err="1" smtClean="0"/>
              <a:t>multum</a:t>
            </a:r>
            <a:r>
              <a:rPr lang="en-US" dirty="0" smtClean="0"/>
              <a:t> in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processerat</a:t>
            </a:r>
            <a:r>
              <a:rPr lang="en-US" dirty="0" smtClean="0"/>
              <a:t>.</a:t>
            </a:r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 baseline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 (optional) </a:t>
            </a:r>
            <a:r>
              <a:rPr lang="mr-IN" dirty="0" smtClean="0"/>
              <a:t>–</a:t>
            </a:r>
            <a:r>
              <a:rPr lang="en-US" dirty="0" smtClean="0"/>
              <a:t> use chart title</a:t>
            </a:r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2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71869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Nam de </a:t>
            </a:r>
            <a:r>
              <a:rPr lang="en-US" dirty="0" err="1" smtClean="0"/>
              <a:t>isto</a:t>
            </a:r>
            <a:r>
              <a:rPr lang="en-US" dirty="0" smtClean="0"/>
              <a:t> magna </a:t>
            </a:r>
            <a:r>
              <a:rPr lang="en-US" dirty="0" err="1" smtClean="0"/>
              <a:t>dissensio</a:t>
            </a:r>
            <a:r>
              <a:rPr lang="en-US" dirty="0" smtClean="0"/>
              <a:t> est.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potest</a:t>
            </a:r>
            <a:r>
              <a:rPr lang="en-US" dirty="0" smtClean="0"/>
              <a:t> </a:t>
            </a:r>
            <a:r>
              <a:rPr lang="en-US" dirty="0" err="1" smtClean="0"/>
              <a:t>ea</a:t>
            </a:r>
            <a:r>
              <a:rPr lang="en-US" dirty="0" smtClean="0"/>
              <a:t>, quae </a:t>
            </a:r>
            <a:r>
              <a:rPr lang="en-US" dirty="0" err="1" smtClean="0"/>
              <a:t>probabilia</a:t>
            </a:r>
            <a:r>
              <a:rPr lang="en-US" dirty="0" smtClean="0"/>
              <a:t> </a:t>
            </a:r>
            <a:r>
              <a:rPr lang="en-US" dirty="0" err="1" smtClean="0"/>
              <a:t>videantur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, non </a:t>
            </a:r>
            <a:r>
              <a:rPr lang="en-US" dirty="0" err="1" smtClean="0"/>
              <a:t>probare</a:t>
            </a:r>
            <a:r>
              <a:rPr lang="en-US" dirty="0" smtClean="0"/>
              <a:t>? </a:t>
            </a:r>
            <a:r>
              <a:rPr lang="en-US" dirty="0" err="1" smtClean="0"/>
              <a:t>Bonum</a:t>
            </a:r>
            <a:r>
              <a:rPr lang="en-US" dirty="0" smtClean="0"/>
              <a:t> </a:t>
            </a:r>
            <a:r>
              <a:rPr lang="en-US" dirty="0" err="1" smtClean="0"/>
              <a:t>negas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divitias</a:t>
            </a:r>
            <a:r>
              <a:rPr lang="en-US" dirty="0" smtClean="0"/>
              <a:t>, </a:t>
            </a:r>
            <a:r>
              <a:rPr lang="en-US" dirty="0" err="1" smtClean="0"/>
              <a:t>praeposìtum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dicis</a:t>
            </a:r>
            <a:r>
              <a:rPr lang="en-US" dirty="0" smtClean="0"/>
              <a:t>? Nihil opus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exemplis</a:t>
            </a:r>
            <a:r>
              <a:rPr lang="en-US" dirty="0" smtClean="0"/>
              <a:t> hoc </a:t>
            </a:r>
            <a:r>
              <a:rPr lang="en-US" dirty="0" err="1" smtClean="0"/>
              <a:t>facere</a:t>
            </a:r>
            <a:r>
              <a:rPr lang="en-US" dirty="0" smtClean="0"/>
              <a:t> </a:t>
            </a:r>
            <a:r>
              <a:rPr lang="en-US" dirty="0" err="1" smtClean="0"/>
              <a:t>longius</a:t>
            </a:r>
            <a:r>
              <a:rPr lang="en-US" dirty="0" smtClean="0"/>
              <a:t>. </a:t>
            </a:r>
            <a:r>
              <a:rPr lang="en-US" dirty="0" err="1" smtClean="0"/>
              <a:t>Eam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varietatem</a:t>
            </a:r>
            <a:r>
              <a:rPr lang="en-US" dirty="0" smtClean="0"/>
              <a:t> </a:t>
            </a:r>
            <a:r>
              <a:rPr lang="en-US" dirty="0" err="1" smtClean="0"/>
              <a:t>diceres</a:t>
            </a:r>
            <a:r>
              <a:rPr lang="en-US" dirty="0" smtClean="0"/>
              <a:t>, </a:t>
            </a:r>
            <a:r>
              <a:rPr lang="en-US" dirty="0" err="1" smtClean="0"/>
              <a:t>intellegerem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etiam</a:t>
            </a:r>
            <a:r>
              <a:rPr lang="en-US" dirty="0" smtClean="0"/>
              <a:t> non </a:t>
            </a:r>
            <a:r>
              <a:rPr lang="en-US" dirty="0" err="1" smtClean="0"/>
              <a:t>dicente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intellego</a:t>
            </a:r>
            <a:r>
              <a:rPr lang="en-US" dirty="0" smtClean="0"/>
              <a:t>;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quia</a:t>
            </a:r>
            <a:r>
              <a:rPr lang="en-US" dirty="0" smtClean="0"/>
              <a:t> </a:t>
            </a:r>
            <a:r>
              <a:rPr lang="en-US" dirty="0" err="1" smtClean="0"/>
              <a:t>studebat</a:t>
            </a:r>
            <a:r>
              <a:rPr lang="en-US" dirty="0" smtClean="0"/>
              <a:t> </a:t>
            </a:r>
            <a:r>
              <a:rPr lang="en-US" dirty="0" err="1" smtClean="0"/>
              <a:t>laudi</a:t>
            </a:r>
            <a:r>
              <a:rPr lang="en-US" dirty="0" smtClean="0"/>
              <a:t> et </a:t>
            </a:r>
            <a:r>
              <a:rPr lang="en-US" dirty="0" err="1" smtClean="0"/>
              <a:t>dignitati</a:t>
            </a:r>
            <a:r>
              <a:rPr lang="en-US" dirty="0" smtClean="0"/>
              <a:t>, </a:t>
            </a:r>
            <a:r>
              <a:rPr lang="en-US" dirty="0" err="1" smtClean="0"/>
              <a:t>multum</a:t>
            </a:r>
            <a:r>
              <a:rPr lang="en-US" dirty="0" smtClean="0"/>
              <a:t> in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processerat</a:t>
            </a:r>
            <a:r>
              <a:rPr lang="en-US" dirty="0" smtClean="0"/>
              <a:t>.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5022228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11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6453808" y="2204185"/>
            <a:ext cx="5022229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2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5022228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6453808" y="2204185"/>
            <a:ext cx="5022229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Text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 </a:t>
            </a:r>
            <a:r>
              <a:rPr lang="en-US" dirty="0" err="1" smtClean="0"/>
              <a:t>oluptatibus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502222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Icon &amp; Text Title</a:t>
            </a:r>
            <a:endParaRPr lang="en-US" dirty="0"/>
          </a:p>
        </p:txBody>
      </p:sp>
      <p:sp>
        <p:nvSpPr>
          <p:cNvPr id="3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51" r:id="rId4"/>
    <p:sldLayoutId id="2147483667" r:id="rId5"/>
    <p:sldLayoutId id="2147483652" r:id="rId6"/>
    <p:sldLayoutId id="2147483665" r:id="rId7"/>
    <p:sldLayoutId id="2147483654" r:id="rId8"/>
    <p:sldLayoutId id="2147483656" r:id="rId9"/>
    <p:sldLayoutId id="2147483663" r:id="rId10"/>
    <p:sldLayoutId id="2147483660" r:id="rId11"/>
    <p:sldLayoutId id="2147483664" r:id="rId12"/>
    <p:sldLayoutId id="2147483670" r:id="rId13"/>
    <p:sldLayoutId id="2147483671" r:id="rId14"/>
    <p:sldLayoutId id="2147483657" r:id="rId15"/>
    <p:sldLayoutId id="2147483653" r:id="rId16"/>
    <p:sldLayoutId id="2147483668" r:id="rId17"/>
    <p:sldLayoutId id="2147483669" r:id="rId18"/>
    <p:sldLayoutId id="2147483658" r:id="rId19"/>
    <p:sldLayoutId id="2147483655" r:id="rId20"/>
    <p:sldLayoutId id="2147483662" r:id="rId21"/>
    <p:sldLayoutId id="2147483673" r:id="rId22"/>
    <p:sldLayoutId id="2147483659" r:id="rId2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healthwales.org/childmeasurement" TargetMode="External"/><Relationship Id="rId2" Type="http://schemas.openxmlformats.org/officeDocument/2006/relationships/hyperlink" Target="http://www.wales.nhs.uk/sitesplus/888/page/6779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hildmeasurementprogramme@wales.nhs.u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tionalarchives.gov.uk/doc/open-government-licence/version/3/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288" y="454182"/>
            <a:ext cx="10302692" cy="1107996"/>
          </a:xfrm>
        </p:spPr>
        <p:txBody>
          <a:bodyPr/>
          <a:lstStyle/>
          <a:p>
            <a:r>
              <a:rPr lang="en-GB" sz="4000" dirty="0" smtClean="0"/>
              <a:t>Child Measurement Programme</a:t>
            </a:r>
            <a:r>
              <a:rPr lang="en-GB" sz="4000" dirty="0"/>
              <a:t> </a:t>
            </a:r>
            <a:r>
              <a:rPr lang="en-GB" sz="4000" dirty="0" smtClean="0"/>
              <a:t>for Wales </a:t>
            </a:r>
            <a:br>
              <a:rPr lang="en-GB" sz="4000" dirty="0" smtClean="0"/>
            </a:br>
            <a:r>
              <a:rPr lang="en-GB" sz="4000" dirty="0" smtClean="0"/>
              <a:t>report 2017/18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Public Health Wales Observatory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March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69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649637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" t="2437" r="560" b="42947"/>
          <a:stretch/>
        </p:blipFill>
        <p:spPr>
          <a:xfrm>
            <a:off x="2154117" y="35170"/>
            <a:ext cx="7367622" cy="589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3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34195" cy="433003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t="2308" r="561" b="40513"/>
          <a:stretch/>
        </p:blipFill>
        <p:spPr>
          <a:xfrm>
            <a:off x="2505808" y="8792"/>
            <a:ext cx="6986040" cy="593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387869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2692" r="744" b="28589"/>
          <a:stretch/>
        </p:blipFill>
        <p:spPr>
          <a:xfrm>
            <a:off x="2804744" y="26376"/>
            <a:ext cx="5811585" cy="589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8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34195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791824" y="744022"/>
            <a:ext cx="2525085" cy="159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t="2180" r="1106" b="26795"/>
          <a:stretch/>
        </p:blipFill>
        <p:spPr>
          <a:xfrm>
            <a:off x="3076096" y="17584"/>
            <a:ext cx="5557950" cy="589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3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43656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file is part of the Child Measurement Programme </a:t>
            </a:r>
            <a:r>
              <a:rPr lang="en-GB" dirty="0" smtClean="0"/>
              <a:t>2017/18 </a:t>
            </a:r>
            <a:r>
              <a:rPr lang="en-GB" dirty="0"/>
              <a:t>release.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A report, additional data files and a ‘Technical summary’ are available at</a:t>
            </a:r>
            <a:r>
              <a:rPr lang="en-GB" dirty="0" smtClean="0"/>
              <a:t>:</a:t>
            </a:r>
            <a:r>
              <a:rPr lang="en-GB" dirty="0"/>
              <a:t> 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www.wales.nhs.uk/sitesplus/888/page/67795</a:t>
            </a:r>
            <a:endParaRPr lang="en-GB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800" dirty="0"/>
              <a:t/>
            </a:r>
            <a:br>
              <a:rPr lang="en-GB" sz="18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dirty="0">
                <a:solidFill>
                  <a:schemeClr val="tx1"/>
                </a:solidFill>
              </a:rPr>
              <a:t>Child Measurement Programme for Wales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chemeClr val="tx1"/>
                </a:solidFill>
              </a:rPr>
              <a:t>Web: </a:t>
            </a:r>
            <a:r>
              <a:rPr lang="en-GB" dirty="0">
                <a:solidFill>
                  <a:srgbClr val="B0484C"/>
                </a:solidFill>
                <a:hlinkClick r:id="rId3"/>
              </a:rPr>
              <a:t>www.publichealthwales.org/childmeasurement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chemeClr val="tx1"/>
                </a:solidFill>
              </a:rPr>
              <a:t>Email: </a:t>
            </a:r>
            <a:r>
              <a:rPr lang="en-GB" dirty="0">
                <a:solidFill>
                  <a:srgbClr val="C00000"/>
                </a:solidFill>
                <a:hlinkClick r:id="rId4"/>
              </a:rPr>
              <a:t>childmeasurementprogramme@wales.nhs.uk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599303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846034" y="715963"/>
            <a:ext cx="10262878" cy="903837"/>
          </a:xfrm>
        </p:spPr>
        <p:txBody>
          <a:bodyPr/>
          <a:lstStyle/>
          <a:p>
            <a:pPr algn="l"/>
            <a:r>
              <a:rPr lang="en-GB" dirty="0" smtClean="0"/>
              <a:t> Using </a:t>
            </a:r>
            <a:r>
              <a:rPr lang="en-GB" dirty="0"/>
              <a:t>these slides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804339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40934" y="1632991"/>
            <a:ext cx="10853159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423F74"/>
                </a:solidFill>
              </a:rPr>
              <a:t>These maps accompany the Child Measurement Programme for Wales Report </a:t>
            </a:r>
            <a:r>
              <a:rPr lang="en-GB" dirty="0" smtClean="0">
                <a:solidFill>
                  <a:srgbClr val="423F74"/>
                </a:solidFill>
              </a:rPr>
              <a:t>2017/18.</a:t>
            </a:r>
            <a:endParaRPr lang="en-GB" dirty="0">
              <a:solidFill>
                <a:srgbClr val="423F74"/>
              </a:solidFill>
            </a:endParaRPr>
          </a:p>
          <a:p>
            <a:pPr lvl="0">
              <a:defRPr/>
            </a:pPr>
            <a:endParaRPr lang="en-GB" dirty="0">
              <a:solidFill>
                <a:srgbClr val="423F74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423F74"/>
                </a:solidFill>
              </a:rPr>
              <a:t>These maps are a resource to demonstrate examples of findings from the Child Measurement Programme for Wales Report </a:t>
            </a:r>
            <a:r>
              <a:rPr lang="en-GB" dirty="0" smtClean="0">
                <a:solidFill>
                  <a:srgbClr val="423F74"/>
                </a:solidFill>
              </a:rPr>
              <a:t>2017/18.</a:t>
            </a:r>
            <a:endParaRPr lang="en-GB" dirty="0">
              <a:solidFill>
                <a:srgbClr val="423F74"/>
              </a:solidFill>
            </a:endParaRPr>
          </a:p>
          <a:p>
            <a:pPr lvl="0">
              <a:defRPr/>
            </a:pPr>
            <a:endParaRPr lang="en-GB" dirty="0">
              <a:solidFill>
                <a:srgbClr val="423F74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423F74"/>
                </a:solidFill>
              </a:rPr>
              <a:t>The presentation can be used as a whole or as individual slides.</a:t>
            </a:r>
            <a:endParaRPr lang="en-US" b="1" dirty="0"/>
          </a:p>
          <a:p>
            <a:pPr algn="ctr">
              <a:lnSpc>
                <a:spcPct val="80000"/>
              </a:lnSpc>
              <a:buNone/>
            </a:pPr>
            <a:endParaRPr lang="en-US" b="1" dirty="0"/>
          </a:p>
          <a:p>
            <a:pPr algn="ctr">
              <a:lnSpc>
                <a:spcPct val="80000"/>
              </a:lnSpc>
              <a:buNone/>
            </a:pPr>
            <a:endParaRPr lang="en-US" dirty="0">
              <a:solidFill>
                <a:srgbClr val="423F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en-US" sz="1600" dirty="0">
                <a:solidFill>
                  <a:srgbClr val="423F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600" dirty="0" smtClean="0">
                <a:solidFill>
                  <a:srgbClr val="423F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en-US" sz="1600" dirty="0">
                <a:solidFill>
                  <a:srgbClr val="423F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Health Wales NHS Trust</a:t>
            </a:r>
          </a:p>
          <a:p>
            <a:pPr algn="ctr"/>
            <a:r>
              <a:rPr lang="en-GB" sz="1600" dirty="0">
                <a:solidFill>
                  <a:srgbClr val="423F7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Material contained in this document may be reproduced under the terms of the Open Government Licence (OGL)</a:t>
            </a:r>
          </a:p>
          <a:p>
            <a:pPr algn="ctr"/>
            <a:r>
              <a:rPr lang="en-GB" sz="1600" u="sng" dirty="0">
                <a:solidFill>
                  <a:srgbClr val="423F7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www.nationalarchives.gov.uk/doc/open-government-licence/version/3/</a:t>
            </a:r>
            <a:endParaRPr lang="en-GB" sz="1600" dirty="0">
              <a:solidFill>
                <a:srgbClr val="423F74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423F7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provided it is done so accurately and is not used in a misleading context. Acknowledgement to Public Health Wales NHS Trust to be stated. Copyright in the typographical arrangement, design and layout belongs to Public Health Wales NHS Trust.</a:t>
            </a:r>
          </a:p>
        </p:txBody>
      </p:sp>
    </p:spTree>
    <p:extLst>
      <p:ext uri="{BB962C8B-B14F-4D97-AF65-F5344CB8AC3E}">
        <p14:creationId xmlns:p14="http://schemas.microsoft.com/office/powerpoint/2010/main" val="424148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l"/>
            <a:r>
              <a:rPr lang="en-US" dirty="0">
                <a:latin typeface="Verdana" pitchFamily="34" charset="0"/>
              </a:rPr>
              <a:t>Instructions to copy a slide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325916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47596" y="1504060"/>
            <a:ext cx="87271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/>
            <a:r>
              <a:rPr lang="en-GB" b="1" dirty="0">
                <a:solidFill>
                  <a:srgbClr val="324F82"/>
                </a:solidFill>
              </a:rPr>
              <a:t>To copy a slide for use in a presentation:</a:t>
            </a:r>
          </a:p>
          <a:p>
            <a:pPr marL="685800" indent="-685800"/>
            <a:endParaRPr lang="en-GB" b="1" dirty="0">
              <a:solidFill>
                <a:srgbClr val="324F82"/>
              </a:solidFill>
            </a:endParaRPr>
          </a:p>
          <a:p>
            <a:pPr marL="685800" indent="-685800"/>
            <a:r>
              <a:rPr lang="en-GB" dirty="0">
                <a:solidFill>
                  <a:srgbClr val="324F82"/>
                </a:solidFill>
              </a:rPr>
              <a:t>1. 	</a:t>
            </a:r>
            <a:r>
              <a:rPr lang="en-GB" b="1" dirty="0">
                <a:solidFill>
                  <a:srgbClr val="324F82"/>
                </a:solidFill>
              </a:rPr>
              <a:t>Right-click</a:t>
            </a:r>
            <a:r>
              <a:rPr lang="en-GB" dirty="0">
                <a:solidFill>
                  <a:srgbClr val="324F82"/>
                </a:solidFill>
              </a:rPr>
              <a:t> on the slide you wish to copy from the list on the left-hand side (the ‘slides’ tab) when in normal view and </a:t>
            </a:r>
            <a:r>
              <a:rPr lang="en-GB" b="1" dirty="0">
                <a:solidFill>
                  <a:srgbClr val="324F82"/>
                </a:solidFill>
              </a:rPr>
              <a:t>select ‘Copy’</a:t>
            </a:r>
            <a:r>
              <a:rPr lang="en-GB" dirty="0">
                <a:solidFill>
                  <a:srgbClr val="324F82"/>
                </a:solidFill>
              </a:rPr>
              <a:t> from the list.</a:t>
            </a:r>
          </a:p>
          <a:p>
            <a:pPr marL="685800" indent="-685800">
              <a:buFontTx/>
              <a:buAutoNum type="arabicPeriod"/>
            </a:pPr>
            <a:endParaRPr lang="en-GB" dirty="0">
              <a:solidFill>
                <a:srgbClr val="324F82"/>
              </a:solidFill>
            </a:endParaRPr>
          </a:p>
          <a:p>
            <a:pPr marL="685800" indent="-685800">
              <a:buFontTx/>
              <a:buAutoNum type="arabicPeriod" startAt="2"/>
            </a:pPr>
            <a:r>
              <a:rPr lang="en-GB" dirty="0">
                <a:solidFill>
                  <a:srgbClr val="324F82"/>
                </a:solidFill>
              </a:rPr>
              <a:t>Go to your presentation and </a:t>
            </a:r>
            <a:r>
              <a:rPr lang="en-GB" b="1" dirty="0">
                <a:solidFill>
                  <a:srgbClr val="324F82"/>
                </a:solidFill>
              </a:rPr>
              <a:t>right-click</a:t>
            </a:r>
            <a:r>
              <a:rPr lang="en-GB" dirty="0">
                <a:solidFill>
                  <a:srgbClr val="324F82"/>
                </a:solidFill>
              </a:rPr>
              <a:t> where you want the copied slide to appear in the ‘slides’ tab and </a:t>
            </a:r>
            <a:r>
              <a:rPr lang="en-GB" b="1" dirty="0">
                <a:solidFill>
                  <a:srgbClr val="324F82"/>
                </a:solidFill>
              </a:rPr>
              <a:t>select ‘paste’</a:t>
            </a:r>
            <a:r>
              <a:rPr lang="en-GB" dirty="0">
                <a:solidFill>
                  <a:srgbClr val="324F82"/>
                </a:solidFill>
              </a:rPr>
              <a:t> from the list. </a:t>
            </a:r>
          </a:p>
          <a:p>
            <a:pPr marL="685800" indent="-685800">
              <a:buFontTx/>
              <a:buAutoNum type="arabicPeriod" startAt="2"/>
            </a:pPr>
            <a:endParaRPr lang="en-GB" dirty="0">
              <a:solidFill>
                <a:srgbClr val="324F82"/>
              </a:solidFill>
            </a:endParaRPr>
          </a:p>
          <a:p>
            <a:pPr marL="685800" indent="-685800">
              <a:buFontTx/>
              <a:buAutoNum type="arabicPeriod" startAt="2"/>
            </a:pPr>
            <a:r>
              <a:rPr lang="en-GB" dirty="0">
                <a:solidFill>
                  <a:srgbClr val="324F82"/>
                </a:solidFill>
              </a:rPr>
              <a:t>On being pasted into your presentation a small clipboard icon with a black arrow will appear near the bottom right-hand corner of the newly pasted slide. </a:t>
            </a:r>
            <a:r>
              <a:rPr lang="en-GB" b="1" dirty="0">
                <a:solidFill>
                  <a:srgbClr val="324F82"/>
                </a:solidFill>
              </a:rPr>
              <a:t>Click on the arrow</a:t>
            </a:r>
            <a:r>
              <a:rPr lang="en-GB" dirty="0">
                <a:solidFill>
                  <a:srgbClr val="324F82"/>
                </a:solidFill>
              </a:rPr>
              <a:t> to show the drop-down menu and </a:t>
            </a:r>
            <a:r>
              <a:rPr lang="en-GB" b="1" dirty="0">
                <a:solidFill>
                  <a:srgbClr val="324F82"/>
                </a:solidFill>
              </a:rPr>
              <a:t>select “Keep Source Formatting”</a:t>
            </a:r>
            <a:r>
              <a:rPr lang="en-GB" dirty="0">
                <a:solidFill>
                  <a:srgbClr val="324F82"/>
                </a:solidFill>
              </a:rPr>
              <a:t> from the list. The slide will then appear as seen in the original presentation.</a:t>
            </a:r>
          </a:p>
          <a:p>
            <a:endParaRPr lang="en-GB" dirty="0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2261" y="567024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02261" y="3519352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5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180496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7519" y="1291839"/>
            <a:ext cx="83332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5:	Wales, Overweight or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6:	Wales,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7:	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Betsi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Cadwaladr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8:</a:t>
            </a:r>
            <a:r>
              <a:rPr lang="en-GB" sz="1800" dirty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	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Powys THB,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9:	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Hywel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Dda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10:	Swansea Bay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11:	Cardiff and Vale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12:	Cwm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Taf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Morgannwg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13:	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Aneurin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Bevan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14:	Further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79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966851" cy="28167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5" r="1106" b="17051"/>
          <a:stretch/>
        </p:blipFill>
        <p:spPr>
          <a:xfrm>
            <a:off x="3214188" y="17585"/>
            <a:ext cx="5191259" cy="592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4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121131" cy="221599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62" r="699" b="16795"/>
          <a:stretch/>
        </p:blipFill>
        <p:spPr>
          <a:xfrm>
            <a:off x="3249699" y="43962"/>
            <a:ext cx="5155745" cy="587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6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515414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" t="3205" r="625" b="11154"/>
          <a:stretch/>
        </p:blipFill>
        <p:spPr>
          <a:xfrm>
            <a:off x="1327638" y="61547"/>
            <a:ext cx="9557239" cy="587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94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951641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" t="2051" r="4550" b="26795"/>
          <a:stretch/>
        </p:blipFill>
        <p:spPr>
          <a:xfrm>
            <a:off x="3174022" y="17583"/>
            <a:ext cx="5398477" cy="593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34195" cy="571438"/>
          </a:xfrm>
        </p:spPr>
        <p:txBody>
          <a:bodyPr/>
          <a:lstStyle/>
          <a:p>
            <a:r>
              <a:rPr lang="en-GB" dirty="0"/>
              <a:t>Child Measurement Programme for Wales </a:t>
            </a:r>
            <a:r>
              <a:rPr lang="en-GB" dirty="0" smtClean="0"/>
              <a:t>2017/18</a:t>
            </a:r>
            <a:endParaRPr lang="en-GB" dirty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517900" y="830258"/>
            <a:ext cx="226060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" t="2308" r="4550" b="28718"/>
          <a:stretch/>
        </p:blipFill>
        <p:spPr>
          <a:xfrm>
            <a:off x="3265588" y="35168"/>
            <a:ext cx="5465174" cy="589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4223</TotalTime>
  <Words>244</Words>
  <Application>Microsoft Office PowerPoint</Application>
  <PresentationFormat>Widescreen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Ubuntu</vt:lpstr>
      <vt:lpstr>Ubuntu Light</vt:lpstr>
      <vt:lpstr>Verdana</vt:lpstr>
      <vt:lpstr>Office Theme</vt:lpstr>
      <vt:lpstr>Child Measurement Programme for Wales  report 2017/18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Leon May (Public Health Wales - No. 2 Capital Quarter)</cp:lastModifiedBy>
  <cp:revision>82</cp:revision>
  <cp:lastPrinted>2017-11-02T10:40:41Z</cp:lastPrinted>
  <dcterms:created xsi:type="dcterms:W3CDTF">2017-10-31T10:35:26Z</dcterms:created>
  <dcterms:modified xsi:type="dcterms:W3CDTF">2019-03-06T10:35:56Z</dcterms:modified>
</cp:coreProperties>
</file>