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258" r:id="rId2"/>
    <p:sldId id="261" r:id="rId3"/>
    <p:sldId id="262" r:id="rId4"/>
    <p:sldId id="263" r:id="rId5"/>
    <p:sldId id="285" r:id="rId6"/>
    <p:sldId id="286" r:id="rId7"/>
    <p:sldId id="288" r:id="rId8"/>
    <p:sldId id="291" r:id="rId9"/>
    <p:sldId id="292" r:id="rId10"/>
    <p:sldId id="293" r:id="rId11"/>
    <p:sldId id="294" r:id="rId12"/>
    <p:sldId id="296" r:id="rId13"/>
    <p:sldId id="297" r:id="rId14"/>
    <p:sldId id="298" r:id="rId15"/>
    <p:sldId id="299" r:id="rId16"/>
    <p:sldId id="300" r:id="rId17"/>
    <p:sldId id="301" r:id="rId18"/>
    <p:sldId id="302" r:id="rId19"/>
    <p:sldId id="303" r:id="rId20"/>
    <p:sldId id="304" r:id="rId21"/>
    <p:sldId id="306" r:id="rId22"/>
    <p:sldId id="312" r:id="rId23"/>
    <p:sldId id="313" r:id="rId24"/>
    <p:sldId id="320" r:id="rId25"/>
    <p:sldId id="318" r:id="rId26"/>
    <p:sldId id="321" r:id="rId27"/>
    <p:sldId id="319" r:id="rId28"/>
    <p:sldId id="316" r:id="rId29"/>
    <p:sldId id="322" r:id="rId30"/>
    <p:sldId id="317" r:id="rId31"/>
  </p:sldIdLst>
  <p:sldSz cx="10688638" cy="756285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 Ann Jones" initials="M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3F74"/>
    <a:srgbClr val="8CC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6" autoAdjust="0"/>
    <p:restoredTop sz="90947" autoAdjust="0"/>
  </p:normalViewPr>
  <p:slideViewPr>
    <p:cSldViewPr>
      <p:cViewPr>
        <p:scale>
          <a:sx n="50" d="100"/>
          <a:sy n="50" d="100"/>
        </p:scale>
        <p:origin x="-1882" y="-538"/>
      </p:cViewPr>
      <p:guideLst>
        <p:guide orient="horz" pos="2382"/>
        <p:guide pos="336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75FC54-56C6-478E-9D6F-B350D4B4049F}" type="datetimeFigureOut">
              <a:rPr lang="en-GB" smtClean="0"/>
              <a:pPr/>
              <a:t>18/05/2016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4D01B8-F34A-4E03-B187-228EF3F1F5A7}"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006475" y="685800"/>
            <a:ext cx="484505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D30F5DB-C6E4-46AD-9FD0-199087DE174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B87A99-8B29-4102-B321-BF01CE11CB49}" type="slidenum">
              <a:rPr lang="en-US"/>
              <a:pPr/>
              <a:t>1</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30F5DB-C6E4-46AD-9FD0-199087DE174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30F5DB-C6E4-46AD-9FD0-199087DE174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30F5DB-C6E4-46AD-9FD0-199087DE1746}"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GB" dirty="0" smtClean="0"/>
              <a:t>Child Measurement Programme for Wales 2011/12</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0" name="Picture 16" descr="Text slide2 b-ground"/>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6" name="Rectangle 2"/>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Rectangle 10"/>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pPr>
              <a:defRPr/>
            </a:pPr>
            <a:r>
              <a:rPr lang="en-GB" dirty="0" smtClean="0"/>
              <a:t>Child Measurement Programme for Wales 2011/12</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1042988" rtl="0" fontAlgn="base">
        <a:spcBef>
          <a:spcPct val="0"/>
        </a:spcBef>
        <a:spcAft>
          <a:spcPct val="0"/>
        </a:spcAft>
        <a:defRPr sz="5000">
          <a:solidFill>
            <a:srgbClr val="423F74"/>
          </a:solidFill>
          <a:latin typeface="+mj-lt"/>
          <a:ea typeface="+mj-ea"/>
          <a:cs typeface="+mj-cs"/>
        </a:defRPr>
      </a:lvl1pPr>
      <a:lvl2pPr algn="l" defTabSz="1042988" rtl="0" fontAlgn="base">
        <a:spcBef>
          <a:spcPct val="0"/>
        </a:spcBef>
        <a:spcAft>
          <a:spcPct val="0"/>
        </a:spcAft>
        <a:defRPr sz="5000">
          <a:solidFill>
            <a:srgbClr val="423F74"/>
          </a:solidFill>
          <a:latin typeface="Verdana Bold" charset="0"/>
          <a:ea typeface="ＭＳ Ｐゴシック" charset="-128"/>
        </a:defRPr>
      </a:lvl2pPr>
      <a:lvl3pPr algn="l" defTabSz="1042988" rtl="0" fontAlgn="base">
        <a:spcBef>
          <a:spcPct val="0"/>
        </a:spcBef>
        <a:spcAft>
          <a:spcPct val="0"/>
        </a:spcAft>
        <a:defRPr sz="5000">
          <a:solidFill>
            <a:srgbClr val="423F74"/>
          </a:solidFill>
          <a:latin typeface="Verdana Bold" charset="0"/>
          <a:ea typeface="ＭＳ Ｐゴシック" charset="-128"/>
        </a:defRPr>
      </a:lvl3pPr>
      <a:lvl4pPr algn="l" defTabSz="1042988" rtl="0" fontAlgn="base">
        <a:spcBef>
          <a:spcPct val="0"/>
        </a:spcBef>
        <a:spcAft>
          <a:spcPct val="0"/>
        </a:spcAft>
        <a:defRPr sz="5000">
          <a:solidFill>
            <a:srgbClr val="423F74"/>
          </a:solidFill>
          <a:latin typeface="Verdana Bold" charset="0"/>
          <a:ea typeface="ＭＳ Ｐゴシック" charset="-128"/>
        </a:defRPr>
      </a:lvl4pPr>
      <a:lvl5pPr algn="l" defTabSz="1042988" rtl="0" fontAlgn="base">
        <a:spcBef>
          <a:spcPct val="0"/>
        </a:spcBef>
        <a:spcAft>
          <a:spcPct val="0"/>
        </a:spcAft>
        <a:defRPr sz="5000">
          <a:solidFill>
            <a:srgbClr val="423F74"/>
          </a:solidFill>
          <a:latin typeface="Verdana Bold" charset="0"/>
          <a:ea typeface="ＭＳ Ｐゴシック" charset="-128"/>
        </a:defRPr>
      </a:lvl5pPr>
      <a:lvl6pPr marL="457200" algn="l" defTabSz="1042988" rtl="0" fontAlgn="base">
        <a:spcBef>
          <a:spcPct val="0"/>
        </a:spcBef>
        <a:spcAft>
          <a:spcPct val="0"/>
        </a:spcAft>
        <a:defRPr sz="5000">
          <a:solidFill>
            <a:srgbClr val="423F74"/>
          </a:solidFill>
          <a:latin typeface="Verdana Bold" charset="0"/>
          <a:ea typeface="ＭＳ Ｐゴシック" charset="-128"/>
        </a:defRPr>
      </a:lvl6pPr>
      <a:lvl7pPr marL="914400" algn="l" defTabSz="1042988" rtl="0" fontAlgn="base">
        <a:spcBef>
          <a:spcPct val="0"/>
        </a:spcBef>
        <a:spcAft>
          <a:spcPct val="0"/>
        </a:spcAft>
        <a:defRPr sz="5000">
          <a:solidFill>
            <a:srgbClr val="423F74"/>
          </a:solidFill>
          <a:latin typeface="Verdana Bold" charset="0"/>
          <a:ea typeface="ＭＳ Ｐゴシック" charset="-128"/>
        </a:defRPr>
      </a:lvl7pPr>
      <a:lvl8pPr marL="1371600" algn="l" defTabSz="1042988" rtl="0" fontAlgn="base">
        <a:spcBef>
          <a:spcPct val="0"/>
        </a:spcBef>
        <a:spcAft>
          <a:spcPct val="0"/>
        </a:spcAft>
        <a:defRPr sz="5000">
          <a:solidFill>
            <a:srgbClr val="423F74"/>
          </a:solidFill>
          <a:latin typeface="Verdana Bold" charset="0"/>
          <a:ea typeface="ＭＳ Ｐゴシック" charset="-128"/>
        </a:defRPr>
      </a:lvl8pPr>
      <a:lvl9pPr marL="1828800" algn="l" defTabSz="1042988" rtl="0" fontAlgn="base">
        <a:spcBef>
          <a:spcPct val="0"/>
        </a:spcBef>
        <a:spcAft>
          <a:spcPct val="0"/>
        </a:spcAft>
        <a:defRPr sz="5000">
          <a:solidFill>
            <a:srgbClr val="423F74"/>
          </a:solidFill>
          <a:latin typeface="Verdana Bold" charset="0"/>
          <a:ea typeface="ＭＳ Ｐゴシック" charset="-128"/>
        </a:defRPr>
      </a:lvl9pPr>
    </p:titleStyle>
    <p:bodyStyle>
      <a:lvl1pPr marL="390525" indent="-390525" algn="l" defTabSz="1042988" rtl="0" fontAlgn="base">
        <a:spcBef>
          <a:spcPct val="20000"/>
        </a:spcBef>
        <a:spcAft>
          <a:spcPct val="0"/>
        </a:spcAft>
        <a:buChar char="•"/>
        <a:defRPr sz="3600">
          <a:solidFill>
            <a:schemeClr val="tx1"/>
          </a:solidFill>
          <a:latin typeface="+mn-lt"/>
          <a:ea typeface="+mn-ea"/>
          <a:cs typeface="+mn-cs"/>
        </a:defRPr>
      </a:lvl1pPr>
      <a:lvl2pPr marL="847725" indent="-327025" algn="l" defTabSz="1042988" rtl="0" fontAlgn="base">
        <a:spcBef>
          <a:spcPct val="20000"/>
        </a:spcBef>
        <a:spcAft>
          <a:spcPct val="0"/>
        </a:spcAft>
        <a:buChar char="–"/>
        <a:defRPr sz="3200">
          <a:solidFill>
            <a:schemeClr val="tx1"/>
          </a:solidFill>
          <a:latin typeface="+mn-lt"/>
          <a:ea typeface="+mn-ea"/>
        </a:defRPr>
      </a:lvl2pPr>
      <a:lvl3pPr marL="1303338" indent="-260350" algn="l" defTabSz="1042988" rtl="0" fontAlgn="base">
        <a:spcBef>
          <a:spcPct val="20000"/>
        </a:spcBef>
        <a:spcAft>
          <a:spcPct val="0"/>
        </a:spcAft>
        <a:buChar char="•"/>
        <a:defRPr sz="2700">
          <a:solidFill>
            <a:schemeClr val="tx1"/>
          </a:solidFill>
          <a:latin typeface="+mn-lt"/>
          <a:ea typeface="+mn-ea"/>
        </a:defRPr>
      </a:lvl3pPr>
      <a:lvl4pPr marL="1825625" indent="-261938" algn="l" defTabSz="1042988" rtl="0" fontAlgn="base">
        <a:spcBef>
          <a:spcPct val="20000"/>
        </a:spcBef>
        <a:spcAft>
          <a:spcPct val="0"/>
        </a:spcAft>
        <a:buChar char="–"/>
        <a:defRPr sz="2300">
          <a:solidFill>
            <a:schemeClr val="tx1"/>
          </a:solidFill>
          <a:latin typeface="+mn-lt"/>
          <a:ea typeface="+mn-ea"/>
        </a:defRPr>
      </a:lvl4pPr>
      <a:lvl5pPr marL="2346325" indent="-260350" algn="l" defTabSz="1042988" rtl="0" fontAlgn="base">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a:t>Insert name of presentation on Master Slide</a:t>
            </a:r>
          </a:p>
        </p:txBody>
      </p:sp>
      <p:pic>
        <p:nvPicPr>
          <p:cNvPr id="6153" name="Picture 9" descr="Title slide2 b-ground"/>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7" name="Rectangle 6"/>
          <p:cNvSpPr>
            <a:spLocks noChangeArrowheads="1"/>
          </p:cNvSpPr>
          <p:nvPr/>
        </p:nvSpPr>
        <p:spPr bwMode="auto">
          <a:xfrm>
            <a:off x="685800" y="3494088"/>
            <a:ext cx="9525000" cy="762000"/>
          </a:xfrm>
          <a:prstGeom prst="rect">
            <a:avLst/>
          </a:prstGeom>
          <a:noFill/>
          <a:ln w="9525">
            <a:noFill/>
            <a:miter lim="800000"/>
            <a:headEnd/>
            <a:tailEnd/>
          </a:ln>
        </p:spPr>
        <p:txBody>
          <a:bodyPr lIns="104287" tIns="52144" rIns="104287" bIns="52144" anchor="ctr"/>
          <a:lstStyle/>
          <a:p>
            <a:pPr eaLnBrk="0" hangingPunct="0"/>
            <a:r>
              <a:rPr lang="en-GB" sz="2800" dirty="0" smtClean="0">
                <a:solidFill>
                  <a:schemeClr val="bg1"/>
                </a:solidFill>
                <a:latin typeface="Verdana" pitchFamily="34" charset="0"/>
              </a:rPr>
              <a:t>May 2016</a:t>
            </a:r>
            <a:endParaRPr lang="en-GB" sz="2800" dirty="0">
              <a:solidFill>
                <a:schemeClr val="bg1"/>
              </a:solidFill>
            </a:endParaRPr>
          </a:p>
        </p:txBody>
      </p:sp>
      <p:sp>
        <p:nvSpPr>
          <p:cNvPr id="9" name="Rectangle 5"/>
          <p:cNvSpPr txBox="1">
            <a:spLocks noChangeArrowheads="1"/>
          </p:cNvSpPr>
          <p:nvPr/>
        </p:nvSpPr>
        <p:spPr bwMode="auto">
          <a:xfrm>
            <a:off x="609600" y="5180013"/>
            <a:ext cx="9525000"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4400" b="1" u="none" strike="noStrike" kern="0" cap="none" spc="0" normalizeH="0" baseline="0" noProof="0" dirty="0" smtClean="0">
                <a:ln>
                  <a:noFill/>
                </a:ln>
                <a:solidFill>
                  <a:schemeClr val="bg1"/>
                </a:solidFill>
                <a:effectLst/>
                <a:uLnTx/>
                <a:uFillTx/>
                <a:latin typeface="+mj-lt"/>
                <a:ea typeface="+mj-ea"/>
                <a:cs typeface="+mj-cs"/>
              </a:rPr>
              <a:t>Child Measurement Programme for Wales </a:t>
            </a:r>
            <a:r>
              <a:rPr kumimoji="0" lang="en-GB" sz="4400" b="1" u="none" strike="noStrike" kern="0" cap="none" spc="0" normalizeH="0" baseline="0" noProof="0" dirty="0" smtClean="0">
                <a:ln>
                  <a:noFill/>
                </a:ln>
                <a:solidFill>
                  <a:schemeClr val="bg1"/>
                </a:solidFill>
                <a:effectLst/>
                <a:uLnTx/>
                <a:uFillTx/>
                <a:latin typeface="+mj-lt"/>
                <a:ea typeface="+mj-ea"/>
                <a:cs typeface="+mj-cs"/>
              </a:rPr>
              <a:t>Release </a:t>
            </a:r>
            <a:r>
              <a:rPr kumimoji="0" lang="en-GB" sz="4400" b="1" u="none" strike="noStrike" kern="0" cap="none" spc="0" normalizeH="0" baseline="0" noProof="0" dirty="0" smtClean="0">
                <a:ln>
                  <a:noFill/>
                </a:ln>
                <a:solidFill>
                  <a:schemeClr val="bg1"/>
                </a:solidFill>
                <a:effectLst/>
                <a:uLnTx/>
                <a:uFillTx/>
                <a:latin typeface="+mj-lt"/>
                <a:ea typeface="+mj-ea"/>
                <a:cs typeface="+mj-cs"/>
              </a:rPr>
              <a:t>2014/15</a:t>
            </a:r>
            <a:endParaRPr kumimoji="0" lang="en-GB" sz="4400" b="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447775" y="109017"/>
            <a:ext cx="9979438" cy="6324921"/>
            <a:chOff x="447775" y="109017"/>
            <a:chExt cx="9979438" cy="6324921"/>
          </a:xfrm>
        </p:grpSpPr>
        <p:sp>
          <p:nvSpPr>
            <p:cNvPr id="8" name="TextBox 7"/>
            <p:cNvSpPr txBox="1"/>
            <p:nvPr/>
          </p:nvSpPr>
          <p:spPr>
            <a:xfrm>
              <a:off x="447775" y="613073"/>
              <a:ext cx="3960440" cy="2616101"/>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Wales local authorities, Child Measurement Programme for Wales, 2014/15</a:t>
              </a:r>
            </a:p>
            <a:p>
              <a:r>
                <a:rPr lang="en-GB" sz="1400" dirty="0" smtClean="0">
                  <a:solidFill>
                    <a:srgbClr val="423F74"/>
                  </a:solidFill>
                  <a:latin typeface="+mn-lt"/>
                </a:rPr>
                <a:t>Produced by Public Health Wales Observatory, using CMP data (NWIS) </a:t>
              </a:r>
            </a:p>
            <a:p>
              <a:r>
                <a:rPr lang="en-GB" sz="1400" dirty="0" smtClean="0">
                  <a:solidFill>
                    <a:srgbClr val="423F74"/>
                  </a:solidFill>
                  <a:latin typeface="+mn-lt"/>
                </a:rPr>
                <a:t>© Crown copyright and database right 2016. Ordnance Survey 1000044810</a:t>
              </a:r>
            </a:p>
          </p:txBody>
        </p:sp>
        <p:pic>
          <p:nvPicPr>
            <p:cNvPr id="24578" name="Picture 2"/>
            <p:cNvPicPr>
              <a:picLocks noChangeAspect="1" noChangeArrowheads="1"/>
            </p:cNvPicPr>
            <p:nvPr/>
          </p:nvPicPr>
          <p:blipFill>
            <a:blip r:embed="rId2" cstate="print"/>
            <a:srcRect/>
            <a:stretch>
              <a:fillRect/>
            </a:stretch>
          </p:blipFill>
          <p:spPr bwMode="auto">
            <a:xfrm>
              <a:off x="5488335" y="109017"/>
              <a:ext cx="4938878" cy="6324921"/>
            </a:xfrm>
            <a:prstGeom prst="rect">
              <a:avLst/>
            </a:prstGeom>
            <a:noFill/>
            <a:ln w="9525">
              <a:noFill/>
              <a:miter lim="800000"/>
              <a:headEnd/>
              <a:tailEnd/>
            </a:ln>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735807" y="253033"/>
            <a:ext cx="9505056" cy="6192688"/>
            <a:chOff x="735807" y="253033"/>
            <a:chExt cx="9505056" cy="6192688"/>
          </a:xfrm>
        </p:grpSpPr>
        <p:sp>
          <p:nvSpPr>
            <p:cNvPr id="8" name="TextBox 7"/>
            <p:cNvSpPr txBox="1"/>
            <p:nvPr/>
          </p:nvSpPr>
          <p:spPr>
            <a:xfrm>
              <a:off x="735807" y="253033"/>
              <a:ext cx="9505056"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Wales, health boards and local authorities, Child Measurement Programme for Wales, 2014/15</a:t>
              </a:r>
            </a:p>
            <a:p>
              <a:r>
                <a:rPr lang="en-GB" sz="1400" dirty="0" smtClean="0">
                  <a:solidFill>
                    <a:srgbClr val="423F74"/>
                  </a:solidFill>
                  <a:latin typeface="+mn-lt"/>
                </a:rPr>
                <a:t>Produced by Public Health Wales Observatory, using CMP data (NWIS)</a:t>
              </a:r>
            </a:p>
          </p:txBody>
        </p:sp>
        <p:pic>
          <p:nvPicPr>
            <p:cNvPr id="6146" name="Picture 2"/>
            <p:cNvPicPr>
              <a:picLocks noChangeAspect="1" noChangeArrowheads="1"/>
            </p:cNvPicPr>
            <p:nvPr/>
          </p:nvPicPr>
          <p:blipFill>
            <a:blip r:embed="rId2" cstate="print"/>
            <a:srcRect/>
            <a:stretch>
              <a:fillRect/>
            </a:stretch>
          </p:blipFill>
          <p:spPr bwMode="auto">
            <a:xfrm>
              <a:off x="3105806" y="1333153"/>
              <a:ext cx="3765920" cy="5112568"/>
            </a:xfrm>
            <a:prstGeom prst="rect">
              <a:avLst/>
            </a:prstGeom>
            <a:noFill/>
            <a:ln w="9525">
              <a:noFill/>
              <a:miter lim="800000"/>
              <a:headEnd/>
              <a:tailEnd/>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879823" y="1189137"/>
            <a:ext cx="8856984" cy="2893293"/>
            <a:chOff x="879823" y="1189137"/>
            <a:chExt cx="8856984" cy="2893293"/>
          </a:xfrm>
        </p:grpSpPr>
        <p:sp>
          <p:nvSpPr>
            <p:cNvPr id="8" name="TextBox 7"/>
            <p:cNvSpPr txBox="1"/>
            <p:nvPr/>
          </p:nvSpPr>
          <p:spPr>
            <a:xfrm>
              <a:off x="879823" y="1189137"/>
              <a:ext cx="8856984"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Welsh Index of Multiple Deprivation quintiles, Child Measurement Programme for Wales, 2014/15</a:t>
              </a:r>
            </a:p>
            <a:p>
              <a:r>
                <a:rPr lang="en-GB" sz="1400" dirty="0" smtClean="0">
                  <a:solidFill>
                    <a:srgbClr val="423F74"/>
                  </a:solidFill>
                  <a:latin typeface="+mn-lt"/>
                </a:rPr>
                <a:t>Produced by Public Health Wales Observatory, using CMP data (NWIS)</a:t>
              </a:r>
            </a:p>
          </p:txBody>
        </p:sp>
        <p:pic>
          <p:nvPicPr>
            <p:cNvPr id="7170" name="Picture 2"/>
            <p:cNvPicPr>
              <a:picLocks noChangeAspect="1" noChangeArrowheads="1"/>
            </p:cNvPicPr>
            <p:nvPr/>
          </p:nvPicPr>
          <p:blipFill>
            <a:blip r:embed="rId2" cstate="print"/>
            <a:srcRect/>
            <a:stretch>
              <a:fillRect/>
            </a:stretch>
          </p:blipFill>
          <p:spPr bwMode="auto">
            <a:xfrm>
              <a:off x="2940115" y="2629297"/>
              <a:ext cx="4579874" cy="1453133"/>
            </a:xfrm>
            <a:prstGeom prst="rect">
              <a:avLst/>
            </a:prstGeom>
            <a:noFill/>
            <a:ln w="9525">
              <a:noFill/>
              <a:miter lim="800000"/>
              <a:headEnd/>
              <a:tailEnd/>
            </a:ln>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591791" y="685081"/>
            <a:ext cx="9361040" cy="4105994"/>
            <a:chOff x="591791" y="685081"/>
            <a:chExt cx="9361040" cy="4105994"/>
          </a:xfrm>
        </p:grpSpPr>
        <p:sp>
          <p:nvSpPr>
            <p:cNvPr id="8" name="TextBox 7"/>
            <p:cNvSpPr txBox="1"/>
            <p:nvPr/>
          </p:nvSpPr>
          <p:spPr>
            <a:xfrm>
              <a:off x="591791" y="685081"/>
              <a:ext cx="9361040"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a:t>
              </a:r>
            </a:p>
            <a:p>
              <a:r>
                <a:rPr lang="en-GB" sz="1800" b="1" dirty="0" smtClean="0">
                  <a:solidFill>
                    <a:srgbClr val="423F74"/>
                  </a:solidFill>
                  <a:latin typeface="+mn-lt"/>
                </a:rPr>
                <a:t>Wales health boards, Child Measurement Programme for Wales, 2012/13-2014/15</a:t>
              </a:r>
            </a:p>
            <a:p>
              <a:r>
                <a:rPr lang="en-GB" sz="1400" dirty="0" smtClean="0">
                  <a:solidFill>
                    <a:srgbClr val="423F74"/>
                  </a:solidFill>
                  <a:latin typeface="+mn-lt"/>
                </a:rPr>
                <a:t>Produced by Public Health Wales Observatory, using CMP data (NWIS)</a:t>
              </a:r>
            </a:p>
          </p:txBody>
        </p:sp>
        <p:pic>
          <p:nvPicPr>
            <p:cNvPr id="8194" name="Picture 2"/>
            <p:cNvPicPr>
              <a:picLocks noChangeAspect="1" noChangeArrowheads="1"/>
            </p:cNvPicPr>
            <p:nvPr/>
          </p:nvPicPr>
          <p:blipFill>
            <a:blip r:embed="rId2" cstate="print"/>
            <a:srcRect/>
            <a:stretch>
              <a:fillRect/>
            </a:stretch>
          </p:blipFill>
          <p:spPr bwMode="auto">
            <a:xfrm>
              <a:off x="1094374" y="2485281"/>
              <a:ext cx="7559089" cy="2305794"/>
            </a:xfrm>
            <a:prstGeom prst="rect">
              <a:avLst/>
            </a:prstGeom>
            <a:noFill/>
            <a:ln w="9525">
              <a:noFill/>
              <a:miter lim="800000"/>
              <a:headEnd/>
              <a:tailEnd/>
            </a:ln>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9" name="Group 8"/>
          <p:cNvGrpSpPr/>
          <p:nvPr/>
        </p:nvGrpSpPr>
        <p:grpSpPr>
          <a:xfrm>
            <a:off x="591791" y="152356"/>
            <a:ext cx="9577063" cy="6245192"/>
            <a:chOff x="591791" y="152356"/>
            <a:chExt cx="9577063" cy="6245192"/>
          </a:xfrm>
        </p:grpSpPr>
        <p:sp>
          <p:nvSpPr>
            <p:cNvPr id="8" name="TextBox 7"/>
            <p:cNvSpPr txBox="1"/>
            <p:nvPr/>
          </p:nvSpPr>
          <p:spPr>
            <a:xfrm>
              <a:off x="591791" y="757089"/>
              <a:ext cx="4176464" cy="2616101"/>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Wales local</a:t>
              </a:r>
            </a:p>
            <a:p>
              <a:r>
                <a:rPr lang="en-GB" sz="1800" b="1" dirty="0" smtClean="0">
                  <a:solidFill>
                    <a:srgbClr val="423F74"/>
                  </a:solidFill>
                  <a:latin typeface="+mn-lt"/>
                </a:rPr>
                <a:t>authorities, Child Measurement Programme for Wales, 2014/15</a:t>
              </a:r>
            </a:p>
            <a:p>
              <a:r>
                <a:rPr lang="en-GB" sz="1400" dirty="0" smtClean="0">
                  <a:solidFill>
                    <a:srgbClr val="423F74"/>
                  </a:solidFill>
                  <a:latin typeface="+mn-lt"/>
                </a:rPr>
                <a:t>Produced by Public Health Wales Observatory, using CMP data (NWIS) </a:t>
              </a:r>
            </a:p>
            <a:p>
              <a:r>
                <a:rPr lang="en-GB" sz="1400" dirty="0" smtClean="0">
                  <a:solidFill>
                    <a:srgbClr val="423F74"/>
                  </a:solidFill>
                  <a:latin typeface="+mn-lt"/>
                </a:rPr>
                <a:t>© Crown copyright and database right 2016. Ordnance Survey 1000044810</a:t>
              </a:r>
            </a:p>
          </p:txBody>
        </p:sp>
        <p:pic>
          <p:nvPicPr>
            <p:cNvPr id="10243" name="Picture 3"/>
            <p:cNvPicPr>
              <a:picLocks noChangeAspect="1" noChangeArrowheads="1"/>
            </p:cNvPicPr>
            <p:nvPr/>
          </p:nvPicPr>
          <p:blipFill>
            <a:blip r:embed="rId2" cstate="print"/>
            <a:srcRect/>
            <a:stretch>
              <a:fillRect/>
            </a:stretch>
          </p:blipFill>
          <p:spPr bwMode="auto">
            <a:xfrm>
              <a:off x="5200303" y="152356"/>
              <a:ext cx="4968551" cy="6245192"/>
            </a:xfrm>
            <a:prstGeom prst="rect">
              <a:avLst/>
            </a:prstGeom>
            <a:noFill/>
            <a:ln w="9525">
              <a:noFill/>
              <a:miter lim="800000"/>
              <a:headEnd/>
              <a:tailEnd/>
            </a:ln>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8" name="Group 7"/>
          <p:cNvGrpSpPr/>
          <p:nvPr/>
        </p:nvGrpSpPr>
        <p:grpSpPr>
          <a:xfrm>
            <a:off x="231751" y="183347"/>
            <a:ext cx="10225136" cy="6288261"/>
            <a:chOff x="231751" y="183347"/>
            <a:chExt cx="10225136" cy="6288261"/>
          </a:xfrm>
        </p:grpSpPr>
        <p:sp>
          <p:nvSpPr>
            <p:cNvPr id="7" name="TextBox 6"/>
            <p:cNvSpPr txBox="1"/>
            <p:nvPr/>
          </p:nvSpPr>
          <p:spPr>
            <a:xfrm>
              <a:off x="231751" y="183347"/>
              <a:ext cx="10225136" cy="861774"/>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Wales, health boards and local authorities, Child Measurement Programme for Wales, 2014/15</a:t>
              </a:r>
            </a:p>
            <a:p>
              <a:r>
                <a:rPr lang="en-GB" sz="1400" dirty="0" smtClean="0">
                  <a:solidFill>
                    <a:srgbClr val="423F74"/>
                  </a:solidFill>
                  <a:latin typeface="+mn-lt"/>
                </a:rPr>
                <a:t>Produced by Public Health Wales Observatory, using CMP data (NWIS)</a:t>
              </a:r>
            </a:p>
          </p:txBody>
        </p:sp>
        <p:pic>
          <p:nvPicPr>
            <p:cNvPr id="11266" name="Picture 2"/>
            <p:cNvPicPr>
              <a:picLocks noChangeAspect="1" noChangeArrowheads="1"/>
            </p:cNvPicPr>
            <p:nvPr/>
          </p:nvPicPr>
          <p:blipFill>
            <a:blip r:embed="rId2" cstate="print"/>
            <a:srcRect/>
            <a:stretch>
              <a:fillRect/>
            </a:stretch>
          </p:blipFill>
          <p:spPr bwMode="auto">
            <a:xfrm>
              <a:off x="2898893" y="1189137"/>
              <a:ext cx="3885586" cy="5282471"/>
            </a:xfrm>
            <a:prstGeom prst="rect">
              <a:avLst/>
            </a:prstGeom>
            <a:noFill/>
            <a:ln w="9525">
              <a:noFill/>
              <a:miter lim="800000"/>
              <a:headEnd/>
              <a:tailEnd/>
            </a:ln>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1383879" y="1117129"/>
            <a:ext cx="7632848" cy="2839194"/>
            <a:chOff x="1383879" y="1117129"/>
            <a:chExt cx="7632848" cy="2839194"/>
          </a:xfrm>
        </p:grpSpPr>
        <p:sp>
          <p:nvSpPr>
            <p:cNvPr id="8" name="TextBox 7"/>
            <p:cNvSpPr txBox="1"/>
            <p:nvPr/>
          </p:nvSpPr>
          <p:spPr>
            <a:xfrm>
              <a:off x="1383879" y="1117129"/>
              <a:ext cx="7632848"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Welsh Index of Multiple Deprivation quintiles, Child Measurement Programme for Wales, 2014/15</a:t>
              </a:r>
            </a:p>
            <a:p>
              <a:r>
                <a:rPr lang="en-GB" sz="1400" dirty="0" smtClean="0">
                  <a:solidFill>
                    <a:srgbClr val="423F74"/>
                  </a:solidFill>
                  <a:latin typeface="+mn-lt"/>
                </a:rPr>
                <a:t>Produced by Public Health Wales Observatory, using CMP data (NWIS)</a:t>
              </a:r>
            </a:p>
          </p:txBody>
        </p:sp>
        <p:pic>
          <p:nvPicPr>
            <p:cNvPr id="12290" name="Picture 2"/>
            <p:cNvPicPr>
              <a:picLocks noChangeAspect="1" noChangeArrowheads="1"/>
            </p:cNvPicPr>
            <p:nvPr/>
          </p:nvPicPr>
          <p:blipFill>
            <a:blip r:embed="rId2" cstate="print"/>
            <a:srcRect/>
            <a:stretch>
              <a:fillRect/>
            </a:stretch>
          </p:blipFill>
          <p:spPr bwMode="auto">
            <a:xfrm>
              <a:off x="2824039" y="2413273"/>
              <a:ext cx="4219575" cy="1543050"/>
            </a:xfrm>
            <a:prstGeom prst="rect">
              <a:avLst/>
            </a:prstGeom>
            <a:noFill/>
            <a:ln w="9525">
              <a:noFill/>
              <a:miter lim="800000"/>
              <a:headEnd/>
              <a:tailEnd/>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951831" y="757089"/>
            <a:ext cx="8280920" cy="4162575"/>
            <a:chOff x="951831" y="757089"/>
            <a:chExt cx="8280920" cy="4162575"/>
          </a:xfrm>
        </p:grpSpPr>
        <p:sp>
          <p:nvSpPr>
            <p:cNvPr id="8" name="TextBox 7"/>
            <p:cNvSpPr txBox="1"/>
            <p:nvPr/>
          </p:nvSpPr>
          <p:spPr>
            <a:xfrm>
              <a:off x="951831" y="757089"/>
              <a:ext cx="8280920"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Wales health boards, Child Measurement Programme for Wales, 2012/13-2014/15</a:t>
              </a:r>
            </a:p>
            <a:p>
              <a:r>
                <a:rPr lang="en-GB" sz="1400" dirty="0" smtClean="0">
                  <a:solidFill>
                    <a:srgbClr val="423F74"/>
                  </a:solidFill>
                  <a:latin typeface="+mn-lt"/>
                </a:rPr>
                <a:t>Produced by Public Health Wales Observatory, using CMP data (NWIS)</a:t>
              </a:r>
            </a:p>
          </p:txBody>
        </p:sp>
        <p:pic>
          <p:nvPicPr>
            <p:cNvPr id="13314" name="Picture 2"/>
            <p:cNvPicPr>
              <a:picLocks noChangeAspect="1" noChangeArrowheads="1"/>
            </p:cNvPicPr>
            <p:nvPr/>
          </p:nvPicPr>
          <p:blipFill>
            <a:blip r:embed="rId2" cstate="print"/>
            <a:srcRect/>
            <a:stretch>
              <a:fillRect/>
            </a:stretch>
          </p:blipFill>
          <p:spPr bwMode="auto">
            <a:xfrm>
              <a:off x="1024413" y="2197250"/>
              <a:ext cx="7848298" cy="2722414"/>
            </a:xfrm>
            <a:prstGeom prst="rect">
              <a:avLst/>
            </a:prstGeom>
            <a:noFill/>
            <a:ln w="9525">
              <a:noFill/>
              <a:miter lim="800000"/>
              <a:headEnd/>
              <a:tailEnd/>
            </a:ln>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8" name="TextBox 7"/>
          <p:cNvSpPr txBox="1"/>
          <p:nvPr/>
        </p:nvSpPr>
        <p:spPr>
          <a:xfrm>
            <a:off x="1527895" y="757089"/>
            <a:ext cx="7848872"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a healthy weight or underweight, overweight, or obese, Child Measurement Programme for Wales, 2012/13-2014/15 </a:t>
            </a:r>
          </a:p>
          <a:p>
            <a:r>
              <a:rPr lang="en-GB" sz="1400" dirty="0" smtClean="0">
                <a:solidFill>
                  <a:srgbClr val="423F74"/>
                </a:solidFill>
                <a:latin typeface="+mn-lt"/>
              </a:rPr>
              <a:t>Produced by Public Health Wales Observatory, using CMP data (NWIS)</a:t>
            </a:r>
          </a:p>
        </p:txBody>
      </p:sp>
      <p:pic>
        <p:nvPicPr>
          <p:cNvPr id="25602" name="Picture 2"/>
          <p:cNvPicPr>
            <a:picLocks noChangeAspect="1" noChangeArrowheads="1"/>
          </p:cNvPicPr>
          <p:nvPr/>
        </p:nvPicPr>
        <p:blipFill>
          <a:blip r:embed="rId2" cstate="print"/>
          <a:srcRect/>
          <a:stretch>
            <a:fillRect/>
          </a:stretch>
        </p:blipFill>
        <p:spPr bwMode="auto">
          <a:xfrm>
            <a:off x="1762603" y="2413273"/>
            <a:ext cx="6750068" cy="119595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1167855" y="541065"/>
            <a:ext cx="8640960" cy="4426223"/>
            <a:chOff x="1167855" y="541065"/>
            <a:chExt cx="8640960" cy="4426223"/>
          </a:xfrm>
        </p:grpSpPr>
        <p:sp>
          <p:nvSpPr>
            <p:cNvPr id="8" name="TextBox 7"/>
            <p:cNvSpPr txBox="1"/>
            <p:nvPr/>
          </p:nvSpPr>
          <p:spPr>
            <a:xfrm>
              <a:off x="1167855" y="541065"/>
              <a:ext cx="8640960"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or obese, most and least deprived fifth in Wales, Child Measurement Programme for Wales, 2012/13-2014/15</a:t>
              </a:r>
            </a:p>
            <a:p>
              <a:r>
                <a:rPr lang="en-GB" sz="1400" dirty="0" smtClean="0">
                  <a:solidFill>
                    <a:srgbClr val="423F74"/>
                  </a:solidFill>
                  <a:latin typeface="+mn-lt"/>
                </a:rPr>
                <a:t>Produced by Public Health Wales Observatory, using CMP data (NWIS)</a:t>
              </a:r>
            </a:p>
          </p:txBody>
        </p:sp>
        <p:pic>
          <p:nvPicPr>
            <p:cNvPr id="14338" name="Picture 2"/>
            <p:cNvPicPr>
              <a:picLocks noChangeAspect="1" noChangeArrowheads="1"/>
            </p:cNvPicPr>
            <p:nvPr/>
          </p:nvPicPr>
          <p:blipFill>
            <a:blip r:embed="rId2" cstate="print"/>
            <a:srcRect/>
            <a:stretch>
              <a:fillRect/>
            </a:stretch>
          </p:blipFill>
          <p:spPr bwMode="auto">
            <a:xfrm>
              <a:off x="1484589" y="2053233"/>
              <a:ext cx="6506886" cy="2914055"/>
            </a:xfrm>
            <a:prstGeom prst="rect">
              <a:avLst/>
            </a:prstGeom>
            <a:noFill/>
            <a:ln w="9525">
              <a:noFill/>
              <a:miter lim="800000"/>
              <a:headEnd/>
              <a:tailEnd/>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3" name="Rectangle 2"/>
          <p:cNvSpPr>
            <a:spLocks noGrp="1" noChangeArrowheads="1"/>
          </p:cNvSpPr>
          <p:nvPr>
            <p:ph type="title"/>
          </p:nvPr>
        </p:nvSpPr>
        <p:spPr>
          <a:xfrm>
            <a:off x="838200" y="533400"/>
            <a:ext cx="7046913" cy="762000"/>
          </a:xfrm>
        </p:spPr>
        <p:txBody>
          <a:bodyPr/>
          <a:lstStyle/>
          <a:p>
            <a:pPr eaLnBrk="1" hangingPunct="1"/>
            <a:r>
              <a:rPr lang="en-GB" sz="3600" dirty="0" smtClean="0"/>
              <a:t>Using these slides</a:t>
            </a:r>
          </a:p>
        </p:txBody>
      </p:sp>
      <p:sp>
        <p:nvSpPr>
          <p:cNvPr id="5" name="Rectangle 3"/>
          <p:cNvSpPr txBox="1">
            <a:spLocks noChangeArrowheads="1"/>
          </p:cNvSpPr>
          <p:nvPr/>
        </p:nvSpPr>
        <p:spPr bwMode="auto">
          <a:xfrm>
            <a:off x="838200" y="1618500"/>
            <a:ext cx="9085263" cy="4611198"/>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rgbClr val="423F74"/>
                </a:solidFill>
                <a:effectLst/>
                <a:uLnTx/>
                <a:uFillTx/>
                <a:latin typeface="+mn-lt"/>
                <a:ea typeface="+mn-ea"/>
                <a:cs typeface="+mn-cs"/>
              </a:rPr>
              <a:t>These slides accompany the Child Measurement for Wales </a:t>
            </a:r>
            <a:r>
              <a:rPr kumimoji="0" lang="en-GB" b="0" i="0" u="none" strike="noStrike" kern="0" cap="none" spc="0" normalizeH="0" baseline="0" noProof="0" dirty="0" smtClean="0">
                <a:ln>
                  <a:noFill/>
                </a:ln>
                <a:solidFill>
                  <a:srgbClr val="423F74"/>
                </a:solidFill>
                <a:effectLst/>
                <a:uLnTx/>
                <a:uFillTx/>
                <a:latin typeface="+mn-lt"/>
                <a:ea typeface="+mn-ea"/>
                <a:cs typeface="+mn-cs"/>
              </a:rPr>
              <a:t>Release </a:t>
            </a:r>
            <a:r>
              <a:rPr kumimoji="0" lang="en-GB" b="0" i="0" u="none" strike="noStrike" kern="0" cap="none" spc="0" normalizeH="0" baseline="0" noProof="0" dirty="0" smtClean="0">
                <a:ln>
                  <a:noFill/>
                </a:ln>
                <a:solidFill>
                  <a:srgbClr val="423F74"/>
                </a:solidFill>
                <a:effectLst/>
                <a:uLnTx/>
                <a:uFillTx/>
                <a:latin typeface="+mn-lt"/>
                <a:ea typeface="+mn-ea"/>
                <a:cs typeface="+mn-cs"/>
              </a:rPr>
              <a:t>2014/15.</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400" b="0" i="0" u="none" strike="noStrike" kern="0" cap="none" spc="0" normalizeH="0" baseline="0" noProof="0" dirty="0" smtClean="0">
              <a:ln>
                <a:noFill/>
              </a:ln>
              <a:solidFill>
                <a:srgbClr val="423F74"/>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rgbClr val="423F74"/>
                </a:solidFill>
                <a:effectLst/>
                <a:uLnTx/>
                <a:uFillTx/>
                <a:latin typeface="+mn-lt"/>
                <a:ea typeface="+mn-ea"/>
                <a:cs typeface="+mn-cs"/>
              </a:rPr>
              <a:t>These slides are a resource to demonstrate examples of findings from the Child Measurement for Wales </a:t>
            </a:r>
            <a:r>
              <a:rPr kumimoji="0" lang="en-GB" b="0" i="0" u="none" strike="noStrike" kern="0" cap="none" spc="0" normalizeH="0" baseline="0" noProof="0" dirty="0" smtClean="0">
                <a:ln>
                  <a:noFill/>
                </a:ln>
                <a:solidFill>
                  <a:srgbClr val="423F74"/>
                </a:solidFill>
                <a:effectLst/>
                <a:uLnTx/>
                <a:uFillTx/>
                <a:latin typeface="+mn-lt"/>
                <a:ea typeface="+mn-ea"/>
                <a:cs typeface="+mn-cs"/>
              </a:rPr>
              <a:t>2014/15</a:t>
            </a:r>
            <a:r>
              <a:rPr kumimoji="0" lang="en-GB" b="0" i="0" u="none" strike="noStrike" kern="0" cap="none" spc="0" normalizeH="0" baseline="0" noProof="0" dirty="0" smtClean="0">
                <a:ln>
                  <a:noFill/>
                </a:ln>
                <a:solidFill>
                  <a:srgbClr val="423F74"/>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400" b="0" i="0" u="none" strike="noStrike" kern="0" cap="none" spc="0" normalizeH="0" baseline="0" noProof="0" dirty="0" smtClean="0">
              <a:ln>
                <a:noFill/>
              </a:ln>
              <a:solidFill>
                <a:srgbClr val="423F74"/>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rgbClr val="423F74"/>
                </a:solidFill>
                <a:effectLst/>
                <a:uLnTx/>
                <a:uFillTx/>
                <a:latin typeface="+mn-lt"/>
                <a:ea typeface="+mn-ea"/>
                <a:cs typeface="+mn-cs"/>
              </a:rPr>
              <a:t>The presentation can be used as a whole or as individual slides.</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1400" b="0" i="0" u="none" strike="noStrike" kern="0" cap="none" spc="0" normalizeH="0" baseline="0" noProof="0" dirty="0" smtClean="0">
              <a:ln>
                <a:noFill/>
              </a:ln>
              <a:solidFill>
                <a:srgbClr val="423F74"/>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b="0" i="0" u="none" strike="noStrike" kern="0" cap="none" spc="0" normalizeH="0" baseline="0" noProof="0" dirty="0" smtClean="0">
                <a:ln>
                  <a:noFill/>
                </a:ln>
                <a:solidFill>
                  <a:srgbClr val="423F74"/>
                </a:solidFill>
                <a:effectLst/>
                <a:uLnTx/>
                <a:uFillTx/>
                <a:latin typeface="+mn-lt"/>
                <a:ea typeface="+mn-ea"/>
                <a:cs typeface="+mn-cs"/>
              </a:rPr>
              <a:t>Please acknowledge the work of the Child Measurement Programme when using these slides. </a:t>
            </a:r>
          </a:p>
          <a:p>
            <a:pPr marL="390525" marR="0" lvl="0" indent="-390525" algn="l" defTabSz="1042988" rtl="0" eaLnBrk="1" fontAlgn="base" latinLnBrk="0" hangingPunct="1">
              <a:lnSpc>
                <a:spcPct val="100000"/>
              </a:lnSpc>
              <a:spcBef>
                <a:spcPct val="20000"/>
              </a:spcBef>
              <a:spcAft>
                <a:spcPct val="0"/>
              </a:spcAft>
              <a:buClrTx/>
              <a:buSzTx/>
              <a:buFontTx/>
              <a:buNone/>
              <a:tabLst/>
              <a:defRPr/>
            </a:pPr>
            <a:endParaRPr kumimoji="0" lang="en-GB"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14" name="Group 13"/>
          <p:cNvGrpSpPr/>
          <p:nvPr/>
        </p:nvGrpSpPr>
        <p:grpSpPr>
          <a:xfrm>
            <a:off x="5488334" y="130625"/>
            <a:ext cx="5184577" cy="6315096"/>
            <a:chOff x="5488334" y="130625"/>
            <a:chExt cx="5184577" cy="6315096"/>
          </a:xfrm>
        </p:grpSpPr>
        <p:sp>
          <p:nvSpPr>
            <p:cNvPr id="10" name="TextBox 9"/>
            <p:cNvSpPr txBox="1"/>
            <p:nvPr/>
          </p:nvSpPr>
          <p:spPr>
            <a:xfrm>
              <a:off x="5488334" y="130625"/>
              <a:ext cx="5162587" cy="907941"/>
            </a:xfrm>
            <a:prstGeom prst="rect">
              <a:avLst/>
            </a:prstGeom>
            <a:noFill/>
          </p:spPr>
          <p:txBody>
            <a:bodyPr wrap="square" rtlCol="0">
              <a:spAutoFit/>
            </a:bodyPr>
            <a:lstStyle/>
            <a:p>
              <a:r>
                <a:rPr lang="en-GB" sz="1400" b="1" dirty="0" smtClean="0">
                  <a:solidFill>
                    <a:srgbClr val="423F74"/>
                  </a:solidFill>
                  <a:latin typeface="+mn-lt"/>
                </a:rPr>
                <a:t>Weight category percentages, boys aged 4 to 5 years, Wales, local authorities, Child Measurement Programme for Wales, 2014/15</a:t>
              </a:r>
            </a:p>
            <a:p>
              <a:r>
                <a:rPr lang="en-GB" sz="1100" dirty="0" smtClean="0">
                  <a:solidFill>
                    <a:srgbClr val="423F74"/>
                  </a:solidFill>
                  <a:latin typeface="+mn-lt"/>
                </a:rPr>
                <a:t>Produced by Public Health Wales Observatory, using CMP data (NWIS)</a:t>
              </a:r>
            </a:p>
          </p:txBody>
        </p:sp>
        <p:pic>
          <p:nvPicPr>
            <p:cNvPr id="15362" name="Picture 2"/>
            <p:cNvPicPr>
              <a:picLocks noChangeAspect="1" noChangeArrowheads="1"/>
            </p:cNvPicPr>
            <p:nvPr/>
          </p:nvPicPr>
          <p:blipFill>
            <a:blip r:embed="rId2" cstate="print"/>
            <a:srcRect/>
            <a:stretch>
              <a:fillRect/>
            </a:stretch>
          </p:blipFill>
          <p:spPr bwMode="auto">
            <a:xfrm>
              <a:off x="5776367" y="1040690"/>
              <a:ext cx="4896544" cy="5405031"/>
            </a:xfrm>
            <a:prstGeom prst="rect">
              <a:avLst/>
            </a:prstGeom>
            <a:noFill/>
            <a:ln w="9525">
              <a:noFill/>
              <a:miter lim="800000"/>
              <a:headEnd/>
              <a:tailEnd/>
            </a:ln>
          </p:spPr>
        </p:pic>
      </p:grpSp>
      <p:grpSp>
        <p:nvGrpSpPr>
          <p:cNvPr id="13" name="Group 12"/>
          <p:cNvGrpSpPr/>
          <p:nvPr/>
        </p:nvGrpSpPr>
        <p:grpSpPr>
          <a:xfrm>
            <a:off x="15727" y="134283"/>
            <a:ext cx="5272311" cy="6327837"/>
            <a:chOff x="15727" y="134283"/>
            <a:chExt cx="5272311" cy="6327837"/>
          </a:xfrm>
        </p:grpSpPr>
        <p:sp>
          <p:nvSpPr>
            <p:cNvPr id="8" name="TextBox 7"/>
            <p:cNvSpPr txBox="1"/>
            <p:nvPr/>
          </p:nvSpPr>
          <p:spPr>
            <a:xfrm>
              <a:off x="15727" y="134283"/>
              <a:ext cx="5272311" cy="907941"/>
            </a:xfrm>
            <a:prstGeom prst="rect">
              <a:avLst/>
            </a:prstGeom>
            <a:noFill/>
          </p:spPr>
          <p:txBody>
            <a:bodyPr wrap="square" rtlCol="0">
              <a:spAutoFit/>
            </a:bodyPr>
            <a:lstStyle/>
            <a:p>
              <a:r>
                <a:rPr lang="en-GB" sz="1400" b="1" dirty="0" smtClean="0">
                  <a:solidFill>
                    <a:srgbClr val="423F74"/>
                  </a:solidFill>
                  <a:latin typeface="+mn-lt"/>
                </a:rPr>
                <a:t>Weight category percentages, girls aged 4 to 5 years, Wales local authorities, Child Measurement Programme for Wales, 2014/15</a:t>
              </a:r>
            </a:p>
            <a:p>
              <a:r>
                <a:rPr lang="en-GB" sz="1100" dirty="0" smtClean="0">
                  <a:solidFill>
                    <a:srgbClr val="423F74"/>
                  </a:solidFill>
                  <a:latin typeface="+mn-lt"/>
                </a:rPr>
                <a:t>Produced by Public Health Wales Observatory, using CMP data (NWIS)</a:t>
              </a:r>
            </a:p>
          </p:txBody>
        </p:sp>
        <p:pic>
          <p:nvPicPr>
            <p:cNvPr id="15363" name="Picture 3"/>
            <p:cNvPicPr>
              <a:picLocks noChangeAspect="1" noChangeArrowheads="1"/>
            </p:cNvPicPr>
            <p:nvPr/>
          </p:nvPicPr>
          <p:blipFill>
            <a:blip r:embed="rId3" cstate="print"/>
            <a:srcRect/>
            <a:stretch>
              <a:fillRect/>
            </a:stretch>
          </p:blipFill>
          <p:spPr bwMode="auto">
            <a:xfrm>
              <a:off x="159743" y="1045121"/>
              <a:ext cx="4680520" cy="5416999"/>
            </a:xfrm>
            <a:prstGeom prst="rect">
              <a:avLst/>
            </a:prstGeom>
            <a:noFill/>
            <a:ln w="9525">
              <a:noFill/>
              <a:miter lim="800000"/>
              <a:headEnd/>
              <a:tailEnd/>
            </a:ln>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1311871" y="1333153"/>
            <a:ext cx="8352928" cy="3600400"/>
            <a:chOff x="1311871" y="1333153"/>
            <a:chExt cx="8352928" cy="3600400"/>
          </a:xfrm>
        </p:grpSpPr>
        <p:sp>
          <p:nvSpPr>
            <p:cNvPr id="8" name="TextBox 7"/>
            <p:cNvSpPr txBox="1"/>
            <p:nvPr/>
          </p:nvSpPr>
          <p:spPr>
            <a:xfrm>
              <a:off x="1311871" y="1333153"/>
              <a:ext cx="8352928"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by ethnic group, Child Measurement Programme for Wales, 2012/13, 2013/14 and 2014/15 combined</a:t>
              </a:r>
            </a:p>
            <a:p>
              <a:r>
                <a:rPr lang="en-GB" sz="1400" dirty="0" smtClean="0">
                  <a:solidFill>
                    <a:srgbClr val="423F74"/>
                  </a:solidFill>
                  <a:latin typeface="+mn-lt"/>
                </a:rPr>
                <a:t>Produced by Public Health Wales Observatory, using CMP data (NWIS)</a:t>
              </a:r>
            </a:p>
          </p:txBody>
        </p:sp>
        <p:pic>
          <p:nvPicPr>
            <p:cNvPr id="16386" name="Picture 2"/>
            <p:cNvPicPr>
              <a:picLocks noChangeAspect="1" noChangeArrowheads="1"/>
            </p:cNvPicPr>
            <p:nvPr/>
          </p:nvPicPr>
          <p:blipFill>
            <a:blip r:embed="rId2" cstate="print"/>
            <a:srcRect/>
            <a:stretch>
              <a:fillRect/>
            </a:stretch>
          </p:blipFill>
          <p:spPr bwMode="auto">
            <a:xfrm>
              <a:off x="2578418" y="2924175"/>
              <a:ext cx="4822507" cy="2009378"/>
            </a:xfrm>
            <a:prstGeom prst="rect">
              <a:avLst/>
            </a:prstGeom>
            <a:noFill/>
            <a:ln w="9525">
              <a:noFill/>
              <a:miter lim="800000"/>
              <a:headEnd/>
              <a:tailEnd/>
            </a:ln>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879823" y="973113"/>
            <a:ext cx="9361040" cy="4094187"/>
            <a:chOff x="879823" y="973113"/>
            <a:chExt cx="9361040" cy="4094187"/>
          </a:xfrm>
        </p:grpSpPr>
        <p:sp>
          <p:nvSpPr>
            <p:cNvPr id="8" name="TextBox 7"/>
            <p:cNvSpPr txBox="1"/>
            <p:nvPr/>
          </p:nvSpPr>
          <p:spPr>
            <a:xfrm>
              <a:off x="879823" y="973113"/>
              <a:ext cx="9361040" cy="1138773"/>
            </a:xfrm>
            <a:prstGeom prst="rect">
              <a:avLst/>
            </a:prstGeom>
            <a:noFill/>
          </p:spPr>
          <p:txBody>
            <a:bodyPr wrap="square" rtlCol="0">
              <a:spAutoFit/>
            </a:bodyPr>
            <a:lstStyle/>
            <a:p>
              <a:r>
                <a:rPr lang="en-GB" sz="1800" b="1" dirty="0" smtClean="0">
                  <a:solidFill>
                    <a:srgbClr val="423F74"/>
                  </a:solidFill>
                  <a:latin typeface="+mn-lt"/>
                </a:rPr>
                <a:t>Children participating in a measurement programme, Wales, England and English regions, Child Measurement Programme for Wales and the National Child Measurement Programme (England), 2014/15</a:t>
              </a:r>
            </a:p>
            <a:p>
              <a:r>
                <a:rPr lang="en-GB" sz="1400" dirty="0" smtClean="0">
                  <a:solidFill>
                    <a:srgbClr val="423F74"/>
                  </a:solidFill>
                  <a:latin typeface="+mn-lt"/>
                </a:rPr>
                <a:t>Produced by Public Health Wales Observatory using CMP data (NWIS) and NCMP data (HSCIC)</a:t>
              </a:r>
            </a:p>
          </p:txBody>
        </p:sp>
        <p:pic>
          <p:nvPicPr>
            <p:cNvPr id="3074" name="Picture 2"/>
            <p:cNvPicPr>
              <a:picLocks noChangeAspect="1" noChangeArrowheads="1"/>
            </p:cNvPicPr>
            <p:nvPr/>
          </p:nvPicPr>
          <p:blipFill>
            <a:blip r:embed="rId2" cstate="print"/>
            <a:srcRect/>
            <a:stretch>
              <a:fillRect/>
            </a:stretch>
          </p:blipFill>
          <p:spPr bwMode="auto">
            <a:xfrm>
              <a:off x="1618311" y="2053233"/>
              <a:ext cx="6496989" cy="3014067"/>
            </a:xfrm>
            <a:prstGeom prst="rect">
              <a:avLst/>
            </a:prstGeom>
            <a:noFill/>
            <a:ln w="9525">
              <a:noFill/>
              <a:miter lim="800000"/>
              <a:headEnd/>
              <a:tailEnd/>
            </a:ln>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519783" y="469057"/>
            <a:ext cx="10024838" cy="5092231"/>
            <a:chOff x="519783" y="469057"/>
            <a:chExt cx="10024838" cy="5092231"/>
          </a:xfrm>
        </p:grpSpPr>
        <p:sp>
          <p:nvSpPr>
            <p:cNvPr id="8" name="TextBox 7"/>
            <p:cNvSpPr txBox="1"/>
            <p:nvPr/>
          </p:nvSpPr>
          <p:spPr>
            <a:xfrm>
              <a:off x="519783" y="469057"/>
              <a:ext cx="10024838"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overweight or obese, Wales, England and English regions, Child Measurement Programme for Wales and the National Child Measurement Programme (England), 2014/15</a:t>
              </a:r>
            </a:p>
            <a:p>
              <a:r>
                <a:rPr lang="en-GB" sz="1400" dirty="0" smtClean="0">
                  <a:solidFill>
                    <a:srgbClr val="423F74"/>
                  </a:solidFill>
                  <a:latin typeface="+mn-lt"/>
                </a:rPr>
                <a:t>Produced by Public Health Wales Observatory, using CMP data (NWIS) and NCMP data (HSCIC)</a:t>
              </a:r>
            </a:p>
          </p:txBody>
        </p:sp>
        <p:pic>
          <p:nvPicPr>
            <p:cNvPr id="9218" name="Picture 2"/>
            <p:cNvPicPr>
              <a:picLocks noChangeAspect="1" noChangeArrowheads="1"/>
            </p:cNvPicPr>
            <p:nvPr/>
          </p:nvPicPr>
          <p:blipFill>
            <a:blip r:embed="rId2" cstate="print"/>
            <a:srcRect/>
            <a:stretch>
              <a:fillRect/>
            </a:stretch>
          </p:blipFill>
          <p:spPr bwMode="auto">
            <a:xfrm>
              <a:off x="2680023" y="1837209"/>
              <a:ext cx="4248472" cy="3724079"/>
            </a:xfrm>
            <a:prstGeom prst="rect">
              <a:avLst/>
            </a:prstGeom>
            <a:noFill/>
            <a:ln w="9525">
              <a:noFill/>
              <a:miter lim="800000"/>
              <a:headEnd/>
              <a:tailEnd/>
            </a:ln>
          </p:spPr>
        </p:pic>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10" name="Group 9"/>
          <p:cNvGrpSpPr/>
          <p:nvPr/>
        </p:nvGrpSpPr>
        <p:grpSpPr>
          <a:xfrm>
            <a:off x="1887935" y="326782"/>
            <a:ext cx="7488832" cy="6118939"/>
            <a:chOff x="1887935" y="326782"/>
            <a:chExt cx="7488832" cy="6118939"/>
          </a:xfrm>
        </p:grpSpPr>
        <p:sp>
          <p:nvSpPr>
            <p:cNvPr id="8" name="TextBox 7"/>
            <p:cNvSpPr txBox="1"/>
            <p:nvPr/>
          </p:nvSpPr>
          <p:spPr>
            <a:xfrm>
              <a:off x="1887935" y="326782"/>
              <a:ext cx="7488832"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ABM UHB MSOAs, Child Measurement Programme for Wales, 2012/13 – 2014/15</a:t>
              </a:r>
            </a:p>
          </p:txBody>
        </p:sp>
        <p:sp>
          <p:nvSpPr>
            <p:cNvPr id="9" name="TextBox 8"/>
            <p:cNvSpPr txBox="1"/>
            <p:nvPr/>
          </p:nvSpPr>
          <p:spPr>
            <a:xfrm>
              <a:off x="2103959" y="5583947"/>
              <a:ext cx="5112568" cy="861774"/>
            </a:xfrm>
            <a:prstGeom prst="rect">
              <a:avLst/>
            </a:prstGeom>
            <a:noFill/>
          </p:spPr>
          <p:txBody>
            <a:bodyPr wrap="square" rtlCol="0">
              <a:spAutoFit/>
            </a:bodyPr>
            <a:lstStyle/>
            <a:p>
              <a:r>
                <a:rPr lang="en-GB" sz="1000" dirty="0" smtClean="0">
                  <a:solidFill>
                    <a:srgbClr val="423F74"/>
                  </a:solidFill>
                  <a:latin typeface="+mn-lt"/>
                </a:rPr>
                <a:t>Due to smaller sample sizes at MSOA level, caution should </a:t>
              </a:r>
            </a:p>
            <a:p>
              <a:r>
                <a:rPr lang="en-GB" sz="1000" dirty="0" smtClean="0">
                  <a:solidFill>
                    <a:srgbClr val="423F74"/>
                  </a:solidFill>
                  <a:latin typeface="+mn-lt"/>
                </a:rPr>
                <a:t>be taken when making comparisons between areas.</a:t>
              </a:r>
            </a:p>
            <a:p>
              <a:endParaRPr lang="en-GB" sz="1000" dirty="0" smtClean="0">
                <a:solidFill>
                  <a:srgbClr val="423F74"/>
                </a:solidFill>
                <a:latin typeface="+mn-lt"/>
              </a:endParaRPr>
            </a:p>
            <a:p>
              <a:r>
                <a:rPr lang="en-GB" sz="1000" dirty="0" smtClean="0">
                  <a:solidFill>
                    <a:srgbClr val="423F74"/>
                  </a:solidFill>
                  <a:latin typeface="+mn-lt"/>
                </a:rPr>
                <a:t>Produced by Public Health Wales Observatory, using CMP data (NWIS) </a:t>
              </a:r>
            </a:p>
            <a:p>
              <a:r>
                <a:rPr lang="en-GB" sz="1000" dirty="0" smtClean="0">
                  <a:solidFill>
                    <a:srgbClr val="423F74"/>
                  </a:solidFill>
                  <a:latin typeface="+mn-lt"/>
                </a:rPr>
                <a:t>© Crown copyright and database right 2016. Ordnance Survey 1000044810</a:t>
              </a:r>
              <a:endParaRPr lang="en-GB" sz="2000" b="1" dirty="0"/>
            </a:p>
          </p:txBody>
        </p:sp>
      </p:grpSp>
      <p:pic>
        <p:nvPicPr>
          <p:cNvPr id="1026" name="Picture 2" descr="P:\Health Intelligence\Information resources\Information products\Childhood Obesity Surveillance\Child Measurement Programme\CMP_data_2014_15\Output for designers 14_01_2016\20151119_Map_Obese_ABM_3yrs_MJ_v0a.jpeg"/>
          <p:cNvPicPr>
            <a:picLocks noChangeAspect="1" noChangeArrowheads="1"/>
          </p:cNvPicPr>
          <p:nvPr/>
        </p:nvPicPr>
        <p:blipFill>
          <a:blip r:embed="rId2" cstate="print"/>
          <a:srcRect t="7136"/>
          <a:stretch>
            <a:fillRect/>
          </a:stretch>
        </p:blipFill>
        <p:spPr bwMode="auto">
          <a:xfrm>
            <a:off x="1694955" y="1261145"/>
            <a:ext cx="7920880" cy="52015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15" name="Group 14"/>
          <p:cNvGrpSpPr/>
          <p:nvPr/>
        </p:nvGrpSpPr>
        <p:grpSpPr>
          <a:xfrm>
            <a:off x="1311871" y="228360"/>
            <a:ext cx="8717000" cy="1608849"/>
            <a:chOff x="1671911" y="0"/>
            <a:chExt cx="8717000" cy="1608849"/>
          </a:xfrm>
        </p:grpSpPr>
        <p:grpSp>
          <p:nvGrpSpPr>
            <p:cNvPr id="12" name="Group 11"/>
            <p:cNvGrpSpPr/>
            <p:nvPr/>
          </p:nvGrpSpPr>
          <p:grpSpPr>
            <a:xfrm>
              <a:off x="4984279" y="613073"/>
              <a:ext cx="5404632" cy="995776"/>
              <a:chOff x="4907543" y="541065"/>
              <a:chExt cx="5477336" cy="1008112"/>
            </a:xfrm>
          </p:grpSpPr>
          <p:sp>
            <p:nvSpPr>
              <p:cNvPr id="10" name="Rectangle 9"/>
              <p:cNvSpPr/>
              <p:nvPr/>
            </p:nvSpPr>
            <p:spPr bwMode="auto">
              <a:xfrm>
                <a:off x="4907543" y="686865"/>
                <a:ext cx="1800200" cy="792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sp>
            <p:nvSpPr>
              <p:cNvPr id="11" name="Rectangle 10"/>
              <p:cNvSpPr/>
              <p:nvPr/>
            </p:nvSpPr>
            <p:spPr bwMode="auto">
              <a:xfrm>
                <a:off x="8584679" y="541065"/>
                <a:ext cx="1800200"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grpSp>
        <p:sp>
          <p:nvSpPr>
            <p:cNvPr id="8" name="TextBox 7"/>
            <p:cNvSpPr txBox="1"/>
            <p:nvPr/>
          </p:nvSpPr>
          <p:spPr>
            <a:xfrm>
              <a:off x="1671911" y="0"/>
              <a:ext cx="7560840"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Aneurin Bevan UHB MSOAs, Child Measurement Programme for Wales, 2012/13-2014/15</a:t>
              </a:r>
            </a:p>
          </p:txBody>
        </p:sp>
      </p:grpSp>
      <p:pic>
        <p:nvPicPr>
          <p:cNvPr id="2050" name="Picture 2" descr="P:\Health Intelligence\Information resources\Information products\Childhood Obesity Surveillance\Child Measurement Programme\CMP_data_2014_15\Output for designers 14_01_2016\20151119_Map_Obese_AneurinBevan_3yrs_MJ_v0a.jpeg"/>
          <p:cNvPicPr>
            <a:picLocks noChangeAspect="1" noChangeArrowheads="1"/>
          </p:cNvPicPr>
          <p:nvPr/>
        </p:nvPicPr>
        <p:blipFill>
          <a:blip r:embed="rId2" cstate="print"/>
          <a:srcRect t="6890" b="12279"/>
          <a:stretch>
            <a:fillRect/>
          </a:stretch>
        </p:blipFill>
        <p:spPr bwMode="auto">
          <a:xfrm>
            <a:off x="2319983" y="1117129"/>
            <a:ext cx="4598804" cy="5256585"/>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8" name="TextBox 7"/>
          <p:cNvSpPr txBox="1"/>
          <p:nvPr/>
        </p:nvSpPr>
        <p:spPr>
          <a:xfrm>
            <a:off x="1599903" y="181025"/>
            <a:ext cx="7704856"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Betsi Cadwaladr UHB MSOAs, Child Measurement Programme for Wales, 2012/13-2014/15</a:t>
            </a:r>
          </a:p>
        </p:txBody>
      </p:sp>
      <p:pic>
        <p:nvPicPr>
          <p:cNvPr id="3074" name="Picture 2" descr="P:\Health Intelligence\Information resources\Information products\Childhood Obesity Surveillance\Child Measurement Programme\CMP_data_2014_15\Output for designers 14_01_2016\20151119_Map_Obese_BCU_3yrs_MJ_v0a.jpeg"/>
          <p:cNvPicPr>
            <a:picLocks noChangeAspect="1" noChangeArrowheads="1"/>
          </p:cNvPicPr>
          <p:nvPr/>
        </p:nvPicPr>
        <p:blipFill>
          <a:blip r:embed="rId2" cstate="print"/>
          <a:srcRect t="7136" b="5658"/>
          <a:stretch>
            <a:fillRect/>
          </a:stretch>
        </p:blipFill>
        <p:spPr bwMode="auto">
          <a:xfrm>
            <a:off x="1455887" y="1117129"/>
            <a:ext cx="8586266" cy="529498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8" name="TextBox 7"/>
          <p:cNvSpPr txBox="1"/>
          <p:nvPr/>
        </p:nvSpPr>
        <p:spPr>
          <a:xfrm>
            <a:off x="1023839" y="49783"/>
            <a:ext cx="7920880"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Cardiff and Vale UHB MSOAs, Child Measurement Programme for Wales, 2012/13-2014/15</a:t>
            </a:r>
          </a:p>
        </p:txBody>
      </p:sp>
      <p:pic>
        <p:nvPicPr>
          <p:cNvPr id="4098" name="Picture 2" descr="P:\Health Intelligence\Information resources\Information products\Childhood Obesity Surveillance\Child Measurement Programme\CMP_data_2014_15\Output for designers 14_01_2016\20151119_Map_Obese_C&amp;V_3yrs_MJ_v0a.jpeg"/>
          <p:cNvPicPr>
            <a:picLocks noChangeAspect="1" noChangeArrowheads="1"/>
          </p:cNvPicPr>
          <p:nvPr/>
        </p:nvPicPr>
        <p:blipFill>
          <a:blip r:embed="rId2" cstate="print"/>
          <a:srcRect t="8089" b="16661"/>
          <a:stretch>
            <a:fillRect/>
          </a:stretch>
        </p:blipFill>
        <p:spPr bwMode="auto">
          <a:xfrm>
            <a:off x="447775" y="1117129"/>
            <a:ext cx="9952831" cy="529624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11" name="Rectangle 10"/>
          <p:cNvSpPr/>
          <p:nvPr/>
        </p:nvSpPr>
        <p:spPr bwMode="auto">
          <a:xfrm>
            <a:off x="3832151" y="0"/>
            <a:ext cx="1728192" cy="1621185"/>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grpSp>
        <p:nvGrpSpPr>
          <p:cNvPr id="26" name="Group 25"/>
          <p:cNvGrpSpPr/>
          <p:nvPr/>
        </p:nvGrpSpPr>
        <p:grpSpPr>
          <a:xfrm>
            <a:off x="1455887" y="121791"/>
            <a:ext cx="7848872" cy="6107906"/>
            <a:chOff x="1455887" y="121791"/>
            <a:chExt cx="7848872" cy="6107906"/>
          </a:xfrm>
        </p:grpSpPr>
        <p:grpSp>
          <p:nvGrpSpPr>
            <p:cNvPr id="25" name="Group 24"/>
            <p:cNvGrpSpPr/>
            <p:nvPr/>
          </p:nvGrpSpPr>
          <p:grpSpPr>
            <a:xfrm>
              <a:off x="4480223" y="397049"/>
              <a:ext cx="1944216" cy="5832648"/>
              <a:chOff x="4480223" y="397049"/>
              <a:chExt cx="1944216" cy="5832648"/>
            </a:xfrm>
          </p:grpSpPr>
          <p:sp>
            <p:nvSpPr>
              <p:cNvPr id="23" name="Rectangle 22"/>
              <p:cNvSpPr/>
              <p:nvPr/>
            </p:nvSpPr>
            <p:spPr bwMode="auto">
              <a:xfrm>
                <a:off x="4624239" y="3925441"/>
                <a:ext cx="1800200" cy="23042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sp>
            <p:nvSpPr>
              <p:cNvPr id="24" name="Rectangle 23"/>
              <p:cNvSpPr/>
              <p:nvPr/>
            </p:nvSpPr>
            <p:spPr bwMode="auto">
              <a:xfrm>
                <a:off x="4480223" y="397049"/>
                <a:ext cx="1728192"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grpSp>
        <p:sp>
          <p:nvSpPr>
            <p:cNvPr id="8" name="TextBox 7"/>
            <p:cNvSpPr txBox="1"/>
            <p:nvPr/>
          </p:nvSpPr>
          <p:spPr>
            <a:xfrm>
              <a:off x="1455887" y="121791"/>
              <a:ext cx="7848872"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Cwm Taf UHB MSOAs, Child Measurement Programme for Wales, 2012/13-2014/15</a:t>
              </a:r>
            </a:p>
          </p:txBody>
        </p:sp>
      </p:grpSp>
      <p:pic>
        <p:nvPicPr>
          <p:cNvPr id="5122" name="Picture 2" descr="P:\Health Intelligence\Information resources\Information products\Childhood Obesity Surveillance\Child Measurement Programme\CMP_data_2014_15\Output for designers 14_01_2016\20151119_Map_Obese_CwmTaf_3yrs_MJ_v0a.jpeg"/>
          <p:cNvPicPr>
            <a:picLocks noChangeAspect="1" noChangeArrowheads="1"/>
          </p:cNvPicPr>
          <p:nvPr/>
        </p:nvPicPr>
        <p:blipFill>
          <a:blip r:embed="rId2" cstate="print"/>
          <a:srcRect t="6890" b="14627"/>
          <a:stretch>
            <a:fillRect/>
          </a:stretch>
        </p:blipFill>
        <p:spPr bwMode="auto">
          <a:xfrm>
            <a:off x="2735498" y="1045121"/>
            <a:ext cx="4801277" cy="532859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9" name="Rectangle 8"/>
          <p:cNvSpPr/>
          <p:nvPr/>
        </p:nvSpPr>
        <p:spPr bwMode="auto">
          <a:xfrm>
            <a:off x="3544119" y="613073"/>
            <a:ext cx="2088232" cy="64807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sp>
        <p:nvSpPr>
          <p:cNvPr id="10" name="Rectangle 9"/>
          <p:cNvSpPr/>
          <p:nvPr/>
        </p:nvSpPr>
        <p:spPr bwMode="auto">
          <a:xfrm>
            <a:off x="6496447" y="685081"/>
            <a:ext cx="1728192" cy="64807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sp>
        <p:nvSpPr>
          <p:cNvPr id="7" name="TextBox 6"/>
          <p:cNvSpPr txBox="1"/>
          <p:nvPr/>
        </p:nvSpPr>
        <p:spPr>
          <a:xfrm>
            <a:off x="1311871" y="181025"/>
            <a:ext cx="7920880"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a:t>
            </a:r>
          </a:p>
          <a:p>
            <a:r>
              <a:rPr lang="en-GB" sz="1800" b="1" dirty="0" smtClean="0">
                <a:solidFill>
                  <a:srgbClr val="423F74"/>
                </a:solidFill>
                <a:latin typeface="+mn-lt"/>
              </a:rPr>
              <a:t>Hywel Dda UHB MSOAs, Child Measurement Programme </a:t>
            </a:r>
          </a:p>
          <a:p>
            <a:r>
              <a:rPr lang="en-GB" sz="1800" b="1" dirty="0" smtClean="0">
                <a:solidFill>
                  <a:srgbClr val="423F74"/>
                </a:solidFill>
                <a:latin typeface="+mn-lt"/>
              </a:rPr>
              <a:t>for Wales, 2012/13-2014/15</a:t>
            </a:r>
          </a:p>
        </p:txBody>
      </p:sp>
      <p:pic>
        <p:nvPicPr>
          <p:cNvPr id="6146" name="Picture 2" descr="P:\Health Intelligence\Information resources\Information products\Childhood Obesity Surveillance\Child Measurement Programme\CMP_data_2014_15\Output for designers 14_01_2016\20151119_Map_Obese_HywelDda_3yrs_MJ_v0a.jpeg"/>
          <p:cNvPicPr>
            <a:picLocks noChangeAspect="1" noChangeArrowheads="1"/>
          </p:cNvPicPr>
          <p:nvPr/>
        </p:nvPicPr>
        <p:blipFill>
          <a:blip r:embed="rId2" cstate="print"/>
          <a:srcRect t="6890" b="24404"/>
          <a:stretch>
            <a:fillRect/>
          </a:stretch>
        </p:blipFill>
        <p:spPr bwMode="auto">
          <a:xfrm>
            <a:off x="2031951" y="1117129"/>
            <a:ext cx="5436815" cy="528229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3" name="Rectangle 2"/>
          <p:cNvSpPr>
            <a:spLocks noGrp="1" noChangeArrowheads="1"/>
          </p:cNvSpPr>
          <p:nvPr>
            <p:ph type="title"/>
          </p:nvPr>
        </p:nvSpPr>
        <p:spPr>
          <a:xfrm>
            <a:off x="838200" y="533400"/>
            <a:ext cx="7046913" cy="762000"/>
          </a:xfrm>
        </p:spPr>
        <p:txBody>
          <a:bodyPr/>
          <a:lstStyle/>
          <a:p>
            <a:pPr eaLnBrk="1" hangingPunct="1"/>
            <a:r>
              <a:rPr lang="en-GB" sz="3600" dirty="0" smtClean="0"/>
              <a:t>Index</a:t>
            </a:r>
          </a:p>
        </p:txBody>
      </p:sp>
      <p:sp>
        <p:nvSpPr>
          <p:cNvPr id="5" name="Rectangle 3"/>
          <p:cNvSpPr txBox="1">
            <a:spLocks noChangeArrowheads="1"/>
          </p:cNvSpPr>
          <p:nvPr/>
        </p:nvSpPr>
        <p:spPr bwMode="auto">
          <a:xfrm>
            <a:off x="807815" y="1261145"/>
            <a:ext cx="7621665" cy="504056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indent="-390525" defTabSz="1042988" eaLnBrk="1" hangingPunct="1">
              <a:spcBef>
                <a:spcPct val="20000"/>
              </a:spcBef>
              <a:buFont typeface="Arial" pitchFamily="34" charset="0"/>
              <a:buChar char="•"/>
              <a:defRPr/>
            </a:pPr>
            <a:r>
              <a:rPr lang="en-GB" sz="1800" kern="0" dirty="0" smtClean="0">
                <a:solidFill>
                  <a:srgbClr val="423F74"/>
                </a:solidFill>
                <a:latin typeface="+mn-lt"/>
              </a:rPr>
              <a:t>Slides </a:t>
            </a:r>
            <a:r>
              <a:rPr lang="en-GB" sz="1800" kern="0" dirty="0" smtClean="0">
                <a:solidFill>
                  <a:srgbClr val="423F74"/>
                </a:solidFill>
                <a:latin typeface="+mn-lt"/>
              </a:rPr>
              <a:t>6 - 7:</a:t>
            </a:r>
            <a:r>
              <a:rPr lang="en-GB" sz="1800" kern="0" dirty="0" smtClean="0">
                <a:solidFill>
                  <a:srgbClr val="423F74"/>
                </a:solidFill>
                <a:latin typeface="+mn-lt"/>
              </a:rPr>
              <a:t>	Participation		</a:t>
            </a:r>
            <a:endParaRPr lang="en-GB" sz="1800" kern="0" dirty="0" smtClean="0">
              <a:solidFill>
                <a:srgbClr val="423F74"/>
              </a:solidFill>
              <a:latin typeface="+mn-lt"/>
              <a:ea typeface="+mn-ea"/>
            </a:endParaRPr>
          </a:p>
          <a:p>
            <a:pPr marL="390525" lvl="0" indent="-390525" defTabSz="1042988" eaLnBrk="1" hangingPunct="1">
              <a:lnSpc>
                <a:spcPct val="150000"/>
              </a:lnSpc>
              <a:spcBef>
                <a:spcPct val="20000"/>
              </a:spcBef>
              <a:buFont typeface="Arial" pitchFamily="34" charset="0"/>
              <a:buChar char="•"/>
              <a:defRPr/>
            </a:pPr>
            <a:r>
              <a:rPr lang="en-GB" sz="1800" kern="0" dirty="0" smtClean="0">
                <a:solidFill>
                  <a:srgbClr val="423F74"/>
                </a:solidFill>
                <a:latin typeface="+mn-lt"/>
              </a:rPr>
              <a:t>Slides </a:t>
            </a:r>
            <a:r>
              <a:rPr lang="en-GB" sz="1800" kern="0" dirty="0" smtClean="0">
                <a:solidFill>
                  <a:srgbClr val="423F74"/>
                </a:solidFill>
                <a:latin typeface="+mn-lt"/>
              </a:rPr>
              <a:t>8 -9:</a:t>
            </a:r>
            <a:r>
              <a:rPr lang="en-GB" sz="1800" kern="0" dirty="0" smtClean="0">
                <a:solidFill>
                  <a:srgbClr val="423F74"/>
                </a:solidFill>
                <a:latin typeface="+mn-lt"/>
              </a:rPr>
              <a:t>	Healthy or underweight	</a:t>
            </a:r>
            <a:endParaRPr kumimoji="0" lang="en-GB" sz="1800" b="0" i="0" u="none" strike="noStrike" kern="0" cap="none" spc="0" normalizeH="0" baseline="0" noProof="0" dirty="0" smtClean="0">
              <a:ln>
                <a:noFill/>
              </a:ln>
              <a:solidFill>
                <a:srgbClr val="423F74"/>
              </a:solidFill>
              <a:effectLst/>
              <a:uLnTx/>
              <a:uFillTx/>
              <a:latin typeface="+mn-lt"/>
              <a:ea typeface="+mn-ea"/>
              <a:cs typeface="+mn-cs"/>
            </a:endParaRP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Slides </a:t>
            </a:r>
            <a:r>
              <a:rPr lang="en-GB" sz="1800" kern="0" dirty="0" smtClean="0">
                <a:solidFill>
                  <a:srgbClr val="423F74"/>
                </a:solidFill>
                <a:latin typeface="+mn-lt"/>
              </a:rPr>
              <a:t>10-13:</a:t>
            </a:r>
            <a:r>
              <a:rPr lang="en-GB" sz="1800" kern="0" dirty="0" smtClean="0">
                <a:solidFill>
                  <a:srgbClr val="423F74"/>
                </a:solidFill>
                <a:latin typeface="+mn-lt"/>
              </a:rPr>
              <a:t>	Overweight or Obese		</a:t>
            </a:r>
            <a:endParaRPr kumimoji="0" lang="en-GB" sz="1800" b="0" i="0" u="none" strike="noStrike" kern="0" cap="none" spc="0" normalizeH="0" baseline="0" noProof="0" dirty="0" smtClean="0">
              <a:ln>
                <a:noFill/>
              </a:ln>
              <a:solidFill>
                <a:srgbClr val="423F74"/>
              </a:solidFill>
              <a:effectLst/>
              <a:uLnTx/>
              <a:uFillTx/>
              <a:latin typeface="+mn-lt"/>
              <a:ea typeface="+mn-ea"/>
              <a:cs typeface="+mn-cs"/>
            </a:endParaRP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Slides </a:t>
            </a:r>
            <a:r>
              <a:rPr lang="en-GB" sz="1800" kern="0" dirty="0" smtClean="0">
                <a:solidFill>
                  <a:srgbClr val="423F74"/>
                </a:solidFill>
                <a:latin typeface="+mn-lt"/>
              </a:rPr>
              <a:t>14-17:</a:t>
            </a:r>
            <a:r>
              <a:rPr lang="en-GB" sz="1800" kern="0" dirty="0" smtClean="0">
                <a:solidFill>
                  <a:srgbClr val="423F74"/>
                </a:solidFill>
                <a:latin typeface="+mn-lt"/>
              </a:rPr>
              <a:t>	Obese		</a:t>
            </a:r>
            <a:endParaRPr kumimoji="0" lang="en-GB" sz="1800" b="0" i="0" u="none" strike="noStrike" kern="0" cap="none" spc="0" normalizeH="0" baseline="0" noProof="0" dirty="0" smtClean="0">
              <a:ln>
                <a:noFill/>
              </a:ln>
              <a:solidFill>
                <a:srgbClr val="423F74"/>
              </a:solidFill>
              <a:effectLst/>
              <a:uLnTx/>
              <a:uFillTx/>
              <a:latin typeface="+mn-lt"/>
              <a:ea typeface="+mn-ea"/>
              <a:cs typeface="+mn-cs"/>
            </a:endParaRP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 </a:t>
            </a:r>
            <a:r>
              <a:rPr lang="en-GB" sz="1800" kern="0" dirty="0" smtClean="0">
                <a:solidFill>
                  <a:srgbClr val="423F74"/>
                </a:solidFill>
                <a:latin typeface="+mn-lt"/>
              </a:rPr>
              <a:t>18-19:</a:t>
            </a:r>
            <a:r>
              <a:rPr lang="en-GB" sz="1800" kern="0" dirty="0" smtClean="0">
                <a:solidFill>
                  <a:srgbClr val="423F74"/>
                </a:solidFill>
                <a:latin typeface="+mn-lt"/>
              </a:rPr>
              <a:t>	3 years comparison data</a:t>
            </a: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 </a:t>
            </a:r>
            <a:r>
              <a:rPr lang="en-GB" sz="1800" kern="0" dirty="0" smtClean="0">
                <a:solidFill>
                  <a:srgbClr val="423F74"/>
                </a:solidFill>
                <a:latin typeface="+mn-lt"/>
              </a:rPr>
              <a:t>20:</a:t>
            </a:r>
            <a:r>
              <a:rPr lang="en-GB" sz="1800" kern="0" dirty="0" smtClean="0">
                <a:solidFill>
                  <a:srgbClr val="423F74"/>
                </a:solidFill>
                <a:latin typeface="+mn-lt"/>
              </a:rPr>
              <a:t>	Weight categories by local authorities	</a:t>
            </a:r>
            <a:endParaRPr lang="en-GB" sz="1800" kern="0" dirty="0" smtClean="0">
              <a:solidFill>
                <a:srgbClr val="423F74"/>
              </a:solidFill>
              <a:latin typeface="+mn-lt"/>
              <a:ea typeface="+mn-ea"/>
            </a:endParaRP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 </a:t>
            </a:r>
            <a:r>
              <a:rPr lang="en-GB" sz="1800" kern="0" dirty="0" smtClean="0">
                <a:solidFill>
                  <a:srgbClr val="423F74"/>
                </a:solidFill>
                <a:latin typeface="+mn-lt"/>
              </a:rPr>
              <a:t>21:</a:t>
            </a:r>
            <a:r>
              <a:rPr lang="en-GB" sz="1800" kern="0" dirty="0" smtClean="0">
                <a:solidFill>
                  <a:srgbClr val="423F74"/>
                </a:solidFill>
                <a:latin typeface="+mn-lt"/>
              </a:rPr>
              <a:t>	Ethnicity		</a:t>
            </a:r>
            <a:endParaRPr lang="en-GB" sz="1800" kern="0" dirty="0" smtClean="0">
              <a:solidFill>
                <a:srgbClr val="423F74"/>
              </a:solidFill>
              <a:latin typeface="+mn-lt"/>
              <a:ea typeface="+mn-ea"/>
            </a:endParaRP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Slides </a:t>
            </a:r>
            <a:r>
              <a:rPr lang="en-GB" sz="1800" kern="0" dirty="0" smtClean="0">
                <a:solidFill>
                  <a:srgbClr val="423F74"/>
                </a:solidFill>
                <a:latin typeface="+mn-lt"/>
              </a:rPr>
              <a:t>22-23:</a:t>
            </a:r>
            <a:r>
              <a:rPr lang="en-GB" sz="1800" kern="0" dirty="0" smtClean="0">
                <a:solidFill>
                  <a:srgbClr val="423F74"/>
                </a:solidFill>
                <a:latin typeface="+mn-lt"/>
              </a:rPr>
              <a:t>	Regional comparisons	</a:t>
            </a:r>
          </a:p>
          <a:p>
            <a:pPr marL="390525" lvl="0" indent="-390525" defTabSz="1042988" eaLnBrk="1" hangingPunct="1">
              <a:lnSpc>
                <a:spcPct val="150000"/>
              </a:lnSpc>
              <a:spcBef>
                <a:spcPct val="20000"/>
              </a:spcBef>
              <a:buFontTx/>
              <a:buChar char="•"/>
              <a:defRPr/>
            </a:pPr>
            <a:r>
              <a:rPr lang="en-GB" sz="1800" kern="0" dirty="0" smtClean="0">
                <a:solidFill>
                  <a:srgbClr val="423F74"/>
                </a:solidFill>
                <a:latin typeface="+mn-lt"/>
              </a:rPr>
              <a:t>Slides </a:t>
            </a:r>
            <a:r>
              <a:rPr lang="en-GB" sz="1800" kern="0" dirty="0" smtClean="0">
                <a:solidFill>
                  <a:srgbClr val="423F74"/>
                </a:solidFill>
                <a:latin typeface="+mn-lt"/>
              </a:rPr>
              <a:t>24-30:</a:t>
            </a:r>
            <a:r>
              <a:rPr lang="en-GB" sz="1800" kern="0" dirty="0" smtClean="0">
                <a:solidFill>
                  <a:srgbClr val="423F74"/>
                </a:solidFill>
                <a:latin typeface="+mn-lt"/>
              </a:rPr>
              <a:t>	Health board maps</a:t>
            </a:r>
            <a:r>
              <a:rPr lang="en-GB" sz="2000" kern="0" dirty="0" smtClean="0">
                <a:solidFill>
                  <a:srgbClr val="423F74"/>
                </a:solidFill>
                <a:latin typeface="+mn-lt"/>
              </a:rPr>
              <a:t>	</a:t>
            </a:r>
            <a:r>
              <a:rPr lang="en-GB" sz="2000" kern="0" dirty="0" smtClean="0">
                <a:solidFill>
                  <a:srgbClr val="423F74"/>
                </a:solidFill>
              </a:rPr>
              <a:t>	</a:t>
            </a:r>
            <a:endParaRPr kumimoji="0" lang="en-GB" sz="2800" b="0" i="0" u="none" strike="noStrike" kern="0" cap="none" spc="0" normalizeH="0" baseline="0" noProof="0" dirty="0" smtClean="0">
              <a:ln>
                <a:noFill/>
              </a:ln>
              <a:solidFill>
                <a:srgbClr val="423F74"/>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None/>
              <a:tabLst/>
              <a:defRPr/>
            </a:pPr>
            <a:endParaRPr kumimoji="0" lang="en-GB"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15" name="Group 14"/>
          <p:cNvGrpSpPr/>
          <p:nvPr/>
        </p:nvGrpSpPr>
        <p:grpSpPr>
          <a:xfrm>
            <a:off x="1455887" y="0"/>
            <a:ext cx="7560840" cy="6085681"/>
            <a:chOff x="1455887" y="0"/>
            <a:chExt cx="7560840" cy="6085681"/>
          </a:xfrm>
        </p:grpSpPr>
        <p:grpSp>
          <p:nvGrpSpPr>
            <p:cNvPr id="12" name="Group 11"/>
            <p:cNvGrpSpPr/>
            <p:nvPr/>
          </p:nvGrpSpPr>
          <p:grpSpPr>
            <a:xfrm>
              <a:off x="4120183" y="325041"/>
              <a:ext cx="1872208" cy="5760640"/>
              <a:chOff x="4120183" y="325041"/>
              <a:chExt cx="1872208" cy="5760640"/>
            </a:xfrm>
          </p:grpSpPr>
          <p:sp>
            <p:nvSpPr>
              <p:cNvPr id="10" name="Rectangle 9"/>
              <p:cNvSpPr/>
              <p:nvPr/>
            </p:nvSpPr>
            <p:spPr bwMode="auto">
              <a:xfrm>
                <a:off x="4120183" y="325041"/>
                <a:ext cx="1872208" cy="115212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sp>
            <p:nvSpPr>
              <p:cNvPr id="11" name="Rectangle 10"/>
              <p:cNvSpPr/>
              <p:nvPr/>
            </p:nvSpPr>
            <p:spPr bwMode="auto">
              <a:xfrm>
                <a:off x="4120183" y="3997449"/>
                <a:ext cx="1872208" cy="20882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charset="-128"/>
                </a:endParaRPr>
              </a:p>
            </p:txBody>
          </p:sp>
        </p:grpSp>
        <p:sp>
          <p:nvSpPr>
            <p:cNvPr id="7" name="TextBox 6"/>
            <p:cNvSpPr txBox="1"/>
            <p:nvPr/>
          </p:nvSpPr>
          <p:spPr>
            <a:xfrm>
              <a:off x="1455887" y="0"/>
              <a:ext cx="7560840" cy="923330"/>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obese, Powys THB MSOAs, Child Measurement Programme for Wales, 2012/13-2014/15</a:t>
              </a:r>
            </a:p>
          </p:txBody>
        </p:sp>
      </p:grpSp>
      <p:pic>
        <p:nvPicPr>
          <p:cNvPr id="7170" name="Picture 2" descr="P:\Health Intelligence\Information resources\Information products\Childhood Obesity Surveillance\Child Measurement Programme\CMP_data_2014_15\Output for designers 14_01_2016\20151119_Map_Obese_Powys_3yrs_MJ_v0a.jpeg"/>
          <p:cNvPicPr>
            <a:picLocks noChangeAspect="1" noChangeArrowheads="1"/>
          </p:cNvPicPr>
          <p:nvPr/>
        </p:nvPicPr>
        <p:blipFill>
          <a:blip r:embed="rId2" cstate="print"/>
          <a:srcRect t="5543" b="11606"/>
          <a:stretch>
            <a:fillRect/>
          </a:stretch>
        </p:blipFill>
        <p:spPr bwMode="auto">
          <a:xfrm>
            <a:off x="2463999" y="973113"/>
            <a:ext cx="4639430" cy="543559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3" name="Rectangle 3"/>
          <p:cNvSpPr txBox="1">
            <a:spLocks noChangeArrowheads="1"/>
          </p:cNvSpPr>
          <p:nvPr/>
        </p:nvSpPr>
        <p:spPr>
          <a:xfrm>
            <a:off x="838200" y="533400"/>
            <a:ext cx="7046913" cy="762000"/>
          </a:xfrm>
          <a:prstGeom prst="rect">
            <a:avLst/>
          </a:prstGeom>
        </p:spPr>
        <p:txBody>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423F74"/>
                </a:solidFill>
                <a:effectLst/>
                <a:uLnTx/>
                <a:uFillTx/>
                <a:latin typeface="Verdana" pitchFamily="34" charset="0"/>
                <a:ea typeface="+mj-ea"/>
                <a:cs typeface="ＭＳ Ｐゴシック"/>
              </a:rPr>
              <a:t>Instructions to copy a slide</a:t>
            </a:r>
          </a:p>
        </p:txBody>
      </p:sp>
      <p:sp>
        <p:nvSpPr>
          <p:cNvPr id="5" name="Rectangle 4"/>
          <p:cNvSpPr txBox="1">
            <a:spLocks noChangeArrowheads="1"/>
          </p:cNvSpPr>
          <p:nvPr/>
        </p:nvSpPr>
        <p:spPr>
          <a:xfrm>
            <a:off x="1078667" y="1367350"/>
            <a:ext cx="6120679" cy="4969222"/>
          </a:xfrm>
          <a:prstGeom prst="rect">
            <a:avLst/>
          </a:prstGeom>
        </p:spPr>
        <p:txBody>
          <a:bodyPr/>
          <a:lstStyle/>
          <a:p>
            <a:pPr marL="685800" marR="0" lvl="0" indent="-685800" algn="l" defTabSz="1042988" rtl="0" eaLnBrk="1" fontAlgn="base" latinLnBrk="0" hangingPunct="1">
              <a:lnSpc>
                <a:spcPct val="100000"/>
              </a:lnSpc>
              <a:spcBef>
                <a:spcPct val="20000"/>
              </a:spcBef>
              <a:spcAft>
                <a:spcPct val="0"/>
              </a:spcAft>
              <a:buClrTx/>
              <a:buSzTx/>
              <a:buFontTx/>
              <a:buNone/>
              <a:tabLst/>
              <a:defRPr/>
            </a:pP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To copy a slide for use in a presentation:</a:t>
            </a:r>
          </a:p>
          <a:p>
            <a:pPr marL="685800" marR="0" lvl="0" indent="-685800" algn="l" defTabSz="1042988" rtl="0" eaLnBrk="1" fontAlgn="base" latinLnBrk="0" hangingPunct="1">
              <a:lnSpc>
                <a:spcPct val="100000"/>
              </a:lnSpc>
              <a:spcBef>
                <a:spcPct val="20000"/>
              </a:spcBef>
              <a:spcAft>
                <a:spcPct val="0"/>
              </a:spcAft>
              <a:buClrTx/>
              <a:buSzTx/>
              <a:buFontTx/>
              <a:buNone/>
              <a:tabLst/>
              <a:defRPr/>
            </a:pPr>
            <a:endPar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endParaRPr>
          </a:p>
          <a:p>
            <a:pPr marL="685800" marR="0" lvl="0" indent="-685800" algn="l" defTabSz="1042988" rtl="0" eaLnBrk="1" fontAlgn="base" latinLnBrk="0" hangingPunct="1">
              <a:lnSpc>
                <a:spcPct val="100000"/>
              </a:lnSpc>
              <a:spcBef>
                <a:spcPct val="20000"/>
              </a:spcBef>
              <a:spcAft>
                <a:spcPct val="0"/>
              </a:spcAft>
              <a:buClrTx/>
              <a:buSzTx/>
              <a:buFontTx/>
              <a:buNone/>
              <a:tabLst/>
              <a:defRPr/>
            </a:pPr>
            <a:r>
              <a:rPr kumimoji="0" lang="en-GB" sz="1400" b="0" i="0" u="none" strike="noStrike" kern="0" cap="none" spc="0" normalizeH="0" baseline="0" noProof="0" dirty="0" smtClean="0">
                <a:ln>
                  <a:noFill/>
                </a:ln>
                <a:solidFill>
                  <a:srgbClr val="423F74"/>
                </a:solidFill>
                <a:effectLst/>
                <a:uLnTx/>
                <a:uFillTx/>
                <a:latin typeface="+mn-lt"/>
                <a:ea typeface="+mn-ea"/>
                <a:cs typeface="ＭＳ Ｐゴシック"/>
              </a:rPr>
              <a:t>1.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Right-click</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on the slide you wish to copy from the list on the left-hand side (the ‘slides’ tab) when in normal view and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select ‘Copy’</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from the list.</a:t>
            </a:r>
          </a:p>
          <a:p>
            <a:pPr marL="685800" marR="0" lvl="0" indent="-685800" algn="l" defTabSz="1042988" rtl="0" eaLnBrk="1" fontAlgn="base" latinLnBrk="0" hangingPunct="1">
              <a:lnSpc>
                <a:spcPct val="100000"/>
              </a:lnSpc>
              <a:spcBef>
                <a:spcPct val="20000"/>
              </a:spcBef>
              <a:spcAft>
                <a:spcPct val="0"/>
              </a:spcAft>
              <a:buClrTx/>
              <a:buSzTx/>
              <a:buFontTx/>
              <a:buAutoNum type="arabicPeriod"/>
              <a:tabLst/>
              <a:defRPr/>
            </a:pPr>
            <a:endParaRPr kumimoji="0" lang="en-GB" b="0" i="0" u="none" strike="noStrike" kern="0" cap="none" spc="0" normalizeH="0" baseline="0" noProof="0" dirty="0" smtClean="0">
              <a:ln>
                <a:noFill/>
              </a:ln>
              <a:solidFill>
                <a:srgbClr val="423F74"/>
              </a:solidFill>
              <a:effectLst/>
              <a:uLnTx/>
              <a:uFillTx/>
              <a:latin typeface="+mn-lt"/>
              <a:ea typeface="+mn-ea"/>
              <a:cs typeface="ＭＳ Ｐゴシック"/>
            </a:endParaRPr>
          </a:p>
          <a:p>
            <a:pPr marL="685800" marR="0" lvl="0" indent="-685800" algn="l" defTabSz="1042988" rtl="0" eaLnBrk="1" fontAlgn="base" latinLnBrk="0" hangingPunct="1">
              <a:lnSpc>
                <a:spcPct val="100000"/>
              </a:lnSpc>
              <a:spcBef>
                <a:spcPct val="20000"/>
              </a:spcBef>
              <a:spcAft>
                <a:spcPct val="0"/>
              </a:spcAft>
              <a:buClrTx/>
              <a:buSzTx/>
              <a:buFontTx/>
              <a:buAutoNum type="arabicPeriod" startAt="2"/>
              <a:tabLst/>
              <a:defRPr/>
            </a:pP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Go to your presentation and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right-click</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where you want the copied slide to appear in the ‘slides’ tab and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select ‘paste’</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from the list. </a:t>
            </a:r>
          </a:p>
          <a:p>
            <a:pPr marL="685800" marR="0" lvl="0" indent="-685800" algn="l" defTabSz="1042988" rtl="0" eaLnBrk="1" fontAlgn="base" latinLnBrk="0" hangingPunct="1">
              <a:lnSpc>
                <a:spcPct val="100000"/>
              </a:lnSpc>
              <a:spcBef>
                <a:spcPct val="20000"/>
              </a:spcBef>
              <a:spcAft>
                <a:spcPct val="0"/>
              </a:spcAft>
              <a:buClrTx/>
              <a:buSzTx/>
              <a:buFontTx/>
              <a:buAutoNum type="arabicPeriod" startAt="2"/>
              <a:tabLst/>
              <a:defRPr/>
            </a:pPr>
            <a:endParaRPr kumimoji="0" lang="en-GB" b="0" i="0" u="none" strike="noStrike" kern="0" cap="none" spc="0" normalizeH="0" baseline="0" noProof="0" dirty="0" smtClean="0">
              <a:ln>
                <a:noFill/>
              </a:ln>
              <a:solidFill>
                <a:srgbClr val="423F74"/>
              </a:solidFill>
              <a:effectLst/>
              <a:uLnTx/>
              <a:uFillTx/>
              <a:latin typeface="+mn-lt"/>
              <a:ea typeface="+mn-ea"/>
              <a:cs typeface="ＭＳ Ｐゴシック"/>
            </a:endParaRPr>
          </a:p>
          <a:p>
            <a:pPr marL="685800" marR="0" lvl="0" indent="-685800" algn="l" defTabSz="1042988" rtl="0" eaLnBrk="1" fontAlgn="base" latinLnBrk="0" hangingPunct="1">
              <a:lnSpc>
                <a:spcPct val="100000"/>
              </a:lnSpc>
              <a:spcBef>
                <a:spcPct val="20000"/>
              </a:spcBef>
              <a:spcAft>
                <a:spcPct val="0"/>
              </a:spcAft>
              <a:buClrTx/>
              <a:buSzTx/>
              <a:buFontTx/>
              <a:buAutoNum type="arabicPeriod" startAt="2"/>
              <a:tabLst/>
              <a:defRPr/>
            </a:pP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On being pasted into your presentation a small clipboard icon with a black arrow will appear near the bottom right-hand corner of the newly pasted slide.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Click on the arrow</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to show the drop-down menu and </a:t>
            </a:r>
            <a:r>
              <a:rPr kumimoji="0" lang="en-GB" sz="1600" b="1" i="0" u="none" strike="noStrike" kern="0" cap="none" spc="0" normalizeH="0" baseline="0" noProof="0" dirty="0" smtClean="0">
                <a:ln>
                  <a:noFill/>
                </a:ln>
                <a:solidFill>
                  <a:srgbClr val="423F74"/>
                </a:solidFill>
                <a:effectLst/>
                <a:uLnTx/>
                <a:uFillTx/>
                <a:latin typeface="+mn-lt"/>
                <a:ea typeface="+mn-ea"/>
                <a:cs typeface="ＭＳ Ｐゴシック"/>
              </a:rPr>
              <a:t>select “Keep Source Formatting”</a:t>
            </a:r>
            <a:r>
              <a:rPr kumimoji="0" lang="en-GB" sz="1600" b="0" i="0" u="none" strike="noStrike" kern="0" cap="none" spc="0" normalizeH="0" baseline="0" noProof="0" dirty="0" smtClean="0">
                <a:ln>
                  <a:noFill/>
                </a:ln>
                <a:solidFill>
                  <a:srgbClr val="423F74"/>
                </a:solidFill>
                <a:effectLst/>
                <a:uLnTx/>
                <a:uFillTx/>
                <a:latin typeface="+mn-lt"/>
                <a:ea typeface="+mn-ea"/>
                <a:cs typeface="ＭＳ Ｐゴシック"/>
              </a:rPr>
              <a:t> from the list. The slide will then appear as seen in the original presentation.</a:t>
            </a:r>
          </a:p>
        </p:txBody>
      </p:sp>
      <p:pic>
        <p:nvPicPr>
          <p:cNvPr id="6" name="Picture 12"/>
          <p:cNvPicPr>
            <a:picLocks noChangeAspect="1" noChangeArrowheads="1"/>
          </p:cNvPicPr>
          <p:nvPr/>
        </p:nvPicPr>
        <p:blipFill>
          <a:blip r:embed="rId3" cstate="print"/>
          <a:srcRect/>
          <a:stretch>
            <a:fillRect/>
          </a:stretch>
        </p:blipFill>
        <p:spPr bwMode="auto">
          <a:xfrm>
            <a:off x="7846150" y="1260475"/>
            <a:ext cx="1808163" cy="2232025"/>
          </a:xfrm>
          <a:prstGeom prst="rect">
            <a:avLst/>
          </a:prstGeom>
          <a:noFill/>
          <a:ln w="9525">
            <a:noFill/>
            <a:miter lim="800000"/>
            <a:headEnd/>
            <a:tailEnd/>
          </a:ln>
        </p:spPr>
      </p:pic>
      <p:pic>
        <p:nvPicPr>
          <p:cNvPr id="7" name="Picture 13"/>
          <p:cNvPicPr>
            <a:picLocks noChangeAspect="1" noChangeArrowheads="1"/>
          </p:cNvPicPr>
          <p:nvPr/>
        </p:nvPicPr>
        <p:blipFill>
          <a:blip r:embed="rId4" cstate="print"/>
          <a:srcRect/>
          <a:stretch>
            <a:fillRect/>
          </a:stretch>
        </p:blipFill>
        <p:spPr bwMode="auto">
          <a:xfrm>
            <a:off x="7773125" y="4213225"/>
            <a:ext cx="1968500" cy="22320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sp>
        <p:nvSpPr>
          <p:cNvPr id="3" name="Title 1"/>
          <p:cNvSpPr>
            <a:spLocks noGrp="1"/>
          </p:cNvSpPr>
          <p:nvPr>
            <p:ph type="title"/>
          </p:nvPr>
        </p:nvSpPr>
        <p:spPr>
          <a:xfrm>
            <a:off x="1846263" y="180975"/>
            <a:ext cx="7315200" cy="762000"/>
          </a:xfrm>
        </p:spPr>
        <p:txBody>
          <a:bodyPr/>
          <a:lstStyle/>
          <a:p>
            <a:pPr algn="ctr" eaLnBrk="1" hangingPunct="1"/>
            <a:r>
              <a:rPr lang="en-GB" dirty="0" smtClean="0"/>
              <a:t>Acknowledgements</a:t>
            </a:r>
          </a:p>
        </p:txBody>
      </p:sp>
      <p:sp>
        <p:nvSpPr>
          <p:cNvPr id="5" name="Content Placeholder 2"/>
          <p:cNvSpPr>
            <a:spLocks noGrp="1"/>
          </p:cNvSpPr>
          <p:nvPr>
            <p:ph idx="1"/>
          </p:nvPr>
        </p:nvSpPr>
        <p:spPr>
          <a:xfrm>
            <a:off x="519783" y="1261145"/>
            <a:ext cx="9761252" cy="4968552"/>
          </a:xfrm>
        </p:spPr>
        <p:txBody>
          <a:bodyPr/>
          <a:lstStyle/>
          <a:p>
            <a:pPr>
              <a:buNone/>
            </a:pPr>
            <a:endParaRPr lang="en-GB" sz="1600" dirty="0" smtClean="0">
              <a:solidFill>
                <a:srgbClr val="423F74"/>
              </a:solidFill>
            </a:endParaRPr>
          </a:p>
          <a:p>
            <a:r>
              <a:rPr lang="en-GB" sz="1600" b="1" dirty="0" smtClean="0">
                <a:solidFill>
                  <a:srgbClr val="423F74"/>
                </a:solidFill>
              </a:rPr>
              <a:t>Data extraction: </a:t>
            </a:r>
            <a:r>
              <a:rPr lang="en-GB" sz="1600" dirty="0" smtClean="0">
                <a:solidFill>
                  <a:srgbClr val="423F74"/>
                </a:solidFill>
              </a:rPr>
              <a:t>Gareth John (NHS Wales Informatics Service)</a:t>
            </a:r>
          </a:p>
          <a:p>
            <a:pPr>
              <a:buNone/>
            </a:pPr>
            <a:endParaRPr lang="en-GB" sz="1600" dirty="0" smtClean="0">
              <a:solidFill>
                <a:srgbClr val="423F74"/>
              </a:solidFill>
            </a:endParaRPr>
          </a:p>
          <a:p>
            <a:r>
              <a:rPr lang="en-GB" sz="1600" b="1" dirty="0" smtClean="0">
                <a:solidFill>
                  <a:srgbClr val="423F74"/>
                </a:solidFill>
              </a:rPr>
              <a:t>Data analysis: </a:t>
            </a:r>
            <a:r>
              <a:rPr lang="en-GB" sz="1600" dirty="0" smtClean="0">
                <a:solidFill>
                  <a:srgbClr val="423F74"/>
                </a:solidFill>
              </a:rPr>
              <a:t>Holly Walsh (Lead Analyst), Mari Jones, Rhys Powell (Public Health Wales Observatory) </a:t>
            </a:r>
          </a:p>
          <a:p>
            <a:pPr>
              <a:buNone/>
            </a:pPr>
            <a:endParaRPr lang="en-GB" sz="1600" b="1" dirty="0" smtClean="0">
              <a:solidFill>
                <a:srgbClr val="423F74"/>
              </a:solidFill>
            </a:endParaRPr>
          </a:p>
          <a:p>
            <a:r>
              <a:rPr lang="en-GB" sz="1600" b="1" dirty="0" smtClean="0">
                <a:solidFill>
                  <a:srgbClr val="423F74"/>
                </a:solidFill>
              </a:rPr>
              <a:t>Acknowledgements:</a:t>
            </a:r>
            <a:endParaRPr lang="en-GB" sz="1600" dirty="0" smtClean="0">
              <a:solidFill>
                <a:srgbClr val="423F74"/>
              </a:solidFill>
            </a:endParaRPr>
          </a:p>
          <a:p>
            <a:pPr>
              <a:buNone/>
            </a:pPr>
            <a:r>
              <a:rPr lang="en-GB" sz="1600" dirty="0" smtClean="0">
                <a:solidFill>
                  <a:srgbClr val="423F74"/>
                </a:solidFill>
              </a:rPr>
              <a:t>	Many thanks to families and children who participated in the Programme and to the staff in Health Boards who have supported the Programme across Wales.</a:t>
            </a:r>
          </a:p>
          <a:p>
            <a:pPr>
              <a:buNone/>
            </a:pPr>
            <a:endParaRPr lang="en-GB" sz="1600" dirty="0" smtClean="0">
              <a:solidFill>
                <a:srgbClr val="423F74"/>
              </a:solidFill>
            </a:endParaRPr>
          </a:p>
          <a:p>
            <a:r>
              <a:rPr lang="en-GB" sz="1600" dirty="0" smtClean="0">
                <a:solidFill>
                  <a:srgbClr val="423F74"/>
                </a:solidFill>
              </a:rPr>
              <a:t>Thank you to Ciaràn Humphreys, Dyfed Huws, Teri Knight, Nathan Lester, Bruce McKenzie, Kirsty Little, Rhys Gibbon, Hugo Cosh and Gareth Davies in the Public Health Wales Health Intelligence Division for advice and </a:t>
            </a:r>
            <a:r>
              <a:rPr lang="en-GB" sz="1600" dirty="0" smtClean="0">
                <a:solidFill>
                  <a:srgbClr val="423F74"/>
                </a:solidFill>
              </a:rPr>
              <a:t>support. </a:t>
            </a:r>
            <a:r>
              <a:rPr lang="en-GB" sz="1600" dirty="0" smtClean="0">
                <a:solidFill>
                  <a:srgbClr val="423F74"/>
                </a:solidFill>
              </a:rPr>
              <a:t>Thank you also to the Child Measurement Programme staff – Louise Megrath and Maggie Grayson and to Nicola Gordon from the Public Health Wales Health Improvement division for her contribution</a:t>
            </a:r>
            <a:r>
              <a:rPr lang="en-GB" sz="1600" dirty="0" smtClean="0"/>
              <a:t>.</a:t>
            </a:r>
            <a:endParaRPr lang="en-US" sz="1600" dirty="0" smtClean="0">
              <a:solidFill>
                <a:srgbClr val="423F74"/>
              </a:solidFill>
            </a:endParaRPr>
          </a:p>
          <a:p>
            <a:pPr eaLnBrk="1" hangingPunct="1">
              <a:buNone/>
            </a:pPr>
            <a:endParaRPr lang="en-GB" sz="2000" dirty="0" smtClean="0"/>
          </a:p>
          <a:p>
            <a:pPr eaLnBrk="1" hangingPunct="1"/>
            <a:endParaRPr lang="en-GB" sz="20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951831" y="397049"/>
            <a:ext cx="9577064" cy="6048671"/>
            <a:chOff x="951831" y="397049"/>
            <a:chExt cx="9577064" cy="6048671"/>
          </a:xfrm>
        </p:grpSpPr>
        <p:sp>
          <p:nvSpPr>
            <p:cNvPr id="16" name="TextBox 15"/>
            <p:cNvSpPr txBox="1"/>
            <p:nvPr/>
          </p:nvSpPr>
          <p:spPr>
            <a:xfrm>
              <a:off x="951831" y="397049"/>
              <a:ext cx="9577064"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participating in a measurement programme, Wales health boards and local authorities, Child Measurement Programme for Wales, 2014/15</a:t>
              </a:r>
            </a:p>
            <a:p>
              <a:r>
                <a:rPr lang="en-GB" sz="1400" dirty="0" smtClean="0">
                  <a:solidFill>
                    <a:srgbClr val="423F74"/>
                  </a:solidFill>
                  <a:latin typeface="+mn-lt"/>
                </a:rPr>
                <a:t>Produced by Public Health Wales Observatory, using CMP data (NWIS)</a:t>
              </a:r>
              <a:endParaRPr lang="en-GB" sz="1400" dirty="0">
                <a:solidFill>
                  <a:srgbClr val="423F74"/>
                </a:solidFill>
                <a:latin typeface="+mn-lt"/>
              </a:endParaRPr>
            </a:p>
          </p:txBody>
        </p:sp>
        <p:pic>
          <p:nvPicPr>
            <p:cNvPr id="1026" name="Picture 2"/>
            <p:cNvPicPr>
              <a:picLocks noChangeAspect="1" noChangeArrowheads="1"/>
            </p:cNvPicPr>
            <p:nvPr/>
          </p:nvPicPr>
          <p:blipFill>
            <a:blip r:embed="rId2" cstate="print"/>
            <a:srcRect/>
            <a:stretch>
              <a:fillRect/>
            </a:stretch>
          </p:blipFill>
          <p:spPr bwMode="auto">
            <a:xfrm>
              <a:off x="3239368" y="1504788"/>
              <a:ext cx="3833143" cy="4940932"/>
            </a:xfrm>
            <a:prstGeom prst="rect">
              <a:avLst/>
            </a:prstGeom>
            <a:noFill/>
            <a:ln w="9525">
              <a:noFill/>
              <a:miter lim="800000"/>
              <a:headEnd/>
              <a:tailEnd/>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1239863" y="757089"/>
            <a:ext cx="8568952" cy="2808312"/>
            <a:chOff x="1239863" y="757089"/>
            <a:chExt cx="8568952" cy="2808312"/>
          </a:xfrm>
        </p:grpSpPr>
        <p:sp>
          <p:nvSpPr>
            <p:cNvPr id="13" name="TextBox 12"/>
            <p:cNvSpPr txBox="1"/>
            <p:nvPr/>
          </p:nvSpPr>
          <p:spPr>
            <a:xfrm>
              <a:off x="1239863" y="757089"/>
              <a:ext cx="8568952"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participating in a measurement programme, Welsh Index of Multiple Deprivation quintiles, Child Measurement Programme for Wales, 2014/15</a:t>
              </a:r>
            </a:p>
            <a:p>
              <a:r>
                <a:rPr lang="en-GB" sz="1400" dirty="0" smtClean="0">
                  <a:solidFill>
                    <a:srgbClr val="423F74"/>
                  </a:solidFill>
                  <a:latin typeface="+mn-lt"/>
                </a:rPr>
                <a:t>Produced by Public Health Wales Observatory, using CMP data (NWIS)</a:t>
              </a:r>
              <a:endParaRPr lang="en-GB" sz="1400" dirty="0">
                <a:solidFill>
                  <a:srgbClr val="423F74"/>
                </a:solidFill>
                <a:latin typeface="+mn-lt"/>
              </a:endParaRPr>
            </a:p>
          </p:txBody>
        </p:sp>
        <p:pic>
          <p:nvPicPr>
            <p:cNvPr id="2050" name="Picture 2"/>
            <p:cNvPicPr>
              <a:picLocks noChangeAspect="1" noChangeArrowheads="1"/>
            </p:cNvPicPr>
            <p:nvPr/>
          </p:nvPicPr>
          <p:blipFill>
            <a:blip r:embed="rId2" cstate="print"/>
            <a:srcRect/>
            <a:stretch>
              <a:fillRect/>
            </a:stretch>
          </p:blipFill>
          <p:spPr bwMode="auto">
            <a:xfrm>
              <a:off x="3214688" y="2155701"/>
              <a:ext cx="4257675" cy="1409700"/>
            </a:xfrm>
            <a:prstGeom prst="rect">
              <a:avLst/>
            </a:prstGeom>
            <a:noFill/>
            <a:ln w="9525">
              <a:noFill/>
              <a:miter lim="800000"/>
              <a:headEnd/>
              <a:tailEnd/>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807815" y="325041"/>
            <a:ext cx="8784976" cy="6120680"/>
            <a:chOff x="807815" y="325041"/>
            <a:chExt cx="8784976" cy="6120680"/>
          </a:xfrm>
        </p:grpSpPr>
        <p:sp>
          <p:nvSpPr>
            <p:cNvPr id="8" name="TextBox 7"/>
            <p:cNvSpPr txBox="1"/>
            <p:nvPr/>
          </p:nvSpPr>
          <p:spPr>
            <a:xfrm>
              <a:off x="807815" y="325041"/>
              <a:ext cx="8784976"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a healthy weight or underweight, Wales health boards and local authorities, Child Measurement Programme for Wales, 2014/15</a:t>
              </a:r>
            </a:p>
            <a:p>
              <a:r>
                <a:rPr lang="en-GB" sz="1400" dirty="0" smtClean="0">
                  <a:solidFill>
                    <a:srgbClr val="423F74"/>
                  </a:solidFill>
                  <a:latin typeface="+mn-lt"/>
                </a:rPr>
                <a:t>Produced by Public Health Wales Observatory, using CMP data (NWIS)</a:t>
              </a:r>
              <a:endParaRPr lang="en-GB" sz="1400" dirty="0">
                <a:solidFill>
                  <a:srgbClr val="423F74"/>
                </a:solidFill>
                <a:latin typeface="+mn-lt"/>
              </a:endParaRPr>
            </a:p>
          </p:txBody>
        </p:sp>
        <p:pic>
          <p:nvPicPr>
            <p:cNvPr id="2" name="Picture 2"/>
            <p:cNvPicPr>
              <a:picLocks noChangeAspect="1" noChangeArrowheads="1"/>
            </p:cNvPicPr>
            <p:nvPr/>
          </p:nvPicPr>
          <p:blipFill>
            <a:blip r:embed="rId2" cstate="print"/>
            <a:srcRect/>
            <a:stretch>
              <a:fillRect/>
            </a:stretch>
          </p:blipFill>
          <p:spPr bwMode="auto">
            <a:xfrm>
              <a:off x="2858073" y="1405161"/>
              <a:ext cx="4033950" cy="5040560"/>
            </a:xfrm>
            <a:prstGeom prst="rect">
              <a:avLst/>
            </a:prstGeom>
            <a:noFill/>
            <a:ln w="9525">
              <a:noFill/>
              <a:miter lim="800000"/>
              <a:headEnd/>
              <a:tailEnd/>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smtClean="0"/>
              <a:t>Child Measurement Programme for Wales 2014/15</a:t>
            </a:r>
            <a:endParaRPr lang="en-GB" dirty="0"/>
          </a:p>
        </p:txBody>
      </p:sp>
      <p:grpSp>
        <p:nvGrpSpPr>
          <p:cNvPr id="7" name="Group 6"/>
          <p:cNvGrpSpPr/>
          <p:nvPr/>
        </p:nvGrpSpPr>
        <p:grpSpPr>
          <a:xfrm>
            <a:off x="663799" y="901105"/>
            <a:ext cx="9145016" cy="2580878"/>
            <a:chOff x="663799" y="901105"/>
            <a:chExt cx="9145016" cy="2580878"/>
          </a:xfrm>
        </p:grpSpPr>
        <p:sp>
          <p:nvSpPr>
            <p:cNvPr id="8" name="TextBox 7"/>
            <p:cNvSpPr txBox="1"/>
            <p:nvPr/>
          </p:nvSpPr>
          <p:spPr>
            <a:xfrm>
              <a:off x="663799" y="901105"/>
              <a:ext cx="9145016" cy="1138773"/>
            </a:xfrm>
            <a:prstGeom prst="rect">
              <a:avLst/>
            </a:prstGeom>
            <a:noFill/>
          </p:spPr>
          <p:txBody>
            <a:bodyPr wrap="square" rtlCol="0">
              <a:spAutoFit/>
            </a:bodyPr>
            <a:lstStyle/>
            <a:p>
              <a:r>
                <a:rPr lang="en-GB" sz="1800" b="1" dirty="0" smtClean="0">
                  <a:solidFill>
                    <a:srgbClr val="423F74"/>
                  </a:solidFill>
                  <a:latin typeface="+mn-lt"/>
                </a:rPr>
                <a:t>Percentage of children aged 4 to 5 years who are a healthy weight or</a:t>
              </a:r>
            </a:p>
            <a:p>
              <a:r>
                <a:rPr lang="en-GB" sz="1800" b="1" dirty="0" smtClean="0">
                  <a:solidFill>
                    <a:srgbClr val="423F74"/>
                  </a:solidFill>
                  <a:latin typeface="+mn-lt"/>
                </a:rPr>
                <a:t>underweight, Welsh Index of Multiple Deprivation quintiles, Child Measurement Programme for Wales, 2014/15</a:t>
              </a:r>
            </a:p>
            <a:p>
              <a:r>
                <a:rPr lang="en-GB" sz="1400" dirty="0" smtClean="0">
                  <a:solidFill>
                    <a:srgbClr val="423F74"/>
                  </a:solidFill>
                  <a:latin typeface="+mn-lt"/>
                </a:rPr>
                <a:t>Produced by Public Health Wales Observatory, using CMP data (NWIS)</a:t>
              </a:r>
            </a:p>
          </p:txBody>
        </p:sp>
        <p:pic>
          <p:nvPicPr>
            <p:cNvPr id="5122" name="Picture 2"/>
            <p:cNvPicPr>
              <a:picLocks noChangeAspect="1" noChangeArrowheads="1"/>
            </p:cNvPicPr>
            <p:nvPr/>
          </p:nvPicPr>
          <p:blipFill>
            <a:blip r:embed="rId2" cstate="print"/>
            <a:srcRect/>
            <a:stretch>
              <a:fillRect/>
            </a:stretch>
          </p:blipFill>
          <p:spPr bwMode="auto">
            <a:xfrm>
              <a:off x="2824039" y="2053233"/>
              <a:ext cx="4352925" cy="1428750"/>
            </a:xfrm>
            <a:prstGeom prst="rect">
              <a:avLst/>
            </a:prstGeom>
            <a:noFill/>
            <a:ln w="9525">
              <a:noFill/>
              <a:miter lim="800000"/>
              <a:headEnd/>
              <a:tailEnd/>
            </a:ln>
          </p:spPr>
        </p:pic>
      </p:grpSp>
    </p:spTree>
  </p:cSld>
  <p:clrMapOvr>
    <a:masterClrMapping/>
  </p:clrMapOvr>
</p:sld>
</file>

<file path=ppt/theme/theme1.xml><?xml version="1.0" encoding="utf-8"?>
<a:theme xmlns:a="http://schemas.openxmlformats.org/drawingml/2006/main" name="1000 Lives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1000 Lives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000 Lives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00 Lives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00 Lives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00 Lives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00 Lives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00 Lives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00 Lives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00 Lives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00 Lives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00 Lives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00 Lives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00 Lives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2634</TotalTime>
  <Words>1321</Words>
  <Application>Microsoft Office PowerPoint</Application>
  <PresentationFormat>Custom</PresentationFormat>
  <Paragraphs>129</Paragraphs>
  <Slides>30</Slides>
  <Notes>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1000 Lives Powerpoint Template</vt:lpstr>
      <vt:lpstr>Slide 1</vt:lpstr>
      <vt:lpstr>Using these slides</vt:lpstr>
      <vt:lpstr>Index</vt:lpstr>
      <vt:lpstr>Slide 4</vt:lpstr>
      <vt:lpstr>Acknowledgements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The Design Stage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dc:title>
  <dc:creator>Hayley Jenney</dc:creator>
  <cp:lastModifiedBy>Linda Bailey</cp:lastModifiedBy>
  <cp:revision>221</cp:revision>
  <dcterms:created xsi:type="dcterms:W3CDTF">2010-01-28T14:43:59Z</dcterms:created>
  <dcterms:modified xsi:type="dcterms:W3CDTF">2016-05-18T13:45:48Z</dcterms:modified>
</cp:coreProperties>
</file>