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01" r:id="rId2"/>
    <p:sldId id="437" r:id="rId3"/>
    <p:sldId id="429" r:id="rId4"/>
    <p:sldId id="430" r:id="rId5"/>
    <p:sldId id="394" r:id="rId6"/>
    <p:sldId id="420" r:id="rId7"/>
    <p:sldId id="422" r:id="rId8"/>
    <p:sldId id="388" r:id="rId9"/>
    <p:sldId id="406" r:id="rId10"/>
    <p:sldId id="431" r:id="rId11"/>
    <p:sldId id="432" r:id="rId12"/>
    <p:sldId id="442" r:id="rId13"/>
    <p:sldId id="416" r:id="rId14"/>
    <p:sldId id="417" r:id="rId15"/>
    <p:sldId id="415" r:id="rId16"/>
    <p:sldId id="423" r:id="rId17"/>
    <p:sldId id="392" r:id="rId18"/>
    <p:sldId id="393" r:id="rId19"/>
    <p:sldId id="44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yan Beattie" initials="BB" lastIdx="3" clrIdx="0">
    <p:extLst>
      <p:ext uri="{19B8F6BF-5375-455C-9EA6-DF929625EA0E}">
        <p15:presenceInfo xmlns:p15="http://schemas.microsoft.com/office/powerpoint/2012/main" userId="ed2a8aa10bf012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99"/>
    <a:srgbClr val="1171BB"/>
    <a:srgbClr val="22223C"/>
    <a:srgbClr val="B82021"/>
    <a:srgbClr val="E11E24"/>
    <a:srgbClr val="3F4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9EC455-37AA-4686-BF75-6ACE7E0A220F}" v="285" dt="2019-11-24T18:36:09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22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-16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5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Beattie" userId="ed2a8aa10bf012dc" providerId="LiveId" clId="{0F9EC455-37AA-4686-BF75-6ACE7E0A220F}"/>
    <pc:docChg chg="undo custSel addSld delSld modSld sldOrd">
      <pc:chgData name="Bryan Beattie" userId="ed2a8aa10bf012dc" providerId="LiveId" clId="{0F9EC455-37AA-4686-BF75-6ACE7E0A220F}" dt="2019-11-24T18:36:09.818" v="136" actId="14100"/>
      <pc:docMkLst>
        <pc:docMk/>
      </pc:docMkLst>
      <pc:sldChg chg="addSp delSp modSp ord">
        <pc:chgData name="Bryan Beattie" userId="ed2a8aa10bf012dc" providerId="LiveId" clId="{0F9EC455-37AA-4686-BF75-6ACE7E0A220F}" dt="2019-11-24T18:34:19.898" v="129"/>
        <pc:sldMkLst>
          <pc:docMk/>
          <pc:sldMk cId="301055603" sldId="256"/>
        </pc:sldMkLst>
        <pc:spChg chg="add del mod">
          <ac:chgData name="Bryan Beattie" userId="ed2a8aa10bf012dc" providerId="LiveId" clId="{0F9EC455-37AA-4686-BF75-6ACE7E0A220F}" dt="2019-11-24T18:33:18.608" v="90" actId="478"/>
          <ac:spMkLst>
            <pc:docMk/>
            <pc:sldMk cId="301055603" sldId="256"/>
            <ac:spMk id="6" creationId="{0CBDC7EF-0434-4EE9-B335-2509D6B5573F}"/>
          </ac:spMkLst>
        </pc:spChg>
        <pc:picChg chg="add del mod modCrop">
          <ac:chgData name="Bryan Beattie" userId="ed2a8aa10bf012dc" providerId="LiveId" clId="{0F9EC455-37AA-4686-BF75-6ACE7E0A220F}" dt="2019-11-24T18:33:20.002" v="91" actId="478"/>
          <ac:picMkLst>
            <pc:docMk/>
            <pc:sldMk cId="301055603" sldId="256"/>
            <ac:picMk id="4" creationId="{146136D1-2072-4E82-95AF-ACB96FF54B98}"/>
          </ac:picMkLst>
        </pc:picChg>
      </pc:sldChg>
      <pc:sldChg chg="del">
        <pc:chgData name="Bryan Beattie" userId="ed2a8aa10bf012dc" providerId="LiveId" clId="{0F9EC455-37AA-4686-BF75-6ACE7E0A220F}" dt="2019-11-24T18:24:47.200" v="0" actId="2696"/>
        <pc:sldMkLst>
          <pc:docMk/>
          <pc:sldMk cId="1928291927" sldId="395"/>
        </pc:sldMkLst>
      </pc:sldChg>
      <pc:sldChg chg="del">
        <pc:chgData name="Bryan Beattie" userId="ed2a8aa10bf012dc" providerId="LiveId" clId="{0F9EC455-37AA-4686-BF75-6ACE7E0A220F}" dt="2019-11-24T18:24:47.285" v="10" actId="2696"/>
        <pc:sldMkLst>
          <pc:docMk/>
          <pc:sldMk cId="3013985051" sldId="402"/>
        </pc:sldMkLst>
      </pc:sldChg>
      <pc:sldChg chg="del">
        <pc:chgData name="Bryan Beattie" userId="ed2a8aa10bf012dc" providerId="LiveId" clId="{0F9EC455-37AA-4686-BF75-6ACE7E0A220F}" dt="2019-11-24T18:24:47.300" v="11" actId="2696"/>
        <pc:sldMkLst>
          <pc:docMk/>
          <pc:sldMk cId="573791495" sldId="403"/>
        </pc:sldMkLst>
      </pc:sldChg>
      <pc:sldChg chg="del">
        <pc:chgData name="Bryan Beattie" userId="ed2a8aa10bf012dc" providerId="LiveId" clId="{0F9EC455-37AA-4686-BF75-6ACE7E0A220F}" dt="2019-11-24T18:24:47.316" v="12" actId="2696"/>
        <pc:sldMkLst>
          <pc:docMk/>
          <pc:sldMk cId="1609429608" sldId="404"/>
        </pc:sldMkLst>
      </pc:sldChg>
      <pc:sldChg chg="del">
        <pc:chgData name="Bryan Beattie" userId="ed2a8aa10bf012dc" providerId="LiveId" clId="{0F9EC455-37AA-4686-BF75-6ACE7E0A220F}" dt="2019-11-24T18:24:47.331" v="13" actId="2696"/>
        <pc:sldMkLst>
          <pc:docMk/>
          <pc:sldMk cId="3599582681" sldId="405"/>
        </pc:sldMkLst>
      </pc:sldChg>
      <pc:sldChg chg="del">
        <pc:chgData name="Bryan Beattie" userId="ed2a8aa10bf012dc" providerId="LiveId" clId="{0F9EC455-37AA-4686-BF75-6ACE7E0A220F}" dt="2019-11-24T18:24:47.216" v="2" actId="2696"/>
        <pc:sldMkLst>
          <pc:docMk/>
          <pc:sldMk cId="1076344399" sldId="407"/>
        </pc:sldMkLst>
      </pc:sldChg>
      <pc:sldChg chg="del">
        <pc:chgData name="Bryan Beattie" userId="ed2a8aa10bf012dc" providerId="LiveId" clId="{0F9EC455-37AA-4686-BF75-6ACE7E0A220F}" dt="2019-11-24T18:24:47.231" v="3" actId="2696"/>
        <pc:sldMkLst>
          <pc:docMk/>
          <pc:sldMk cId="1960320016" sldId="408"/>
        </pc:sldMkLst>
      </pc:sldChg>
      <pc:sldChg chg="del">
        <pc:chgData name="Bryan Beattie" userId="ed2a8aa10bf012dc" providerId="LiveId" clId="{0F9EC455-37AA-4686-BF75-6ACE7E0A220F}" dt="2019-11-24T18:24:47.231" v="4" actId="2696"/>
        <pc:sldMkLst>
          <pc:docMk/>
          <pc:sldMk cId="2200603023" sldId="409"/>
        </pc:sldMkLst>
      </pc:sldChg>
      <pc:sldChg chg="del">
        <pc:chgData name="Bryan Beattie" userId="ed2a8aa10bf012dc" providerId="LiveId" clId="{0F9EC455-37AA-4686-BF75-6ACE7E0A220F}" dt="2019-11-24T18:24:47.269" v="9" actId="2696"/>
        <pc:sldMkLst>
          <pc:docMk/>
          <pc:sldMk cId="3076124214" sldId="410"/>
        </pc:sldMkLst>
      </pc:sldChg>
      <pc:sldChg chg="del">
        <pc:chgData name="Bryan Beattie" userId="ed2a8aa10bf012dc" providerId="LiveId" clId="{0F9EC455-37AA-4686-BF75-6ACE7E0A220F}" dt="2019-11-24T18:24:47.262" v="7" actId="2696"/>
        <pc:sldMkLst>
          <pc:docMk/>
          <pc:sldMk cId="2583497330" sldId="413"/>
        </pc:sldMkLst>
      </pc:sldChg>
      <pc:sldChg chg="del">
        <pc:chgData name="Bryan Beattie" userId="ed2a8aa10bf012dc" providerId="LiveId" clId="{0F9EC455-37AA-4686-BF75-6ACE7E0A220F}" dt="2019-11-24T18:24:47.269" v="8" actId="2696"/>
        <pc:sldMkLst>
          <pc:docMk/>
          <pc:sldMk cId="3681632807" sldId="414"/>
        </pc:sldMkLst>
      </pc:sldChg>
      <pc:sldChg chg="del">
        <pc:chgData name="Bryan Beattie" userId="ed2a8aa10bf012dc" providerId="LiveId" clId="{0F9EC455-37AA-4686-BF75-6ACE7E0A220F}" dt="2019-11-24T18:24:47.247" v="5" actId="2696"/>
        <pc:sldMkLst>
          <pc:docMk/>
          <pc:sldMk cId="3610823687" sldId="419"/>
        </pc:sldMkLst>
      </pc:sldChg>
      <pc:sldChg chg="modSp">
        <pc:chgData name="Bryan Beattie" userId="ed2a8aa10bf012dc" providerId="LiveId" clId="{0F9EC455-37AA-4686-BF75-6ACE7E0A220F}" dt="2019-11-24T18:35:59.312" v="134" actId="14100"/>
        <pc:sldMkLst>
          <pc:docMk/>
          <pc:sldMk cId="3794845603" sldId="420"/>
        </pc:sldMkLst>
        <pc:picChg chg="mod">
          <ac:chgData name="Bryan Beattie" userId="ed2a8aa10bf012dc" providerId="LiveId" clId="{0F9EC455-37AA-4686-BF75-6ACE7E0A220F}" dt="2019-11-24T18:35:54.978" v="133" actId="14100"/>
          <ac:picMkLst>
            <pc:docMk/>
            <pc:sldMk cId="3794845603" sldId="420"/>
            <ac:picMk id="11266" creationId="{4BC636BF-7DF1-4737-B503-E91D949A6B2F}"/>
          </ac:picMkLst>
        </pc:picChg>
        <pc:picChg chg="mod">
          <ac:chgData name="Bryan Beattie" userId="ed2a8aa10bf012dc" providerId="LiveId" clId="{0F9EC455-37AA-4686-BF75-6ACE7E0A220F}" dt="2019-11-24T18:35:59.312" v="134" actId="14100"/>
          <ac:picMkLst>
            <pc:docMk/>
            <pc:sldMk cId="3794845603" sldId="420"/>
            <ac:picMk id="11270" creationId="{6425B029-A299-4B38-B0B8-0514412C8847}"/>
          </ac:picMkLst>
        </pc:picChg>
      </pc:sldChg>
      <pc:sldChg chg="del">
        <pc:chgData name="Bryan Beattie" userId="ed2a8aa10bf012dc" providerId="LiveId" clId="{0F9EC455-37AA-4686-BF75-6ACE7E0A220F}" dt="2019-11-24T18:24:47.247" v="6" actId="2696"/>
        <pc:sldMkLst>
          <pc:docMk/>
          <pc:sldMk cId="235596903" sldId="421"/>
        </pc:sldMkLst>
      </pc:sldChg>
      <pc:sldChg chg="modSp">
        <pc:chgData name="Bryan Beattie" userId="ed2a8aa10bf012dc" providerId="LiveId" clId="{0F9EC455-37AA-4686-BF75-6ACE7E0A220F}" dt="2019-11-24T18:36:09.818" v="136" actId="14100"/>
        <pc:sldMkLst>
          <pc:docMk/>
          <pc:sldMk cId="1618481826" sldId="422"/>
        </pc:sldMkLst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1268" creationId="{5469CCB4-F558-4A61-989E-2416232576A4}"/>
          </ac:picMkLst>
        </pc:picChg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6386" creationId="{CF17A5C0-9D47-4143-85CB-D86600737D6B}"/>
          </ac:picMkLst>
        </pc:picChg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6388" creationId="{3E4035DB-4A83-4741-A95C-8F912DEC119A}"/>
          </ac:picMkLst>
        </pc:picChg>
      </pc:sldChg>
      <pc:sldChg chg="del">
        <pc:chgData name="Bryan Beattie" userId="ed2a8aa10bf012dc" providerId="LiveId" clId="{0F9EC455-37AA-4686-BF75-6ACE7E0A220F}" dt="2019-11-24T18:24:47.347" v="15" actId="2696"/>
        <pc:sldMkLst>
          <pc:docMk/>
          <pc:sldMk cId="3942186469" sldId="424"/>
        </pc:sldMkLst>
      </pc:sldChg>
      <pc:sldChg chg="del">
        <pc:chgData name="Bryan Beattie" userId="ed2a8aa10bf012dc" providerId="LiveId" clId="{0F9EC455-37AA-4686-BF75-6ACE7E0A220F}" dt="2019-11-24T18:24:47.216" v="1" actId="2696"/>
        <pc:sldMkLst>
          <pc:docMk/>
          <pc:sldMk cId="3665688115" sldId="426"/>
        </pc:sldMkLst>
      </pc:sldChg>
      <pc:sldChg chg="del">
        <pc:chgData name="Bryan Beattie" userId="ed2a8aa10bf012dc" providerId="LiveId" clId="{0F9EC455-37AA-4686-BF75-6ACE7E0A220F}" dt="2019-11-24T18:24:47.331" v="14" actId="2696"/>
        <pc:sldMkLst>
          <pc:docMk/>
          <pc:sldMk cId="1980495329" sldId="434"/>
        </pc:sldMkLst>
      </pc:sldChg>
      <pc:sldChg chg="addSp delSp modSp add ord">
        <pc:chgData name="Bryan Beattie" userId="ed2a8aa10bf012dc" providerId="LiveId" clId="{0F9EC455-37AA-4686-BF75-6ACE7E0A220F}" dt="2019-11-24T18:34:38.307" v="132" actId="1037"/>
        <pc:sldMkLst>
          <pc:docMk/>
          <pc:sldMk cId="386514011" sldId="447"/>
        </pc:sldMkLst>
        <pc:spChg chg="del">
          <ac:chgData name="Bryan Beattie" userId="ed2a8aa10bf012dc" providerId="LiveId" clId="{0F9EC455-37AA-4686-BF75-6ACE7E0A220F}" dt="2019-11-24T18:31:55.551" v="46"/>
          <ac:spMkLst>
            <pc:docMk/>
            <pc:sldMk cId="386514011" sldId="447"/>
            <ac:spMk id="6" creationId="{0CBDC7EF-0434-4EE9-B335-2509D6B5573F}"/>
          </ac:spMkLst>
        </pc:spChg>
        <pc:spChg chg="add mod">
          <ac:chgData name="Bryan Beattie" userId="ed2a8aa10bf012dc" providerId="LiveId" clId="{0F9EC455-37AA-4686-BF75-6ACE7E0A220F}" dt="2019-11-24T18:32:04.392" v="49" actId="478"/>
          <ac:spMkLst>
            <pc:docMk/>
            <pc:sldMk cId="386514011" sldId="447"/>
            <ac:spMk id="7" creationId="{8E509DC1-8497-48A1-80BB-7DEFB4958C12}"/>
          </ac:spMkLst>
        </pc:spChg>
        <pc:spChg chg="del mod">
          <ac:chgData name="Bryan Beattie" userId="ed2a8aa10bf012dc" providerId="LiveId" clId="{0F9EC455-37AA-4686-BF75-6ACE7E0A220F}" dt="2019-11-24T18:32:04.392" v="49" actId="478"/>
          <ac:spMkLst>
            <pc:docMk/>
            <pc:sldMk cId="386514011" sldId="447"/>
            <ac:spMk id="8" creationId="{B4C2D06D-701B-4306-BE4F-EB0CA585FE02}"/>
          </ac:spMkLst>
        </pc:spChg>
        <pc:spChg chg="add del">
          <ac:chgData name="Bryan Beattie" userId="ed2a8aa10bf012dc" providerId="LiveId" clId="{0F9EC455-37AA-4686-BF75-6ACE7E0A220F}" dt="2019-11-24T18:32:21.932" v="54"/>
          <ac:spMkLst>
            <pc:docMk/>
            <pc:sldMk cId="386514011" sldId="447"/>
            <ac:spMk id="9" creationId="{511B40D5-D240-4DE5-B0DA-8378B33786E2}"/>
          </ac:spMkLst>
        </pc:spChg>
        <pc:spChg chg="add mod">
          <ac:chgData name="Bryan Beattie" userId="ed2a8aa10bf012dc" providerId="LiveId" clId="{0F9EC455-37AA-4686-BF75-6ACE7E0A220F}" dt="2019-11-24T18:33:48.008" v="102" actId="20577"/>
          <ac:spMkLst>
            <pc:docMk/>
            <pc:sldMk cId="386514011" sldId="447"/>
            <ac:spMk id="13" creationId="{9997E2E0-F71A-4A6C-9080-5D229C010A8E}"/>
          </ac:spMkLst>
        </pc:spChg>
        <pc:picChg chg="del">
          <ac:chgData name="Bryan Beattie" userId="ed2a8aa10bf012dc" providerId="LiveId" clId="{0F9EC455-37AA-4686-BF75-6ACE7E0A220F}" dt="2019-11-24T18:31:55.551" v="46"/>
          <ac:picMkLst>
            <pc:docMk/>
            <pc:sldMk cId="386514011" sldId="447"/>
            <ac:picMk id="4" creationId="{146136D1-2072-4E82-95AF-ACB96FF54B98}"/>
          </ac:picMkLst>
        </pc:picChg>
        <pc:picChg chg="mod">
          <ac:chgData name="Bryan Beattie" userId="ed2a8aa10bf012dc" providerId="LiveId" clId="{0F9EC455-37AA-4686-BF75-6ACE7E0A220F}" dt="2019-11-24T18:33:52.492" v="104" actId="1076"/>
          <ac:picMkLst>
            <pc:docMk/>
            <pc:sldMk cId="386514011" sldId="447"/>
            <ac:picMk id="5" creationId="{1B439885-F448-4EEE-A177-FBED5A0A1074}"/>
          </ac:picMkLst>
        </pc:picChg>
        <pc:picChg chg="add mod">
          <ac:chgData name="Bryan Beattie" userId="ed2a8aa10bf012dc" providerId="LiveId" clId="{0F9EC455-37AA-4686-BF75-6ACE7E0A220F}" dt="2019-11-24T18:34:38.307" v="132" actId="1037"/>
          <ac:picMkLst>
            <pc:docMk/>
            <pc:sldMk cId="386514011" sldId="447"/>
            <ac:picMk id="12" creationId="{3EB47037-A447-43AA-9E0C-278EF7B6CBE1}"/>
          </ac:picMkLst>
        </pc:picChg>
        <pc:picChg chg="del">
          <ac:chgData name="Bryan Beattie" userId="ed2a8aa10bf012dc" providerId="LiveId" clId="{0F9EC455-37AA-4686-BF75-6ACE7E0A220F}" dt="2019-11-24T18:31:59.085" v="47" actId="478"/>
          <ac:picMkLst>
            <pc:docMk/>
            <pc:sldMk cId="386514011" sldId="447"/>
            <ac:picMk id="17" creationId="{16F8D7EE-1A4C-47FE-9B0F-CDD08A6DA9B0}"/>
          </ac:picMkLst>
        </pc:picChg>
        <pc:picChg chg="del">
          <ac:chgData name="Bryan Beattie" userId="ed2a8aa10bf012dc" providerId="LiveId" clId="{0F9EC455-37AA-4686-BF75-6ACE7E0A220F}" dt="2019-11-24T18:32:06.663" v="50" actId="478"/>
          <ac:picMkLst>
            <pc:docMk/>
            <pc:sldMk cId="386514011" sldId="447"/>
            <ac:picMk id="19" creationId="{22D0B7D7-B494-4E65-8AD5-778C29DE3FF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A1D97-537B-4889-A5D1-602EC56E7EC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099B6-DFF1-41FC-AB9F-F5637D0AD2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12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BEC8B-DD61-4C58-992F-2BD790F2F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3F19D-ADB3-482E-9613-F3C1ACDF0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454A8-D055-422C-8D5C-34C4F0FB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A12E-4370-4579-82C4-5D013391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89142-A21C-44C4-B528-B7633B4FA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2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0F783-6537-4E62-A217-4AAC9D3D2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FDE1B-B8E5-484F-B461-99E381764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86163-A657-4DA6-9145-3C4C6E9EE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FC60B-9510-4DBD-BB92-9B3C10A5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2D490-18F0-42A8-BED8-EA3615238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1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0CAAAB-E733-4DA0-9B26-B3577341EA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66F63-3E62-4E0B-B22E-1BAB5FB58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1733D-1394-43F6-8F36-8010A01D0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95E2-5D44-4994-B88C-6457B7F2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CE225-40D2-49BF-AFF9-3D3A01986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4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38AEE-C72F-4F44-8D17-1690674BD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876CC-D369-4518-8E02-1D91544B4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89DEE-9751-43A0-B69A-EFFC9496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F10D2-7925-42B6-9CC4-0C373C3D6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1DA4A-8FFD-442A-A6CB-28FD96C4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FE7A1-3547-4A09-84B0-6BF5C0DEC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2BE75-6F39-46B8-BD72-9C6EA7456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F0D89-D8BF-4848-AE1E-848835678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7D32B-DFB7-42A9-96F2-1DDDDD734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25DC0-8712-420E-AA0C-A0B9C360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3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BF5CC-FDA3-4E7C-83A5-3F1D70632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397DB-0AF1-44BB-ACF4-E23809369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B5C8DE-451F-4F2F-85D9-8B2A5C6CD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60EE9-F90E-4B18-A59A-FB7666B3F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0F9D8-EA27-4776-98BF-732E3D095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BC9B17-BACA-4A3E-8453-C8833EA01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66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7F00A-F250-4BB7-B6E5-81E13A8C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70293-3F59-4625-98E8-CA8064539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CF9BC6-2929-4E79-BB49-8DEA71A126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A56D5F-FB01-4B99-980D-563A634173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FC78D8-3D89-4AF9-A7A1-E0861D41F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6B656-2B71-44DD-9F4A-304EDA370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74A1B-CB65-493E-9F37-2E5E03D5F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52D4AD-EE84-44C4-8D66-82EF7C8D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5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7CECC-46AA-48CC-B689-A0CB2ADD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CB201-2538-4815-A6FA-1C0DAE39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BA283-BF89-48CF-AA2E-203892D6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A06C97-0C49-4815-891D-1EB5A4D0C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6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F84CEC-C61D-41AF-814A-4864001A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A5D69-0B69-42CA-A9CC-C78D872D0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7B42B-87B8-46D5-B9DD-E22FEDB3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7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E066-4289-4870-B355-0FD8BCACD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DE92D-D3A4-4BC8-B858-F06185774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D14F0-5F6A-49C5-B283-A6B66902A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150FB-DA77-4422-BB5F-34A1AD391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377CC-92E8-444E-9D8B-D82E148F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DE1C56-1E2B-4C18-BE2E-3CBEA738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51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A0C6-2933-469E-A933-9903159E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AA822F-94CA-4562-966A-095E8E03E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2482CB-607E-4DA2-9CCC-3A7814905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F6E10-A8BA-403F-93CA-402BB9B4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279E4-6042-4F31-9249-BF11FA66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5CC23-6A87-42E2-B8BA-CA203532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83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6B22D5-1387-40BA-A92B-33581444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E042E-1982-4AD7-AE0C-D478EB359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5CEEE-591C-474E-931A-74E7B90410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E86C2-8A88-4F29-A8E7-9A98061D9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248BD-9BEF-4D60-898E-AD982D009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3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adiopaedia.org/articles/achondroplasia?lang=gb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adiopaedia.org/articles/achondroplasia?lang=gb" TargetMode="Externa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Equinovarus		</a:t>
            </a:r>
            <a:endParaRPr lang="en-GB" dirty="0"/>
          </a:p>
          <a:p>
            <a:r>
              <a:rPr lang="en-GB" sz="2000" b="1" dirty="0"/>
              <a:t> </a:t>
            </a:r>
            <a:r>
              <a:rPr lang="en-GB" sz="2000" dirty="0"/>
              <a:t> </a:t>
            </a:r>
            <a:r>
              <a:rPr lang="en-GB" sz="2000" dirty="0" err="1"/>
              <a:t>Achondrogenesis</a:t>
            </a:r>
            <a:r>
              <a:rPr lang="en-GB" sz="2000" dirty="0"/>
              <a:t> IA, IB, II</a:t>
            </a:r>
          </a:p>
          <a:p>
            <a:r>
              <a:rPr lang="en-GB" sz="2000" dirty="0"/>
              <a:t>  Atelosteogenesis I, II, III</a:t>
            </a:r>
          </a:p>
          <a:p>
            <a:r>
              <a:rPr lang="en-GB" sz="2000" dirty="0"/>
              <a:t>  Campomelic dysplasia, </a:t>
            </a:r>
            <a:r>
              <a:rPr lang="en-GB" sz="2000" dirty="0" err="1"/>
              <a:t>Desbuquois</a:t>
            </a:r>
            <a:r>
              <a:rPr lang="en-GB" sz="2000" dirty="0"/>
              <a:t> dysplasia	</a:t>
            </a:r>
          </a:p>
          <a:p>
            <a:r>
              <a:rPr lang="en-GB" sz="2000" dirty="0"/>
              <a:t>  Diastrophic </a:t>
            </a:r>
            <a:r>
              <a:rPr lang="en-GB" sz="2000" dirty="0" err="1"/>
              <a:t>dyplasia</a:t>
            </a:r>
            <a:endParaRPr lang="en-GB" sz="2000" dirty="0"/>
          </a:p>
          <a:p>
            <a:r>
              <a:rPr lang="en-GB" sz="2000" dirty="0"/>
              <a:t>  </a:t>
            </a:r>
            <a:r>
              <a:rPr lang="en-GB" sz="2000" dirty="0" err="1"/>
              <a:t>Ehler</a:t>
            </a:r>
            <a:r>
              <a:rPr lang="en-GB" sz="2000" dirty="0"/>
              <a:t>-Danlos syndrome Types VIIA and B</a:t>
            </a:r>
          </a:p>
          <a:p>
            <a:r>
              <a:rPr lang="en-GB" sz="2000" dirty="0"/>
              <a:t>  Hypophosphatasia</a:t>
            </a:r>
          </a:p>
          <a:p>
            <a:r>
              <a:rPr lang="en-GB" sz="2000" dirty="0"/>
              <a:t>  Larsen syndrome</a:t>
            </a:r>
          </a:p>
          <a:p>
            <a:r>
              <a:rPr lang="en-GB" sz="2000" dirty="0"/>
              <a:t>  Osteogenesis imperfecta Types II and III</a:t>
            </a:r>
          </a:p>
          <a:p>
            <a:r>
              <a:rPr lang="en-GB" sz="2000" dirty="0"/>
              <a:t>  </a:t>
            </a:r>
            <a:r>
              <a:rPr lang="en-GB" sz="2000" dirty="0" err="1"/>
              <a:t>Pseudodiastrophic</a:t>
            </a:r>
            <a:r>
              <a:rPr lang="en-GB" sz="2000" dirty="0"/>
              <a:t> dysplasia</a:t>
            </a:r>
          </a:p>
          <a:p>
            <a:r>
              <a:rPr lang="en-GB" sz="2000" dirty="0"/>
              <a:t>  Short-rib polydactyly syndromes (Types I–IV)	</a:t>
            </a:r>
          </a:p>
          <a:p>
            <a:r>
              <a:rPr lang="en-GB" sz="2000" dirty="0"/>
              <a:t>  </a:t>
            </a:r>
            <a:r>
              <a:rPr lang="en-GB" sz="2000" dirty="0" err="1"/>
              <a:t>Thanatophoric</a:t>
            </a:r>
            <a:r>
              <a:rPr lang="en-GB" sz="2000" dirty="0"/>
              <a:t> dysplasia Types I and II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0A7BB38E-237D-48F1-A510-3B7814261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Image result for fetal talipes">
            <a:extLst>
              <a:ext uri="{FF2B5EF4-FFF2-40B4-BE49-F238E27FC236}">
                <a16:creationId xmlns:a16="http://schemas.microsoft.com/office/drawing/2014/main" id="{CA94F0CF-A88C-4657-9BC7-EB402C2AC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617" y="1268964"/>
            <a:ext cx="3856383" cy="553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152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appliance, sitting, small, plane&#10;&#10;Description automatically generated">
            <a:extLst>
              <a:ext uri="{FF2B5EF4-FFF2-40B4-BE49-F238E27FC236}">
                <a16:creationId xmlns:a16="http://schemas.microsoft.com/office/drawing/2014/main" id="{B52858AF-212A-49CC-8A84-D53FDB540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8ED850-347A-451A-A697-7B7C00026788}"/>
              </a:ext>
            </a:extLst>
          </p:cNvPr>
          <p:cNvSpPr/>
          <p:nvPr/>
        </p:nvSpPr>
        <p:spPr>
          <a:xfrm>
            <a:off x="226306" y="6088559"/>
            <a:ext cx="21703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 SCAN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19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indoor, room, holding&#10;&#10;Description automatically generated">
            <a:extLst>
              <a:ext uri="{FF2B5EF4-FFF2-40B4-BE49-F238E27FC236}">
                <a16:creationId xmlns:a16="http://schemas.microsoft.com/office/drawing/2014/main" id="{7F7E3ABC-C593-401A-B03D-C778F2123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C591E58-3DB3-4415-BC17-C0515C52DCBA}"/>
              </a:ext>
            </a:extLst>
          </p:cNvPr>
          <p:cNvSpPr/>
          <p:nvPr/>
        </p:nvSpPr>
        <p:spPr>
          <a:xfrm>
            <a:off x="226306" y="6088559"/>
            <a:ext cx="41017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AMNIOCENTESIS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5830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AMNIOCENTESIS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/>
              <a:t>Amniocentesis</a:t>
            </a:r>
          </a:p>
          <a:p>
            <a:pPr lvl="1"/>
            <a:r>
              <a:rPr lang="en-GB" sz="3200" dirty="0"/>
              <a:t>PCR (Trisomy 21,18,13)</a:t>
            </a:r>
          </a:p>
          <a:p>
            <a:pPr lvl="1"/>
            <a:r>
              <a:rPr lang="en-GB" sz="3200" dirty="0"/>
              <a:t>Karyotype</a:t>
            </a:r>
          </a:p>
          <a:p>
            <a:pPr lvl="1"/>
            <a:r>
              <a:rPr lang="en-GB" sz="3200" dirty="0"/>
              <a:t>Array CGH</a:t>
            </a:r>
          </a:p>
          <a:p>
            <a:pPr lvl="1"/>
            <a:r>
              <a:rPr lang="en-GB" sz="3200" dirty="0"/>
              <a:t>Exome Sequencing</a:t>
            </a:r>
          </a:p>
        </p:txBody>
      </p:sp>
    </p:spTree>
    <p:extLst>
      <p:ext uri="{BB962C8B-B14F-4D97-AF65-F5344CB8AC3E}">
        <p14:creationId xmlns:p14="http://schemas.microsoft.com/office/powerpoint/2010/main" val="681978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Skeletal Dysplasia - Exome Sequencing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68A31D-D645-4AA7-8E2F-05032FB5B5B6}"/>
              </a:ext>
            </a:extLst>
          </p:cNvPr>
          <p:cNvSpPr/>
          <p:nvPr/>
        </p:nvSpPr>
        <p:spPr>
          <a:xfrm>
            <a:off x="500743" y="5721547"/>
            <a:ext cx="10673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Natalie Chandler et al. Genet Med advance online publication 29 March 2018</a:t>
            </a:r>
          </a:p>
          <a:p>
            <a:r>
              <a:rPr lang="en-GB" b="1" dirty="0"/>
              <a:t>Rapid prenatal diagnosis using targeted exome sequencing: a cohort study to assess feasibility and potential impact on prenatal </a:t>
            </a:r>
            <a:r>
              <a:rPr lang="en-GB" b="1" dirty="0" err="1"/>
              <a:t>counseling</a:t>
            </a:r>
            <a:r>
              <a:rPr lang="en-GB" b="1" dirty="0"/>
              <a:t> and pregnancy management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1D1CFF-B288-4580-9415-D75042FC4E81}"/>
              </a:ext>
            </a:extLst>
          </p:cNvPr>
          <p:cNvSpPr/>
          <p:nvPr/>
        </p:nvSpPr>
        <p:spPr>
          <a:xfrm>
            <a:off x="627292" y="1951672"/>
            <a:ext cx="110966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Definitive molecular diagnosis was made in 13/16 (81%) cases.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panel of 240 genes known to cause skeletal </a:t>
            </a:r>
            <a:r>
              <a:rPr lang="en-GB" sz="2800" dirty="0" err="1"/>
              <a:t>dysplasias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Trio sequencing with expert multidisciplinary review for case selection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r>
              <a:rPr lang="en-GB" sz="2800" dirty="0"/>
              <a:t>Timely, high diagnostic rates in fetuses with skeletal abnormalities. </a:t>
            </a:r>
          </a:p>
          <a:p>
            <a:r>
              <a:rPr lang="en-GB" sz="2800" dirty="0"/>
              <a:t>Improves parental counselling and pregnancy management.</a:t>
            </a:r>
          </a:p>
        </p:txBody>
      </p:sp>
      <p:pic>
        <p:nvPicPr>
          <p:cNvPr id="5" name="Picture 4" descr="A picture containing colorful, colored, train&#10;&#10;Description automatically generated">
            <a:extLst>
              <a:ext uri="{FF2B5EF4-FFF2-40B4-BE49-F238E27FC236}">
                <a16:creationId xmlns:a16="http://schemas.microsoft.com/office/drawing/2014/main" id="{ECF22DFD-181F-4C87-8DD3-3DDBB698B1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445" y="0"/>
            <a:ext cx="2356555" cy="13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10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FC7D624-FC0A-46E6-A4BB-67C6B2939D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67"/>
          <a:stretch/>
        </p:blipFill>
        <p:spPr>
          <a:xfrm>
            <a:off x="0" y="1"/>
            <a:ext cx="8560676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1BA999-C58E-4F36-8D3B-3D617FB5F0C1}"/>
              </a:ext>
            </a:extLst>
          </p:cNvPr>
          <p:cNvSpPr/>
          <p:nvPr/>
        </p:nvSpPr>
        <p:spPr>
          <a:xfrm>
            <a:off x="226306" y="6088559"/>
            <a:ext cx="13628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NIPD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4992D2-C3C2-4EF4-B852-DEEF1EE80FE4}"/>
              </a:ext>
            </a:extLst>
          </p:cNvPr>
          <p:cNvSpPr/>
          <p:nvPr/>
        </p:nvSpPr>
        <p:spPr>
          <a:xfrm>
            <a:off x="7772400" y="173421"/>
            <a:ext cx="788276" cy="3413234"/>
          </a:xfrm>
          <a:prstGeom prst="rect">
            <a:avLst/>
          </a:prstGeom>
          <a:solidFill>
            <a:srgbClr val="1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2725A75C-B87C-4F45-BB55-FE273E09AC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5" t="532" r="455" b="1057"/>
          <a:stretch/>
        </p:blipFill>
        <p:spPr>
          <a:xfrm>
            <a:off x="8560676" y="-4112"/>
            <a:ext cx="3761301" cy="686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66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Skeletal Dysplasia and NIPD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6" name="Picture 4" descr="Image result for achondroplasia">
            <a:extLst>
              <a:ext uri="{FF2B5EF4-FFF2-40B4-BE49-F238E27FC236}">
                <a16:creationId xmlns:a16="http://schemas.microsoft.com/office/drawing/2014/main" id="{FAFC0E2B-79A6-43DF-B72A-089A7181A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8" y="1376525"/>
            <a:ext cx="8879710" cy="443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768A31D-D645-4AA7-8E2F-05032FB5B5B6}"/>
              </a:ext>
            </a:extLst>
          </p:cNvPr>
          <p:cNvSpPr/>
          <p:nvPr/>
        </p:nvSpPr>
        <p:spPr>
          <a:xfrm>
            <a:off x="283028" y="5882636"/>
            <a:ext cx="1117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Chitty LS, Mason S, Barrett AN, McKay F, </a:t>
            </a:r>
            <a:r>
              <a:rPr lang="en-GB" dirty="0" err="1"/>
              <a:t>Lench</a:t>
            </a:r>
            <a:r>
              <a:rPr lang="en-GB" dirty="0"/>
              <a:t> N, Daley R, Jenkins LA</a:t>
            </a:r>
            <a:r>
              <a:rPr lang="en-GB" b="1" dirty="0"/>
              <a:t>. </a:t>
            </a:r>
          </a:p>
          <a:p>
            <a:pPr>
              <a:buNone/>
            </a:pPr>
            <a:r>
              <a:rPr lang="en-GB" b="1" dirty="0"/>
              <a:t>Non-invasive prenatal diagnosis of achondroplasia and </a:t>
            </a:r>
            <a:r>
              <a:rPr lang="en-GB" b="1" dirty="0" err="1"/>
              <a:t>thanatophoric</a:t>
            </a:r>
            <a:r>
              <a:rPr lang="en-GB" b="1" dirty="0"/>
              <a:t> dysplasia:</a:t>
            </a:r>
            <a:r>
              <a:rPr lang="en-GB" dirty="0"/>
              <a:t> </a:t>
            </a:r>
            <a:r>
              <a:rPr lang="en-GB" b="1" dirty="0"/>
              <a:t>next generation sequencing allows for a safer, more accurate and comprehensive approach. </a:t>
            </a:r>
            <a:r>
              <a:rPr lang="en-GB" i="1" dirty="0" err="1"/>
              <a:t>Prenat</a:t>
            </a:r>
            <a:r>
              <a:rPr lang="en-GB" i="1" dirty="0"/>
              <a:t> Diagn. 2015 Feb 26.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615098-5EF9-4015-8563-83C17AD1CFC3}"/>
              </a:ext>
            </a:extLst>
          </p:cNvPr>
          <p:cNvSpPr txBox="1"/>
          <p:nvPr/>
        </p:nvSpPr>
        <p:spPr>
          <a:xfrm>
            <a:off x="10604689" y="1311209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/>
              <a:t>2015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48479DE0-D229-493B-A142-71DF8B634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782" y="71769"/>
            <a:ext cx="1723283" cy="13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272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2910D2-23BF-4D4E-BEE1-47C777F4C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8850"/>
          </a:xfrm>
          <a:prstGeom prst="rect">
            <a:avLst/>
          </a:prstGeom>
        </p:spPr>
      </p:pic>
      <p:pic>
        <p:nvPicPr>
          <p:cNvPr id="17410" name="Picture 2" descr="Related image">
            <a:extLst>
              <a:ext uri="{FF2B5EF4-FFF2-40B4-BE49-F238E27FC236}">
                <a16:creationId xmlns:a16="http://schemas.microsoft.com/office/drawing/2014/main" id="{9EAC2DBE-4661-4267-8F88-91DB93566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596245" cy="135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E31F1BC-3B03-47AB-8965-39A4F99E6138}"/>
              </a:ext>
            </a:extLst>
          </p:cNvPr>
          <p:cNvSpPr/>
          <p:nvPr/>
        </p:nvSpPr>
        <p:spPr>
          <a:xfrm>
            <a:off x="503583" y="1397675"/>
            <a:ext cx="65995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Vistara identifies probability for single-gene disorders that may have otherwise gone undetected prenatally (incidence 1:600)</a:t>
            </a:r>
          </a:p>
          <a:p>
            <a:endParaRPr lang="en-GB" dirty="0"/>
          </a:p>
          <a:p>
            <a:r>
              <a:rPr lang="en-GB" dirty="0" err="1"/>
              <a:t>fDNA</a:t>
            </a:r>
            <a:r>
              <a:rPr lang="en-GB" dirty="0"/>
              <a:t> screening for skeletal, cardiac, and neurological disorders</a:t>
            </a:r>
          </a:p>
          <a:p>
            <a:r>
              <a:rPr lang="en-GB" dirty="0"/>
              <a:t>Ultrasound findings are not a reliable indicator</a:t>
            </a:r>
          </a:p>
          <a:p>
            <a:r>
              <a:rPr lang="en-GB" dirty="0"/>
              <a:t>Conditions are not detected with standard microarray analysis</a:t>
            </a:r>
          </a:p>
          <a:p>
            <a:endParaRPr lang="en-GB" dirty="0"/>
          </a:p>
          <a:p>
            <a:pPr lvl="1"/>
            <a:r>
              <a:rPr lang="en-GB" dirty="0"/>
              <a:t>•	Noonan syndrome</a:t>
            </a:r>
          </a:p>
          <a:p>
            <a:pPr lvl="1"/>
            <a:r>
              <a:rPr lang="en-GB" dirty="0">
                <a:highlight>
                  <a:srgbClr val="00FFFF"/>
                </a:highlight>
              </a:rPr>
              <a:t>•	Achondroplasia</a:t>
            </a:r>
          </a:p>
          <a:p>
            <a:pPr lvl="1"/>
            <a:r>
              <a:rPr lang="en-GB" dirty="0">
                <a:highlight>
                  <a:srgbClr val="00FFFF"/>
                </a:highlight>
              </a:rPr>
              <a:t>•	Osteogenesis imperfecta</a:t>
            </a:r>
          </a:p>
          <a:p>
            <a:pPr lvl="1"/>
            <a:r>
              <a:rPr lang="en-GB" dirty="0">
                <a:highlight>
                  <a:srgbClr val="00FFFF"/>
                </a:highlight>
              </a:rPr>
              <a:t>•	Hypochondroplasia</a:t>
            </a:r>
          </a:p>
          <a:p>
            <a:pPr lvl="1"/>
            <a:r>
              <a:rPr lang="en-GB" dirty="0">
                <a:highlight>
                  <a:srgbClr val="00FFFF"/>
                </a:highlight>
              </a:rPr>
              <a:t>•	</a:t>
            </a:r>
            <a:r>
              <a:rPr lang="en-GB" dirty="0" err="1">
                <a:highlight>
                  <a:srgbClr val="00FFFF"/>
                </a:highlight>
              </a:rPr>
              <a:t>Thanatophoric</a:t>
            </a:r>
            <a:r>
              <a:rPr lang="en-GB" dirty="0">
                <a:highlight>
                  <a:srgbClr val="00FFFF"/>
                </a:highlight>
              </a:rPr>
              <a:t> Dysplasia</a:t>
            </a:r>
          </a:p>
          <a:p>
            <a:pPr lvl="1"/>
            <a:r>
              <a:rPr lang="en-GB" dirty="0"/>
              <a:t>•	Rett syndrome</a:t>
            </a:r>
          </a:p>
          <a:p>
            <a:pPr lvl="1"/>
            <a:r>
              <a:rPr lang="en-GB" dirty="0"/>
              <a:t>•	And 21 other conditions across 30 genes</a:t>
            </a:r>
          </a:p>
          <a:p>
            <a:pPr lvl="1"/>
            <a:endParaRPr lang="en-GB" dirty="0"/>
          </a:p>
          <a:p>
            <a:r>
              <a:rPr lang="en-GB" dirty="0"/>
              <a:t>Family history is typically not a good indicator of probability</a:t>
            </a:r>
          </a:p>
          <a:p>
            <a:r>
              <a:rPr lang="en-GB" dirty="0"/>
              <a:t>Early identification of these conditions is clinically actionable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614D5D-0DAB-4B7F-B34E-FC060F35D7CD}"/>
              </a:ext>
            </a:extLst>
          </p:cNvPr>
          <p:cNvSpPr/>
          <p:nvPr/>
        </p:nvSpPr>
        <p:spPr>
          <a:xfrm>
            <a:off x="226306" y="6088559"/>
            <a:ext cx="12731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NIPS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Image result for NATERA">
            <a:extLst>
              <a:ext uri="{FF2B5EF4-FFF2-40B4-BE49-F238E27FC236}">
                <a16:creationId xmlns:a16="http://schemas.microsoft.com/office/drawing/2014/main" id="{91F23862-63DB-4686-9446-711170963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341" y="6256120"/>
            <a:ext cx="2576659" cy="64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6DF8D36-F809-4AFB-9C69-57246A935AE9}"/>
              </a:ext>
            </a:extLst>
          </p:cNvPr>
          <p:cNvSpPr/>
          <p:nvPr/>
        </p:nvSpPr>
        <p:spPr>
          <a:xfrm>
            <a:off x="1510568" y="901148"/>
            <a:ext cx="2703623" cy="344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97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Short Long Bones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/>
              <a:t>Overall Management </a:t>
            </a:r>
          </a:p>
          <a:p>
            <a:pPr marL="0" indent="0">
              <a:buNone/>
            </a:pPr>
            <a:r>
              <a:rPr lang="en-GB" sz="3500" dirty="0"/>
              <a:t>Differential diagnosis</a:t>
            </a:r>
          </a:p>
          <a:p>
            <a:pPr marL="0" indent="0">
              <a:buNone/>
            </a:pPr>
            <a:r>
              <a:rPr lang="en-GB" sz="3500" dirty="0"/>
              <a:t>Monitoring during pregnancy</a:t>
            </a:r>
          </a:p>
          <a:p>
            <a:pPr marL="0" indent="0">
              <a:buNone/>
            </a:pPr>
            <a:r>
              <a:rPr lang="en-GB" sz="3500" dirty="0"/>
              <a:t>Non-lethal versus lethal</a:t>
            </a:r>
          </a:p>
          <a:p>
            <a:pPr marL="0" indent="0">
              <a:buNone/>
            </a:pPr>
            <a:r>
              <a:rPr lang="en-GB" sz="3500" dirty="0"/>
              <a:t>Place of delivery</a:t>
            </a:r>
          </a:p>
          <a:p>
            <a:pPr marL="0" indent="0">
              <a:buNone/>
            </a:pPr>
            <a:r>
              <a:rPr lang="en-GB" sz="3500" dirty="0"/>
              <a:t>Mode of delivery</a:t>
            </a:r>
          </a:p>
          <a:p>
            <a:pPr marL="0" indent="0">
              <a:buNone/>
            </a:pPr>
            <a:r>
              <a:rPr lang="en-GB" sz="3500" dirty="0"/>
              <a:t>Neonatal resuscitation (ENT, EXIT)</a:t>
            </a:r>
          </a:p>
          <a:p>
            <a:pPr marL="0" indent="0">
              <a:buNone/>
            </a:pPr>
            <a:r>
              <a:rPr lang="en-GB" sz="3500" dirty="0"/>
              <a:t>Recurrence</a:t>
            </a:r>
          </a:p>
        </p:txBody>
      </p:sp>
    </p:spTree>
    <p:extLst>
      <p:ext uri="{BB962C8B-B14F-4D97-AF65-F5344CB8AC3E}">
        <p14:creationId xmlns:p14="http://schemas.microsoft.com/office/powerpoint/2010/main" val="1064282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Recurrence Depends on Aetiology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4350"/>
            <a:ext cx="10515600" cy="5220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500" b="1" dirty="0"/>
              <a:t>IUGR</a:t>
            </a:r>
          </a:p>
          <a:p>
            <a:pPr lvl="1"/>
            <a:r>
              <a:rPr lang="en-GB" sz="3100" dirty="0"/>
              <a:t>Pre-eclampsia, APLS</a:t>
            </a:r>
          </a:p>
          <a:p>
            <a:pPr marL="0" indent="0">
              <a:buNone/>
            </a:pPr>
            <a:r>
              <a:rPr lang="en-GB" sz="3500" b="1" dirty="0"/>
              <a:t>Skeletal Dysplasia</a:t>
            </a:r>
          </a:p>
          <a:p>
            <a:pPr lvl="1"/>
            <a:r>
              <a:rPr lang="en-GB" sz="3100" dirty="0"/>
              <a:t>Autosomal dominant</a:t>
            </a:r>
          </a:p>
          <a:p>
            <a:pPr lvl="1"/>
            <a:r>
              <a:rPr lang="en-GB" sz="3100" dirty="0"/>
              <a:t>Autosomal recessive</a:t>
            </a:r>
          </a:p>
          <a:p>
            <a:pPr lvl="1"/>
            <a:r>
              <a:rPr lang="en-GB" sz="3100" dirty="0"/>
              <a:t>X-linked disorders</a:t>
            </a:r>
          </a:p>
          <a:p>
            <a:pPr lvl="1"/>
            <a:r>
              <a:rPr lang="en-GB" sz="3100" dirty="0"/>
              <a:t>Imprinting errors</a:t>
            </a:r>
          </a:p>
          <a:p>
            <a:pPr lvl="1"/>
            <a:r>
              <a:rPr lang="en-GB" sz="3100" dirty="0"/>
              <a:t>Somatic mosaicism</a:t>
            </a:r>
          </a:p>
          <a:p>
            <a:pPr marL="0" indent="0">
              <a:buNone/>
            </a:pPr>
            <a:r>
              <a:rPr lang="en-GB" sz="3500" b="1" dirty="0"/>
              <a:t>Genetic</a:t>
            </a:r>
          </a:p>
          <a:p>
            <a:pPr marL="0" indent="0">
              <a:buNone/>
            </a:pPr>
            <a:r>
              <a:rPr lang="en-GB" sz="3600" b="1" dirty="0"/>
              <a:t>Teratogen exposure</a:t>
            </a:r>
          </a:p>
          <a:p>
            <a:pPr lvl="1"/>
            <a:endParaRPr lang="en-GB" sz="3100" dirty="0"/>
          </a:p>
        </p:txBody>
      </p:sp>
    </p:spTree>
    <p:extLst>
      <p:ext uri="{BB962C8B-B14F-4D97-AF65-F5344CB8AC3E}">
        <p14:creationId xmlns:p14="http://schemas.microsoft.com/office/powerpoint/2010/main" val="777107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A4D859-50C0-4022-B727-4E4382435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2" t="4048" r="17698" b="4523"/>
          <a:stretch/>
        </p:blipFill>
        <p:spPr>
          <a:xfrm>
            <a:off x="0" y="0"/>
            <a:ext cx="487561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341D62-A19C-4DD7-819A-95DF46319EB9}"/>
              </a:ext>
            </a:extLst>
          </p:cNvPr>
          <p:cNvSpPr txBox="1"/>
          <p:nvPr/>
        </p:nvSpPr>
        <p:spPr>
          <a:xfrm>
            <a:off x="5719150" y="1660578"/>
            <a:ext cx="55194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b="1" dirty="0">
                <a:latin typeface="Arial Black" panose="020B0A04020102020204" pitchFamily="34" charset="0"/>
              </a:rPr>
              <a:t>THANK </a:t>
            </a:r>
          </a:p>
          <a:p>
            <a:pPr algn="ctr"/>
            <a:r>
              <a:rPr lang="en-GB" sz="9600" b="1" dirty="0">
                <a:latin typeface="Arial Black" panose="020B0A04020102020204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1480357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age result for polydactyle fetal">
            <a:extLst>
              <a:ext uri="{FF2B5EF4-FFF2-40B4-BE49-F238E27FC236}">
                <a16:creationId xmlns:a16="http://schemas.microsoft.com/office/drawing/2014/main" id="{7AF62210-FED1-411A-8EE1-4750604806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1" t="9015" r="16522" b="27594"/>
          <a:stretch/>
        </p:blipFill>
        <p:spPr bwMode="auto">
          <a:xfrm>
            <a:off x="6096000" y="0"/>
            <a:ext cx="61900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Image result for polydactyle fetal">
            <a:extLst>
              <a:ext uri="{FF2B5EF4-FFF2-40B4-BE49-F238E27FC236}">
                <a16:creationId xmlns:a16="http://schemas.microsoft.com/office/drawing/2014/main" id="{7EA38FE3-C915-4010-B29A-D043980494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4" t="16667" r="40653" b="8333"/>
          <a:stretch/>
        </p:blipFill>
        <p:spPr bwMode="auto">
          <a:xfrm>
            <a:off x="0" y="0"/>
            <a:ext cx="6094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53CCA-CAE4-43F2-A5E5-733490C62CD0}"/>
              </a:ext>
            </a:extLst>
          </p:cNvPr>
          <p:cNvSpPr txBox="1"/>
          <p:nvPr/>
        </p:nvSpPr>
        <p:spPr>
          <a:xfrm>
            <a:off x="96309" y="6039103"/>
            <a:ext cx="2377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Polydactyly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DBB7C6-8735-4F13-9DA4-446CEC03D7D0}"/>
              </a:ext>
            </a:extLst>
          </p:cNvPr>
          <p:cNvSpPr txBox="1"/>
          <p:nvPr/>
        </p:nvSpPr>
        <p:spPr>
          <a:xfrm>
            <a:off x="6689085" y="3429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4110FC-AE0E-40A5-93C5-AE3088334428}"/>
              </a:ext>
            </a:extLst>
          </p:cNvPr>
          <p:cNvSpPr txBox="1"/>
          <p:nvPr/>
        </p:nvSpPr>
        <p:spPr>
          <a:xfrm>
            <a:off x="6707928" y="268025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DAA798-40C9-4B7F-A88C-45CA2EAD2393}"/>
              </a:ext>
            </a:extLst>
          </p:cNvPr>
          <p:cNvSpPr txBox="1"/>
          <p:nvPr/>
        </p:nvSpPr>
        <p:spPr>
          <a:xfrm>
            <a:off x="6859293" y="221858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E4C7A5-7E4B-4946-9E55-FD8648029802}"/>
              </a:ext>
            </a:extLst>
          </p:cNvPr>
          <p:cNvSpPr txBox="1"/>
          <p:nvPr/>
        </p:nvSpPr>
        <p:spPr>
          <a:xfrm>
            <a:off x="7080181" y="17950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F8D98E-1573-4202-BC2E-5FC0E041956D}"/>
              </a:ext>
            </a:extLst>
          </p:cNvPr>
          <p:cNvSpPr txBox="1"/>
          <p:nvPr/>
        </p:nvSpPr>
        <p:spPr>
          <a:xfrm>
            <a:off x="7420339" y="156418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DD9BFE-E9AA-4CD3-BE11-0E4E99BA9978}"/>
              </a:ext>
            </a:extLst>
          </p:cNvPr>
          <p:cNvSpPr txBox="1"/>
          <p:nvPr/>
        </p:nvSpPr>
        <p:spPr>
          <a:xfrm>
            <a:off x="7930576" y="156418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1723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E7FA8E-A60A-4D32-9E77-26C7CD9A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626" y="3943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/>
              <a:t>3D Ultrasound Compliments 2D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Better characterization of facial soft tissues </a:t>
            </a:r>
          </a:p>
          <a:p>
            <a:pPr marL="0" indent="0">
              <a:buNone/>
            </a:pPr>
            <a:r>
              <a:rPr lang="en-GB" b="1" dirty="0"/>
              <a:t>(surface rendering) </a:t>
            </a:r>
          </a:p>
          <a:p>
            <a:pPr marL="0" indent="0">
              <a:buNone/>
            </a:pPr>
            <a:r>
              <a:rPr lang="en-GB" dirty="0"/>
              <a:t>Micrognathia</a:t>
            </a:r>
          </a:p>
          <a:p>
            <a:pPr marL="0" indent="0">
              <a:buNone/>
            </a:pPr>
            <a:r>
              <a:rPr lang="en-GB" i="1" dirty="0">
                <a:solidFill>
                  <a:srgbClr val="0070C0"/>
                </a:solidFill>
              </a:rPr>
              <a:t>Campomelic Dysplasia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E1A4F9E-57CF-4AF9-B739-0FE4B4152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487477" y="-31356"/>
            <a:ext cx="4850296" cy="688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4DCD7A-5741-4850-A204-C2F623DCFA5A}"/>
              </a:ext>
            </a:extLst>
          </p:cNvPr>
          <p:cNvSpPr/>
          <p:nvPr/>
        </p:nvSpPr>
        <p:spPr>
          <a:xfrm>
            <a:off x="7659184" y="5855013"/>
            <a:ext cx="2405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Micrognathia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5C3F14-93C5-49B9-9B36-41BE9D10BC02}"/>
              </a:ext>
            </a:extLst>
          </p:cNvPr>
          <p:cNvCxnSpPr>
            <a:cxnSpLocks/>
          </p:cNvCxnSpPr>
          <p:nvPr/>
        </p:nvCxnSpPr>
        <p:spPr>
          <a:xfrm flipV="1">
            <a:off x="8613913" y="5436801"/>
            <a:ext cx="248100" cy="4182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80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0822CCAD-1CD0-4D39-83FF-5F1013FC8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3651" y="0"/>
            <a:ext cx="51683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E7FA8E-A60A-4D32-9E77-26C7CD9A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626" y="3943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/>
              <a:t>3D Ultrasound Compliments 2D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Better characterization of facial soft tissues </a:t>
            </a:r>
          </a:p>
          <a:p>
            <a:pPr marL="0" indent="0">
              <a:buNone/>
            </a:pPr>
            <a:r>
              <a:rPr lang="en-GB" b="1" dirty="0"/>
              <a:t>(surface rendering) </a:t>
            </a:r>
          </a:p>
          <a:p>
            <a:pPr marL="0" indent="0">
              <a:buNone/>
            </a:pPr>
            <a:r>
              <a:rPr lang="en-GB" dirty="0"/>
              <a:t>Mid facial hypoplasia</a:t>
            </a:r>
          </a:p>
          <a:p>
            <a:pPr marL="0" indent="0">
              <a:buNone/>
            </a:pPr>
            <a:r>
              <a:rPr lang="en-GB" i="1" dirty="0">
                <a:solidFill>
                  <a:srgbClr val="0070C0"/>
                </a:solidFill>
              </a:rPr>
              <a:t>Chondrodysplasia </a:t>
            </a:r>
            <a:r>
              <a:rPr lang="en-GB" i="1" dirty="0" err="1">
                <a:solidFill>
                  <a:srgbClr val="0070C0"/>
                </a:solidFill>
              </a:rPr>
              <a:t>Punctata</a:t>
            </a:r>
            <a:endParaRPr lang="en-GB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4DCD7A-5741-4850-A204-C2F623DCFA5A}"/>
              </a:ext>
            </a:extLst>
          </p:cNvPr>
          <p:cNvSpPr/>
          <p:nvPr/>
        </p:nvSpPr>
        <p:spPr>
          <a:xfrm>
            <a:off x="7314627" y="4357517"/>
            <a:ext cx="202010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Mid </a:t>
            </a:r>
          </a:p>
          <a:p>
            <a:r>
              <a:rPr lang="en-GB" sz="3200" dirty="0">
                <a:solidFill>
                  <a:schemeClr val="bg1"/>
                </a:solidFill>
              </a:rPr>
              <a:t>Face </a:t>
            </a:r>
          </a:p>
          <a:p>
            <a:r>
              <a:rPr lang="en-GB" sz="3200" dirty="0">
                <a:solidFill>
                  <a:schemeClr val="bg1"/>
                </a:solidFill>
              </a:rPr>
              <a:t>Hypoplasia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5C3F14-93C5-49B9-9B36-41BE9D10BC02}"/>
              </a:ext>
            </a:extLst>
          </p:cNvPr>
          <p:cNvCxnSpPr>
            <a:cxnSpLocks/>
          </p:cNvCxnSpPr>
          <p:nvPr/>
        </p:nvCxnSpPr>
        <p:spPr>
          <a:xfrm flipV="1">
            <a:off x="7752522" y="3710610"/>
            <a:ext cx="437321" cy="64690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18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Predicting Lethality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b="1" dirty="0"/>
              <a:t>TC:AC ratio of &lt;0.6</a:t>
            </a:r>
            <a:endParaRPr lang="en-GB" sz="3200" b="1" baseline="30000" dirty="0"/>
          </a:p>
          <a:p>
            <a:pPr marL="0" indent="0">
              <a:buNone/>
            </a:pPr>
            <a:r>
              <a:rPr lang="en-GB" sz="3200" i="1" dirty="0"/>
              <a:t>Thoracic circumference &lt;5</a:t>
            </a:r>
            <a:r>
              <a:rPr lang="en-GB" sz="3200" i="1" baseline="30000" dirty="0"/>
              <a:t>th</a:t>
            </a:r>
            <a:r>
              <a:rPr lang="en-GB" sz="3200" i="1" dirty="0"/>
              <a:t>% (4C view)</a:t>
            </a:r>
          </a:p>
          <a:p>
            <a:pPr marL="0" indent="0">
              <a:buNone/>
            </a:pPr>
            <a:r>
              <a:rPr lang="en-GB" sz="3200" i="1" dirty="0"/>
              <a:t>Rib length &lt;2/3</a:t>
            </a:r>
          </a:p>
          <a:p>
            <a:pPr marL="0" indent="0">
              <a:buNone/>
            </a:pPr>
            <a:r>
              <a:rPr lang="en-GB" sz="3200" i="1" dirty="0"/>
              <a:t>FL:AC ratios of &lt;0.16</a:t>
            </a:r>
          </a:p>
          <a:p>
            <a:pPr marL="0" indent="0">
              <a:buNone/>
            </a:pPr>
            <a:r>
              <a:rPr lang="en-GB" sz="3200" i="1" dirty="0" err="1"/>
              <a:t>Chest:Trunk</a:t>
            </a:r>
            <a:r>
              <a:rPr lang="en-GB" sz="3200" i="1" dirty="0"/>
              <a:t> Length ratio &lt;0.32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>
                <a:solidFill>
                  <a:srgbClr val="FF0000"/>
                </a:solidFill>
              </a:rPr>
              <a:t>Hydrops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FF0000"/>
                </a:solidFill>
              </a:rPr>
              <a:t>Polyhydramnios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FF0000"/>
                </a:solidFill>
              </a:rPr>
              <a:t>Micrognathia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FF0000"/>
                </a:solidFill>
              </a:rPr>
              <a:t>Visceral abnormalities</a:t>
            </a:r>
          </a:p>
        </p:txBody>
      </p:sp>
      <p:pic>
        <p:nvPicPr>
          <p:cNvPr id="6" name="Picture 2" descr="images">
            <a:extLst>
              <a:ext uri="{FF2B5EF4-FFF2-40B4-BE49-F238E27FC236}">
                <a16:creationId xmlns:a16="http://schemas.microsoft.com/office/drawing/2014/main" id="{C7A27740-1A39-4D3D-85C8-27E328333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7" t="50000"/>
          <a:stretch/>
        </p:blipFill>
        <p:spPr bwMode="auto">
          <a:xfrm>
            <a:off x="8347102" y="2066256"/>
            <a:ext cx="3844898" cy="428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59F6A01-07A7-4118-B9AC-81F6B0F9B66B}"/>
              </a:ext>
            </a:extLst>
          </p:cNvPr>
          <p:cNvSpPr/>
          <p:nvPr/>
        </p:nvSpPr>
        <p:spPr>
          <a:xfrm flipH="1">
            <a:off x="8560902" y="2491711"/>
            <a:ext cx="3313045" cy="325973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61A633-3D81-48CB-8E90-4E8EFD882A6F}"/>
              </a:ext>
            </a:extLst>
          </p:cNvPr>
          <p:cNvSpPr txBox="1"/>
          <p:nvPr/>
        </p:nvSpPr>
        <p:spPr>
          <a:xfrm>
            <a:off x="8445934" y="2168715"/>
            <a:ext cx="239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Thoracic Circumference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236B7-9D27-4D04-83EE-95AEBDCC7555}"/>
              </a:ext>
            </a:extLst>
          </p:cNvPr>
          <p:cNvSpPr txBox="1"/>
          <p:nvPr/>
        </p:nvSpPr>
        <p:spPr>
          <a:xfrm>
            <a:off x="9547879" y="3983981"/>
            <a:ext cx="721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4C </a:t>
            </a:r>
          </a:p>
          <a:p>
            <a:r>
              <a:rPr lang="en-GB" dirty="0">
                <a:solidFill>
                  <a:schemeClr val="bg1"/>
                </a:solidFill>
              </a:rPr>
              <a:t>View </a:t>
            </a:r>
          </a:p>
          <a:p>
            <a:r>
              <a:rPr lang="en-GB" dirty="0">
                <a:solidFill>
                  <a:schemeClr val="bg1"/>
                </a:solidFill>
              </a:rPr>
              <a:t>Heart</a:t>
            </a:r>
          </a:p>
        </p:txBody>
      </p:sp>
      <p:pic>
        <p:nvPicPr>
          <p:cNvPr id="12" name="Picture 11" descr="A group of clouds in the sky&#10;&#10;Description automatically generated">
            <a:extLst>
              <a:ext uri="{FF2B5EF4-FFF2-40B4-BE49-F238E27FC236}">
                <a16:creationId xmlns:a16="http://schemas.microsoft.com/office/drawing/2014/main" id="{208E0EC0-EC16-4EC1-A46B-18C4B1D3A6E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188" y="0"/>
            <a:ext cx="2354812" cy="132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06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4BC636BF-7DF1-4737-B503-E91D949A6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23" y="1294572"/>
            <a:ext cx="5271880" cy="528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6425B029-A299-4B38-B0B8-0514412C8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699" y="1294572"/>
            <a:ext cx="5665301" cy="528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855B77C-5061-40AD-902E-C91281B4D47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Achondroplasia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A0767D-890A-405D-AA26-98DCD1E197E5}"/>
              </a:ext>
            </a:extLst>
          </p:cNvPr>
          <p:cNvSpPr/>
          <p:nvPr/>
        </p:nvSpPr>
        <p:spPr>
          <a:xfrm>
            <a:off x="6474150" y="180459"/>
            <a:ext cx="5525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https://radiopaedia.org/articles/achondroplasia?lang=gb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845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#10;">
            <a:extLst>
              <a:ext uri="{FF2B5EF4-FFF2-40B4-BE49-F238E27FC236}">
                <a16:creationId xmlns:a16="http://schemas.microsoft.com/office/drawing/2014/main" id="{5469CCB4-F558-4A61-989E-241623257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5" r="24865"/>
          <a:stretch/>
        </p:blipFill>
        <p:spPr bwMode="auto">
          <a:xfrm>
            <a:off x="3900279" y="1294571"/>
            <a:ext cx="3852243" cy="538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CF17A5C0-9D47-4143-85CB-D86600737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24" y="1294571"/>
            <a:ext cx="2826854" cy="538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3E4035DB-4A83-4741-A95C-8F912DEC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394" y="1294571"/>
            <a:ext cx="3481182" cy="538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964BD78-713B-4AF8-B3F5-8823A0E624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Achondroplasia (</a:t>
            </a:r>
            <a:r>
              <a:rPr lang="en-GB" b="1" dirty="0" err="1">
                <a:solidFill>
                  <a:srgbClr val="FF3399"/>
                </a:solidFill>
              </a:rPr>
              <a:t>Rhizomelic</a:t>
            </a:r>
            <a:r>
              <a:rPr lang="en-GB" b="1" dirty="0">
                <a:solidFill>
                  <a:srgbClr val="FF3399"/>
                </a:solidFill>
              </a:rPr>
              <a:t>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2CCB6-2FFA-4681-8437-BF7BB05831ED}"/>
              </a:ext>
            </a:extLst>
          </p:cNvPr>
          <p:cNvSpPr/>
          <p:nvPr/>
        </p:nvSpPr>
        <p:spPr>
          <a:xfrm>
            <a:off x="6474150" y="180459"/>
            <a:ext cx="5525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https://radiopaedia.org/articles/achondroplasia?lang=gb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481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mria scanner">
            <a:extLst>
              <a:ext uri="{FF2B5EF4-FFF2-40B4-BE49-F238E27FC236}">
                <a16:creationId xmlns:a16="http://schemas.microsoft.com/office/drawing/2014/main" id="{4B577F1F-4506-4770-87A1-ECB447635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1EF136-F387-4C02-B747-5C44A57EFF7D}"/>
              </a:ext>
            </a:extLst>
          </p:cNvPr>
          <p:cNvSpPr txBox="1"/>
          <p:nvPr/>
        </p:nvSpPr>
        <p:spPr>
          <a:xfrm>
            <a:off x="232314" y="5816137"/>
            <a:ext cx="136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MRI</a:t>
            </a:r>
          </a:p>
        </p:txBody>
      </p:sp>
    </p:spTree>
    <p:extLst>
      <p:ext uri="{BB962C8B-B14F-4D97-AF65-F5344CB8AC3E}">
        <p14:creationId xmlns:p14="http://schemas.microsoft.com/office/powerpoint/2010/main" val="889745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Fetal MRI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Fetal spine in severe scoliosis </a:t>
            </a:r>
          </a:p>
          <a:p>
            <a:pPr lvl="1"/>
            <a:r>
              <a:rPr lang="en-GB" dirty="0"/>
              <a:t>	</a:t>
            </a:r>
            <a:r>
              <a:rPr lang="en-GB" dirty="0" err="1"/>
              <a:t>diastematomyelia</a:t>
            </a:r>
            <a:endParaRPr lang="en-GB" dirty="0"/>
          </a:p>
          <a:p>
            <a:pPr lvl="1"/>
            <a:r>
              <a:rPr lang="en-GB" dirty="0"/>
              <a:t>	vertebral malformations</a:t>
            </a:r>
            <a:endParaRPr lang="en-GB" sz="3100" b="1" dirty="0"/>
          </a:p>
        </p:txBody>
      </p:sp>
    </p:spTree>
    <p:extLst>
      <p:ext uri="{BB962C8B-B14F-4D97-AF65-F5344CB8AC3E}">
        <p14:creationId xmlns:p14="http://schemas.microsoft.com/office/powerpoint/2010/main" val="1843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526</Words>
  <Application>Microsoft Office PowerPoint</Application>
  <PresentationFormat>Widescreen</PresentationFormat>
  <Paragraphs>123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Office Theme</vt:lpstr>
      <vt:lpstr>Short Long Bones Ultrasound Assessment (2D)</vt:lpstr>
      <vt:lpstr>PowerPoint Presentation</vt:lpstr>
      <vt:lpstr>PowerPoint Presentation</vt:lpstr>
      <vt:lpstr>PowerPoint Presentation</vt:lpstr>
      <vt:lpstr>Short Long Bones Predicting Lethality</vt:lpstr>
      <vt:lpstr>PowerPoint Presentation</vt:lpstr>
      <vt:lpstr>PowerPoint Presentation</vt:lpstr>
      <vt:lpstr>PowerPoint Presentation</vt:lpstr>
      <vt:lpstr>Short Long Bones Fetal MRI</vt:lpstr>
      <vt:lpstr>PowerPoint Presentation</vt:lpstr>
      <vt:lpstr>PowerPoint Presentation</vt:lpstr>
      <vt:lpstr>Short Long Bones AMNIOCENTESIS</vt:lpstr>
      <vt:lpstr>Short Long Bones Skeletal Dysplasia - Exome Sequencing</vt:lpstr>
      <vt:lpstr>PowerPoint Presentation</vt:lpstr>
      <vt:lpstr>Short Long Bones Skeletal Dysplasia and NIPD</vt:lpstr>
      <vt:lpstr>PowerPoint Presentation</vt:lpstr>
      <vt:lpstr>Short Long Bones Short Long Bones</vt:lpstr>
      <vt:lpstr>Short Long Bones Recurrence Depends on Aetiology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Prenatal Diagnosis</dc:title>
  <dc:creator>Bryan Beattie</dc:creator>
  <cp:lastModifiedBy>Morgane Richards (Public Health Wales - No. 2 Capital Quarter)</cp:lastModifiedBy>
  <cp:revision>34</cp:revision>
  <dcterms:created xsi:type="dcterms:W3CDTF">2019-11-10T12:14:25Z</dcterms:created>
  <dcterms:modified xsi:type="dcterms:W3CDTF">2020-10-06T13:11:06Z</dcterms:modified>
</cp:coreProperties>
</file>