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447" r:id="rId2"/>
    <p:sldId id="427" r:id="rId3"/>
    <p:sldId id="445" r:id="rId4"/>
    <p:sldId id="446" r:id="rId5"/>
    <p:sldId id="435" r:id="rId6"/>
    <p:sldId id="425" r:id="rId7"/>
    <p:sldId id="391" r:id="rId8"/>
    <p:sldId id="390" r:id="rId9"/>
    <p:sldId id="389" r:id="rId10"/>
    <p:sldId id="396" r:id="rId11"/>
    <p:sldId id="440" r:id="rId12"/>
    <p:sldId id="411" r:id="rId13"/>
    <p:sldId id="397" r:id="rId14"/>
    <p:sldId id="436" r:id="rId15"/>
    <p:sldId id="398" r:id="rId16"/>
    <p:sldId id="439" r:id="rId17"/>
    <p:sldId id="428" r:id="rId18"/>
    <p:sldId id="399" r:id="rId19"/>
    <p:sldId id="400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2222E32-BF80-4FCD-B97A-16EC42DF870E}">
          <p14:sldIdLst>
            <p14:sldId id="447"/>
            <p14:sldId id="427"/>
            <p14:sldId id="445"/>
            <p14:sldId id="446"/>
            <p14:sldId id="435"/>
            <p14:sldId id="425"/>
            <p14:sldId id="391"/>
            <p14:sldId id="390"/>
            <p14:sldId id="389"/>
            <p14:sldId id="396"/>
            <p14:sldId id="440"/>
            <p14:sldId id="411"/>
            <p14:sldId id="397"/>
            <p14:sldId id="436"/>
            <p14:sldId id="398"/>
            <p14:sldId id="439"/>
            <p14:sldId id="428"/>
            <p14:sldId id="399"/>
            <p14:sldId id="400"/>
          </p14:sldIdLst>
        </p14:section>
        <p14:section name="Untitled Section" id="{175B80BD-A013-4005-80ED-1BA335CA5674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yan Beattie" initials="BB" lastIdx="3" clrIdx="0">
    <p:extLst>
      <p:ext uri="{19B8F6BF-5375-455C-9EA6-DF929625EA0E}">
        <p15:presenceInfo xmlns:p15="http://schemas.microsoft.com/office/powerpoint/2012/main" userId="ed2a8aa10bf012d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3399"/>
    <a:srgbClr val="1171BB"/>
    <a:srgbClr val="22223C"/>
    <a:srgbClr val="B82021"/>
    <a:srgbClr val="E11E24"/>
    <a:srgbClr val="3F42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9EC455-37AA-4686-BF75-6ACE7E0A220F}" v="285" dt="2019-11-24T18:36:09.8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8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6" d="100"/>
        <a:sy n="96" d="100"/>
      </p:scale>
      <p:origin x="0" y="-1618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57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Relationship Id="rId56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yan Beattie" userId="ed2a8aa10bf012dc" providerId="LiveId" clId="{0F9EC455-37AA-4686-BF75-6ACE7E0A220F}"/>
    <pc:docChg chg="undo custSel addSld delSld modSld sldOrd">
      <pc:chgData name="Bryan Beattie" userId="ed2a8aa10bf012dc" providerId="LiveId" clId="{0F9EC455-37AA-4686-BF75-6ACE7E0A220F}" dt="2019-11-24T18:36:09.818" v="136" actId="14100"/>
      <pc:docMkLst>
        <pc:docMk/>
      </pc:docMkLst>
      <pc:sldChg chg="addSp delSp modSp ord">
        <pc:chgData name="Bryan Beattie" userId="ed2a8aa10bf012dc" providerId="LiveId" clId="{0F9EC455-37AA-4686-BF75-6ACE7E0A220F}" dt="2019-11-24T18:34:19.898" v="129"/>
        <pc:sldMkLst>
          <pc:docMk/>
          <pc:sldMk cId="301055603" sldId="256"/>
        </pc:sldMkLst>
        <pc:spChg chg="add del mod">
          <ac:chgData name="Bryan Beattie" userId="ed2a8aa10bf012dc" providerId="LiveId" clId="{0F9EC455-37AA-4686-BF75-6ACE7E0A220F}" dt="2019-11-24T18:33:18.608" v="90" actId="478"/>
          <ac:spMkLst>
            <pc:docMk/>
            <pc:sldMk cId="301055603" sldId="256"/>
            <ac:spMk id="6" creationId="{0CBDC7EF-0434-4EE9-B335-2509D6B5573F}"/>
          </ac:spMkLst>
        </pc:spChg>
        <pc:picChg chg="add del mod modCrop">
          <ac:chgData name="Bryan Beattie" userId="ed2a8aa10bf012dc" providerId="LiveId" clId="{0F9EC455-37AA-4686-BF75-6ACE7E0A220F}" dt="2019-11-24T18:33:20.002" v="91" actId="478"/>
          <ac:picMkLst>
            <pc:docMk/>
            <pc:sldMk cId="301055603" sldId="256"/>
            <ac:picMk id="4" creationId="{146136D1-2072-4E82-95AF-ACB96FF54B98}"/>
          </ac:picMkLst>
        </pc:picChg>
      </pc:sldChg>
      <pc:sldChg chg="del">
        <pc:chgData name="Bryan Beattie" userId="ed2a8aa10bf012dc" providerId="LiveId" clId="{0F9EC455-37AA-4686-BF75-6ACE7E0A220F}" dt="2019-11-24T18:24:47.200" v="0" actId="2696"/>
        <pc:sldMkLst>
          <pc:docMk/>
          <pc:sldMk cId="1928291927" sldId="395"/>
        </pc:sldMkLst>
      </pc:sldChg>
      <pc:sldChg chg="del">
        <pc:chgData name="Bryan Beattie" userId="ed2a8aa10bf012dc" providerId="LiveId" clId="{0F9EC455-37AA-4686-BF75-6ACE7E0A220F}" dt="2019-11-24T18:24:47.285" v="10" actId="2696"/>
        <pc:sldMkLst>
          <pc:docMk/>
          <pc:sldMk cId="3013985051" sldId="402"/>
        </pc:sldMkLst>
      </pc:sldChg>
      <pc:sldChg chg="del">
        <pc:chgData name="Bryan Beattie" userId="ed2a8aa10bf012dc" providerId="LiveId" clId="{0F9EC455-37AA-4686-BF75-6ACE7E0A220F}" dt="2019-11-24T18:24:47.300" v="11" actId="2696"/>
        <pc:sldMkLst>
          <pc:docMk/>
          <pc:sldMk cId="573791495" sldId="403"/>
        </pc:sldMkLst>
      </pc:sldChg>
      <pc:sldChg chg="del">
        <pc:chgData name="Bryan Beattie" userId="ed2a8aa10bf012dc" providerId="LiveId" clId="{0F9EC455-37AA-4686-BF75-6ACE7E0A220F}" dt="2019-11-24T18:24:47.316" v="12" actId="2696"/>
        <pc:sldMkLst>
          <pc:docMk/>
          <pc:sldMk cId="1609429608" sldId="404"/>
        </pc:sldMkLst>
      </pc:sldChg>
      <pc:sldChg chg="del">
        <pc:chgData name="Bryan Beattie" userId="ed2a8aa10bf012dc" providerId="LiveId" clId="{0F9EC455-37AA-4686-BF75-6ACE7E0A220F}" dt="2019-11-24T18:24:47.331" v="13" actId="2696"/>
        <pc:sldMkLst>
          <pc:docMk/>
          <pc:sldMk cId="3599582681" sldId="405"/>
        </pc:sldMkLst>
      </pc:sldChg>
      <pc:sldChg chg="del">
        <pc:chgData name="Bryan Beattie" userId="ed2a8aa10bf012dc" providerId="LiveId" clId="{0F9EC455-37AA-4686-BF75-6ACE7E0A220F}" dt="2019-11-24T18:24:47.216" v="2" actId="2696"/>
        <pc:sldMkLst>
          <pc:docMk/>
          <pc:sldMk cId="1076344399" sldId="407"/>
        </pc:sldMkLst>
      </pc:sldChg>
      <pc:sldChg chg="del">
        <pc:chgData name="Bryan Beattie" userId="ed2a8aa10bf012dc" providerId="LiveId" clId="{0F9EC455-37AA-4686-BF75-6ACE7E0A220F}" dt="2019-11-24T18:24:47.231" v="3" actId="2696"/>
        <pc:sldMkLst>
          <pc:docMk/>
          <pc:sldMk cId="1960320016" sldId="408"/>
        </pc:sldMkLst>
      </pc:sldChg>
      <pc:sldChg chg="del">
        <pc:chgData name="Bryan Beattie" userId="ed2a8aa10bf012dc" providerId="LiveId" clId="{0F9EC455-37AA-4686-BF75-6ACE7E0A220F}" dt="2019-11-24T18:24:47.231" v="4" actId="2696"/>
        <pc:sldMkLst>
          <pc:docMk/>
          <pc:sldMk cId="2200603023" sldId="409"/>
        </pc:sldMkLst>
      </pc:sldChg>
      <pc:sldChg chg="del">
        <pc:chgData name="Bryan Beattie" userId="ed2a8aa10bf012dc" providerId="LiveId" clId="{0F9EC455-37AA-4686-BF75-6ACE7E0A220F}" dt="2019-11-24T18:24:47.269" v="9" actId="2696"/>
        <pc:sldMkLst>
          <pc:docMk/>
          <pc:sldMk cId="3076124214" sldId="410"/>
        </pc:sldMkLst>
      </pc:sldChg>
      <pc:sldChg chg="del">
        <pc:chgData name="Bryan Beattie" userId="ed2a8aa10bf012dc" providerId="LiveId" clId="{0F9EC455-37AA-4686-BF75-6ACE7E0A220F}" dt="2019-11-24T18:24:47.262" v="7" actId="2696"/>
        <pc:sldMkLst>
          <pc:docMk/>
          <pc:sldMk cId="2583497330" sldId="413"/>
        </pc:sldMkLst>
      </pc:sldChg>
      <pc:sldChg chg="del">
        <pc:chgData name="Bryan Beattie" userId="ed2a8aa10bf012dc" providerId="LiveId" clId="{0F9EC455-37AA-4686-BF75-6ACE7E0A220F}" dt="2019-11-24T18:24:47.269" v="8" actId="2696"/>
        <pc:sldMkLst>
          <pc:docMk/>
          <pc:sldMk cId="3681632807" sldId="414"/>
        </pc:sldMkLst>
      </pc:sldChg>
      <pc:sldChg chg="del">
        <pc:chgData name="Bryan Beattie" userId="ed2a8aa10bf012dc" providerId="LiveId" clId="{0F9EC455-37AA-4686-BF75-6ACE7E0A220F}" dt="2019-11-24T18:24:47.247" v="5" actId="2696"/>
        <pc:sldMkLst>
          <pc:docMk/>
          <pc:sldMk cId="3610823687" sldId="419"/>
        </pc:sldMkLst>
      </pc:sldChg>
      <pc:sldChg chg="modSp">
        <pc:chgData name="Bryan Beattie" userId="ed2a8aa10bf012dc" providerId="LiveId" clId="{0F9EC455-37AA-4686-BF75-6ACE7E0A220F}" dt="2019-11-24T18:35:59.312" v="134" actId="14100"/>
        <pc:sldMkLst>
          <pc:docMk/>
          <pc:sldMk cId="3794845603" sldId="420"/>
        </pc:sldMkLst>
        <pc:picChg chg="mod">
          <ac:chgData name="Bryan Beattie" userId="ed2a8aa10bf012dc" providerId="LiveId" clId="{0F9EC455-37AA-4686-BF75-6ACE7E0A220F}" dt="2019-11-24T18:35:54.978" v="133" actId="14100"/>
          <ac:picMkLst>
            <pc:docMk/>
            <pc:sldMk cId="3794845603" sldId="420"/>
            <ac:picMk id="11266" creationId="{4BC636BF-7DF1-4737-B503-E91D949A6B2F}"/>
          </ac:picMkLst>
        </pc:picChg>
        <pc:picChg chg="mod">
          <ac:chgData name="Bryan Beattie" userId="ed2a8aa10bf012dc" providerId="LiveId" clId="{0F9EC455-37AA-4686-BF75-6ACE7E0A220F}" dt="2019-11-24T18:35:59.312" v="134" actId="14100"/>
          <ac:picMkLst>
            <pc:docMk/>
            <pc:sldMk cId="3794845603" sldId="420"/>
            <ac:picMk id="11270" creationId="{6425B029-A299-4B38-B0B8-0514412C8847}"/>
          </ac:picMkLst>
        </pc:picChg>
      </pc:sldChg>
      <pc:sldChg chg="del">
        <pc:chgData name="Bryan Beattie" userId="ed2a8aa10bf012dc" providerId="LiveId" clId="{0F9EC455-37AA-4686-BF75-6ACE7E0A220F}" dt="2019-11-24T18:24:47.247" v="6" actId="2696"/>
        <pc:sldMkLst>
          <pc:docMk/>
          <pc:sldMk cId="235596903" sldId="421"/>
        </pc:sldMkLst>
      </pc:sldChg>
      <pc:sldChg chg="modSp">
        <pc:chgData name="Bryan Beattie" userId="ed2a8aa10bf012dc" providerId="LiveId" clId="{0F9EC455-37AA-4686-BF75-6ACE7E0A220F}" dt="2019-11-24T18:36:09.818" v="136" actId="14100"/>
        <pc:sldMkLst>
          <pc:docMk/>
          <pc:sldMk cId="1618481826" sldId="422"/>
        </pc:sldMkLst>
        <pc:picChg chg="mod">
          <ac:chgData name="Bryan Beattie" userId="ed2a8aa10bf012dc" providerId="LiveId" clId="{0F9EC455-37AA-4686-BF75-6ACE7E0A220F}" dt="2019-11-24T18:36:09.818" v="136" actId="14100"/>
          <ac:picMkLst>
            <pc:docMk/>
            <pc:sldMk cId="1618481826" sldId="422"/>
            <ac:picMk id="11268" creationId="{5469CCB4-F558-4A61-989E-2416232576A4}"/>
          </ac:picMkLst>
        </pc:picChg>
        <pc:picChg chg="mod">
          <ac:chgData name="Bryan Beattie" userId="ed2a8aa10bf012dc" providerId="LiveId" clId="{0F9EC455-37AA-4686-BF75-6ACE7E0A220F}" dt="2019-11-24T18:36:09.818" v="136" actId="14100"/>
          <ac:picMkLst>
            <pc:docMk/>
            <pc:sldMk cId="1618481826" sldId="422"/>
            <ac:picMk id="16386" creationId="{CF17A5C0-9D47-4143-85CB-D86600737D6B}"/>
          </ac:picMkLst>
        </pc:picChg>
        <pc:picChg chg="mod">
          <ac:chgData name="Bryan Beattie" userId="ed2a8aa10bf012dc" providerId="LiveId" clId="{0F9EC455-37AA-4686-BF75-6ACE7E0A220F}" dt="2019-11-24T18:36:09.818" v="136" actId="14100"/>
          <ac:picMkLst>
            <pc:docMk/>
            <pc:sldMk cId="1618481826" sldId="422"/>
            <ac:picMk id="16388" creationId="{3E4035DB-4A83-4741-A95C-8F912DEC119A}"/>
          </ac:picMkLst>
        </pc:picChg>
      </pc:sldChg>
      <pc:sldChg chg="del">
        <pc:chgData name="Bryan Beattie" userId="ed2a8aa10bf012dc" providerId="LiveId" clId="{0F9EC455-37AA-4686-BF75-6ACE7E0A220F}" dt="2019-11-24T18:24:47.347" v="15" actId="2696"/>
        <pc:sldMkLst>
          <pc:docMk/>
          <pc:sldMk cId="3942186469" sldId="424"/>
        </pc:sldMkLst>
      </pc:sldChg>
      <pc:sldChg chg="del">
        <pc:chgData name="Bryan Beattie" userId="ed2a8aa10bf012dc" providerId="LiveId" clId="{0F9EC455-37AA-4686-BF75-6ACE7E0A220F}" dt="2019-11-24T18:24:47.216" v="1" actId="2696"/>
        <pc:sldMkLst>
          <pc:docMk/>
          <pc:sldMk cId="3665688115" sldId="426"/>
        </pc:sldMkLst>
      </pc:sldChg>
      <pc:sldChg chg="del">
        <pc:chgData name="Bryan Beattie" userId="ed2a8aa10bf012dc" providerId="LiveId" clId="{0F9EC455-37AA-4686-BF75-6ACE7E0A220F}" dt="2019-11-24T18:24:47.331" v="14" actId="2696"/>
        <pc:sldMkLst>
          <pc:docMk/>
          <pc:sldMk cId="1980495329" sldId="434"/>
        </pc:sldMkLst>
      </pc:sldChg>
      <pc:sldChg chg="addSp delSp modSp add ord">
        <pc:chgData name="Bryan Beattie" userId="ed2a8aa10bf012dc" providerId="LiveId" clId="{0F9EC455-37AA-4686-BF75-6ACE7E0A220F}" dt="2019-11-24T18:34:38.307" v="132" actId="1037"/>
        <pc:sldMkLst>
          <pc:docMk/>
          <pc:sldMk cId="386514011" sldId="447"/>
        </pc:sldMkLst>
        <pc:spChg chg="del">
          <ac:chgData name="Bryan Beattie" userId="ed2a8aa10bf012dc" providerId="LiveId" clId="{0F9EC455-37AA-4686-BF75-6ACE7E0A220F}" dt="2019-11-24T18:31:55.551" v="46"/>
          <ac:spMkLst>
            <pc:docMk/>
            <pc:sldMk cId="386514011" sldId="447"/>
            <ac:spMk id="6" creationId="{0CBDC7EF-0434-4EE9-B335-2509D6B5573F}"/>
          </ac:spMkLst>
        </pc:spChg>
        <pc:spChg chg="add mod">
          <ac:chgData name="Bryan Beattie" userId="ed2a8aa10bf012dc" providerId="LiveId" clId="{0F9EC455-37AA-4686-BF75-6ACE7E0A220F}" dt="2019-11-24T18:32:04.392" v="49" actId="478"/>
          <ac:spMkLst>
            <pc:docMk/>
            <pc:sldMk cId="386514011" sldId="447"/>
            <ac:spMk id="7" creationId="{8E509DC1-8497-48A1-80BB-7DEFB4958C12}"/>
          </ac:spMkLst>
        </pc:spChg>
        <pc:spChg chg="del mod">
          <ac:chgData name="Bryan Beattie" userId="ed2a8aa10bf012dc" providerId="LiveId" clId="{0F9EC455-37AA-4686-BF75-6ACE7E0A220F}" dt="2019-11-24T18:32:04.392" v="49" actId="478"/>
          <ac:spMkLst>
            <pc:docMk/>
            <pc:sldMk cId="386514011" sldId="447"/>
            <ac:spMk id="8" creationId="{B4C2D06D-701B-4306-BE4F-EB0CA585FE02}"/>
          </ac:spMkLst>
        </pc:spChg>
        <pc:spChg chg="add del">
          <ac:chgData name="Bryan Beattie" userId="ed2a8aa10bf012dc" providerId="LiveId" clId="{0F9EC455-37AA-4686-BF75-6ACE7E0A220F}" dt="2019-11-24T18:32:21.932" v="54"/>
          <ac:spMkLst>
            <pc:docMk/>
            <pc:sldMk cId="386514011" sldId="447"/>
            <ac:spMk id="9" creationId="{511B40D5-D240-4DE5-B0DA-8378B33786E2}"/>
          </ac:spMkLst>
        </pc:spChg>
        <pc:spChg chg="add mod">
          <ac:chgData name="Bryan Beattie" userId="ed2a8aa10bf012dc" providerId="LiveId" clId="{0F9EC455-37AA-4686-BF75-6ACE7E0A220F}" dt="2019-11-24T18:33:48.008" v="102" actId="20577"/>
          <ac:spMkLst>
            <pc:docMk/>
            <pc:sldMk cId="386514011" sldId="447"/>
            <ac:spMk id="13" creationId="{9997E2E0-F71A-4A6C-9080-5D229C010A8E}"/>
          </ac:spMkLst>
        </pc:spChg>
        <pc:picChg chg="del">
          <ac:chgData name="Bryan Beattie" userId="ed2a8aa10bf012dc" providerId="LiveId" clId="{0F9EC455-37AA-4686-BF75-6ACE7E0A220F}" dt="2019-11-24T18:31:55.551" v="46"/>
          <ac:picMkLst>
            <pc:docMk/>
            <pc:sldMk cId="386514011" sldId="447"/>
            <ac:picMk id="4" creationId="{146136D1-2072-4E82-95AF-ACB96FF54B98}"/>
          </ac:picMkLst>
        </pc:picChg>
        <pc:picChg chg="mod">
          <ac:chgData name="Bryan Beattie" userId="ed2a8aa10bf012dc" providerId="LiveId" clId="{0F9EC455-37AA-4686-BF75-6ACE7E0A220F}" dt="2019-11-24T18:33:52.492" v="104" actId="1076"/>
          <ac:picMkLst>
            <pc:docMk/>
            <pc:sldMk cId="386514011" sldId="447"/>
            <ac:picMk id="5" creationId="{1B439885-F448-4EEE-A177-FBED5A0A1074}"/>
          </ac:picMkLst>
        </pc:picChg>
        <pc:picChg chg="add mod">
          <ac:chgData name="Bryan Beattie" userId="ed2a8aa10bf012dc" providerId="LiveId" clId="{0F9EC455-37AA-4686-BF75-6ACE7E0A220F}" dt="2019-11-24T18:34:38.307" v="132" actId="1037"/>
          <ac:picMkLst>
            <pc:docMk/>
            <pc:sldMk cId="386514011" sldId="447"/>
            <ac:picMk id="12" creationId="{3EB47037-A447-43AA-9E0C-278EF7B6CBE1}"/>
          </ac:picMkLst>
        </pc:picChg>
        <pc:picChg chg="del">
          <ac:chgData name="Bryan Beattie" userId="ed2a8aa10bf012dc" providerId="LiveId" clId="{0F9EC455-37AA-4686-BF75-6ACE7E0A220F}" dt="2019-11-24T18:31:59.085" v="47" actId="478"/>
          <ac:picMkLst>
            <pc:docMk/>
            <pc:sldMk cId="386514011" sldId="447"/>
            <ac:picMk id="17" creationId="{16F8D7EE-1A4C-47FE-9B0F-CDD08A6DA9B0}"/>
          </ac:picMkLst>
        </pc:picChg>
        <pc:picChg chg="del">
          <ac:chgData name="Bryan Beattie" userId="ed2a8aa10bf012dc" providerId="LiveId" clId="{0F9EC455-37AA-4686-BF75-6ACE7E0A220F}" dt="2019-11-24T18:32:06.663" v="50" actId="478"/>
          <ac:picMkLst>
            <pc:docMk/>
            <pc:sldMk cId="386514011" sldId="447"/>
            <ac:picMk id="19" creationId="{22D0B7D7-B494-4E65-8AD5-778C29DE3FFD}"/>
          </ac:picMkLst>
        </pc:picChg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1-24T15:36:36.795" idx="2">
    <p:pos x="7680" y="0"/>
    <p:text/>
    <p:extLst>
      <p:ext uri="{C676402C-5697-4E1C-873F-D02D1690AC5C}">
        <p15:threadingInfo xmlns:p15="http://schemas.microsoft.com/office/powerpoint/2012/main" timeZoneBias="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1A1D97-537B-4889-A5D1-602EC56E7ECF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B099B6-DFF1-41FC-AB9F-F5637D0AD2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212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ABEC8B-DD61-4C58-992F-2BD790F2F8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A3F19D-ADB3-482E-9613-F3C1ACDF0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7454A8-D055-422C-8D5C-34C4F0FBB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CCC2C-3E8D-4CC7-9929-77D778375DB4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D2A12E-4370-4579-82C4-5D013391B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389142-A21C-44C4-B528-B7633B4FA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C842-7F9E-4E49-90E2-625C12881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121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0F783-6537-4E62-A217-4AAC9D3D2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AFDE1B-B8E5-484F-B461-99E381764D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C86163-A657-4DA6-9145-3C4C6E9EE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CCC2C-3E8D-4CC7-9929-77D778375DB4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1FC60B-9510-4DBD-BB92-9B3C10A52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72D490-18F0-42A8-BED8-EA3615238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C842-7F9E-4E49-90E2-625C12881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918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00CAAAB-E733-4DA0-9B26-B3577341EA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D66F63-3E62-4E0B-B22E-1BAB5FB58F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91733D-1394-43F6-8F36-8010A01D00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CCC2C-3E8D-4CC7-9929-77D778375DB4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C695E2-5D44-4994-B88C-6457B7F2F5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ECE225-40D2-49BF-AFF9-3D3A01986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C842-7F9E-4E49-90E2-625C12881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148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38AEE-C72F-4F44-8D17-1690674BD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9876CC-D369-4518-8E02-1D91544B4E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489DEE-9751-43A0-B69A-EFFC94968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CCC2C-3E8D-4CC7-9929-77D778375DB4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DF10D2-7925-42B6-9CC4-0C373C3D6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F1DA4A-8FFD-442A-A6CB-28FD96C48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C842-7F9E-4E49-90E2-625C12881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5606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5FE7A1-3547-4A09-84B0-6BF5C0DEC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A2BE75-6F39-46B8-BD72-9C6EA74565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BF0D89-D8BF-4848-AE1E-848835678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CCC2C-3E8D-4CC7-9929-77D778375DB4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47D32B-DFB7-42A9-96F2-1DDDDD734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B25DC0-8712-420E-AA0C-A0B9C3606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C842-7F9E-4E49-90E2-625C12881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6834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BF5CC-FDA3-4E7C-83A5-3F1D70632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A397DB-0AF1-44BB-ACF4-E23809369F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B5C8DE-451F-4F2F-85D9-8B2A5C6CD1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160EE9-F90E-4B18-A59A-FB7666B3F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CCC2C-3E8D-4CC7-9929-77D778375DB4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80F9D8-EA27-4776-98BF-732E3D095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BC9B17-BACA-4A3E-8453-C8833EA01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C842-7F9E-4E49-90E2-625C12881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6666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7F00A-F250-4BB7-B6E5-81E13A8C6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E70293-3F59-4625-98E8-CA8064539E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CF9BC6-2929-4E79-BB49-8DEA71A126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A56D5F-FB01-4B99-980D-563A634173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FC78D8-3D89-4AF9-A7A1-E0861D41FA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66B656-2B71-44DD-9F4A-304EDA370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CCC2C-3E8D-4CC7-9929-77D778375DB4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774A1B-CB65-493E-9F37-2E5E03D5F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52D4AD-EE84-44C4-8D66-82EF7C8D0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C842-7F9E-4E49-90E2-625C12881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1958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7CECC-46AA-48CC-B689-A0CB2ADD2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2CB201-2538-4815-A6FA-1C0DAE396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CCC2C-3E8D-4CC7-9929-77D778375DB4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8BA283-BF89-48CF-AA2E-203892D66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A06C97-0C49-4815-891D-1EB5A4D0C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C842-7F9E-4E49-90E2-625C12881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5067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F84CEC-C61D-41AF-814A-4864001A1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CCC2C-3E8D-4CC7-9929-77D778375DB4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7A5D69-0B69-42CA-A9CC-C78D872D0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A7B42B-87B8-46D5-B9DD-E22FEDB37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C842-7F9E-4E49-90E2-625C12881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74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0E066-4289-4870-B355-0FD8BCACD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FDE92D-D3A4-4BC8-B858-F06185774B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CD14F0-5F6A-49C5-B283-A6B66902A2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5150FB-DA77-4422-BB5F-34A1AD391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CCC2C-3E8D-4CC7-9929-77D778375DB4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A377CC-92E8-444E-9D8B-D82E148FF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DE1C56-1E2B-4C18-BE2E-3CBEA738E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C842-7F9E-4E49-90E2-625C12881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519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8A0C6-2933-469E-A933-9903159E0A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AA822F-94CA-4562-966A-095E8E03ED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2482CB-607E-4DA2-9CCC-3A78149053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6F6E10-A8BA-403F-93CA-402BB9B4A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CCC2C-3E8D-4CC7-9929-77D778375DB4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8279E4-6042-4F31-9249-BF11FA66B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F5CC23-6A87-42E2-B8BA-CA203532E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C842-7F9E-4E49-90E2-625C12881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7831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A6B22D5-1387-40BA-A92B-33581444B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BE042E-1982-4AD7-AE0C-D478EB359D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45CEEE-591C-474E-931A-74E7B90410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CCC2C-3E8D-4CC7-9929-77D778375DB4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5E86C2-8A88-4F29-A8E7-9A98061D9F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E248BD-9BEF-4D60-898E-AD982D009D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4C842-7F9E-4E49-90E2-625C12881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34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red, looking, wearing, holding&#10;&#10;Description automatically generated">
            <a:extLst>
              <a:ext uri="{FF2B5EF4-FFF2-40B4-BE49-F238E27FC236}">
                <a16:creationId xmlns:a16="http://schemas.microsoft.com/office/drawing/2014/main" id="{1B439885-F448-4EEE-A177-FBED5A0A10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535"/>
          <a:stretch/>
        </p:blipFill>
        <p:spPr>
          <a:xfrm>
            <a:off x="0" y="-36512"/>
            <a:ext cx="12192000" cy="6894512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EFAACE71-A343-42D7-A2EA-4897B10180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30017" y="5062746"/>
            <a:ext cx="9144000" cy="1655762"/>
          </a:xfrm>
        </p:spPr>
        <p:txBody>
          <a:bodyPr>
            <a:normAutofit/>
          </a:bodyPr>
          <a:lstStyle/>
          <a:p>
            <a:r>
              <a:rPr lang="en-GB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 Robert Bryan Beattie MD FRCOG</a:t>
            </a:r>
          </a:p>
          <a:p>
            <a:r>
              <a: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Consultant in Fetal Medicine</a:t>
            </a:r>
          </a:p>
          <a:p>
            <a:r>
              <a: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Cardiff and Vale University Health Board</a:t>
            </a:r>
          </a:p>
          <a:p>
            <a:endParaRPr lang="en-GB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" name="Picture 14" descr="A close up of a logo&#10;&#10;Description automatically generated">
            <a:extLst>
              <a:ext uri="{FF2B5EF4-FFF2-40B4-BE49-F238E27FC236}">
                <a16:creationId xmlns:a16="http://schemas.microsoft.com/office/drawing/2014/main" id="{C32E9D3E-5BE3-4175-B379-2785801CAF3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14" r="25144"/>
          <a:stretch/>
        </p:blipFill>
        <p:spPr>
          <a:xfrm>
            <a:off x="378715" y="386236"/>
            <a:ext cx="908085" cy="158387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8E509DC1-8497-48A1-80BB-7DEFB4958C1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2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3EB47037-A447-43AA-9E0C-278EF7B6CBE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32" t="11434" r="21645" b="5968"/>
          <a:stretch/>
        </p:blipFill>
        <p:spPr>
          <a:xfrm>
            <a:off x="6614606" y="346445"/>
            <a:ext cx="1062601" cy="158387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9997E2E0-F71A-4A6C-9080-5D229C010A8E}"/>
              </a:ext>
            </a:extLst>
          </p:cNvPr>
          <p:cNvSpPr/>
          <p:nvPr/>
        </p:nvSpPr>
        <p:spPr>
          <a:xfrm>
            <a:off x="1209043" y="474998"/>
            <a:ext cx="11306108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500" dirty="0">
                <a:solidFill>
                  <a:schemeClr val="accent4">
                    <a:lumMod val="20000"/>
                    <a:lumOff val="80000"/>
                  </a:schemeClr>
                </a:solidFill>
                <a:cs typeface="Aharoni" panose="020B0604020202020204" pitchFamily="2" charset="-79"/>
              </a:rPr>
              <a:t>HORT         EMURS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865140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6690C-8486-4E5C-BDC8-0BF28F3DC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600" b="1" dirty="0">
                <a:solidFill>
                  <a:srgbClr val="0070C0"/>
                </a:solidFill>
              </a:rPr>
              <a:t>Short Long Bones</a:t>
            </a:r>
            <a:r>
              <a:rPr lang="en-GB" b="1" dirty="0">
                <a:solidFill>
                  <a:srgbClr val="0070C0"/>
                </a:solidFill>
              </a:rPr>
              <a:t/>
            </a:r>
            <a:br>
              <a:rPr lang="en-GB" b="1" dirty="0">
                <a:solidFill>
                  <a:srgbClr val="0070C0"/>
                </a:solidFill>
              </a:rPr>
            </a:br>
            <a:r>
              <a:rPr lang="en-GB" b="1" dirty="0">
                <a:solidFill>
                  <a:srgbClr val="FF3399"/>
                </a:solidFill>
              </a:rPr>
              <a:t>Ultrasound Assessment (2D)</a:t>
            </a:r>
            <a:endParaRPr lang="en-GB" dirty="0">
              <a:solidFill>
                <a:srgbClr val="FF3399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C8F9DB-DA6F-4FE9-B72A-7D56480923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37636"/>
            <a:ext cx="11168271" cy="52203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b="1" dirty="0"/>
              <a:t>HC, AC, Thoracic circumference (based on first trimester dating)</a:t>
            </a:r>
          </a:p>
          <a:p>
            <a:pPr marL="0" indent="0">
              <a:buNone/>
            </a:pPr>
            <a:r>
              <a:rPr lang="en-GB" sz="1800" b="1" dirty="0"/>
              <a:t>Length of the long bones </a:t>
            </a:r>
            <a:r>
              <a:rPr lang="en-GB" sz="1800" dirty="0">
                <a:solidFill>
                  <a:srgbClr val="0070C0"/>
                </a:solidFill>
              </a:rPr>
              <a:t>(femurs, </a:t>
            </a:r>
            <a:r>
              <a:rPr lang="en-GB" sz="1800" dirty="0" err="1">
                <a:solidFill>
                  <a:srgbClr val="0070C0"/>
                </a:solidFill>
              </a:rPr>
              <a:t>humerus</a:t>
            </a:r>
            <a:r>
              <a:rPr lang="en-GB" sz="1800" dirty="0">
                <a:solidFill>
                  <a:srgbClr val="0070C0"/>
                </a:solidFill>
              </a:rPr>
              <a:t>, radius, ulna, tibia, fibula, and clavicle)</a:t>
            </a:r>
          </a:p>
          <a:p>
            <a:pPr marL="0" indent="0">
              <a:buNone/>
            </a:pPr>
            <a:r>
              <a:rPr lang="en-GB" sz="1800" b="1" dirty="0"/>
              <a:t>Shape of long bones </a:t>
            </a:r>
            <a:r>
              <a:rPr lang="en-GB" sz="1800" dirty="0">
                <a:solidFill>
                  <a:srgbClr val="0070C0"/>
                </a:solidFill>
              </a:rPr>
              <a:t>(straight, curved, bilateral vs. unilateral)</a:t>
            </a:r>
          </a:p>
          <a:p>
            <a:pPr marL="0" indent="0">
              <a:buNone/>
            </a:pPr>
            <a:r>
              <a:rPr lang="en-GB" sz="1800" b="1" dirty="0"/>
              <a:t>Appearance of the metaphyseal ends </a:t>
            </a:r>
            <a:r>
              <a:rPr lang="en-GB" sz="1800" dirty="0">
                <a:solidFill>
                  <a:srgbClr val="0070C0"/>
                </a:solidFill>
              </a:rPr>
              <a:t>(spikes, irregularities)</a:t>
            </a:r>
          </a:p>
          <a:p>
            <a:pPr marL="0" indent="0">
              <a:buNone/>
            </a:pPr>
            <a:r>
              <a:rPr lang="en-GB" sz="1800" b="1" dirty="0" err="1"/>
              <a:t>Echodensity</a:t>
            </a:r>
            <a:r>
              <a:rPr lang="en-GB" sz="1800" b="1" dirty="0"/>
              <a:t> of long bones </a:t>
            </a:r>
            <a:r>
              <a:rPr lang="en-GB" sz="1800" dirty="0">
                <a:solidFill>
                  <a:srgbClr val="0070C0"/>
                </a:solidFill>
              </a:rPr>
              <a:t>(well mineralized, poorly mineralized)</a:t>
            </a:r>
          </a:p>
          <a:p>
            <a:pPr marL="0" indent="0">
              <a:buNone/>
            </a:pPr>
            <a:r>
              <a:rPr lang="en-GB" sz="1800" b="1" dirty="0"/>
              <a:t>Foot </a:t>
            </a:r>
            <a:r>
              <a:rPr lang="en-GB" sz="1800" dirty="0">
                <a:solidFill>
                  <a:srgbClr val="0070C0"/>
                </a:solidFill>
              </a:rPr>
              <a:t>(size and shape. </a:t>
            </a:r>
            <a:r>
              <a:rPr lang="en-GB" sz="1800" dirty="0" err="1">
                <a:solidFill>
                  <a:srgbClr val="0070C0"/>
                </a:solidFill>
              </a:rPr>
              <a:t>femur:foot</a:t>
            </a:r>
            <a:r>
              <a:rPr lang="en-GB" sz="1800" dirty="0">
                <a:solidFill>
                  <a:srgbClr val="0070C0"/>
                </a:solidFill>
              </a:rPr>
              <a:t> ratio 1.0)</a:t>
            </a:r>
          </a:p>
          <a:p>
            <a:pPr marL="0" indent="0">
              <a:buNone/>
            </a:pPr>
            <a:r>
              <a:rPr lang="en-GB" sz="1800" b="1" dirty="0"/>
              <a:t>Hands </a:t>
            </a:r>
            <a:r>
              <a:rPr lang="en-GB" sz="1800" dirty="0">
                <a:solidFill>
                  <a:srgbClr val="0070C0"/>
                </a:solidFill>
              </a:rPr>
              <a:t>(number of digits, shape of phalanges, mineralization patterns)</a:t>
            </a:r>
          </a:p>
          <a:p>
            <a:pPr marL="0" indent="0">
              <a:buNone/>
            </a:pPr>
            <a:r>
              <a:rPr lang="en-GB" sz="1800" b="1" dirty="0"/>
              <a:t>Lateral view of the chest</a:t>
            </a:r>
          </a:p>
          <a:p>
            <a:pPr marL="0" indent="0">
              <a:buNone/>
            </a:pPr>
            <a:r>
              <a:rPr lang="en-GB" sz="1800" b="1" dirty="0"/>
              <a:t>Cranium and vertebral bodies </a:t>
            </a:r>
            <a:r>
              <a:rPr lang="en-GB" sz="1800" dirty="0">
                <a:solidFill>
                  <a:srgbClr val="0070C0"/>
                </a:solidFill>
              </a:rPr>
              <a:t>(mineralization and shape)</a:t>
            </a:r>
          </a:p>
          <a:p>
            <a:pPr marL="0" indent="0">
              <a:buNone/>
            </a:pPr>
            <a:r>
              <a:rPr lang="en-GB" sz="1800" b="1" dirty="0"/>
              <a:t>Scapula and mandible </a:t>
            </a:r>
            <a:r>
              <a:rPr lang="en-GB" sz="1800" dirty="0">
                <a:solidFill>
                  <a:srgbClr val="0070C0"/>
                </a:solidFill>
              </a:rPr>
              <a:t>(size and shape)</a:t>
            </a:r>
          </a:p>
          <a:p>
            <a:pPr marL="0" indent="0">
              <a:buNone/>
            </a:pPr>
            <a:r>
              <a:rPr lang="en-GB" sz="1800" b="1" dirty="0"/>
              <a:t>Secondary epiphyses</a:t>
            </a:r>
            <a:r>
              <a:rPr lang="en-GB" sz="1800" dirty="0"/>
              <a:t> </a:t>
            </a:r>
            <a:r>
              <a:rPr lang="en-GB" sz="1800" dirty="0">
                <a:solidFill>
                  <a:srgbClr val="0070C0"/>
                </a:solidFill>
              </a:rPr>
              <a:t>(calcaneus &gt;20 </a:t>
            </a:r>
            <a:r>
              <a:rPr lang="en-GB" sz="1800" dirty="0" err="1">
                <a:solidFill>
                  <a:srgbClr val="0070C0"/>
                </a:solidFill>
              </a:rPr>
              <a:t>wks</a:t>
            </a:r>
            <a:r>
              <a:rPr lang="en-GB" sz="1800" dirty="0">
                <a:solidFill>
                  <a:srgbClr val="0070C0"/>
                </a:solidFill>
              </a:rPr>
              <a:t> and knee epiphyses &gt;28 </a:t>
            </a:r>
            <a:r>
              <a:rPr lang="en-GB" sz="1800" dirty="0" err="1">
                <a:solidFill>
                  <a:srgbClr val="0070C0"/>
                </a:solidFill>
              </a:rPr>
              <a:t>wks</a:t>
            </a:r>
            <a:r>
              <a:rPr lang="en-GB" sz="1800" dirty="0">
                <a:solidFill>
                  <a:srgbClr val="0070C0"/>
                </a:solidFill>
              </a:rPr>
              <a:t>)</a:t>
            </a:r>
          </a:p>
          <a:p>
            <a:pPr marL="0" indent="0">
              <a:buNone/>
            </a:pPr>
            <a:r>
              <a:rPr lang="en-GB" sz="1800" b="1" dirty="0"/>
              <a:t>Fetal profile </a:t>
            </a:r>
            <a:r>
              <a:rPr lang="en-GB" sz="1800" dirty="0">
                <a:solidFill>
                  <a:srgbClr val="0070C0"/>
                </a:solidFill>
              </a:rPr>
              <a:t>(frontal bossing, presence of nasal bone, micrognathia)</a:t>
            </a:r>
          </a:p>
          <a:p>
            <a:pPr marL="0" indent="0">
              <a:buNone/>
            </a:pPr>
            <a:r>
              <a:rPr lang="en-GB" sz="1800" b="1" dirty="0"/>
              <a:t>Abnormal posturing of the extremities</a:t>
            </a:r>
          </a:p>
          <a:p>
            <a:pPr marL="0" indent="0">
              <a:buNone/>
            </a:pPr>
            <a:r>
              <a:rPr lang="en-GB" sz="1800" b="1" dirty="0"/>
              <a:t>Other congenital anomalies</a:t>
            </a:r>
          </a:p>
        </p:txBody>
      </p:sp>
      <p:pic>
        <p:nvPicPr>
          <p:cNvPr id="5" name="Picture 4" descr="Image result for voluson e10">
            <a:extLst>
              <a:ext uri="{FF2B5EF4-FFF2-40B4-BE49-F238E27FC236}">
                <a16:creationId xmlns:a16="http://schemas.microsoft.com/office/drawing/2014/main" id="{F2CF97B9-78DC-4755-9F38-457490925F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3385" y="0"/>
            <a:ext cx="2158615" cy="123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26404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4F7BC9C-9EAE-4F17-9303-9AC4A26950EC}"/>
              </a:ext>
            </a:extLst>
          </p:cNvPr>
          <p:cNvSpPr txBox="1"/>
          <p:nvPr/>
        </p:nvSpPr>
        <p:spPr>
          <a:xfrm>
            <a:off x="1023537" y="1444440"/>
            <a:ext cx="2377574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HC 	|------o-------|</a:t>
            </a:r>
          </a:p>
          <a:p>
            <a:r>
              <a:rPr lang="en-GB" dirty="0"/>
              <a:t>AC	|------o-------|</a:t>
            </a:r>
          </a:p>
          <a:p>
            <a:r>
              <a:rPr lang="en-GB" dirty="0"/>
              <a:t>TC	|------o-------|</a:t>
            </a:r>
          </a:p>
          <a:p>
            <a:endParaRPr lang="en-GB" dirty="0"/>
          </a:p>
          <a:p>
            <a:r>
              <a:rPr lang="en-GB" dirty="0"/>
              <a:t>FL	|------o-------|</a:t>
            </a:r>
          </a:p>
          <a:p>
            <a:r>
              <a:rPr lang="en-GB" dirty="0"/>
              <a:t>Tib	|------o-------|</a:t>
            </a:r>
          </a:p>
          <a:p>
            <a:r>
              <a:rPr lang="en-GB" dirty="0"/>
              <a:t>Fib	|------o-------|</a:t>
            </a:r>
          </a:p>
          <a:p>
            <a:endParaRPr lang="en-GB" dirty="0"/>
          </a:p>
          <a:p>
            <a:r>
              <a:rPr lang="en-GB" dirty="0"/>
              <a:t>Hum	|------o-------|</a:t>
            </a:r>
          </a:p>
          <a:p>
            <a:r>
              <a:rPr lang="en-GB" dirty="0"/>
              <a:t>Rad	|------o-------|</a:t>
            </a:r>
          </a:p>
          <a:p>
            <a:r>
              <a:rPr lang="en-GB" dirty="0" err="1"/>
              <a:t>Uln</a:t>
            </a:r>
            <a:r>
              <a:rPr lang="en-GB" dirty="0"/>
              <a:t>	|------o-------|</a:t>
            </a:r>
          </a:p>
          <a:p>
            <a:endParaRPr lang="en-GB" dirty="0"/>
          </a:p>
          <a:p>
            <a:r>
              <a:rPr lang="en-GB" dirty="0"/>
              <a:t>Foot	|------o-------|</a:t>
            </a:r>
          </a:p>
          <a:p>
            <a:endParaRPr lang="en-GB" dirty="0"/>
          </a:p>
          <a:p>
            <a:r>
              <a:rPr lang="en-GB" dirty="0"/>
              <a:t>AFI	|------o-------|</a:t>
            </a:r>
          </a:p>
          <a:p>
            <a:r>
              <a:rPr lang="en-GB" dirty="0"/>
              <a:t>RI	|------o-------|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4C5CFCC0-42A4-48DE-8D48-6D833DB8460B}"/>
              </a:ext>
            </a:extLst>
          </p:cNvPr>
          <p:cNvSpPr/>
          <p:nvPr/>
        </p:nvSpPr>
        <p:spPr>
          <a:xfrm>
            <a:off x="2766842" y="1526955"/>
            <a:ext cx="152400" cy="1829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0484494-964F-4BAB-88C9-51E214D2B225}"/>
              </a:ext>
            </a:extLst>
          </p:cNvPr>
          <p:cNvSpPr/>
          <p:nvPr/>
        </p:nvSpPr>
        <p:spPr>
          <a:xfrm>
            <a:off x="1899162" y="1825924"/>
            <a:ext cx="152400" cy="1829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287E774-DCFC-42D6-8534-B9D599F070A8}"/>
              </a:ext>
            </a:extLst>
          </p:cNvPr>
          <p:cNvSpPr/>
          <p:nvPr/>
        </p:nvSpPr>
        <p:spPr>
          <a:xfrm>
            <a:off x="2367742" y="2120383"/>
            <a:ext cx="152400" cy="1829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7DCF9E0-6901-4565-80B7-966FD35DBB45}"/>
              </a:ext>
            </a:extLst>
          </p:cNvPr>
          <p:cNvSpPr/>
          <p:nvPr/>
        </p:nvSpPr>
        <p:spPr>
          <a:xfrm>
            <a:off x="2462042" y="4855573"/>
            <a:ext cx="152400" cy="1829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76A9F22-A6C1-4AA4-9BEF-02D94516C8A0}"/>
              </a:ext>
            </a:extLst>
          </p:cNvPr>
          <p:cNvSpPr/>
          <p:nvPr/>
        </p:nvSpPr>
        <p:spPr>
          <a:xfrm>
            <a:off x="3212482" y="5663003"/>
            <a:ext cx="152400" cy="1829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49F856F-FF65-4016-9CC5-DE113BE557DB}"/>
              </a:ext>
            </a:extLst>
          </p:cNvPr>
          <p:cNvSpPr/>
          <p:nvPr/>
        </p:nvSpPr>
        <p:spPr>
          <a:xfrm>
            <a:off x="2446466" y="2922556"/>
            <a:ext cx="152400" cy="1829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B4C8C7A-5BC8-4B6B-9051-1E732F5BAF7D}"/>
              </a:ext>
            </a:extLst>
          </p:cNvPr>
          <p:cNvSpPr/>
          <p:nvPr/>
        </p:nvSpPr>
        <p:spPr>
          <a:xfrm>
            <a:off x="2598866" y="3214679"/>
            <a:ext cx="152400" cy="1829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F0E3AC7-711C-4D62-930B-8BB25B359605}"/>
              </a:ext>
            </a:extLst>
          </p:cNvPr>
          <p:cNvSpPr/>
          <p:nvPr/>
        </p:nvSpPr>
        <p:spPr>
          <a:xfrm>
            <a:off x="2690642" y="4033905"/>
            <a:ext cx="152400" cy="1829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0EFC281-A9F6-4BAA-9E0C-5F13EA59626D}"/>
              </a:ext>
            </a:extLst>
          </p:cNvPr>
          <p:cNvSpPr/>
          <p:nvPr/>
        </p:nvSpPr>
        <p:spPr>
          <a:xfrm>
            <a:off x="2401130" y="4312100"/>
            <a:ext cx="152400" cy="1829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6A16F0B-C4E9-4AD3-A27C-2EEBFEE8B38F}"/>
              </a:ext>
            </a:extLst>
          </p:cNvPr>
          <p:cNvSpPr/>
          <p:nvPr/>
        </p:nvSpPr>
        <p:spPr>
          <a:xfrm>
            <a:off x="2385842" y="2622396"/>
            <a:ext cx="152400" cy="1829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9B2BD3E-C2B7-4A5B-AF22-E126B7004554}"/>
              </a:ext>
            </a:extLst>
          </p:cNvPr>
          <p:cNvSpPr/>
          <p:nvPr/>
        </p:nvSpPr>
        <p:spPr>
          <a:xfrm>
            <a:off x="1915095" y="5372454"/>
            <a:ext cx="152400" cy="1829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919C98A-E4E6-425E-A89E-06D2091E8B21}"/>
              </a:ext>
            </a:extLst>
          </p:cNvPr>
          <p:cNvSpPr txBox="1"/>
          <p:nvPr/>
        </p:nvSpPr>
        <p:spPr>
          <a:xfrm>
            <a:off x="5153271" y="1460745"/>
            <a:ext cx="2377574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HC 	|------o-------|</a:t>
            </a:r>
          </a:p>
          <a:p>
            <a:r>
              <a:rPr lang="en-GB" dirty="0"/>
              <a:t>AC	|------o-------|</a:t>
            </a:r>
          </a:p>
          <a:p>
            <a:r>
              <a:rPr lang="en-GB" dirty="0"/>
              <a:t>TC	|------o-------|</a:t>
            </a:r>
          </a:p>
          <a:p>
            <a:endParaRPr lang="en-GB" dirty="0"/>
          </a:p>
          <a:p>
            <a:r>
              <a:rPr lang="en-GB" dirty="0"/>
              <a:t>FL	|------o-------|</a:t>
            </a:r>
          </a:p>
          <a:p>
            <a:r>
              <a:rPr lang="en-GB" dirty="0"/>
              <a:t>Tib	|------o-------|</a:t>
            </a:r>
          </a:p>
          <a:p>
            <a:r>
              <a:rPr lang="en-GB" dirty="0"/>
              <a:t>Fib	|------o-------|</a:t>
            </a:r>
          </a:p>
          <a:p>
            <a:endParaRPr lang="en-GB" dirty="0"/>
          </a:p>
          <a:p>
            <a:r>
              <a:rPr lang="en-GB" dirty="0"/>
              <a:t>Hum	|------o-------|</a:t>
            </a:r>
          </a:p>
          <a:p>
            <a:r>
              <a:rPr lang="en-GB" dirty="0"/>
              <a:t>Rad	|------o-------|</a:t>
            </a:r>
          </a:p>
          <a:p>
            <a:r>
              <a:rPr lang="en-GB" dirty="0" err="1"/>
              <a:t>Uln</a:t>
            </a:r>
            <a:r>
              <a:rPr lang="en-GB" dirty="0"/>
              <a:t>	|------o-------|</a:t>
            </a:r>
          </a:p>
          <a:p>
            <a:endParaRPr lang="en-GB" dirty="0"/>
          </a:p>
          <a:p>
            <a:r>
              <a:rPr lang="en-GB" dirty="0"/>
              <a:t>Foot	|------o-------|</a:t>
            </a:r>
          </a:p>
          <a:p>
            <a:endParaRPr lang="en-GB" dirty="0"/>
          </a:p>
          <a:p>
            <a:r>
              <a:rPr lang="en-GB" dirty="0"/>
              <a:t>AFI	|------o-------|</a:t>
            </a:r>
          </a:p>
          <a:p>
            <a:r>
              <a:rPr lang="en-GB" dirty="0"/>
              <a:t>RI	|------o-------|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618C4A0-A369-466D-99B5-5DAB61EB7531}"/>
              </a:ext>
            </a:extLst>
          </p:cNvPr>
          <p:cNvSpPr/>
          <p:nvPr/>
        </p:nvSpPr>
        <p:spPr>
          <a:xfrm>
            <a:off x="6063976" y="1545708"/>
            <a:ext cx="152400" cy="1829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B7626FB-A2A9-4194-9868-8259834D9D4E}"/>
              </a:ext>
            </a:extLst>
          </p:cNvPr>
          <p:cNvSpPr/>
          <p:nvPr/>
        </p:nvSpPr>
        <p:spPr>
          <a:xfrm>
            <a:off x="6140176" y="1874317"/>
            <a:ext cx="152400" cy="1829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A1F047B-59A8-44CC-ACAC-8921C89FB9AE}"/>
              </a:ext>
            </a:extLst>
          </p:cNvPr>
          <p:cNvSpPr/>
          <p:nvPr/>
        </p:nvSpPr>
        <p:spPr>
          <a:xfrm>
            <a:off x="6399502" y="2136688"/>
            <a:ext cx="152400" cy="1829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26E0017-0EBA-498C-8C24-1679859D38C1}"/>
              </a:ext>
            </a:extLst>
          </p:cNvPr>
          <p:cNvSpPr/>
          <p:nvPr/>
        </p:nvSpPr>
        <p:spPr>
          <a:xfrm>
            <a:off x="6216376" y="4841791"/>
            <a:ext cx="152400" cy="1829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79565FF-F754-488D-BBAF-640EB7B540E0}"/>
              </a:ext>
            </a:extLst>
          </p:cNvPr>
          <p:cNvSpPr/>
          <p:nvPr/>
        </p:nvSpPr>
        <p:spPr>
          <a:xfrm>
            <a:off x="6820376" y="5661918"/>
            <a:ext cx="152400" cy="1829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8E68E0A-8BAA-4F4D-8413-AD8BA7F4AD77}"/>
              </a:ext>
            </a:extLst>
          </p:cNvPr>
          <p:cNvSpPr/>
          <p:nvPr/>
        </p:nvSpPr>
        <p:spPr>
          <a:xfrm>
            <a:off x="6167884" y="2971338"/>
            <a:ext cx="152400" cy="1829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5D404D4-3591-44EA-8234-0C18450BAE0D}"/>
              </a:ext>
            </a:extLst>
          </p:cNvPr>
          <p:cNvSpPr/>
          <p:nvPr/>
        </p:nvSpPr>
        <p:spPr>
          <a:xfrm>
            <a:off x="6070690" y="3243475"/>
            <a:ext cx="152400" cy="1829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08473341-E413-44C4-89D7-3B14E4484C3A}"/>
              </a:ext>
            </a:extLst>
          </p:cNvPr>
          <p:cNvSpPr/>
          <p:nvPr/>
        </p:nvSpPr>
        <p:spPr>
          <a:xfrm>
            <a:off x="6206126" y="4022804"/>
            <a:ext cx="152400" cy="1829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6F4CAC0-D4DA-44EE-B0C5-BD3DB60DB950}"/>
              </a:ext>
            </a:extLst>
          </p:cNvPr>
          <p:cNvSpPr/>
          <p:nvPr/>
        </p:nvSpPr>
        <p:spPr>
          <a:xfrm>
            <a:off x="6140176" y="4347086"/>
            <a:ext cx="152400" cy="1829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B5A0CEE-CD0D-43FA-A616-3BE1FC002E1B}"/>
              </a:ext>
            </a:extLst>
          </p:cNvPr>
          <p:cNvSpPr/>
          <p:nvPr/>
        </p:nvSpPr>
        <p:spPr>
          <a:xfrm>
            <a:off x="6053726" y="2664858"/>
            <a:ext cx="152400" cy="1829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1C64E21F-4911-480E-AE4B-4EA7E8775719}"/>
              </a:ext>
            </a:extLst>
          </p:cNvPr>
          <p:cNvSpPr/>
          <p:nvPr/>
        </p:nvSpPr>
        <p:spPr>
          <a:xfrm>
            <a:off x="6597695" y="5428469"/>
            <a:ext cx="152400" cy="1829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CB2EFFB-445E-424A-BFEB-146E8FAAF8E7}"/>
              </a:ext>
            </a:extLst>
          </p:cNvPr>
          <p:cNvSpPr txBox="1"/>
          <p:nvPr/>
        </p:nvSpPr>
        <p:spPr>
          <a:xfrm>
            <a:off x="9123397" y="1498636"/>
            <a:ext cx="2377574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HC 	|------o-------|</a:t>
            </a:r>
          </a:p>
          <a:p>
            <a:r>
              <a:rPr lang="en-GB" dirty="0"/>
              <a:t>AC	|------o-------|</a:t>
            </a:r>
          </a:p>
          <a:p>
            <a:r>
              <a:rPr lang="en-GB" dirty="0"/>
              <a:t>TC	|------o-------|</a:t>
            </a:r>
          </a:p>
          <a:p>
            <a:endParaRPr lang="en-GB" dirty="0"/>
          </a:p>
          <a:p>
            <a:r>
              <a:rPr lang="en-GB" dirty="0"/>
              <a:t>FL	|------o-------|</a:t>
            </a:r>
          </a:p>
          <a:p>
            <a:r>
              <a:rPr lang="en-GB" dirty="0"/>
              <a:t>Tib	|------o-------|</a:t>
            </a:r>
          </a:p>
          <a:p>
            <a:r>
              <a:rPr lang="en-GB" dirty="0"/>
              <a:t>Fib	|------o-------|</a:t>
            </a:r>
          </a:p>
          <a:p>
            <a:endParaRPr lang="en-GB" dirty="0"/>
          </a:p>
          <a:p>
            <a:r>
              <a:rPr lang="en-GB" dirty="0"/>
              <a:t>Hum	|------o-------|</a:t>
            </a:r>
          </a:p>
          <a:p>
            <a:r>
              <a:rPr lang="en-GB" dirty="0"/>
              <a:t>Rad	|------o-------|</a:t>
            </a:r>
          </a:p>
          <a:p>
            <a:r>
              <a:rPr lang="en-GB" dirty="0" err="1"/>
              <a:t>Uln</a:t>
            </a:r>
            <a:r>
              <a:rPr lang="en-GB" dirty="0"/>
              <a:t>	|------o-------|</a:t>
            </a:r>
          </a:p>
          <a:p>
            <a:endParaRPr lang="en-GB" dirty="0"/>
          </a:p>
          <a:p>
            <a:r>
              <a:rPr lang="en-GB" dirty="0"/>
              <a:t>Foot	|------o-------|</a:t>
            </a:r>
          </a:p>
          <a:p>
            <a:endParaRPr lang="en-GB" dirty="0"/>
          </a:p>
          <a:p>
            <a:r>
              <a:rPr lang="en-GB" dirty="0"/>
              <a:t>AFI	|------o-------|</a:t>
            </a:r>
          </a:p>
          <a:p>
            <a:r>
              <a:rPr lang="en-GB" dirty="0"/>
              <a:t>RI	|------o-------|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637A20E8-285E-4923-B2D3-7221F8E67E4B}"/>
              </a:ext>
            </a:extLst>
          </p:cNvPr>
          <p:cNvSpPr/>
          <p:nvPr/>
        </p:nvSpPr>
        <p:spPr>
          <a:xfrm>
            <a:off x="10392074" y="1601824"/>
            <a:ext cx="152400" cy="1829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CA08DDA-2533-4B42-B797-D52CEE8848EC}"/>
              </a:ext>
            </a:extLst>
          </p:cNvPr>
          <p:cNvSpPr/>
          <p:nvPr/>
        </p:nvSpPr>
        <p:spPr>
          <a:xfrm>
            <a:off x="10464584" y="1912353"/>
            <a:ext cx="152400" cy="1829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67F4A69-E14F-4961-AF03-BECC4F823966}"/>
              </a:ext>
            </a:extLst>
          </p:cNvPr>
          <p:cNvSpPr/>
          <p:nvPr/>
        </p:nvSpPr>
        <p:spPr>
          <a:xfrm>
            <a:off x="10467602" y="2174579"/>
            <a:ext cx="152400" cy="1829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3CC405D-9557-4084-AF9A-492E54DE8166}"/>
              </a:ext>
            </a:extLst>
          </p:cNvPr>
          <p:cNvSpPr/>
          <p:nvPr/>
        </p:nvSpPr>
        <p:spPr>
          <a:xfrm>
            <a:off x="10561902" y="4909769"/>
            <a:ext cx="152400" cy="1829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CC64F74-FFD7-4FDF-AF7C-AB8CDCAC6A26}"/>
              </a:ext>
            </a:extLst>
          </p:cNvPr>
          <p:cNvSpPr/>
          <p:nvPr/>
        </p:nvSpPr>
        <p:spPr>
          <a:xfrm>
            <a:off x="10790502" y="5699809"/>
            <a:ext cx="152400" cy="1829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A0382585-776E-4442-BB68-0C3038627162}"/>
              </a:ext>
            </a:extLst>
          </p:cNvPr>
          <p:cNvSpPr/>
          <p:nvPr/>
        </p:nvSpPr>
        <p:spPr>
          <a:xfrm>
            <a:off x="10105352" y="3009229"/>
            <a:ext cx="152400" cy="1829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482E2ADD-408C-4ED7-9DFA-763D8299399E}"/>
              </a:ext>
            </a:extLst>
          </p:cNvPr>
          <p:cNvSpPr/>
          <p:nvPr/>
        </p:nvSpPr>
        <p:spPr>
          <a:xfrm>
            <a:off x="10181552" y="3271455"/>
            <a:ext cx="152400" cy="1829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AFDD305-4EE5-4905-8204-4447FC8BF93A}"/>
              </a:ext>
            </a:extLst>
          </p:cNvPr>
          <p:cNvSpPr/>
          <p:nvPr/>
        </p:nvSpPr>
        <p:spPr>
          <a:xfrm>
            <a:off x="10110797" y="4075423"/>
            <a:ext cx="152400" cy="1829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B9838E0-A309-4527-9127-0AC2B76F1BCD}"/>
              </a:ext>
            </a:extLst>
          </p:cNvPr>
          <p:cNvSpPr/>
          <p:nvPr/>
        </p:nvSpPr>
        <p:spPr>
          <a:xfrm>
            <a:off x="10159289" y="4384977"/>
            <a:ext cx="152400" cy="1829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Isosceles Triangle 38">
            <a:extLst>
              <a:ext uri="{FF2B5EF4-FFF2-40B4-BE49-F238E27FC236}">
                <a16:creationId xmlns:a16="http://schemas.microsoft.com/office/drawing/2014/main" id="{A94ACA26-4826-46C7-AAE7-1FC93EAF4CA0}"/>
              </a:ext>
            </a:extLst>
          </p:cNvPr>
          <p:cNvSpPr/>
          <p:nvPr/>
        </p:nvSpPr>
        <p:spPr>
          <a:xfrm rot="16200000">
            <a:off x="9832507" y="3799434"/>
            <a:ext cx="262011" cy="184728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FA29D00A-AFE9-46F2-AE83-7AA60833C254}"/>
              </a:ext>
            </a:extLst>
          </p:cNvPr>
          <p:cNvSpPr/>
          <p:nvPr/>
        </p:nvSpPr>
        <p:spPr>
          <a:xfrm>
            <a:off x="11367659" y="5461429"/>
            <a:ext cx="152400" cy="1829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AADF3E6-6989-4303-87D2-BB7AA2CD86B2}"/>
              </a:ext>
            </a:extLst>
          </p:cNvPr>
          <p:cNvSpPr txBox="1"/>
          <p:nvPr/>
        </p:nvSpPr>
        <p:spPr>
          <a:xfrm>
            <a:off x="1023537" y="6188535"/>
            <a:ext cx="226299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/>
              <a:t>Asymmetric IUGR</a:t>
            </a:r>
          </a:p>
          <a:p>
            <a:pPr algn="ctr"/>
            <a:r>
              <a:rPr lang="en-GB" dirty="0"/>
              <a:t>Placental Insufficiency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7BEBDE1-E4C1-47FB-84BA-59B785E9A9C4}"/>
              </a:ext>
            </a:extLst>
          </p:cNvPr>
          <p:cNvSpPr txBox="1"/>
          <p:nvPr/>
        </p:nvSpPr>
        <p:spPr>
          <a:xfrm>
            <a:off x="5487895" y="6182216"/>
            <a:ext cx="216552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/>
              <a:t>Symmetrical IUGR</a:t>
            </a:r>
          </a:p>
          <a:p>
            <a:pPr algn="ctr"/>
            <a:r>
              <a:rPr lang="en-GB" dirty="0"/>
              <a:t>Small </a:t>
            </a:r>
            <a:r>
              <a:rPr lang="en-GB" dirty="0" err="1"/>
              <a:t>Gestatonal</a:t>
            </a:r>
            <a:r>
              <a:rPr lang="en-GB" dirty="0"/>
              <a:t> Age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A95C001-86B3-4071-9CAA-EF0B27E18034}"/>
              </a:ext>
            </a:extLst>
          </p:cNvPr>
          <p:cNvSpPr txBox="1"/>
          <p:nvPr/>
        </p:nvSpPr>
        <p:spPr>
          <a:xfrm>
            <a:off x="9244771" y="6160526"/>
            <a:ext cx="207941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/>
              <a:t>Skeletal Dysplasia</a:t>
            </a:r>
          </a:p>
          <a:p>
            <a:pPr algn="ctr"/>
            <a:r>
              <a:rPr lang="en-GB" dirty="0" err="1"/>
              <a:t>Rhizomelic</a:t>
            </a:r>
            <a:endParaRPr lang="en-GB" dirty="0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18A4F16C-E712-40AF-9176-FF3B2A607096}"/>
              </a:ext>
            </a:extLst>
          </p:cNvPr>
          <p:cNvSpPr/>
          <p:nvPr/>
        </p:nvSpPr>
        <p:spPr>
          <a:xfrm>
            <a:off x="2316963" y="3763118"/>
            <a:ext cx="152400" cy="1829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C0046904-F5E1-4728-BD17-3A4DA638149E}"/>
              </a:ext>
            </a:extLst>
          </p:cNvPr>
          <p:cNvSpPr/>
          <p:nvPr/>
        </p:nvSpPr>
        <p:spPr>
          <a:xfrm>
            <a:off x="6030021" y="3784008"/>
            <a:ext cx="152400" cy="18290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itle 1">
            <a:extLst>
              <a:ext uri="{FF2B5EF4-FFF2-40B4-BE49-F238E27FC236}">
                <a16:creationId xmlns:a16="http://schemas.microsoft.com/office/drawing/2014/main" id="{9227B54C-08D1-4B21-874F-1BD861DB6FC5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>
              <a:solidFill>
                <a:srgbClr val="FF3399"/>
              </a:solidFill>
            </a:endParaRPr>
          </a:p>
        </p:txBody>
      </p:sp>
      <p:pic>
        <p:nvPicPr>
          <p:cNvPr id="47" name="Picture 46" descr="Image result for voluson e10">
            <a:extLst>
              <a:ext uri="{FF2B5EF4-FFF2-40B4-BE49-F238E27FC236}">
                <a16:creationId xmlns:a16="http://schemas.microsoft.com/office/drawing/2014/main" id="{26191D9F-0067-454F-9165-2204C5F668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3385" y="0"/>
            <a:ext cx="2158615" cy="123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Title 1">
            <a:extLst>
              <a:ext uri="{FF2B5EF4-FFF2-40B4-BE49-F238E27FC236}">
                <a16:creationId xmlns:a16="http://schemas.microsoft.com/office/drawing/2014/main" id="{DD6A8439-9C9C-49C5-9B51-4CA6954574B9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b="1">
                <a:solidFill>
                  <a:srgbClr val="0070C0"/>
                </a:solidFill>
              </a:rPr>
              <a:t>Short Long Bones</a:t>
            </a:r>
            <a:r>
              <a:rPr lang="en-GB" b="1">
                <a:solidFill>
                  <a:srgbClr val="0070C0"/>
                </a:solidFill>
              </a:rPr>
              <a:t/>
            </a:r>
            <a:br>
              <a:rPr lang="en-GB" b="1">
                <a:solidFill>
                  <a:srgbClr val="0070C0"/>
                </a:solidFill>
              </a:rPr>
            </a:br>
            <a:r>
              <a:rPr lang="en-GB" b="1">
                <a:solidFill>
                  <a:srgbClr val="FF3399"/>
                </a:solidFill>
              </a:rPr>
              <a:t>Ultrasound Assessment (2D)</a:t>
            </a:r>
            <a:endParaRPr lang="en-GB" dirty="0">
              <a:solidFill>
                <a:srgbClr val="FF3399"/>
              </a:solidFill>
            </a:endParaRPr>
          </a:p>
        </p:txBody>
      </p:sp>
      <p:sp>
        <p:nvSpPr>
          <p:cNvPr id="49" name="Isosceles Triangle 48">
            <a:extLst>
              <a:ext uri="{FF2B5EF4-FFF2-40B4-BE49-F238E27FC236}">
                <a16:creationId xmlns:a16="http://schemas.microsoft.com/office/drawing/2014/main" id="{8A364F2F-1DD5-4E37-AF99-81869479A903}"/>
              </a:ext>
            </a:extLst>
          </p:cNvPr>
          <p:cNvSpPr/>
          <p:nvPr/>
        </p:nvSpPr>
        <p:spPr>
          <a:xfrm rot="16200000">
            <a:off x="9647779" y="2747968"/>
            <a:ext cx="262011" cy="184728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3138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6690C-8486-4E5C-BDC8-0BF28F3DC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1600" b="1" dirty="0">
                <a:solidFill>
                  <a:srgbClr val="0070C0"/>
                </a:solidFill>
              </a:rPr>
              <a:t>Short Long Bones</a:t>
            </a:r>
            <a:r>
              <a:rPr lang="en-GB" b="1" dirty="0">
                <a:solidFill>
                  <a:srgbClr val="0070C0"/>
                </a:solidFill>
              </a:rPr>
              <a:t/>
            </a:r>
            <a:br>
              <a:rPr lang="en-GB" b="1" dirty="0">
                <a:solidFill>
                  <a:srgbClr val="0070C0"/>
                </a:solidFill>
              </a:rPr>
            </a:br>
            <a:r>
              <a:rPr lang="en-GB" b="1" dirty="0">
                <a:solidFill>
                  <a:srgbClr val="FF3399"/>
                </a:solidFill>
              </a:rPr>
              <a:t>Types of Shortening</a:t>
            </a:r>
            <a:endParaRPr lang="en-GB" dirty="0">
              <a:solidFill>
                <a:srgbClr val="FF3399"/>
              </a:solidFill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CA3946C-467E-4818-9AA3-FFFEDA4EB6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3680540"/>
              </p:ext>
            </p:extLst>
          </p:nvPr>
        </p:nvGraphicFramePr>
        <p:xfrm>
          <a:off x="685799" y="1519945"/>
          <a:ext cx="8028709" cy="5390546"/>
        </p:xfrm>
        <a:graphic>
          <a:graphicData uri="http://schemas.openxmlformats.org/drawingml/2006/table">
            <a:tbl>
              <a:tblPr/>
              <a:tblGrid>
                <a:gridCol w="1600201">
                  <a:extLst>
                    <a:ext uri="{9D8B030D-6E8A-4147-A177-3AD203B41FA5}">
                      <a16:colId xmlns:a16="http://schemas.microsoft.com/office/drawing/2014/main" val="3894268607"/>
                    </a:ext>
                  </a:extLst>
                </a:gridCol>
                <a:gridCol w="1814945">
                  <a:extLst>
                    <a:ext uri="{9D8B030D-6E8A-4147-A177-3AD203B41FA5}">
                      <a16:colId xmlns:a16="http://schemas.microsoft.com/office/drawing/2014/main" val="2289578984"/>
                    </a:ext>
                  </a:extLst>
                </a:gridCol>
                <a:gridCol w="1496291">
                  <a:extLst>
                    <a:ext uri="{9D8B030D-6E8A-4147-A177-3AD203B41FA5}">
                      <a16:colId xmlns:a16="http://schemas.microsoft.com/office/drawing/2014/main" val="2670529527"/>
                    </a:ext>
                  </a:extLst>
                </a:gridCol>
                <a:gridCol w="3117272">
                  <a:extLst>
                    <a:ext uri="{9D8B030D-6E8A-4147-A177-3AD203B41FA5}">
                      <a16:colId xmlns:a16="http://schemas.microsoft.com/office/drawing/2014/main" val="1538864178"/>
                    </a:ext>
                  </a:extLst>
                </a:gridCol>
              </a:tblGrid>
              <a:tr h="628946">
                <a:tc>
                  <a:txBody>
                    <a:bodyPr/>
                    <a:lstStyle/>
                    <a:p>
                      <a:pPr algn="l" fontAlgn="t"/>
                      <a:r>
                        <a:rPr lang="en-GB" b="1">
                          <a:effectLst/>
                        </a:rPr>
                        <a:t>Type of shortening</a:t>
                      </a:r>
                      <a:endParaRPr lang="en-GB">
                        <a:effectLst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b="1">
                          <a:effectLst/>
                        </a:rPr>
                        <a:t>Examples</a:t>
                      </a:r>
                      <a:endParaRPr lang="en-GB">
                        <a:effectLst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b="1" dirty="0">
                          <a:effectLst/>
                        </a:rPr>
                        <a:t>Location</a:t>
                      </a:r>
                      <a:endParaRPr lang="en-GB" dirty="0">
                        <a:effectLst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b="1">
                          <a:effectLst/>
                        </a:rPr>
                        <a:t>Examples</a:t>
                      </a:r>
                      <a:endParaRPr lang="en-GB">
                        <a:effectLst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2584398"/>
                  </a:ext>
                </a:extLst>
              </a:tr>
              <a:tr h="1186513">
                <a:tc>
                  <a:txBody>
                    <a:bodyPr/>
                    <a:lstStyle/>
                    <a:p>
                      <a:pPr algn="l" fontAlgn="t"/>
                      <a:r>
                        <a:rPr lang="en-GB" b="1" dirty="0" err="1">
                          <a:effectLst/>
                        </a:rPr>
                        <a:t>Rhizomelic</a:t>
                      </a:r>
                      <a:endParaRPr lang="en-GB" b="1" dirty="0">
                        <a:effectLst/>
                      </a:endParaRPr>
                    </a:p>
                    <a:p>
                      <a:pPr algn="l" fontAlgn="t"/>
                      <a:r>
                        <a:rPr lang="en-GB" sz="1600" b="0" dirty="0">
                          <a:effectLst/>
                        </a:rPr>
                        <a:t>Proximal</a:t>
                      </a:r>
                    </a:p>
                    <a:p>
                      <a:pPr algn="l" fontAlgn="t"/>
                      <a:r>
                        <a:rPr lang="en-GB" sz="1600" b="0" dirty="0" err="1">
                          <a:effectLst/>
                        </a:rPr>
                        <a:t>Humerus</a:t>
                      </a:r>
                      <a:r>
                        <a:rPr lang="en-GB" sz="1600" b="0" dirty="0">
                          <a:effectLst/>
                        </a:rPr>
                        <a:t>/Femur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dirty="0">
                          <a:effectLst/>
                        </a:rPr>
                        <a:t>Achondroplasia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>
                          <a:effectLst/>
                        </a:rPr>
                        <a:t>Epiphyseal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dirty="0">
                          <a:effectLst/>
                        </a:rPr>
                        <a:t>Chondrodysplasia </a:t>
                      </a:r>
                      <a:r>
                        <a:rPr lang="en-GB" dirty="0" err="1">
                          <a:effectLst/>
                        </a:rPr>
                        <a:t>punctata</a:t>
                      </a:r>
                      <a:r>
                        <a:rPr lang="en-GB" dirty="0">
                          <a:effectLst/>
                        </a:rPr>
                        <a:t> Spondyloepiphyseal dysplasia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7187211"/>
                  </a:ext>
                </a:extLst>
              </a:tr>
              <a:tr h="1168042">
                <a:tc>
                  <a:txBody>
                    <a:bodyPr/>
                    <a:lstStyle/>
                    <a:p>
                      <a:pPr algn="l" fontAlgn="t"/>
                      <a:r>
                        <a:rPr lang="en-GB" b="1" dirty="0" err="1">
                          <a:effectLst/>
                        </a:rPr>
                        <a:t>Mesomelic</a:t>
                      </a:r>
                      <a:endParaRPr lang="en-GB" b="1" dirty="0">
                        <a:effectLst/>
                      </a:endParaRPr>
                    </a:p>
                    <a:p>
                      <a:pPr algn="l" fontAlgn="t"/>
                      <a:r>
                        <a:rPr lang="en-GB" b="0" dirty="0" err="1">
                          <a:effectLst/>
                        </a:rPr>
                        <a:t>Midlle</a:t>
                      </a:r>
                      <a:endParaRPr lang="en-GB" b="0" dirty="0">
                        <a:effectLst/>
                      </a:endParaRPr>
                    </a:p>
                    <a:p>
                      <a:pPr algn="l" fontAlgn="t"/>
                      <a:r>
                        <a:rPr lang="en-GB" b="0" dirty="0" err="1">
                          <a:effectLst/>
                        </a:rPr>
                        <a:t>Rad,Uln,Tib,Fib</a:t>
                      </a:r>
                      <a:endParaRPr lang="en-GB" b="0" dirty="0">
                        <a:effectLst/>
                      </a:endParaRPr>
                    </a:p>
                    <a:p>
                      <a:pPr algn="l" fontAlgn="t"/>
                      <a:endParaRPr lang="en-GB" b="0" dirty="0">
                        <a:effectLst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dirty="0" err="1">
                          <a:effectLst/>
                        </a:rPr>
                        <a:t>Mesomelic</a:t>
                      </a:r>
                      <a:r>
                        <a:rPr lang="en-GB" dirty="0">
                          <a:effectLst/>
                        </a:rPr>
                        <a:t> dysplasia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dirty="0">
                          <a:effectLst/>
                        </a:rPr>
                        <a:t>Metaphyseal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dirty="0">
                          <a:effectLst/>
                        </a:rPr>
                        <a:t>Achondroplasia Chondroectodermal dysplasia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556672"/>
                  </a:ext>
                </a:extLst>
              </a:tr>
              <a:tr h="1168042">
                <a:tc>
                  <a:txBody>
                    <a:bodyPr/>
                    <a:lstStyle/>
                    <a:p>
                      <a:pPr algn="l" fontAlgn="t"/>
                      <a:r>
                        <a:rPr lang="en-GB" b="1" dirty="0" err="1">
                          <a:effectLst/>
                        </a:rPr>
                        <a:t>Acromelic</a:t>
                      </a:r>
                      <a:endParaRPr lang="en-GB" b="1" dirty="0">
                        <a:effectLst/>
                      </a:endParaRPr>
                    </a:p>
                    <a:p>
                      <a:pPr algn="l" fontAlgn="t"/>
                      <a:r>
                        <a:rPr lang="en-GB" b="0" dirty="0">
                          <a:effectLst/>
                        </a:rPr>
                        <a:t>Distal</a:t>
                      </a:r>
                    </a:p>
                    <a:p>
                      <a:pPr algn="l" fontAlgn="t"/>
                      <a:r>
                        <a:rPr lang="en-GB" b="0" dirty="0" err="1">
                          <a:effectLst/>
                        </a:rPr>
                        <a:t>Hands,Feet</a:t>
                      </a:r>
                      <a:endParaRPr lang="en-GB" b="0" dirty="0">
                        <a:effectLst/>
                      </a:endParaRPr>
                    </a:p>
                    <a:p>
                      <a:pPr algn="l" fontAlgn="t"/>
                      <a:endParaRPr lang="en-GB" b="0" dirty="0">
                        <a:effectLst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>
                          <a:effectLst/>
                        </a:rPr>
                        <a:t>Acrodysostosis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>
                          <a:effectLst/>
                        </a:rPr>
                        <a:t>Diaphyseal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>
                          <a:effectLst/>
                        </a:rPr>
                        <a:t>Progressive diaphyseal dysplasia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6909639"/>
                  </a:ext>
                </a:extLst>
              </a:tr>
              <a:tr h="1186513">
                <a:tc>
                  <a:txBody>
                    <a:bodyPr/>
                    <a:lstStyle/>
                    <a:p>
                      <a:pPr algn="l" fontAlgn="t"/>
                      <a:r>
                        <a:rPr lang="en-GB" b="1" dirty="0" err="1">
                          <a:effectLst/>
                        </a:rPr>
                        <a:t>Micromelic</a:t>
                      </a:r>
                      <a:endParaRPr lang="en-GB" b="1" dirty="0">
                        <a:effectLst/>
                      </a:endParaRPr>
                    </a:p>
                    <a:p>
                      <a:pPr algn="l" fontAlgn="t"/>
                      <a:r>
                        <a:rPr lang="en-GB" b="0" dirty="0">
                          <a:effectLst/>
                        </a:rPr>
                        <a:t>All Parts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dirty="0" err="1">
                          <a:effectLst/>
                        </a:rPr>
                        <a:t>Achondrogenesis</a:t>
                      </a:r>
                      <a:endParaRPr lang="en-GB" dirty="0">
                        <a:effectLst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dirty="0">
                          <a:effectLst/>
                        </a:rPr>
                        <a:t>Combination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dirty="0" err="1">
                          <a:effectLst/>
                        </a:rPr>
                        <a:t>Spondylo-epimetaphyseal</a:t>
                      </a:r>
                      <a:r>
                        <a:rPr lang="en-GB" dirty="0">
                          <a:effectLst/>
                        </a:rPr>
                        <a:t> dysplasia </a:t>
                      </a:r>
                      <a:r>
                        <a:rPr lang="en-GB" dirty="0" err="1">
                          <a:effectLst/>
                        </a:rPr>
                        <a:t>Metatropic</a:t>
                      </a:r>
                      <a:r>
                        <a:rPr lang="en-GB" dirty="0">
                          <a:effectLst/>
                        </a:rPr>
                        <a:t> dysplasia Mucopolysaccharidoses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5540808"/>
                  </a:ext>
                </a:extLst>
              </a:tr>
            </a:tbl>
          </a:graphicData>
        </a:graphic>
      </p:graphicFrame>
      <p:pic>
        <p:nvPicPr>
          <p:cNvPr id="7171" name="Picture 3" descr="Anatomy of femur with annotations — Stock Photo">
            <a:extLst>
              <a:ext uri="{FF2B5EF4-FFF2-40B4-BE49-F238E27FC236}">
                <a16:creationId xmlns:a16="http://schemas.microsoft.com/office/drawing/2014/main" id="{C0495F7C-6AA9-4918-96BD-BB6C7B9664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9364" y="1124888"/>
            <a:ext cx="3001529" cy="5464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58470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6690C-8486-4E5C-BDC8-0BF28F3DC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600" b="1" dirty="0">
                <a:solidFill>
                  <a:srgbClr val="0070C0"/>
                </a:solidFill>
              </a:rPr>
              <a:t>Short Long Bones</a:t>
            </a:r>
            <a:r>
              <a:rPr lang="en-GB" b="1" dirty="0">
                <a:solidFill>
                  <a:srgbClr val="0070C0"/>
                </a:solidFill>
              </a:rPr>
              <a:t/>
            </a:r>
            <a:br>
              <a:rPr lang="en-GB" b="1" dirty="0">
                <a:solidFill>
                  <a:srgbClr val="0070C0"/>
                </a:solidFill>
              </a:rPr>
            </a:br>
            <a:r>
              <a:rPr lang="en-GB" b="1" dirty="0">
                <a:solidFill>
                  <a:srgbClr val="FF3399"/>
                </a:solidFill>
              </a:rPr>
              <a:t>Ultrasound Assessment (2D)</a:t>
            </a:r>
            <a:endParaRPr lang="en-GB" dirty="0">
              <a:solidFill>
                <a:srgbClr val="FF3399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C8F9DB-DA6F-4FE9-B72A-7D56480923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37636"/>
            <a:ext cx="11168271" cy="52203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/>
              <a:t>Poor mineralization of the calvarium		</a:t>
            </a:r>
            <a:endParaRPr lang="en-GB" dirty="0"/>
          </a:p>
          <a:p>
            <a:r>
              <a:rPr lang="en-GB" dirty="0"/>
              <a:t>  </a:t>
            </a:r>
            <a:r>
              <a:rPr lang="en-GB" dirty="0" err="1"/>
              <a:t>Achondrogenesis</a:t>
            </a:r>
            <a:r>
              <a:rPr lang="en-GB" dirty="0"/>
              <a:t> IA</a:t>
            </a:r>
          </a:p>
          <a:p>
            <a:r>
              <a:rPr lang="en-GB" dirty="0"/>
              <a:t>  Cleidocranial dysplasia</a:t>
            </a:r>
          </a:p>
          <a:p>
            <a:r>
              <a:rPr lang="en-GB" dirty="0"/>
              <a:t>  Hypophosphatasia</a:t>
            </a:r>
          </a:p>
          <a:p>
            <a:r>
              <a:rPr lang="en-GB" dirty="0"/>
              <a:t>  Osteogenesis imperfecta Type II</a:t>
            </a:r>
          </a:p>
          <a:p>
            <a:pPr marL="0" indent="0">
              <a:buNone/>
            </a:pPr>
            <a:r>
              <a:rPr lang="en-GB" dirty="0"/>
              <a:t> </a:t>
            </a:r>
          </a:p>
          <a:p>
            <a:pPr marL="0" indent="0">
              <a:buNone/>
            </a:pPr>
            <a:endParaRPr lang="en-GB" sz="1800" b="1" dirty="0"/>
          </a:p>
        </p:txBody>
      </p:sp>
      <p:pic>
        <p:nvPicPr>
          <p:cNvPr id="5" name="Picture 4" descr="Image result for voluson e10">
            <a:extLst>
              <a:ext uri="{FF2B5EF4-FFF2-40B4-BE49-F238E27FC236}">
                <a16:creationId xmlns:a16="http://schemas.microsoft.com/office/drawing/2014/main" id="{386EB92C-AD8E-4665-8D41-7474208652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3385" y="0"/>
            <a:ext cx="2158615" cy="123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75914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Image result for osteogenesis imperfecta fetus ultrasound skull">
            <a:extLst>
              <a:ext uri="{FF2B5EF4-FFF2-40B4-BE49-F238E27FC236}">
                <a16:creationId xmlns:a16="http://schemas.microsoft.com/office/drawing/2014/main" id="{782924E7-5412-49FC-AFC1-B9DE61ABDA9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57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DC776E3-BDA0-4A67-BF38-96446BA5D1D0}"/>
              </a:ext>
            </a:extLst>
          </p:cNvPr>
          <p:cNvSpPr txBox="1"/>
          <p:nvPr/>
        </p:nvSpPr>
        <p:spPr>
          <a:xfrm>
            <a:off x="2584174" y="6692348"/>
            <a:ext cx="1847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Poo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30267D-279C-4740-8774-82FBD9985939}"/>
              </a:ext>
            </a:extLst>
          </p:cNvPr>
          <p:cNvSpPr txBox="1"/>
          <p:nvPr/>
        </p:nvSpPr>
        <p:spPr>
          <a:xfrm>
            <a:off x="175822" y="5482512"/>
            <a:ext cx="49171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>
                <a:solidFill>
                  <a:schemeClr val="bg1"/>
                </a:solidFill>
              </a:rPr>
              <a:t>Compression of Skull</a:t>
            </a:r>
          </a:p>
          <a:p>
            <a:r>
              <a:rPr lang="en-GB" sz="3600" b="1" dirty="0">
                <a:solidFill>
                  <a:schemeClr val="bg1"/>
                </a:solidFill>
              </a:rPr>
              <a:t>Osteogenesis Imperfecta</a:t>
            </a:r>
          </a:p>
        </p:txBody>
      </p:sp>
    </p:spTree>
    <p:extLst>
      <p:ext uri="{BB962C8B-B14F-4D97-AF65-F5344CB8AC3E}">
        <p14:creationId xmlns:p14="http://schemas.microsoft.com/office/powerpoint/2010/main" val="23933867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6690C-8486-4E5C-BDC8-0BF28F3DC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600" b="1" dirty="0">
                <a:solidFill>
                  <a:srgbClr val="0070C0"/>
                </a:solidFill>
              </a:rPr>
              <a:t>Short Long Bones</a:t>
            </a:r>
            <a:r>
              <a:rPr lang="en-GB" b="1" dirty="0">
                <a:solidFill>
                  <a:srgbClr val="0070C0"/>
                </a:solidFill>
              </a:rPr>
              <a:t/>
            </a:r>
            <a:br>
              <a:rPr lang="en-GB" b="1" dirty="0">
                <a:solidFill>
                  <a:srgbClr val="0070C0"/>
                </a:solidFill>
              </a:rPr>
            </a:br>
            <a:r>
              <a:rPr lang="en-GB" b="1" dirty="0">
                <a:solidFill>
                  <a:srgbClr val="FF3399"/>
                </a:solidFill>
              </a:rPr>
              <a:t>Ultrasound Assessment (2D)</a:t>
            </a:r>
            <a:endParaRPr lang="en-GB" dirty="0">
              <a:solidFill>
                <a:srgbClr val="FF3399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C8F9DB-DA6F-4FE9-B72A-7D56480923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37636"/>
            <a:ext cx="11168271" cy="52203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/>
              <a:t>Bent/bowed bones by ultrasound		</a:t>
            </a:r>
            <a:endParaRPr lang="en-GB" dirty="0"/>
          </a:p>
          <a:p>
            <a:r>
              <a:rPr lang="en-GB" sz="2400" b="1" dirty="0"/>
              <a:t>  </a:t>
            </a:r>
            <a:r>
              <a:rPr lang="en-GB" sz="2400" dirty="0" err="1"/>
              <a:t>Achondrogenesis</a:t>
            </a:r>
            <a:r>
              <a:rPr lang="en-GB" sz="2400" dirty="0"/>
              <a:t> IA, IB</a:t>
            </a:r>
          </a:p>
          <a:p>
            <a:r>
              <a:rPr lang="en-GB" sz="2400" dirty="0"/>
              <a:t>  </a:t>
            </a:r>
            <a:r>
              <a:rPr lang="en-GB" sz="2400" dirty="0" err="1"/>
              <a:t>Antley</a:t>
            </a:r>
            <a:r>
              <a:rPr lang="en-GB" sz="2400" dirty="0"/>
              <a:t>-Bixler syndrome</a:t>
            </a:r>
          </a:p>
          <a:p>
            <a:r>
              <a:rPr lang="en-GB" sz="2400" dirty="0"/>
              <a:t>  Atelosteogenesis I, II, III	</a:t>
            </a:r>
          </a:p>
          <a:p>
            <a:r>
              <a:rPr lang="en-GB" sz="2400" dirty="0"/>
              <a:t>  Campomelic dysplasia	</a:t>
            </a:r>
          </a:p>
          <a:p>
            <a:r>
              <a:rPr lang="en-GB" sz="2400" dirty="0"/>
              <a:t>  Diastrophic </a:t>
            </a:r>
            <a:r>
              <a:rPr lang="en-GB" sz="2400" dirty="0" err="1"/>
              <a:t>dyplasia</a:t>
            </a:r>
            <a:r>
              <a:rPr lang="en-GB" sz="2400" dirty="0"/>
              <a:t>	</a:t>
            </a:r>
          </a:p>
          <a:p>
            <a:r>
              <a:rPr lang="en-GB" sz="2400" dirty="0"/>
              <a:t>  Hypophosphatasia</a:t>
            </a:r>
          </a:p>
          <a:p>
            <a:r>
              <a:rPr lang="en-GB" sz="2400" dirty="0"/>
              <a:t>  Osteogenesis Types II and III	</a:t>
            </a:r>
          </a:p>
          <a:p>
            <a:r>
              <a:rPr lang="en-GB" sz="2400" dirty="0"/>
              <a:t>  Short-rib polydactyly syndromes (Types I–IV)	</a:t>
            </a:r>
          </a:p>
          <a:p>
            <a:r>
              <a:rPr lang="en-GB" sz="2400" dirty="0"/>
              <a:t>  </a:t>
            </a:r>
            <a:r>
              <a:rPr lang="en-GB" sz="2400" dirty="0" err="1"/>
              <a:t>Stuve</a:t>
            </a:r>
            <a:r>
              <a:rPr lang="en-GB" sz="2400" dirty="0"/>
              <a:t>-Wiedemann syndrome	</a:t>
            </a:r>
          </a:p>
          <a:p>
            <a:r>
              <a:rPr lang="en-GB" sz="2400" dirty="0"/>
              <a:t>  </a:t>
            </a:r>
            <a:r>
              <a:rPr lang="en-GB" sz="2400" dirty="0" err="1"/>
              <a:t>Thanatophoric</a:t>
            </a:r>
            <a:r>
              <a:rPr lang="en-GB" sz="2400" dirty="0"/>
              <a:t> dysplasia Types I and II</a:t>
            </a:r>
          </a:p>
          <a:p>
            <a:endParaRPr lang="en-GB" sz="1800" b="1" dirty="0"/>
          </a:p>
        </p:txBody>
      </p:sp>
      <p:pic>
        <p:nvPicPr>
          <p:cNvPr id="5" name="Picture 4" descr="Image result for voluson e10">
            <a:extLst>
              <a:ext uri="{FF2B5EF4-FFF2-40B4-BE49-F238E27FC236}">
                <a16:creationId xmlns:a16="http://schemas.microsoft.com/office/drawing/2014/main" id="{778965E9-1FF1-42AB-9B8E-6BEEAC80B2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3385" y="0"/>
            <a:ext cx="2158615" cy="123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19412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>
            <a:extLst>
              <a:ext uri="{FF2B5EF4-FFF2-40B4-BE49-F238E27FC236}">
                <a16:creationId xmlns:a16="http://schemas.microsoft.com/office/drawing/2014/main" id="{B674A355-650B-429B-B1ED-03820F03DB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12192001" cy="6885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8E301EE-17F1-40EC-AD02-6E704FEC3F7C}"/>
              </a:ext>
            </a:extLst>
          </p:cNvPr>
          <p:cNvSpPr txBox="1"/>
          <p:nvPr/>
        </p:nvSpPr>
        <p:spPr>
          <a:xfrm>
            <a:off x="149318" y="6065608"/>
            <a:ext cx="33605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>
                <a:solidFill>
                  <a:schemeClr val="bg1"/>
                </a:solidFill>
              </a:rPr>
              <a:t>Bowed </a:t>
            </a:r>
            <a:r>
              <a:rPr lang="en-GB" sz="3600" b="1" dirty="0" err="1">
                <a:solidFill>
                  <a:schemeClr val="bg1"/>
                </a:solidFill>
              </a:rPr>
              <a:t>Humerus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7765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>
            <a:extLst>
              <a:ext uri="{FF2B5EF4-FFF2-40B4-BE49-F238E27FC236}">
                <a16:creationId xmlns:a16="http://schemas.microsoft.com/office/drawing/2014/main" id="{CAC6B6CA-D17B-492A-A023-49D056CA2A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6E7FA8E-A60A-4D32-9E77-26C7CD9A9F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1852" y="248617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sz="3600" b="1" dirty="0">
                <a:solidFill>
                  <a:schemeClr val="bg1"/>
                </a:solidFill>
              </a:rPr>
              <a:t>3D Ultrasound Compliments 2D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FBE0317-4F01-4582-BA85-CDC4B15ADE85}"/>
              </a:ext>
            </a:extLst>
          </p:cNvPr>
          <p:cNvSpPr/>
          <p:nvPr/>
        </p:nvSpPr>
        <p:spPr>
          <a:xfrm>
            <a:off x="241852" y="5778386"/>
            <a:ext cx="71296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Enhanced visualization of femoral and tibial bowing </a:t>
            </a:r>
          </a:p>
          <a:p>
            <a:r>
              <a:rPr lang="en-GB" sz="2400" dirty="0" err="1">
                <a:solidFill>
                  <a:schemeClr val="bg1"/>
                </a:solidFill>
              </a:rPr>
              <a:t>Platylospondelic</a:t>
            </a:r>
            <a:r>
              <a:rPr lang="en-GB" sz="2400" dirty="0">
                <a:solidFill>
                  <a:schemeClr val="bg1"/>
                </a:solidFill>
              </a:rPr>
              <a:t> lethal chondrodysplasia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5406A6B-0DC7-4237-9320-F2F5A6348AAC}"/>
              </a:ext>
            </a:extLst>
          </p:cNvPr>
          <p:cNvSpPr/>
          <p:nvPr/>
        </p:nvSpPr>
        <p:spPr>
          <a:xfrm>
            <a:off x="241852" y="2073729"/>
            <a:ext cx="2974877" cy="1110342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0155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6690C-8486-4E5C-BDC8-0BF28F3DC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600" b="1" dirty="0">
                <a:solidFill>
                  <a:srgbClr val="0070C0"/>
                </a:solidFill>
              </a:rPr>
              <a:t>Short Long Bones</a:t>
            </a:r>
            <a:r>
              <a:rPr lang="en-GB" b="1" dirty="0">
                <a:solidFill>
                  <a:srgbClr val="0070C0"/>
                </a:solidFill>
              </a:rPr>
              <a:t/>
            </a:r>
            <a:br>
              <a:rPr lang="en-GB" b="1" dirty="0">
                <a:solidFill>
                  <a:srgbClr val="0070C0"/>
                </a:solidFill>
              </a:rPr>
            </a:br>
            <a:r>
              <a:rPr lang="en-GB" b="1" dirty="0">
                <a:solidFill>
                  <a:srgbClr val="FF3399"/>
                </a:solidFill>
              </a:rPr>
              <a:t>Ultrasound Assessment (2D)</a:t>
            </a:r>
            <a:endParaRPr lang="en-GB" dirty="0">
              <a:solidFill>
                <a:srgbClr val="FF3399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C8F9DB-DA6F-4FE9-B72A-7D56480923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37636"/>
            <a:ext cx="11168271" cy="52203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/>
              <a:t>Poor mineralization of the vertebrae		</a:t>
            </a:r>
            <a:endParaRPr lang="en-GB" dirty="0"/>
          </a:p>
          <a:p>
            <a:r>
              <a:rPr lang="en-GB" b="1" dirty="0"/>
              <a:t>  </a:t>
            </a:r>
            <a:r>
              <a:rPr lang="en-GB" dirty="0" err="1"/>
              <a:t>Achondrogenesis</a:t>
            </a:r>
            <a:r>
              <a:rPr lang="en-GB" dirty="0"/>
              <a:t> IA, IB, II</a:t>
            </a:r>
          </a:p>
          <a:p>
            <a:r>
              <a:rPr lang="en-GB" dirty="0"/>
              <a:t>  Atelosteogenesis I, II, III</a:t>
            </a:r>
          </a:p>
          <a:p>
            <a:r>
              <a:rPr lang="en-GB" dirty="0"/>
              <a:t>  </a:t>
            </a:r>
            <a:r>
              <a:rPr lang="en-GB" dirty="0" err="1"/>
              <a:t>Opsismodysplasia</a:t>
            </a:r>
            <a:endParaRPr lang="en-GB" dirty="0"/>
          </a:p>
          <a:p>
            <a:r>
              <a:rPr lang="en-GB" dirty="0"/>
              <a:t>  SMD—</a:t>
            </a:r>
            <a:r>
              <a:rPr lang="en-GB" dirty="0" err="1"/>
              <a:t>sedaghatian</a:t>
            </a:r>
            <a:r>
              <a:rPr lang="en-GB" dirty="0"/>
              <a:t> type</a:t>
            </a:r>
          </a:p>
          <a:p>
            <a:r>
              <a:rPr lang="en-GB" dirty="0"/>
              <a:t>  </a:t>
            </a:r>
            <a:r>
              <a:rPr lang="en-GB" dirty="0" err="1"/>
              <a:t>Thanatophoric</a:t>
            </a:r>
            <a:r>
              <a:rPr lang="en-GB" dirty="0"/>
              <a:t> dysplasia Types I and II</a:t>
            </a:r>
            <a:endParaRPr lang="en-GB" sz="1800" b="1" dirty="0"/>
          </a:p>
        </p:txBody>
      </p:sp>
      <p:pic>
        <p:nvPicPr>
          <p:cNvPr id="5" name="Picture 4" descr="Image result for voluson e10">
            <a:extLst>
              <a:ext uri="{FF2B5EF4-FFF2-40B4-BE49-F238E27FC236}">
                <a16:creationId xmlns:a16="http://schemas.microsoft.com/office/drawing/2014/main" id="{E0AD58C3-66AB-4311-B00F-ACF0418B3E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3385" y="0"/>
            <a:ext cx="2158615" cy="123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26625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6690C-8486-4E5C-BDC8-0BF28F3DC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600" b="1" dirty="0">
                <a:solidFill>
                  <a:srgbClr val="0070C0"/>
                </a:solidFill>
              </a:rPr>
              <a:t>Short Long Bones</a:t>
            </a:r>
            <a:r>
              <a:rPr lang="en-GB" b="1" dirty="0">
                <a:solidFill>
                  <a:srgbClr val="0070C0"/>
                </a:solidFill>
              </a:rPr>
              <a:t/>
            </a:r>
            <a:br>
              <a:rPr lang="en-GB" b="1" dirty="0">
                <a:solidFill>
                  <a:srgbClr val="0070C0"/>
                </a:solidFill>
              </a:rPr>
            </a:br>
            <a:r>
              <a:rPr lang="en-GB" b="1" dirty="0">
                <a:solidFill>
                  <a:srgbClr val="FF3399"/>
                </a:solidFill>
              </a:rPr>
              <a:t>Ultrasound Assessment (2D)</a:t>
            </a:r>
            <a:endParaRPr lang="en-GB" dirty="0">
              <a:solidFill>
                <a:srgbClr val="FF3399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C8F9DB-DA6F-4FE9-B72A-7D56480923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37636"/>
            <a:ext cx="11168271" cy="52203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/>
              <a:t>Absent/hypoplastic scapula		</a:t>
            </a:r>
            <a:endParaRPr lang="en-GB" dirty="0"/>
          </a:p>
          <a:p>
            <a:r>
              <a:rPr lang="en-GB" dirty="0"/>
              <a:t>  Campomelic dysplasia</a:t>
            </a:r>
          </a:p>
          <a:p>
            <a:endParaRPr lang="en-GB" dirty="0"/>
          </a:p>
        </p:txBody>
      </p:sp>
      <p:pic>
        <p:nvPicPr>
          <p:cNvPr id="5" name="Picture 4" descr="Image result for voluson e10">
            <a:extLst>
              <a:ext uri="{FF2B5EF4-FFF2-40B4-BE49-F238E27FC236}">
                <a16:creationId xmlns:a16="http://schemas.microsoft.com/office/drawing/2014/main" id="{7C69341A-8B94-4A56-8D25-A71FC81BCD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3385" y="0"/>
            <a:ext cx="2158615" cy="123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2949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6690C-8486-4E5C-BDC8-0BF28F3DC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600" b="1" dirty="0">
                <a:solidFill>
                  <a:srgbClr val="0070C0"/>
                </a:solidFill>
              </a:rPr>
              <a:t>Short Long Bones</a:t>
            </a:r>
            <a:r>
              <a:rPr lang="en-GB" b="1" dirty="0">
                <a:solidFill>
                  <a:srgbClr val="0070C0"/>
                </a:solidFill>
              </a:rPr>
              <a:t/>
            </a:r>
            <a:br>
              <a:rPr lang="en-GB" b="1" dirty="0">
                <a:solidFill>
                  <a:srgbClr val="0070C0"/>
                </a:solidFill>
              </a:rPr>
            </a:br>
            <a:r>
              <a:rPr lang="en-GB" b="1" dirty="0">
                <a:solidFill>
                  <a:srgbClr val="FF3399"/>
                </a:solidFill>
              </a:rPr>
              <a:t>Short Femurs</a:t>
            </a:r>
            <a:endParaRPr lang="en-GB" dirty="0">
              <a:solidFill>
                <a:srgbClr val="FF3399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C8F9DB-DA6F-4FE9-B72A-7D56480923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7636"/>
            <a:ext cx="10515600" cy="522036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3600" b="1" dirty="0"/>
              <a:t>FL &lt;5</a:t>
            </a:r>
            <a:r>
              <a:rPr lang="en-GB" sz="3600" b="1" baseline="30000" dirty="0"/>
              <a:t>th</a:t>
            </a:r>
            <a:r>
              <a:rPr lang="en-GB" sz="3600" b="1" dirty="0"/>
              <a:t>% at Anomaly Scan</a:t>
            </a:r>
          </a:p>
          <a:p>
            <a:pPr marL="0" indent="0">
              <a:buNone/>
            </a:pPr>
            <a:r>
              <a:rPr lang="en-GB" sz="3200" i="1" dirty="0"/>
              <a:t>Consider the possibility of skeletal dysplasia</a:t>
            </a:r>
          </a:p>
          <a:p>
            <a:pPr marL="0" indent="0">
              <a:buNone/>
            </a:pPr>
            <a:r>
              <a:rPr lang="en-GB" sz="3200" i="1" dirty="0"/>
              <a:t>Check long bones, the shape of the head and chest.</a:t>
            </a:r>
            <a:r>
              <a:rPr lang="en-GB" sz="3200" dirty="0"/>
              <a:t> </a:t>
            </a:r>
          </a:p>
          <a:p>
            <a:pPr lvl="1"/>
            <a:r>
              <a:rPr lang="en-GB" sz="3200" dirty="0">
                <a:solidFill>
                  <a:srgbClr val="FF0000"/>
                </a:solidFill>
              </a:rPr>
              <a:t>If abnormality suspected refer for further assessment.</a:t>
            </a:r>
            <a:endParaRPr lang="en-GB" sz="3200" dirty="0"/>
          </a:p>
          <a:p>
            <a:pPr lvl="1"/>
            <a:r>
              <a:rPr lang="en-GB" sz="3200" dirty="0">
                <a:solidFill>
                  <a:srgbClr val="00B050"/>
                </a:solidFill>
              </a:rPr>
              <a:t>If no obvious abnormality repeat scan in four weeks</a:t>
            </a:r>
          </a:p>
          <a:p>
            <a:pPr marL="0" indent="0">
              <a:buNone/>
            </a:pPr>
            <a:r>
              <a:rPr lang="en-GB" sz="3600" b="1" dirty="0"/>
              <a:t>Repeat Scan</a:t>
            </a:r>
          </a:p>
          <a:p>
            <a:pPr lvl="1"/>
            <a:r>
              <a:rPr lang="en-GB" sz="3200" dirty="0">
                <a:solidFill>
                  <a:srgbClr val="FF0000"/>
                </a:solidFill>
              </a:rPr>
              <a:t>If abnormality suspected refer for further assessment.</a:t>
            </a:r>
          </a:p>
          <a:p>
            <a:pPr lvl="1"/>
            <a:r>
              <a:rPr lang="en-GB" sz="3200" dirty="0">
                <a:solidFill>
                  <a:srgbClr val="00B050"/>
                </a:solidFill>
              </a:rPr>
              <a:t>If no obvious abnormality and no features of skeletal dysplasia or growth restriction/ placental insufficiency then no further follow up is required</a:t>
            </a:r>
            <a:endParaRPr lang="en-GB" sz="3100" dirty="0">
              <a:solidFill>
                <a:srgbClr val="00B050"/>
              </a:solidFill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8E60D9B-20A6-4CDC-82EF-89C4C01906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190" y="-2231"/>
            <a:ext cx="8031810" cy="1504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8888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6690C-8486-4E5C-BDC8-0BF28F3DC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600" b="1" dirty="0">
                <a:solidFill>
                  <a:srgbClr val="0070C0"/>
                </a:solidFill>
              </a:rPr>
              <a:t>Short Long Bones</a:t>
            </a:r>
            <a:r>
              <a:rPr lang="en-GB" b="1" dirty="0">
                <a:solidFill>
                  <a:srgbClr val="0070C0"/>
                </a:solidFill>
              </a:rPr>
              <a:t/>
            </a:r>
            <a:br>
              <a:rPr lang="en-GB" b="1" dirty="0">
                <a:solidFill>
                  <a:srgbClr val="0070C0"/>
                </a:solidFill>
              </a:rPr>
            </a:br>
            <a:r>
              <a:rPr lang="en-GB" b="1" dirty="0">
                <a:solidFill>
                  <a:srgbClr val="FF3399"/>
                </a:solidFill>
              </a:rPr>
              <a:t>Short Femurs </a:t>
            </a:r>
            <a:r>
              <a:rPr lang="en-GB" b="1" dirty="0">
                <a:solidFill>
                  <a:srgbClr val="0070C0"/>
                </a:solidFill>
              </a:rPr>
              <a:t>(FMU Audit E Dillon 2018)</a:t>
            </a:r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98321CB-D88B-4EB0-9C40-E748C83CA09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26" y="1690688"/>
            <a:ext cx="11427460" cy="5062968"/>
          </a:xfrm>
          <a:prstGeom prst="rect">
            <a:avLst/>
          </a:prstGeom>
          <a:noFill/>
        </p:spPr>
      </p:pic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DA9A9A22-0FAF-4298-978D-8446276B708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25" t="20952" r="38351" b="21961"/>
          <a:stretch/>
        </p:blipFill>
        <p:spPr>
          <a:xfrm>
            <a:off x="11095498" y="104344"/>
            <a:ext cx="857015" cy="1698172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E6421A0-D8B5-4874-8A92-539C853B3B44}"/>
              </a:ext>
            </a:extLst>
          </p:cNvPr>
          <p:cNvSpPr/>
          <p:nvPr/>
        </p:nvSpPr>
        <p:spPr>
          <a:xfrm>
            <a:off x="165826" y="3277032"/>
            <a:ext cx="3543299" cy="1451563"/>
          </a:xfrm>
          <a:prstGeom prst="round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B78E02A-EA4C-4A16-821A-BA73373CD712}"/>
              </a:ext>
            </a:extLst>
          </p:cNvPr>
          <p:cNvSpPr/>
          <p:nvPr/>
        </p:nvSpPr>
        <p:spPr>
          <a:xfrm>
            <a:off x="4107906" y="3277031"/>
            <a:ext cx="3543299" cy="1451563"/>
          </a:xfrm>
          <a:prstGeom prst="roundRect">
            <a:avLst/>
          </a:prstGeom>
          <a:solidFill>
            <a:srgbClr val="FF000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92A0805-091E-489C-BE88-84CAE2C77F00}"/>
              </a:ext>
            </a:extLst>
          </p:cNvPr>
          <p:cNvSpPr/>
          <p:nvPr/>
        </p:nvSpPr>
        <p:spPr>
          <a:xfrm>
            <a:off x="165826" y="4863376"/>
            <a:ext cx="11427460" cy="1451563"/>
          </a:xfrm>
          <a:prstGeom prst="roundRect">
            <a:avLst/>
          </a:prstGeom>
          <a:solidFill>
            <a:srgbClr val="FF000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1560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6690C-8486-4E5C-BDC8-0BF28F3DC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600" b="1" dirty="0">
                <a:solidFill>
                  <a:srgbClr val="0070C0"/>
                </a:solidFill>
              </a:rPr>
              <a:t>Short Long Bones</a:t>
            </a:r>
            <a:r>
              <a:rPr lang="en-GB" b="1" dirty="0">
                <a:solidFill>
                  <a:srgbClr val="0070C0"/>
                </a:solidFill>
              </a:rPr>
              <a:t/>
            </a:r>
            <a:br>
              <a:rPr lang="en-GB" b="1" dirty="0">
                <a:solidFill>
                  <a:srgbClr val="0070C0"/>
                </a:solidFill>
              </a:rPr>
            </a:br>
            <a:r>
              <a:rPr lang="en-GB" b="1" dirty="0">
                <a:solidFill>
                  <a:srgbClr val="FF3399"/>
                </a:solidFill>
              </a:rPr>
              <a:t>Short Femurs </a:t>
            </a:r>
            <a:r>
              <a:rPr lang="en-GB" b="1" dirty="0">
                <a:solidFill>
                  <a:srgbClr val="0070C0"/>
                </a:solidFill>
              </a:rPr>
              <a:t>(FMU Audit E Dillon 2018)</a:t>
            </a:r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9A4630-24C3-4E6E-84FE-E16F51DFE71F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85" b="15871"/>
          <a:stretch/>
        </p:blipFill>
        <p:spPr bwMode="auto">
          <a:xfrm>
            <a:off x="473529" y="1404258"/>
            <a:ext cx="11430000" cy="532311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E0A4A63A-C7D2-4EB1-8CA2-343628CFD94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25" t="20952" r="38351" b="21961"/>
          <a:stretch/>
        </p:blipFill>
        <p:spPr>
          <a:xfrm>
            <a:off x="11095498" y="104344"/>
            <a:ext cx="857015" cy="1698172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371CBA06-B8F0-4419-97DA-12EAD9C06EEE}"/>
              </a:ext>
            </a:extLst>
          </p:cNvPr>
          <p:cNvSpPr/>
          <p:nvPr/>
        </p:nvSpPr>
        <p:spPr>
          <a:xfrm>
            <a:off x="2139043" y="2922576"/>
            <a:ext cx="1845128" cy="1012847"/>
          </a:xfrm>
          <a:prstGeom prst="roundRect">
            <a:avLst/>
          </a:prstGeom>
          <a:solidFill>
            <a:srgbClr val="FF000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4C9F0EC-9F4B-4962-B1E9-1494F34E4BDF}"/>
              </a:ext>
            </a:extLst>
          </p:cNvPr>
          <p:cNvSpPr/>
          <p:nvPr/>
        </p:nvSpPr>
        <p:spPr>
          <a:xfrm>
            <a:off x="6188529" y="4234305"/>
            <a:ext cx="1845128" cy="1012847"/>
          </a:xfrm>
          <a:prstGeom prst="roundRect">
            <a:avLst/>
          </a:prstGeom>
          <a:solidFill>
            <a:srgbClr val="FF000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E7DD5C3-B5C4-4C7E-9221-73E281964869}"/>
              </a:ext>
            </a:extLst>
          </p:cNvPr>
          <p:cNvSpPr/>
          <p:nvPr/>
        </p:nvSpPr>
        <p:spPr>
          <a:xfrm>
            <a:off x="8202386" y="5564062"/>
            <a:ext cx="1845128" cy="1012847"/>
          </a:xfrm>
          <a:prstGeom prst="roundRect">
            <a:avLst/>
          </a:prstGeom>
          <a:solidFill>
            <a:srgbClr val="FF000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3EB10DD-41AF-47E0-97FE-4CEA68DB4DF3}"/>
              </a:ext>
            </a:extLst>
          </p:cNvPr>
          <p:cNvSpPr/>
          <p:nvPr/>
        </p:nvSpPr>
        <p:spPr>
          <a:xfrm>
            <a:off x="7111093" y="2987654"/>
            <a:ext cx="1845128" cy="1012847"/>
          </a:xfrm>
          <a:prstGeom prst="round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FCAD196-EEF4-42F1-AC13-D9B3F88CE879}"/>
              </a:ext>
            </a:extLst>
          </p:cNvPr>
          <p:cNvSpPr/>
          <p:nvPr/>
        </p:nvSpPr>
        <p:spPr>
          <a:xfrm>
            <a:off x="8202386" y="4220342"/>
            <a:ext cx="1845128" cy="1012847"/>
          </a:xfrm>
          <a:prstGeom prst="round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E1D9FDA-ECA7-4A97-B705-8CEEA08892C7}"/>
              </a:ext>
            </a:extLst>
          </p:cNvPr>
          <p:cNvSpPr/>
          <p:nvPr/>
        </p:nvSpPr>
        <p:spPr>
          <a:xfrm>
            <a:off x="6188529" y="5564061"/>
            <a:ext cx="1845128" cy="1012847"/>
          </a:xfrm>
          <a:prstGeom prst="round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5547155-877A-4848-8D1D-3001396D85B1}"/>
              </a:ext>
            </a:extLst>
          </p:cNvPr>
          <p:cNvSpPr/>
          <p:nvPr/>
        </p:nvSpPr>
        <p:spPr>
          <a:xfrm>
            <a:off x="473528" y="4223419"/>
            <a:ext cx="5589813" cy="1012847"/>
          </a:xfrm>
          <a:prstGeom prst="roundRect">
            <a:avLst/>
          </a:prstGeom>
          <a:solidFill>
            <a:srgbClr val="FF000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934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od&#10;&#10;Description automatically generated">
            <a:extLst>
              <a:ext uri="{FF2B5EF4-FFF2-40B4-BE49-F238E27FC236}">
                <a16:creationId xmlns:a16="http://schemas.microsoft.com/office/drawing/2014/main" id="{314A5CD0-8AC1-4609-93ED-DB8B8312B8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9112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726CE78-699F-41D9-B16C-A0E8B7400DBF}"/>
              </a:ext>
            </a:extLst>
          </p:cNvPr>
          <p:cNvSpPr/>
          <p:nvPr/>
        </p:nvSpPr>
        <p:spPr>
          <a:xfrm>
            <a:off x="226306" y="6088559"/>
            <a:ext cx="622593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DIFFERENTIAL DIAGNOSIS</a:t>
            </a:r>
            <a:endParaRPr lang="en-GB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01194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6690C-8486-4E5C-BDC8-0BF28F3DC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600" b="1" dirty="0">
                <a:solidFill>
                  <a:srgbClr val="0070C0"/>
                </a:solidFill>
              </a:rPr>
              <a:t>Short Long Bones</a:t>
            </a:r>
            <a:r>
              <a:rPr lang="en-GB" b="1" dirty="0">
                <a:solidFill>
                  <a:srgbClr val="0070C0"/>
                </a:solidFill>
              </a:rPr>
              <a:t/>
            </a:r>
            <a:br>
              <a:rPr lang="en-GB" b="1" dirty="0">
                <a:solidFill>
                  <a:srgbClr val="0070C0"/>
                </a:solidFill>
              </a:rPr>
            </a:br>
            <a:r>
              <a:rPr lang="en-GB" b="1" dirty="0">
                <a:solidFill>
                  <a:srgbClr val="FF3399"/>
                </a:solidFill>
              </a:rPr>
              <a:t>International Skeletal Dysplasia Society</a:t>
            </a:r>
            <a:endParaRPr lang="en-GB" dirty="0">
              <a:solidFill>
                <a:srgbClr val="FF3399"/>
              </a:solidFill>
            </a:endParaRPr>
          </a:p>
        </p:txBody>
      </p:sp>
      <p:pic>
        <p:nvPicPr>
          <p:cNvPr id="6" name="Picture 2" descr="ISDSlogosmall">
            <a:extLst>
              <a:ext uri="{FF2B5EF4-FFF2-40B4-BE49-F238E27FC236}">
                <a16:creationId xmlns:a16="http://schemas.microsoft.com/office/drawing/2014/main" id="{0B80583D-D504-4113-AFBA-432FCBA7AD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0"/>
            <a:ext cx="3962400" cy="74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F90A9E3-124D-4EDB-8162-F55A73BA1A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234531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b="1" dirty="0"/>
              <a:t>ISDS charity promotes scientific study in skeletal </a:t>
            </a:r>
            <a:r>
              <a:rPr lang="en-GB" b="1" dirty="0" err="1"/>
              <a:t>dysplasias</a:t>
            </a:r>
            <a:r>
              <a:rPr lang="en-GB" b="1" dirty="0"/>
              <a:t> &amp; dysostoses </a:t>
            </a:r>
            <a:endParaRPr lang="en-GB" sz="2400" b="1" dirty="0"/>
          </a:p>
          <a:p>
            <a:pPr marL="0" indent="0">
              <a:buNone/>
            </a:pPr>
            <a:r>
              <a:rPr lang="en-GB" dirty="0"/>
              <a:t>Nosology and Classification of Genetic Skeletal Disorders: 2010 Revision</a:t>
            </a:r>
          </a:p>
          <a:p>
            <a:pPr lvl="1"/>
            <a:r>
              <a:rPr lang="en-GB" dirty="0"/>
              <a:t>456 conditions in 40 categories - molecular, biochemical and radiographic criteria. </a:t>
            </a:r>
          </a:p>
          <a:p>
            <a:pPr lvl="1"/>
            <a:r>
              <a:rPr lang="en-GB" dirty="0"/>
              <a:t>316 associated with mutations in one or more of 226 individual genes</a:t>
            </a:r>
          </a:p>
          <a:p>
            <a:pPr lvl="1"/>
            <a:r>
              <a:rPr lang="en-GB" dirty="0"/>
              <a:t> </a:t>
            </a:r>
            <a:r>
              <a:rPr lang="en-GB" i="1" dirty="0">
                <a:solidFill>
                  <a:srgbClr val="0070C0"/>
                </a:solidFill>
              </a:rPr>
              <a:t>molecular genetics plays significant role in the diagnosis of skeletal </a:t>
            </a:r>
            <a:r>
              <a:rPr lang="en-GB" i="1" dirty="0" err="1">
                <a:solidFill>
                  <a:srgbClr val="0070C0"/>
                </a:solidFill>
              </a:rPr>
              <a:t>dysplasias</a:t>
            </a:r>
            <a:endParaRPr lang="en-GB" i="1" dirty="0">
              <a:solidFill>
                <a:srgbClr val="0070C0"/>
              </a:solidFill>
            </a:endParaRPr>
          </a:p>
          <a:p>
            <a:pPr lvl="1"/>
            <a:endParaRPr lang="en-GB" i="1" dirty="0"/>
          </a:p>
          <a:p>
            <a:pPr marL="0" indent="0">
              <a:buNone/>
            </a:pPr>
            <a:r>
              <a:rPr lang="en-GB" b="1" i="1" dirty="0"/>
              <a:t>Prenatal Diagnosis of Skeletal Dysplasia</a:t>
            </a:r>
          </a:p>
          <a:p>
            <a:pPr lvl="1"/>
            <a:r>
              <a:rPr lang="en-GB" dirty="0"/>
              <a:t>Unexplained increased NT</a:t>
            </a:r>
          </a:p>
          <a:p>
            <a:pPr lvl="1"/>
            <a:r>
              <a:rPr lang="en-GB" dirty="0"/>
              <a:t>Short femurs on ultrasound</a:t>
            </a:r>
          </a:p>
          <a:p>
            <a:pPr lvl="1"/>
            <a:r>
              <a:rPr lang="en-GB" dirty="0"/>
              <a:t>Family or prior history of skeletal dysplasia</a:t>
            </a:r>
          </a:p>
          <a:p>
            <a:pPr lvl="1"/>
            <a:r>
              <a:rPr lang="en-GB" dirty="0"/>
              <a:t>Accurate classification only 50% </a:t>
            </a:r>
          </a:p>
          <a:p>
            <a:pPr lvl="1"/>
            <a:r>
              <a:rPr lang="en-GB" i="1" dirty="0">
                <a:solidFill>
                  <a:srgbClr val="0070C0"/>
                </a:solidFill>
              </a:rPr>
              <a:t>Osteogenesis imperfecta type II, </a:t>
            </a:r>
            <a:r>
              <a:rPr lang="en-GB" i="1" dirty="0" err="1">
                <a:solidFill>
                  <a:srgbClr val="0070C0"/>
                </a:solidFill>
              </a:rPr>
              <a:t>thanatophoric</a:t>
            </a:r>
            <a:r>
              <a:rPr lang="en-GB" i="1" dirty="0">
                <a:solidFill>
                  <a:srgbClr val="0070C0"/>
                </a:solidFill>
              </a:rPr>
              <a:t> dysplasia and </a:t>
            </a:r>
            <a:r>
              <a:rPr lang="en-GB" i="1" dirty="0" err="1">
                <a:solidFill>
                  <a:srgbClr val="0070C0"/>
                </a:solidFill>
              </a:rPr>
              <a:t>achondrogenesis</a:t>
            </a:r>
            <a:r>
              <a:rPr lang="en-GB" i="1" dirty="0">
                <a:solidFill>
                  <a:srgbClr val="0070C0"/>
                </a:solidFill>
              </a:rPr>
              <a:t> type II (40%)</a:t>
            </a:r>
          </a:p>
        </p:txBody>
      </p:sp>
    </p:spTree>
    <p:extLst>
      <p:ext uri="{BB962C8B-B14F-4D97-AF65-F5344CB8AC3E}">
        <p14:creationId xmlns:p14="http://schemas.microsoft.com/office/powerpoint/2010/main" val="57385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6690C-8486-4E5C-BDC8-0BF28F3DC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600" b="1" dirty="0">
                <a:solidFill>
                  <a:srgbClr val="0070C0"/>
                </a:solidFill>
              </a:rPr>
              <a:t>Short Long Bones</a:t>
            </a:r>
            <a:r>
              <a:rPr lang="en-GB" b="1" dirty="0">
                <a:solidFill>
                  <a:srgbClr val="0070C0"/>
                </a:solidFill>
              </a:rPr>
              <a:t/>
            </a:r>
            <a:br>
              <a:rPr lang="en-GB" b="1" dirty="0">
                <a:solidFill>
                  <a:srgbClr val="0070C0"/>
                </a:solidFill>
              </a:rPr>
            </a:br>
            <a:r>
              <a:rPr lang="en-GB" b="1" dirty="0">
                <a:solidFill>
                  <a:srgbClr val="FF3399"/>
                </a:solidFill>
              </a:rPr>
              <a:t>Differential Diagnosis</a:t>
            </a:r>
            <a:endParaRPr lang="en-GB" dirty="0">
              <a:solidFill>
                <a:srgbClr val="FF3399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C8F9DB-DA6F-4FE9-B72A-7D56480923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7636"/>
            <a:ext cx="10515600" cy="52203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500" b="1" dirty="0"/>
              <a:t>Constitutionally small</a:t>
            </a:r>
          </a:p>
          <a:p>
            <a:pPr marL="0" indent="0">
              <a:buNone/>
            </a:pPr>
            <a:r>
              <a:rPr lang="en-GB" sz="3500" b="1" dirty="0"/>
              <a:t>Growth restriction </a:t>
            </a:r>
            <a:r>
              <a:rPr lang="en-GB" dirty="0">
                <a:solidFill>
                  <a:srgbClr val="0070C0"/>
                </a:solidFill>
              </a:rPr>
              <a:t>(placental insufficiency)</a:t>
            </a:r>
          </a:p>
          <a:p>
            <a:pPr marL="0" indent="0">
              <a:buNone/>
            </a:pPr>
            <a:r>
              <a:rPr lang="en-GB" sz="3500" b="1" dirty="0"/>
              <a:t>Symmetrically small for dates </a:t>
            </a:r>
            <a:r>
              <a:rPr lang="en-GB" dirty="0">
                <a:solidFill>
                  <a:srgbClr val="0070C0"/>
                </a:solidFill>
              </a:rPr>
              <a:t>(alcohol, smoking)</a:t>
            </a:r>
          </a:p>
          <a:p>
            <a:pPr marL="0" indent="0">
              <a:buNone/>
            </a:pPr>
            <a:r>
              <a:rPr lang="en-GB" sz="3500" b="1" dirty="0"/>
              <a:t>Viral infection </a:t>
            </a:r>
            <a:r>
              <a:rPr lang="en-GB" dirty="0">
                <a:solidFill>
                  <a:srgbClr val="0070C0"/>
                </a:solidFill>
              </a:rPr>
              <a:t>(Rubella, CMV, Toxoplasmosis, Syphilis, Varicella)</a:t>
            </a:r>
            <a:endParaRPr lang="en-GB" sz="35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sz="3500" b="1" dirty="0"/>
              <a:t>Chromosomally abnormal fetus </a:t>
            </a:r>
            <a:r>
              <a:rPr lang="en-GB" dirty="0">
                <a:solidFill>
                  <a:srgbClr val="0070C0"/>
                </a:solidFill>
              </a:rPr>
              <a:t>(Down Syndrome)</a:t>
            </a:r>
          </a:p>
          <a:p>
            <a:pPr marL="0" indent="0">
              <a:buNone/>
            </a:pPr>
            <a:r>
              <a:rPr lang="en-GB" sz="3500" b="1" dirty="0"/>
              <a:t>Genetic syndrome</a:t>
            </a:r>
          </a:p>
          <a:p>
            <a:pPr marL="0" indent="0">
              <a:buNone/>
            </a:pPr>
            <a:r>
              <a:rPr lang="en-GB" sz="3500" b="1" dirty="0"/>
              <a:t>Skeletal dysplasia </a:t>
            </a:r>
            <a:r>
              <a:rPr lang="en-GB" dirty="0">
                <a:solidFill>
                  <a:srgbClr val="0070C0"/>
                </a:solidFill>
              </a:rPr>
              <a:t>(non-lethal or lethal)</a:t>
            </a:r>
          </a:p>
          <a:p>
            <a:pPr marL="0" indent="0">
              <a:buNone/>
            </a:pPr>
            <a:r>
              <a:rPr lang="en-GB" sz="3500" b="1" dirty="0"/>
              <a:t>Focal bone abnormalities</a:t>
            </a:r>
          </a:p>
        </p:txBody>
      </p:sp>
      <p:pic>
        <p:nvPicPr>
          <p:cNvPr id="6" name="Picture 5" descr="A picture containing food&#10;&#10;Description automatically generated">
            <a:extLst>
              <a:ext uri="{FF2B5EF4-FFF2-40B4-BE49-F238E27FC236}">
                <a16:creationId xmlns:a16="http://schemas.microsoft.com/office/drawing/2014/main" id="{8A9DB7A1-51E3-46C9-8E6B-9505E61AF7D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655" y="0"/>
            <a:ext cx="1988345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8648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6690C-8486-4E5C-BDC8-0BF28F3DC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600" b="1" dirty="0">
                <a:solidFill>
                  <a:srgbClr val="0070C0"/>
                </a:solidFill>
              </a:rPr>
              <a:t>Short Long Bones</a:t>
            </a:r>
            <a:r>
              <a:rPr lang="en-GB" b="1" dirty="0">
                <a:solidFill>
                  <a:srgbClr val="0070C0"/>
                </a:solidFill>
              </a:rPr>
              <a:t/>
            </a:r>
            <a:br>
              <a:rPr lang="en-GB" b="1" dirty="0">
                <a:solidFill>
                  <a:srgbClr val="0070C0"/>
                </a:solidFill>
              </a:rPr>
            </a:br>
            <a:r>
              <a:rPr lang="en-GB" b="1" dirty="0">
                <a:solidFill>
                  <a:srgbClr val="FF3399"/>
                </a:solidFill>
              </a:rPr>
              <a:t>Prenatal Assessment</a:t>
            </a:r>
            <a:endParaRPr lang="en-GB" dirty="0">
              <a:solidFill>
                <a:srgbClr val="FF3399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C8F9DB-DA6F-4FE9-B72A-7D56480923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7636"/>
            <a:ext cx="10515600" cy="522036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3500" b="1" dirty="0"/>
              <a:t>Ultrasound</a:t>
            </a:r>
          </a:p>
          <a:p>
            <a:pPr lvl="2"/>
            <a:r>
              <a:rPr lang="en-GB" sz="3100" dirty="0"/>
              <a:t>Growth</a:t>
            </a:r>
          </a:p>
          <a:p>
            <a:pPr lvl="2"/>
            <a:r>
              <a:rPr lang="en-GB" sz="3100" dirty="0"/>
              <a:t>AFI</a:t>
            </a:r>
          </a:p>
          <a:p>
            <a:pPr lvl="2"/>
            <a:r>
              <a:rPr lang="en-GB" sz="3100" dirty="0"/>
              <a:t>Doppler</a:t>
            </a:r>
          </a:p>
          <a:p>
            <a:pPr lvl="2"/>
            <a:r>
              <a:rPr lang="en-GB" sz="3100" dirty="0"/>
              <a:t>Anatomical Review</a:t>
            </a:r>
          </a:p>
          <a:p>
            <a:pPr lvl="2"/>
            <a:r>
              <a:rPr lang="en-GB" sz="3100" dirty="0"/>
              <a:t>Long bones and foot length</a:t>
            </a:r>
          </a:p>
          <a:p>
            <a:pPr marL="0" indent="0">
              <a:buNone/>
            </a:pPr>
            <a:r>
              <a:rPr lang="en-GB" sz="3500" b="1" dirty="0"/>
              <a:t>Chromosome and genetics tests</a:t>
            </a:r>
          </a:p>
          <a:p>
            <a:pPr marL="0" indent="0">
              <a:buNone/>
            </a:pPr>
            <a:r>
              <a:rPr lang="en-GB" sz="3500" b="1" dirty="0"/>
              <a:t>Viral Screen</a:t>
            </a:r>
          </a:p>
          <a:p>
            <a:pPr marL="0" indent="0">
              <a:buNone/>
            </a:pPr>
            <a:r>
              <a:rPr lang="en-GB" sz="3500" i="1" dirty="0"/>
              <a:t>CT Scan</a:t>
            </a:r>
          </a:p>
          <a:p>
            <a:pPr marL="0" indent="0">
              <a:buNone/>
            </a:pPr>
            <a:r>
              <a:rPr lang="en-GB" sz="3500" b="1" dirty="0"/>
              <a:t>MRI</a:t>
            </a:r>
          </a:p>
          <a:p>
            <a:pPr marL="0" indent="0">
              <a:buNone/>
            </a:pPr>
            <a:r>
              <a:rPr lang="en-GB" sz="3500" i="1" dirty="0">
                <a:solidFill>
                  <a:srgbClr val="0070C0"/>
                </a:solidFill>
              </a:rPr>
              <a:t>Post Mortem (if IUD/TOP)</a:t>
            </a:r>
          </a:p>
        </p:txBody>
      </p:sp>
      <p:pic>
        <p:nvPicPr>
          <p:cNvPr id="7" name="Picture 6" descr="A picture containing food&#10;&#10;Description automatically generated">
            <a:extLst>
              <a:ext uri="{FF2B5EF4-FFF2-40B4-BE49-F238E27FC236}">
                <a16:creationId xmlns:a16="http://schemas.microsoft.com/office/drawing/2014/main" id="{BEB4AF4B-A598-4DC2-80A8-DEB9FF4D06C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655" y="0"/>
            <a:ext cx="1988345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8461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Image result for voluson e10">
            <a:extLst>
              <a:ext uri="{FF2B5EF4-FFF2-40B4-BE49-F238E27FC236}">
                <a16:creationId xmlns:a16="http://schemas.microsoft.com/office/drawing/2014/main" id="{82651D64-DEBF-465D-BEC5-ACA0A19DEA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60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51F8AE1-B994-4E46-8954-D4239B5125E1}"/>
              </a:ext>
            </a:extLst>
          </p:cNvPr>
          <p:cNvSpPr txBox="1"/>
          <p:nvPr/>
        </p:nvSpPr>
        <p:spPr>
          <a:xfrm>
            <a:off x="130714" y="5934670"/>
            <a:ext cx="41719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ULTRASOUND</a:t>
            </a:r>
          </a:p>
        </p:txBody>
      </p:sp>
    </p:spTree>
    <p:extLst>
      <p:ext uri="{BB962C8B-B14F-4D97-AF65-F5344CB8AC3E}">
        <p14:creationId xmlns:p14="http://schemas.microsoft.com/office/powerpoint/2010/main" val="10411822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1267</TotalTime>
  <Words>904</Words>
  <Application>Microsoft Office PowerPoint</Application>
  <PresentationFormat>Widescreen</PresentationFormat>
  <Paragraphs>185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Aharoni</vt:lpstr>
      <vt:lpstr>Arial</vt:lpstr>
      <vt:lpstr>Calibri</vt:lpstr>
      <vt:lpstr>Calibri Light</vt:lpstr>
      <vt:lpstr>Office Theme</vt:lpstr>
      <vt:lpstr>PowerPoint Presentation</vt:lpstr>
      <vt:lpstr>Short Long Bones Short Femurs</vt:lpstr>
      <vt:lpstr>Short Long Bones Short Femurs (FMU Audit E Dillon 2018)</vt:lpstr>
      <vt:lpstr>Short Long Bones Short Femurs (FMU Audit E Dillon 2018)</vt:lpstr>
      <vt:lpstr>PowerPoint Presentation</vt:lpstr>
      <vt:lpstr>Short Long Bones International Skeletal Dysplasia Society</vt:lpstr>
      <vt:lpstr>Short Long Bones Differential Diagnosis</vt:lpstr>
      <vt:lpstr>Short Long Bones Prenatal Assessment</vt:lpstr>
      <vt:lpstr>PowerPoint Presentation</vt:lpstr>
      <vt:lpstr>Short Long Bones Ultrasound Assessment (2D)</vt:lpstr>
      <vt:lpstr>PowerPoint Presentation</vt:lpstr>
      <vt:lpstr>Short Long Bones Types of Shortening</vt:lpstr>
      <vt:lpstr>Short Long Bones Ultrasound Assessment (2D)</vt:lpstr>
      <vt:lpstr>PowerPoint Presentation</vt:lpstr>
      <vt:lpstr>Short Long Bones Ultrasound Assessment (2D)</vt:lpstr>
      <vt:lpstr>PowerPoint Presentation</vt:lpstr>
      <vt:lpstr>PowerPoint Presentation</vt:lpstr>
      <vt:lpstr>Short Long Bones Ultrasound Assessment (2D)</vt:lpstr>
      <vt:lpstr>Short Long Bones Ultrasound Assessment (2D)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Advances in Prenatal Diagnosis</dc:title>
  <dc:creator>Bryan Beattie</dc:creator>
  <cp:lastModifiedBy>Morgane Richards (Public Health Wales - No. 2 Capital Quarter)</cp:lastModifiedBy>
  <cp:revision>34</cp:revision>
  <dcterms:created xsi:type="dcterms:W3CDTF">2019-11-10T12:14:25Z</dcterms:created>
  <dcterms:modified xsi:type="dcterms:W3CDTF">2020-10-06T13:10:22Z</dcterms:modified>
</cp:coreProperties>
</file>