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1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us:Downloads:Perthes%20data%20May%20201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us:Downloads:Perthes%20data%20May%202019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6905603015839198"/>
          <c:y val="0.14654090113735799"/>
          <c:w val="0.52777777777777801"/>
          <c:h val="0.87962962962962998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647130302541079"/>
          <c:y val="9.7761862607410766E-2"/>
          <c:w val="0.6123290614353889"/>
          <c:h val="0.90016759739352104"/>
        </c:manualLayout>
      </c:layout>
      <c:pieChart>
        <c:varyColors val="1"/>
        <c:ser>
          <c:idx val="0"/>
          <c:order val="0"/>
          <c:explosion val="8"/>
          <c:dPt>
            <c:idx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1320-4E3D-8407-F397F8B6FF4C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1320-4E3D-8407-F397F8B6FF4C}"/>
              </c:ext>
            </c:extLst>
          </c:dPt>
          <c:dLbls>
            <c:dLbl>
              <c:idx val="0"/>
              <c:layout>
                <c:manualLayout>
                  <c:x val="-8.1929680664916904E-2"/>
                  <c:y val="-0.23267973856209101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Male </a:t>
                    </a:r>
                    <a:r>
                      <a:rPr lang="en-US" sz="2800" dirty="0" smtClean="0"/>
                      <a:t> </a:t>
                    </a:r>
                    <a:r>
                      <a:rPr lang="en-US" sz="2800" dirty="0"/>
                      <a:t>76%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20-4E3D-8407-F397F8B6FF4C}"/>
                </c:ext>
              </c:extLst>
            </c:dLbl>
            <c:dLbl>
              <c:idx val="1"/>
              <c:layout>
                <c:manualLayout>
                  <c:x val="0.20228077613061105"/>
                  <c:y val="0.21168602445404383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 smtClean="0"/>
                      <a:t>Female </a:t>
                    </a:r>
                    <a:r>
                      <a:rPr lang="en-US" sz="2000" dirty="0"/>
                      <a:t>24%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043616575079042"/>
                      <c:h val="0.2412848689771766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320-4E3D-8407-F397F8B6FF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000" b="1">
                    <a:latin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Sheet2!$N$88:$O$88</c:f>
              <c:strCache>
                <c:ptCount val="2"/>
                <c:pt idx="0">
                  <c:v>Male </c:v>
                </c:pt>
                <c:pt idx="1">
                  <c:v>Female</c:v>
                </c:pt>
              </c:strCache>
            </c:strRef>
          </c:cat>
          <c:val>
            <c:numRef>
              <c:f>Sheet2!$N$89:$O$89</c:f>
              <c:numCache>
                <c:formatCode>0%</c:formatCode>
                <c:ptCount val="2"/>
                <c:pt idx="0">
                  <c:v>0.76</c:v>
                </c:pt>
                <c:pt idx="1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20-4E3D-8407-F397F8B6FF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9828840250901"/>
          <c:y val="7.5069409676391599E-2"/>
          <c:w val="0.63729314026424699"/>
          <c:h val="0.86937098903099497"/>
        </c:manualLayout>
      </c:layout>
      <c:pieChart>
        <c:varyColors val="1"/>
        <c:ser>
          <c:idx val="0"/>
          <c:order val="0"/>
          <c:explosion val="10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rgbClr val="1F4E79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AE0B-4A00-AF97-AC9CC9783E32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AE0B-4A00-AF97-AC9CC9783E32}"/>
              </c:ext>
            </c:extLst>
          </c:dPt>
          <c:dLbls>
            <c:dLbl>
              <c:idx val="0"/>
              <c:layout>
                <c:manualLayout>
                  <c:x val="-0.24188398606638459"/>
                  <c:y val="-0.2547281025786316"/>
                </c:manualLayout>
              </c:layout>
              <c:tx>
                <c:rich>
                  <a:bodyPr/>
                  <a:lstStyle/>
                  <a:p>
                    <a:fld id="{2C691284-B833-4B31-B876-39EC24CC07F6}" type="CATEGORYNAME">
                      <a:rPr lang="en-US" sz="2000" smtClean="0"/>
                      <a:pPr/>
                      <a:t>[CATEGORY NAME]</a:t>
                    </a:fld>
                    <a:r>
                      <a:rPr lang="en-US" sz="2000" dirty="0" smtClean="0"/>
                      <a:t> only</a:t>
                    </a:r>
                    <a:r>
                      <a:rPr lang="en-US" sz="2000" baseline="0" dirty="0"/>
                      <a:t>
</a:t>
                    </a:r>
                    <a:fld id="{E4123B69-A147-493F-83E7-6645D744CC58}" type="PERCENTAGE">
                      <a:rPr lang="en-US" sz="2000" baseline="0"/>
                      <a:pPr/>
                      <a:t>[PERCENTAGE]</a:t>
                    </a:fld>
                    <a:endParaRPr lang="en-US" sz="2000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808432662275919"/>
                      <c:h val="0.2038111514901707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E0B-4A00-AF97-AC9CC9783E32}"/>
                </c:ext>
              </c:extLst>
            </c:dLbl>
            <c:dLbl>
              <c:idx val="1"/>
              <c:layout>
                <c:manualLayout>
                  <c:x val="-8.3300269033384416E-2"/>
                  <c:y val="1.5420194136426412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 err="1" smtClean="0"/>
                      <a:t>Perthes</a:t>
                    </a:r>
                    <a:r>
                      <a:rPr lang="en-US" sz="1800" baseline="0" dirty="0" smtClean="0"/>
                      <a:t> + </a:t>
                    </a:r>
                    <a:r>
                      <a:rPr lang="en-US" sz="1800" dirty="0" smtClean="0"/>
                      <a:t> </a:t>
                    </a:r>
                    <a:r>
                      <a:rPr lang="en-US" sz="1800" dirty="0"/>
                      <a:t>congenital anomalies
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129103610858152"/>
                      <c:h val="0.4867716414960517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E0B-4A00-AF97-AC9CC9783E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Sheet1!$AQ$111:$AR$111</c:f>
              <c:strCache>
                <c:ptCount val="2"/>
                <c:pt idx="0">
                  <c:v>Perthes</c:v>
                </c:pt>
                <c:pt idx="1">
                  <c:v>Perthes with other congenital anomalies</c:v>
                </c:pt>
              </c:strCache>
            </c:strRef>
          </c:cat>
          <c:val>
            <c:numRef>
              <c:f>Sheet1!$AQ$112:$AR$112</c:f>
              <c:numCache>
                <c:formatCode>General</c:formatCode>
                <c:ptCount val="2"/>
                <c:pt idx="0">
                  <c:v>91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E0B-4A00-AF97-AC9CC9783E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D02-42E2-B86E-D645C2A1EDCB}"/>
              </c:ext>
            </c:extLst>
          </c:dPt>
          <c:dPt>
            <c:idx val="1"/>
            <c:bubble3D val="0"/>
            <c:spPr>
              <a:solidFill>
                <a:srgbClr val="FF6600"/>
              </a:solidFill>
            </c:spPr>
            <c:extLst>
              <c:ext xmlns:c16="http://schemas.microsoft.com/office/drawing/2014/chart" uri="{C3380CC4-5D6E-409C-BE32-E72D297353CC}">
                <c16:uniqueId val="{00000003-FD02-42E2-B86E-D645C2A1EDCB}"/>
              </c:ext>
            </c:extLst>
          </c:dPt>
          <c:dPt>
            <c:idx val="2"/>
            <c:bubble3D val="0"/>
            <c:spPr>
              <a:solidFill>
                <a:srgbClr val="800000"/>
              </a:solidFill>
            </c:spPr>
            <c:extLst>
              <c:ext xmlns:c16="http://schemas.microsoft.com/office/drawing/2014/chart" uri="{C3380CC4-5D6E-409C-BE32-E72D297353CC}">
                <c16:uniqueId val="{00000005-FD02-42E2-B86E-D645C2A1EDCB}"/>
              </c:ext>
            </c:extLst>
          </c:dPt>
          <c:dPt>
            <c:idx val="4"/>
            <c:bubble3D val="0"/>
            <c:spPr>
              <a:solidFill>
                <a:srgbClr val="0000FF"/>
              </a:solidFill>
            </c:spPr>
            <c:extLst>
              <c:ext xmlns:c16="http://schemas.microsoft.com/office/drawing/2014/chart" uri="{C3380CC4-5D6E-409C-BE32-E72D297353CC}">
                <c16:uniqueId val="{00000007-FD02-42E2-B86E-D645C2A1EDCB}"/>
              </c:ext>
            </c:extLst>
          </c:dPt>
          <c:dPt>
            <c:idx val="5"/>
            <c:bubble3D val="0"/>
            <c:spPr>
              <a:solidFill>
                <a:srgbClr val="660066"/>
              </a:solidFill>
            </c:spPr>
            <c:extLst>
              <c:ext xmlns:c16="http://schemas.microsoft.com/office/drawing/2014/chart" uri="{C3380CC4-5D6E-409C-BE32-E72D297353CC}">
                <c16:uniqueId val="{00000009-FD02-42E2-B86E-D645C2A1EDCB}"/>
              </c:ext>
            </c:extLst>
          </c:dPt>
          <c:dLbls>
            <c:dLbl>
              <c:idx val="1"/>
              <c:layout>
                <c:manualLayout>
                  <c:x val="-9.4854343320143197E-2"/>
                  <c:y val="-0.15626297577854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02-42E2-B86E-D645C2A1EDCB}"/>
                </c:ext>
              </c:extLst>
            </c:dLbl>
            <c:dLbl>
              <c:idx val="5"/>
              <c:layout>
                <c:manualLayout>
                  <c:x val="-0.10327718108158999"/>
                  <c:y val="6.7607133351077998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D02-42E2-B86E-D645C2A1ED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Sheet1!$AT$111:$AY$111</c:f>
              <c:strCache>
                <c:ptCount val="6"/>
                <c:pt idx="0">
                  <c:v>Cleft lip</c:v>
                </c:pt>
                <c:pt idx="1">
                  <c:v>Hypospadias</c:v>
                </c:pt>
                <c:pt idx="2">
                  <c:v>Diaphragmatic hernia</c:v>
                </c:pt>
                <c:pt idx="3">
                  <c:v>Cardiac</c:v>
                </c:pt>
                <c:pt idx="4">
                  <c:v>Musculoskeletal </c:v>
                </c:pt>
                <c:pt idx="5">
                  <c:v>Nystagmus </c:v>
                </c:pt>
              </c:strCache>
            </c:strRef>
          </c:cat>
          <c:val>
            <c:numRef>
              <c:f>Sheet1!$AT$112:$AY$112</c:f>
              <c:numCache>
                <c:formatCode>General</c:formatCode>
                <c:ptCount val="6"/>
                <c:pt idx="0">
                  <c:v>30</c:v>
                </c:pt>
                <c:pt idx="1">
                  <c:v>20</c:v>
                </c:pt>
                <c:pt idx="2">
                  <c:v>10</c:v>
                </c:pt>
                <c:pt idx="3">
                  <c:v>20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D02-42E2-B86E-D645C2A1ED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55018982504118"/>
          <c:y val="5.1873387322329462E-2"/>
          <c:w val="0.84312421067756926"/>
          <c:h val="0.7477457736541830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A4-4243-8F91-01AC0B28D78B}"/>
              </c:ext>
            </c:extLst>
          </c:dPt>
          <c:dPt>
            <c:idx val="1"/>
            <c:invertIfNegative val="0"/>
            <c:bubble3D val="0"/>
            <c:spPr>
              <a:solidFill>
                <a:srgbClr val="008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A4-4243-8F91-01AC0B28D78B}"/>
              </c:ext>
            </c:extLst>
          </c:dPt>
          <c:dPt>
            <c:idx val="2"/>
            <c:invertIfNegative val="0"/>
            <c:bubble3D val="0"/>
            <c:spPr>
              <a:solidFill>
                <a:srgbClr val="00009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A4-4243-8F91-01AC0B28D78B}"/>
              </c:ext>
            </c:extLst>
          </c:dPt>
          <c:dPt>
            <c:idx val="3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BA4-4243-8F91-01AC0B28D78B}"/>
              </c:ext>
            </c:extLst>
          </c:dPt>
          <c:dPt>
            <c:idx val="4"/>
            <c:invertIfNegative val="0"/>
            <c:bubble3D val="0"/>
            <c:spPr>
              <a:solidFill>
                <a:srgbClr val="ED7D3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BA4-4243-8F91-01AC0B28D78B}"/>
              </c:ext>
            </c:extLst>
          </c:dPt>
          <c:cat>
            <c:strRef>
              <c:f>Sheet1!$C$52:$G$52</c:f>
              <c:strCache>
                <c:ptCount val="5"/>
                <c:pt idx="0">
                  <c:v>Quintile 1</c:v>
                </c:pt>
                <c:pt idx="1">
                  <c:v>Quintile 2</c:v>
                </c:pt>
                <c:pt idx="2">
                  <c:v>Quintile 3</c:v>
                </c:pt>
                <c:pt idx="3">
                  <c:v>Quintile 4</c:v>
                </c:pt>
                <c:pt idx="4">
                  <c:v>Quintile 5</c:v>
                </c:pt>
              </c:strCache>
            </c:strRef>
          </c:cat>
          <c:val>
            <c:numRef>
              <c:f>Sheet1!$C$53:$G$53</c:f>
              <c:numCache>
                <c:formatCode>General</c:formatCode>
                <c:ptCount val="5"/>
                <c:pt idx="0">
                  <c:v>36.200000000000003</c:v>
                </c:pt>
                <c:pt idx="1">
                  <c:v>25.7</c:v>
                </c:pt>
                <c:pt idx="2">
                  <c:v>16.899999999999999</c:v>
                </c:pt>
                <c:pt idx="3">
                  <c:v>10.6</c:v>
                </c:pt>
                <c:pt idx="4">
                  <c:v>10.6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BA4-4243-8F91-01AC0B28D7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6597960"/>
        <c:axId val="476601608"/>
      </c:barChart>
      <c:catAx>
        <c:axId val="476597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6601608"/>
        <c:crosses val="autoZero"/>
        <c:auto val="1"/>
        <c:lblAlgn val="ctr"/>
        <c:lblOffset val="100"/>
        <c:noMultiLvlLbl val="0"/>
      </c:catAx>
      <c:valAx>
        <c:axId val="476601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6597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9050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0.33882</cdr:x>
      <cdr:y>0.08139</cdr:y>
    </cdr:from>
    <cdr:to>
      <cdr:x>0.7217</cdr:x>
      <cdr:y>0.45906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62866" y="311113"/>
          <a:ext cx="4026241" cy="14435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3600" dirty="0" smtClean="0"/>
            <a:t>Male to female ratio</a:t>
          </a:r>
        </a:p>
        <a:p xmlns:a="http://schemas.openxmlformats.org/drawingml/2006/main">
          <a:pPr algn="ctr"/>
          <a:r>
            <a:rPr lang="en-GB" sz="3600" dirty="0" smtClean="0"/>
            <a:t>3:1</a:t>
          </a:r>
          <a:endParaRPr lang="en-GB" sz="3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0.11458</cdr:x>
      <cdr:y>0.89053</cdr:y>
    </cdr:from>
    <cdr:to>
      <cdr:x>0.31458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23875" y="2867024"/>
          <a:ext cx="914400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786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000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775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51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45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573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11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7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468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9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82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F0E53-4F32-4D81-AC07-229B56DABF65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4E762-9FB9-4849-AB7B-91E6DB6903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2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err="1" smtClean="0">
                <a:latin typeface="+mn-lt"/>
              </a:rPr>
              <a:t>Perthes</a:t>
            </a:r>
            <a:r>
              <a:rPr lang="en-GB" b="1" dirty="0" smtClean="0">
                <a:latin typeface="+mn-lt"/>
              </a:rPr>
              <a:t> Disease in Wales (1998-2014</a:t>
            </a:r>
            <a:r>
              <a:rPr lang="en-GB" dirty="0" smtClean="0">
                <a:latin typeface="+mn-lt"/>
              </a:rPr>
              <a:t>)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A preliminary investigation into its epidemiology</a:t>
            </a:r>
            <a:endParaRPr lang="en-GB" dirty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CARIS annual meeting</a:t>
            </a:r>
          </a:p>
          <a:p>
            <a:pPr marL="0" indent="0" algn="ctr">
              <a:buNone/>
            </a:pPr>
            <a:r>
              <a:rPr lang="en-GB" dirty="0" smtClean="0"/>
              <a:t>Ysbyty Gwynedd</a:t>
            </a:r>
          </a:p>
          <a:p>
            <a:pPr marL="0" indent="0" algn="ctr">
              <a:buNone/>
            </a:pPr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November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38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+mn-lt"/>
              </a:rPr>
              <a:t>Background: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Affect hips on children</a:t>
            </a:r>
          </a:p>
          <a:p>
            <a:endParaRPr lang="en-GB" dirty="0" smtClean="0"/>
          </a:p>
          <a:p>
            <a:r>
              <a:rPr lang="en-GB" dirty="0" smtClean="0"/>
              <a:t>Classified by </a:t>
            </a:r>
            <a:r>
              <a:rPr lang="en-GB" dirty="0" err="1" smtClean="0"/>
              <a:t>Orphanet</a:t>
            </a:r>
            <a:r>
              <a:rPr lang="en-GB" dirty="0" smtClean="0"/>
              <a:t> as a rare disease of unknown prevalence</a:t>
            </a:r>
          </a:p>
          <a:p>
            <a:endParaRPr lang="en-GB" dirty="0" smtClean="0"/>
          </a:p>
          <a:p>
            <a:r>
              <a:rPr lang="en-GB" dirty="0" smtClean="0"/>
              <a:t>Unknown aetiology but vascular interruption has been proposed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60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+mn-lt"/>
              </a:rPr>
              <a:t>Method: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2 </a:t>
            </a:r>
            <a:r>
              <a:rPr lang="en-GB" dirty="0"/>
              <a:t>databases explored : Community </a:t>
            </a:r>
            <a:r>
              <a:rPr lang="en-GB" dirty="0" err="1"/>
              <a:t>Childhealth</a:t>
            </a:r>
            <a:r>
              <a:rPr lang="en-GB" dirty="0"/>
              <a:t> Database and Patient Episode Database Wales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ICD10 code for </a:t>
            </a:r>
            <a:r>
              <a:rPr lang="en-GB" dirty="0" err="1"/>
              <a:t>Perthes</a:t>
            </a:r>
            <a:r>
              <a:rPr lang="en-GB" dirty="0"/>
              <a:t> disease M91.1 was used and 113 cases  were analysed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Post code and Welsh Index of Multiple Deprivation used for deprivation scores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CARIS register used to identify any associated congenital anomalies.</a:t>
            </a:r>
          </a:p>
        </p:txBody>
      </p:sp>
    </p:spTree>
    <p:extLst>
      <p:ext uri="{BB962C8B-B14F-4D97-AF65-F5344CB8AC3E}">
        <p14:creationId xmlns:p14="http://schemas.microsoft.com/office/powerpoint/2010/main" val="390933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+mn-lt"/>
              </a:rPr>
              <a:t>Results:</a:t>
            </a:r>
            <a:endParaRPr lang="en-GB" b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637" y="1690688"/>
            <a:ext cx="5216631" cy="30997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40420" y="3240556"/>
            <a:ext cx="1243738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Right sided</a:t>
            </a:r>
          </a:p>
          <a:p>
            <a:pPr algn="ctr"/>
            <a:r>
              <a:rPr lang="en-GB" dirty="0" smtClean="0"/>
              <a:t>32%</a:t>
            </a:r>
          </a:p>
          <a:p>
            <a:pPr algn="ctr"/>
            <a:r>
              <a:rPr lang="en-GB" dirty="0" smtClean="0"/>
              <a:t>N = 36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117495" y="3364900"/>
            <a:ext cx="111274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Left sided</a:t>
            </a:r>
          </a:p>
          <a:p>
            <a:pPr algn="ctr"/>
            <a:r>
              <a:rPr lang="en-GB" dirty="0" smtClean="0"/>
              <a:t>50%</a:t>
            </a:r>
          </a:p>
          <a:p>
            <a:pPr algn="ctr"/>
            <a:r>
              <a:rPr lang="en-GB" dirty="0" smtClean="0"/>
              <a:t>N = 57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73581" y="5018109"/>
            <a:ext cx="977768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Bilateral</a:t>
            </a:r>
          </a:p>
          <a:p>
            <a:pPr algn="ctr"/>
            <a:r>
              <a:rPr lang="en-GB" dirty="0" smtClean="0"/>
              <a:t>6%</a:t>
            </a:r>
          </a:p>
          <a:p>
            <a:pPr algn="ctr"/>
            <a:r>
              <a:rPr lang="en-GB" dirty="0" smtClean="0"/>
              <a:t>N = 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50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Age at diagnosis</a:t>
            </a:r>
            <a:br>
              <a:rPr lang="en-GB" b="1" dirty="0" smtClean="0">
                <a:latin typeface="+mn-lt"/>
              </a:rPr>
            </a:br>
            <a:endParaRPr lang="en-GB" b="1" dirty="0">
              <a:latin typeface="+mn-lt"/>
            </a:endParaRPr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6227227"/>
              </p:ext>
            </p:extLst>
          </p:nvPr>
        </p:nvGraphicFramePr>
        <p:xfrm>
          <a:off x="1112108" y="1346886"/>
          <a:ext cx="9601200" cy="5053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3" imgW="4597400" imgH="2768600" progId="Excel.Sheet.12">
                  <p:embed/>
                </p:oleObj>
              </mc:Choice>
              <mc:Fallback>
                <p:oleObj name="Worksheet" r:id="rId3" imgW="4597400" imgH="2768600" progId="Excel.Sheet.12">
                  <p:embed/>
                  <p:pic>
                    <p:nvPicPr>
                      <p:cNvPr id="49" name="Content Placeholder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2108" y="1346886"/>
                        <a:ext cx="9601200" cy="5053914"/>
                      </a:xfrm>
                      <a:prstGeom prst="rect">
                        <a:avLst/>
                      </a:prstGeom>
                      <a:ln w="19050" cmpd="sng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52768" y="6031468"/>
            <a:ext cx="725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Years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763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n-lt"/>
              </a:rPr>
              <a:t>Sex ratio</a:t>
            </a:r>
            <a:endParaRPr lang="en-GB" b="1" dirty="0"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0926302"/>
              </p:ext>
            </p:extLst>
          </p:nvPr>
        </p:nvGraphicFramePr>
        <p:xfrm>
          <a:off x="-632254" y="1556950"/>
          <a:ext cx="10515600" cy="3822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4632498"/>
              </p:ext>
            </p:extLst>
          </p:nvPr>
        </p:nvGraphicFramePr>
        <p:xfrm>
          <a:off x="3015049" y="2162433"/>
          <a:ext cx="5943600" cy="4312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6738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+mn-lt"/>
              </a:rPr>
              <a:t>Associated anomalies</a:t>
            </a:r>
            <a:endParaRPr lang="en-GB" b="1" dirty="0"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38200" y="1690688"/>
            <a:ext cx="9961604" cy="4821323"/>
            <a:chOff x="165261" y="3729566"/>
            <a:chExt cx="6764706" cy="1878500"/>
          </a:xfrm>
        </p:grpSpPr>
        <p:grpSp>
          <p:nvGrpSpPr>
            <p:cNvPr id="6" name="Group 5"/>
            <p:cNvGrpSpPr/>
            <p:nvPr/>
          </p:nvGrpSpPr>
          <p:grpSpPr>
            <a:xfrm>
              <a:off x="165261" y="3729566"/>
              <a:ext cx="6764706" cy="1878500"/>
              <a:chOff x="918794" y="3500967"/>
              <a:chExt cx="6764706" cy="1878500"/>
            </a:xfrm>
          </p:grpSpPr>
          <p:graphicFrame>
            <p:nvGraphicFramePr>
              <p:cNvPr id="8" name="Char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35271289"/>
                  </p:ext>
                </p:extLst>
              </p:nvPr>
            </p:nvGraphicFramePr>
            <p:xfrm>
              <a:off x="918794" y="3616576"/>
              <a:ext cx="2870200" cy="161451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9" name="Char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45021031"/>
                  </p:ext>
                </p:extLst>
              </p:nvPr>
            </p:nvGraphicFramePr>
            <p:xfrm>
              <a:off x="3695700" y="3500967"/>
              <a:ext cx="3987800" cy="18785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sp>
          <p:nvSpPr>
            <p:cNvPr id="7" name="Rectangle 6"/>
            <p:cNvSpPr/>
            <p:nvPr/>
          </p:nvSpPr>
          <p:spPr>
            <a:xfrm>
              <a:off x="270934" y="3767667"/>
              <a:ext cx="5537200" cy="1769533"/>
            </a:xfrm>
            <a:prstGeom prst="rect">
              <a:avLst/>
            </a:prstGeom>
            <a:noFill/>
            <a:ln w="19050" cmpd="sng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 flipV="1">
            <a:off x="3052119" y="2693773"/>
            <a:ext cx="1767016" cy="1235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Link with deprivation</a:t>
            </a:r>
            <a:endParaRPr lang="en-GB" b="1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592142" y="112725"/>
            <a:ext cx="7749566" cy="6468814"/>
            <a:chOff x="870383" y="3240365"/>
            <a:chExt cx="3886201" cy="3221209"/>
          </a:xfrm>
        </p:grpSpPr>
        <p:graphicFrame>
          <p:nvGraphicFramePr>
            <p:cNvPr id="5" name="Chart 4"/>
            <p:cNvGraphicFramePr/>
            <p:nvPr>
              <p:extLst>
                <p:ext uri="{D42A27DB-BD31-4B8C-83A1-F6EECF244321}">
                  <p14:modId xmlns:p14="http://schemas.microsoft.com/office/powerpoint/2010/main" val="2714428429"/>
                </p:ext>
              </p:extLst>
            </p:nvPr>
          </p:nvGraphicFramePr>
          <p:xfrm>
            <a:off x="870383" y="3945542"/>
            <a:ext cx="3886200" cy="25160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 rot="16200000">
              <a:off x="-8961" y="4397361"/>
              <a:ext cx="2477986" cy="1639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Percentage of cases reported 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88180" y="6264441"/>
              <a:ext cx="2006600" cy="1628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Most deprived </a:t>
              </a:r>
              <a:endParaRPr lang="en-US" sz="1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88676" y="6257276"/>
              <a:ext cx="767908" cy="1628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Least deprived 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789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+mn-lt"/>
              </a:rPr>
              <a:t>Conclusion:</a:t>
            </a:r>
            <a:endParaRPr lang="en-GB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7459"/>
            <a:ext cx="10515600" cy="5288692"/>
          </a:xfrm>
        </p:spPr>
        <p:txBody>
          <a:bodyPr>
            <a:normAutofit/>
          </a:bodyPr>
          <a:lstStyle/>
          <a:p>
            <a:r>
              <a:rPr lang="en-GB" sz="2600" dirty="0" smtClean="0"/>
              <a:t>A </a:t>
            </a:r>
            <a:r>
              <a:rPr lang="en-GB" sz="2600" dirty="0"/>
              <a:t>rare condition causing hip pain in children, more common in boys and more common in the left hip. </a:t>
            </a:r>
            <a:endParaRPr lang="en-GB" sz="2600" dirty="0" smtClean="0"/>
          </a:p>
          <a:p>
            <a:endParaRPr lang="en-GB" sz="2600" dirty="0"/>
          </a:p>
          <a:p>
            <a:r>
              <a:rPr lang="en-GB" sz="2600" dirty="0"/>
              <a:t>Well known association with </a:t>
            </a:r>
            <a:r>
              <a:rPr lang="en-GB" sz="2600" dirty="0" smtClean="0"/>
              <a:t>deprivation also seen in Wales.</a:t>
            </a:r>
          </a:p>
          <a:p>
            <a:endParaRPr lang="en-GB" sz="2600" dirty="0"/>
          </a:p>
          <a:p>
            <a:r>
              <a:rPr lang="en-GB" sz="2600" dirty="0"/>
              <a:t>Preliminary Welsh results suggest a prevalence of around 5 per 10,000 live births or an incidence of around 1.5 in 100,000 in the childhood population.</a:t>
            </a:r>
          </a:p>
          <a:p>
            <a:r>
              <a:rPr lang="en-GB" sz="2600" dirty="0"/>
              <a:t>Other countries have widely varying incidence </a:t>
            </a:r>
            <a:r>
              <a:rPr lang="en-GB" sz="2600" dirty="0" smtClean="0"/>
              <a:t>rates.</a:t>
            </a:r>
          </a:p>
          <a:p>
            <a:endParaRPr lang="en-GB" sz="2600" dirty="0" smtClean="0"/>
          </a:p>
          <a:p>
            <a:r>
              <a:rPr lang="en-GB" sz="2600" dirty="0" smtClean="0"/>
              <a:t> From </a:t>
            </a:r>
            <a:r>
              <a:rPr lang="en-GB" sz="2600" dirty="0"/>
              <a:t>2007 , lower rates have been reported in Wales </a:t>
            </a:r>
            <a:r>
              <a:rPr lang="en-US" sz="2600" dirty="0"/>
              <a:t>which</a:t>
            </a:r>
            <a:r>
              <a:rPr lang="en-GB" sz="2600" dirty="0"/>
              <a:t> may reflect the  nature  of the timing of  </a:t>
            </a:r>
            <a:r>
              <a:rPr lang="en-GB" sz="2600" dirty="0" smtClean="0"/>
              <a:t>diagnosis. </a:t>
            </a:r>
          </a:p>
          <a:p>
            <a:endParaRPr lang="en-GB" sz="2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0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250</Words>
  <Application>Microsoft Office PowerPoint</Application>
  <PresentationFormat>Widescreen</PresentationFormat>
  <Paragraphs>54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Worksheet</vt:lpstr>
      <vt:lpstr>Perthes Disease in Wales (1998-2014)</vt:lpstr>
      <vt:lpstr>Background:</vt:lpstr>
      <vt:lpstr>Method:</vt:lpstr>
      <vt:lpstr>Results:</vt:lpstr>
      <vt:lpstr>Age at diagnosis </vt:lpstr>
      <vt:lpstr>Sex ratio</vt:lpstr>
      <vt:lpstr>Associated anomalies</vt:lpstr>
      <vt:lpstr>Link with deprivation</vt:lpstr>
      <vt:lpstr>Conclusion: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Perthes Disease in Wales (1998-2014)</dc:title>
  <dc:creator>David Tucker (Public Health Wales)</dc:creator>
  <cp:lastModifiedBy>Morgane Richards (Public Health Wales - No. 2 Capital Quarter)</cp:lastModifiedBy>
  <cp:revision>7</cp:revision>
  <dcterms:created xsi:type="dcterms:W3CDTF">2019-11-18T10:54:16Z</dcterms:created>
  <dcterms:modified xsi:type="dcterms:W3CDTF">2020-10-06T13:09:17Z</dcterms:modified>
</cp:coreProperties>
</file>