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0" r:id="rId2"/>
    <p:sldId id="261" r:id="rId3"/>
    <p:sldId id="262" r:id="rId4"/>
    <p:sldId id="277" r:id="rId5"/>
    <p:sldId id="263" r:id="rId6"/>
    <p:sldId id="264" r:id="rId7"/>
    <p:sldId id="265" r:id="rId8"/>
    <p:sldId id="266" r:id="rId9"/>
    <p:sldId id="269" r:id="rId10"/>
    <p:sldId id="272" r:id="rId11"/>
    <p:sldId id="278" r:id="rId12"/>
    <p:sldId id="279" r:id="rId13"/>
    <p:sldId id="273" r:id="rId14"/>
    <p:sldId id="274" r:id="rId15"/>
    <p:sldId id="275" r:id="rId16"/>
    <p:sldId id="280" r:id="rId1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C402"/>
    <a:srgbClr val="E03882"/>
    <a:srgbClr val="324F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7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62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hwfilestore\home\be168533\Health%20intelligence\CARIS\CARIS%20analysis\CARIS%20analysis%20final\Notification%20sourc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hwfilestore\home\be168533\Health%20intelligence\CARIS\CARIS%20analysis\CARIS%20analysis%20final\Notification%20sour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'Grouped sources'!$L$13</c:f>
              <c:strCache>
                <c:ptCount val="1"/>
                <c:pt idx="0">
                  <c:v>Swansea Bay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BEE-41ED-BAD2-81A5BA8CC69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BEE-41ED-BAD2-81A5BA8CC69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BEE-41ED-BAD2-81A5BA8CC69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BEE-41ED-BAD2-81A5BA8CC69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9BEE-41ED-BAD2-81A5BA8CC69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9BEE-41ED-BAD2-81A5BA8CC69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9BEE-41ED-BAD2-81A5BA8CC69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9BEE-41ED-BAD2-81A5BA8CC69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3F02DD1B-FE41-4183-8C54-E15BF1D24129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GB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9BEE-41ED-BAD2-81A5BA8CC69F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0298A50E-25F3-4DCE-9FB4-DA36D7F3B7F2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GB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9BEE-41ED-BAD2-81A5BA8CC69F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D1C25220-9FBD-4308-BB13-15351B675C33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GB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9BEE-41ED-BAD2-81A5BA8CC6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'Grouped sources'!$K$14:$K$21</c:f>
              <c:strCache>
                <c:ptCount val="8"/>
                <c:pt idx="0">
                  <c:v>Primary nursing</c:v>
                </c:pt>
                <c:pt idx="1">
                  <c:v>Primary medical</c:v>
                </c:pt>
                <c:pt idx="2">
                  <c:v>Speciality nursing</c:v>
                </c:pt>
                <c:pt idx="3">
                  <c:v>Speciality medical</c:v>
                </c:pt>
                <c:pt idx="4">
                  <c:v>Imaging</c:v>
                </c:pt>
                <c:pt idx="5">
                  <c:v>Screening</c:v>
                </c:pt>
                <c:pt idx="6">
                  <c:v>Secondary source</c:v>
                </c:pt>
                <c:pt idx="7">
                  <c:v>CARIS</c:v>
                </c:pt>
              </c:strCache>
            </c:strRef>
          </c:cat>
          <c:val>
            <c:numRef>
              <c:f>'Grouped sources'!$L$14:$L$21</c:f>
              <c:numCache>
                <c:formatCode>General</c:formatCode>
                <c:ptCount val="8"/>
                <c:pt idx="0">
                  <c:v>4.63</c:v>
                </c:pt>
                <c:pt idx="1">
                  <c:v>21.91</c:v>
                </c:pt>
                <c:pt idx="2">
                  <c:v>4.74</c:v>
                </c:pt>
                <c:pt idx="3">
                  <c:v>17.600000000000001</c:v>
                </c:pt>
                <c:pt idx="4">
                  <c:v>18.579999999999998</c:v>
                </c:pt>
                <c:pt idx="5">
                  <c:v>0.76</c:v>
                </c:pt>
                <c:pt idx="6">
                  <c:v>26.21</c:v>
                </c:pt>
                <c:pt idx="7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BEE-41ED-BAD2-81A5BA8CC6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'Grouped sources'!$M$13</c15:sqref>
                        </c15:formulaRef>
                      </c:ext>
                    </c:extLst>
                    <c:strCache>
                      <c:ptCount val="1"/>
                      <c:pt idx="0">
                        <c:v>Rest of Wales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2-9BEE-41ED-BAD2-81A5BA8CC69F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4-9BEE-41ED-BAD2-81A5BA8CC69F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6-9BEE-41ED-BAD2-81A5BA8CC69F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8-9BEE-41ED-BAD2-81A5BA8CC69F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A-9BEE-41ED-BAD2-81A5BA8CC69F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C-9BEE-41ED-BAD2-81A5BA8CC69F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E-9BEE-41ED-BAD2-81A5BA8CC69F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20-9BEE-41ED-BAD2-81A5BA8CC69F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'Grouped sources'!$K$14:$K$21</c15:sqref>
                        </c15:formulaRef>
                      </c:ext>
                    </c:extLst>
                    <c:strCache>
                      <c:ptCount val="8"/>
                      <c:pt idx="0">
                        <c:v>Primary nursing</c:v>
                      </c:pt>
                      <c:pt idx="1">
                        <c:v>Primary medical</c:v>
                      </c:pt>
                      <c:pt idx="2">
                        <c:v>Speciality nursing</c:v>
                      </c:pt>
                      <c:pt idx="3">
                        <c:v>Speciality medical</c:v>
                      </c:pt>
                      <c:pt idx="4">
                        <c:v>Imaging</c:v>
                      </c:pt>
                      <c:pt idx="5">
                        <c:v>Screening</c:v>
                      </c:pt>
                      <c:pt idx="6">
                        <c:v>Secondary source</c:v>
                      </c:pt>
                      <c:pt idx="7">
                        <c:v>CARIS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'Grouped sources'!$M$14:$M$21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8.69</c:v>
                      </c:pt>
                      <c:pt idx="1">
                        <c:v>3.55</c:v>
                      </c:pt>
                      <c:pt idx="2">
                        <c:v>7.12</c:v>
                      </c:pt>
                      <c:pt idx="3">
                        <c:v>23.53</c:v>
                      </c:pt>
                      <c:pt idx="4">
                        <c:v>14.66</c:v>
                      </c:pt>
                      <c:pt idx="5">
                        <c:v>1.27</c:v>
                      </c:pt>
                      <c:pt idx="6">
                        <c:v>36.56</c:v>
                      </c:pt>
                      <c:pt idx="7">
                        <c:v>4.57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21-9BEE-41ED-BAD2-81A5BA8CC69F}"/>
                  </c:ext>
                </c:extLst>
              </c15:ser>
            </c15:filteredPieSeries>
          </c:ext>
        </c:extLst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1"/>
          <c:order val="1"/>
          <c:tx>
            <c:strRef>
              <c:f>'Grouped sources'!$M$13</c:f>
              <c:strCache>
                <c:ptCount val="1"/>
                <c:pt idx="0">
                  <c:v>Rest of Wales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D64-47F7-BC24-4A92786557A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D64-47F7-BC24-4A92786557A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D64-47F7-BC24-4A92786557A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D64-47F7-BC24-4A92786557A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8D64-47F7-BC24-4A92786557A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8D64-47F7-BC24-4A92786557A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8D64-47F7-BC24-4A92786557A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8D64-47F7-BC24-4A92786557A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5E8AE1A9-50A5-4072-ADCE-5315FC11A977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GB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D64-47F7-BC24-4A92786557AE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D946AF3F-5BC1-4509-AD4B-54C6AA7F6FFB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GB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8D64-47F7-BC24-4A92786557AE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63AD0FCE-35BF-4EF4-B23C-5FFB0E3CEE06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GB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8D64-47F7-BC24-4A92786557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'Grouped sources'!$K$14:$K$21</c:f>
              <c:strCache>
                <c:ptCount val="8"/>
                <c:pt idx="0">
                  <c:v>Primary nursing</c:v>
                </c:pt>
                <c:pt idx="1">
                  <c:v>Primary medical</c:v>
                </c:pt>
                <c:pt idx="2">
                  <c:v>Speciality nursing</c:v>
                </c:pt>
                <c:pt idx="3">
                  <c:v>Speciality medical</c:v>
                </c:pt>
                <c:pt idx="4">
                  <c:v>Imaging</c:v>
                </c:pt>
                <c:pt idx="5">
                  <c:v>Screening</c:v>
                </c:pt>
                <c:pt idx="6">
                  <c:v>Secondary source</c:v>
                </c:pt>
                <c:pt idx="7">
                  <c:v>CARIS</c:v>
                </c:pt>
              </c:strCache>
            </c:strRef>
          </c:cat>
          <c:val>
            <c:numRef>
              <c:f>'Grouped sources'!$M$14:$M$21</c:f>
              <c:numCache>
                <c:formatCode>General</c:formatCode>
                <c:ptCount val="8"/>
                <c:pt idx="0">
                  <c:v>8.69</c:v>
                </c:pt>
                <c:pt idx="1">
                  <c:v>3.55</c:v>
                </c:pt>
                <c:pt idx="2">
                  <c:v>7.12</c:v>
                </c:pt>
                <c:pt idx="3">
                  <c:v>23.53</c:v>
                </c:pt>
                <c:pt idx="4">
                  <c:v>14.66</c:v>
                </c:pt>
                <c:pt idx="5">
                  <c:v>1.27</c:v>
                </c:pt>
                <c:pt idx="6">
                  <c:v>36.56</c:v>
                </c:pt>
                <c:pt idx="7">
                  <c:v>4.57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D64-47F7-BC24-4A92786557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'Grouped sources'!$L$13</c15:sqref>
                        </c15:formulaRef>
                      </c:ext>
                    </c:extLst>
                    <c:strCache>
                      <c:ptCount val="1"/>
                      <c:pt idx="0">
                        <c:v>Swansea Bay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2-8D64-47F7-BC24-4A92786557AE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4-8D64-47F7-BC24-4A92786557AE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6-8D64-47F7-BC24-4A92786557AE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8-8D64-47F7-BC24-4A92786557AE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A-8D64-47F7-BC24-4A92786557AE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C-8D64-47F7-BC24-4A92786557AE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1E-8D64-47F7-BC24-4A92786557AE}"/>
                    </c:ext>
                  </c:extLst>
                </c:dPt>
                <c:dPt>
                  <c:idx val="7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 w="25400">
                      <a:solidFill>
                        <a:schemeClr val="lt1"/>
                      </a:solidFill>
                    </a:ln>
                    <a:effectLst/>
                    <a:sp3d contourW="25400">
                      <a:contourClr>
                        <a:schemeClr val="lt1"/>
                      </a:contourClr>
                    </a:sp3d>
                  </c:spPr>
                  <c:extLst>
                    <c:ext xmlns:c16="http://schemas.microsoft.com/office/drawing/2014/chart" uri="{C3380CC4-5D6E-409C-BE32-E72D297353CC}">
                      <c16:uniqueId val="{00000020-8D64-47F7-BC24-4A92786557AE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'Grouped sources'!$K$14:$K$21</c15:sqref>
                        </c15:formulaRef>
                      </c:ext>
                    </c:extLst>
                    <c:strCache>
                      <c:ptCount val="8"/>
                      <c:pt idx="0">
                        <c:v>Primary nursing</c:v>
                      </c:pt>
                      <c:pt idx="1">
                        <c:v>Primary medical</c:v>
                      </c:pt>
                      <c:pt idx="2">
                        <c:v>Speciality nursing</c:v>
                      </c:pt>
                      <c:pt idx="3">
                        <c:v>Speciality medical</c:v>
                      </c:pt>
                      <c:pt idx="4">
                        <c:v>Imaging</c:v>
                      </c:pt>
                      <c:pt idx="5">
                        <c:v>Screening</c:v>
                      </c:pt>
                      <c:pt idx="6">
                        <c:v>Secondary source</c:v>
                      </c:pt>
                      <c:pt idx="7">
                        <c:v>CARIS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'Grouped sources'!$L$14:$L$21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4.63</c:v>
                      </c:pt>
                      <c:pt idx="1">
                        <c:v>21.91</c:v>
                      </c:pt>
                      <c:pt idx="2">
                        <c:v>4.74</c:v>
                      </c:pt>
                      <c:pt idx="3">
                        <c:v>17.600000000000001</c:v>
                      </c:pt>
                      <c:pt idx="4">
                        <c:v>18.579999999999998</c:v>
                      </c:pt>
                      <c:pt idx="5">
                        <c:v>0.76</c:v>
                      </c:pt>
                      <c:pt idx="6">
                        <c:v>26.21</c:v>
                      </c:pt>
                      <c:pt idx="7">
                        <c:v>5.5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21-8D64-47F7-BC24-4A92786557AE}"/>
                  </c:ext>
                </c:extLst>
              </c15:ser>
            </c15:filteredPieSeries>
          </c:ext>
        </c:extLst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1C9F0F-2C58-4D71-B775-4C294E82AD8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C23622-C3D2-4153-A948-3C5AE24C0610}">
      <dgm:prSet/>
      <dgm:spPr/>
      <dgm:t>
        <a:bodyPr/>
        <a:lstStyle/>
        <a:p>
          <a:r>
            <a:rPr lang="en-US" dirty="0" smtClean="0"/>
            <a:t>When do the high prevalence rates in Swansea Bay occur?</a:t>
          </a:r>
          <a:endParaRPr lang="en-US" dirty="0"/>
        </a:p>
      </dgm:t>
    </dgm:pt>
    <dgm:pt modelId="{A4812309-B04E-4D62-9EB5-09838BFBE890}" type="parTrans" cxnId="{7E8C0981-3FCC-4F13-B8FB-F34A34278490}">
      <dgm:prSet/>
      <dgm:spPr/>
      <dgm:t>
        <a:bodyPr/>
        <a:lstStyle/>
        <a:p>
          <a:endParaRPr lang="en-US"/>
        </a:p>
      </dgm:t>
    </dgm:pt>
    <dgm:pt modelId="{47B7C4ED-03D6-4154-ADED-70169F179B23}" type="sibTrans" cxnId="{7E8C0981-3FCC-4F13-B8FB-F34A34278490}">
      <dgm:prSet/>
      <dgm:spPr/>
      <dgm:t>
        <a:bodyPr/>
        <a:lstStyle/>
        <a:p>
          <a:endParaRPr lang="en-US"/>
        </a:p>
      </dgm:t>
    </dgm:pt>
    <dgm:pt modelId="{258FB862-8814-4651-903E-D4C1FDE73E0D}">
      <dgm:prSet phldrT="[Text]"/>
      <dgm:spPr/>
      <dgm:t>
        <a:bodyPr/>
        <a:lstStyle/>
        <a:p>
          <a:r>
            <a:rPr lang="en-US" dirty="0" smtClean="0"/>
            <a:t>Are the high prevalence rates in major or minor conditions? </a:t>
          </a:r>
          <a:endParaRPr lang="en-US" dirty="0"/>
        </a:p>
      </dgm:t>
    </dgm:pt>
    <dgm:pt modelId="{AB5FF7C5-261B-42AE-9649-68ECE0FD52CB}" type="parTrans" cxnId="{9C793A9D-CEC0-4E95-8313-A45C23A6C383}">
      <dgm:prSet/>
      <dgm:spPr/>
      <dgm:t>
        <a:bodyPr/>
        <a:lstStyle/>
        <a:p>
          <a:endParaRPr lang="en-US"/>
        </a:p>
      </dgm:t>
    </dgm:pt>
    <dgm:pt modelId="{EE6A21A7-EF50-486D-BA1C-E4F60BF685FD}" type="sibTrans" cxnId="{9C793A9D-CEC0-4E95-8313-A45C23A6C383}">
      <dgm:prSet/>
      <dgm:spPr/>
      <dgm:t>
        <a:bodyPr/>
        <a:lstStyle/>
        <a:p>
          <a:endParaRPr lang="en-US"/>
        </a:p>
      </dgm:t>
    </dgm:pt>
    <dgm:pt modelId="{8D2D599D-3343-4204-A672-33CC49E3F4A2}">
      <dgm:prSet phldrT="[Text]"/>
      <dgm:spPr/>
      <dgm:t>
        <a:bodyPr/>
        <a:lstStyle/>
        <a:p>
          <a:r>
            <a:rPr lang="en-US" dirty="0" smtClean="0"/>
            <a:t>Which systems or conditions account for the high prevalence rates?</a:t>
          </a:r>
          <a:endParaRPr lang="en-US" dirty="0"/>
        </a:p>
      </dgm:t>
    </dgm:pt>
    <dgm:pt modelId="{2ABB8352-F39B-4CEF-A3D6-C9CD6A2BF828}" type="parTrans" cxnId="{8BE76D9D-F6DE-4F02-8E3E-C29B8B40A7E0}">
      <dgm:prSet/>
      <dgm:spPr/>
      <dgm:t>
        <a:bodyPr/>
        <a:lstStyle/>
        <a:p>
          <a:endParaRPr lang="en-US"/>
        </a:p>
      </dgm:t>
    </dgm:pt>
    <dgm:pt modelId="{48C1060A-FC6D-470C-82C0-288CE2A6BC72}" type="sibTrans" cxnId="{8BE76D9D-F6DE-4F02-8E3E-C29B8B40A7E0}">
      <dgm:prSet/>
      <dgm:spPr/>
      <dgm:t>
        <a:bodyPr/>
        <a:lstStyle/>
        <a:p>
          <a:endParaRPr lang="en-US"/>
        </a:p>
      </dgm:t>
    </dgm:pt>
    <dgm:pt modelId="{6ECA6558-17C8-4066-AFEB-767BCF8B5098}">
      <dgm:prSet/>
      <dgm:spPr/>
      <dgm:t>
        <a:bodyPr/>
        <a:lstStyle/>
        <a:p>
          <a:r>
            <a:rPr lang="en-US" dirty="0" smtClean="0"/>
            <a:t>Is there a difference in who is notifying cases to CARIS across Wales?</a:t>
          </a:r>
          <a:endParaRPr lang="en-US" dirty="0"/>
        </a:p>
      </dgm:t>
    </dgm:pt>
    <dgm:pt modelId="{6EF53961-ADA7-4C1F-9742-24BCB93C04AB}" type="parTrans" cxnId="{D3C7626F-0B14-405B-8E5E-3E5376762858}">
      <dgm:prSet/>
      <dgm:spPr/>
      <dgm:t>
        <a:bodyPr/>
        <a:lstStyle/>
        <a:p>
          <a:endParaRPr lang="en-US"/>
        </a:p>
      </dgm:t>
    </dgm:pt>
    <dgm:pt modelId="{D06F9389-567D-471C-82DE-092F2668058F}" type="sibTrans" cxnId="{D3C7626F-0B14-405B-8E5E-3E5376762858}">
      <dgm:prSet/>
      <dgm:spPr/>
      <dgm:t>
        <a:bodyPr/>
        <a:lstStyle/>
        <a:p>
          <a:endParaRPr lang="en-US"/>
        </a:p>
      </dgm:t>
    </dgm:pt>
    <dgm:pt modelId="{8808BC76-315A-46D3-BFB6-0E42AA18970E}" type="pres">
      <dgm:prSet presAssocID="{001C9F0F-2C58-4D71-B775-4C294E82AD8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11F49B-027F-4D87-B872-19B25F0D648D}" type="pres">
      <dgm:prSet presAssocID="{001C9F0F-2C58-4D71-B775-4C294E82AD82}" presName="dummyMaxCanvas" presStyleCnt="0">
        <dgm:presLayoutVars/>
      </dgm:prSet>
      <dgm:spPr/>
    </dgm:pt>
    <dgm:pt modelId="{5C253B16-D88C-49D3-9DF9-AFD36B4EED81}" type="pres">
      <dgm:prSet presAssocID="{001C9F0F-2C58-4D71-B775-4C294E82AD82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0F8E15-D1FB-4E82-8C00-4C3730027758}" type="pres">
      <dgm:prSet presAssocID="{001C9F0F-2C58-4D71-B775-4C294E82AD82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C47348-193C-4475-888F-7A89F7A27293}" type="pres">
      <dgm:prSet presAssocID="{001C9F0F-2C58-4D71-B775-4C294E82AD82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3B174-3C0B-42E2-9FB4-FC7576DEA222}" type="pres">
      <dgm:prSet presAssocID="{001C9F0F-2C58-4D71-B775-4C294E82AD82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25620C-C2F6-4E30-B20B-593E343FCF4F}" type="pres">
      <dgm:prSet presAssocID="{001C9F0F-2C58-4D71-B775-4C294E82AD8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D7F14-F924-41D8-992C-170E496E2836}" type="pres">
      <dgm:prSet presAssocID="{001C9F0F-2C58-4D71-B775-4C294E82AD8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09E4E3-94AC-4462-9B28-1374E1BBFF5F}" type="pres">
      <dgm:prSet presAssocID="{001C9F0F-2C58-4D71-B775-4C294E82AD8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26244E-0801-4618-ADD0-3F34D566F9F3}" type="pres">
      <dgm:prSet presAssocID="{001C9F0F-2C58-4D71-B775-4C294E82AD8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331DA6-A718-4692-A9EA-E85B55F03576}" type="pres">
      <dgm:prSet presAssocID="{001C9F0F-2C58-4D71-B775-4C294E82AD8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16D073-CA92-4FDA-A777-464DB5BAA0E6}" type="pres">
      <dgm:prSet presAssocID="{001C9F0F-2C58-4D71-B775-4C294E82AD8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B35FCD-340B-4704-BB57-D986B034C9CB}" type="pres">
      <dgm:prSet presAssocID="{001C9F0F-2C58-4D71-B775-4C294E82AD8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ED7C36-4762-4DF7-8779-A8DB7FFD2C29}" type="presOf" srcId="{001C9F0F-2C58-4D71-B775-4C294E82AD82}" destId="{8808BC76-315A-46D3-BFB6-0E42AA18970E}" srcOrd="0" destOrd="0" presId="urn:microsoft.com/office/officeart/2005/8/layout/vProcess5"/>
    <dgm:cxn modelId="{5BC813B7-0395-404F-88E9-621E37F8960A}" type="presOf" srcId="{258FB862-8814-4651-903E-D4C1FDE73E0D}" destId="{B9331DA6-A718-4692-A9EA-E85B55F03576}" srcOrd="1" destOrd="0" presId="urn:microsoft.com/office/officeart/2005/8/layout/vProcess5"/>
    <dgm:cxn modelId="{58896128-1D93-4B64-BB6C-FC47FEE04D0B}" type="presOf" srcId="{EE6A21A7-EF50-486D-BA1C-E4F60BF685FD}" destId="{4CAD7F14-F924-41D8-992C-170E496E2836}" srcOrd="0" destOrd="0" presId="urn:microsoft.com/office/officeart/2005/8/layout/vProcess5"/>
    <dgm:cxn modelId="{072FBC59-85D5-418F-AD05-6D0C77621310}" type="presOf" srcId="{8D2D599D-3343-4204-A672-33CC49E3F4A2}" destId="{7E16D073-CA92-4FDA-A777-464DB5BAA0E6}" srcOrd="1" destOrd="0" presId="urn:microsoft.com/office/officeart/2005/8/layout/vProcess5"/>
    <dgm:cxn modelId="{9C793A9D-CEC0-4E95-8313-A45C23A6C383}" srcId="{001C9F0F-2C58-4D71-B775-4C294E82AD82}" destId="{258FB862-8814-4651-903E-D4C1FDE73E0D}" srcOrd="1" destOrd="0" parTransId="{AB5FF7C5-261B-42AE-9649-68ECE0FD52CB}" sibTransId="{EE6A21A7-EF50-486D-BA1C-E4F60BF685FD}"/>
    <dgm:cxn modelId="{D3C7626F-0B14-405B-8E5E-3E5376762858}" srcId="{001C9F0F-2C58-4D71-B775-4C294E82AD82}" destId="{6ECA6558-17C8-4066-AFEB-767BCF8B5098}" srcOrd="3" destOrd="0" parTransId="{6EF53961-ADA7-4C1F-9742-24BCB93C04AB}" sibTransId="{D06F9389-567D-471C-82DE-092F2668058F}"/>
    <dgm:cxn modelId="{90E4BF6B-2C6B-4C29-A1A2-87FFCC35F04D}" type="presOf" srcId="{47B7C4ED-03D6-4154-ADED-70169F179B23}" destId="{F625620C-C2F6-4E30-B20B-593E343FCF4F}" srcOrd="0" destOrd="0" presId="urn:microsoft.com/office/officeart/2005/8/layout/vProcess5"/>
    <dgm:cxn modelId="{F5516A20-A137-42CF-8AB8-02202C6DA8E8}" type="presOf" srcId="{6ECA6558-17C8-4066-AFEB-767BCF8B5098}" destId="{84F3B174-3C0B-42E2-9FB4-FC7576DEA222}" srcOrd="0" destOrd="0" presId="urn:microsoft.com/office/officeart/2005/8/layout/vProcess5"/>
    <dgm:cxn modelId="{8BE76D9D-F6DE-4F02-8E3E-C29B8B40A7E0}" srcId="{001C9F0F-2C58-4D71-B775-4C294E82AD82}" destId="{8D2D599D-3343-4204-A672-33CC49E3F4A2}" srcOrd="2" destOrd="0" parTransId="{2ABB8352-F39B-4CEF-A3D6-C9CD6A2BF828}" sibTransId="{48C1060A-FC6D-470C-82C0-288CE2A6BC72}"/>
    <dgm:cxn modelId="{6BE1EE9C-18DD-49AA-8974-65323E614568}" type="presOf" srcId="{C4C23622-C3D2-4153-A948-3C5AE24C0610}" destId="{D826244E-0801-4618-ADD0-3F34D566F9F3}" srcOrd="1" destOrd="0" presId="urn:microsoft.com/office/officeart/2005/8/layout/vProcess5"/>
    <dgm:cxn modelId="{7413307B-6A83-42FE-837E-F4DE6FB1149B}" type="presOf" srcId="{48C1060A-FC6D-470C-82C0-288CE2A6BC72}" destId="{F309E4E3-94AC-4462-9B28-1374E1BBFF5F}" srcOrd="0" destOrd="0" presId="urn:microsoft.com/office/officeart/2005/8/layout/vProcess5"/>
    <dgm:cxn modelId="{F1098F07-BA95-4F42-AAF1-B5929BD24119}" type="presOf" srcId="{258FB862-8814-4651-903E-D4C1FDE73E0D}" destId="{C40F8E15-D1FB-4E82-8C00-4C3730027758}" srcOrd="0" destOrd="0" presId="urn:microsoft.com/office/officeart/2005/8/layout/vProcess5"/>
    <dgm:cxn modelId="{E841C3C1-38EB-4FBE-9734-03880DF1B169}" type="presOf" srcId="{8D2D599D-3343-4204-A672-33CC49E3F4A2}" destId="{D4C47348-193C-4475-888F-7A89F7A27293}" srcOrd="0" destOrd="0" presId="urn:microsoft.com/office/officeart/2005/8/layout/vProcess5"/>
    <dgm:cxn modelId="{7E8C0981-3FCC-4F13-B8FB-F34A34278490}" srcId="{001C9F0F-2C58-4D71-B775-4C294E82AD82}" destId="{C4C23622-C3D2-4153-A948-3C5AE24C0610}" srcOrd="0" destOrd="0" parTransId="{A4812309-B04E-4D62-9EB5-09838BFBE890}" sibTransId="{47B7C4ED-03D6-4154-ADED-70169F179B23}"/>
    <dgm:cxn modelId="{B125AC70-384F-4FA6-8D14-269FCF0DD709}" type="presOf" srcId="{C4C23622-C3D2-4153-A948-3C5AE24C0610}" destId="{5C253B16-D88C-49D3-9DF9-AFD36B4EED81}" srcOrd="0" destOrd="0" presId="urn:microsoft.com/office/officeart/2005/8/layout/vProcess5"/>
    <dgm:cxn modelId="{E5A19CA7-7CDA-479C-9C7C-7FD824EFD3DD}" type="presOf" srcId="{6ECA6558-17C8-4066-AFEB-767BCF8B5098}" destId="{56B35FCD-340B-4704-BB57-D986B034C9CB}" srcOrd="1" destOrd="0" presId="urn:microsoft.com/office/officeart/2005/8/layout/vProcess5"/>
    <dgm:cxn modelId="{A15A029C-4D81-4C0B-B7A3-96819C90FB19}" type="presParOf" srcId="{8808BC76-315A-46D3-BFB6-0E42AA18970E}" destId="{C111F49B-027F-4D87-B872-19B25F0D648D}" srcOrd="0" destOrd="0" presId="urn:microsoft.com/office/officeart/2005/8/layout/vProcess5"/>
    <dgm:cxn modelId="{AFA9F086-D1B6-4ECB-8FB3-4B66F943A003}" type="presParOf" srcId="{8808BC76-315A-46D3-BFB6-0E42AA18970E}" destId="{5C253B16-D88C-49D3-9DF9-AFD36B4EED81}" srcOrd="1" destOrd="0" presId="urn:microsoft.com/office/officeart/2005/8/layout/vProcess5"/>
    <dgm:cxn modelId="{E551ABE1-A548-42C8-B1AE-A9B0FB960139}" type="presParOf" srcId="{8808BC76-315A-46D3-BFB6-0E42AA18970E}" destId="{C40F8E15-D1FB-4E82-8C00-4C3730027758}" srcOrd="2" destOrd="0" presId="urn:microsoft.com/office/officeart/2005/8/layout/vProcess5"/>
    <dgm:cxn modelId="{6A0A639F-1E9E-48C7-AD19-C384FCB38562}" type="presParOf" srcId="{8808BC76-315A-46D3-BFB6-0E42AA18970E}" destId="{D4C47348-193C-4475-888F-7A89F7A27293}" srcOrd="3" destOrd="0" presId="urn:microsoft.com/office/officeart/2005/8/layout/vProcess5"/>
    <dgm:cxn modelId="{4ADA3DB5-0E65-4C57-8803-CF71C79137DF}" type="presParOf" srcId="{8808BC76-315A-46D3-BFB6-0E42AA18970E}" destId="{84F3B174-3C0B-42E2-9FB4-FC7576DEA222}" srcOrd="4" destOrd="0" presId="urn:microsoft.com/office/officeart/2005/8/layout/vProcess5"/>
    <dgm:cxn modelId="{AAE0DC2E-6504-4FA1-8304-483B7BDF872B}" type="presParOf" srcId="{8808BC76-315A-46D3-BFB6-0E42AA18970E}" destId="{F625620C-C2F6-4E30-B20B-593E343FCF4F}" srcOrd="5" destOrd="0" presId="urn:microsoft.com/office/officeart/2005/8/layout/vProcess5"/>
    <dgm:cxn modelId="{66B3DA73-23A3-4DF1-8AB3-CE5942119011}" type="presParOf" srcId="{8808BC76-315A-46D3-BFB6-0E42AA18970E}" destId="{4CAD7F14-F924-41D8-992C-170E496E2836}" srcOrd="6" destOrd="0" presId="urn:microsoft.com/office/officeart/2005/8/layout/vProcess5"/>
    <dgm:cxn modelId="{D3EE6DFA-00F8-4A03-9F08-F4697EE43711}" type="presParOf" srcId="{8808BC76-315A-46D3-BFB6-0E42AA18970E}" destId="{F309E4E3-94AC-4462-9B28-1374E1BBFF5F}" srcOrd="7" destOrd="0" presId="urn:microsoft.com/office/officeart/2005/8/layout/vProcess5"/>
    <dgm:cxn modelId="{BC00E818-5797-4F35-94BC-01C60C7990FE}" type="presParOf" srcId="{8808BC76-315A-46D3-BFB6-0E42AA18970E}" destId="{D826244E-0801-4618-ADD0-3F34D566F9F3}" srcOrd="8" destOrd="0" presId="urn:microsoft.com/office/officeart/2005/8/layout/vProcess5"/>
    <dgm:cxn modelId="{A5CF1417-F2CF-4045-81A5-080A442086CA}" type="presParOf" srcId="{8808BC76-315A-46D3-BFB6-0E42AA18970E}" destId="{B9331DA6-A718-4692-A9EA-E85B55F03576}" srcOrd="9" destOrd="0" presId="urn:microsoft.com/office/officeart/2005/8/layout/vProcess5"/>
    <dgm:cxn modelId="{42F5B778-6C3F-441E-B018-22A0D59243EC}" type="presParOf" srcId="{8808BC76-315A-46D3-BFB6-0E42AA18970E}" destId="{7E16D073-CA92-4FDA-A777-464DB5BAA0E6}" srcOrd="10" destOrd="0" presId="urn:microsoft.com/office/officeart/2005/8/layout/vProcess5"/>
    <dgm:cxn modelId="{CC98F22D-0BF6-435A-8971-1500938A3E6B}" type="presParOf" srcId="{8808BC76-315A-46D3-BFB6-0E42AA18970E}" destId="{56B35FCD-340B-4704-BB57-D986B034C9C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53B16-D88C-49D3-9DF9-AFD36B4EED81}">
      <dsp:nvSpPr>
        <dsp:cNvPr id="0" name=""/>
        <dsp:cNvSpPr/>
      </dsp:nvSpPr>
      <dsp:spPr>
        <a:xfrm>
          <a:off x="0" y="0"/>
          <a:ext cx="8608060" cy="5731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When do the high prevalence rates in Swansea Bay occur?</a:t>
          </a:r>
          <a:endParaRPr lang="en-US" sz="1600" kern="1200" dirty="0"/>
        </a:p>
      </dsp:txBody>
      <dsp:txXfrm>
        <a:off x="16788" y="16788"/>
        <a:ext cx="7941128" cy="539596"/>
      </dsp:txXfrm>
    </dsp:sp>
    <dsp:sp modelId="{C40F8E15-D1FB-4E82-8C00-4C3730027758}">
      <dsp:nvSpPr>
        <dsp:cNvPr id="0" name=""/>
        <dsp:cNvSpPr/>
      </dsp:nvSpPr>
      <dsp:spPr>
        <a:xfrm>
          <a:off x="720925" y="677386"/>
          <a:ext cx="8608060" cy="5731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Are the high prevalence rates in major or minor conditions? </a:t>
          </a:r>
          <a:endParaRPr lang="en-US" sz="1600" kern="1200" dirty="0"/>
        </a:p>
      </dsp:txBody>
      <dsp:txXfrm>
        <a:off x="737713" y="694174"/>
        <a:ext cx="7480996" cy="539596"/>
      </dsp:txXfrm>
    </dsp:sp>
    <dsp:sp modelId="{D4C47348-193C-4475-888F-7A89F7A27293}">
      <dsp:nvSpPr>
        <dsp:cNvPr id="0" name=""/>
        <dsp:cNvSpPr/>
      </dsp:nvSpPr>
      <dsp:spPr>
        <a:xfrm>
          <a:off x="1431089" y="1354772"/>
          <a:ext cx="8608060" cy="5731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Which systems or conditions account for the high prevalence rates?</a:t>
          </a:r>
          <a:endParaRPr lang="en-US" sz="1600" kern="1200" dirty="0"/>
        </a:p>
      </dsp:txBody>
      <dsp:txXfrm>
        <a:off x="1447877" y="1371560"/>
        <a:ext cx="7491756" cy="539596"/>
      </dsp:txXfrm>
    </dsp:sp>
    <dsp:sp modelId="{84F3B174-3C0B-42E2-9FB4-FC7576DEA222}">
      <dsp:nvSpPr>
        <dsp:cNvPr id="0" name=""/>
        <dsp:cNvSpPr/>
      </dsp:nvSpPr>
      <dsp:spPr>
        <a:xfrm>
          <a:off x="2152014" y="2032158"/>
          <a:ext cx="8608060" cy="5731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Is there a difference in who is notifying cases to CARIS across Wales?</a:t>
          </a:r>
          <a:endParaRPr lang="en-US" sz="1600" kern="1200" dirty="0"/>
        </a:p>
      </dsp:txBody>
      <dsp:txXfrm>
        <a:off x="2168802" y="2048946"/>
        <a:ext cx="7480996" cy="539596"/>
      </dsp:txXfrm>
    </dsp:sp>
    <dsp:sp modelId="{F625620C-C2F6-4E30-B20B-593E343FCF4F}">
      <dsp:nvSpPr>
        <dsp:cNvPr id="0" name=""/>
        <dsp:cNvSpPr/>
      </dsp:nvSpPr>
      <dsp:spPr>
        <a:xfrm>
          <a:off x="8235497" y="438998"/>
          <a:ext cx="372562" cy="37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8319323" y="438998"/>
        <a:ext cx="204910" cy="280353"/>
      </dsp:txXfrm>
    </dsp:sp>
    <dsp:sp modelId="{4CAD7F14-F924-41D8-992C-170E496E2836}">
      <dsp:nvSpPr>
        <dsp:cNvPr id="0" name=""/>
        <dsp:cNvSpPr/>
      </dsp:nvSpPr>
      <dsp:spPr>
        <a:xfrm>
          <a:off x="8956422" y="1116384"/>
          <a:ext cx="372562" cy="37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9040248" y="1116384"/>
        <a:ext cx="204910" cy="280353"/>
      </dsp:txXfrm>
    </dsp:sp>
    <dsp:sp modelId="{F309E4E3-94AC-4462-9B28-1374E1BBFF5F}">
      <dsp:nvSpPr>
        <dsp:cNvPr id="0" name=""/>
        <dsp:cNvSpPr/>
      </dsp:nvSpPr>
      <dsp:spPr>
        <a:xfrm>
          <a:off x="9666587" y="1793770"/>
          <a:ext cx="372562" cy="37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9750413" y="1793770"/>
        <a:ext cx="204910" cy="280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Text &amp; Icon Slide Heading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Text &amp; Icon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 Slide Heading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 Slide Heading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Icons &amp; Text Slide Heading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Icons &amp; Text Slide Heading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&amp; Image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Slide Heading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 </a:t>
            </a:r>
            <a:br>
              <a:rPr lang="en-US" dirty="0" smtClean="0"/>
            </a:br>
            <a:r>
              <a:rPr lang="en-US" dirty="0" smtClean="0"/>
              <a:t>Two Lines Template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Chapter/Slide Title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Icon Chapter Slide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 smtClean="0"/>
              <a:t>Click the icon to start building your chart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Chart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Slide Heading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Pull Out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Text &amp; Image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November 2019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Bethan Bowden, Speciality Registrar in Public Health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8457" y="430923"/>
            <a:ext cx="10492882" cy="2243691"/>
          </a:xfrm>
        </p:spPr>
        <p:txBody>
          <a:bodyPr/>
          <a:lstStyle/>
          <a:p>
            <a:r>
              <a:rPr lang="en-US" sz="5400" dirty="0" smtClean="0">
                <a:solidFill>
                  <a:srgbClr val="FFFFFF"/>
                </a:solidFill>
              </a:rPr>
              <a:t>Geographical variation in congenital anomaly prevalence </a:t>
            </a:r>
            <a:r>
              <a:rPr lang="en-US" sz="5400" dirty="0">
                <a:solidFill>
                  <a:srgbClr val="FFFFFF"/>
                </a:solidFill>
              </a:rPr>
              <a:t>rates in </a:t>
            </a:r>
            <a:r>
              <a:rPr lang="en-US" sz="5400" dirty="0" smtClean="0">
                <a:solidFill>
                  <a:srgbClr val="FFFFFF"/>
                </a:solidFill>
              </a:rPr>
              <a:t>Wales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5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070328129"/>
              </p:ext>
            </p:extLst>
          </p:nvPr>
        </p:nvGraphicFramePr>
        <p:xfrm>
          <a:off x="715963" y="1823700"/>
          <a:ext cx="9731377" cy="3161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693">
                  <a:extLst>
                    <a:ext uri="{9D8B030D-6E8A-4147-A177-3AD203B41FA5}">
                      <a16:colId xmlns:a16="http://schemas.microsoft.com/office/drawing/2014/main" val="3097178855"/>
                    </a:ext>
                  </a:extLst>
                </a:gridCol>
                <a:gridCol w="2923193">
                  <a:extLst>
                    <a:ext uri="{9D8B030D-6E8A-4147-A177-3AD203B41FA5}">
                      <a16:colId xmlns:a16="http://schemas.microsoft.com/office/drawing/2014/main" val="3423030938"/>
                    </a:ext>
                  </a:extLst>
                </a:gridCol>
                <a:gridCol w="2986891">
                  <a:extLst>
                    <a:ext uri="{9D8B030D-6E8A-4147-A177-3AD203B41FA5}">
                      <a16:colId xmlns:a16="http://schemas.microsoft.com/office/drawing/2014/main" val="2140858670"/>
                    </a:ext>
                  </a:extLst>
                </a:gridCol>
                <a:gridCol w="2622600">
                  <a:extLst>
                    <a:ext uri="{9D8B030D-6E8A-4147-A177-3AD203B41FA5}">
                      <a16:colId xmlns:a16="http://schemas.microsoft.com/office/drawing/2014/main" val="3547547713"/>
                    </a:ext>
                  </a:extLst>
                </a:gridCol>
              </a:tblGrid>
              <a:tr h="72867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ICD-10 code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Anomaly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High prevalence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Statistically significant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952900"/>
                  </a:ext>
                </a:extLst>
              </a:tr>
              <a:tr h="37808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Q10.0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Congenital</a:t>
                      </a:r>
                      <a:r>
                        <a:rPr lang="en-GB" sz="1400" baseline="0" dirty="0" smtClean="0"/>
                        <a:t> ptosis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2002-03,</a:t>
                      </a:r>
                      <a:r>
                        <a:rPr lang="en-GB" sz="1400" baseline="0" dirty="0" smtClean="0"/>
                        <a:t> 2005-07, 2013-14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979051"/>
                  </a:ext>
                </a:extLst>
              </a:tr>
              <a:tr h="41860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Q21.1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Atrial septal defect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2001 &amp;</a:t>
                      </a:r>
                      <a:r>
                        <a:rPr lang="en-GB" sz="1400" baseline="0" dirty="0" smtClean="0"/>
                        <a:t> 2002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666367"/>
                  </a:ext>
                </a:extLst>
              </a:tr>
              <a:tr h="50191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Q21.11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Patent foramen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ovale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1998 to 2005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1998, 2002,</a:t>
                      </a:r>
                      <a:r>
                        <a:rPr lang="en-GB" sz="1400" baseline="0" dirty="0" smtClean="0"/>
                        <a:t> 2004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895759"/>
                  </a:ext>
                </a:extLst>
              </a:tr>
              <a:tr h="37808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Q31.5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Laryngomalacia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2001, 2004-05, 2007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2004, 2007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532114"/>
                  </a:ext>
                </a:extLst>
              </a:tr>
              <a:tr h="37808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Q62.0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Congenital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hydronephrosis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2000-05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2000-03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578046"/>
                  </a:ext>
                </a:extLst>
              </a:tr>
              <a:tr h="37808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Q68.0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Torticollis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2003 &amp; 2004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2004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552716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Analysis by condition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High prevalence conditions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61228" y="5239920"/>
            <a:ext cx="9731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Ubuntu" charset="0"/>
                <a:ea typeface="Ubuntu" charset="0"/>
                <a:cs typeface="Ubuntu" charset="0"/>
              </a:rPr>
              <a:t>Anomalies with spectrum of severity and clinical significance</a:t>
            </a:r>
            <a:endParaRPr lang="en-GB" sz="2000" b="1" i="0" dirty="0" smtClean="0">
              <a:latin typeface="Ubuntu" charset="0"/>
              <a:ea typeface="Ubuntu" charset="0"/>
              <a:cs typeface="Ubunt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46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657347" y="1983574"/>
            <a:ext cx="10760075" cy="3724096"/>
          </a:xfrm>
        </p:spPr>
        <p:txBody>
          <a:bodyPr/>
          <a:lstStyle/>
          <a:p>
            <a:r>
              <a:rPr lang="en-GB" dirty="0" smtClean="0"/>
              <a:t>Patterns of notification different in Swansea Bay in comparison to Rest of Wales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Exploratory data analysis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Analysis by notification source from 2008 onwards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951447" cy="793038"/>
          </a:xfrm>
        </p:spPr>
        <p:txBody>
          <a:bodyPr/>
          <a:lstStyle/>
          <a:p>
            <a:r>
              <a:rPr lang="en-GB" dirty="0"/>
              <a:t>Geographical variation in congenital anomaly prevalence rates in Wales</a:t>
            </a:r>
          </a:p>
          <a:p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6027561"/>
              </p:ext>
            </p:extLst>
          </p:nvPr>
        </p:nvGraphicFramePr>
        <p:xfrm>
          <a:off x="715962" y="2787162"/>
          <a:ext cx="5177815" cy="2916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133252"/>
              </p:ext>
            </p:extLst>
          </p:nvPr>
        </p:nvGraphicFramePr>
        <p:xfrm>
          <a:off x="5990492" y="2787162"/>
          <a:ext cx="5281246" cy="2916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1662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423909" cy="793038"/>
          </a:xfrm>
        </p:spPr>
        <p:txBody>
          <a:bodyPr/>
          <a:lstStyle/>
          <a:p>
            <a:r>
              <a:rPr lang="en-GB" dirty="0"/>
              <a:t>Geographical variation in congenital anomaly prevalence rates in Wales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1983574"/>
            <a:ext cx="10760075" cy="2674065"/>
          </a:xfrm>
        </p:spPr>
        <p:txBody>
          <a:bodyPr/>
          <a:lstStyle/>
          <a:p>
            <a:r>
              <a:rPr lang="en-GB" dirty="0" smtClean="0"/>
              <a:t>Statistically </a:t>
            </a:r>
            <a:r>
              <a:rPr lang="en-GB" dirty="0"/>
              <a:t>significant higher rates of reporting in Swansea Bay in comparison with other health boards from:</a:t>
            </a:r>
          </a:p>
          <a:p>
            <a:pPr lvl="1"/>
            <a:r>
              <a:rPr lang="en-GB" dirty="0"/>
              <a:t>Paediatricians</a:t>
            </a:r>
          </a:p>
          <a:p>
            <a:pPr lvl="1"/>
            <a:r>
              <a:rPr lang="en-GB" dirty="0"/>
              <a:t>CARIS staff </a:t>
            </a:r>
          </a:p>
          <a:p>
            <a:pPr lvl="1"/>
            <a:r>
              <a:rPr lang="en-GB" dirty="0"/>
              <a:t>Ophthalmologists</a:t>
            </a:r>
          </a:p>
          <a:p>
            <a:r>
              <a:rPr lang="en-GB" dirty="0" smtClean="0"/>
              <a:t>Cannot analyse pre-2008 data due to high missing data</a:t>
            </a:r>
          </a:p>
          <a:p>
            <a:r>
              <a:rPr lang="en-GB" dirty="0" smtClean="0"/>
              <a:t>No known change </a:t>
            </a:r>
            <a:r>
              <a:rPr lang="en-GB" dirty="0"/>
              <a:t>in </a:t>
            </a:r>
            <a:r>
              <a:rPr lang="en-GB" dirty="0" smtClean="0"/>
              <a:t>patterns of clinician </a:t>
            </a:r>
            <a:r>
              <a:rPr lang="en-GB" dirty="0"/>
              <a:t>reporting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Exploratory data analysis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Analysis by notification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37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353571" cy="793038"/>
          </a:xfrm>
        </p:spPr>
        <p:txBody>
          <a:bodyPr/>
          <a:lstStyle/>
          <a:p>
            <a:r>
              <a:rPr lang="en-GB" dirty="0"/>
              <a:t>Geographical variation in congenital anomaly prevalence rates in Wales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233525"/>
          </a:xfrm>
        </p:spPr>
        <p:txBody>
          <a:bodyPr/>
          <a:lstStyle/>
          <a:p>
            <a:r>
              <a:rPr lang="en-GB" sz="2000" dirty="0" smtClean="0"/>
              <a:t>Gap between end of pregnancy and notification to CARIS</a:t>
            </a:r>
          </a:p>
          <a:p>
            <a:r>
              <a:rPr lang="en-GB" sz="2000" dirty="0" smtClean="0"/>
              <a:t>Shorter gap indicates clinician referral</a:t>
            </a:r>
          </a:p>
          <a:p>
            <a:r>
              <a:rPr lang="en-GB" sz="2000" dirty="0" smtClean="0"/>
              <a:t>Longer gap indicates secondary care data such as PEDW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Statistical analysis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Registration gap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69" y="3622078"/>
            <a:ext cx="3141297" cy="22974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061" y="3653306"/>
            <a:ext cx="3054660" cy="22350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41219" y="3701078"/>
            <a:ext cx="1204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Ubuntu" charset="0"/>
                <a:ea typeface="Ubuntu" charset="0"/>
                <a:cs typeface="Ubuntu" charset="0"/>
              </a:rPr>
              <a:t>Rest of Wales</a:t>
            </a:r>
            <a:endParaRPr lang="en-GB" sz="1200" b="0" i="0" dirty="0" smtClean="0"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1523" y="3762056"/>
            <a:ext cx="1186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 smtClean="0">
                <a:latin typeface="Ubuntu" charset="0"/>
                <a:ea typeface="Ubuntu" charset="0"/>
                <a:cs typeface="Ubuntu" charset="0"/>
              </a:rPr>
              <a:t>Swansea Bay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92208" y="3653306"/>
            <a:ext cx="3174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 smtClean="0">
                <a:latin typeface="Ubuntu" charset="0"/>
                <a:ea typeface="Ubuntu" charset="0"/>
                <a:cs typeface="Ubuntu" charset="0"/>
              </a:rPr>
              <a:t>Mann-Whitney U test to compare difference between registration gap in Swansea Bay and Rest of Wales</a:t>
            </a:r>
          </a:p>
          <a:p>
            <a:r>
              <a:rPr lang="en-GB" sz="1200" dirty="0" smtClean="0">
                <a:latin typeface="Ubuntu" charset="0"/>
                <a:ea typeface="Ubuntu" charset="0"/>
                <a:cs typeface="Ubuntu" charset="0"/>
              </a:rPr>
              <a:t>Statistically significant p &lt;0.001</a:t>
            </a:r>
            <a:endParaRPr lang="en-GB" sz="1200" b="0" i="0" dirty="0" smtClean="0">
              <a:latin typeface="Ubuntu" charset="0"/>
              <a:ea typeface="Ubuntu" charset="0"/>
              <a:cs typeface="Ubunt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30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582171" cy="793038"/>
          </a:xfrm>
        </p:spPr>
        <p:txBody>
          <a:bodyPr/>
          <a:lstStyle/>
          <a:p>
            <a:r>
              <a:rPr lang="en-GB" dirty="0"/>
              <a:t>Geographical variation in congenital anomaly prevalence rates in Wales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359620"/>
          </a:xfrm>
        </p:spPr>
        <p:txBody>
          <a:bodyPr/>
          <a:lstStyle/>
          <a:p>
            <a:r>
              <a:rPr lang="en-GB" dirty="0" smtClean="0"/>
              <a:t>Historical high prevalence rates for Swansea Bay</a:t>
            </a:r>
          </a:p>
          <a:p>
            <a:r>
              <a:rPr lang="en-GB" dirty="0" smtClean="0"/>
              <a:t>Excluding minor anomalies reduces magnitude of trend</a:t>
            </a:r>
          </a:p>
          <a:p>
            <a:r>
              <a:rPr lang="en-GB" dirty="0" smtClean="0"/>
              <a:t>Specific conditions identified – on spectrum of disease severity</a:t>
            </a:r>
          </a:p>
          <a:p>
            <a:r>
              <a:rPr lang="en-GB" dirty="0" smtClean="0"/>
              <a:t>Higher rates of reporting from specific notification sources</a:t>
            </a:r>
          </a:p>
          <a:p>
            <a:endParaRPr lang="en-GB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What have we found?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357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8487778" cy="793038"/>
          </a:xfrm>
        </p:spPr>
        <p:txBody>
          <a:bodyPr/>
          <a:lstStyle/>
          <a:p>
            <a:r>
              <a:rPr lang="en-GB" dirty="0"/>
              <a:t>Geographical variation in congenital anomaly prevalence rates in Wales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987485"/>
          </a:xfrm>
        </p:spPr>
        <p:txBody>
          <a:bodyPr/>
          <a:lstStyle/>
          <a:p>
            <a:r>
              <a:rPr lang="en-GB" dirty="0" smtClean="0"/>
              <a:t>Greater understanding of how changes in policy and practice influence data into CARIS</a:t>
            </a:r>
          </a:p>
          <a:p>
            <a:pPr lvl="1"/>
            <a:r>
              <a:rPr lang="en-GB" dirty="0" smtClean="0"/>
              <a:t>EUROCAT definitions</a:t>
            </a:r>
          </a:p>
          <a:p>
            <a:pPr lvl="1"/>
            <a:r>
              <a:rPr lang="en-GB" dirty="0" smtClean="0"/>
              <a:t>Antenatal Screening Wales policies and procedures</a:t>
            </a:r>
          </a:p>
          <a:p>
            <a:r>
              <a:rPr lang="en-GB" dirty="0"/>
              <a:t>Consider most appropriate time frame for annual report</a:t>
            </a:r>
          </a:p>
          <a:p>
            <a:r>
              <a:rPr lang="en-GB" dirty="0"/>
              <a:t>Continue to monitor and review geographical </a:t>
            </a:r>
            <a:r>
              <a:rPr lang="en-GB" dirty="0" smtClean="0"/>
              <a:t>variation:</a:t>
            </a:r>
          </a:p>
          <a:p>
            <a:pPr lvl="1"/>
            <a:r>
              <a:rPr lang="en-GB" dirty="0" smtClean="0"/>
              <a:t>Prevalence rates</a:t>
            </a:r>
          </a:p>
          <a:p>
            <a:pPr lvl="1"/>
            <a:r>
              <a:rPr lang="en-GB" dirty="0" smtClean="0"/>
              <a:t>Source of notification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Recommendations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What </a:t>
            </a:r>
            <a:r>
              <a:rPr lang="en-GB" dirty="0"/>
              <a:t>do we do </a:t>
            </a:r>
            <a:r>
              <a:rPr lang="en-GB" dirty="0" smtClean="0"/>
              <a:t>now?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544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30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327194" cy="221599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Geographical variation in congenital anomaly prevalence rates in Wales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>
          <a:xfrm>
            <a:off x="715964" y="2230644"/>
            <a:ext cx="5022228" cy="3580467"/>
          </a:xfrm>
        </p:spPr>
        <p:txBody>
          <a:bodyPr/>
          <a:lstStyle/>
          <a:p>
            <a:r>
              <a:rPr lang="en-GB" dirty="0" smtClean="0"/>
              <a:t>CARIS annual report demonstrates variation in prevalence across Wales</a:t>
            </a:r>
          </a:p>
          <a:p>
            <a:r>
              <a:rPr lang="en-GB" dirty="0" smtClean="0"/>
              <a:t>Higher rate of congenital anomaly cases in Swansea and Neath Port Talbot Local Authorities</a:t>
            </a:r>
          </a:p>
          <a:p>
            <a:r>
              <a:rPr lang="en-GB" dirty="0" smtClean="0"/>
              <a:t>Explained due to location of CARIS office in Swansea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What is the problem?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891" y="1336431"/>
            <a:ext cx="4422531" cy="4088423"/>
          </a:xfrm>
        </p:spPr>
      </p:pic>
    </p:spTree>
    <p:extLst>
      <p:ext uri="{BB962C8B-B14F-4D97-AF65-F5344CB8AC3E}">
        <p14:creationId xmlns:p14="http://schemas.microsoft.com/office/powerpoint/2010/main" val="248262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221686" cy="221599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Geographical variation in congenital anomaly prevalence rates in Wales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429144"/>
          </a:xfrm>
        </p:spPr>
        <p:txBody>
          <a:bodyPr/>
          <a:lstStyle/>
          <a:p>
            <a:r>
              <a:rPr lang="en-GB" dirty="0" smtClean="0"/>
              <a:t>Bias – a systematic error that influences the results</a:t>
            </a:r>
          </a:p>
          <a:p>
            <a:pPr lvl="1"/>
            <a:r>
              <a:rPr lang="en-GB" dirty="0" smtClean="0"/>
              <a:t>Reporting into CARIS is different in different areas</a:t>
            </a:r>
          </a:p>
          <a:p>
            <a:pPr lvl="1"/>
            <a:r>
              <a:rPr lang="en-GB" dirty="0" smtClean="0"/>
              <a:t>Reporting into CARIS is greater in Swansea than other areas</a:t>
            </a:r>
          </a:p>
          <a:p>
            <a:pPr lvl="1"/>
            <a:r>
              <a:rPr lang="en-GB" dirty="0" smtClean="0"/>
              <a:t>Results in higher prevalence rates above All-Wales </a:t>
            </a:r>
          </a:p>
          <a:p>
            <a:r>
              <a:rPr lang="en-GB" dirty="0" smtClean="0"/>
              <a:t>Chance</a:t>
            </a:r>
          </a:p>
          <a:p>
            <a:pPr lvl="1"/>
            <a:r>
              <a:rPr lang="en-GB" dirty="0" smtClean="0"/>
              <a:t>No real difference exists</a:t>
            </a:r>
          </a:p>
          <a:p>
            <a:r>
              <a:rPr lang="en-GB" dirty="0" smtClean="0"/>
              <a:t>True </a:t>
            </a:r>
          </a:p>
          <a:p>
            <a:pPr lvl="1"/>
            <a:r>
              <a:rPr lang="en-GB" dirty="0" smtClean="0"/>
              <a:t>Real </a:t>
            </a:r>
            <a:r>
              <a:rPr lang="en-GB" dirty="0"/>
              <a:t>difference </a:t>
            </a:r>
            <a:r>
              <a:rPr lang="en-GB" dirty="0" smtClean="0"/>
              <a:t>exists due to difference in population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What is the reason?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379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Approach to investigation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Key questions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529417" cy="221599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Geographical variation in congenital anomaly prevalence rates in Wales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51829668"/>
              </p:ext>
            </p:extLst>
          </p:nvPr>
        </p:nvGraphicFramePr>
        <p:xfrm>
          <a:off x="715963" y="2230438"/>
          <a:ext cx="10760075" cy="2605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80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089801" cy="221599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Geographical variation in congenital anomaly prevalence rates in Wales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3" y="2230645"/>
            <a:ext cx="10760075" cy="2575532"/>
          </a:xfrm>
        </p:spPr>
        <p:txBody>
          <a:bodyPr/>
          <a:lstStyle/>
          <a:p>
            <a:r>
              <a:rPr lang="en-GB" dirty="0" smtClean="0"/>
              <a:t>Prevalence rates presented from 1998 to current year</a:t>
            </a:r>
          </a:p>
          <a:p>
            <a:r>
              <a:rPr lang="en-GB" dirty="0" smtClean="0"/>
              <a:t>Explored prevalence rates for individual years</a:t>
            </a:r>
          </a:p>
          <a:p>
            <a:r>
              <a:rPr lang="en-GB" dirty="0" smtClean="0"/>
              <a:t>All cases from 1998 to 2016 = 32726</a:t>
            </a:r>
          </a:p>
          <a:p>
            <a:r>
              <a:rPr lang="en-GB" dirty="0" smtClean="0"/>
              <a:t>Analysed using new health board boundaries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Exploratory data analysis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By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65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300817" cy="443198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Geographical variation in congenital anomaly prevalence rates in Wales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935770" y="2284369"/>
            <a:ext cx="5069376" cy="3103683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17"/>
          </p:nvPr>
        </p:nvSpPr>
        <p:spPr>
          <a:xfrm>
            <a:off x="6453809" y="2230644"/>
            <a:ext cx="5022228" cy="3211135"/>
          </a:xfrm>
        </p:spPr>
        <p:txBody>
          <a:bodyPr/>
          <a:lstStyle/>
          <a:p>
            <a:r>
              <a:rPr lang="en-GB" dirty="0" smtClean="0"/>
              <a:t>High prevalence in Swansea Bay in early years of CARIS</a:t>
            </a:r>
          </a:p>
          <a:p>
            <a:r>
              <a:rPr lang="en-GB" dirty="0" smtClean="0"/>
              <a:t>Statistically significant higher prevalence rates in 1998 &amp; 2000 - 2005</a:t>
            </a:r>
          </a:p>
          <a:p>
            <a:r>
              <a:rPr lang="en-GB" dirty="0" smtClean="0"/>
              <a:t>Prevalence rates for Swansea Bay return to All-Wales rates from 2006 onwards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Exploratory data analysis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Analysis by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70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098594" cy="443198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Geographical variation in congenital anomaly prevalence rates in Wales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>
          <a:xfrm>
            <a:off x="6427177" y="2230644"/>
            <a:ext cx="5048859" cy="3467616"/>
          </a:xfrm>
        </p:spPr>
        <p:txBody>
          <a:bodyPr/>
          <a:lstStyle/>
          <a:p>
            <a:r>
              <a:rPr lang="en-GB" dirty="0" smtClean="0"/>
              <a:t>EUROCAT definition</a:t>
            </a:r>
          </a:p>
          <a:p>
            <a:r>
              <a:rPr lang="en-GB" dirty="0" smtClean="0"/>
              <a:t>Excluded spontaneous foetal loss before 20 weeks</a:t>
            </a:r>
          </a:p>
          <a:p>
            <a:r>
              <a:rPr lang="en-GB" dirty="0" smtClean="0"/>
              <a:t>Excluded minor anomalies</a:t>
            </a:r>
          </a:p>
          <a:p>
            <a:r>
              <a:rPr lang="en-GB" dirty="0" smtClean="0"/>
              <a:t>Higher prevalence in Swansea Bay but smaller peak</a:t>
            </a:r>
          </a:p>
          <a:p>
            <a:r>
              <a:rPr lang="en-GB" dirty="0" smtClean="0"/>
              <a:t>Statistically significant higher prevalence in 2001-2004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Exploratory data analysis	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Analysis by disease severity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715962" y="2347546"/>
            <a:ext cx="5236429" cy="308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90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626132" cy="369601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Geographical variation in congenital anomaly prevalence rates in Wales</a:t>
            </a:r>
            <a:endParaRPr lang="en-GB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>
          <a:xfrm>
            <a:off x="715964" y="2230644"/>
            <a:ext cx="5022228" cy="3872855"/>
          </a:xfrm>
        </p:spPr>
        <p:txBody>
          <a:bodyPr/>
          <a:lstStyle/>
          <a:p>
            <a:r>
              <a:rPr lang="en-GB" dirty="0" smtClean="0"/>
              <a:t>No significant difference in congenital prevalence rates:</a:t>
            </a:r>
          </a:p>
          <a:p>
            <a:pPr lvl="1"/>
            <a:r>
              <a:rPr lang="en-GB" dirty="0" smtClean="0"/>
              <a:t>Nervous system</a:t>
            </a:r>
          </a:p>
          <a:p>
            <a:pPr lvl="1"/>
            <a:r>
              <a:rPr lang="en-GB" dirty="0" smtClean="0"/>
              <a:t>Ear, face and neck</a:t>
            </a:r>
          </a:p>
          <a:p>
            <a:pPr lvl="1"/>
            <a:r>
              <a:rPr lang="en-GB" dirty="0" smtClean="0"/>
              <a:t>Congenital heart defects</a:t>
            </a:r>
          </a:p>
          <a:p>
            <a:pPr lvl="1"/>
            <a:r>
              <a:rPr lang="en-GB" dirty="0" smtClean="0"/>
              <a:t>Respiratory</a:t>
            </a:r>
          </a:p>
          <a:p>
            <a:pPr lvl="1"/>
            <a:r>
              <a:rPr lang="en-GB" dirty="0" smtClean="0"/>
              <a:t>Oro-facial clefts</a:t>
            </a:r>
          </a:p>
          <a:p>
            <a:pPr lvl="1"/>
            <a:r>
              <a:rPr lang="en-GB" dirty="0" smtClean="0"/>
              <a:t>Abdominal wall defects</a:t>
            </a:r>
          </a:p>
          <a:p>
            <a:pPr lvl="1"/>
            <a:r>
              <a:rPr lang="en-GB" dirty="0" smtClean="0"/>
              <a:t>Genital</a:t>
            </a:r>
          </a:p>
          <a:p>
            <a:pPr lvl="1"/>
            <a:r>
              <a:rPr lang="en-GB" dirty="0" smtClean="0"/>
              <a:t>Other anomalies/syndromes</a:t>
            </a:r>
          </a:p>
          <a:p>
            <a:pPr lvl="1"/>
            <a:r>
              <a:rPr lang="en-GB" dirty="0" smtClean="0"/>
              <a:t>Chromosomal</a:t>
            </a:r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>
          <a:xfrm>
            <a:off x="6453809" y="2230644"/>
            <a:ext cx="5022228" cy="1992340"/>
          </a:xfrm>
        </p:spPr>
        <p:txBody>
          <a:bodyPr/>
          <a:lstStyle/>
          <a:p>
            <a:r>
              <a:rPr lang="en-GB" dirty="0" smtClean="0"/>
              <a:t>Significant </a:t>
            </a:r>
            <a:r>
              <a:rPr lang="en-GB" dirty="0"/>
              <a:t>difference in congenital prevalence </a:t>
            </a:r>
            <a:r>
              <a:rPr lang="en-GB" dirty="0" smtClean="0"/>
              <a:t>rates:</a:t>
            </a:r>
          </a:p>
          <a:p>
            <a:pPr lvl="1"/>
            <a:r>
              <a:rPr lang="en-GB" dirty="0" smtClean="0"/>
              <a:t>Eye</a:t>
            </a:r>
          </a:p>
          <a:p>
            <a:pPr lvl="1"/>
            <a:r>
              <a:rPr lang="en-GB" dirty="0" smtClean="0"/>
              <a:t>Digestive (1998 only)</a:t>
            </a:r>
          </a:p>
          <a:p>
            <a:pPr lvl="1"/>
            <a:r>
              <a:rPr lang="en-GB" dirty="0" smtClean="0"/>
              <a:t>Urinary</a:t>
            </a:r>
          </a:p>
          <a:p>
            <a:pPr lvl="1"/>
            <a:r>
              <a:rPr lang="en-GB" dirty="0" smtClean="0"/>
              <a:t>Limb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Exploratory data analysis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Analysis by EUROCAT subgroups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5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7239271" cy="793038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Geographical variation in congenital anomaly prevalence rates in Wales</a:t>
            </a:r>
            <a:endParaRPr lang="en-GB" dirty="0"/>
          </a:p>
          <a:p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817684" y="2230438"/>
            <a:ext cx="5002823" cy="321995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>
          <a:xfrm>
            <a:off x="6453809" y="2230644"/>
            <a:ext cx="5022228" cy="3708708"/>
          </a:xfrm>
        </p:spPr>
        <p:txBody>
          <a:bodyPr/>
          <a:lstStyle/>
          <a:p>
            <a:r>
              <a:rPr lang="en-GB" sz="1800" dirty="0" smtClean="0"/>
              <a:t>Higher prevalence rates from 1998 to 2005</a:t>
            </a:r>
          </a:p>
          <a:p>
            <a:r>
              <a:rPr lang="en-GB" sz="1800" dirty="0" smtClean="0"/>
              <a:t>Statistically significant higher rates in 1998, 2002 to 2004</a:t>
            </a:r>
          </a:p>
          <a:p>
            <a:r>
              <a:rPr lang="en-GB" sz="1800" dirty="0" smtClean="0"/>
              <a:t>High numbers of </a:t>
            </a:r>
            <a:r>
              <a:rPr lang="en-GB" sz="1800" b="1" dirty="0" smtClean="0"/>
              <a:t>dysplastic hips </a:t>
            </a:r>
            <a:r>
              <a:rPr lang="en-GB" sz="1800" dirty="0" smtClean="0"/>
              <a:t>(unilateral and bilateral) reported in Swansea Bay with statistically significant higher rates in 2000, 2002 to 2004</a:t>
            </a:r>
          </a:p>
          <a:p>
            <a:r>
              <a:rPr lang="en-GB" sz="1800" dirty="0" smtClean="0"/>
              <a:t>High numbers of </a:t>
            </a:r>
            <a:r>
              <a:rPr lang="en-GB" sz="1800" b="1" dirty="0" err="1" smtClean="0"/>
              <a:t>talipes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equinovarus</a:t>
            </a:r>
            <a:r>
              <a:rPr lang="en-GB" sz="1800" b="1" dirty="0" smtClean="0"/>
              <a:t> </a:t>
            </a:r>
            <a:r>
              <a:rPr lang="en-GB" sz="1800" dirty="0" smtClean="0"/>
              <a:t>reported in Swansea Bay with statistically significant higher rates in 2002 to 2004</a:t>
            </a:r>
            <a:endParaRPr lang="en-GB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Analysis by system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Limb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76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3610</TotalTime>
  <Words>789</Words>
  <Application>Microsoft Office PowerPoint</Application>
  <PresentationFormat>Widescreen</PresentationFormat>
  <Paragraphs>162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Courier New</vt:lpstr>
      <vt:lpstr>Ubuntu</vt:lpstr>
      <vt:lpstr>Ubuntu Light</vt:lpstr>
      <vt:lpstr>Verdana</vt:lpstr>
      <vt:lpstr>Office Theme</vt:lpstr>
      <vt:lpstr>Geographical variation in congenital anomaly prevalence rates in Wales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Morgane Richards (Public Health Wales - No. 2 Capital Quarter)</cp:lastModifiedBy>
  <cp:revision>100</cp:revision>
  <cp:lastPrinted>2018-02-28T08:37:13Z</cp:lastPrinted>
  <dcterms:created xsi:type="dcterms:W3CDTF">2017-10-31T10:35:26Z</dcterms:created>
  <dcterms:modified xsi:type="dcterms:W3CDTF">2020-10-06T13:07:56Z</dcterms:modified>
</cp:coreProperties>
</file>