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60" r:id="rId3"/>
    <p:sldId id="261" r:id="rId4"/>
    <p:sldId id="259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yt6bsrvfil0001\Observatory\HI%20Division\Speciality%20Registrars\Sirenomelia%20(Sept%202017)\Data\Wales%20Sirenomelia%20data,%209%20Oct%20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168417\Documents\TC%20pres%20on%20sirenomelia,%20char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168417\Documents\TC%20pres%20on%20sirenomelia,%20char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'Epi curve'!$C$80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'Epi curve'!$B$81:$B$99</c:f>
              <c:strCache>
                <c:ptCount val="1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</c:strCache>
            </c:strRef>
          </c:cat>
          <c:val>
            <c:numRef>
              <c:f>'Epi curve'!$C$81:$C$99</c:f>
              <c:numCache>
                <c:formatCode>General</c:formatCode>
                <c:ptCount val="19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  <c:pt idx="9">
                  <c:v>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C3-4E59-A8AF-754C7A1C21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609810344"/>
        <c:axId val="609806736"/>
      </c:barChart>
      <c:catAx>
        <c:axId val="609810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806736"/>
        <c:crosses val="autoZero"/>
        <c:auto val="1"/>
        <c:lblAlgn val="ctr"/>
        <c:lblOffset val="100"/>
        <c:noMultiLvlLbl val="0"/>
      </c:catAx>
      <c:valAx>
        <c:axId val="6098067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 dirty="0"/>
                  <a:t>Number</a:t>
                </a:r>
                <a:r>
                  <a:rPr lang="en-GB" sz="2400" baseline="0" dirty="0"/>
                  <a:t> of cases</a:t>
                </a:r>
                <a:endParaRPr lang="en-GB" sz="2400" dirty="0"/>
              </a:p>
            </c:rich>
          </c:tx>
          <c:layout>
            <c:manualLayout>
              <c:xMode val="edge"/>
              <c:yMode val="edge"/>
              <c:x val="6.3017083232650671E-3"/>
              <c:y val="0.20680677256768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8103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78893410135815"/>
          <c:y val="0.16575031851143551"/>
          <c:w val="0.79650548714967673"/>
          <c:h val="0.44888750356514007"/>
        </c:manualLayout>
      </c:layout>
      <c:lineChart>
        <c:grouping val="standard"/>
        <c:varyColors val="0"/>
        <c:ser>
          <c:idx val="0"/>
          <c:order val="0"/>
          <c:tx>
            <c:strRef>
              <c:f>'All years'!$B$1</c:f>
              <c:strCache>
                <c:ptCount val="1"/>
                <c:pt idx="0">
                  <c:v>rate per 100,000 births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00B0F0">
                  <a:alpha val="50000"/>
                </a:srgbClr>
              </a:solidFill>
              <a:ln w="889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dPt>
            <c:idx val="3"/>
            <c:marker>
              <c:symbol val="circle"/>
              <c:size val="7"/>
              <c:spPr>
                <a:solidFill>
                  <a:srgbClr val="00B0F0">
                    <a:alpha val="50000"/>
                  </a:srgbClr>
                </a:solidFill>
                <a:ln w="88900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04D4-4051-A6EB-7333B885F221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'All years'!$E$2:$E$25</c:f>
                <c:numCache>
                  <c:formatCode>General</c:formatCode>
                  <c:ptCount val="24"/>
                  <c:pt idx="0">
                    <c:v>8.477083949005296</c:v>
                  </c:pt>
                  <c:pt idx="1">
                    <c:v>3.5109457977569667</c:v>
                  </c:pt>
                  <c:pt idx="2">
                    <c:v>4.6250115733378774</c:v>
                  </c:pt>
                  <c:pt idx="3">
                    <c:v>1.4942536709435443</c:v>
                  </c:pt>
                  <c:pt idx="4">
                    <c:v>3.9654799896160791</c:v>
                  </c:pt>
                  <c:pt idx="5">
                    <c:v>1.4150124984534795</c:v>
                  </c:pt>
                  <c:pt idx="6">
                    <c:v>0.97536430879861791</c:v>
                  </c:pt>
                  <c:pt idx="7">
                    <c:v>1.4303030724095185</c:v>
                  </c:pt>
                  <c:pt idx="8">
                    <c:v>1.3770256949061312</c:v>
                  </c:pt>
                  <c:pt idx="9">
                    <c:v>1.6630672558079316</c:v>
                  </c:pt>
                  <c:pt idx="10">
                    <c:v>1.6030454228932682</c:v>
                  </c:pt>
                  <c:pt idx="11">
                    <c:v>1.5886023899811796</c:v>
                  </c:pt>
                  <c:pt idx="12">
                    <c:v>1.5321084450851929</c:v>
                  </c:pt>
                  <c:pt idx="13">
                    <c:v>2.6270327976071468</c:v>
                  </c:pt>
                  <c:pt idx="14">
                    <c:v>1.0841657792240071</c:v>
                  </c:pt>
                  <c:pt idx="15">
                    <c:v>1.0755047368120785</c:v>
                  </c:pt>
                  <c:pt idx="16">
                    <c:v>1.3181679593684705</c:v>
                  </c:pt>
                  <c:pt idx="17">
                    <c:v>0.84436013098488583</c:v>
                  </c:pt>
                  <c:pt idx="18">
                    <c:v>0.8060531664782864</c:v>
                  </c:pt>
                  <c:pt idx="19">
                    <c:v>1.4154285357533727</c:v>
                  </c:pt>
                  <c:pt idx="20">
                    <c:v>1.3224897039305983</c:v>
                  </c:pt>
                  <c:pt idx="21">
                    <c:v>3.3177635659151461</c:v>
                  </c:pt>
                  <c:pt idx="22">
                    <c:v>2.2170814332625337</c:v>
                  </c:pt>
                  <c:pt idx="23">
                    <c:v>0.8595974915591893</c:v>
                  </c:pt>
                </c:numCache>
              </c:numRef>
            </c:plus>
            <c:minus>
              <c:numRef>
                <c:f>'All years'!$D$2:$D$25</c:f>
                <c:numCache>
                  <c:formatCode>General</c:formatCode>
                  <c:ptCount val="24"/>
                  <c:pt idx="0">
                    <c:v>2.883186879295629</c:v>
                  </c:pt>
                  <c:pt idx="1">
                    <c:v>1.7007816099216244</c:v>
                  </c:pt>
                  <c:pt idx="2">
                    <c:v>1.7986398419732319</c:v>
                  </c:pt>
                  <c:pt idx="3">
                    <c:v>0.89014097721365992</c:v>
                  </c:pt>
                  <c:pt idx="4">
                    <c:v>1.3486547433528493</c:v>
                  </c:pt>
                  <c:pt idx="5">
                    <c:v>0.76863741749309344</c:v>
                  </c:pt>
                  <c:pt idx="6">
                    <c:v>0.61699401251411734</c:v>
                  </c:pt>
                  <c:pt idx="7">
                    <c:v>0.72477356483559519</c:v>
                  </c:pt>
                  <c:pt idx="8">
                    <c:v>0.66704592804277441</c:v>
                  </c:pt>
                  <c:pt idx="9">
                    <c:v>0.45607151287511383</c:v>
                  </c:pt>
                  <c:pt idx="10">
                    <c:v>0.4396111365549889</c:v>
                  </c:pt>
                  <c:pt idx="11">
                    <c:v>0.43565028501302799</c:v>
                  </c:pt>
                  <c:pt idx="12">
                    <c:v>0.42015741990570599</c:v>
                  </c:pt>
                  <c:pt idx="13">
                    <c:v>0.46373637217975144</c:v>
                  </c:pt>
                  <c:pt idx="14">
                    <c:v>0.36871187278049966</c:v>
                  </c:pt>
                  <c:pt idx="15">
                    <c:v>0.36576632096576456</c:v>
                  </c:pt>
                  <c:pt idx="16">
                    <c:v>0.36148667918621913</c:v>
                  </c:pt>
                  <c:pt idx="17">
                    <c:v>0.23155122688417887</c:v>
                  </c:pt>
                  <c:pt idx="18">
                    <c:v>0.22104611180113401</c:v>
                  </c:pt>
                  <c:pt idx="19">
                    <c:v>0.24985509554294397</c:v>
                  </c:pt>
                  <c:pt idx="20">
                    <c:v>0.23344907054340386</c:v>
                  </c:pt>
                  <c:pt idx="21">
                    <c:v>0</c:v>
                  </c:pt>
                  <c:pt idx="22">
                    <c:v>0</c:v>
                  </c:pt>
                  <c:pt idx="23">
                    <c:v>0</c:v>
                  </c:pt>
                </c:numCache>
              </c:numRef>
            </c:minus>
            <c:spPr>
              <a:noFill/>
              <a:ln w="349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'All years'!$A$2:$A$25</c:f>
              <c:strCache>
                <c:ptCount val="24"/>
                <c:pt idx="0">
                  <c:v>French W Indies (2009-2015)</c:v>
                </c:pt>
                <c:pt idx="1">
                  <c:v>Brittany (2011-16)</c:v>
                </c:pt>
                <c:pt idx="2">
                  <c:v>Auvergne (2005-14)</c:v>
                </c:pt>
                <c:pt idx="3">
                  <c:v>Wales  (1998-2016)</c:v>
                </c:pt>
                <c:pt idx="4">
                  <c:v>Vaud (1998-2016)</c:v>
                </c:pt>
                <c:pt idx="5">
                  <c:v>PHE/SW England (2005-2016)</c:v>
                </c:pt>
                <c:pt idx="6">
                  <c:v>PHE/E Mids &amp; S Yorks (1998-2012, 2016)</c:v>
                </c:pt>
                <c:pt idx="7">
                  <c:v>PHE/N Eng (2000-16)</c:v>
                </c:pt>
                <c:pt idx="8">
                  <c:v>PHE/Wessex (1998-2016)</c:v>
                </c:pt>
                <c:pt idx="9">
                  <c:v>Saxony Anhalt (1998-2016)</c:v>
                </c:pt>
                <c:pt idx="10">
                  <c:v>Basque Country (1998-2014)</c:v>
                </c:pt>
                <c:pt idx="11">
                  <c:v>Ukraine (2005-15)</c:v>
                </c:pt>
                <c:pt idx="12">
                  <c:v>N Netherlands (1998-2016)</c:v>
                </c:pt>
                <c:pt idx="13">
                  <c:v>Styria (1998-2014)</c:v>
                </c:pt>
                <c:pt idx="14">
                  <c:v>Paris (1998-2016)</c:v>
                </c:pt>
                <c:pt idx="15">
                  <c:v>Tuscany (1998-2016)</c:v>
                </c:pt>
                <c:pt idx="16">
                  <c:v>PHE/Thames Valley (1998-2016)</c:v>
                </c:pt>
                <c:pt idx="17">
                  <c:v>Wielkopolska (1999-2015)</c:v>
                </c:pt>
                <c:pt idx="18">
                  <c:v>Emilia Romagna (1998-2016)</c:v>
                </c:pt>
                <c:pt idx="19">
                  <c:v>South Portugal (1998-2015)</c:v>
                </c:pt>
                <c:pt idx="20">
                  <c:v>Antwerp (1998-2015)</c:v>
                </c:pt>
                <c:pt idx="21">
                  <c:v>Zagreb (1998-2015)</c:v>
                </c:pt>
                <c:pt idx="22">
                  <c:v>Cork &amp; Kerry (1998-2016)</c:v>
                </c:pt>
                <c:pt idx="23">
                  <c:v>Valencia Region (2007-16)</c:v>
                </c:pt>
              </c:strCache>
            </c:strRef>
          </c:cat>
          <c:val>
            <c:numRef>
              <c:f>'All years'!$B$2:$B$25</c:f>
              <c:numCache>
                <c:formatCode>General</c:formatCode>
                <c:ptCount val="24"/>
                <c:pt idx="0">
                  <c:v>4.3690380834486273</c:v>
                </c:pt>
                <c:pt idx="1">
                  <c:v>3.2986814698924629</c:v>
                </c:pt>
                <c:pt idx="2">
                  <c:v>2.9431674367954792</c:v>
                </c:pt>
                <c:pt idx="3">
                  <c:v>2.201687121388447</c:v>
                </c:pt>
                <c:pt idx="4">
                  <c:v>2.0436802594111478</c:v>
                </c:pt>
                <c:pt idx="5">
                  <c:v>1.6826348715981332</c:v>
                </c:pt>
                <c:pt idx="6">
                  <c:v>1.6792235270410962</c:v>
                </c:pt>
                <c:pt idx="7">
                  <c:v>1.4692944998797015</c:v>
                </c:pt>
                <c:pt idx="8">
                  <c:v>1.293737570878337</c:v>
                </c:pt>
                <c:pt idx="9">
                  <c:v>0.62839727275583623</c:v>
                </c:pt>
                <c:pt idx="10">
                  <c:v>0.60571736621974825</c:v>
                </c:pt>
                <c:pt idx="11">
                  <c:v>0.60025991254213074</c:v>
                </c:pt>
                <c:pt idx="12">
                  <c:v>0.57891309067226282</c:v>
                </c:pt>
                <c:pt idx="13">
                  <c:v>0.56314233422497539</c:v>
                </c:pt>
                <c:pt idx="14">
                  <c:v>0.55872580717254949</c:v>
                </c:pt>
                <c:pt idx="15">
                  <c:v>0.55426227690943353</c:v>
                </c:pt>
                <c:pt idx="16">
                  <c:v>0.49807369996538386</c:v>
                </c:pt>
                <c:pt idx="17">
                  <c:v>0.31904236244488543</c:v>
                </c:pt>
                <c:pt idx="18">
                  <c:v>0.30456790950678275</c:v>
                </c:pt>
                <c:pt idx="19">
                  <c:v>0.30341370762448305</c:v>
                </c:pt>
                <c:pt idx="20">
                  <c:v>0.28349090702915708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D4-4051-A6EB-7333B885F221}"/>
            </c:ext>
          </c:extLst>
        </c:ser>
        <c:ser>
          <c:idx val="1"/>
          <c:order val="1"/>
          <c:tx>
            <c:strRef>
              <c:f>'All years'!$C$1</c:f>
              <c:strCache>
                <c:ptCount val="1"/>
                <c:pt idx="0">
                  <c:v>EUROCAT mean, 1998-2016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'All years'!$A$2:$A$25</c:f>
              <c:strCache>
                <c:ptCount val="24"/>
                <c:pt idx="0">
                  <c:v>French W Indies (2009-2015)</c:v>
                </c:pt>
                <c:pt idx="1">
                  <c:v>Brittany (2011-16)</c:v>
                </c:pt>
                <c:pt idx="2">
                  <c:v>Auvergne (2005-14)</c:v>
                </c:pt>
                <c:pt idx="3">
                  <c:v>Wales  (1998-2016)</c:v>
                </c:pt>
                <c:pt idx="4">
                  <c:v>Vaud (1998-2016)</c:v>
                </c:pt>
                <c:pt idx="5">
                  <c:v>PHE/SW England (2005-2016)</c:v>
                </c:pt>
                <c:pt idx="6">
                  <c:v>PHE/E Mids &amp; S Yorks (1998-2012, 2016)</c:v>
                </c:pt>
                <c:pt idx="7">
                  <c:v>PHE/N Eng (2000-16)</c:v>
                </c:pt>
                <c:pt idx="8">
                  <c:v>PHE/Wessex (1998-2016)</c:v>
                </c:pt>
                <c:pt idx="9">
                  <c:v>Saxony Anhalt (1998-2016)</c:v>
                </c:pt>
                <c:pt idx="10">
                  <c:v>Basque Country (1998-2014)</c:v>
                </c:pt>
                <c:pt idx="11">
                  <c:v>Ukraine (2005-15)</c:v>
                </c:pt>
                <c:pt idx="12">
                  <c:v>N Netherlands (1998-2016)</c:v>
                </c:pt>
                <c:pt idx="13">
                  <c:v>Styria (1998-2014)</c:v>
                </c:pt>
                <c:pt idx="14">
                  <c:v>Paris (1998-2016)</c:v>
                </c:pt>
                <c:pt idx="15">
                  <c:v>Tuscany (1998-2016)</c:v>
                </c:pt>
                <c:pt idx="16">
                  <c:v>PHE/Thames Valley (1998-2016)</c:v>
                </c:pt>
                <c:pt idx="17">
                  <c:v>Wielkopolska (1999-2015)</c:v>
                </c:pt>
                <c:pt idx="18">
                  <c:v>Emilia Romagna (1998-2016)</c:v>
                </c:pt>
                <c:pt idx="19">
                  <c:v>South Portugal (1998-2015)</c:v>
                </c:pt>
                <c:pt idx="20">
                  <c:v>Antwerp (1998-2015)</c:v>
                </c:pt>
                <c:pt idx="21">
                  <c:v>Zagreb (1998-2015)</c:v>
                </c:pt>
                <c:pt idx="22">
                  <c:v>Cork &amp; Kerry (1998-2016)</c:v>
                </c:pt>
                <c:pt idx="23">
                  <c:v>Valencia Region (2007-16)</c:v>
                </c:pt>
              </c:strCache>
            </c:strRef>
          </c:cat>
          <c:val>
            <c:numRef>
              <c:f>'All years'!$C$2:$C$25</c:f>
              <c:numCache>
                <c:formatCode>General</c:formatCode>
                <c:ptCount val="24"/>
                <c:pt idx="0">
                  <c:v>1.006485710911986</c:v>
                </c:pt>
                <c:pt idx="1">
                  <c:v>1.006485710911986</c:v>
                </c:pt>
                <c:pt idx="2">
                  <c:v>1.006485710911986</c:v>
                </c:pt>
                <c:pt idx="3">
                  <c:v>1.006485710911986</c:v>
                </c:pt>
                <c:pt idx="4">
                  <c:v>1.006485710911986</c:v>
                </c:pt>
                <c:pt idx="5">
                  <c:v>1.006485710911986</c:v>
                </c:pt>
                <c:pt idx="6">
                  <c:v>1.006485710911986</c:v>
                </c:pt>
                <c:pt idx="7">
                  <c:v>1.006485710911986</c:v>
                </c:pt>
                <c:pt idx="8">
                  <c:v>1.006485710911986</c:v>
                </c:pt>
                <c:pt idx="9">
                  <c:v>1.006485710911986</c:v>
                </c:pt>
                <c:pt idx="10">
                  <c:v>1.006485710911986</c:v>
                </c:pt>
                <c:pt idx="11">
                  <c:v>1.006485710911986</c:v>
                </c:pt>
                <c:pt idx="12">
                  <c:v>1.006485710911986</c:v>
                </c:pt>
                <c:pt idx="13">
                  <c:v>1.006485710911986</c:v>
                </c:pt>
                <c:pt idx="14">
                  <c:v>1.006485710911986</c:v>
                </c:pt>
                <c:pt idx="15">
                  <c:v>1.006485710911986</c:v>
                </c:pt>
                <c:pt idx="16">
                  <c:v>1.006485710911986</c:v>
                </c:pt>
                <c:pt idx="17">
                  <c:v>1.006485710911986</c:v>
                </c:pt>
                <c:pt idx="18">
                  <c:v>1.006485710911986</c:v>
                </c:pt>
                <c:pt idx="19">
                  <c:v>1.006485710911986</c:v>
                </c:pt>
                <c:pt idx="20">
                  <c:v>1.006485710911986</c:v>
                </c:pt>
                <c:pt idx="21">
                  <c:v>1.006485710911986</c:v>
                </c:pt>
                <c:pt idx="22">
                  <c:v>1.006485710911986</c:v>
                </c:pt>
                <c:pt idx="23">
                  <c:v>1.006485710911986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4D4-4051-A6EB-7333B885F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4714016"/>
        <c:axId val="584714672"/>
      </c:lineChart>
      <c:catAx>
        <c:axId val="58471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714672"/>
        <c:crosses val="autoZero"/>
        <c:auto val="1"/>
        <c:lblAlgn val="ctr"/>
        <c:lblOffset val="100"/>
        <c:noMultiLvlLbl val="0"/>
      </c:catAx>
      <c:valAx>
        <c:axId val="584714672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Prevalence </a:t>
                </a:r>
              </a:p>
              <a:p>
                <a:pPr>
                  <a:defRPr/>
                </a:pPr>
                <a:r>
                  <a:rPr lang="en-GB" baseline="0" dirty="0" smtClean="0"/>
                  <a:t>per 100,000 births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3437215110968947E-2"/>
              <c:y val="0.179083835091016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4714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49348815596976697"/>
          <c:y val="0.25366436216843308"/>
          <c:w val="0.28501301212168223"/>
          <c:h val="0.105318193987306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87930284183472"/>
          <c:y val="8.3750000000000005E-2"/>
          <c:w val="0.8756762238575716"/>
          <c:h val="0.61462744240303291"/>
        </c:manualLayout>
      </c:layout>
      <c:lineChart>
        <c:grouping val="standard"/>
        <c:varyColors val="0"/>
        <c:ser>
          <c:idx val="0"/>
          <c:order val="0"/>
          <c:tx>
            <c:strRef>
              <c:f>'Wales comp Eurocat over time'!$C$7</c:f>
              <c:strCache>
                <c:ptCount val="1"/>
                <c:pt idx="0">
                  <c:v>Wales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'Wales comp Eurocat over time'!$G$8:$G$24</c:f>
                <c:numCache>
                  <c:formatCode>General</c:formatCode>
                  <c:ptCount val="17"/>
                  <c:pt idx="0">
                    <c:v>6.4574579643896417</c:v>
                  </c:pt>
                  <c:pt idx="1">
                    <c:v>7.5050112995785501</c:v>
                  </c:pt>
                  <c:pt idx="2">
                    <c:v>6.7886385987393876</c:v>
                  </c:pt>
                  <c:pt idx="3">
                    <c:v>6.2795283148142236</c:v>
                  </c:pt>
                  <c:pt idx="4">
                    <c:v>5.6046619397699828</c:v>
                  </c:pt>
                  <c:pt idx="5">
                    <c:v>4.8175150669206817</c:v>
                  </c:pt>
                  <c:pt idx="6">
                    <c:v>5.342303294809529</c:v>
                  </c:pt>
                  <c:pt idx="7">
                    <c:v>6.6309212035211553</c:v>
                  </c:pt>
                  <c:pt idx="8">
                    <c:v>6.4372274423448825</c:v>
                  </c:pt>
                  <c:pt idx="9">
                    <c:v>5.9585946940673189</c:v>
                  </c:pt>
                  <c:pt idx="10">
                    <c:v>3.5881059950122784</c:v>
                  </c:pt>
                  <c:pt idx="11">
                    <c:v>3.5893464191844449</c:v>
                  </c:pt>
                  <c:pt idx="12">
                    <c:v>3.5792468736858734</c:v>
                  </c:pt>
                  <c:pt idx="13">
                    <c:v>4.4391361604277364</c:v>
                  </c:pt>
                  <c:pt idx="14">
                    <c:v>5.1365902650006525</c:v>
                  </c:pt>
                  <c:pt idx="15">
                    <c:v>5.2375312333999382</c:v>
                  </c:pt>
                  <c:pt idx="16">
                    <c:v>5.8062756391517611</c:v>
                  </c:pt>
                </c:numCache>
              </c:numRef>
            </c:plus>
            <c:minus>
              <c:numRef>
                <c:f>'Wales comp Eurocat over time'!$H$8:$H$24</c:f>
                <c:numCache>
                  <c:formatCode>General</c:formatCode>
                  <c:ptCount val="17"/>
                  <c:pt idx="0">
                    <c:v>2.5113185181827316</c:v>
                  </c:pt>
                  <c:pt idx="1">
                    <c:v>3.4398624044381254</c:v>
                  </c:pt>
                  <c:pt idx="2">
                    <c:v>2.6401250366169773</c:v>
                  </c:pt>
                  <c:pt idx="3">
                    <c:v>2.135713352185328</c:v>
                  </c:pt>
                  <c:pt idx="4">
                    <c:v>1.5370595197418799</c:v>
                  </c:pt>
                  <c:pt idx="5">
                    <c:v>0.85042988349252802</c:v>
                  </c:pt>
                  <c:pt idx="6">
                    <c:v>1.4651044804866633</c:v>
                  </c:pt>
                  <c:pt idx="7">
                    <c:v>2.8325032509453578</c:v>
                  </c:pt>
                  <c:pt idx="8">
                    <c:v>2.7497578781791026</c:v>
                  </c:pt>
                  <c:pt idx="9">
                    <c:v>2.3172967583953126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0.78363208657342132</c:v>
                  </c:pt>
                  <c:pt idx="14">
                    <c:v>1.4086854676664777</c:v>
                  </c:pt>
                  <c:pt idx="15">
                    <c:v>1.4363695841071151</c:v>
                  </c:pt>
                  <c:pt idx="16">
                    <c:v>1.9747465141775886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'Wales comp Eurocat over time'!$B$8:$B$24</c:f>
              <c:strCache>
                <c:ptCount val="17"/>
                <c:pt idx="0">
                  <c:v>1998-00</c:v>
                </c:pt>
                <c:pt idx="1">
                  <c:v>1999-01</c:v>
                </c:pt>
                <c:pt idx="2">
                  <c:v>2000-02</c:v>
                </c:pt>
                <c:pt idx="3">
                  <c:v>2001-03</c:v>
                </c:pt>
                <c:pt idx="4">
                  <c:v>2002-04</c:v>
                </c:pt>
                <c:pt idx="5">
                  <c:v>2003-05</c:v>
                </c:pt>
                <c:pt idx="6">
                  <c:v>2004-06</c:v>
                </c:pt>
                <c:pt idx="7">
                  <c:v>2005-07</c:v>
                </c:pt>
                <c:pt idx="8">
                  <c:v>2006-08</c:v>
                </c:pt>
                <c:pt idx="9">
                  <c:v>2007-09</c:v>
                </c:pt>
                <c:pt idx="10">
                  <c:v>2008-10</c:v>
                </c:pt>
                <c:pt idx="11">
                  <c:v>2009-11</c:v>
                </c:pt>
                <c:pt idx="12">
                  <c:v>2010-12</c:v>
                </c:pt>
                <c:pt idx="13">
                  <c:v>2011-13</c:v>
                </c:pt>
                <c:pt idx="14">
                  <c:v>2012-14</c:v>
                </c:pt>
                <c:pt idx="15">
                  <c:v>2013-15</c:v>
                </c:pt>
                <c:pt idx="16">
                  <c:v>2014-16</c:v>
                </c:pt>
              </c:strCache>
            </c:strRef>
          </c:cat>
          <c:val>
            <c:numRef>
              <c:f>'Wales comp Eurocat over time'!$C$8:$C$24</c:f>
              <c:numCache>
                <c:formatCode>General</c:formatCode>
                <c:ptCount val="17"/>
                <c:pt idx="0">
                  <c:v>4.109349798128191</c:v>
                </c:pt>
                <c:pt idx="1">
                  <c:v>6.3502143197332916</c:v>
                </c:pt>
                <c:pt idx="2">
                  <c:v>4.3201209633869748</c:v>
                </c:pt>
                <c:pt idx="3">
                  <c:v>3.2363506909608724</c:v>
                </c:pt>
                <c:pt idx="4">
                  <c:v>2.1178364183150493</c:v>
                </c:pt>
                <c:pt idx="5">
                  <c:v>1.0327271225124184</c:v>
                </c:pt>
                <c:pt idx="6">
                  <c:v>2.0186930980882978</c:v>
                </c:pt>
                <c:pt idx="7">
                  <c:v>4.9444735618998648</c:v>
                </c:pt>
                <c:pt idx="8">
                  <c:v>4.8000307201966095</c:v>
                </c:pt>
                <c:pt idx="9">
                  <c:v>3.7918645545981096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0.95161060094209438</c:v>
                </c:pt>
                <c:pt idx="14">
                  <c:v>1.9409561149822401</c:v>
                </c:pt>
                <c:pt idx="15">
                  <c:v>1.9791006966434452</c:v>
                </c:pt>
                <c:pt idx="16">
                  <c:v>2.9924291542397734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44F-419A-A0CE-AB54FC62D6BA}"/>
            </c:ext>
          </c:extLst>
        </c:ser>
        <c:ser>
          <c:idx val="1"/>
          <c:order val="1"/>
          <c:tx>
            <c:strRef>
              <c:f>'Wales comp Eurocat over time'!$D$7</c:f>
              <c:strCache>
                <c:ptCount val="1"/>
                <c:pt idx="0">
                  <c:v>All EUROCAT registries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'Wales comp Eurocat over time'!$B$8:$B$24</c:f>
              <c:strCache>
                <c:ptCount val="17"/>
                <c:pt idx="0">
                  <c:v>1998-00</c:v>
                </c:pt>
                <c:pt idx="1">
                  <c:v>1999-01</c:v>
                </c:pt>
                <c:pt idx="2">
                  <c:v>2000-02</c:v>
                </c:pt>
                <c:pt idx="3">
                  <c:v>2001-03</c:v>
                </c:pt>
                <c:pt idx="4">
                  <c:v>2002-04</c:v>
                </c:pt>
                <c:pt idx="5">
                  <c:v>2003-05</c:v>
                </c:pt>
                <c:pt idx="6">
                  <c:v>2004-06</c:v>
                </c:pt>
                <c:pt idx="7">
                  <c:v>2005-07</c:v>
                </c:pt>
                <c:pt idx="8">
                  <c:v>2006-08</c:v>
                </c:pt>
                <c:pt idx="9">
                  <c:v>2007-09</c:v>
                </c:pt>
                <c:pt idx="10">
                  <c:v>2008-10</c:v>
                </c:pt>
                <c:pt idx="11">
                  <c:v>2009-11</c:v>
                </c:pt>
                <c:pt idx="12">
                  <c:v>2010-12</c:v>
                </c:pt>
                <c:pt idx="13">
                  <c:v>2011-13</c:v>
                </c:pt>
                <c:pt idx="14">
                  <c:v>2012-14</c:v>
                </c:pt>
                <c:pt idx="15">
                  <c:v>2013-15</c:v>
                </c:pt>
                <c:pt idx="16">
                  <c:v>2014-16</c:v>
                </c:pt>
              </c:strCache>
            </c:strRef>
          </c:cat>
          <c:val>
            <c:numRef>
              <c:f>'Wales comp Eurocat over time'!$D$8:$D$24</c:f>
              <c:numCache>
                <c:formatCode>General</c:formatCode>
                <c:ptCount val="17"/>
                <c:pt idx="0">
                  <c:v>1.0158425259386152</c:v>
                </c:pt>
                <c:pt idx="1">
                  <c:v>1.0516269984199305</c:v>
                </c:pt>
                <c:pt idx="2">
                  <c:v>1.1151159977972169</c:v>
                </c:pt>
                <c:pt idx="3">
                  <c:v>1.3750973311079673</c:v>
                </c:pt>
                <c:pt idx="4">
                  <c:v>1.0861292109438379</c:v>
                </c:pt>
                <c:pt idx="5">
                  <c:v>0.74678137228544983</c:v>
                </c:pt>
                <c:pt idx="6">
                  <c:v>0.47131731168685137</c:v>
                </c:pt>
                <c:pt idx="7">
                  <c:v>0.77291928641713259</c:v>
                </c:pt>
                <c:pt idx="8">
                  <c:v>0.83987737790282613</c:v>
                </c:pt>
                <c:pt idx="9">
                  <c:v>1.1171549786543602</c:v>
                </c:pt>
                <c:pt idx="10">
                  <c:v>1.0972199581175466</c:v>
                </c:pt>
                <c:pt idx="11">
                  <c:v>1.1279350022327985</c:v>
                </c:pt>
                <c:pt idx="12">
                  <c:v>0.91040455849678059</c:v>
                </c:pt>
                <c:pt idx="13">
                  <c:v>1.1105323416103248</c:v>
                </c:pt>
                <c:pt idx="14">
                  <c:v>1.0665606842155193</c:v>
                </c:pt>
                <c:pt idx="15">
                  <c:v>1.1034164839388536</c:v>
                </c:pt>
                <c:pt idx="16">
                  <c:v>0.93984646936603999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44F-419A-A0CE-AB54FC62D6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6640640"/>
        <c:axId val="346638672"/>
      </c:lineChart>
      <c:catAx>
        <c:axId val="34664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38672"/>
        <c:crosses val="autoZero"/>
        <c:auto val="1"/>
        <c:lblAlgn val="ctr"/>
        <c:lblOffset val="100"/>
        <c:noMultiLvlLbl val="0"/>
      </c:catAx>
      <c:valAx>
        <c:axId val="346638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0" i="0" baseline="0" dirty="0" smtClean="0">
                    <a:effectLst/>
                  </a:rPr>
                  <a:t>Prevalence </a:t>
                </a:r>
              </a:p>
              <a:p>
                <a:pPr>
                  <a:defRPr/>
                </a:pPr>
                <a:r>
                  <a:rPr lang="en-GB" sz="1800" b="0" i="0" baseline="0" dirty="0" smtClean="0">
                    <a:effectLst/>
                  </a:rPr>
                  <a:t>per 100,000 births</a:t>
                </a:r>
                <a:endParaRPr lang="en-GB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"/>
              <c:y val="0.206661086270801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64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9582108640162343"/>
          <c:y val="6.0296031235608477E-2"/>
          <c:w val="0.30071654526773417"/>
          <c:h val="0.12016951548066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B4D81-63F8-4800-B236-F9BAF55580A4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4210C-9AD3-4E79-A241-0532DB436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1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207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1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can see that there appear</a:t>
            </a:r>
            <a:r>
              <a:rPr lang="en-GB" baseline="0" dirty="0" smtClean="0"/>
              <a:t> to have been more cases in specific years (2007) and over periods of years (1999-2002).</a:t>
            </a:r>
          </a:p>
          <a:p>
            <a:endParaRPr lang="en-GB" baseline="0" dirty="0" smtClean="0"/>
          </a:p>
          <a:p>
            <a:r>
              <a:rPr lang="en-GB" baseline="0" dirty="0" smtClean="0"/>
              <a:t>However, the numbers are small and these are figures for the whole of Wales, so if there are clusters (obviously one of our main concerns where we have higher-than-expected prevalence of a congenital anomaly with the possibility of an environmental link) we would need more detailed analysis than the epi curve alone can give us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023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the upper limit has been trimmed as the upper CI for French West Indies</a:t>
            </a:r>
            <a:r>
              <a:rPr lang="en-GB" baseline="0" dirty="0" smtClean="0"/>
              <a:t> (technically part of France)</a:t>
            </a:r>
          </a:p>
          <a:p>
            <a:endParaRPr lang="en-GB" baseline="0" dirty="0" smtClean="0"/>
          </a:p>
          <a:p>
            <a:r>
              <a:rPr lang="en-GB" baseline="0" dirty="0" smtClean="0"/>
              <a:t>EUROCAT mean 1998-2016 was 1 per 100,000 – therefore consistent with previous studies</a:t>
            </a:r>
          </a:p>
          <a:p>
            <a:endParaRPr lang="en-GB" baseline="0" dirty="0" smtClean="0"/>
          </a:p>
          <a:p>
            <a:r>
              <a:rPr lang="en-GB" baseline="0" dirty="0" err="1" smtClean="0"/>
              <a:t>Orioli</a:t>
            </a:r>
            <a:r>
              <a:rPr lang="en-GB" baseline="0" dirty="0" smtClean="0"/>
              <a:t> 2011 identified NE Italy and Hungary as the only other regions apart from Wales to show sign higher rates – only Wales comes through on this study (no Hungarian data included)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233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Used 3 year rolling averages,</a:t>
            </a:r>
            <a:r>
              <a:rPr lang="en-GB" baseline="0" dirty="0" smtClean="0"/>
              <a:t> calculated by Observatory, so that meaningful confidence intervals could be calculated</a:t>
            </a:r>
          </a:p>
          <a:p>
            <a:endParaRPr lang="en-GB" baseline="0" dirty="0" smtClean="0"/>
          </a:p>
          <a:p>
            <a:r>
              <a:rPr lang="en-GB" baseline="0" dirty="0" smtClean="0"/>
              <a:t>Two periods (end of 1990s/start of 2000s and towards end of first decade of this century) where Wales seems to have gone above EUROCAT rate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2424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map shows</a:t>
            </a:r>
            <a:r>
              <a:rPr lang="en-GB" baseline="0" dirty="0" smtClean="0"/>
              <a:t> the cases in South East Wales. The three cases at the bottom are in Cardiff, then we have a couple very close together in the NW of this map, in the Aberdare area, and a couple within a few km around </a:t>
            </a:r>
            <a:r>
              <a:rPr lang="en-GB" baseline="0" dirty="0" err="1" smtClean="0"/>
              <a:t>Bargoed</a:t>
            </a:r>
            <a:r>
              <a:rPr lang="en-GB" baseline="0" dirty="0" smtClean="0"/>
              <a:t>/Blackwood, with four others also around the Valleys area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5865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560381D-4E4E-4F64-AB2B-D6A9818C174D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29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87169D1-268E-4556-8053-F21CA0BDA4AA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26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C50922-A1C6-4D25-99D0-9F06A89F5B23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01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2D3444-809A-4F9B-B724-7A86599CD99F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38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6A05076-93B5-46CA-B69E-E0C427994CF8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6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20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39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67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16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2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400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9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72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1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28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5DDCF6-85D2-4A82-99EA-99CE211F1AF6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0516CA-F294-4B9E-8DD1-81998B1F55F1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0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9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4B054F-861C-4B6E-B54A-89B65C380636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8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A0A9606-760F-44B9-BB89-ECC11D684AAB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7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6EB4CC5-A325-408D-BA2A-8FCD1C787387}" type="datetime2">
              <a:rPr lang="en-GB" smtClean="0"/>
              <a:pPr/>
              <a:t>Tuesday, 06 October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 Universal Basic Income to address population health concerns?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6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2CBF5-17B8-4387-88A6-ABF9F8C64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0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647" y="1122363"/>
            <a:ext cx="10544519" cy="23876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GB" sz="3200" b="1" dirty="0" smtClean="0"/>
              <a:t>An epidemiological analysis of sirenomelia in Wales: </a:t>
            </a:r>
            <a:br>
              <a:rPr lang="en-GB" sz="3200" b="1" dirty="0" smtClean="0"/>
            </a:br>
            <a:r>
              <a:rPr lang="en-GB" sz="2400" b="1" dirty="0" smtClean="0"/>
              <a:t>is sirenomelia more prevalent in Wales than the rest of Europe and are there clusters of Welsh cases?</a:t>
            </a:r>
            <a:endParaRPr lang="en-GB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62617"/>
            <a:ext cx="9144000" cy="1655762"/>
          </a:xfrm>
        </p:spPr>
        <p:txBody>
          <a:bodyPr/>
          <a:lstStyle/>
          <a:p>
            <a:pPr algn="r"/>
            <a:r>
              <a:rPr lang="en-GB" dirty="0"/>
              <a:t>Chris Emmerson, Public Health Specialty Registrar</a:t>
            </a:r>
          </a:p>
          <a:p>
            <a:pPr algn="r"/>
            <a:r>
              <a:rPr lang="en-GB" dirty="0" smtClean="0"/>
              <a:t>CARIS Annual Meeting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847725" y="1960562"/>
            <a:ext cx="52482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Sirenomelia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235461" cy="4072880"/>
          </a:xfrm>
        </p:spPr>
        <p:txBody>
          <a:bodyPr>
            <a:normAutofit/>
          </a:bodyPr>
          <a:lstStyle/>
          <a:p>
            <a:r>
              <a:rPr lang="en-GB" dirty="0" smtClean="0"/>
              <a:t>Rare congenital condition:</a:t>
            </a:r>
          </a:p>
          <a:p>
            <a:pPr lvl="1"/>
            <a:r>
              <a:rPr lang="en-GB" dirty="0"/>
              <a:t>serious </a:t>
            </a:r>
            <a:r>
              <a:rPr lang="en-GB" dirty="0" smtClean="0"/>
              <a:t>defects </a:t>
            </a:r>
            <a:r>
              <a:rPr lang="en-GB" dirty="0"/>
              <a:t>of urogenital and </a:t>
            </a:r>
            <a:r>
              <a:rPr lang="en-GB" dirty="0" smtClean="0"/>
              <a:t>gastrointestinal tract and spine</a:t>
            </a:r>
            <a:endParaRPr lang="en-GB" dirty="0"/>
          </a:p>
          <a:p>
            <a:pPr lvl="1"/>
            <a:r>
              <a:rPr lang="en-GB" dirty="0" smtClean="0"/>
              <a:t>single </a:t>
            </a:r>
            <a:r>
              <a:rPr lang="en-GB" dirty="0"/>
              <a:t>midline </a:t>
            </a:r>
            <a:r>
              <a:rPr lang="en-GB" dirty="0" smtClean="0"/>
              <a:t>limb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ive births rare</a:t>
            </a:r>
          </a:p>
          <a:p>
            <a:r>
              <a:rPr lang="en-GB" dirty="0"/>
              <a:t>Occurs early in </a:t>
            </a:r>
            <a:r>
              <a:rPr lang="en-GB" dirty="0" err="1"/>
              <a:t>fetal</a:t>
            </a:r>
            <a:r>
              <a:rPr lang="en-GB" dirty="0"/>
              <a:t> developmental</a:t>
            </a:r>
          </a:p>
          <a:p>
            <a:r>
              <a:rPr lang="en-GB" dirty="0" smtClean="0"/>
              <a:t>No definitive evidence on cause</a:t>
            </a:r>
          </a:p>
          <a:p>
            <a:r>
              <a:rPr lang="en-GB" dirty="0" smtClean="0"/>
              <a:t>No treatment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85" y="1074447"/>
            <a:ext cx="3554569" cy="482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7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Sirenomelia in Wales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2CBF5-17B8-4387-88A6-ABF9F8C64D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857" y="6411397"/>
            <a:ext cx="7712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Cases of Sirenomelia recorded in Wales, 1998-2016 (n=17)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838200" y="1487487"/>
          <a:ext cx="10151533" cy="486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41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525250" cy="1325563"/>
          </a:xfrm>
        </p:spPr>
        <p:txBody>
          <a:bodyPr/>
          <a:lstStyle/>
          <a:p>
            <a:r>
              <a:rPr lang="en-GB" dirty="0"/>
              <a:t>Results: prevalence of Sirenomelia in Europe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2CBF5-17B8-4387-88A6-ABF9F8C64D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603848" y="1073989"/>
          <a:ext cx="10610491" cy="5714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7008" y="1690688"/>
            <a:ext cx="107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NB – vertical axis trimmed, FWI upper CI=12.85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1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Prevalence </a:t>
            </a:r>
            <a:r>
              <a:rPr lang="en-GB" dirty="0"/>
              <a:t>of Sirenomelia in </a:t>
            </a:r>
            <a:r>
              <a:rPr lang="en-GB" dirty="0" smtClean="0"/>
              <a:t>Wales and Europe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2CBF5-17B8-4387-88A6-ABF9F8C64D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558800" y="1359952"/>
          <a:ext cx="10001957" cy="5498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594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Mapping cases in South Wales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2CBF5-17B8-4387-88A6-ABF9F8C64D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9600" y="1690688"/>
            <a:ext cx="2218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t>Sirenomelia in South East Wales: 11 cases, 1998-2016 mapped with roads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5" t="13333" r="19899" b="21127"/>
          <a:stretch/>
        </p:blipFill>
        <p:spPr>
          <a:xfrm>
            <a:off x="3270249" y="1690688"/>
            <a:ext cx="6974417" cy="498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David Tucker, CARIS Manager, Public Health Wales </a:t>
            </a:r>
          </a:p>
          <a:p>
            <a:pPr marL="0" indent="0">
              <a:buNone/>
            </a:pPr>
            <a:r>
              <a:rPr lang="en-GB" dirty="0" smtClean="0"/>
              <a:t>Linda Bailey, former Consultant in Public Health, Health Intelligence, </a:t>
            </a:r>
            <a:r>
              <a:rPr lang="en-GB" dirty="0"/>
              <a:t>Public Health Wales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 Ceri White, former Principal Statistician, WCISU, </a:t>
            </a:r>
            <a:r>
              <a:rPr lang="en-GB" dirty="0"/>
              <a:t>Public Health Wales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Rhian Hughes, Observatory, </a:t>
            </a:r>
            <a:r>
              <a:rPr lang="en-GB" dirty="0"/>
              <a:t>Public Health Wales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 Monica </a:t>
            </a:r>
            <a:r>
              <a:rPr lang="en-GB" dirty="0" err="1"/>
              <a:t>Lanzoni</a:t>
            </a:r>
            <a:r>
              <a:rPr lang="en-GB" dirty="0"/>
              <a:t>, EUROCAT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 Sarah Jones and Dr Huw Brunt, Consultants in Environmental Health Protection, </a:t>
            </a:r>
            <a:r>
              <a:rPr lang="en-GB" dirty="0"/>
              <a:t>Public Health Wales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EUROCAT registry leads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2CBF5-17B8-4387-88A6-ABF9F8C64D5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Fir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Fira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65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ira Sans">
      <a:majorFont>
        <a:latin typeface="Fira Sans SemiBold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8F82748F-788D-4759-97E4-6C6A9C66E8A6}" vid="{302384B4-0830-425E-A9E7-F8B544CC8EDF}"/>
    </a:ext>
  </a:extLst>
</a:theme>
</file>

<file path=ppt/theme/theme2.xml><?xml version="1.0" encoding="utf-8"?>
<a:theme xmlns:a="http://schemas.openxmlformats.org/drawingml/2006/main" name="1_Office Theme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ira Sans">
      <a:majorFont>
        <a:latin typeface="Fira Sans SemiBold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8F82748F-788D-4759-97E4-6C6A9C66E8A6}" vid="{F5E89821-115C-4413-8955-30A829C5F41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472</Words>
  <Application>Microsoft Office PowerPoint</Application>
  <PresentationFormat>Widescreen</PresentationFormat>
  <Paragraphs>49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Fira Sans</vt:lpstr>
      <vt:lpstr>Fira Sans SemiBold</vt:lpstr>
      <vt:lpstr>2_Office Theme</vt:lpstr>
      <vt:lpstr>1_Office Theme</vt:lpstr>
      <vt:lpstr>An epidemiological analysis of sirenomelia in Wales:  is sirenomelia more prevalent in Wales than the rest of Europe and are there clusters of Welsh cases?</vt:lpstr>
      <vt:lpstr>Sirenomelia</vt:lpstr>
      <vt:lpstr>Sirenomelia in Wales</vt:lpstr>
      <vt:lpstr>Results: prevalence of Sirenomelia in Europe</vt:lpstr>
      <vt:lpstr>Results: Prevalence of Sirenomelia in Wales and Europe over time</vt:lpstr>
      <vt:lpstr>Mapping cases in South Wales</vt:lpstr>
      <vt:lpstr>Acknowledgements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epidemiological analysis of sirenomelia in Wales:  is sirenomelia more prevalent in Wales than the rest of Europe and are there clusters of Welsh cases?</dc:title>
  <dc:creator>David Tucker (Public Health Wales)</dc:creator>
  <cp:lastModifiedBy>Morgane Richards (Public Health Wales - No. 2 Capital Quarter)</cp:lastModifiedBy>
  <cp:revision>2</cp:revision>
  <dcterms:created xsi:type="dcterms:W3CDTF">2019-11-18T08:26:35Z</dcterms:created>
  <dcterms:modified xsi:type="dcterms:W3CDTF">2020-10-06T13:05:07Z</dcterms:modified>
</cp:coreProperties>
</file>