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4" r:id="rId3"/>
    <p:sldId id="276" r:id="rId4"/>
    <p:sldId id="277" r:id="rId5"/>
    <p:sldId id="278" r:id="rId6"/>
    <p:sldId id="270" r:id="rId7"/>
    <p:sldId id="279" r:id="rId8"/>
    <p:sldId id="281" r:id="rId9"/>
    <p:sldId id="280" r:id="rId10"/>
    <p:sldId id="275" r:id="rId11"/>
    <p:sldId id="283" r:id="rId12"/>
    <p:sldId id="282" r:id="rId13"/>
    <p:sldId id="260" r:id="rId14"/>
    <p:sldId id="264" r:id="rId15"/>
    <p:sldId id="262" r:id="rId16"/>
    <p:sldId id="263" r:id="rId17"/>
    <p:sldId id="272" r:id="rId18"/>
    <p:sldId id="265" r:id="rId19"/>
    <p:sldId id="266" r:id="rId20"/>
    <p:sldId id="285" r:id="rId21"/>
    <p:sldId id="267" r:id="rId22"/>
    <p:sldId id="27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2E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0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07567-990F-4623-8A20-CC48ECB27513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4E1F2-2EDF-44ED-9595-B9A9496ED1C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4E1F2-2EDF-44ED-9595-B9A9496ED1C4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ED17F-E738-4A02-B8E2-CA36CA970EB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1726-9456-4A56-BC54-26BB7B8FF5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ED17F-E738-4A02-B8E2-CA36CA970EB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1726-9456-4A56-BC54-26BB7B8FF5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ED17F-E738-4A02-B8E2-CA36CA970EB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1726-9456-4A56-BC54-26BB7B8FF5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ED17F-E738-4A02-B8E2-CA36CA970EB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1726-9456-4A56-BC54-26BB7B8FF5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ED17F-E738-4A02-B8E2-CA36CA970EB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1726-9456-4A56-BC54-26BB7B8FF5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ED17F-E738-4A02-B8E2-CA36CA970EB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1726-9456-4A56-BC54-26BB7B8FF5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ED17F-E738-4A02-B8E2-CA36CA970EB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1726-9456-4A56-BC54-26BB7B8FF5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ED17F-E738-4A02-B8E2-CA36CA970EB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1726-9456-4A56-BC54-26BB7B8FF5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ED17F-E738-4A02-B8E2-CA36CA970EB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1726-9456-4A56-BC54-26BB7B8FF5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ED17F-E738-4A02-B8E2-CA36CA970EB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1726-9456-4A56-BC54-26BB7B8FF5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ED17F-E738-4A02-B8E2-CA36CA970EB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1726-9456-4A56-BC54-26BB7B8FF5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ED17F-E738-4A02-B8E2-CA36CA970EB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C1726-9456-4A56-BC54-26BB7B8FF58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rmAutofit/>
          </a:bodyPr>
          <a:lstStyle/>
          <a:p>
            <a:r>
              <a:rPr lang="en-GB" sz="6700" b="1" dirty="0" err="1" smtClean="0">
                <a:solidFill>
                  <a:srgbClr val="9A2E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Trisomies</a:t>
            </a:r>
            <a:r>
              <a:rPr lang="en-GB" sz="5300" b="1" dirty="0" smtClean="0">
                <a:solidFill>
                  <a:srgbClr val="9A2E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5300" b="1" dirty="0" smtClean="0">
                <a:solidFill>
                  <a:srgbClr val="9A2E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5300" b="1" dirty="0" smtClean="0">
                <a:solidFill>
                  <a:srgbClr val="9A2E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Early Neonatal Period</a:t>
            </a:r>
            <a:r>
              <a:rPr lang="en-GB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3284984"/>
            <a:ext cx="6120680" cy="2880320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en-GB" sz="4000" b="1" baseline="30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GB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Annual CARIS Meeting</a:t>
            </a:r>
          </a:p>
          <a:p>
            <a:endParaRPr lang="en-GB" sz="2400" dirty="0" smtClean="0"/>
          </a:p>
          <a:p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Maha Mansour</a:t>
            </a:r>
          </a:p>
          <a:p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Neonatal Unit </a:t>
            </a:r>
          </a:p>
          <a:p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Singleton Hospital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3068960"/>
            <a:ext cx="1584176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Down age</a:t>
                      </a:r>
                      <a:r>
                        <a:rPr lang="en-GB" baseline="0" dirty="0" smtClean="0"/>
                        <a:t> 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Typical  age range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Sits alone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r>
                        <a:rPr lang="en-GB" baseline="0" dirty="0" smtClean="0"/>
                        <a:t> – 30 months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 – 9 months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Crawls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–</a:t>
                      </a:r>
                      <a:r>
                        <a:rPr lang="en-GB" baseline="0" dirty="0" smtClean="0"/>
                        <a:t> 22 months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 – 12 months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Stands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– 3.5 years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– 17 months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Walks alone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– 4 years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r>
                        <a:rPr lang="en-GB" baseline="0" dirty="0" smtClean="0"/>
                        <a:t> – 18 months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First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word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– 4 years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– 23 months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Two-word phrases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r>
                        <a:rPr lang="en-GB" baseline="0" dirty="0" smtClean="0"/>
                        <a:t> – 7.5 years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 – 32 months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Responsive smile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 – 5 months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– 2</a:t>
                      </a:r>
                      <a:r>
                        <a:rPr lang="en-GB" baseline="0" dirty="0" smtClean="0"/>
                        <a:t> months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Finger</a:t>
                      </a:r>
                      <a:r>
                        <a:rPr lang="en-GB" baseline="0" dirty="0" smtClean="0"/>
                        <a:t> feeds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 – 24 months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r>
                        <a:rPr lang="en-GB" baseline="0" dirty="0" smtClean="0"/>
                        <a:t> – 14 months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Drinks</a:t>
                      </a:r>
                      <a:r>
                        <a:rPr lang="en-GB" baseline="0" dirty="0" smtClean="0"/>
                        <a:t> from cup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 – 32 months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 – 17 months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Bowel control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– 7 years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 – 42</a:t>
                      </a:r>
                      <a:r>
                        <a:rPr lang="en-GB" baseline="0" dirty="0" smtClean="0"/>
                        <a:t> months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Dresses self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3.5 – 8.5 years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3.5 – 5 years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en-GB" dirty="0" err="1" smtClean="0"/>
              <a:t>Trisomy</a:t>
            </a:r>
            <a:r>
              <a:rPr lang="en-GB" dirty="0" smtClean="0"/>
              <a:t> 18</a:t>
            </a:r>
            <a:br>
              <a:rPr lang="en-GB" dirty="0" smtClean="0"/>
            </a:br>
            <a:r>
              <a:rPr lang="en-GB" dirty="0" smtClean="0"/>
              <a:t>Edward </a:t>
            </a:r>
            <a:r>
              <a:rPr lang="en-GB" dirty="0" err="1" smtClean="0"/>
              <a:t>Sx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 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4546848" cy="432048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1: 6,000 live births</a:t>
            </a:r>
          </a:p>
          <a:p>
            <a:r>
              <a:rPr lang="en-GB" dirty="0" smtClean="0"/>
              <a:t>92% antenatal detection </a:t>
            </a:r>
          </a:p>
          <a:p>
            <a:r>
              <a:rPr lang="en-GB" dirty="0" smtClean="0"/>
              <a:t>F:M = 4:1</a:t>
            </a:r>
          </a:p>
          <a:p>
            <a:endParaRPr lang="en-GB" dirty="0" smtClean="0">
              <a:cs typeface="Arial" charset="0"/>
            </a:endParaRPr>
          </a:p>
          <a:p>
            <a:pPr marL="342900" lvl="2" indent="-342900"/>
            <a:r>
              <a:rPr lang="en-GB" sz="2800" dirty="0" smtClean="0">
                <a:cs typeface="Arial" charset="0"/>
              </a:rPr>
              <a:t>↑ incidence with ↑ maternal age</a:t>
            </a:r>
          </a:p>
          <a:p>
            <a:pPr marL="342900" lvl="2" indent="-342900"/>
            <a:endParaRPr lang="en-GB" sz="2800" dirty="0" smtClean="0">
              <a:cs typeface="Arial" charset="0"/>
            </a:endParaRPr>
          </a:p>
          <a:p>
            <a:pPr marL="342900" lvl="2" indent="-342900"/>
            <a:r>
              <a:rPr lang="en-GB" sz="2800" dirty="0" smtClean="0"/>
              <a:t>5 – 10% survive 1</a:t>
            </a:r>
            <a:r>
              <a:rPr lang="en-GB" sz="2800" baseline="30000" dirty="0" smtClean="0"/>
              <a:t>st</a:t>
            </a:r>
            <a:r>
              <a:rPr lang="en-GB" sz="2800" dirty="0" smtClean="0"/>
              <a:t> yr</a:t>
            </a:r>
          </a:p>
          <a:p>
            <a:pPr marL="342900" lvl="2" indent="-342900"/>
            <a:r>
              <a:rPr lang="en-GB" sz="2800" dirty="0" smtClean="0"/>
              <a:t>55% die within 1</a:t>
            </a:r>
            <a:r>
              <a:rPr lang="en-GB" sz="2800" baseline="30000" dirty="0" smtClean="0"/>
              <a:t>st</a:t>
            </a:r>
            <a:r>
              <a:rPr lang="en-GB" sz="2800" dirty="0" smtClean="0"/>
              <a:t> week</a:t>
            </a:r>
          </a:p>
          <a:p>
            <a:endParaRPr lang="en-GB" sz="3200" dirty="0" smtClean="0"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endParaRPr lang="en-GB" dirty="0"/>
          </a:p>
        </p:txBody>
      </p:sp>
      <p:pic>
        <p:nvPicPr>
          <p:cNvPr id="5" name="Content Placeholder 4" descr="T1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844824"/>
            <a:ext cx="3606552" cy="2891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7" descr="Trisomy 18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20621"/>
          <a:stretch>
            <a:fillRect/>
          </a:stretch>
        </p:blipFill>
        <p:spPr>
          <a:xfrm>
            <a:off x="6300192" y="3789040"/>
            <a:ext cx="2482850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 descr="Trisomy 18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1766"/>
          <a:stretch>
            <a:fillRect/>
          </a:stretch>
        </p:blipFill>
        <p:spPr>
          <a:xfrm>
            <a:off x="3491880" y="4149080"/>
            <a:ext cx="2211036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8" descr="Trisomy 18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300192" y="332656"/>
            <a:ext cx="2381250" cy="317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Edward's Sx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67543" y="260648"/>
            <a:ext cx="5498792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7" descr="Trisomy 18 1"/>
          <p:cNvPicPr>
            <a:picLocks noChangeAspect="1" noChangeArrowheads="1"/>
          </p:cNvPicPr>
          <p:nvPr/>
        </p:nvPicPr>
        <p:blipFill>
          <a:blip r:embed="rId6" cstate="print"/>
          <a:srcRect l="12448" r="9584" b="30833"/>
          <a:stretch>
            <a:fillRect/>
          </a:stretch>
        </p:blipFill>
        <p:spPr>
          <a:xfrm>
            <a:off x="611560" y="4077072"/>
            <a:ext cx="2376465" cy="2108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38132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GB" sz="1800" dirty="0" smtClean="0"/>
              <a:t>General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>
                <a:cs typeface="Arial" charset="0"/>
              </a:rPr>
              <a:t>↓ </a:t>
            </a:r>
            <a:r>
              <a:rPr lang="en-GB" sz="1800" dirty="0" err="1" smtClean="0">
                <a:cs typeface="Arial" charset="0"/>
              </a:rPr>
              <a:t>fetal</a:t>
            </a:r>
            <a:r>
              <a:rPr lang="en-GB" sz="1800" dirty="0" smtClean="0">
                <a:cs typeface="Arial" charset="0"/>
              </a:rPr>
              <a:t> movements, often premature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>
                <a:cs typeface="Arial" charset="0"/>
              </a:rPr>
              <a:t>Low </a:t>
            </a:r>
            <a:r>
              <a:rPr lang="en-GB" sz="1800" dirty="0" err="1" smtClean="0">
                <a:cs typeface="Arial" charset="0"/>
              </a:rPr>
              <a:t>bt</a:t>
            </a:r>
            <a:r>
              <a:rPr lang="en-GB" sz="1800" dirty="0" smtClean="0">
                <a:cs typeface="Arial" charset="0"/>
              </a:rPr>
              <a:t> wt, </a:t>
            </a:r>
            <a:r>
              <a:rPr lang="en-GB" sz="1800" dirty="0" err="1" smtClean="0">
                <a:cs typeface="Arial" charset="0"/>
              </a:rPr>
              <a:t>hypoplasia</a:t>
            </a:r>
            <a:r>
              <a:rPr lang="en-GB" sz="1800" dirty="0" smtClean="0">
                <a:cs typeface="Arial" charset="0"/>
              </a:rPr>
              <a:t> of skeletal muscle &amp; </a:t>
            </a:r>
            <a:r>
              <a:rPr lang="en-GB" sz="1800" dirty="0" err="1" smtClean="0">
                <a:cs typeface="Arial" charset="0"/>
              </a:rPr>
              <a:t>subcut</a:t>
            </a:r>
            <a:r>
              <a:rPr lang="en-GB" sz="1800" dirty="0" smtClean="0">
                <a:cs typeface="Arial" charset="0"/>
              </a:rPr>
              <a:t> tissue</a:t>
            </a:r>
            <a:endParaRPr lang="en-GB" sz="1800" dirty="0" smtClean="0"/>
          </a:p>
          <a:p>
            <a:pPr lvl="2">
              <a:lnSpc>
                <a:spcPct val="80000"/>
              </a:lnSpc>
            </a:pPr>
            <a:r>
              <a:rPr lang="en-GB" sz="1800" dirty="0" smtClean="0"/>
              <a:t>Hypertonic after neonatal period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GB" sz="1800" dirty="0" smtClean="0"/>
          </a:p>
          <a:p>
            <a:pPr>
              <a:lnSpc>
                <a:spcPct val="80000"/>
              </a:lnSpc>
            </a:pPr>
            <a:r>
              <a:rPr lang="en-GB" sz="1800" dirty="0" smtClean="0"/>
              <a:t>Craniofacial 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Wide fontanels, prominent </a:t>
            </a:r>
            <a:r>
              <a:rPr lang="en-GB" sz="1800" dirty="0" err="1" smtClean="0"/>
              <a:t>occiput</a:t>
            </a:r>
            <a:r>
              <a:rPr lang="en-GB" sz="1800" dirty="0" smtClean="0"/>
              <a:t>, </a:t>
            </a:r>
            <a:r>
              <a:rPr lang="en-GB" sz="1800" dirty="0" err="1" smtClean="0"/>
              <a:t>microcephaly</a:t>
            </a:r>
            <a:endParaRPr lang="en-GB" sz="1800" dirty="0" smtClean="0"/>
          </a:p>
          <a:p>
            <a:pPr lvl="2">
              <a:lnSpc>
                <a:spcPct val="80000"/>
              </a:lnSpc>
            </a:pPr>
            <a:r>
              <a:rPr lang="en-GB" sz="1800" dirty="0" smtClean="0"/>
              <a:t>Low-set, malformed ears, </a:t>
            </a:r>
            <a:r>
              <a:rPr lang="en-GB" sz="1800" dirty="0" err="1" smtClean="0"/>
              <a:t>ptosis</a:t>
            </a:r>
            <a:r>
              <a:rPr lang="en-GB" sz="1800" dirty="0" smtClean="0"/>
              <a:t> </a:t>
            </a:r>
          </a:p>
          <a:p>
            <a:pPr lvl="2">
              <a:lnSpc>
                <a:spcPct val="80000"/>
              </a:lnSpc>
            </a:pPr>
            <a:r>
              <a:rPr lang="en-GB" sz="1800" dirty="0" err="1" smtClean="0"/>
              <a:t>Micrognathia</a:t>
            </a:r>
            <a:r>
              <a:rPr lang="en-GB" sz="1800" dirty="0" smtClean="0"/>
              <a:t>, cleft lip/palate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GB" sz="1800" dirty="0" smtClean="0"/>
          </a:p>
          <a:p>
            <a:pPr>
              <a:lnSpc>
                <a:spcPct val="80000"/>
              </a:lnSpc>
            </a:pPr>
            <a:r>
              <a:rPr lang="en-GB" sz="1800" dirty="0" smtClean="0"/>
              <a:t>Cardiac 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VSD, ASD, PDA, Bicuspid AV, </a:t>
            </a:r>
            <a:r>
              <a:rPr lang="en-GB" sz="1800" dirty="0" err="1" smtClean="0"/>
              <a:t>Coarct</a:t>
            </a:r>
            <a:endParaRPr lang="en-GB" sz="1800" dirty="0" smtClean="0"/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GB" sz="1800" dirty="0" smtClean="0"/>
          </a:p>
          <a:p>
            <a:pPr>
              <a:lnSpc>
                <a:spcPct val="80000"/>
              </a:lnSpc>
            </a:pPr>
            <a:r>
              <a:rPr lang="en-GB" sz="1800" dirty="0" smtClean="0"/>
              <a:t>Hands &amp; Feet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Clenched hand, overlapping index finger over 3</a:t>
            </a:r>
            <a:r>
              <a:rPr lang="en-GB" sz="1800" baseline="30000" dirty="0" smtClean="0"/>
              <a:t>rd</a:t>
            </a:r>
            <a:r>
              <a:rPr lang="en-GB" sz="1800" dirty="0" smtClean="0"/>
              <a:t> &amp; 5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over 4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finger</a:t>
            </a:r>
            <a:endParaRPr lang="en-GB" sz="1800" i="1" dirty="0" smtClean="0"/>
          </a:p>
          <a:p>
            <a:pPr lvl="2">
              <a:lnSpc>
                <a:spcPct val="80000"/>
              </a:lnSpc>
            </a:pPr>
            <a:r>
              <a:rPr lang="en-GB" sz="1800" dirty="0" smtClean="0"/>
              <a:t>‘Rocker bottom’ feet</a:t>
            </a:r>
          </a:p>
          <a:p>
            <a:pPr lvl="2">
              <a:lnSpc>
                <a:spcPct val="80000"/>
              </a:lnSpc>
            </a:pPr>
            <a:r>
              <a:rPr lang="en-GB" sz="1800" dirty="0" err="1" smtClean="0"/>
              <a:t>Syndactyly</a:t>
            </a:r>
            <a:r>
              <a:rPr lang="en-GB" sz="1800" dirty="0" smtClean="0"/>
              <a:t> 2</a:t>
            </a:r>
            <a:r>
              <a:rPr lang="en-GB" sz="1800" baseline="30000" dirty="0" smtClean="0"/>
              <a:t>nd</a:t>
            </a:r>
            <a:r>
              <a:rPr lang="en-GB" sz="1800" dirty="0" smtClean="0"/>
              <a:t> &amp; 3</a:t>
            </a:r>
            <a:r>
              <a:rPr lang="en-GB" sz="1800" baseline="30000" dirty="0" smtClean="0"/>
              <a:t>rd</a:t>
            </a:r>
            <a:r>
              <a:rPr lang="en-GB" sz="1800" dirty="0" smtClean="0"/>
              <a:t> toes, 3</a:t>
            </a:r>
            <a:r>
              <a:rPr lang="en-GB" sz="1800" baseline="30000" dirty="0" smtClean="0"/>
              <a:t>rd</a:t>
            </a:r>
            <a:r>
              <a:rPr lang="en-GB" sz="1800" dirty="0" smtClean="0"/>
              <a:t> &amp; 4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fingers, </a:t>
            </a:r>
            <a:r>
              <a:rPr lang="en-GB" sz="1800" dirty="0" err="1" smtClean="0"/>
              <a:t>palmar</a:t>
            </a:r>
            <a:r>
              <a:rPr lang="en-GB" sz="1800" dirty="0" smtClean="0"/>
              <a:t> crease, </a:t>
            </a:r>
            <a:r>
              <a:rPr lang="en-GB" sz="1800" dirty="0" err="1" smtClean="0"/>
              <a:t>dermatoglyphics</a:t>
            </a:r>
            <a:endParaRPr lang="en-GB" sz="1800" dirty="0" smtClean="0"/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GB" sz="1800" dirty="0" smtClean="0"/>
          </a:p>
          <a:p>
            <a:pPr>
              <a:lnSpc>
                <a:spcPct val="80000"/>
              </a:lnSpc>
            </a:pPr>
            <a:r>
              <a:rPr lang="en-GB" sz="1800" dirty="0" smtClean="0"/>
              <a:t>Torso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Short sternum, small widely-spaced nipples</a:t>
            </a:r>
          </a:p>
          <a:p>
            <a:pPr lvl="2">
              <a:lnSpc>
                <a:spcPct val="80000"/>
              </a:lnSpc>
            </a:pPr>
            <a:r>
              <a:rPr lang="en-GB" sz="1800" dirty="0" err="1" smtClean="0"/>
              <a:t>Diastasis</a:t>
            </a:r>
            <a:r>
              <a:rPr lang="en-GB" sz="1800" dirty="0" smtClean="0"/>
              <a:t> </a:t>
            </a:r>
            <a:r>
              <a:rPr lang="en-GB" sz="1800" dirty="0" err="1" smtClean="0"/>
              <a:t>recti</a:t>
            </a:r>
            <a:r>
              <a:rPr lang="en-GB" sz="1800" dirty="0" smtClean="0"/>
              <a:t>, umbilical / inguinal hernia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GB" sz="18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en-GB" sz="1800" dirty="0" smtClean="0"/>
              <a:t>Skin 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Redundant skin</a:t>
            </a:r>
          </a:p>
          <a:p>
            <a:pPr lvl="2">
              <a:lnSpc>
                <a:spcPct val="80000"/>
              </a:lnSpc>
            </a:pPr>
            <a:r>
              <a:rPr lang="en-GB" sz="1800" dirty="0" err="1" smtClean="0"/>
              <a:t>Hirsutism</a:t>
            </a:r>
            <a:r>
              <a:rPr lang="en-GB" sz="1800" dirty="0" smtClean="0"/>
              <a:t> of forehead &amp; back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GB" sz="1800" dirty="0" smtClean="0"/>
          </a:p>
          <a:p>
            <a:pPr>
              <a:lnSpc>
                <a:spcPct val="80000"/>
              </a:lnSpc>
            </a:pPr>
            <a:r>
              <a:rPr lang="en-GB" sz="1800" dirty="0" smtClean="0"/>
              <a:t>Genitourinary</a:t>
            </a:r>
          </a:p>
          <a:p>
            <a:pPr lvl="2">
              <a:lnSpc>
                <a:spcPct val="80000"/>
              </a:lnSpc>
            </a:pPr>
            <a:r>
              <a:rPr lang="en-GB" sz="1800" dirty="0" err="1" smtClean="0"/>
              <a:t>Cryptorchidism</a:t>
            </a:r>
            <a:r>
              <a:rPr lang="en-GB" sz="1800" dirty="0" smtClean="0"/>
              <a:t>, </a:t>
            </a:r>
            <a:r>
              <a:rPr lang="en-GB" sz="1800" dirty="0" err="1" smtClean="0"/>
              <a:t>hypoplasia</a:t>
            </a:r>
            <a:r>
              <a:rPr lang="en-GB" sz="1800" dirty="0" smtClean="0"/>
              <a:t> labia, with prominent clitoris 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Horseshoe kidney, ectopic kidney, polycystic</a:t>
            </a:r>
          </a:p>
          <a:p>
            <a:pPr lvl="2">
              <a:lnSpc>
                <a:spcPct val="80000"/>
              </a:lnSpc>
            </a:pPr>
            <a:endParaRPr lang="en-US" sz="18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en-GB" dirty="0" err="1" smtClean="0"/>
              <a:t>Trisomy</a:t>
            </a:r>
            <a:r>
              <a:rPr lang="en-GB" dirty="0" smtClean="0"/>
              <a:t> 13</a:t>
            </a:r>
            <a:br>
              <a:rPr lang="en-GB" dirty="0" smtClean="0"/>
            </a:br>
            <a:r>
              <a:rPr lang="en-GB" dirty="0" err="1" smtClean="0"/>
              <a:t>Patau</a:t>
            </a:r>
            <a:r>
              <a:rPr lang="en-GB" dirty="0" smtClean="0"/>
              <a:t> </a:t>
            </a:r>
            <a:r>
              <a:rPr lang="en-GB" dirty="0" err="1" smtClean="0"/>
              <a:t>Sx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 13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described in 1657 </a:t>
            </a:r>
            <a:r>
              <a:rPr lang="en-GB" dirty="0" smtClean="0"/>
              <a:t>  by </a:t>
            </a:r>
            <a:r>
              <a:rPr lang="en-GB" dirty="0" err="1"/>
              <a:t>Bartholin</a:t>
            </a:r>
            <a:endParaRPr lang="en-GB" dirty="0"/>
          </a:p>
          <a:p>
            <a:pPr>
              <a:buFont typeface="Wingdings" pitchFamily="2" charset="2"/>
              <a:buNone/>
            </a:pPr>
            <a:endParaRPr lang="en-GB" dirty="0"/>
          </a:p>
          <a:p>
            <a:r>
              <a:rPr lang="en-GB" dirty="0"/>
              <a:t>Incidence </a:t>
            </a:r>
            <a:r>
              <a:rPr lang="en-GB" dirty="0" smtClean="0"/>
              <a:t>1:10,000 to 20,000 live births </a:t>
            </a:r>
          </a:p>
          <a:p>
            <a:endParaRPr lang="en-GB" dirty="0" smtClean="0"/>
          </a:p>
          <a:p>
            <a:r>
              <a:rPr lang="en-GB" dirty="0" smtClean="0"/>
              <a:t>Median survival 2 weeks</a:t>
            </a:r>
            <a:endParaRPr lang="en-US" dirty="0"/>
          </a:p>
          <a:p>
            <a:endParaRPr lang="en-GB" dirty="0"/>
          </a:p>
        </p:txBody>
      </p:sp>
      <p:pic>
        <p:nvPicPr>
          <p:cNvPr id="7" name="Picture 7" descr="Trisomy 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981561"/>
            <a:ext cx="4038600" cy="3763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3264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sz="1800" dirty="0" smtClean="0"/>
              <a:t>Central Nervous System</a:t>
            </a:r>
          </a:p>
          <a:p>
            <a:pPr lvl="2">
              <a:lnSpc>
                <a:spcPct val="80000"/>
              </a:lnSpc>
            </a:pPr>
            <a:r>
              <a:rPr lang="en-GB" sz="1800" dirty="0" err="1" smtClean="0"/>
              <a:t>Holoprosencephaly</a:t>
            </a:r>
            <a:r>
              <a:rPr lang="en-GB" sz="1800" dirty="0" smtClean="0"/>
              <a:t> type defects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Seizures, v severe learning  disability, deafness</a:t>
            </a:r>
          </a:p>
          <a:p>
            <a:pPr lvl="2">
              <a:lnSpc>
                <a:spcPct val="80000"/>
              </a:lnSpc>
            </a:pPr>
            <a:endParaRPr lang="en-GB" sz="1800" dirty="0" smtClean="0"/>
          </a:p>
          <a:p>
            <a:pPr>
              <a:lnSpc>
                <a:spcPct val="80000"/>
              </a:lnSpc>
            </a:pPr>
            <a:r>
              <a:rPr lang="en-GB" sz="1800" dirty="0" smtClean="0"/>
              <a:t>Craniofacial</a:t>
            </a:r>
          </a:p>
          <a:p>
            <a:pPr lvl="2">
              <a:lnSpc>
                <a:spcPct val="80000"/>
              </a:lnSpc>
            </a:pPr>
            <a:r>
              <a:rPr lang="en-GB" sz="1800" dirty="0" err="1" smtClean="0"/>
              <a:t>Microcephaly</a:t>
            </a:r>
            <a:r>
              <a:rPr lang="en-GB" sz="1800" dirty="0" smtClean="0"/>
              <a:t>, wide fontanels</a:t>
            </a:r>
          </a:p>
          <a:p>
            <a:pPr lvl="2">
              <a:lnSpc>
                <a:spcPct val="80000"/>
              </a:lnSpc>
            </a:pPr>
            <a:r>
              <a:rPr lang="en-GB" sz="1800" dirty="0" err="1" smtClean="0"/>
              <a:t>Microphthalmia</a:t>
            </a:r>
            <a:r>
              <a:rPr lang="en-GB" sz="1800" dirty="0" smtClean="0"/>
              <a:t>, </a:t>
            </a:r>
            <a:r>
              <a:rPr lang="en-GB" sz="1800" dirty="0" err="1" smtClean="0"/>
              <a:t>coloboma</a:t>
            </a:r>
            <a:r>
              <a:rPr lang="en-GB" sz="1800" dirty="0" smtClean="0"/>
              <a:t> of iris, retinal dysplasia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Cleft lip / palate, </a:t>
            </a:r>
            <a:r>
              <a:rPr lang="en-GB" sz="1800" dirty="0" err="1" smtClean="0"/>
              <a:t>micrognathia</a:t>
            </a:r>
            <a:r>
              <a:rPr lang="en-GB" sz="1800" dirty="0" smtClean="0"/>
              <a:t>, absent </a:t>
            </a:r>
            <a:r>
              <a:rPr lang="en-GB" sz="1800" dirty="0" err="1" smtClean="0"/>
              <a:t>philtrum</a:t>
            </a:r>
            <a:r>
              <a:rPr lang="en-GB" sz="1800" dirty="0" smtClean="0"/>
              <a:t>, low-set ears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GB" sz="1800" dirty="0" smtClean="0"/>
          </a:p>
          <a:p>
            <a:pPr>
              <a:lnSpc>
                <a:spcPct val="80000"/>
              </a:lnSpc>
            </a:pPr>
            <a:r>
              <a:rPr lang="en-GB" sz="1800" dirty="0" smtClean="0"/>
              <a:t>Skin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Capillary </a:t>
            </a:r>
            <a:r>
              <a:rPr lang="en-GB" sz="1800" dirty="0" err="1" smtClean="0"/>
              <a:t>haemangiomata</a:t>
            </a:r>
            <a:r>
              <a:rPr lang="en-GB" sz="1800" dirty="0" smtClean="0"/>
              <a:t>, esp. forehead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Localised scalp defects in </a:t>
            </a:r>
            <a:r>
              <a:rPr lang="en-GB" sz="1800" dirty="0" err="1" smtClean="0"/>
              <a:t>parieto</a:t>
            </a:r>
            <a:r>
              <a:rPr lang="en-GB" sz="1800" dirty="0" smtClean="0"/>
              <a:t>-occipital area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GB" sz="1800" dirty="0" smtClean="0"/>
          </a:p>
          <a:p>
            <a:pPr>
              <a:lnSpc>
                <a:spcPct val="80000"/>
              </a:lnSpc>
            </a:pPr>
            <a:r>
              <a:rPr lang="en-GB" sz="1800" dirty="0" smtClean="0"/>
              <a:t>Hands &amp; Feet</a:t>
            </a:r>
          </a:p>
          <a:p>
            <a:pPr lvl="2">
              <a:lnSpc>
                <a:spcPct val="80000"/>
              </a:lnSpc>
            </a:pPr>
            <a:r>
              <a:rPr lang="en-GB" sz="1800" dirty="0" err="1" smtClean="0"/>
              <a:t>Dermatoglyphics</a:t>
            </a:r>
            <a:r>
              <a:rPr lang="en-GB" sz="1800" dirty="0" smtClean="0"/>
              <a:t> (distal </a:t>
            </a:r>
            <a:r>
              <a:rPr lang="en-GB" sz="1800" dirty="0" err="1" smtClean="0"/>
              <a:t>palmar</a:t>
            </a:r>
            <a:r>
              <a:rPr lang="en-GB" sz="1800" dirty="0" smtClean="0"/>
              <a:t> axial </a:t>
            </a:r>
            <a:r>
              <a:rPr lang="en-GB" sz="1800" dirty="0" err="1" smtClean="0"/>
              <a:t>triradius</a:t>
            </a:r>
            <a:r>
              <a:rPr lang="en-GB" sz="1800" dirty="0" smtClean="0"/>
              <a:t>)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Narrow, hyper convex nails &amp; flexed, overlapping fingers</a:t>
            </a:r>
          </a:p>
          <a:p>
            <a:pPr lvl="2">
              <a:lnSpc>
                <a:spcPct val="80000"/>
              </a:lnSpc>
            </a:pPr>
            <a:r>
              <a:rPr lang="en-GB" sz="1800" dirty="0" err="1" smtClean="0"/>
              <a:t>Polydactyly</a:t>
            </a:r>
            <a:endParaRPr lang="en-GB" sz="1800" dirty="0" smtClean="0"/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GB" sz="1800" dirty="0" smtClean="0"/>
          </a:p>
          <a:p>
            <a:pPr>
              <a:lnSpc>
                <a:spcPct val="80000"/>
              </a:lnSpc>
            </a:pPr>
            <a:r>
              <a:rPr lang="en-GB" sz="1800" dirty="0" smtClean="0"/>
              <a:t>Cardiac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In 80% </a:t>
            </a:r>
          </a:p>
          <a:p>
            <a:pPr lvl="2">
              <a:lnSpc>
                <a:spcPct val="80000"/>
              </a:lnSpc>
            </a:pPr>
            <a:r>
              <a:rPr lang="en-GB" sz="1800" dirty="0" smtClean="0"/>
              <a:t>VSD, PDA, ASD, TAPVD</a:t>
            </a:r>
            <a:endParaRPr lang="en-US" sz="1800" dirty="0" smtClean="0"/>
          </a:p>
          <a:p>
            <a:endParaRPr lang="en-GB" dirty="0"/>
          </a:p>
        </p:txBody>
      </p:sp>
      <p:pic>
        <p:nvPicPr>
          <p:cNvPr id="4" name="Picture 5" descr="Trisomy 13 1"/>
          <p:cNvPicPr>
            <a:picLocks noChangeAspect="1" noChangeArrowheads="1"/>
          </p:cNvPicPr>
          <p:nvPr/>
        </p:nvPicPr>
        <p:blipFill>
          <a:blip r:embed="rId2" cstate="print"/>
          <a:srcRect t="6029" b="3612"/>
          <a:stretch>
            <a:fillRect/>
          </a:stretch>
        </p:blipFill>
        <p:spPr>
          <a:xfrm>
            <a:off x="6876256" y="404664"/>
            <a:ext cx="1690569" cy="2056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3 known human </a:t>
            </a:r>
            <a:r>
              <a:rPr lang="en-GB" dirty="0" err="1" smtClean="0"/>
              <a:t>trisomies</a:t>
            </a:r>
            <a:endParaRPr lang="en-GB" dirty="0" smtClean="0"/>
          </a:p>
          <a:p>
            <a:pPr lvl="1"/>
            <a:r>
              <a:rPr lang="en-GB" sz="3200" dirty="0" smtClean="0"/>
              <a:t>with main focus on T21</a:t>
            </a:r>
          </a:p>
          <a:p>
            <a:pPr lvl="1"/>
            <a:r>
              <a:rPr lang="en-GB" sz="3200" dirty="0" smtClean="0"/>
              <a:t>focus on early life</a:t>
            </a:r>
          </a:p>
          <a:p>
            <a:endParaRPr lang="en-GB" dirty="0" smtClean="0"/>
          </a:p>
          <a:p>
            <a:r>
              <a:rPr lang="en-GB" dirty="0" smtClean="0"/>
              <a:t>Acknowledge personal experience</a:t>
            </a:r>
          </a:p>
          <a:p>
            <a:pPr lvl="1"/>
            <a:r>
              <a:rPr lang="en-GB" sz="3200" dirty="0" smtClean="0"/>
              <a:t>parents in the audience</a:t>
            </a:r>
          </a:p>
          <a:p>
            <a:pPr lvl="1"/>
            <a:r>
              <a:rPr lang="en-GB" sz="3200" dirty="0" smtClean="0"/>
              <a:t>as clinicians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Trisomies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Very heterogeneous group </a:t>
            </a:r>
          </a:p>
          <a:p>
            <a:endParaRPr lang="en-GB" dirty="0" smtClean="0"/>
          </a:p>
          <a:p>
            <a:r>
              <a:rPr lang="en-GB" dirty="0" smtClean="0"/>
              <a:t>T 21 – bright beginnings </a:t>
            </a:r>
          </a:p>
          <a:p>
            <a:pPr lvl="1"/>
            <a:r>
              <a:rPr lang="en-GB" dirty="0" smtClean="0"/>
              <a:t>Inform &amp; support parents</a:t>
            </a:r>
          </a:p>
          <a:p>
            <a:pPr lvl="1"/>
            <a:r>
              <a:rPr lang="en-GB" dirty="0" smtClean="0"/>
              <a:t>Screen &amp; treat accordingly</a:t>
            </a:r>
          </a:p>
          <a:p>
            <a:pPr lvl="1"/>
            <a:r>
              <a:rPr lang="en-GB" dirty="0" smtClean="0"/>
              <a:t>Early intervention </a:t>
            </a:r>
          </a:p>
          <a:p>
            <a:endParaRPr lang="en-GB" dirty="0" smtClean="0"/>
          </a:p>
          <a:p>
            <a:r>
              <a:rPr lang="en-GB" dirty="0" smtClean="0"/>
              <a:t>T 18 &amp; T 13</a:t>
            </a:r>
          </a:p>
          <a:p>
            <a:pPr lvl="1"/>
            <a:r>
              <a:rPr lang="en-GB" dirty="0" smtClean="0"/>
              <a:t>Inform &amp; support parents</a:t>
            </a:r>
          </a:p>
          <a:p>
            <a:pPr lvl="1"/>
            <a:r>
              <a:rPr lang="en-GB" dirty="0" smtClean="0"/>
              <a:t>Consider early involvement of palliative care team  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4" name="Content Placeholder 3" descr="Sx bay April 2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270"/>
          <a:stretch>
            <a:fillRect/>
          </a:stretch>
        </p:blipFill>
        <p:spPr>
          <a:xfrm>
            <a:off x="250826" y="169334"/>
            <a:ext cx="8469313" cy="650028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/>
          <a:lstStyle/>
          <a:p>
            <a:r>
              <a:rPr lang="en-GB" dirty="0" err="1" smtClean="0"/>
              <a:t>Trisomy</a:t>
            </a:r>
            <a:r>
              <a:rPr lang="en-GB" dirty="0" smtClean="0"/>
              <a:t> 21</a:t>
            </a:r>
            <a:br>
              <a:rPr lang="en-GB" dirty="0" smtClean="0"/>
            </a:br>
            <a:r>
              <a:rPr lang="en-GB" dirty="0" smtClean="0"/>
              <a:t>Down </a:t>
            </a:r>
            <a:r>
              <a:rPr lang="en-GB" dirty="0" err="1" smtClean="0"/>
              <a:t>Sx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impressions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Initial ‘suspicions’ </a:t>
            </a:r>
            <a:r>
              <a:rPr lang="en-GB" sz="2600" dirty="0" smtClean="0"/>
              <a:t>(antenatal / postnatal)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Clinical diagnosis</a:t>
            </a:r>
          </a:p>
          <a:p>
            <a:pPr lvl="1"/>
            <a:r>
              <a:rPr lang="en-GB" sz="2800" dirty="0" smtClean="0"/>
              <a:t>“group of concurrent </a:t>
            </a:r>
          </a:p>
          <a:p>
            <a:pPr lvl="1">
              <a:buNone/>
            </a:pPr>
            <a:r>
              <a:rPr lang="en-GB" dirty="0" smtClean="0"/>
              <a:t>		</a:t>
            </a:r>
            <a:r>
              <a:rPr lang="en-GB" sz="2800" dirty="0" smtClean="0"/>
              <a:t>medical observations”</a:t>
            </a:r>
          </a:p>
          <a:p>
            <a:pPr lvl="1"/>
            <a:r>
              <a:rPr lang="en-GB" sz="2800" dirty="0" smtClean="0"/>
              <a:t>Face &amp; head</a:t>
            </a:r>
          </a:p>
          <a:p>
            <a:pPr lvl="1"/>
            <a:r>
              <a:rPr lang="en-GB" sz="2800" dirty="0" err="1" smtClean="0"/>
              <a:t>Hypotonia</a:t>
            </a:r>
            <a:endParaRPr lang="en-GB" sz="2800" dirty="0" smtClean="0"/>
          </a:p>
          <a:p>
            <a:pPr lvl="1"/>
            <a:r>
              <a:rPr lang="en-GB" sz="2800" dirty="0" smtClean="0"/>
              <a:t>Hands &amp; feet</a:t>
            </a:r>
            <a:endParaRPr lang="en-GB" dirty="0" smtClean="0"/>
          </a:p>
          <a:p>
            <a:r>
              <a:rPr lang="en-GB" dirty="0" smtClean="0"/>
              <a:t>Genetics</a:t>
            </a:r>
          </a:p>
          <a:p>
            <a:endParaRPr lang="en-GB" dirty="0" smtClean="0"/>
          </a:p>
          <a:p>
            <a:r>
              <a:rPr lang="en-GB" dirty="0" smtClean="0"/>
              <a:t>First interactions with parents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" name="Content Placeholder 4" descr="T21 2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716016" y="2348880"/>
            <a:ext cx="3679825" cy="244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with Parents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Impossible to predict future strengths &amp; weaknesses of any baby</a:t>
            </a:r>
          </a:p>
          <a:p>
            <a:endParaRPr lang="en-GB" dirty="0" smtClean="0"/>
          </a:p>
          <a:p>
            <a:r>
              <a:rPr lang="en-GB" dirty="0" smtClean="0"/>
              <a:t>Babies learn best when parents less stressed</a:t>
            </a:r>
          </a:p>
          <a:p>
            <a:pPr>
              <a:buNone/>
            </a:pPr>
            <a:r>
              <a:rPr lang="en-GB" dirty="0" smtClean="0">
                <a:sym typeface="Wingdings" pitchFamily="2" charset="2"/>
              </a:rPr>
              <a:t>	 empower parents </a:t>
            </a:r>
          </a:p>
          <a:p>
            <a:pPr>
              <a:buNone/>
            </a:pPr>
            <a:r>
              <a:rPr lang="en-GB" dirty="0" smtClean="0">
                <a:sym typeface="Wingdings" pitchFamily="2" charset="2"/>
              </a:rPr>
              <a:t>	 spend time with baby</a:t>
            </a:r>
          </a:p>
          <a:p>
            <a:pPr>
              <a:buNone/>
            </a:pPr>
            <a:r>
              <a:rPr lang="en-GB" dirty="0" smtClean="0">
                <a:sym typeface="Wingdings" pitchFamily="2" charset="2"/>
              </a:rPr>
              <a:t>	 p</a:t>
            </a:r>
            <a:r>
              <a:rPr lang="en-GB" dirty="0" smtClean="0"/>
              <a:t>oint out the strengths 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Peer support </a:t>
            </a:r>
          </a:p>
          <a:p>
            <a:endParaRPr lang="en-GB" dirty="0"/>
          </a:p>
        </p:txBody>
      </p:sp>
      <p:pic>
        <p:nvPicPr>
          <p:cNvPr id="3074" name="Picture 2" descr="H:\2018\T21.jpg"/>
          <p:cNvPicPr>
            <a:picLocks noChangeAspect="1" noChangeArrowheads="1"/>
          </p:cNvPicPr>
          <p:nvPr/>
        </p:nvPicPr>
        <p:blipFill>
          <a:blip r:embed="rId2" cstate="print"/>
          <a:srcRect l="23225" t="3921" r="13776"/>
          <a:stretch>
            <a:fillRect/>
          </a:stretch>
        </p:blipFill>
        <p:spPr bwMode="auto">
          <a:xfrm>
            <a:off x="5652120" y="3717032"/>
            <a:ext cx="2520280" cy="2561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Information for Parents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48397" r="10594"/>
          <a:stretch>
            <a:fillRect/>
          </a:stretch>
        </p:blipFill>
        <p:spPr>
          <a:xfrm>
            <a:off x="1115616" y="1434512"/>
            <a:ext cx="3539462" cy="4775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30112" t="10178" r="28124" b="5499"/>
          <a:stretch>
            <a:fillRect/>
          </a:stretch>
        </p:blipFill>
        <p:spPr bwMode="auto">
          <a:xfrm>
            <a:off x="4874182" y="1418952"/>
            <a:ext cx="3730265" cy="4707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Early ‘medical’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Feeding</a:t>
            </a:r>
          </a:p>
          <a:p>
            <a:pPr lvl="1"/>
            <a:r>
              <a:rPr lang="en-GB" sz="3200" dirty="0" smtClean="0"/>
              <a:t>Poor suck </a:t>
            </a:r>
          </a:p>
          <a:p>
            <a:pPr lvl="1"/>
            <a:r>
              <a:rPr lang="en-GB" sz="3200" dirty="0" smtClean="0"/>
              <a:t>Frequent respiratory infections</a:t>
            </a:r>
          </a:p>
          <a:p>
            <a:pPr lvl="1">
              <a:buNone/>
            </a:pPr>
            <a:endParaRPr lang="en-GB" sz="3200" dirty="0" smtClean="0"/>
          </a:p>
          <a:p>
            <a:r>
              <a:rPr lang="en-GB" dirty="0" smtClean="0"/>
              <a:t>Congenital heart disease</a:t>
            </a:r>
          </a:p>
          <a:p>
            <a:pPr lvl="1"/>
            <a:r>
              <a:rPr lang="en-GB" sz="3200" dirty="0" err="1" smtClean="0"/>
              <a:t>Aprox</a:t>
            </a:r>
            <a:r>
              <a:rPr lang="en-GB" sz="3200" dirty="0" smtClean="0"/>
              <a:t> 40% of babies with T21 (vs. 1%)</a:t>
            </a:r>
          </a:p>
          <a:p>
            <a:pPr lvl="1"/>
            <a:r>
              <a:rPr lang="en-GB" sz="3200" dirty="0" smtClean="0"/>
              <a:t>L to R shunts – AVSD, ASD, VSD, PDA</a:t>
            </a:r>
          </a:p>
          <a:p>
            <a:pPr lvl="1"/>
            <a:r>
              <a:rPr lang="en-GB" sz="3200" dirty="0" smtClean="0"/>
              <a:t>PPHN *</a:t>
            </a:r>
          </a:p>
          <a:p>
            <a:endParaRPr lang="en-GB" dirty="0" smtClean="0"/>
          </a:p>
          <a:p>
            <a:r>
              <a:rPr lang="en-GB" dirty="0" smtClean="0"/>
              <a:t>Haematology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Rx considerations in first year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Feeding (&amp; growth)</a:t>
            </a:r>
          </a:p>
          <a:p>
            <a:endParaRPr lang="en-GB" dirty="0" smtClean="0"/>
          </a:p>
          <a:p>
            <a:r>
              <a:rPr lang="en-GB" dirty="0" smtClean="0"/>
              <a:t>CHD</a:t>
            </a:r>
          </a:p>
          <a:p>
            <a:endParaRPr lang="en-GB" dirty="0" smtClean="0"/>
          </a:p>
          <a:p>
            <a:r>
              <a:rPr lang="en-GB" dirty="0" smtClean="0"/>
              <a:t>Early intervention </a:t>
            </a:r>
          </a:p>
          <a:p>
            <a:pPr lvl="1"/>
            <a:r>
              <a:rPr lang="en-GB" sz="3200" dirty="0" smtClean="0"/>
              <a:t>Specialist H.V.</a:t>
            </a:r>
          </a:p>
          <a:p>
            <a:pPr lvl="1"/>
            <a:r>
              <a:rPr lang="en-GB" sz="3200" dirty="0" smtClean="0"/>
              <a:t>Early MDT: OT, PT, SLT, playgroups</a:t>
            </a:r>
          </a:p>
          <a:p>
            <a:pPr lvl="1"/>
            <a:r>
              <a:rPr lang="en-GB" sz="3200" dirty="0" smtClean="0"/>
              <a:t>Early liaising with education 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Screening in first year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Vision</a:t>
            </a:r>
          </a:p>
          <a:p>
            <a:pPr lvl="1"/>
            <a:r>
              <a:rPr lang="en-GB" sz="3000" dirty="0" err="1" smtClean="0"/>
              <a:t>Mypoia</a:t>
            </a:r>
            <a:r>
              <a:rPr lang="en-GB" sz="3000" dirty="0" smtClean="0"/>
              <a:t> – up to 70%</a:t>
            </a:r>
          </a:p>
          <a:p>
            <a:pPr lvl="1"/>
            <a:r>
              <a:rPr lang="en-GB" sz="3000" dirty="0" err="1" smtClean="0"/>
              <a:t>Nystagmus</a:t>
            </a:r>
            <a:r>
              <a:rPr lang="en-GB" sz="3000" dirty="0" smtClean="0"/>
              <a:t> – up to 35%</a:t>
            </a:r>
          </a:p>
          <a:p>
            <a:pPr lvl="1"/>
            <a:r>
              <a:rPr lang="en-GB" sz="3000" dirty="0" smtClean="0"/>
              <a:t>Strabismus – up to 45% </a:t>
            </a:r>
          </a:p>
          <a:p>
            <a:pPr>
              <a:buNone/>
            </a:pPr>
            <a:r>
              <a:rPr lang="en-GB" sz="3000" dirty="0" smtClean="0"/>
              <a:t> </a:t>
            </a:r>
          </a:p>
          <a:p>
            <a:r>
              <a:rPr lang="en-GB" dirty="0" smtClean="0"/>
              <a:t>Hearing</a:t>
            </a:r>
          </a:p>
          <a:p>
            <a:pPr lvl="1"/>
            <a:r>
              <a:rPr lang="en-GB" sz="3000" dirty="0" smtClean="0"/>
              <a:t>Frequent ear infections – up to 80% </a:t>
            </a:r>
          </a:p>
          <a:p>
            <a:pPr lvl="1"/>
            <a:r>
              <a:rPr lang="en-GB" sz="3000" dirty="0" smtClean="0"/>
              <a:t>Vital for speech </a:t>
            </a:r>
          </a:p>
          <a:p>
            <a:endParaRPr lang="en-GB" dirty="0" smtClean="0"/>
          </a:p>
          <a:p>
            <a:r>
              <a:rPr lang="en-GB" dirty="0" smtClean="0"/>
              <a:t>Thyroid </a:t>
            </a:r>
            <a:r>
              <a:rPr lang="en-GB" dirty="0" err="1" smtClean="0"/>
              <a:t>dx</a:t>
            </a:r>
            <a:r>
              <a:rPr lang="en-GB" dirty="0" smtClean="0"/>
              <a:t> in 10%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1692</TotalTime>
  <Words>656</Words>
  <Application>Microsoft Office PowerPoint</Application>
  <PresentationFormat>On-screen Show (4:3)</PresentationFormat>
  <Paragraphs>184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Office Theme</vt:lpstr>
      <vt:lpstr>Trisomies The Early Neonatal Period </vt:lpstr>
      <vt:lpstr>Outline </vt:lpstr>
      <vt:lpstr>Trisomy 21 Down Sx</vt:lpstr>
      <vt:lpstr>First impressions </vt:lpstr>
      <vt:lpstr>Time with Parents</vt:lpstr>
      <vt:lpstr>Information for Parents</vt:lpstr>
      <vt:lpstr>Early ‘medical’ issues</vt:lpstr>
      <vt:lpstr>Rx considerations in first year</vt:lpstr>
      <vt:lpstr>Screening in first year</vt:lpstr>
      <vt:lpstr>Milestones</vt:lpstr>
      <vt:lpstr>PowerPoint Presentation</vt:lpstr>
      <vt:lpstr>Trisomy 18 Edward Sx </vt:lpstr>
      <vt:lpstr>T 18</vt:lpstr>
      <vt:lpstr>PowerPoint Presentation</vt:lpstr>
      <vt:lpstr>PowerPoint Presentation</vt:lpstr>
      <vt:lpstr>PowerPoint Presentation</vt:lpstr>
      <vt:lpstr>Trisomy 13 Patau Sx</vt:lpstr>
      <vt:lpstr>T 13</vt:lpstr>
      <vt:lpstr>PowerPoint Presentation</vt:lpstr>
      <vt:lpstr>PowerPoint Presentation</vt:lpstr>
      <vt:lpstr>Trisomies </vt:lpstr>
      <vt:lpstr>PowerPoint Presentation</vt:lpstr>
    </vt:vector>
  </TitlesOfParts>
  <Company>ABMU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Maha Mansour (ABM ULHB - Paediatrics)</dc:creator>
  <cp:lastModifiedBy>Morgane Richards (Public Health Wales - No. 2 Capital Quarter)</cp:lastModifiedBy>
  <cp:revision>14</cp:revision>
  <dcterms:created xsi:type="dcterms:W3CDTF">2018-11-10T22:04:53Z</dcterms:created>
  <dcterms:modified xsi:type="dcterms:W3CDTF">2020-10-06T13:14:34Z</dcterms:modified>
</cp:coreProperties>
</file>