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8" r:id="rId2"/>
    <p:sldId id="259" r:id="rId3"/>
    <p:sldId id="260" r:id="rId4"/>
    <p:sldId id="261" r:id="rId5"/>
    <p:sldId id="273" r:id="rId6"/>
    <p:sldId id="262" r:id="rId7"/>
    <p:sldId id="263" r:id="rId8"/>
    <p:sldId id="274" r:id="rId9"/>
    <p:sldId id="265" r:id="rId10"/>
    <p:sldId id="267" r:id="rId11"/>
    <p:sldId id="266" r:id="rId12"/>
    <p:sldId id="268" r:id="rId13"/>
    <p:sldId id="264" r:id="rId14"/>
    <p:sldId id="269" r:id="rId15"/>
    <p:sldId id="270" r:id="rId16"/>
    <p:sldId id="271" r:id="rId17"/>
    <p:sldId id="272" r:id="rId1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B9AB"/>
    <a:srgbClr val="28B8CE"/>
    <a:srgbClr val="324F82"/>
    <a:srgbClr val="F9C402"/>
    <a:srgbClr val="E038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71174" autoAdjust="0"/>
  </p:normalViewPr>
  <p:slideViewPr>
    <p:cSldViewPr snapToGrid="0" snapToObjects="1" showGuides="1">
      <p:cViewPr varScale="1">
        <p:scale>
          <a:sx n="52" d="100"/>
          <a:sy n="52" d="100"/>
        </p:scale>
        <p:origin x="888" y="66"/>
      </p:cViewPr>
      <p:guideLst>
        <p:guide orient="horz" pos="2160"/>
        <p:guide pos="3840"/>
      </p:guideLst>
    </p:cSldViewPr>
  </p:slideViewPr>
  <p:outlineViewPr>
    <p:cViewPr>
      <p:scale>
        <a:sx n="33" d="100"/>
        <a:sy n="33" d="100"/>
      </p:scale>
      <p:origin x="0" y="-49452"/>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10/6/2020</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10/6/2020</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2</a:t>
            </a:fld>
            <a:endParaRPr lang="en-US"/>
          </a:p>
        </p:txBody>
      </p:sp>
    </p:spTree>
    <p:extLst>
      <p:ext uri="{BB962C8B-B14F-4D97-AF65-F5344CB8AC3E}">
        <p14:creationId xmlns:p14="http://schemas.microsoft.com/office/powerpoint/2010/main" val="4015778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7</a:t>
            </a:fld>
            <a:endParaRPr lang="en-US"/>
          </a:p>
        </p:txBody>
      </p:sp>
    </p:spTree>
    <p:extLst>
      <p:ext uri="{BB962C8B-B14F-4D97-AF65-F5344CB8AC3E}">
        <p14:creationId xmlns:p14="http://schemas.microsoft.com/office/powerpoint/2010/main" val="992642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8</a:t>
            </a:fld>
            <a:endParaRPr lang="en-US"/>
          </a:p>
        </p:txBody>
      </p:sp>
    </p:spTree>
    <p:extLst>
      <p:ext uri="{BB962C8B-B14F-4D97-AF65-F5344CB8AC3E}">
        <p14:creationId xmlns:p14="http://schemas.microsoft.com/office/powerpoint/2010/main" val="70630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9</a:t>
            </a:fld>
            <a:endParaRPr lang="en-US"/>
          </a:p>
        </p:txBody>
      </p:sp>
    </p:spTree>
    <p:extLst>
      <p:ext uri="{BB962C8B-B14F-4D97-AF65-F5344CB8AC3E}">
        <p14:creationId xmlns:p14="http://schemas.microsoft.com/office/powerpoint/2010/main" val="1602330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Delay in England</a:t>
            </a:r>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12</a:t>
            </a:fld>
            <a:endParaRPr lang="en-US"/>
          </a:p>
        </p:txBody>
      </p:sp>
    </p:spTree>
    <p:extLst>
      <p:ext uri="{BB962C8B-B14F-4D97-AF65-F5344CB8AC3E}">
        <p14:creationId xmlns:p14="http://schemas.microsoft.com/office/powerpoint/2010/main" val="2780500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721FB3-2FB1-D246-9430-EC4C2EC16AD8}" type="slidenum">
              <a:rPr lang="en-US" smtClean="0"/>
              <a:t>15</a:t>
            </a:fld>
            <a:endParaRPr lang="en-US"/>
          </a:p>
        </p:txBody>
      </p:sp>
    </p:spTree>
    <p:extLst>
      <p:ext uri="{BB962C8B-B14F-4D97-AF65-F5344CB8AC3E}">
        <p14:creationId xmlns:p14="http://schemas.microsoft.com/office/powerpoint/2010/main" val="1894210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1 Column Text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758" y="819815"/>
            <a:ext cx="10492882" cy="830997"/>
          </a:xfrm>
        </p:spPr>
        <p:txBody>
          <a:bodyPr>
            <a:noAutofit/>
          </a:bodyPr>
          <a:lstStyle/>
          <a:p>
            <a:r>
              <a:rPr lang="en-US" sz="4400" dirty="0" smtClean="0"/>
              <a:t/>
            </a:r>
            <a:br>
              <a:rPr lang="en-US" sz="4400" dirty="0" smtClean="0"/>
            </a:br>
            <a:r>
              <a:rPr lang="en-US" sz="4400" dirty="0" smtClean="0"/>
              <a:t>Implementation of Non Invasive Prenatal Test (NIPT) as a contingency test in Wales</a:t>
            </a:r>
            <a:endParaRPr lang="en-US" sz="4400" dirty="0"/>
          </a:p>
        </p:txBody>
      </p:sp>
      <p:sp>
        <p:nvSpPr>
          <p:cNvPr id="4" name="Text Placeholder 3"/>
          <p:cNvSpPr>
            <a:spLocks noGrp="1"/>
          </p:cNvSpPr>
          <p:nvPr>
            <p:ph type="body" sz="quarter" idx="15"/>
          </p:nvPr>
        </p:nvSpPr>
        <p:spPr>
          <a:xfrm>
            <a:off x="718043" y="2974526"/>
            <a:ext cx="10491787" cy="367196"/>
          </a:xfrm>
        </p:spPr>
        <p:txBody>
          <a:bodyPr/>
          <a:lstStyle/>
          <a:p>
            <a:r>
              <a:rPr lang="en-US" sz="2000" dirty="0" smtClean="0"/>
              <a:t>Presented by:  Sharon Hillier/ Director of Screening Division, Public Health Wales</a:t>
            </a:r>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429" y="5158153"/>
            <a:ext cx="4339294" cy="1083676"/>
          </a:xfrm>
          <a:prstGeom prst="rect">
            <a:avLst/>
          </a:prstGeom>
        </p:spPr>
      </p:pic>
      <p:sp>
        <p:nvSpPr>
          <p:cNvPr id="5" name="Content Placeholder 4"/>
          <p:cNvSpPr>
            <a:spLocks noGrp="1"/>
          </p:cNvSpPr>
          <p:nvPr>
            <p:ph sz="quarter" idx="14"/>
          </p:nvPr>
        </p:nvSpPr>
        <p:spPr>
          <a:xfrm>
            <a:off x="718043" y="3551407"/>
            <a:ext cx="10492200" cy="332399"/>
          </a:xfrm>
        </p:spPr>
        <p:txBody>
          <a:bodyPr/>
          <a:lstStyle/>
          <a:p>
            <a:r>
              <a:rPr lang="en-GB" dirty="0" smtClean="0"/>
              <a:t>November 2018</a:t>
            </a:r>
            <a:endParaRPr lang="en-GB" dirty="0"/>
          </a:p>
        </p:txBody>
      </p:sp>
    </p:spTree>
    <p:extLst>
      <p:ext uri="{BB962C8B-B14F-4D97-AF65-F5344CB8AC3E}">
        <p14:creationId xmlns:p14="http://schemas.microsoft.com/office/powerpoint/2010/main" val="1609554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1" y="1953918"/>
            <a:ext cx="10760075" cy="7274299"/>
          </a:xfrm>
        </p:spPr>
        <p:txBody>
          <a:bodyPr/>
          <a:lstStyle/>
          <a:p>
            <a:pPr marL="0" indent="0">
              <a:buNone/>
            </a:pPr>
            <a:r>
              <a:rPr lang="en-GB" dirty="0"/>
              <a:t>Project </a:t>
            </a:r>
            <a:r>
              <a:rPr lang="en-GB" dirty="0" smtClean="0"/>
              <a:t>supplied: </a:t>
            </a:r>
          </a:p>
          <a:p>
            <a:r>
              <a:rPr lang="en-GB" dirty="0" smtClean="0"/>
              <a:t>Cascade </a:t>
            </a:r>
            <a:r>
              <a:rPr lang="en-GB" dirty="0"/>
              <a:t>training session and resources for roll out to promote </a:t>
            </a:r>
            <a:r>
              <a:rPr lang="en-GB" dirty="0" smtClean="0"/>
              <a:t>choices (</a:t>
            </a:r>
            <a:r>
              <a:rPr lang="en-GB" dirty="0"/>
              <a:t>FASP and voluntary organisations supplied </a:t>
            </a:r>
            <a:r>
              <a:rPr lang="en-GB" dirty="0" smtClean="0"/>
              <a:t>resources and undertook the face to face training)</a:t>
            </a:r>
            <a:endParaRPr lang="en-GB" dirty="0"/>
          </a:p>
          <a:p>
            <a:r>
              <a:rPr lang="en-GB" dirty="0" smtClean="0"/>
              <a:t>Mandatory </a:t>
            </a:r>
            <a:r>
              <a:rPr lang="en-GB" dirty="0"/>
              <a:t>E-Learning package for professional information and </a:t>
            </a:r>
            <a:r>
              <a:rPr lang="en-GB" dirty="0" smtClean="0"/>
              <a:t>education</a:t>
            </a:r>
          </a:p>
          <a:p>
            <a:r>
              <a:rPr lang="en-GB" dirty="0"/>
              <a:t>Information resources for </a:t>
            </a:r>
            <a:r>
              <a:rPr lang="en-GB" dirty="0" smtClean="0"/>
              <a:t>women:</a:t>
            </a:r>
          </a:p>
          <a:p>
            <a:pPr lvl="1"/>
            <a:r>
              <a:rPr lang="en-GB" dirty="0" err="1" smtClean="0"/>
              <a:t>pretest</a:t>
            </a:r>
            <a:r>
              <a:rPr lang="en-GB" dirty="0" smtClean="0"/>
              <a:t> </a:t>
            </a:r>
            <a:r>
              <a:rPr lang="en-GB" dirty="0"/>
              <a:t>written </a:t>
            </a:r>
            <a:r>
              <a:rPr lang="en-GB" dirty="0" smtClean="0"/>
              <a:t>information and film clip</a:t>
            </a:r>
          </a:p>
          <a:p>
            <a:pPr lvl="1"/>
            <a:r>
              <a:rPr lang="en-GB" dirty="0" smtClean="0"/>
              <a:t>post </a:t>
            </a:r>
            <a:r>
              <a:rPr lang="en-GB" dirty="0"/>
              <a:t>test </a:t>
            </a:r>
            <a:r>
              <a:rPr lang="en-GB" dirty="0" smtClean="0"/>
              <a:t>information written information and scan pads</a:t>
            </a:r>
          </a:p>
          <a:p>
            <a:pPr lvl="1"/>
            <a:r>
              <a:rPr lang="en-GB" dirty="0" smtClean="0"/>
              <a:t>Information for professionals on screening in twin pregnancies</a:t>
            </a:r>
            <a:endParaRPr lang="en-GB" dirty="0"/>
          </a:p>
          <a:p>
            <a:endParaRPr lang="en-GB" dirty="0"/>
          </a:p>
          <a:p>
            <a:endParaRPr lang="en-GB" dirty="0"/>
          </a:p>
          <a:p>
            <a:endParaRPr lang="en-GB" dirty="0"/>
          </a:p>
          <a:p>
            <a:pPr lvl="1"/>
            <a:r>
              <a:rPr lang="en-GB" dirty="0" smtClean="0"/>
              <a:t>Mandatory </a:t>
            </a:r>
            <a:r>
              <a:rPr lang="en-GB" dirty="0"/>
              <a:t>E-Learning package for professional information and education</a:t>
            </a:r>
          </a:p>
          <a:p>
            <a:pPr lvl="1"/>
            <a:r>
              <a:rPr lang="en-GB" dirty="0"/>
              <a:t>Information resources for women, including </a:t>
            </a:r>
            <a:r>
              <a:rPr lang="en-GB" dirty="0" err="1"/>
              <a:t>pretest</a:t>
            </a:r>
            <a:r>
              <a:rPr lang="en-GB" dirty="0"/>
              <a:t> written information and a </a:t>
            </a:r>
            <a:r>
              <a:rPr lang="en-GB" dirty="0" err="1"/>
              <a:t>flim</a:t>
            </a:r>
            <a:r>
              <a:rPr lang="en-GB" dirty="0"/>
              <a:t> clip, and post test information  </a:t>
            </a:r>
          </a:p>
          <a:p>
            <a:endParaRPr lang="en-GB" dirty="0"/>
          </a:p>
          <a:p>
            <a:endParaRPr lang="en-GB" dirty="0"/>
          </a:p>
        </p:txBody>
      </p:sp>
      <p:sp>
        <p:nvSpPr>
          <p:cNvPr id="4" name="Text Placeholder 3"/>
          <p:cNvSpPr>
            <a:spLocks noGrp="1"/>
          </p:cNvSpPr>
          <p:nvPr>
            <p:ph type="body" sz="quarter" idx="15"/>
          </p:nvPr>
        </p:nvSpPr>
        <p:spPr/>
        <p:txBody>
          <a:bodyPr/>
          <a:lstStyle/>
          <a:p>
            <a:r>
              <a:rPr lang="en-GB" dirty="0" smtClean="0"/>
              <a:t>Project resources</a:t>
            </a:r>
            <a:endParaRPr lang="en-GB" dirty="0"/>
          </a:p>
        </p:txBody>
      </p:sp>
      <p:sp>
        <p:nvSpPr>
          <p:cNvPr id="5" name="Text Placeholder 4"/>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3345941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2230644"/>
            <a:ext cx="10760075" cy="2103140"/>
          </a:xfrm>
        </p:spPr>
        <p:txBody>
          <a:bodyPr/>
          <a:lstStyle/>
          <a:p>
            <a:r>
              <a:rPr lang="en-GB" dirty="0" smtClean="0"/>
              <a:t>The date of 30</a:t>
            </a:r>
            <a:r>
              <a:rPr lang="en-GB" baseline="30000" dirty="0" smtClean="0"/>
              <a:t>th</a:t>
            </a:r>
            <a:r>
              <a:rPr lang="en-GB" dirty="0" smtClean="0"/>
              <a:t> April 2018 was set for  implementation - any woman having her scan on or after this date was on the new pathway for screening</a:t>
            </a:r>
          </a:p>
          <a:p>
            <a:r>
              <a:rPr lang="en-GB" dirty="0" smtClean="0"/>
              <a:t>No major issues with implementation across Wales</a:t>
            </a:r>
          </a:p>
          <a:p>
            <a:r>
              <a:rPr lang="en-GB" dirty="0" smtClean="0"/>
              <a:t>Health Boards reported being prepared for the implementation</a:t>
            </a:r>
            <a:endParaRPr lang="en-GB" dirty="0"/>
          </a:p>
        </p:txBody>
      </p:sp>
      <p:sp>
        <p:nvSpPr>
          <p:cNvPr id="4" name="Text Placeholder 3"/>
          <p:cNvSpPr>
            <a:spLocks noGrp="1"/>
          </p:cNvSpPr>
          <p:nvPr>
            <p:ph type="body" sz="quarter" idx="15"/>
          </p:nvPr>
        </p:nvSpPr>
        <p:spPr/>
        <p:txBody>
          <a:bodyPr/>
          <a:lstStyle/>
          <a:p>
            <a:r>
              <a:rPr lang="en-GB" dirty="0" smtClean="0"/>
              <a:t>Implementation Date</a:t>
            </a:r>
            <a:endParaRPr lang="en-GB" dirty="0"/>
          </a:p>
        </p:txBody>
      </p:sp>
      <p:sp>
        <p:nvSpPr>
          <p:cNvPr id="5" name="Text Placeholder 4"/>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11815723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2230644"/>
            <a:ext cx="10760075" cy="2231380"/>
          </a:xfrm>
        </p:spPr>
        <p:txBody>
          <a:bodyPr/>
          <a:lstStyle/>
          <a:p>
            <a:r>
              <a:rPr lang="en-GB" dirty="0" smtClean="0"/>
              <a:t>Supply data to UK NSC evaluation</a:t>
            </a:r>
          </a:p>
          <a:p>
            <a:r>
              <a:rPr lang="en-GB" dirty="0" smtClean="0"/>
              <a:t>Pre implementation agreement to evaluate in Wales using data and questionnaires</a:t>
            </a:r>
          </a:p>
          <a:p>
            <a:r>
              <a:rPr lang="en-GB" dirty="0" smtClean="0"/>
              <a:t>Evaluation board to be developed from members of project board</a:t>
            </a:r>
          </a:p>
          <a:p>
            <a:r>
              <a:rPr lang="en-GB" dirty="0" smtClean="0"/>
              <a:t>Six monthly reporting to the board</a:t>
            </a:r>
            <a:endParaRPr lang="en-GB" dirty="0"/>
          </a:p>
        </p:txBody>
      </p:sp>
      <p:sp>
        <p:nvSpPr>
          <p:cNvPr id="4" name="Text Placeholder 3"/>
          <p:cNvSpPr>
            <a:spLocks noGrp="1"/>
          </p:cNvSpPr>
          <p:nvPr>
            <p:ph type="body" sz="quarter" idx="15"/>
          </p:nvPr>
        </p:nvSpPr>
        <p:spPr/>
        <p:txBody>
          <a:bodyPr/>
          <a:lstStyle/>
          <a:p>
            <a:r>
              <a:rPr lang="en-GB" dirty="0" smtClean="0"/>
              <a:t>Evaluation</a:t>
            </a:r>
            <a:endParaRPr lang="en-GB" dirty="0"/>
          </a:p>
        </p:txBody>
      </p:sp>
      <p:sp>
        <p:nvSpPr>
          <p:cNvPr id="5" name="Text Placeholder 4"/>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2946138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2230644"/>
            <a:ext cx="10760075" cy="2359620"/>
          </a:xfrm>
        </p:spPr>
        <p:txBody>
          <a:bodyPr/>
          <a:lstStyle/>
          <a:p>
            <a:pPr marL="0" indent="0">
              <a:buNone/>
            </a:pPr>
            <a:r>
              <a:rPr lang="en-GB" dirty="0" smtClean="0"/>
              <a:t>UK NSC evaluation to look at:</a:t>
            </a:r>
            <a:endParaRPr lang="en-GB" dirty="0"/>
          </a:p>
          <a:p>
            <a:r>
              <a:rPr lang="en-GB" dirty="0"/>
              <a:t>how many women choose NIPT when it’s offered</a:t>
            </a:r>
          </a:p>
          <a:p>
            <a:r>
              <a:rPr lang="en-GB" dirty="0"/>
              <a:t>how well NIPT detects Edwards’ and Patau’s syndromes</a:t>
            </a:r>
          </a:p>
          <a:p>
            <a:r>
              <a:rPr lang="en-GB" dirty="0"/>
              <a:t>how often NIPT fails to produce a result and why this is</a:t>
            </a:r>
          </a:p>
          <a:p>
            <a:endParaRPr lang="en-GB" dirty="0"/>
          </a:p>
        </p:txBody>
      </p:sp>
      <p:sp>
        <p:nvSpPr>
          <p:cNvPr id="4" name="Text Placeholder 3"/>
          <p:cNvSpPr>
            <a:spLocks noGrp="1"/>
          </p:cNvSpPr>
          <p:nvPr>
            <p:ph type="body" sz="quarter" idx="15"/>
          </p:nvPr>
        </p:nvSpPr>
        <p:spPr/>
        <p:txBody>
          <a:bodyPr/>
          <a:lstStyle/>
          <a:p>
            <a:r>
              <a:rPr lang="en-GB" dirty="0" smtClean="0"/>
              <a:t>Data to be evaluated</a:t>
            </a:r>
            <a:endParaRPr lang="en-GB" dirty="0"/>
          </a:p>
        </p:txBody>
      </p:sp>
      <p:sp>
        <p:nvSpPr>
          <p:cNvPr id="5" name="Text Placeholder 4"/>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18915694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2230644"/>
            <a:ext cx="10760075" cy="3226524"/>
          </a:xfrm>
        </p:spPr>
        <p:txBody>
          <a:bodyPr/>
          <a:lstStyle/>
          <a:p>
            <a:r>
              <a:rPr lang="en-GB" dirty="0" smtClean="0"/>
              <a:t>What decisions do women make?</a:t>
            </a:r>
          </a:p>
          <a:p>
            <a:r>
              <a:rPr lang="en-GB" dirty="0" smtClean="0"/>
              <a:t>What is the laboratory turnaround time for NIPT tests in Wales?</a:t>
            </a:r>
          </a:p>
          <a:p>
            <a:r>
              <a:rPr lang="en-GB" dirty="0" smtClean="0"/>
              <a:t>How does the NIPT test perform for Down’s syndrome, Edwards’ syndrome and Patau’s syndrome?</a:t>
            </a:r>
          </a:p>
          <a:p>
            <a:r>
              <a:rPr lang="en-GB" dirty="0" smtClean="0"/>
              <a:t>How often is the laboratory unable to give a result and the reason?</a:t>
            </a:r>
          </a:p>
          <a:p>
            <a:r>
              <a:rPr lang="en-GB" dirty="0" smtClean="0"/>
              <a:t>What are the sample collection to laboratory turn around times?</a:t>
            </a:r>
          </a:p>
          <a:p>
            <a:r>
              <a:rPr lang="en-GB" dirty="0" smtClean="0"/>
              <a:t>How often are there sampling or request card errors?</a:t>
            </a:r>
          </a:p>
        </p:txBody>
      </p:sp>
      <p:sp>
        <p:nvSpPr>
          <p:cNvPr id="4" name="Text Placeholder 3"/>
          <p:cNvSpPr>
            <a:spLocks noGrp="1"/>
          </p:cNvSpPr>
          <p:nvPr>
            <p:ph type="body" sz="quarter" idx="15"/>
          </p:nvPr>
        </p:nvSpPr>
        <p:spPr/>
        <p:txBody>
          <a:bodyPr/>
          <a:lstStyle/>
          <a:p>
            <a:r>
              <a:rPr lang="en-GB" dirty="0" smtClean="0"/>
              <a:t>Data collection in Wales</a:t>
            </a:r>
            <a:endParaRPr lang="en-GB" dirty="0"/>
          </a:p>
        </p:txBody>
      </p:sp>
      <p:sp>
        <p:nvSpPr>
          <p:cNvPr id="5" name="Text Placeholder 4"/>
          <p:cNvSpPr>
            <a:spLocks noGrp="1"/>
          </p:cNvSpPr>
          <p:nvPr>
            <p:ph type="body" sz="quarter" idx="16"/>
          </p:nvPr>
        </p:nvSpPr>
        <p:spPr/>
        <p:txBody>
          <a:bodyPr/>
          <a:lstStyle/>
          <a:p>
            <a:r>
              <a:rPr lang="en-GB" dirty="0" smtClean="0"/>
              <a:t>Questions to be answered</a:t>
            </a:r>
            <a:endParaRPr lang="en-GB" dirty="0"/>
          </a:p>
        </p:txBody>
      </p:sp>
    </p:spTree>
    <p:extLst>
      <p:ext uri="{BB962C8B-B14F-4D97-AF65-F5344CB8AC3E}">
        <p14:creationId xmlns:p14="http://schemas.microsoft.com/office/powerpoint/2010/main" val="3713700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2026107"/>
            <a:ext cx="10760075" cy="4490460"/>
          </a:xfrm>
        </p:spPr>
        <p:txBody>
          <a:bodyPr/>
          <a:lstStyle/>
          <a:p>
            <a:r>
              <a:rPr lang="en-GB" dirty="0" smtClean="0"/>
              <a:t>Pre test written information:</a:t>
            </a:r>
          </a:p>
          <a:p>
            <a:pPr lvl="1"/>
            <a:r>
              <a:rPr lang="en-GB" dirty="0" smtClean="0"/>
              <a:t>Reviewed as part of the implementation process – subject to routine annual review by Antenatal Screening Wales.</a:t>
            </a:r>
          </a:p>
          <a:p>
            <a:r>
              <a:rPr lang="en-GB" dirty="0" smtClean="0"/>
              <a:t>Pre test film clip:</a:t>
            </a:r>
          </a:p>
          <a:p>
            <a:pPr lvl="1"/>
            <a:r>
              <a:rPr lang="en-GB" dirty="0" smtClean="0"/>
              <a:t>New resource for implementation, reviewed by focus groups and project board prior to implementation.</a:t>
            </a:r>
          </a:p>
          <a:p>
            <a:pPr lvl="1"/>
            <a:r>
              <a:rPr lang="en-GB" dirty="0" smtClean="0"/>
              <a:t>Post implementation evaluation with women completed</a:t>
            </a:r>
          </a:p>
          <a:p>
            <a:r>
              <a:rPr lang="en-GB" dirty="0" smtClean="0"/>
              <a:t>Post test written information:</a:t>
            </a:r>
          </a:p>
          <a:p>
            <a:pPr lvl="1"/>
            <a:r>
              <a:rPr lang="en-GB" dirty="0" smtClean="0"/>
              <a:t>Three former booklets were reviewed and amalgamated into new, more comprehensive book and reviewed by project board prior to implementation</a:t>
            </a:r>
          </a:p>
          <a:p>
            <a:pPr lvl="1"/>
            <a:r>
              <a:rPr lang="en-GB" dirty="0" smtClean="0"/>
              <a:t>Post test evaluation with </a:t>
            </a:r>
            <a:r>
              <a:rPr lang="en-GB" dirty="0"/>
              <a:t>midwives and women </a:t>
            </a:r>
            <a:r>
              <a:rPr lang="en-GB" dirty="0" smtClean="0"/>
              <a:t>just completed</a:t>
            </a:r>
          </a:p>
          <a:p>
            <a:pPr lvl="1"/>
            <a:endParaRPr lang="en-GB" dirty="0" smtClean="0"/>
          </a:p>
          <a:p>
            <a:pPr marL="0" indent="0">
              <a:buNone/>
            </a:pPr>
            <a:endParaRPr lang="en-GB" dirty="0"/>
          </a:p>
        </p:txBody>
      </p:sp>
      <p:sp>
        <p:nvSpPr>
          <p:cNvPr id="4" name="Text Placeholder 3"/>
          <p:cNvSpPr>
            <a:spLocks noGrp="1"/>
          </p:cNvSpPr>
          <p:nvPr>
            <p:ph type="body" sz="quarter" idx="15"/>
          </p:nvPr>
        </p:nvSpPr>
        <p:spPr/>
        <p:txBody>
          <a:bodyPr/>
          <a:lstStyle/>
          <a:p>
            <a:r>
              <a:rPr lang="en-GB" dirty="0" smtClean="0"/>
              <a:t>Evaluation of Information for Women</a:t>
            </a:r>
            <a:endParaRPr lang="en-GB" dirty="0"/>
          </a:p>
        </p:txBody>
      </p:sp>
      <p:sp>
        <p:nvSpPr>
          <p:cNvPr id="5" name="Text Placeholder 4"/>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2046494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2230644"/>
            <a:ext cx="10760075" cy="2231380"/>
          </a:xfrm>
        </p:spPr>
        <p:txBody>
          <a:bodyPr/>
          <a:lstStyle/>
          <a:p>
            <a:r>
              <a:rPr lang="en-GB" dirty="0" smtClean="0"/>
              <a:t>Focus groups planned</a:t>
            </a:r>
          </a:p>
          <a:p>
            <a:r>
              <a:rPr lang="en-GB" dirty="0" smtClean="0"/>
              <a:t>Input from Nuffield Council on Bioethics and other voluntary organisations</a:t>
            </a:r>
          </a:p>
          <a:p>
            <a:endParaRPr lang="en-GB" dirty="0" smtClean="0"/>
          </a:p>
          <a:p>
            <a:endParaRPr lang="en-GB" dirty="0"/>
          </a:p>
        </p:txBody>
      </p:sp>
      <p:sp>
        <p:nvSpPr>
          <p:cNvPr id="4" name="Text Placeholder 3"/>
          <p:cNvSpPr>
            <a:spLocks noGrp="1"/>
          </p:cNvSpPr>
          <p:nvPr>
            <p:ph type="body" sz="quarter" idx="15"/>
          </p:nvPr>
        </p:nvSpPr>
        <p:spPr/>
        <p:txBody>
          <a:bodyPr/>
          <a:lstStyle/>
          <a:p>
            <a:r>
              <a:rPr lang="en-GB" dirty="0" smtClean="0"/>
              <a:t>Ongoing Evaluation of Information</a:t>
            </a:r>
            <a:endParaRPr lang="en-GB" dirty="0"/>
          </a:p>
        </p:txBody>
      </p:sp>
      <p:sp>
        <p:nvSpPr>
          <p:cNvPr id="5" name="Text Placeholder 4"/>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493880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2230644"/>
            <a:ext cx="10760075" cy="738664"/>
          </a:xfrm>
        </p:spPr>
        <p:txBody>
          <a:bodyPr/>
          <a:lstStyle/>
          <a:p>
            <a:r>
              <a:rPr lang="en-GB" dirty="0" smtClean="0"/>
              <a:t>Data will be published to stakeholders when the pathway is completed for the first cohort of women.</a:t>
            </a:r>
            <a:endParaRPr lang="en-GB" dirty="0"/>
          </a:p>
        </p:txBody>
      </p:sp>
      <p:sp>
        <p:nvSpPr>
          <p:cNvPr id="4" name="Text Placeholder 3"/>
          <p:cNvSpPr>
            <a:spLocks noGrp="1"/>
          </p:cNvSpPr>
          <p:nvPr>
            <p:ph type="body" sz="quarter" idx="15"/>
          </p:nvPr>
        </p:nvSpPr>
        <p:spPr/>
        <p:txBody>
          <a:bodyPr/>
          <a:lstStyle/>
          <a:p>
            <a:r>
              <a:rPr lang="en-GB" dirty="0" smtClean="0"/>
              <a:t>Data Publication</a:t>
            </a:r>
            <a:endParaRPr lang="en-GB" dirty="0"/>
          </a:p>
        </p:txBody>
      </p:sp>
      <p:sp>
        <p:nvSpPr>
          <p:cNvPr id="5" name="Text Placeholder 4"/>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3452209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4"/>
          </p:nvPr>
        </p:nvSpPr>
        <p:spPr>
          <a:xfrm>
            <a:off x="582612" y="2230644"/>
            <a:ext cx="10760075" cy="4339650"/>
          </a:xfrm>
        </p:spPr>
        <p:txBody>
          <a:bodyPr/>
          <a:lstStyle/>
          <a:p>
            <a:r>
              <a:rPr lang="en-GB" dirty="0"/>
              <a:t>June </a:t>
            </a:r>
            <a:r>
              <a:rPr lang="en-GB" dirty="0" smtClean="0"/>
              <a:t>2014 - </a:t>
            </a:r>
            <a:r>
              <a:rPr lang="en-GB" dirty="0"/>
              <a:t>UK National Screening Committee </a:t>
            </a:r>
            <a:r>
              <a:rPr lang="en-GB" dirty="0" smtClean="0"/>
              <a:t>(NSC) recommended </a:t>
            </a:r>
            <a:r>
              <a:rPr lang="en-GB" dirty="0"/>
              <a:t>screening for Edwards’ syndrome </a:t>
            </a:r>
            <a:r>
              <a:rPr lang="en-GB" dirty="0" smtClean="0"/>
              <a:t>and </a:t>
            </a:r>
            <a:r>
              <a:rPr lang="en-GB" dirty="0"/>
              <a:t>Patau’s syndrome </a:t>
            </a:r>
            <a:r>
              <a:rPr lang="en-GB" dirty="0" smtClean="0"/>
              <a:t>in </a:t>
            </a:r>
            <a:r>
              <a:rPr lang="en-GB" dirty="0"/>
              <a:t>the first </a:t>
            </a:r>
            <a:r>
              <a:rPr lang="en-GB" dirty="0" smtClean="0"/>
              <a:t>trimester</a:t>
            </a:r>
          </a:p>
          <a:p>
            <a:endParaRPr lang="en-GB" sz="800" dirty="0"/>
          </a:p>
          <a:p>
            <a:r>
              <a:rPr lang="en-GB" dirty="0" smtClean="0"/>
              <a:t>UK NSC also recommended screening in twin pregnancies</a:t>
            </a:r>
          </a:p>
          <a:p>
            <a:endParaRPr lang="en-GB" sz="800" dirty="0"/>
          </a:p>
          <a:p>
            <a:r>
              <a:rPr lang="en-GB" dirty="0" smtClean="0"/>
              <a:t>January 2016 UK NSC recommended evaluative roll out of NIPT as a contingency test for Down’s Syndrome</a:t>
            </a:r>
            <a:r>
              <a:rPr lang="en-GB" dirty="0"/>
              <a:t>, Edwards’ syndrome and </a:t>
            </a:r>
            <a:r>
              <a:rPr lang="en-GB" dirty="0" err="1"/>
              <a:t>Patau’s</a:t>
            </a:r>
            <a:r>
              <a:rPr lang="en-GB" dirty="0"/>
              <a:t> syndrome </a:t>
            </a:r>
            <a:endParaRPr lang="en-GB" dirty="0" smtClean="0"/>
          </a:p>
          <a:p>
            <a:endParaRPr lang="en-GB" dirty="0"/>
          </a:p>
          <a:p>
            <a:endParaRPr lang="en-GB" dirty="0" smtClean="0">
              <a:latin typeface="Ubuntu"/>
            </a:endParaRPr>
          </a:p>
        </p:txBody>
      </p:sp>
      <p:sp>
        <p:nvSpPr>
          <p:cNvPr id="2" name="Text Placeholder 1"/>
          <p:cNvSpPr>
            <a:spLocks noGrp="1"/>
          </p:cNvSpPr>
          <p:nvPr>
            <p:ph type="body" sz="quarter" idx="15"/>
          </p:nvPr>
        </p:nvSpPr>
        <p:spPr/>
        <p:txBody>
          <a:bodyPr/>
          <a:lstStyle/>
          <a:p>
            <a:r>
              <a:rPr lang="en-US" dirty="0"/>
              <a:t>Implementation of Non Invasive Prenatal Test (NIPT) as a contingency test in Wales</a:t>
            </a:r>
            <a:endParaRPr lang="en-GB" dirty="0"/>
          </a:p>
        </p:txBody>
      </p:sp>
      <p:sp>
        <p:nvSpPr>
          <p:cNvPr id="3" name="Content Placeholder 2"/>
          <p:cNvSpPr>
            <a:spLocks noGrp="1"/>
          </p:cNvSpPr>
          <p:nvPr>
            <p:ph sz="quarter" idx="10"/>
          </p:nvPr>
        </p:nvSpPr>
        <p:spPr/>
        <p:txBody>
          <a:bodyPr/>
          <a:lstStyle/>
          <a:p>
            <a:endParaRPr lang="en-GB" dirty="0"/>
          </a:p>
        </p:txBody>
      </p:sp>
    </p:spTree>
    <p:extLst>
      <p:ext uri="{BB962C8B-B14F-4D97-AF65-F5344CB8AC3E}">
        <p14:creationId xmlns:p14="http://schemas.microsoft.com/office/powerpoint/2010/main" val="43698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2014075"/>
            <a:ext cx="10760075" cy="3580467"/>
          </a:xfrm>
        </p:spPr>
        <p:txBody>
          <a:bodyPr/>
          <a:lstStyle/>
          <a:p>
            <a:r>
              <a:rPr lang="en-GB" dirty="0" smtClean="0"/>
              <a:t>In Wales offer of combined screening for Down’s syndrome was fully implemented from September 2015</a:t>
            </a:r>
          </a:p>
          <a:p>
            <a:r>
              <a:rPr lang="en-GB" dirty="0" smtClean="0"/>
              <a:t>Offer of screening in twin pregnancies and screening for Edward’s and Patau’s syndromes was not possible to implement until combined screening was implemented for all eligible women in the first trimester</a:t>
            </a:r>
          </a:p>
          <a:p>
            <a:r>
              <a:rPr lang="en-GB" dirty="0" smtClean="0"/>
              <a:t>The decision taken in Wales was to include these changes  to the pathway at the same time as NIPT so that managing one change process</a:t>
            </a:r>
            <a:endParaRPr lang="en-GB" dirty="0"/>
          </a:p>
        </p:txBody>
      </p:sp>
      <p:sp>
        <p:nvSpPr>
          <p:cNvPr id="4" name="Text Placeholder 3"/>
          <p:cNvSpPr>
            <a:spLocks noGrp="1"/>
          </p:cNvSpPr>
          <p:nvPr>
            <p:ph type="body" sz="quarter" idx="15"/>
          </p:nvPr>
        </p:nvSpPr>
        <p:spPr/>
        <p:txBody>
          <a:bodyPr/>
          <a:lstStyle/>
          <a:p>
            <a:r>
              <a:rPr lang="en-GB" dirty="0" smtClean="0"/>
              <a:t>Combined Screening in Wales</a:t>
            </a:r>
            <a:endParaRPr lang="en-GB" dirty="0"/>
          </a:p>
        </p:txBody>
      </p:sp>
      <p:sp>
        <p:nvSpPr>
          <p:cNvPr id="5" name="Text Placeholder 4"/>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1589794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2230644"/>
            <a:ext cx="10760075" cy="3231693"/>
          </a:xfrm>
        </p:spPr>
        <p:txBody>
          <a:bodyPr/>
          <a:lstStyle/>
          <a:p>
            <a:r>
              <a:rPr lang="en-GB" dirty="0" smtClean="0"/>
              <a:t>Project initiation document</a:t>
            </a:r>
          </a:p>
          <a:p>
            <a:r>
              <a:rPr lang="en-GB" dirty="0" smtClean="0"/>
              <a:t>Project Board</a:t>
            </a:r>
          </a:p>
          <a:p>
            <a:r>
              <a:rPr lang="en-GB" dirty="0" smtClean="0"/>
              <a:t>Scope Issues and finances</a:t>
            </a:r>
          </a:p>
          <a:p>
            <a:r>
              <a:rPr lang="en-GB" dirty="0" smtClean="0"/>
              <a:t>Obtain recommendation of how to implement from Welsh Government</a:t>
            </a:r>
          </a:p>
          <a:p>
            <a:r>
              <a:rPr lang="en-GB" dirty="0" smtClean="0"/>
              <a:t>Devise education and information strategy to promote women  making personalised informed decisions</a:t>
            </a:r>
          </a:p>
          <a:p>
            <a:endParaRPr lang="en-GB" dirty="0"/>
          </a:p>
        </p:txBody>
      </p:sp>
      <p:sp>
        <p:nvSpPr>
          <p:cNvPr id="4" name="Text Placeholder 3"/>
          <p:cNvSpPr>
            <a:spLocks noGrp="1"/>
          </p:cNvSpPr>
          <p:nvPr>
            <p:ph type="body" sz="quarter" idx="15"/>
          </p:nvPr>
        </p:nvSpPr>
        <p:spPr/>
        <p:txBody>
          <a:bodyPr/>
          <a:lstStyle/>
          <a:p>
            <a:r>
              <a:rPr lang="en-GB" dirty="0" smtClean="0"/>
              <a:t>Implementation  Plan</a:t>
            </a:r>
            <a:endParaRPr lang="en-GB" dirty="0"/>
          </a:p>
        </p:txBody>
      </p:sp>
      <p:sp>
        <p:nvSpPr>
          <p:cNvPr id="5" name="Text Placeholder 4"/>
          <p:cNvSpPr>
            <a:spLocks noGrp="1"/>
          </p:cNvSpPr>
          <p:nvPr>
            <p:ph type="body" sz="quarter" idx="16"/>
          </p:nvPr>
        </p:nvSpPr>
        <p:spPr>
          <a:xfrm>
            <a:off x="715962" y="1276660"/>
            <a:ext cx="10760075" cy="393542"/>
          </a:xfrm>
        </p:spPr>
        <p:txBody>
          <a:bodyPr/>
          <a:lstStyle/>
          <a:p>
            <a:r>
              <a:rPr lang="en-GB" dirty="0" smtClean="0"/>
              <a:t>Project initiation</a:t>
            </a:r>
            <a:endParaRPr lang="en-GB" dirty="0"/>
          </a:p>
        </p:txBody>
      </p:sp>
    </p:spTree>
    <p:extLst>
      <p:ext uri="{BB962C8B-B14F-4D97-AF65-F5344CB8AC3E}">
        <p14:creationId xmlns:p14="http://schemas.microsoft.com/office/powerpoint/2010/main" val="4031869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1960448"/>
            <a:ext cx="10760075" cy="5201424"/>
          </a:xfrm>
        </p:spPr>
        <p:txBody>
          <a:bodyPr/>
          <a:lstStyle/>
          <a:p>
            <a:r>
              <a:rPr lang="en-GB" dirty="0" smtClean="0"/>
              <a:t>Colleagues </a:t>
            </a:r>
            <a:r>
              <a:rPr lang="en-GB" dirty="0"/>
              <a:t>from Wales (screening, Welsh Government and services) are represented in the UK level groups for NIPT implementation. </a:t>
            </a:r>
            <a:r>
              <a:rPr lang="en-GB" dirty="0" smtClean="0"/>
              <a:t>Groups have wide representation</a:t>
            </a:r>
          </a:p>
          <a:p>
            <a:r>
              <a:rPr lang="en-GB" dirty="0" smtClean="0"/>
              <a:t>Project board in Wales had wide representation including charities representing parents with children with the syndromes. </a:t>
            </a:r>
          </a:p>
          <a:p>
            <a:r>
              <a:rPr lang="en-GB" dirty="0" smtClean="0"/>
              <a:t>Information produced underwent focus group discussions for feedback and review. </a:t>
            </a:r>
          </a:p>
          <a:p>
            <a:r>
              <a:rPr lang="en-GB" dirty="0" smtClean="0"/>
              <a:t>Effective working with the genetic laboratory in Cardiff UHW who procured and validated test (a lot of work). </a:t>
            </a:r>
          </a:p>
          <a:p>
            <a:endParaRPr lang="en-GB" dirty="0" smtClean="0"/>
          </a:p>
          <a:p>
            <a:endParaRPr lang="en-GB" dirty="0"/>
          </a:p>
          <a:p>
            <a:endParaRPr lang="en-GB" dirty="0"/>
          </a:p>
        </p:txBody>
      </p:sp>
      <p:sp>
        <p:nvSpPr>
          <p:cNvPr id="4" name="Text Placeholder 3"/>
          <p:cNvSpPr>
            <a:spLocks noGrp="1"/>
          </p:cNvSpPr>
          <p:nvPr>
            <p:ph type="body" sz="quarter" idx="15"/>
          </p:nvPr>
        </p:nvSpPr>
        <p:spPr/>
        <p:txBody>
          <a:bodyPr/>
          <a:lstStyle/>
          <a:p>
            <a:r>
              <a:rPr lang="en-GB" dirty="0" smtClean="0"/>
              <a:t>Stakeholder engagement</a:t>
            </a:r>
            <a:endParaRPr lang="en-GB" dirty="0"/>
          </a:p>
        </p:txBody>
      </p:sp>
      <p:sp>
        <p:nvSpPr>
          <p:cNvPr id="5" name="Text Placeholder 4"/>
          <p:cNvSpPr>
            <a:spLocks noGrp="1"/>
          </p:cNvSpPr>
          <p:nvPr>
            <p:ph type="body" sz="quarter" idx="16"/>
          </p:nvPr>
        </p:nvSpPr>
        <p:spPr/>
        <p:txBody>
          <a:bodyPr/>
          <a:lstStyle/>
          <a:p>
            <a:endParaRPr lang="en-GB" dirty="0"/>
          </a:p>
        </p:txBody>
      </p:sp>
    </p:spTree>
    <p:extLst>
      <p:ext uri="{BB962C8B-B14F-4D97-AF65-F5344CB8AC3E}">
        <p14:creationId xmlns:p14="http://schemas.microsoft.com/office/powerpoint/2010/main" val="2426780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65176" y="2230644"/>
            <a:ext cx="10760075" cy="3467616"/>
          </a:xfrm>
        </p:spPr>
        <p:txBody>
          <a:bodyPr/>
          <a:lstStyle/>
          <a:p>
            <a:pPr marL="0" lvl="0" indent="0">
              <a:buNone/>
            </a:pPr>
            <a:r>
              <a:rPr lang="en-GB" dirty="0"/>
              <a:t>Combined </a:t>
            </a:r>
            <a:r>
              <a:rPr lang="en-GB" dirty="0" smtClean="0"/>
              <a:t>screening:</a:t>
            </a:r>
          </a:p>
          <a:p>
            <a:r>
              <a:rPr lang="en-GB" u="sng" dirty="0" smtClean="0"/>
              <a:t>Offered</a:t>
            </a:r>
            <a:r>
              <a:rPr lang="en-GB" dirty="0" smtClean="0"/>
              <a:t> for Down’s syndrome, Edwards’ syndrome </a:t>
            </a:r>
            <a:r>
              <a:rPr lang="en-GB" dirty="0"/>
              <a:t>and Patau’s syndrome </a:t>
            </a:r>
            <a:endParaRPr lang="en-GB" dirty="0" smtClean="0"/>
          </a:p>
          <a:p>
            <a:r>
              <a:rPr lang="en-GB" dirty="0" smtClean="0"/>
              <a:t>To women at 11</a:t>
            </a:r>
            <a:r>
              <a:rPr lang="en-GB" baseline="30000" dirty="0" smtClean="0"/>
              <a:t>+2</a:t>
            </a:r>
            <a:r>
              <a:rPr lang="en-GB" dirty="0" smtClean="0"/>
              <a:t>- </a:t>
            </a:r>
            <a:r>
              <a:rPr lang="en-GB" dirty="0"/>
              <a:t>14 </a:t>
            </a:r>
            <a:r>
              <a:rPr lang="en-GB" baseline="30000" dirty="0"/>
              <a:t>+1</a:t>
            </a:r>
            <a:r>
              <a:rPr lang="en-GB" dirty="0"/>
              <a:t> weeks </a:t>
            </a:r>
            <a:r>
              <a:rPr lang="en-GB" dirty="0" smtClean="0"/>
              <a:t>with </a:t>
            </a:r>
            <a:r>
              <a:rPr lang="en-GB" dirty="0"/>
              <a:t>a singleton or twin pregnancy. </a:t>
            </a:r>
          </a:p>
          <a:p>
            <a:pPr marL="0" lvl="0" indent="0">
              <a:buNone/>
            </a:pPr>
            <a:r>
              <a:rPr lang="en-GB" dirty="0" smtClean="0"/>
              <a:t>Quadruple screening:</a:t>
            </a:r>
          </a:p>
          <a:p>
            <a:r>
              <a:rPr lang="en-GB" u="sng" dirty="0" smtClean="0"/>
              <a:t>Offered</a:t>
            </a:r>
            <a:r>
              <a:rPr lang="en-GB" dirty="0" smtClean="0"/>
              <a:t> </a:t>
            </a:r>
            <a:r>
              <a:rPr lang="en-GB" dirty="0"/>
              <a:t>for Down’s </a:t>
            </a:r>
            <a:r>
              <a:rPr lang="en-GB" dirty="0" smtClean="0"/>
              <a:t>syndrome where NT measurements not obtained and when </a:t>
            </a:r>
            <a:r>
              <a:rPr lang="en-GB" dirty="0"/>
              <a:t>too late for the combined </a:t>
            </a:r>
            <a:r>
              <a:rPr lang="en-GB" dirty="0" smtClean="0"/>
              <a:t>test</a:t>
            </a:r>
            <a:r>
              <a:rPr lang="en-GB" dirty="0"/>
              <a:t> </a:t>
            </a:r>
            <a:r>
              <a:rPr lang="en-GB" dirty="0" smtClean="0"/>
              <a:t>in singleton pregnancies.</a:t>
            </a:r>
            <a:endParaRPr lang="en-GB" dirty="0"/>
          </a:p>
        </p:txBody>
      </p:sp>
      <p:sp>
        <p:nvSpPr>
          <p:cNvPr id="4" name="Text Placeholder 3"/>
          <p:cNvSpPr>
            <a:spLocks noGrp="1"/>
          </p:cNvSpPr>
          <p:nvPr>
            <p:ph type="body" sz="quarter" idx="15"/>
          </p:nvPr>
        </p:nvSpPr>
        <p:spPr/>
        <p:txBody>
          <a:bodyPr/>
          <a:lstStyle/>
          <a:p>
            <a:r>
              <a:rPr lang="en-GB" dirty="0" smtClean="0"/>
              <a:t>Implementation Decisions (Welsh Government)</a:t>
            </a:r>
            <a:endParaRPr lang="en-GB" dirty="0"/>
          </a:p>
        </p:txBody>
      </p:sp>
      <p:sp>
        <p:nvSpPr>
          <p:cNvPr id="5" name="Text Placeholder 4"/>
          <p:cNvSpPr>
            <a:spLocks noGrp="1"/>
          </p:cNvSpPr>
          <p:nvPr>
            <p:ph type="body" sz="quarter" idx="16"/>
          </p:nvPr>
        </p:nvSpPr>
        <p:spPr>
          <a:xfrm>
            <a:off x="348491" y="1552517"/>
            <a:ext cx="10760075" cy="393542"/>
          </a:xfrm>
        </p:spPr>
        <p:txBody>
          <a:bodyPr/>
          <a:lstStyle/>
          <a:p>
            <a:r>
              <a:rPr lang="en-GB" dirty="0" smtClean="0"/>
              <a:t>Initial Screening Test</a:t>
            </a:r>
            <a:endParaRPr lang="en-GB" dirty="0"/>
          </a:p>
        </p:txBody>
      </p:sp>
    </p:spTree>
    <p:extLst>
      <p:ext uri="{BB962C8B-B14F-4D97-AF65-F5344CB8AC3E}">
        <p14:creationId xmlns:p14="http://schemas.microsoft.com/office/powerpoint/2010/main" val="3289608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2230644"/>
            <a:ext cx="10760075" cy="3098284"/>
          </a:xfrm>
        </p:spPr>
        <p:txBody>
          <a:bodyPr/>
          <a:lstStyle/>
          <a:p>
            <a:r>
              <a:rPr lang="en-GB" dirty="0"/>
              <a:t>Following a higher chance screening </a:t>
            </a:r>
            <a:r>
              <a:rPr lang="en-GB" dirty="0" smtClean="0"/>
              <a:t>result from the combined or quad test:</a:t>
            </a:r>
            <a:endParaRPr lang="en-GB" dirty="0"/>
          </a:p>
          <a:p>
            <a:pPr lvl="0"/>
            <a:r>
              <a:rPr lang="en-GB" dirty="0"/>
              <a:t>Non-invasive prenatal testing (NIPT) or an invasive test </a:t>
            </a:r>
            <a:r>
              <a:rPr lang="en-GB" u="sng" dirty="0" smtClean="0"/>
              <a:t>offered</a:t>
            </a:r>
            <a:r>
              <a:rPr lang="en-GB" dirty="0" smtClean="0"/>
              <a:t> </a:t>
            </a:r>
            <a:r>
              <a:rPr lang="en-GB" dirty="0"/>
              <a:t>to women with a singleton pregnancy </a:t>
            </a:r>
          </a:p>
          <a:p>
            <a:pPr lvl="0"/>
            <a:r>
              <a:rPr lang="en-GB" dirty="0"/>
              <a:t>An invasive test </a:t>
            </a:r>
            <a:r>
              <a:rPr lang="en-GB" dirty="0" smtClean="0"/>
              <a:t>offered  </a:t>
            </a:r>
            <a:r>
              <a:rPr lang="en-GB" dirty="0"/>
              <a:t>to women with a twin pregnancy </a:t>
            </a:r>
          </a:p>
          <a:p>
            <a:endParaRPr lang="en-GB" dirty="0"/>
          </a:p>
          <a:p>
            <a:endParaRPr lang="en-GB" dirty="0"/>
          </a:p>
        </p:txBody>
      </p:sp>
      <p:sp>
        <p:nvSpPr>
          <p:cNvPr id="4" name="Text Placeholder 3"/>
          <p:cNvSpPr>
            <a:spLocks noGrp="1"/>
          </p:cNvSpPr>
          <p:nvPr>
            <p:ph type="body" sz="quarter" idx="15"/>
          </p:nvPr>
        </p:nvSpPr>
        <p:spPr/>
        <p:txBody>
          <a:bodyPr/>
          <a:lstStyle/>
          <a:p>
            <a:r>
              <a:rPr lang="en-GB" dirty="0" smtClean="0"/>
              <a:t>Implementation Decisions </a:t>
            </a:r>
            <a:r>
              <a:rPr lang="en-GB" dirty="0"/>
              <a:t>(</a:t>
            </a:r>
            <a:r>
              <a:rPr lang="en-GB" dirty="0" smtClean="0"/>
              <a:t>Welsh Government )</a:t>
            </a:r>
            <a:endParaRPr lang="en-GB" dirty="0"/>
          </a:p>
        </p:txBody>
      </p:sp>
      <p:sp>
        <p:nvSpPr>
          <p:cNvPr id="5" name="Text Placeholder 4"/>
          <p:cNvSpPr>
            <a:spLocks noGrp="1"/>
          </p:cNvSpPr>
          <p:nvPr>
            <p:ph type="body" sz="quarter" idx="16"/>
          </p:nvPr>
        </p:nvSpPr>
        <p:spPr/>
        <p:txBody>
          <a:bodyPr/>
          <a:lstStyle/>
          <a:p>
            <a:r>
              <a:rPr lang="en-GB" dirty="0" smtClean="0"/>
              <a:t>NIPT</a:t>
            </a:r>
            <a:endParaRPr lang="en-GB" dirty="0"/>
          </a:p>
        </p:txBody>
      </p:sp>
    </p:spTree>
    <p:extLst>
      <p:ext uri="{BB962C8B-B14F-4D97-AF65-F5344CB8AC3E}">
        <p14:creationId xmlns:p14="http://schemas.microsoft.com/office/powerpoint/2010/main" val="3044639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1821571"/>
            <a:ext cx="10760075" cy="5201424"/>
          </a:xfrm>
        </p:spPr>
        <p:txBody>
          <a:bodyPr/>
          <a:lstStyle/>
          <a:p>
            <a:r>
              <a:rPr lang="en-GB" dirty="0"/>
              <a:t>Personal informed </a:t>
            </a:r>
            <a:r>
              <a:rPr lang="en-GB" dirty="0" smtClean="0"/>
              <a:t>choice: Women to be offered choice at each stage of the pathway and their choice supported. Women can opt out of the pathway at any point.</a:t>
            </a:r>
          </a:p>
          <a:p>
            <a:r>
              <a:rPr lang="en-GB" dirty="0" smtClean="0"/>
              <a:t>The NIPT test result is not a diagnostic test for the condition. An invasive test is a diagnostic test</a:t>
            </a:r>
          </a:p>
          <a:p>
            <a:r>
              <a:rPr lang="en-GB" dirty="0" smtClean="0"/>
              <a:t>If the NIPT test is low chance then the woman is not offered an invasive test.</a:t>
            </a:r>
          </a:p>
          <a:p>
            <a:r>
              <a:rPr lang="en-GB" dirty="0" smtClean="0"/>
              <a:t>The cut off of higher chance remains 1 in 150</a:t>
            </a:r>
          </a:p>
          <a:p>
            <a:r>
              <a:rPr lang="en-GB" dirty="0" smtClean="0"/>
              <a:t>It is expected that the number of unnecessary invasive tests is reduced in Wales due to the offer of NIPT as a contingency test</a:t>
            </a:r>
          </a:p>
          <a:p>
            <a:endParaRPr lang="en-GB" dirty="0" smtClean="0"/>
          </a:p>
          <a:p>
            <a:endParaRPr lang="en-GB" dirty="0" smtClean="0"/>
          </a:p>
        </p:txBody>
      </p:sp>
      <p:sp>
        <p:nvSpPr>
          <p:cNvPr id="4" name="Text Placeholder 3"/>
          <p:cNvSpPr>
            <a:spLocks noGrp="1"/>
          </p:cNvSpPr>
          <p:nvPr>
            <p:ph type="body" sz="quarter" idx="15"/>
          </p:nvPr>
        </p:nvSpPr>
        <p:spPr/>
        <p:txBody>
          <a:bodyPr/>
          <a:lstStyle/>
          <a:p>
            <a:r>
              <a:rPr lang="en-GB" dirty="0" smtClean="0"/>
              <a:t>Important points</a:t>
            </a:r>
            <a:endParaRPr lang="en-GB" dirty="0"/>
          </a:p>
        </p:txBody>
      </p:sp>
      <p:sp>
        <p:nvSpPr>
          <p:cNvPr id="5" name="Text Placeholder 4"/>
          <p:cNvSpPr>
            <a:spLocks noGrp="1"/>
          </p:cNvSpPr>
          <p:nvPr>
            <p:ph type="body" sz="quarter" idx="16"/>
          </p:nvPr>
        </p:nvSpPr>
        <p:spPr/>
        <p:txBody>
          <a:bodyPr/>
          <a:lstStyle/>
          <a:p>
            <a:endParaRPr lang="en-GB" dirty="0"/>
          </a:p>
        </p:txBody>
      </p:sp>
    </p:spTree>
    <p:extLst>
      <p:ext uri="{BB962C8B-B14F-4D97-AF65-F5344CB8AC3E}">
        <p14:creationId xmlns:p14="http://schemas.microsoft.com/office/powerpoint/2010/main" val="469699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GB"/>
          </a:p>
        </p:txBody>
      </p:sp>
      <p:sp>
        <p:nvSpPr>
          <p:cNvPr id="3" name="Content Placeholder 2"/>
          <p:cNvSpPr>
            <a:spLocks noGrp="1"/>
          </p:cNvSpPr>
          <p:nvPr>
            <p:ph sz="quarter" idx="14"/>
          </p:nvPr>
        </p:nvSpPr>
        <p:spPr>
          <a:xfrm>
            <a:off x="715963" y="2230644"/>
            <a:ext cx="10760075" cy="2970044"/>
          </a:xfrm>
        </p:spPr>
        <p:txBody>
          <a:bodyPr/>
          <a:lstStyle/>
          <a:p>
            <a:r>
              <a:rPr lang="en-GB" dirty="0" smtClean="0"/>
              <a:t>All Health Boards agreed to education and implementation date (it was ambitious!)</a:t>
            </a:r>
          </a:p>
          <a:p>
            <a:r>
              <a:rPr lang="en-GB" dirty="0" smtClean="0"/>
              <a:t>Health Boards had regular implementation meetings with relevant stakeholders</a:t>
            </a:r>
          </a:p>
          <a:p>
            <a:r>
              <a:rPr lang="en-GB" dirty="0" smtClean="0"/>
              <a:t>Project team supplied action list to be used if required</a:t>
            </a:r>
          </a:p>
          <a:p>
            <a:r>
              <a:rPr lang="en-GB" dirty="0" smtClean="0"/>
              <a:t>Project team member attended health board implementation meetings</a:t>
            </a:r>
          </a:p>
        </p:txBody>
      </p:sp>
      <p:sp>
        <p:nvSpPr>
          <p:cNvPr id="4" name="Text Placeholder 3"/>
          <p:cNvSpPr>
            <a:spLocks noGrp="1"/>
          </p:cNvSpPr>
          <p:nvPr>
            <p:ph type="body" sz="quarter" idx="15"/>
          </p:nvPr>
        </p:nvSpPr>
        <p:spPr/>
        <p:txBody>
          <a:bodyPr/>
          <a:lstStyle/>
          <a:p>
            <a:r>
              <a:rPr lang="en-GB" dirty="0" smtClean="0"/>
              <a:t>Health Board Implementation </a:t>
            </a:r>
            <a:endParaRPr lang="en-GB" dirty="0"/>
          </a:p>
        </p:txBody>
      </p:sp>
      <p:sp>
        <p:nvSpPr>
          <p:cNvPr id="5" name="Text Placeholder 4"/>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855525281"/>
      </p:ext>
    </p:extLst>
  </p:cSld>
  <p:clrMapOvr>
    <a:masterClrMapping/>
  </p:clrMapOvr>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4697</TotalTime>
  <Words>969</Words>
  <Application>Microsoft Office PowerPoint</Application>
  <PresentationFormat>Widescreen</PresentationFormat>
  <Paragraphs>105</Paragraphs>
  <Slides>17</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Courier New</vt:lpstr>
      <vt:lpstr>Ubuntu</vt:lpstr>
      <vt:lpstr>Ubuntu Light</vt:lpstr>
      <vt:lpstr>Verdana</vt:lpstr>
      <vt:lpstr>Office Theme</vt:lpstr>
      <vt:lpstr> Implementation of Non Invasive Prenatal Test (NIPT) as a contingency test in Wales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Morgane Richards (Public Health Wales - No. 2 Capital Quarter)</cp:lastModifiedBy>
  <cp:revision>175</cp:revision>
  <cp:lastPrinted>2018-02-28T08:37:13Z</cp:lastPrinted>
  <dcterms:created xsi:type="dcterms:W3CDTF">2017-10-31T10:35:26Z</dcterms:created>
  <dcterms:modified xsi:type="dcterms:W3CDTF">2020-10-06T13:15:23Z</dcterms:modified>
</cp:coreProperties>
</file>