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75" r:id="rId16"/>
    <p:sldId id="272" r:id="rId17"/>
    <p:sldId id="273" r:id="rId18"/>
    <p:sldId id="276" r:id="rId19"/>
    <p:sldId id="282" r:id="rId20"/>
    <p:sldId id="277" r:id="rId21"/>
    <p:sldId id="278" r:id="rId22"/>
    <p:sldId id="279" r:id="rId23"/>
    <p:sldId id="280" r:id="rId24"/>
    <p:sldId id="281" r:id="rId25"/>
    <p:sldId id="285" r:id="rId26"/>
    <p:sldId id="268" r:id="rId27"/>
    <p:sldId id="271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F5D2B5-5F30-274E-B63C-B941E994034F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66702F-9DB9-F549-9FAE-FB9D64229D70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Initial Management of Down Syndrome</a:t>
          </a:r>
        </a:p>
      </dgm:t>
    </dgm:pt>
    <dgm:pt modelId="{7AB8B753-61AF-F342-8AEC-52FA8B83F168}" type="parTrans" cxnId="{6F2A0635-6116-614F-8E6C-058FF9FF9474}">
      <dgm:prSet/>
      <dgm:spPr/>
      <dgm:t>
        <a:bodyPr/>
        <a:lstStyle/>
        <a:p>
          <a:endParaRPr lang="en-US"/>
        </a:p>
      </dgm:t>
    </dgm:pt>
    <dgm:pt modelId="{56DA08FC-8B9A-3B47-933D-997205D9BA2D}" type="sibTrans" cxnId="{6F2A0635-6116-614F-8E6C-058FF9FF9474}">
      <dgm:prSet/>
      <dgm:spPr/>
      <dgm:t>
        <a:bodyPr/>
        <a:lstStyle/>
        <a:p>
          <a:endParaRPr lang="en-US"/>
        </a:p>
      </dgm:t>
    </dgm:pt>
    <dgm:pt modelId="{C531195B-EAD8-334C-AEA2-75F3654D4B20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Ensure feeding established, bowels in 24 hours, passes urine</a:t>
          </a:r>
        </a:p>
      </dgm:t>
    </dgm:pt>
    <dgm:pt modelId="{F8842C2B-DC9A-2F4D-A7AB-EC423CABA1A1}" type="parTrans" cxnId="{5D32D268-C6CE-124C-A7B4-D0319B5DF397}">
      <dgm:prSet/>
      <dgm:spPr/>
      <dgm:t>
        <a:bodyPr/>
        <a:lstStyle/>
        <a:p>
          <a:endParaRPr lang="en-US"/>
        </a:p>
      </dgm:t>
    </dgm:pt>
    <dgm:pt modelId="{371F542D-34C1-C749-959B-F0E07B0EB9EF}" type="sibTrans" cxnId="{5D32D268-C6CE-124C-A7B4-D0319B5DF397}">
      <dgm:prSet/>
      <dgm:spPr/>
      <dgm:t>
        <a:bodyPr/>
        <a:lstStyle/>
        <a:p>
          <a:endParaRPr lang="en-US"/>
        </a:p>
      </dgm:t>
    </dgm:pt>
    <dgm:pt modelId="{9DB387AD-A38C-C643-9FF1-B49F995A9AF6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Hip examined, eyes for red reflex, </a:t>
          </a:r>
        </a:p>
      </dgm:t>
    </dgm:pt>
    <dgm:pt modelId="{FD9613CB-7239-F94B-AE52-0DCAA06C8C44}" type="parTrans" cxnId="{B503D61A-A893-FA47-974D-CB65F594689F}">
      <dgm:prSet/>
      <dgm:spPr/>
      <dgm:t>
        <a:bodyPr/>
        <a:lstStyle/>
        <a:p>
          <a:endParaRPr lang="en-US"/>
        </a:p>
      </dgm:t>
    </dgm:pt>
    <dgm:pt modelId="{215D5F39-DD63-B546-81D6-9892B99617BB}" type="sibTrans" cxnId="{B503D61A-A893-FA47-974D-CB65F594689F}">
      <dgm:prSet/>
      <dgm:spPr/>
      <dgm:t>
        <a:bodyPr/>
        <a:lstStyle/>
        <a:p>
          <a:endParaRPr lang="en-US"/>
        </a:p>
      </dgm:t>
    </dgm:pt>
    <dgm:pt modelId="{8FE49F59-3E20-3847-80E8-09D5359F6893}">
      <dgm:prSet phldrT="[Text]"/>
      <dgm:spPr/>
      <dgm:t>
        <a:bodyPr/>
        <a:lstStyle/>
        <a:p>
          <a:r>
            <a:rPr lang="en-US">
              <a:solidFill>
                <a:srgbClr val="000000"/>
              </a:solidFill>
            </a:rPr>
            <a:t>Support from Down Syndrome Support group, help and support for family</a:t>
          </a:r>
        </a:p>
      </dgm:t>
    </dgm:pt>
    <dgm:pt modelId="{D786CF9C-1EC2-914C-98E3-CD0934BBB3E8}" type="parTrans" cxnId="{C749487D-FB32-EB41-ABFB-ED7FCB57CB49}">
      <dgm:prSet/>
      <dgm:spPr/>
      <dgm:t>
        <a:bodyPr/>
        <a:lstStyle/>
        <a:p>
          <a:endParaRPr lang="en-US"/>
        </a:p>
      </dgm:t>
    </dgm:pt>
    <dgm:pt modelId="{CA5A124F-2C8B-CF47-9344-71C680B5D89C}" type="sibTrans" cxnId="{C749487D-FB32-EB41-ABFB-ED7FCB57CB49}">
      <dgm:prSet/>
      <dgm:spPr/>
      <dgm:t>
        <a:bodyPr/>
        <a:lstStyle/>
        <a:p>
          <a:endParaRPr lang="en-US"/>
        </a:p>
      </dgm:t>
    </dgm:pt>
    <dgm:pt modelId="{2109B003-0BE6-9249-A2EB-A23F5AC94167}">
      <dgm:prSet/>
      <dgm:spPr/>
      <dgm:t>
        <a:bodyPr/>
        <a:lstStyle/>
        <a:p>
          <a:endParaRPr lang="en-US"/>
        </a:p>
      </dgm:t>
    </dgm:pt>
    <dgm:pt modelId="{726D1AD9-9629-544C-9193-541CA8C6F088}" type="parTrans" cxnId="{46F70D50-8BF2-7742-9787-8A1C6E306553}">
      <dgm:prSet/>
      <dgm:spPr/>
      <dgm:t>
        <a:bodyPr/>
        <a:lstStyle/>
        <a:p>
          <a:endParaRPr lang="en-US"/>
        </a:p>
      </dgm:t>
    </dgm:pt>
    <dgm:pt modelId="{D567AC88-87EA-A146-9329-60224120CBCC}" type="sibTrans" cxnId="{46F70D50-8BF2-7742-9787-8A1C6E306553}">
      <dgm:prSet/>
      <dgm:spPr/>
      <dgm:t>
        <a:bodyPr/>
        <a:lstStyle/>
        <a:p>
          <a:endParaRPr lang="en-US"/>
        </a:p>
      </dgm:t>
    </dgm:pt>
    <dgm:pt modelId="{0DF208C8-F1DA-BF40-8F7B-09E3B0D56071}">
      <dgm:prSet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Genetic Test and FBC and Film, Guthrie</a:t>
          </a:r>
        </a:p>
      </dgm:t>
    </dgm:pt>
    <dgm:pt modelId="{E21CD5C0-BB32-5D48-875C-3DB20DCE3211}" type="parTrans" cxnId="{FDA899A4-031D-B449-982C-0C70FD1A46C9}">
      <dgm:prSet/>
      <dgm:spPr/>
      <dgm:t>
        <a:bodyPr/>
        <a:lstStyle/>
        <a:p>
          <a:endParaRPr lang="en-US"/>
        </a:p>
      </dgm:t>
    </dgm:pt>
    <dgm:pt modelId="{0BB44C2F-615A-2B4D-BB3D-0F35F08B146B}" type="sibTrans" cxnId="{FDA899A4-031D-B449-982C-0C70FD1A46C9}">
      <dgm:prSet/>
      <dgm:spPr/>
      <dgm:t>
        <a:bodyPr/>
        <a:lstStyle/>
        <a:p>
          <a:endParaRPr lang="en-US"/>
        </a:p>
      </dgm:t>
    </dgm:pt>
    <dgm:pt modelId="{CFEDE5E6-018A-994B-954C-D2DE303125F5}">
      <dgm:prSet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Plot growth chart, ECG, ECHO, Cardio referral 6 weeks</a:t>
          </a:r>
        </a:p>
      </dgm:t>
    </dgm:pt>
    <dgm:pt modelId="{E2BA31C0-DE4C-2944-AE69-F75417C318DB}" type="parTrans" cxnId="{1F2A773F-F7FA-A746-B23A-6E5E426EABAF}">
      <dgm:prSet/>
      <dgm:spPr/>
      <dgm:t>
        <a:bodyPr/>
        <a:lstStyle/>
        <a:p>
          <a:endParaRPr lang="en-US"/>
        </a:p>
      </dgm:t>
    </dgm:pt>
    <dgm:pt modelId="{3CD240C2-199F-354E-A945-855331C5771B}" type="sibTrans" cxnId="{1F2A773F-F7FA-A746-B23A-6E5E426EABAF}">
      <dgm:prSet/>
      <dgm:spPr/>
      <dgm:t>
        <a:bodyPr/>
        <a:lstStyle/>
        <a:p>
          <a:endParaRPr lang="en-US"/>
        </a:p>
      </dgm:t>
    </dgm:pt>
    <dgm:pt modelId="{71FAD882-5041-0C4A-B93D-9B59304F77AE}">
      <dgm:prSet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Chase TSH and act, Hearing screen, refer </a:t>
          </a:r>
          <a:r>
            <a:rPr lang="en-US" dirty="0" err="1">
              <a:solidFill>
                <a:srgbClr val="000000"/>
              </a:solidFill>
            </a:rPr>
            <a:t>Ophthal</a:t>
          </a:r>
          <a:endParaRPr lang="en-US" dirty="0">
            <a:solidFill>
              <a:srgbClr val="000000"/>
            </a:solidFill>
          </a:endParaRPr>
        </a:p>
      </dgm:t>
    </dgm:pt>
    <dgm:pt modelId="{A5FFC5AC-3FDB-F748-82A4-34C366AB7E8B}" type="parTrans" cxnId="{83131E7E-F887-B046-B405-A14EBDE260E2}">
      <dgm:prSet/>
      <dgm:spPr/>
      <dgm:t>
        <a:bodyPr/>
        <a:lstStyle/>
        <a:p>
          <a:endParaRPr lang="en-US"/>
        </a:p>
      </dgm:t>
    </dgm:pt>
    <dgm:pt modelId="{462CFAD5-26B5-AE4F-8B11-375E4B5D87CB}" type="sibTrans" cxnId="{83131E7E-F887-B046-B405-A14EBDE260E2}">
      <dgm:prSet/>
      <dgm:spPr/>
      <dgm:t>
        <a:bodyPr/>
        <a:lstStyle/>
        <a:p>
          <a:endParaRPr lang="en-US"/>
        </a:p>
      </dgm:t>
    </dgm:pt>
    <dgm:pt modelId="{098DE91C-FF36-3347-8F53-DDC4553FC393}">
      <dgm:prSet/>
      <dgm:spPr/>
      <dgm:t>
        <a:bodyPr/>
        <a:lstStyle/>
        <a:p>
          <a:r>
            <a:rPr lang="en-US">
              <a:solidFill>
                <a:srgbClr val="000000"/>
              </a:solidFill>
            </a:rPr>
            <a:t>Info pack to family, inform GP, HV, community paeds, CDT</a:t>
          </a:r>
        </a:p>
      </dgm:t>
    </dgm:pt>
    <dgm:pt modelId="{8FC88E3A-EED2-A149-A536-6AB3D0FA583A}" type="parTrans" cxnId="{397C625A-EA63-854B-98D5-B61389C318E0}">
      <dgm:prSet/>
      <dgm:spPr/>
      <dgm:t>
        <a:bodyPr/>
        <a:lstStyle/>
        <a:p>
          <a:endParaRPr lang="en-US"/>
        </a:p>
      </dgm:t>
    </dgm:pt>
    <dgm:pt modelId="{43CA2572-7855-D44A-BB60-2E43E24AD4D9}" type="sibTrans" cxnId="{397C625A-EA63-854B-98D5-B61389C318E0}">
      <dgm:prSet/>
      <dgm:spPr/>
      <dgm:t>
        <a:bodyPr/>
        <a:lstStyle/>
        <a:p>
          <a:endParaRPr lang="en-US"/>
        </a:p>
      </dgm:t>
    </dgm:pt>
    <dgm:pt modelId="{8E3F86E8-774B-B545-9EFC-A10CAF6D1D21}" type="pres">
      <dgm:prSet presAssocID="{ABF5D2B5-5F30-274E-B63C-B941E994034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D5E6E4D-0B63-BE4D-B3ED-78EB18FB7AEB}" type="pres">
      <dgm:prSet presAssocID="{6166702F-9DB9-F549-9FAE-FB9D64229D70}" presName="singleCycle" presStyleCnt="0"/>
      <dgm:spPr/>
    </dgm:pt>
    <dgm:pt modelId="{57BF3D42-D90A-9A42-B497-DBD12E5F92ED}" type="pres">
      <dgm:prSet presAssocID="{6166702F-9DB9-F549-9FAE-FB9D64229D70}" presName="singleCenter" presStyleLbl="node1" presStyleIdx="0" presStyleCnt="8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EBEF2AE7-9C3D-8E4A-89B6-21F22E4A9137}" type="pres">
      <dgm:prSet presAssocID="{E21CD5C0-BB32-5D48-875C-3DB20DCE3211}" presName="Name56" presStyleLbl="parChTrans1D2" presStyleIdx="0" presStyleCnt="7"/>
      <dgm:spPr/>
      <dgm:t>
        <a:bodyPr/>
        <a:lstStyle/>
        <a:p>
          <a:endParaRPr lang="en-US"/>
        </a:p>
      </dgm:t>
    </dgm:pt>
    <dgm:pt modelId="{50F421B8-9A37-1042-9D01-6C8E064725CB}" type="pres">
      <dgm:prSet presAssocID="{0DF208C8-F1DA-BF40-8F7B-09E3B0D56071}" presName="text0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E69D6-6CC4-6644-83B9-79E959B7E1AF}" type="pres">
      <dgm:prSet presAssocID="{8FC88E3A-EED2-A149-A536-6AB3D0FA583A}" presName="Name56" presStyleLbl="parChTrans1D2" presStyleIdx="1" presStyleCnt="7"/>
      <dgm:spPr/>
      <dgm:t>
        <a:bodyPr/>
        <a:lstStyle/>
        <a:p>
          <a:endParaRPr lang="en-US"/>
        </a:p>
      </dgm:t>
    </dgm:pt>
    <dgm:pt modelId="{ED7CFCFF-CABF-5546-B616-ACBA1E10E11D}" type="pres">
      <dgm:prSet presAssocID="{098DE91C-FF36-3347-8F53-DDC4553FC393}" presName="text0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16C80E-99B6-E64C-B01C-937800618D00}" type="pres">
      <dgm:prSet presAssocID="{E2BA31C0-DE4C-2944-AE69-F75417C318DB}" presName="Name56" presStyleLbl="parChTrans1D2" presStyleIdx="2" presStyleCnt="7"/>
      <dgm:spPr/>
      <dgm:t>
        <a:bodyPr/>
        <a:lstStyle/>
        <a:p>
          <a:endParaRPr lang="en-US"/>
        </a:p>
      </dgm:t>
    </dgm:pt>
    <dgm:pt modelId="{657A7923-5FEC-C944-85A9-01727D51F867}" type="pres">
      <dgm:prSet presAssocID="{CFEDE5E6-018A-994B-954C-D2DE303125F5}" presName="text0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69E6C-6749-5A42-BDF2-43D5DAC90E48}" type="pres">
      <dgm:prSet presAssocID="{A5FFC5AC-3FDB-F748-82A4-34C366AB7E8B}" presName="Name56" presStyleLbl="parChTrans1D2" presStyleIdx="3" presStyleCnt="7"/>
      <dgm:spPr/>
      <dgm:t>
        <a:bodyPr/>
        <a:lstStyle/>
        <a:p>
          <a:endParaRPr lang="en-US"/>
        </a:p>
      </dgm:t>
    </dgm:pt>
    <dgm:pt modelId="{8E129A97-A0BA-A946-A692-BF6E53960AA7}" type="pres">
      <dgm:prSet presAssocID="{71FAD882-5041-0C4A-B93D-9B59304F77AE}" presName="text0" presStyleLbl="node1" presStyleIdx="4" presStyleCnt="8" custRadScaleRad="100086" custRadScaleInc="2087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DA6D6-6745-C840-B467-734C2C0EFA2E}" type="pres">
      <dgm:prSet presAssocID="{F8842C2B-DC9A-2F4D-A7AB-EC423CABA1A1}" presName="Name56" presStyleLbl="parChTrans1D2" presStyleIdx="4" presStyleCnt="7"/>
      <dgm:spPr/>
      <dgm:t>
        <a:bodyPr/>
        <a:lstStyle/>
        <a:p>
          <a:endParaRPr lang="en-US"/>
        </a:p>
      </dgm:t>
    </dgm:pt>
    <dgm:pt modelId="{49A9400F-256F-1E48-A4B5-A2BFD314B8C3}" type="pres">
      <dgm:prSet presAssocID="{C531195B-EAD8-334C-AEA2-75F3654D4B20}" presName="text0" presStyleLbl="node1" presStyleIdx="5" presStyleCnt="8" custRadScaleRad="111825" custRadScaleInc="-2633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81509-2B2A-E147-864B-B87988B3B6CB}" type="pres">
      <dgm:prSet presAssocID="{FD9613CB-7239-F94B-AE52-0DCAA06C8C44}" presName="Name56" presStyleLbl="parChTrans1D2" presStyleIdx="5" presStyleCnt="7"/>
      <dgm:spPr/>
      <dgm:t>
        <a:bodyPr/>
        <a:lstStyle/>
        <a:p>
          <a:endParaRPr lang="en-US"/>
        </a:p>
      </dgm:t>
    </dgm:pt>
    <dgm:pt modelId="{DF0748F4-538B-4642-8FC4-49C898B0F95E}" type="pres">
      <dgm:prSet presAssocID="{9DB387AD-A38C-C643-9FF1-B49F995A9AF6}" presName="text0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75923-8E13-7242-BAF3-18EA05BC85ED}" type="pres">
      <dgm:prSet presAssocID="{D786CF9C-1EC2-914C-98E3-CD0934BBB3E8}" presName="Name56" presStyleLbl="parChTrans1D2" presStyleIdx="6" presStyleCnt="7"/>
      <dgm:spPr/>
      <dgm:t>
        <a:bodyPr/>
        <a:lstStyle/>
        <a:p>
          <a:endParaRPr lang="en-US"/>
        </a:p>
      </dgm:t>
    </dgm:pt>
    <dgm:pt modelId="{0FF7BA53-98CA-DC45-93FD-0752384C2CE0}" type="pres">
      <dgm:prSet presAssocID="{8FE49F59-3E20-3847-80E8-09D5359F6893}" presName="text0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49487D-FB32-EB41-ABFB-ED7FCB57CB49}" srcId="{6166702F-9DB9-F549-9FAE-FB9D64229D70}" destId="{8FE49F59-3E20-3847-80E8-09D5359F6893}" srcOrd="6" destOrd="0" parTransId="{D786CF9C-1EC2-914C-98E3-CD0934BBB3E8}" sibTransId="{CA5A124F-2C8B-CF47-9344-71C680B5D89C}"/>
    <dgm:cxn modelId="{1C92BF17-16B9-8547-AAE9-5BC6F0EEBDE1}" type="presOf" srcId="{CFEDE5E6-018A-994B-954C-D2DE303125F5}" destId="{657A7923-5FEC-C944-85A9-01727D51F867}" srcOrd="0" destOrd="0" presId="urn:microsoft.com/office/officeart/2008/layout/RadialCluster"/>
    <dgm:cxn modelId="{1F2A773F-F7FA-A746-B23A-6E5E426EABAF}" srcId="{6166702F-9DB9-F549-9FAE-FB9D64229D70}" destId="{CFEDE5E6-018A-994B-954C-D2DE303125F5}" srcOrd="2" destOrd="0" parTransId="{E2BA31C0-DE4C-2944-AE69-F75417C318DB}" sibTransId="{3CD240C2-199F-354E-A945-855331C5771B}"/>
    <dgm:cxn modelId="{8FED34C9-8D8F-514A-995C-FE40C4BE6052}" type="presOf" srcId="{E2BA31C0-DE4C-2944-AE69-F75417C318DB}" destId="{6A16C80E-99B6-E64C-B01C-937800618D00}" srcOrd="0" destOrd="0" presId="urn:microsoft.com/office/officeart/2008/layout/RadialCluster"/>
    <dgm:cxn modelId="{14904472-4890-0A4C-AD53-71EBFD5BF760}" type="presOf" srcId="{0DF208C8-F1DA-BF40-8F7B-09E3B0D56071}" destId="{50F421B8-9A37-1042-9D01-6C8E064725CB}" srcOrd="0" destOrd="0" presId="urn:microsoft.com/office/officeart/2008/layout/RadialCluster"/>
    <dgm:cxn modelId="{05C2EE41-E79F-4641-98D2-69688B80A573}" type="presOf" srcId="{71FAD882-5041-0C4A-B93D-9B59304F77AE}" destId="{8E129A97-A0BA-A946-A692-BF6E53960AA7}" srcOrd="0" destOrd="0" presId="urn:microsoft.com/office/officeart/2008/layout/RadialCluster"/>
    <dgm:cxn modelId="{05732A02-7B4A-E44F-968C-BEFE9BF29A4B}" type="presOf" srcId="{D786CF9C-1EC2-914C-98E3-CD0934BBB3E8}" destId="{4AD75923-8E13-7242-BAF3-18EA05BC85ED}" srcOrd="0" destOrd="0" presId="urn:microsoft.com/office/officeart/2008/layout/RadialCluster"/>
    <dgm:cxn modelId="{397C625A-EA63-854B-98D5-B61389C318E0}" srcId="{6166702F-9DB9-F549-9FAE-FB9D64229D70}" destId="{098DE91C-FF36-3347-8F53-DDC4553FC393}" srcOrd="1" destOrd="0" parTransId="{8FC88E3A-EED2-A149-A536-6AB3D0FA583A}" sibTransId="{43CA2572-7855-D44A-BB60-2E43E24AD4D9}"/>
    <dgm:cxn modelId="{5D476D6C-BFCC-7C44-852B-00E5A13F46DC}" type="presOf" srcId="{F8842C2B-DC9A-2F4D-A7AB-EC423CABA1A1}" destId="{7AFDA6D6-6745-C840-B467-734C2C0EFA2E}" srcOrd="0" destOrd="0" presId="urn:microsoft.com/office/officeart/2008/layout/RadialCluster"/>
    <dgm:cxn modelId="{05944255-4B51-3245-A25D-353A13ADE1C0}" type="presOf" srcId="{9DB387AD-A38C-C643-9FF1-B49F995A9AF6}" destId="{DF0748F4-538B-4642-8FC4-49C898B0F95E}" srcOrd="0" destOrd="0" presId="urn:microsoft.com/office/officeart/2008/layout/RadialCluster"/>
    <dgm:cxn modelId="{FF888544-AE4C-F745-8637-768C8EEA29ED}" type="presOf" srcId="{E21CD5C0-BB32-5D48-875C-3DB20DCE3211}" destId="{EBEF2AE7-9C3D-8E4A-89B6-21F22E4A9137}" srcOrd="0" destOrd="0" presId="urn:microsoft.com/office/officeart/2008/layout/RadialCluster"/>
    <dgm:cxn modelId="{BA1D0FEB-9925-E347-9FBD-AC1D5A3AF746}" type="presOf" srcId="{098DE91C-FF36-3347-8F53-DDC4553FC393}" destId="{ED7CFCFF-CABF-5546-B616-ACBA1E10E11D}" srcOrd="0" destOrd="0" presId="urn:microsoft.com/office/officeart/2008/layout/RadialCluster"/>
    <dgm:cxn modelId="{46F70D50-8BF2-7742-9787-8A1C6E306553}" srcId="{6166702F-9DB9-F549-9FAE-FB9D64229D70}" destId="{2109B003-0BE6-9249-A2EB-A23F5AC94167}" srcOrd="7" destOrd="0" parTransId="{726D1AD9-9629-544C-9193-541CA8C6F088}" sibTransId="{D567AC88-87EA-A146-9329-60224120CBCC}"/>
    <dgm:cxn modelId="{073EBB4E-8AE6-C947-9ABF-4E8643A08299}" type="presOf" srcId="{8FC88E3A-EED2-A149-A536-6AB3D0FA583A}" destId="{FFFE69D6-6CC4-6644-83B9-79E959B7E1AF}" srcOrd="0" destOrd="0" presId="urn:microsoft.com/office/officeart/2008/layout/RadialCluster"/>
    <dgm:cxn modelId="{E942F2D7-C7EA-794B-A314-E93533E7111D}" type="presOf" srcId="{C531195B-EAD8-334C-AEA2-75F3654D4B20}" destId="{49A9400F-256F-1E48-A4B5-A2BFD314B8C3}" srcOrd="0" destOrd="0" presId="urn:microsoft.com/office/officeart/2008/layout/RadialCluster"/>
    <dgm:cxn modelId="{5D32D268-C6CE-124C-A7B4-D0319B5DF397}" srcId="{6166702F-9DB9-F549-9FAE-FB9D64229D70}" destId="{C531195B-EAD8-334C-AEA2-75F3654D4B20}" srcOrd="4" destOrd="0" parTransId="{F8842C2B-DC9A-2F4D-A7AB-EC423CABA1A1}" sibTransId="{371F542D-34C1-C749-959B-F0E07B0EB9EF}"/>
    <dgm:cxn modelId="{D3CF47BB-CE3B-F247-934A-FFD2142C0D44}" type="presOf" srcId="{FD9613CB-7239-F94B-AE52-0DCAA06C8C44}" destId="{A8A81509-2B2A-E147-864B-B87988B3B6CB}" srcOrd="0" destOrd="0" presId="urn:microsoft.com/office/officeart/2008/layout/RadialCluster"/>
    <dgm:cxn modelId="{FDA899A4-031D-B449-982C-0C70FD1A46C9}" srcId="{6166702F-9DB9-F549-9FAE-FB9D64229D70}" destId="{0DF208C8-F1DA-BF40-8F7B-09E3B0D56071}" srcOrd="0" destOrd="0" parTransId="{E21CD5C0-BB32-5D48-875C-3DB20DCE3211}" sibTransId="{0BB44C2F-615A-2B4D-BB3D-0F35F08B146B}"/>
    <dgm:cxn modelId="{83131E7E-F887-B046-B405-A14EBDE260E2}" srcId="{6166702F-9DB9-F549-9FAE-FB9D64229D70}" destId="{71FAD882-5041-0C4A-B93D-9B59304F77AE}" srcOrd="3" destOrd="0" parTransId="{A5FFC5AC-3FDB-F748-82A4-34C366AB7E8B}" sibTransId="{462CFAD5-26B5-AE4F-8B11-375E4B5D87CB}"/>
    <dgm:cxn modelId="{6F2A0635-6116-614F-8E6C-058FF9FF9474}" srcId="{ABF5D2B5-5F30-274E-B63C-B941E994034F}" destId="{6166702F-9DB9-F549-9FAE-FB9D64229D70}" srcOrd="0" destOrd="0" parTransId="{7AB8B753-61AF-F342-8AEC-52FA8B83F168}" sibTransId="{56DA08FC-8B9A-3B47-933D-997205D9BA2D}"/>
    <dgm:cxn modelId="{16560D21-0868-C744-94B3-AA33F4F20360}" type="presOf" srcId="{6166702F-9DB9-F549-9FAE-FB9D64229D70}" destId="{57BF3D42-D90A-9A42-B497-DBD12E5F92ED}" srcOrd="0" destOrd="0" presId="urn:microsoft.com/office/officeart/2008/layout/RadialCluster"/>
    <dgm:cxn modelId="{3615D58A-8447-AD48-AB17-C703B69BF42E}" type="presOf" srcId="{ABF5D2B5-5F30-274E-B63C-B941E994034F}" destId="{8E3F86E8-774B-B545-9EFC-A10CAF6D1D21}" srcOrd="0" destOrd="0" presId="urn:microsoft.com/office/officeart/2008/layout/RadialCluster"/>
    <dgm:cxn modelId="{B503D61A-A893-FA47-974D-CB65F594689F}" srcId="{6166702F-9DB9-F549-9FAE-FB9D64229D70}" destId="{9DB387AD-A38C-C643-9FF1-B49F995A9AF6}" srcOrd="5" destOrd="0" parTransId="{FD9613CB-7239-F94B-AE52-0DCAA06C8C44}" sibTransId="{215D5F39-DD63-B546-81D6-9892B99617BB}"/>
    <dgm:cxn modelId="{77410D0B-1A66-BB4A-A9CF-DB1A4F2509D1}" type="presOf" srcId="{8FE49F59-3E20-3847-80E8-09D5359F6893}" destId="{0FF7BA53-98CA-DC45-93FD-0752384C2CE0}" srcOrd="0" destOrd="0" presId="urn:microsoft.com/office/officeart/2008/layout/RadialCluster"/>
    <dgm:cxn modelId="{B3294511-E0F1-1843-BF7F-6A0D1FF6C83E}" type="presOf" srcId="{A5FFC5AC-3FDB-F748-82A4-34C366AB7E8B}" destId="{8D769E6C-6749-5A42-BDF2-43D5DAC90E48}" srcOrd="0" destOrd="0" presId="urn:microsoft.com/office/officeart/2008/layout/RadialCluster"/>
    <dgm:cxn modelId="{085A8E2C-9ECC-384F-A667-2C7FC67D9B0D}" type="presParOf" srcId="{8E3F86E8-774B-B545-9EFC-A10CAF6D1D21}" destId="{2D5E6E4D-0B63-BE4D-B3ED-78EB18FB7AEB}" srcOrd="0" destOrd="0" presId="urn:microsoft.com/office/officeart/2008/layout/RadialCluster"/>
    <dgm:cxn modelId="{7327C615-1340-FF47-B5AE-F3963BE57A54}" type="presParOf" srcId="{2D5E6E4D-0B63-BE4D-B3ED-78EB18FB7AEB}" destId="{57BF3D42-D90A-9A42-B497-DBD12E5F92ED}" srcOrd="0" destOrd="0" presId="urn:microsoft.com/office/officeart/2008/layout/RadialCluster"/>
    <dgm:cxn modelId="{380FB268-BED9-AC40-8E74-7839643C5CE5}" type="presParOf" srcId="{2D5E6E4D-0B63-BE4D-B3ED-78EB18FB7AEB}" destId="{EBEF2AE7-9C3D-8E4A-89B6-21F22E4A9137}" srcOrd="1" destOrd="0" presId="urn:microsoft.com/office/officeart/2008/layout/RadialCluster"/>
    <dgm:cxn modelId="{2696DB95-7E14-DC42-A5C7-383D5C342A1C}" type="presParOf" srcId="{2D5E6E4D-0B63-BE4D-B3ED-78EB18FB7AEB}" destId="{50F421B8-9A37-1042-9D01-6C8E064725CB}" srcOrd="2" destOrd="0" presId="urn:microsoft.com/office/officeart/2008/layout/RadialCluster"/>
    <dgm:cxn modelId="{F867C8F0-FF15-624A-9DE8-43EDF25DF750}" type="presParOf" srcId="{2D5E6E4D-0B63-BE4D-B3ED-78EB18FB7AEB}" destId="{FFFE69D6-6CC4-6644-83B9-79E959B7E1AF}" srcOrd="3" destOrd="0" presId="urn:microsoft.com/office/officeart/2008/layout/RadialCluster"/>
    <dgm:cxn modelId="{381BF279-361A-6340-9B6E-41A3CF3669B3}" type="presParOf" srcId="{2D5E6E4D-0B63-BE4D-B3ED-78EB18FB7AEB}" destId="{ED7CFCFF-CABF-5546-B616-ACBA1E10E11D}" srcOrd="4" destOrd="0" presId="urn:microsoft.com/office/officeart/2008/layout/RadialCluster"/>
    <dgm:cxn modelId="{09C24ADC-2A19-C249-995B-C1F098A93DAF}" type="presParOf" srcId="{2D5E6E4D-0B63-BE4D-B3ED-78EB18FB7AEB}" destId="{6A16C80E-99B6-E64C-B01C-937800618D00}" srcOrd="5" destOrd="0" presId="urn:microsoft.com/office/officeart/2008/layout/RadialCluster"/>
    <dgm:cxn modelId="{FD3054E6-773A-6344-B896-4C78A0FECC05}" type="presParOf" srcId="{2D5E6E4D-0B63-BE4D-B3ED-78EB18FB7AEB}" destId="{657A7923-5FEC-C944-85A9-01727D51F867}" srcOrd="6" destOrd="0" presId="urn:microsoft.com/office/officeart/2008/layout/RadialCluster"/>
    <dgm:cxn modelId="{802D1EF8-1D95-3042-879D-4BC0181C6CC5}" type="presParOf" srcId="{2D5E6E4D-0B63-BE4D-B3ED-78EB18FB7AEB}" destId="{8D769E6C-6749-5A42-BDF2-43D5DAC90E48}" srcOrd="7" destOrd="0" presId="urn:microsoft.com/office/officeart/2008/layout/RadialCluster"/>
    <dgm:cxn modelId="{14B846FC-1EAF-DF41-A085-296C580DBCE1}" type="presParOf" srcId="{2D5E6E4D-0B63-BE4D-B3ED-78EB18FB7AEB}" destId="{8E129A97-A0BA-A946-A692-BF6E53960AA7}" srcOrd="8" destOrd="0" presId="urn:microsoft.com/office/officeart/2008/layout/RadialCluster"/>
    <dgm:cxn modelId="{79AFEB91-F2A1-854F-8D48-DA10309B73B6}" type="presParOf" srcId="{2D5E6E4D-0B63-BE4D-B3ED-78EB18FB7AEB}" destId="{7AFDA6D6-6745-C840-B467-734C2C0EFA2E}" srcOrd="9" destOrd="0" presId="urn:microsoft.com/office/officeart/2008/layout/RadialCluster"/>
    <dgm:cxn modelId="{A72313D8-9C76-8B4B-B432-4E141A8861F0}" type="presParOf" srcId="{2D5E6E4D-0B63-BE4D-B3ED-78EB18FB7AEB}" destId="{49A9400F-256F-1E48-A4B5-A2BFD314B8C3}" srcOrd="10" destOrd="0" presId="urn:microsoft.com/office/officeart/2008/layout/RadialCluster"/>
    <dgm:cxn modelId="{F7302D2F-877A-B147-8F4C-BE9243A83222}" type="presParOf" srcId="{2D5E6E4D-0B63-BE4D-B3ED-78EB18FB7AEB}" destId="{A8A81509-2B2A-E147-864B-B87988B3B6CB}" srcOrd="11" destOrd="0" presId="urn:microsoft.com/office/officeart/2008/layout/RadialCluster"/>
    <dgm:cxn modelId="{A15E19E7-A56F-7045-B7A5-BA69A8514208}" type="presParOf" srcId="{2D5E6E4D-0B63-BE4D-B3ED-78EB18FB7AEB}" destId="{DF0748F4-538B-4642-8FC4-49C898B0F95E}" srcOrd="12" destOrd="0" presId="urn:microsoft.com/office/officeart/2008/layout/RadialCluster"/>
    <dgm:cxn modelId="{EBEA5DCE-7715-DB48-8AFF-B28EB0C5513D}" type="presParOf" srcId="{2D5E6E4D-0B63-BE4D-B3ED-78EB18FB7AEB}" destId="{4AD75923-8E13-7242-BAF3-18EA05BC85ED}" srcOrd="13" destOrd="0" presId="urn:microsoft.com/office/officeart/2008/layout/RadialCluster"/>
    <dgm:cxn modelId="{B6B35D76-5D53-C846-95F9-12B1BF256741}" type="presParOf" srcId="{2D5E6E4D-0B63-BE4D-B3ED-78EB18FB7AEB}" destId="{0FF7BA53-98CA-DC45-93FD-0752384C2CE0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F3D42-D90A-9A42-B497-DBD12E5F92ED}">
      <dsp:nvSpPr>
        <dsp:cNvPr id="0" name=""/>
        <dsp:cNvSpPr/>
      </dsp:nvSpPr>
      <dsp:spPr>
        <a:xfrm>
          <a:off x="1844674" y="2173836"/>
          <a:ext cx="1581150" cy="15811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rgbClr val="000000"/>
              </a:solidFill>
            </a:rPr>
            <a:t>Initial Management of Down Syndrome</a:t>
          </a:r>
        </a:p>
      </dsp:txBody>
      <dsp:txXfrm>
        <a:off x="1921859" y="2251021"/>
        <a:ext cx="1426780" cy="1426780"/>
      </dsp:txXfrm>
    </dsp:sp>
    <dsp:sp modelId="{EBEF2AE7-9C3D-8E4A-89B6-21F22E4A9137}">
      <dsp:nvSpPr>
        <dsp:cNvPr id="0" name=""/>
        <dsp:cNvSpPr/>
      </dsp:nvSpPr>
      <dsp:spPr>
        <a:xfrm rot="16200000">
          <a:off x="2215802" y="1754389"/>
          <a:ext cx="8388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8894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F421B8-9A37-1042-9D01-6C8E064725CB}">
      <dsp:nvSpPr>
        <dsp:cNvPr id="0" name=""/>
        <dsp:cNvSpPr/>
      </dsp:nvSpPr>
      <dsp:spPr>
        <a:xfrm>
          <a:off x="2105564" y="275571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rgbClr val="000000"/>
              </a:solidFill>
            </a:rPr>
            <a:t>Genetic Test and FBC and Film, Guthrie</a:t>
          </a:r>
        </a:p>
      </dsp:txBody>
      <dsp:txXfrm>
        <a:off x="2157278" y="327285"/>
        <a:ext cx="955942" cy="955942"/>
      </dsp:txXfrm>
    </dsp:sp>
    <dsp:sp modelId="{FFFE69D6-6CC4-6644-83B9-79E959B7E1AF}">
      <dsp:nvSpPr>
        <dsp:cNvPr id="0" name=""/>
        <dsp:cNvSpPr/>
      </dsp:nvSpPr>
      <dsp:spPr>
        <a:xfrm rot="19285714">
          <a:off x="3374503" y="2187279"/>
          <a:ext cx="470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0478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CFCFF-CABF-5546-B616-ACBA1E10E11D}">
      <dsp:nvSpPr>
        <dsp:cNvPr id="0" name=""/>
        <dsp:cNvSpPr/>
      </dsp:nvSpPr>
      <dsp:spPr>
        <a:xfrm>
          <a:off x="3793660" y="1088515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rgbClr val="000000"/>
              </a:solidFill>
            </a:rPr>
            <a:t>Info pack to family, inform GP, HV, community paeds, CDT</a:t>
          </a:r>
        </a:p>
      </dsp:txBody>
      <dsp:txXfrm>
        <a:off x="3845374" y="1140229"/>
        <a:ext cx="955942" cy="955942"/>
      </dsp:txXfrm>
    </dsp:sp>
    <dsp:sp modelId="{6A16C80E-99B6-E64C-B01C-937800618D00}">
      <dsp:nvSpPr>
        <dsp:cNvPr id="0" name=""/>
        <dsp:cNvSpPr/>
      </dsp:nvSpPr>
      <dsp:spPr>
        <a:xfrm rot="771429">
          <a:off x="3415734" y="3234413"/>
          <a:ext cx="8049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4941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7A7923-5FEC-C944-85A9-01727D51F867}">
      <dsp:nvSpPr>
        <dsp:cNvPr id="0" name=""/>
        <dsp:cNvSpPr/>
      </dsp:nvSpPr>
      <dsp:spPr>
        <a:xfrm>
          <a:off x="4210585" y="2915183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000000"/>
              </a:solidFill>
            </a:rPr>
            <a:t>Plot growth chart, ECG, ECHO, Cardio referral 6 weeks</a:t>
          </a:r>
        </a:p>
      </dsp:txBody>
      <dsp:txXfrm>
        <a:off x="4262299" y="2966897"/>
        <a:ext cx="955942" cy="955942"/>
      </dsp:txXfrm>
    </dsp:sp>
    <dsp:sp modelId="{8D769E6C-6749-5A42-BDF2-43D5DAC90E48}">
      <dsp:nvSpPr>
        <dsp:cNvPr id="0" name=""/>
        <dsp:cNvSpPr/>
      </dsp:nvSpPr>
      <dsp:spPr>
        <a:xfrm rot="7077903">
          <a:off x="1726203" y="4049195"/>
          <a:ext cx="6662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6209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129A97-A0BA-A946-A692-BF6E53960AA7}">
      <dsp:nvSpPr>
        <dsp:cNvPr id="0" name=""/>
        <dsp:cNvSpPr/>
      </dsp:nvSpPr>
      <dsp:spPr>
        <a:xfrm>
          <a:off x="1092194" y="4343405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000000"/>
              </a:solidFill>
            </a:rPr>
            <a:t>Chase TSH and act, Hearing screen, refer </a:t>
          </a:r>
          <a:r>
            <a:rPr lang="en-US" sz="1200" kern="1200" dirty="0" err="1">
              <a:solidFill>
                <a:srgbClr val="000000"/>
              </a:solidFill>
            </a:rPr>
            <a:t>Ophthal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143908" y="4395119"/>
        <a:ext cx="955942" cy="955942"/>
      </dsp:txXfrm>
    </dsp:sp>
    <dsp:sp modelId="{7AFDA6D6-6745-C840-B467-734C2C0EFA2E}">
      <dsp:nvSpPr>
        <dsp:cNvPr id="0" name=""/>
        <dsp:cNvSpPr/>
      </dsp:nvSpPr>
      <dsp:spPr>
        <a:xfrm rot="2880129">
          <a:off x="3241485" y="3992039"/>
          <a:ext cx="63794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7949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9400F-256F-1E48-A4B5-A2BFD314B8C3}">
      <dsp:nvSpPr>
        <dsp:cNvPr id="0" name=""/>
        <dsp:cNvSpPr/>
      </dsp:nvSpPr>
      <dsp:spPr>
        <a:xfrm>
          <a:off x="3721096" y="4229091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000000"/>
              </a:solidFill>
            </a:rPr>
            <a:t>Ensure feeding established, bowels in 24 hours, passes urine</a:t>
          </a:r>
        </a:p>
      </dsp:txBody>
      <dsp:txXfrm>
        <a:off x="3772810" y="4280805"/>
        <a:ext cx="955942" cy="955942"/>
      </dsp:txXfrm>
    </dsp:sp>
    <dsp:sp modelId="{A8A81509-2B2A-E147-864B-B87988B3B6CB}">
      <dsp:nvSpPr>
        <dsp:cNvPr id="0" name=""/>
        <dsp:cNvSpPr/>
      </dsp:nvSpPr>
      <dsp:spPr>
        <a:xfrm rot="10028571">
          <a:off x="1049823" y="3234413"/>
          <a:ext cx="8049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4941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748F4-538B-4642-8FC4-49C898B0F95E}">
      <dsp:nvSpPr>
        <dsp:cNvPr id="0" name=""/>
        <dsp:cNvSpPr/>
      </dsp:nvSpPr>
      <dsp:spPr>
        <a:xfrm>
          <a:off x="544" y="2915183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>
              <a:solidFill>
                <a:srgbClr val="000000"/>
              </a:solidFill>
            </a:rPr>
            <a:t>Hip examined, eyes for red reflex, </a:t>
          </a:r>
        </a:p>
      </dsp:txBody>
      <dsp:txXfrm>
        <a:off x="52258" y="2966897"/>
        <a:ext cx="955942" cy="955942"/>
      </dsp:txXfrm>
    </dsp:sp>
    <dsp:sp modelId="{4AD75923-8E13-7242-BAF3-18EA05BC85ED}">
      <dsp:nvSpPr>
        <dsp:cNvPr id="0" name=""/>
        <dsp:cNvSpPr/>
      </dsp:nvSpPr>
      <dsp:spPr>
        <a:xfrm rot="13114286">
          <a:off x="1425518" y="2187279"/>
          <a:ext cx="470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0478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7BA53-98CA-DC45-93FD-0752384C2CE0}">
      <dsp:nvSpPr>
        <dsp:cNvPr id="0" name=""/>
        <dsp:cNvSpPr/>
      </dsp:nvSpPr>
      <dsp:spPr>
        <a:xfrm>
          <a:off x="417469" y="1088515"/>
          <a:ext cx="1059370" cy="1059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>
              <a:solidFill>
                <a:srgbClr val="000000"/>
              </a:solidFill>
            </a:rPr>
            <a:t>Support from Down Syndrome Support group, help and support for family</a:t>
          </a:r>
        </a:p>
      </dsp:txBody>
      <dsp:txXfrm>
        <a:off x="469183" y="1140229"/>
        <a:ext cx="955942" cy="9559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Down Syndrome (DS) - Challenges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 Praveen Jauhari</a:t>
            </a:r>
          </a:p>
          <a:p>
            <a:r>
              <a:rPr lang="en-US" dirty="0" smtClean="0"/>
              <a:t>Consultant </a:t>
            </a:r>
            <a:r>
              <a:rPr lang="en-US" dirty="0" err="1" smtClean="0"/>
              <a:t>Paediatrician</a:t>
            </a:r>
            <a:endParaRPr lang="en-US" dirty="0" smtClean="0"/>
          </a:p>
          <a:p>
            <a:r>
              <a:rPr lang="en-US" dirty="0" smtClean="0"/>
              <a:t>CARIS Lead </a:t>
            </a:r>
            <a:r>
              <a:rPr lang="mr-IN" dirty="0" smtClean="0"/>
              <a:t>–</a:t>
            </a:r>
            <a:r>
              <a:rPr lang="en-US" dirty="0" smtClean="0"/>
              <a:t> Wrexham </a:t>
            </a:r>
            <a:r>
              <a:rPr lang="en-US" dirty="0" err="1" smtClean="0"/>
              <a:t>Maelor</a:t>
            </a:r>
            <a:r>
              <a:rPr lang="en-US" dirty="0" smtClean="0"/>
              <a:t> Hospital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November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Parents detest “I’m sorry” or “Unfortunately” or “Bad news”</a:t>
            </a:r>
          </a:p>
          <a:p>
            <a:pPr>
              <a:buFont typeface="Arial"/>
              <a:buChar char="•"/>
            </a:pPr>
            <a:r>
              <a:rPr lang="en-US" dirty="0" smtClean="0"/>
              <a:t>Neutral and non directive language</a:t>
            </a:r>
          </a:p>
          <a:p>
            <a:pPr>
              <a:buFont typeface="Arial"/>
              <a:buChar char="•"/>
            </a:pPr>
            <a:r>
              <a:rPr lang="en-US" dirty="0" smtClean="0"/>
              <a:t>Don’t use offensive and outdated terminology</a:t>
            </a:r>
          </a:p>
          <a:p>
            <a:pPr>
              <a:buFont typeface="Arial"/>
              <a:buChar char="•"/>
            </a:pPr>
            <a:r>
              <a:rPr lang="en-US" dirty="0" smtClean="0"/>
              <a:t>Be honest and frank, if not certain about diagnosis. Inform what is being done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9700" y="457200"/>
            <a:ext cx="8915400" cy="1143000"/>
          </a:xfrm>
        </p:spPr>
        <p:txBody>
          <a:bodyPr>
            <a:noAutofit/>
          </a:bodyPr>
          <a:lstStyle/>
          <a:p>
            <a:r>
              <a:rPr lang="en-US" sz="4300" dirty="0">
                <a:solidFill>
                  <a:srgbClr val="F1D792"/>
                </a:solidFill>
              </a:rPr>
              <a:t>Step 4 </a:t>
            </a:r>
            <a:r>
              <a:rPr lang="mr-IN" sz="4300" dirty="0">
                <a:solidFill>
                  <a:srgbClr val="F1D792"/>
                </a:solidFill>
              </a:rPr>
              <a:t>–</a:t>
            </a:r>
            <a:r>
              <a:rPr lang="en-US" sz="4300" dirty="0">
                <a:solidFill>
                  <a:srgbClr val="F1D792"/>
                </a:solidFill>
              </a:rPr>
              <a:t> Giving KNOWLEDGE and Info</a:t>
            </a:r>
            <a:br>
              <a:rPr lang="en-US" sz="4300" dirty="0">
                <a:solidFill>
                  <a:srgbClr val="F1D792"/>
                </a:solidFill>
              </a:rPr>
            </a:br>
            <a:endParaRPr lang="en-US" sz="4300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What is DS, what causes it?</a:t>
            </a:r>
          </a:p>
          <a:p>
            <a:pPr>
              <a:buFont typeface="Arial"/>
              <a:buChar char="•"/>
            </a:pPr>
            <a:r>
              <a:rPr lang="en-US" dirty="0" smtClean="0"/>
              <a:t>Common and anticipated health conditions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Tests needed to confirm post-</a:t>
            </a:r>
            <a:r>
              <a:rPr lang="en-US" dirty="0" err="1" smtClean="0"/>
              <a:t>natally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Discuss need to perform investigations if diagnosis of DS is confirmed</a:t>
            </a:r>
          </a:p>
          <a:p>
            <a:pPr>
              <a:buFont typeface="Arial"/>
              <a:buChar char="•"/>
            </a:pPr>
            <a:r>
              <a:rPr lang="en-US" dirty="0" smtClean="0"/>
              <a:t>Need for further arranged meetings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Info leaflet, info on support groups</a:t>
            </a:r>
          </a:p>
          <a:p>
            <a:pPr>
              <a:buFont typeface="Arial"/>
              <a:buChar char="•"/>
            </a:pPr>
            <a:r>
              <a:rPr lang="en-US" dirty="0" smtClean="0"/>
              <a:t>Possible disability and other surveillance needed</a:t>
            </a:r>
          </a:p>
          <a:p>
            <a:pPr>
              <a:buFont typeface="Arial"/>
              <a:buChar char="•"/>
            </a:pPr>
            <a:r>
              <a:rPr lang="en-US" dirty="0" smtClean="0"/>
              <a:t>Ensure understanding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7800" y="457200"/>
            <a:ext cx="8813800" cy="1143000"/>
          </a:xfrm>
        </p:spPr>
        <p:txBody>
          <a:bodyPr>
            <a:noAutofit/>
          </a:bodyPr>
          <a:lstStyle/>
          <a:p>
            <a:r>
              <a:rPr lang="en-US" sz="4300" dirty="0">
                <a:solidFill>
                  <a:srgbClr val="F1D792"/>
                </a:solidFill>
              </a:rPr>
              <a:t>Step 4 </a:t>
            </a:r>
            <a:r>
              <a:rPr lang="mr-IN" sz="4300" dirty="0">
                <a:solidFill>
                  <a:srgbClr val="F1D792"/>
                </a:solidFill>
              </a:rPr>
              <a:t>–</a:t>
            </a:r>
            <a:r>
              <a:rPr lang="en-US" sz="4300" dirty="0">
                <a:solidFill>
                  <a:srgbClr val="F1D792"/>
                </a:solidFill>
              </a:rPr>
              <a:t> Giving KNOWLEDGE and Info</a:t>
            </a:r>
            <a:br>
              <a:rPr lang="en-US" sz="4300" dirty="0">
                <a:solidFill>
                  <a:srgbClr val="F1D792"/>
                </a:solidFill>
              </a:rPr>
            </a:br>
            <a:endParaRPr lang="en-US" sz="4300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r>
              <a:rPr lang="en-US" dirty="0"/>
              <a:t>Simplify your </a:t>
            </a:r>
            <a:r>
              <a:rPr lang="en-US" dirty="0" smtClean="0"/>
              <a:t>information. Avoid </a:t>
            </a:r>
            <a:r>
              <a:rPr lang="en-US" dirty="0"/>
              <a:t>using medical jargon </a:t>
            </a: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/>
              <a:t>short words and </a:t>
            </a:r>
            <a:r>
              <a:rPr lang="en-US" dirty="0" smtClean="0"/>
              <a:t>sentences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Tell </a:t>
            </a:r>
            <a:r>
              <a:rPr lang="en-US" dirty="0"/>
              <a:t>them the most important things first </a:t>
            </a:r>
          </a:p>
          <a:p>
            <a:pPr>
              <a:buFont typeface="Arial"/>
              <a:buChar char="•"/>
            </a:pPr>
            <a:r>
              <a:rPr lang="en-US" dirty="0"/>
              <a:t>Tell them what they need to </a:t>
            </a:r>
            <a:r>
              <a:rPr lang="en-US" dirty="0" smtClean="0"/>
              <a:t>remember</a:t>
            </a:r>
          </a:p>
          <a:p>
            <a:pPr>
              <a:buFont typeface="Arial"/>
              <a:buChar char="•"/>
            </a:pPr>
            <a:r>
              <a:rPr lang="en-US" dirty="0" smtClean="0"/>
              <a:t>Try to talk what applies to the child </a:t>
            </a: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000" y="457200"/>
            <a:ext cx="8928100" cy="1143000"/>
          </a:xfrm>
        </p:spPr>
        <p:txBody>
          <a:bodyPr>
            <a:noAutofit/>
          </a:bodyPr>
          <a:lstStyle/>
          <a:p>
            <a:r>
              <a:rPr lang="en-US" sz="4300" dirty="0">
                <a:solidFill>
                  <a:srgbClr val="F1D792"/>
                </a:solidFill>
              </a:rPr>
              <a:t>Step 4 </a:t>
            </a:r>
            <a:r>
              <a:rPr lang="mr-IN" sz="4300" dirty="0">
                <a:solidFill>
                  <a:srgbClr val="F1D792"/>
                </a:solidFill>
              </a:rPr>
              <a:t>–</a:t>
            </a:r>
            <a:r>
              <a:rPr lang="en-US" sz="4300" dirty="0">
                <a:solidFill>
                  <a:srgbClr val="F1D792"/>
                </a:solidFill>
              </a:rPr>
              <a:t> Giving KNOWLEDGE and Info</a:t>
            </a:r>
            <a:br>
              <a:rPr lang="en-US" sz="4300" dirty="0">
                <a:solidFill>
                  <a:srgbClr val="F1D792"/>
                </a:solidFill>
              </a:rPr>
            </a:br>
            <a:endParaRPr lang="en-US" sz="4300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457200"/>
            <a:ext cx="88519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1D792"/>
                </a:solidFill>
              </a:rPr>
              <a:t>Step 5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EMOTIONS and EMPATHY</a:t>
            </a:r>
            <a:br>
              <a:rPr lang="en-US" dirty="0">
                <a:solidFill>
                  <a:srgbClr val="F1D792"/>
                </a:solidFill>
              </a:rPr>
            </a:b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77500" lnSpcReduction="20000"/>
          </a:bodyPr>
          <a:lstStyle/>
          <a:p>
            <a:pPr>
              <a:buFont typeface="Arial"/>
              <a:buChar char="•"/>
            </a:pPr>
            <a:r>
              <a:rPr lang="en-US" dirty="0"/>
              <a:t>Prepared to deal with the parents’ emotional reactions, </a:t>
            </a:r>
            <a:r>
              <a:rPr lang="en-US" dirty="0" smtClean="0"/>
              <a:t>and </a:t>
            </a:r>
            <a:r>
              <a:rPr lang="en-US" dirty="0"/>
              <a:t>be </a:t>
            </a:r>
            <a:r>
              <a:rPr lang="en-US" dirty="0" smtClean="0"/>
              <a:t>sensitive to them. These could be tearfulness, shock, sadness, silence, denial or anger</a:t>
            </a:r>
          </a:p>
          <a:p>
            <a:pPr>
              <a:buFont typeface="Arial"/>
              <a:buChar char="•"/>
            </a:pPr>
            <a:r>
              <a:rPr lang="en-US" dirty="0"/>
              <a:t>Convey warmth, insight and respect. Avoid negative predictions of the future </a:t>
            </a:r>
          </a:p>
          <a:p>
            <a:pPr>
              <a:buFont typeface="Arial"/>
              <a:buChar char="•"/>
            </a:pPr>
            <a:r>
              <a:rPr lang="en-US" dirty="0" smtClean="0"/>
              <a:t>Good verbal and non verbal communication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Be prepared to spend time, being a good empathetic listener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457200"/>
            <a:ext cx="88011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1D792"/>
                </a:solidFill>
              </a:rPr>
              <a:t>Step 6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</a:t>
            </a:r>
            <a:r>
              <a:rPr lang="en-US" dirty="0" smtClean="0">
                <a:solidFill>
                  <a:srgbClr val="F1D792"/>
                </a:solidFill>
              </a:rPr>
              <a:t>STRATEGY </a:t>
            </a:r>
            <a:r>
              <a:rPr lang="en-US" dirty="0">
                <a:solidFill>
                  <a:srgbClr val="F1D792"/>
                </a:solidFill>
              </a:rPr>
              <a:t>and SUMMARY</a:t>
            </a:r>
            <a:br>
              <a:rPr lang="en-US" dirty="0">
                <a:solidFill>
                  <a:srgbClr val="F1D792"/>
                </a:solidFill>
              </a:rPr>
            </a:b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There will be challenges but joys will soon outweigh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Supportive, working in partnership</a:t>
            </a:r>
          </a:p>
          <a:p>
            <a:pPr>
              <a:buFont typeface="Arial"/>
              <a:buChar char="•"/>
            </a:pPr>
            <a:r>
              <a:rPr lang="en-US" dirty="0" smtClean="0"/>
              <a:t>Best support will be parents for each other</a:t>
            </a:r>
          </a:p>
          <a:p>
            <a:pPr>
              <a:buFont typeface="Arial"/>
              <a:buChar char="•"/>
            </a:pPr>
            <a:r>
              <a:rPr lang="en-US" dirty="0" smtClean="0"/>
              <a:t>Support from DSA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Summarise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addressing fears and concerns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457200"/>
            <a:ext cx="88519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err="1" smtClean="0"/>
              <a:t>Dx</a:t>
            </a:r>
            <a:r>
              <a:rPr lang="en-US" dirty="0" smtClean="0"/>
              <a:t> antenatal </a:t>
            </a:r>
            <a:r>
              <a:rPr lang="mr-IN" dirty="0" smtClean="0"/>
              <a:t>–</a:t>
            </a:r>
            <a:r>
              <a:rPr lang="en-US" dirty="0" smtClean="0"/>
              <a:t> repeat postnatal karyotype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thoroughly</a:t>
            </a:r>
          </a:p>
          <a:p>
            <a:pPr>
              <a:buFont typeface="Arial"/>
              <a:buChar char="•"/>
            </a:pPr>
            <a:r>
              <a:rPr lang="en-US" dirty="0" smtClean="0"/>
              <a:t>Feeding assessment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DS </a:t>
            </a:r>
            <a:r>
              <a:rPr lang="mr-IN" dirty="0" smtClean="0"/>
              <a:t>–</a:t>
            </a:r>
            <a:r>
              <a:rPr lang="en-US" dirty="0" smtClean="0"/>
              <a:t> growth chart</a:t>
            </a:r>
          </a:p>
          <a:p>
            <a:pPr>
              <a:buFont typeface="Arial"/>
              <a:buChar char="•"/>
            </a:pPr>
            <a:r>
              <a:rPr lang="en-US" dirty="0" smtClean="0"/>
              <a:t>Support parents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Counseling and genetics</a:t>
            </a:r>
          </a:p>
        </p:txBody>
      </p:sp>
    </p:spTree>
    <p:extLst>
      <p:ext uri="{BB962C8B-B14F-4D97-AF65-F5344CB8AC3E}">
        <p14:creationId xmlns:p14="http://schemas.microsoft.com/office/powerpoint/2010/main" val="37099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457200"/>
            <a:ext cx="88519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postnatal ward</a:t>
            </a: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85000" lnSpcReduction="20000"/>
          </a:bodyPr>
          <a:lstStyle/>
          <a:p>
            <a:pPr>
              <a:buFont typeface="Arial"/>
              <a:buChar char="•"/>
            </a:pPr>
            <a:r>
              <a:rPr lang="en-US" dirty="0" err="1" smtClean="0"/>
              <a:t>Hypotonia</a:t>
            </a:r>
            <a:r>
              <a:rPr lang="en-US" dirty="0" smtClean="0"/>
              <a:t> (80%)</a:t>
            </a:r>
          </a:p>
          <a:p>
            <a:pPr>
              <a:buFont typeface="Arial"/>
              <a:buChar char="•"/>
            </a:pPr>
            <a:r>
              <a:rPr lang="en-US" dirty="0" smtClean="0"/>
              <a:t>Hyper flexible joints (80%)</a:t>
            </a:r>
          </a:p>
          <a:p>
            <a:pPr>
              <a:buFont typeface="Arial"/>
              <a:buChar char="•"/>
            </a:pPr>
            <a:r>
              <a:rPr lang="en-US" dirty="0" smtClean="0"/>
              <a:t>Extra skin on back of neck (80%)</a:t>
            </a:r>
          </a:p>
          <a:p>
            <a:pPr>
              <a:buFont typeface="Arial"/>
              <a:buChar char="•"/>
            </a:pPr>
            <a:r>
              <a:rPr lang="en-US" dirty="0" smtClean="0"/>
              <a:t>Facial profile (90%)</a:t>
            </a:r>
          </a:p>
          <a:p>
            <a:pPr>
              <a:buFont typeface="Arial"/>
              <a:buChar char="•"/>
            </a:pPr>
            <a:r>
              <a:rPr lang="en-US" dirty="0" smtClean="0"/>
              <a:t>Transverse crease (45%)</a:t>
            </a:r>
          </a:p>
          <a:p>
            <a:pPr>
              <a:buFont typeface="Arial"/>
              <a:buChar char="•"/>
            </a:pPr>
            <a:r>
              <a:rPr lang="en-US" dirty="0" smtClean="0"/>
              <a:t>Short middle phalanx of 5</a:t>
            </a:r>
            <a:r>
              <a:rPr lang="en-US" baseline="30000" dirty="0" smtClean="0"/>
              <a:t>th</a:t>
            </a:r>
            <a:r>
              <a:rPr lang="en-US" dirty="0" smtClean="0"/>
              <a:t> finger (60%)</a:t>
            </a:r>
          </a:p>
          <a:p>
            <a:pPr>
              <a:buFont typeface="Arial"/>
              <a:buChar char="•"/>
            </a:pPr>
            <a:r>
              <a:rPr lang="en-US" dirty="0" smtClean="0"/>
              <a:t>Feeding difficulty/ GORD</a:t>
            </a:r>
          </a:p>
        </p:txBody>
      </p:sp>
    </p:spTree>
    <p:extLst>
      <p:ext uri="{BB962C8B-B14F-4D97-AF65-F5344CB8AC3E}">
        <p14:creationId xmlns:p14="http://schemas.microsoft.com/office/powerpoint/2010/main" val="66746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6389255" cy="4915566"/>
          </a:xfrm>
        </p:spPr>
        <p:txBody>
          <a:bodyPr anchor="t">
            <a:normAutofit fontScale="92500" lnSpcReduction="20000"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Heart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50% babies; 30-40% AVSD</a:t>
            </a:r>
          </a:p>
          <a:p>
            <a:r>
              <a:rPr lang="en-GB" dirty="0" smtClean="0"/>
              <a:t>ECG and ECHO, even if no murmur</a:t>
            </a:r>
          </a:p>
          <a:p>
            <a:r>
              <a:rPr lang="en-GB" dirty="0" smtClean="0"/>
              <a:t>Cardiologist assessment within 6 weeks</a:t>
            </a:r>
          </a:p>
          <a:p>
            <a:r>
              <a:rPr lang="en-GB" dirty="0" smtClean="0"/>
              <a:t>Possibility of earlier heart failure and PVD</a:t>
            </a:r>
          </a:p>
          <a:p>
            <a:r>
              <a:rPr lang="en-GB" dirty="0" smtClean="0"/>
              <a:t>Yearly assessment by Cardiologist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  <p:pic>
        <p:nvPicPr>
          <p:cNvPr id="2" name="Picture 1" descr="atrioventricular-septal-defec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372" y="4507346"/>
            <a:ext cx="2470728" cy="235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6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Thyroid</a:t>
            </a:r>
            <a:r>
              <a:rPr lang="en-GB" dirty="0" smtClean="0"/>
              <a:t>:  Hypo in 1- 3.6%</a:t>
            </a:r>
          </a:p>
          <a:p>
            <a:r>
              <a:rPr lang="en-GB" dirty="0" smtClean="0"/>
              <a:t>Guthrie should detect most cases</a:t>
            </a:r>
          </a:p>
          <a:p>
            <a:r>
              <a:rPr lang="en-GB" dirty="0" smtClean="0"/>
              <a:t>If raised TSH </a:t>
            </a:r>
            <a:r>
              <a:rPr lang="mr-IN" dirty="0" smtClean="0"/>
              <a:t>–</a:t>
            </a:r>
            <a:r>
              <a:rPr lang="en-GB" dirty="0" smtClean="0"/>
              <a:t> send lab TFT and start on </a:t>
            </a:r>
            <a:r>
              <a:rPr lang="en-GB" dirty="0" err="1" smtClean="0"/>
              <a:t>thyroxine</a:t>
            </a:r>
            <a:endParaRPr lang="en-GB" dirty="0" smtClean="0"/>
          </a:p>
          <a:p>
            <a:r>
              <a:rPr lang="en-GB" dirty="0" smtClean="0"/>
              <a:t>Yearly TSH or 2 yearly TPO </a:t>
            </a:r>
            <a:r>
              <a:rPr lang="en-GB" dirty="0" err="1" smtClean="0"/>
              <a:t>Ab</a:t>
            </a:r>
            <a:r>
              <a:rPr lang="en-GB" dirty="0" smtClean="0"/>
              <a:t> and TFT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Learning disability</a:t>
            </a:r>
            <a:r>
              <a:rPr lang="en-GB" dirty="0" smtClean="0"/>
              <a:t>: Mild to moderate LD</a:t>
            </a:r>
          </a:p>
          <a:p>
            <a:r>
              <a:rPr lang="en-GB" dirty="0" smtClean="0"/>
              <a:t>Effects 15-20% of all LD population</a:t>
            </a:r>
          </a:p>
          <a:p>
            <a:r>
              <a:rPr lang="en-GB" dirty="0" smtClean="0"/>
              <a:t>Co-morbidities like ASD and ADHD</a:t>
            </a:r>
          </a:p>
          <a:p>
            <a:r>
              <a:rPr lang="en-GB" dirty="0" smtClean="0"/>
              <a:t>Behavioural issues to very placid children</a:t>
            </a:r>
          </a:p>
          <a:p>
            <a:r>
              <a:rPr lang="en-GB" dirty="0" err="1" smtClean="0"/>
              <a:t>Statementing</a:t>
            </a:r>
            <a:r>
              <a:rPr lang="en-GB" dirty="0" smtClean="0"/>
              <a:t>, child development team</a:t>
            </a:r>
          </a:p>
          <a:p>
            <a:r>
              <a:rPr lang="en-GB" dirty="0" err="1" smtClean="0"/>
              <a:t>Physio</a:t>
            </a:r>
            <a:r>
              <a:rPr lang="en-GB" dirty="0" smtClean="0"/>
              <a:t>, Occupational health, SALT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/>
          </a:bodyPr>
          <a:lstStyle/>
          <a:p>
            <a:pPr>
              <a:buFont typeface="Arial"/>
              <a:buChar char="•"/>
            </a:pPr>
            <a:r>
              <a:rPr lang="en-US" dirty="0">
                <a:solidFill>
                  <a:srgbClr val="F1D792"/>
                </a:solidFill>
              </a:rPr>
              <a:t>Challenges in delivering the diagnosis to </a:t>
            </a:r>
            <a:r>
              <a:rPr lang="en-US" dirty="0" smtClean="0">
                <a:solidFill>
                  <a:srgbClr val="F1D792"/>
                </a:solidFill>
              </a:rPr>
              <a:t>parents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rgbClr val="F1D792"/>
                </a:solidFill>
              </a:rPr>
              <a:t>SPIKES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A Six-Step </a:t>
            </a:r>
            <a:r>
              <a:rPr lang="en-US" dirty="0" smtClean="0">
                <a:solidFill>
                  <a:srgbClr val="F1D792"/>
                </a:solidFill>
              </a:rPr>
              <a:t>Protocol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rgbClr val="F1D792"/>
                </a:solidFill>
              </a:rPr>
              <a:t>DS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Best practice guidance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1D792"/>
                </a:solidFill>
              </a:rPr>
              <a:t>Topics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Hearing</a:t>
            </a:r>
            <a:r>
              <a:rPr lang="en-GB" dirty="0" smtClean="0"/>
              <a:t>: Universal hearing test</a:t>
            </a:r>
          </a:p>
          <a:p>
            <a:r>
              <a:rPr lang="en-GB" dirty="0" smtClean="0"/>
              <a:t>Glue ear </a:t>
            </a:r>
            <a:r>
              <a:rPr lang="mr-IN" dirty="0" smtClean="0"/>
              <a:t>–</a:t>
            </a:r>
            <a:r>
              <a:rPr lang="en-GB" dirty="0" smtClean="0"/>
              <a:t> 35% - conductive loss</a:t>
            </a:r>
          </a:p>
          <a:p>
            <a:r>
              <a:rPr lang="en-GB" dirty="0" smtClean="0"/>
              <a:t>SN hearing loss </a:t>
            </a:r>
            <a:r>
              <a:rPr lang="mr-IN" dirty="0" smtClean="0"/>
              <a:t>–</a:t>
            </a:r>
            <a:r>
              <a:rPr lang="en-GB" dirty="0" smtClean="0"/>
              <a:t> 4-6 times of general population</a:t>
            </a:r>
          </a:p>
          <a:p>
            <a:r>
              <a:rPr lang="en-GB" dirty="0" smtClean="0"/>
              <a:t>Initially : yearly then 2 yearly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8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Vision</a:t>
            </a:r>
            <a:r>
              <a:rPr lang="en-GB" dirty="0" smtClean="0"/>
              <a:t>: cataract 10 fold increase; refraction error</a:t>
            </a:r>
          </a:p>
          <a:p>
            <a:r>
              <a:rPr lang="en-GB" dirty="0" err="1" smtClean="0"/>
              <a:t>Nystagmus</a:t>
            </a:r>
            <a:r>
              <a:rPr lang="en-GB" dirty="0" smtClean="0"/>
              <a:t> 10%</a:t>
            </a:r>
          </a:p>
          <a:p>
            <a:r>
              <a:rPr lang="en-GB" dirty="0" smtClean="0"/>
              <a:t>Initial detailed assessment by 4 years and then 2 yearly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42434"/>
            <a:ext cx="8536709" cy="452596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GI tract</a:t>
            </a:r>
            <a:r>
              <a:rPr lang="en-GB" dirty="0" smtClean="0"/>
              <a:t>: malformations in 7%</a:t>
            </a:r>
          </a:p>
          <a:p>
            <a:r>
              <a:rPr lang="en-GB" dirty="0" smtClean="0"/>
              <a:t>TOF 0.4%; pyloric stenosis 0.3%, duodenal atresia 3.9%; anal atresia 1%; </a:t>
            </a:r>
            <a:r>
              <a:rPr lang="en-GB" dirty="0" err="1" smtClean="0"/>
              <a:t>Hirschprung</a:t>
            </a:r>
            <a:r>
              <a:rPr lang="en-GB" dirty="0" smtClean="0"/>
              <a:t> 2.6%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  <p:pic>
        <p:nvPicPr>
          <p:cNvPr id="2" name="Picture 1" descr="DuodAtre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818" y="4436265"/>
            <a:ext cx="1761836" cy="222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256029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Haematology</a:t>
            </a:r>
            <a:r>
              <a:rPr lang="en-GB" dirty="0" smtClean="0"/>
              <a:t>: FBC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smtClean="0"/>
              <a:t> 10%</a:t>
            </a:r>
          </a:p>
          <a:p>
            <a:r>
              <a:rPr lang="en-GB" dirty="0" smtClean="0"/>
              <a:t>Transient </a:t>
            </a:r>
            <a:r>
              <a:rPr lang="en-GB" dirty="0" err="1" smtClean="0"/>
              <a:t>myeloproliferative</a:t>
            </a:r>
            <a:r>
              <a:rPr lang="en-GB" dirty="0" smtClean="0"/>
              <a:t> disorder</a:t>
            </a:r>
          </a:p>
          <a:p>
            <a:r>
              <a:rPr lang="en-GB" dirty="0" smtClean="0"/>
              <a:t>Transient Leukaemia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  <p:pic>
        <p:nvPicPr>
          <p:cNvPr id="2" name="Picture 1" descr="3026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26" y="4043794"/>
            <a:ext cx="3752273" cy="281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CC9A1A"/>
                </a:solidFill>
              </a:rPr>
              <a:t>Renal</a:t>
            </a:r>
            <a:r>
              <a:rPr lang="en-GB" dirty="0" smtClean="0"/>
              <a:t>: no consensus on routine postnatal scan</a:t>
            </a:r>
          </a:p>
          <a:p>
            <a:r>
              <a:rPr lang="en-GB" dirty="0" smtClean="0"/>
              <a:t>Ensure descended testis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0200" y="609600"/>
            <a:ext cx="88519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1D792"/>
                </a:solidFill>
              </a:rPr>
              <a:t>DS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Best practice guidance</a:t>
            </a:r>
            <a:endParaRPr lang="en-US" dirty="0">
              <a:solidFill>
                <a:srgbClr val="F1D792"/>
              </a:solidFill>
            </a:endParaRPr>
          </a:p>
        </p:txBody>
      </p:sp>
      <p:pic>
        <p:nvPicPr>
          <p:cNvPr id="2" name="Picture 1" descr="human-kidneys--medical-3d-illustration-533751642-5a342853ec2f6400377afa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32" y="4318000"/>
            <a:ext cx="3386667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94216072"/>
              </p:ext>
            </p:extLst>
          </p:nvPr>
        </p:nvGraphicFramePr>
        <p:xfrm>
          <a:off x="1936750" y="571500"/>
          <a:ext cx="52705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58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3554"/>
            <a:ext cx="8229600" cy="971466"/>
          </a:xfrm>
        </p:spPr>
        <p:txBody>
          <a:bodyPr/>
          <a:lstStyle/>
          <a:p>
            <a:r>
              <a:rPr lang="en-US" dirty="0" smtClean="0">
                <a:solidFill>
                  <a:srgbClr val="F1D792"/>
                </a:solidFill>
              </a:rPr>
              <a:t>Surveillance for DS</a:t>
            </a:r>
            <a:endParaRPr lang="en-US" dirty="0">
              <a:solidFill>
                <a:srgbClr val="F1D792"/>
              </a:solidFill>
            </a:endParaRPr>
          </a:p>
        </p:txBody>
      </p:sp>
      <p:pic>
        <p:nvPicPr>
          <p:cNvPr id="6" name="Picture 5" descr="Screen Shot 2018-11-13 at 18.15.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6170"/>
            <a:ext cx="8229599" cy="529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11-13 at 18.15.3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4" y="2476500"/>
            <a:ext cx="8634067" cy="43814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D792"/>
                </a:solidFill>
              </a:rPr>
              <a:t>Surveillance for DS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 you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1D792"/>
                </a:solidFill>
              </a:rPr>
              <a:t>Challenges in delivering the diagnosis to parents</a:t>
            </a: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Medical education places more value on technical proficiency than communication skills</a:t>
            </a:r>
          </a:p>
          <a:p>
            <a:pPr>
              <a:buFont typeface="Arial"/>
              <a:buChar char="•"/>
            </a:pPr>
            <a:r>
              <a:rPr lang="en-US" dirty="0" smtClean="0"/>
              <a:t>Many clinicians unprepared for complex communications and emotional intensity of such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0124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A difficult news delivered inadequately and insensitively can impair parent’s long term consequences of that news</a:t>
            </a:r>
          </a:p>
          <a:p>
            <a:pPr>
              <a:buFont typeface="Arial"/>
              <a:buChar char="•"/>
            </a:pPr>
            <a:r>
              <a:rPr lang="en-US" dirty="0" smtClean="0"/>
              <a:t>Clinicians fear the upset it may cause, evoking a reaction, fear/ stress of not tackling the situation well, fear of not knowing all the answers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1D792"/>
                </a:solidFill>
              </a:rPr>
              <a:t>Challenges in delivering the diagnosis to parents</a:t>
            </a:r>
            <a:endParaRPr lang="en-US" dirty="0">
              <a:solidFill>
                <a:srgbClr val="F1D7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D792"/>
                </a:solidFill>
              </a:rPr>
              <a:t>SPIKES </a:t>
            </a:r>
            <a:r>
              <a:rPr lang="mr-IN" dirty="0" smtClean="0">
                <a:solidFill>
                  <a:srgbClr val="F1D792"/>
                </a:solidFill>
              </a:rPr>
              <a:t>–</a:t>
            </a:r>
            <a:r>
              <a:rPr lang="en-US" dirty="0" smtClean="0">
                <a:solidFill>
                  <a:srgbClr val="F1D792"/>
                </a:solidFill>
              </a:rPr>
              <a:t> A Six-Step Protocol</a:t>
            </a: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Step 1 </a:t>
            </a:r>
            <a:r>
              <a:rPr lang="mr-IN" dirty="0" smtClean="0"/>
              <a:t>–</a:t>
            </a:r>
            <a:r>
              <a:rPr lang="en-US" dirty="0" smtClean="0"/>
              <a:t> SETTING UP the interview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 2 </a:t>
            </a:r>
            <a:r>
              <a:rPr lang="mr-IN" dirty="0" smtClean="0"/>
              <a:t>–</a:t>
            </a:r>
            <a:r>
              <a:rPr lang="en-US" dirty="0" smtClean="0"/>
              <a:t> Assessing the patient’s PERCEPTION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 3 </a:t>
            </a:r>
            <a:r>
              <a:rPr lang="mr-IN" dirty="0" smtClean="0"/>
              <a:t>–</a:t>
            </a:r>
            <a:r>
              <a:rPr lang="en-US" dirty="0" smtClean="0"/>
              <a:t> Obtaining the patient’s INVITATION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 4 </a:t>
            </a:r>
            <a:r>
              <a:rPr lang="mr-IN" dirty="0" smtClean="0"/>
              <a:t>–</a:t>
            </a:r>
            <a:r>
              <a:rPr lang="en-US" dirty="0" smtClean="0"/>
              <a:t> Giving KNOWLEDGE and Info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 5 </a:t>
            </a:r>
            <a:r>
              <a:rPr lang="mr-IN" dirty="0" smtClean="0"/>
              <a:t>–</a:t>
            </a:r>
            <a:r>
              <a:rPr lang="en-US" dirty="0" smtClean="0"/>
              <a:t> EMOTIONS and EMPATHY</a:t>
            </a:r>
          </a:p>
          <a:p>
            <a:pPr>
              <a:buFont typeface="Arial"/>
              <a:buChar char="•"/>
            </a:pPr>
            <a:r>
              <a:rPr lang="en-US" dirty="0" smtClean="0"/>
              <a:t>Step 6 </a:t>
            </a:r>
            <a:r>
              <a:rPr lang="mr-IN" dirty="0" smtClean="0"/>
              <a:t>–</a:t>
            </a:r>
            <a:r>
              <a:rPr lang="en-US" dirty="0" smtClean="0"/>
              <a:t> STRATEGY and SUMMARY</a:t>
            </a: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457200"/>
            <a:ext cx="84074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1D792"/>
                </a:solidFill>
              </a:rPr>
              <a:t>Step 1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SETTING UP the interview</a:t>
            </a:r>
            <a:br>
              <a:rPr lang="en-US" dirty="0">
                <a:solidFill>
                  <a:srgbClr val="F1D792"/>
                </a:solidFill>
              </a:rPr>
            </a:b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Consultant </a:t>
            </a:r>
            <a:r>
              <a:rPr lang="en-US" dirty="0" err="1" smtClean="0"/>
              <a:t>Paediatrician</a:t>
            </a:r>
            <a:r>
              <a:rPr lang="en-US" dirty="0" smtClean="0"/>
              <a:t> and +/- Obstetrician</a:t>
            </a:r>
          </a:p>
          <a:p>
            <a:pPr>
              <a:buFont typeface="Arial"/>
              <a:buChar char="•"/>
            </a:pPr>
            <a:r>
              <a:rPr lang="en-US" dirty="0" smtClean="0"/>
              <a:t>As soon as possible in post natal setting</a:t>
            </a:r>
          </a:p>
          <a:p>
            <a:pPr>
              <a:buFont typeface="Arial"/>
              <a:buChar char="•"/>
            </a:pPr>
            <a:r>
              <a:rPr lang="en-US" dirty="0"/>
              <a:t>Both parents </a:t>
            </a:r>
            <a:r>
              <a:rPr lang="en-US" dirty="0" smtClean="0"/>
              <a:t>together with baby in their arms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Quiet room, undisturbed, allow for emotion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Paediatrician</a:t>
            </a:r>
            <a:r>
              <a:rPr lang="en-US" dirty="0" smtClean="0"/>
              <a:t> to know the facts well </a:t>
            </a:r>
            <a:r>
              <a:rPr lang="mr-IN" dirty="0" smtClean="0"/>
              <a:t>–</a:t>
            </a:r>
            <a:r>
              <a:rPr lang="en-US" dirty="0" smtClean="0"/>
              <a:t> name of the child, antenatal results and examination</a:t>
            </a: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69652"/>
            <a:ext cx="86233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1D792"/>
                </a:solidFill>
              </a:rPr>
              <a:t>Step 2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Assessing the patient’s PERCEPTION</a:t>
            </a:r>
            <a:br>
              <a:rPr lang="en-US" dirty="0">
                <a:solidFill>
                  <a:srgbClr val="F1D792"/>
                </a:solidFill>
              </a:rPr>
            </a:b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85000" lnSpcReduction="2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Establish parents understanding about DS</a:t>
            </a:r>
          </a:p>
          <a:p>
            <a:pPr>
              <a:buFont typeface="Arial"/>
              <a:buChar char="•"/>
            </a:pPr>
            <a:r>
              <a:rPr lang="en-US" dirty="0" smtClean="0"/>
              <a:t>How much they know and their experience</a:t>
            </a:r>
          </a:p>
          <a:p>
            <a:pPr>
              <a:buFont typeface="Arial"/>
              <a:buChar char="•"/>
            </a:pPr>
            <a:r>
              <a:rPr lang="en-US" dirty="0" smtClean="0"/>
              <a:t>What have they been told so far </a:t>
            </a:r>
            <a:r>
              <a:rPr lang="mr-IN" dirty="0" smtClean="0"/>
              <a:t>–</a:t>
            </a:r>
            <a:r>
              <a:rPr lang="en-US" dirty="0" smtClean="0"/>
              <a:t>”before you tell, ask”</a:t>
            </a:r>
          </a:p>
          <a:p>
            <a:pPr>
              <a:buFont typeface="Arial"/>
              <a:buChar char="•"/>
            </a:pPr>
            <a:r>
              <a:rPr lang="en-US" dirty="0" smtClean="0"/>
              <a:t>Parent’s comprehension and perception </a:t>
            </a:r>
            <a:r>
              <a:rPr lang="mr-IN" dirty="0" smtClean="0"/>
              <a:t>–</a:t>
            </a:r>
            <a:r>
              <a:rPr lang="en-US" dirty="0" smtClean="0"/>
              <a:t> tailor made information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How much they want to know?</a:t>
            </a:r>
          </a:p>
          <a:p>
            <a:pPr>
              <a:buFont typeface="Arial"/>
              <a:buChar char="•"/>
            </a:pPr>
            <a:r>
              <a:rPr lang="en-US" dirty="0" smtClean="0"/>
              <a:t>Their emotional state, denial, unrealistic expectations</a:t>
            </a: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1D792"/>
                </a:solidFill>
              </a:rPr>
              <a:t>Step 3 </a:t>
            </a:r>
            <a:r>
              <a:rPr lang="mr-IN" dirty="0">
                <a:solidFill>
                  <a:srgbClr val="F1D792"/>
                </a:solidFill>
              </a:rPr>
              <a:t>–</a:t>
            </a:r>
            <a:r>
              <a:rPr lang="en-US" dirty="0">
                <a:solidFill>
                  <a:srgbClr val="F1D792"/>
                </a:solidFill>
              </a:rPr>
              <a:t> Obtaining the patient’s INVITATION</a:t>
            </a:r>
            <a:br>
              <a:rPr lang="en-US" dirty="0">
                <a:solidFill>
                  <a:srgbClr val="F1D792"/>
                </a:solidFill>
              </a:rPr>
            </a:br>
            <a:endParaRPr lang="en-US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Most parents would ask for all necessary information explicitly</a:t>
            </a:r>
          </a:p>
          <a:p>
            <a:pPr>
              <a:buFont typeface="Arial"/>
              <a:buChar char="•"/>
            </a:pPr>
            <a:r>
              <a:rPr lang="en-US" dirty="0" smtClean="0"/>
              <a:t>For some parents </a:t>
            </a:r>
            <a:r>
              <a:rPr lang="mr-IN" dirty="0" smtClean="0"/>
              <a:t>–</a:t>
            </a:r>
            <a:r>
              <a:rPr lang="en-US" dirty="0" smtClean="0"/>
              <a:t> shunning information is a psychological coping mechanism</a:t>
            </a:r>
          </a:p>
          <a:p>
            <a:pPr>
              <a:buFont typeface="Arial"/>
              <a:buChar char="•"/>
            </a:pPr>
            <a:r>
              <a:rPr lang="en-US" dirty="0" smtClean="0"/>
              <a:t>Weigh how much to tell initially and how much later</a:t>
            </a: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457200"/>
            <a:ext cx="8902700" cy="1143000"/>
          </a:xfrm>
        </p:spPr>
        <p:txBody>
          <a:bodyPr>
            <a:noAutofit/>
          </a:bodyPr>
          <a:lstStyle/>
          <a:p>
            <a:r>
              <a:rPr lang="en-US" sz="4300" dirty="0">
                <a:solidFill>
                  <a:srgbClr val="F1D792"/>
                </a:solidFill>
              </a:rPr>
              <a:t>Step 4 </a:t>
            </a:r>
            <a:r>
              <a:rPr lang="mr-IN" sz="4300" dirty="0">
                <a:solidFill>
                  <a:srgbClr val="F1D792"/>
                </a:solidFill>
              </a:rPr>
              <a:t>–</a:t>
            </a:r>
            <a:r>
              <a:rPr lang="en-US" sz="4300" dirty="0">
                <a:solidFill>
                  <a:srgbClr val="F1D792"/>
                </a:solidFill>
              </a:rPr>
              <a:t> Giving KNOWLEDGE and Info</a:t>
            </a:r>
            <a:br>
              <a:rPr lang="en-US" sz="4300" dirty="0">
                <a:solidFill>
                  <a:srgbClr val="F1D792"/>
                </a:solidFill>
              </a:rPr>
            </a:br>
            <a:endParaRPr lang="en-US" sz="4300" dirty="0">
              <a:solidFill>
                <a:srgbClr val="F1D7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434"/>
            <a:ext cx="8229600" cy="4525963"/>
          </a:xfrm>
        </p:spPr>
        <p:txBody>
          <a:bodyPr anchor="t">
            <a:normAutofit fontScale="77500" lnSpcReduction="20000"/>
          </a:bodyPr>
          <a:lstStyle/>
          <a:p>
            <a:r>
              <a:rPr lang="en-US" dirty="0"/>
              <a:t>Congratulate the parents on the birth </a:t>
            </a:r>
            <a:r>
              <a:rPr lang="en-US" dirty="0" smtClean="0"/>
              <a:t>of </a:t>
            </a:r>
            <a:r>
              <a:rPr lang="en-US" dirty="0"/>
              <a:t>their child </a:t>
            </a:r>
          </a:p>
          <a:p>
            <a:pPr>
              <a:buFont typeface="Arial"/>
              <a:buChar char="•"/>
            </a:pPr>
            <a:r>
              <a:rPr lang="en-US" dirty="0" smtClean="0"/>
              <a:t>Establish the reason of your visit </a:t>
            </a:r>
            <a:r>
              <a:rPr lang="mr-IN" dirty="0" smtClean="0"/>
              <a:t>–</a:t>
            </a:r>
            <a:r>
              <a:rPr lang="en-US" dirty="0" smtClean="0"/>
              <a:t> concerns of DS. Inform genetic results will take some time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the baby </a:t>
            </a:r>
            <a:r>
              <a:rPr lang="en-GB" dirty="0" smtClean="0"/>
              <a:t> - </a:t>
            </a:r>
            <a:r>
              <a:rPr lang="en-GB" dirty="0"/>
              <a:t>p</a:t>
            </a:r>
            <a:r>
              <a:rPr lang="en-GB" dirty="0" smtClean="0"/>
              <a:t>resent </a:t>
            </a:r>
            <a:r>
              <a:rPr lang="en-GB" dirty="0"/>
              <a:t>the child in a positive but realistic light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Communicate in a manner respectful of parents feelings and in nonjudgmental fashion. Support parents decisions and work in partnership</a:t>
            </a:r>
          </a:p>
        </p:txBody>
      </p:sp>
    </p:spTree>
    <p:extLst>
      <p:ext uri="{BB962C8B-B14F-4D97-AF65-F5344CB8AC3E}">
        <p14:creationId xmlns:p14="http://schemas.microsoft.com/office/powerpoint/2010/main" val="8774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1614</TotalTime>
  <Words>1035</Words>
  <Application>Microsoft Office PowerPoint</Application>
  <PresentationFormat>On-screen Show (4:3)</PresentationFormat>
  <Paragraphs>174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Corbel</vt:lpstr>
      <vt:lpstr>Mangal</vt:lpstr>
      <vt:lpstr>Wingdings</vt:lpstr>
      <vt:lpstr>Twilight</vt:lpstr>
      <vt:lpstr>Down Syndrome (DS) - Challenges</vt:lpstr>
      <vt:lpstr>Topics</vt:lpstr>
      <vt:lpstr>Challenges in delivering the diagnosis to parents</vt:lpstr>
      <vt:lpstr>Challenges in delivering the diagnosis to parents</vt:lpstr>
      <vt:lpstr>SPIKES – A Six-Step Protocol</vt:lpstr>
      <vt:lpstr>Step 1 – SETTING UP the interview </vt:lpstr>
      <vt:lpstr>Step 2 – Assessing the patient’s PERCEPTION </vt:lpstr>
      <vt:lpstr>Step 3 – Obtaining the patient’s INVITATION </vt:lpstr>
      <vt:lpstr>Step 4 – Giving KNOWLEDGE and Info </vt:lpstr>
      <vt:lpstr>Step 4 – Giving KNOWLEDGE and Info </vt:lpstr>
      <vt:lpstr>Step 4 – Giving KNOWLEDGE and Info </vt:lpstr>
      <vt:lpstr>Step 4 – Giving KNOWLEDGE and Info </vt:lpstr>
      <vt:lpstr>Step 5 – EMOTIONS and EMPATHY </vt:lpstr>
      <vt:lpstr>Step 6 – STRATEGY and SUMMARY </vt:lpstr>
      <vt:lpstr>DS – Best practice guidance</vt:lpstr>
      <vt:lpstr>DS – postnatal ward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Surveillance for DS</vt:lpstr>
      <vt:lpstr>Surveillance for DS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jauhari</dc:creator>
  <cp:lastModifiedBy>Morgane Richards (Public Health Wales - No. 2 Capital Quarter)</cp:lastModifiedBy>
  <cp:revision>38</cp:revision>
  <dcterms:created xsi:type="dcterms:W3CDTF">2018-11-12T19:31:59Z</dcterms:created>
  <dcterms:modified xsi:type="dcterms:W3CDTF">2020-10-06T13:15:43Z</dcterms:modified>
</cp:coreProperties>
</file>