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charts/chart9.xml" ContentType="application/vnd.openxmlformats-officedocument.drawingml.chart+xml"/>
  <Override PartName="/ppt/theme/themeOverride2.xml" ContentType="application/vnd.openxmlformats-officedocument.themeOverride+xml"/>
  <Override PartName="/ppt/charts/chart10.xml" ContentType="application/vnd.openxmlformats-officedocument.drawingml.chart+xml"/>
  <Override PartName="/ppt/theme/themeOverride3.xml" ContentType="application/vnd.openxmlformats-officedocument.themeOverride+xml"/>
  <Override PartName="/ppt/charts/chart11.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0" r:id="rId1"/>
    <p:sldMasterId id="2147484237" r:id="rId2"/>
  </p:sldMasterIdLst>
  <p:sldIdLst>
    <p:sldId id="306" r:id="rId3"/>
    <p:sldId id="281" r:id="rId4"/>
    <p:sldId id="265" r:id="rId5"/>
    <p:sldId id="257" r:id="rId6"/>
    <p:sldId id="266" r:id="rId7"/>
    <p:sldId id="258" r:id="rId8"/>
    <p:sldId id="267" r:id="rId9"/>
    <p:sldId id="263" r:id="rId10"/>
    <p:sldId id="259" r:id="rId11"/>
    <p:sldId id="264" r:id="rId12"/>
    <p:sldId id="261" r:id="rId13"/>
    <p:sldId id="262" r:id="rId14"/>
    <p:sldId id="273" r:id="rId15"/>
    <p:sldId id="304" r:id="rId16"/>
    <p:sldId id="283" r:id="rId17"/>
    <p:sldId id="292" r:id="rId18"/>
    <p:sldId id="284" r:id="rId19"/>
    <p:sldId id="285" r:id="rId20"/>
    <p:sldId id="303" r:id="rId21"/>
    <p:sldId id="296" r:id="rId22"/>
    <p:sldId id="298" r:id="rId23"/>
    <p:sldId id="299" r:id="rId24"/>
    <p:sldId id="294" r:id="rId25"/>
    <p:sldId id="300" r:id="rId26"/>
    <p:sldId id="279" r:id="rId27"/>
    <p:sldId id="27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F7FD"/>
    <a:srgbClr val="E43CF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6621" autoAdjust="0"/>
  </p:normalViewPr>
  <p:slideViewPr>
    <p:cSldViewPr snapToGrid="0" snapToObjects="1">
      <p:cViewPr varScale="1">
        <p:scale>
          <a:sx n="73" d="100"/>
          <a:sy n="73" d="100"/>
        </p:scale>
        <p:origin x="906" y="6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us:Desktop:CARIS:Fetal%20losses%20-%20isolated%20version.xlsx" TargetMode="Externa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3.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4.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us:Desktop:CARIS:Fetal%20losses%20-%20isolated%20versi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mus:Desktop:CARIS:Fetal%20losses%20-%20isolated%20vers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mus:Desktop:CARIS:Fetal%20losses%20-%20isolated%20version.xlsx" TargetMode="Externa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75"/>
      <c:rotY val="0"/>
      <c:rAngAx val="0"/>
    </c:view3D>
    <c:floor>
      <c:thickness val="0"/>
    </c:floor>
    <c:sideWall>
      <c:thickness val="0"/>
    </c:sideWall>
    <c:backWall>
      <c:thickness val="0"/>
    </c:backWall>
    <c:plotArea>
      <c:layout>
        <c:manualLayout>
          <c:layoutTarget val="inner"/>
          <c:xMode val="edge"/>
          <c:yMode val="edge"/>
          <c:x val="0.100646301645496"/>
          <c:y val="0.127876826567209"/>
          <c:w val="0.57776774802799702"/>
          <c:h val="0.83804788063592595"/>
        </c:manualLayout>
      </c:layout>
      <c:pie3DChart>
        <c:varyColors val="1"/>
        <c:ser>
          <c:idx val="0"/>
          <c:order val="0"/>
          <c:spPr>
            <a:ln>
              <a:solidFill>
                <a:schemeClr val="accent5">
                  <a:lumMod val="75000"/>
                </a:schemeClr>
              </a:solidFill>
            </a:ln>
          </c:spPr>
          <c:explosion val="25"/>
          <c:dPt>
            <c:idx val="0"/>
            <c:bubble3D val="0"/>
            <c:spPr>
              <a:solidFill>
                <a:srgbClr val="E43CF3"/>
              </a:solidFill>
              <a:ln>
                <a:solidFill>
                  <a:schemeClr val="accent5">
                    <a:lumMod val="75000"/>
                  </a:schemeClr>
                </a:solidFill>
              </a:ln>
            </c:spPr>
            <c:extLst>
              <c:ext xmlns:c16="http://schemas.microsoft.com/office/drawing/2014/chart" uri="{C3380CC4-5D6E-409C-BE32-E72D297353CC}">
                <c16:uniqueId val="{00000001-5E14-413D-AE5A-02AEF9E643CD}"/>
              </c:ext>
            </c:extLst>
          </c:dPt>
          <c:dPt>
            <c:idx val="1"/>
            <c:bubble3D val="0"/>
            <c:spPr>
              <a:solidFill>
                <a:srgbClr val="FFFF00"/>
              </a:solidFill>
              <a:ln>
                <a:solidFill>
                  <a:schemeClr val="accent5">
                    <a:lumMod val="75000"/>
                  </a:schemeClr>
                </a:solidFill>
              </a:ln>
            </c:spPr>
            <c:extLst>
              <c:ext xmlns:c16="http://schemas.microsoft.com/office/drawing/2014/chart" uri="{C3380CC4-5D6E-409C-BE32-E72D297353CC}">
                <c16:uniqueId val="{00000003-5E14-413D-AE5A-02AEF9E643CD}"/>
              </c:ext>
            </c:extLst>
          </c:dPt>
          <c:dPt>
            <c:idx val="3"/>
            <c:bubble3D val="0"/>
            <c:explosion val="16"/>
            <c:spPr>
              <a:solidFill>
                <a:srgbClr val="FF0000"/>
              </a:solidFill>
              <a:ln>
                <a:solidFill>
                  <a:schemeClr val="accent5">
                    <a:lumMod val="75000"/>
                  </a:schemeClr>
                </a:solidFill>
              </a:ln>
            </c:spPr>
            <c:extLst>
              <c:ext xmlns:c16="http://schemas.microsoft.com/office/drawing/2014/chart" uri="{C3380CC4-5D6E-409C-BE32-E72D297353CC}">
                <c16:uniqueId val="{00000005-5E14-413D-AE5A-02AEF9E643CD}"/>
              </c:ext>
            </c:extLst>
          </c:dPt>
          <c:dLbls>
            <c:dLbl>
              <c:idx val="0"/>
              <c:spPr>
                <a:solidFill>
                  <a:srgbClr val="E43CF3"/>
                </a:solidFill>
              </c:spPr>
              <c:txPr>
                <a:bodyPr/>
                <a:lstStyle/>
                <a:p>
                  <a:pPr>
                    <a:defRPr sz="2600" b="1">
                      <a:solidFill>
                        <a:srgbClr val="000000"/>
                      </a:solidFill>
                      <a:latin typeface="Times New Roman"/>
                      <a:cs typeface="Times New Roman"/>
                    </a:defRPr>
                  </a:pPr>
                  <a:endParaRPr lang="en-US"/>
                </a:p>
              </c:txPr>
              <c:showLegendKey val="0"/>
              <c:showVal val="0"/>
              <c:showCatName val="0"/>
              <c:showSerName val="0"/>
              <c:showPercent val="1"/>
              <c:showBubbleSize val="0"/>
              <c:extLst>
                <c:ext xmlns:c16="http://schemas.microsoft.com/office/drawing/2014/chart" uri="{C3380CC4-5D6E-409C-BE32-E72D297353CC}">
                  <c16:uniqueId val="{00000001-5E14-413D-AE5A-02AEF9E643CD}"/>
                </c:ext>
              </c:extLst>
            </c:dLbl>
            <c:spPr>
              <a:noFill/>
              <a:ln>
                <a:noFill/>
              </a:ln>
              <a:effectLst/>
            </c:spPr>
            <c:txPr>
              <a:bodyPr/>
              <a:lstStyle/>
              <a:p>
                <a:pPr>
                  <a:defRPr sz="2600" b="1">
                    <a:solidFill>
                      <a:srgbClr val="000000"/>
                    </a:solidFill>
                    <a:latin typeface="Times New Roman"/>
                    <a:cs typeface="Times New Roman"/>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Sheet4!$I$10:$I$13</c:f>
              <c:strCache>
                <c:ptCount val="4"/>
                <c:pt idx="0">
                  <c:v>LIVE BIRTH</c:v>
                </c:pt>
                <c:pt idx="1">
                  <c:v>STILL BIRTH</c:v>
                </c:pt>
                <c:pt idx="2">
                  <c:v>TERMINATION</c:v>
                </c:pt>
                <c:pt idx="3">
                  <c:v>FETAL LOSS</c:v>
                </c:pt>
              </c:strCache>
            </c:strRef>
          </c:cat>
          <c:val>
            <c:numRef>
              <c:f>Sheet4!$J$10:$J$13</c:f>
              <c:numCache>
                <c:formatCode>0.0</c:formatCode>
                <c:ptCount val="4"/>
                <c:pt idx="0">
                  <c:v>84.070644718792849</c:v>
                </c:pt>
                <c:pt idx="1">
                  <c:v>1.0836762688614541</c:v>
                </c:pt>
                <c:pt idx="2">
                  <c:v>11.86899862825789</c:v>
                </c:pt>
                <c:pt idx="3">
                  <c:v>2.97668038408779</c:v>
                </c:pt>
              </c:numCache>
            </c:numRef>
          </c:val>
          <c:extLst>
            <c:ext xmlns:c16="http://schemas.microsoft.com/office/drawing/2014/chart" uri="{C3380CC4-5D6E-409C-BE32-E72D297353CC}">
              <c16:uniqueId val="{00000006-5E14-413D-AE5A-02AEF9E643CD}"/>
            </c:ext>
          </c:extLst>
        </c:ser>
        <c:dLbls>
          <c:showLegendKey val="0"/>
          <c:showVal val="0"/>
          <c:showCatName val="0"/>
          <c:showSerName val="0"/>
          <c:showPercent val="0"/>
          <c:showBubbleSize val="0"/>
          <c:showLeaderLines val="1"/>
        </c:dLbls>
      </c:pie3DChart>
    </c:plotArea>
    <c:legend>
      <c:legendPos val="r"/>
      <c:layout>
        <c:manualLayout>
          <c:xMode val="edge"/>
          <c:yMode val="edge"/>
          <c:x val="0.62254479579574196"/>
          <c:y val="0.28521624165401999"/>
          <c:w val="0.18427211114087"/>
          <c:h val="0.25435107691343201"/>
        </c:manualLayout>
      </c:layout>
      <c:overlay val="0"/>
      <c:txPr>
        <a:bodyPr/>
        <a:lstStyle/>
        <a:p>
          <a:pPr>
            <a:defRPr sz="1500" b="1">
              <a:solidFill>
                <a:srgbClr val="000000"/>
              </a:solidFill>
              <a:latin typeface="Times New Roman"/>
              <a:cs typeface="Times New Roman"/>
            </a:defRPr>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a:t>5-year survival curve, 9 registeries</a:t>
            </a:r>
          </a:p>
          <a:p>
            <a:pPr>
              <a:defRPr sz="1400"/>
            </a:pPr>
            <a:r>
              <a:rPr lang="en-US" sz="1400"/>
              <a:t>Total T13 cases</a:t>
            </a:r>
            <a:r>
              <a:rPr lang="en-US" sz="1400" baseline="0"/>
              <a:t> 1594; live born 801</a:t>
            </a:r>
            <a:r>
              <a:rPr lang="en-US" sz="1400"/>
              <a:t> </a:t>
            </a:r>
          </a:p>
        </c:rich>
      </c:tx>
      <c:overlay val="1"/>
    </c:title>
    <c:autoTitleDeleted val="0"/>
    <c:plotArea>
      <c:layout>
        <c:manualLayout>
          <c:layoutTarget val="inner"/>
          <c:xMode val="edge"/>
          <c:yMode val="edge"/>
          <c:x val="7.6146020049127003E-2"/>
          <c:y val="4.2467175110141427E-2"/>
          <c:w val="0.90729258542692037"/>
          <c:h val="0.73207703286755832"/>
        </c:manualLayout>
      </c:layout>
      <c:lineChart>
        <c:grouping val="stacked"/>
        <c:varyColors val="0"/>
        <c:ser>
          <c:idx val="0"/>
          <c:order val="0"/>
          <c:tx>
            <c:strRef>
              <c:f>Sheet1!$B$1</c:f>
              <c:strCache>
                <c:ptCount val="1"/>
                <c:pt idx="0">
                  <c:v>Series 1</c:v>
                </c:pt>
              </c:strCache>
            </c:strRef>
          </c:tx>
          <c:spPr>
            <a:ln w="38100">
              <a:solidFill>
                <a:srgbClr val="C00000"/>
              </a:solidFill>
            </a:ln>
          </c:spPr>
          <c:marker>
            <c:spPr>
              <a:solidFill>
                <a:srgbClr val="C00000"/>
              </a:solidFill>
              <a:ln>
                <a:noFill/>
              </a:ln>
            </c:spPr>
          </c:marker>
          <c:cat>
            <c:strRef>
              <c:f>Sheet1!$A$2:$A$8</c:f>
              <c:strCache>
                <c:ptCount val="7"/>
                <c:pt idx="0">
                  <c:v>birth</c:v>
                </c:pt>
                <c:pt idx="1">
                  <c:v>1 day</c:v>
                </c:pt>
                <c:pt idx="2">
                  <c:v>1-6 days</c:v>
                </c:pt>
                <c:pt idx="3">
                  <c:v>7-27 days</c:v>
                </c:pt>
                <c:pt idx="4">
                  <c:v>28 days-11mths</c:v>
                </c:pt>
                <c:pt idx="5">
                  <c:v>1-4 yrs</c:v>
                </c:pt>
                <c:pt idx="6">
                  <c:v>5 years or more</c:v>
                </c:pt>
              </c:strCache>
            </c:strRef>
          </c:cat>
          <c:val>
            <c:numRef>
              <c:f>Sheet1!$B$2:$B$8</c:f>
              <c:numCache>
                <c:formatCode>General</c:formatCode>
                <c:ptCount val="7"/>
                <c:pt idx="0">
                  <c:v>100</c:v>
                </c:pt>
                <c:pt idx="1">
                  <c:v>75</c:v>
                </c:pt>
                <c:pt idx="2">
                  <c:v>40</c:v>
                </c:pt>
                <c:pt idx="3">
                  <c:v>17</c:v>
                </c:pt>
                <c:pt idx="4">
                  <c:v>7</c:v>
                </c:pt>
                <c:pt idx="5">
                  <c:v>6</c:v>
                </c:pt>
                <c:pt idx="6">
                  <c:v>6</c:v>
                </c:pt>
              </c:numCache>
            </c:numRef>
          </c:val>
          <c:smooth val="0"/>
          <c:extLst>
            <c:ext xmlns:c16="http://schemas.microsoft.com/office/drawing/2014/chart" uri="{C3380CC4-5D6E-409C-BE32-E72D297353CC}">
              <c16:uniqueId val="{00000000-8120-43EF-8CE4-4271AABABED4}"/>
            </c:ext>
          </c:extLst>
        </c:ser>
        <c:dLbls>
          <c:showLegendKey val="0"/>
          <c:showVal val="0"/>
          <c:showCatName val="0"/>
          <c:showSerName val="0"/>
          <c:showPercent val="0"/>
          <c:showBubbleSize val="0"/>
        </c:dLbls>
        <c:marker val="1"/>
        <c:smooth val="0"/>
        <c:axId val="138592256"/>
        <c:axId val="47921920"/>
      </c:lineChart>
      <c:catAx>
        <c:axId val="138592256"/>
        <c:scaling>
          <c:orientation val="minMax"/>
        </c:scaling>
        <c:delete val="0"/>
        <c:axPos val="b"/>
        <c:numFmt formatCode="General" sourceLinked="0"/>
        <c:majorTickMark val="out"/>
        <c:minorTickMark val="none"/>
        <c:tickLblPos val="nextTo"/>
        <c:txPr>
          <a:bodyPr/>
          <a:lstStyle/>
          <a:p>
            <a:pPr>
              <a:defRPr sz="1400" b="1"/>
            </a:pPr>
            <a:endParaRPr lang="en-US"/>
          </a:p>
        </c:txPr>
        <c:crossAx val="47921920"/>
        <c:crosses val="autoZero"/>
        <c:auto val="1"/>
        <c:lblAlgn val="ctr"/>
        <c:lblOffset val="100"/>
        <c:noMultiLvlLbl val="0"/>
      </c:catAx>
      <c:valAx>
        <c:axId val="47921920"/>
        <c:scaling>
          <c:orientation val="minMax"/>
          <c:max val="100"/>
        </c:scaling>
        <c:delete val="0"/>
        <c:axPos val="l"/>
        <c:numFmt formatCode="General" sourceLinked="1"/>
        <c:majorTickMark val="out"/>
        <c:minorTickMark val="none"/>
        <c:tickLblPos val="nextTo"/>
        <c:crossAx val="138592256"/>
        <c:crosses val="autoZero"/>
        <c:crossBetween val="midCat"/>
        <c:majorUnit val="20"/>
      </c:valAx>
    </c:plotArea>
    <c:plotVisOnly val="1"/>
    <c:dispBlanksAs val="zero"/>
    <c:showDLblsOverMax val="0"/>
  </c:chart>
  <c:txPr>
    <a:bodyPr/>
    <a:lstStyle/>
    <a:p>
      <a:pPr>
        <a:defRPr sz="18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dirty="0"/>
              <a:t>5-year survival curve, 9 </a:t>
            </a:r>
            <a:r>
              <a:rPr lang="en-US" sz="1400" dirty="0" smtClean="0"/>
              <a:t>registries</a:t>
            </a:r>
            <a:endParaRPr lang="en-US" sz="1400" dirty="0"/>
          </a:p>
          <a:p>
            <a:pPr>
              <a:defRPr sz="1400"/>
            </a:pPr>
            <a:r>
              <a:rPr lang="en-US" sz="1400" dirty="0"/>
              <a:t>Total </a:t>
            </a:r>
            <a:r>
              <a:rPr lang="en-US" sz="1400" dirty="0" smtClean="0"/>
              <a:t>T18 </a:t>
            </a:r>
            <a:r>
              <a:rPr lang="en-US" sz="1400" dirty="0"/>
              <a:t>cases</a:t>
            </a:r>
            <a:r>
              <a:rPr lang="en-US" sz="1400" baseline="0" dirty="0"/>
              <a:t> </a:t>
            </a:r>
            <a:r>
              <a:rPr lang="en-US" sz="1400" baseline="0" dirty="0" smtClean="0"/>
              <a:t>3586; </a:t>
            </a:r>
            <a:r>
              <a:rPr lang="en-US" sz="1400" baseline="0" dirty="0"/>
              <a:t>live born </a:t>
            </a:r>
            <a:r>
              <a:rPr lang="en-US" sz="1400" baseline="0" dirty="0" smtClean="0"/>
              <a:t>1362</a:t>
            </a:r>
            <a:r>
              <a:rPr lang="en-US" sz="1400" dirty="0" smtClean="0"/>
              <a:t> </a:t>
            </a:r>
            <a:endParaRPr lang="en-US" sz="1400" dirty="0"/>
          </a:p>
        </c:rich>
      </c:tx>
      <c:overlay val="1"/>
    </c:title>
    <c:autoTitleDeleted val="0"/>
    <c:plotArea>
      <c:layout>
        <c:manualLayout>
          <c:layoutTarget val="inner"/>
          <c:xMode val="edge"/>
          <c:yMode val="edge"/>
          <c:x val="7.6146020049127003E-2"/>
          <c:y val="4.246717511014144E-2"/>
          <c:w val="0.90729258542692026"/>
          <c:h val="0.73207703286755843"/>
        </c:manualLayout>
      </c:layout>
      <c:lineChart>
        <c:grouping val="stacked"/>
        <c:varyColors val="0"/>
        <c:ser>
          <c:idx val="0"/>
          <c:order val="0"/>
          <c:tx>
            <c:strRef>
              <c:f>Sheet1!$B$1</c:f>
              <c:strCache>
                <c:ptCount val="1"/>
                <c:pt idx="0">
                  <c:v>Series 1</c:v>
                </c:pt>
              </c:strCache>
            </c:strRef>
          </c:tx>
          <c:spPr>
            <a:ln w="38100">
              <a:solidFill>
                <a:srgbClr val="C00000"/>
              </a:solidFill>
            </a:ln>
          </c:spPr>
          <c:marker>
            <c:spPr>
              <a:solidFill>
                <a:srgbClr val="C00000"/>
              </a:solidFill>
              <a:ln>
                <a:noFill/>
              </a:ln>
            </c:spPr>
          </c:marker>
          <c:cat>
            <c:strRef>
              <c:f>Sheet1!$A$2:$A$8</c:f>
              <c:strCache>
                <c:ptCount val="7"/>
                <c:pt idx="0">
                  <c:v>birth</c:v>
                </c:pt>
                <c:pt idx="1">
                  <c:v>1 day</c:v>
                </c:pt>
                <c:pt idx="2">
                  <c:v>1-6 days</c:v>
                </c:pt>
                <c:pt idx="3">
                  <c:v>7-27 days</c:v>
                </c:pt>
                <c:pt idx="4">
                  <c:v>28 days-11mths</c:v>
                </c:pt>
                <c:pt idx="5">
                  <c:v>1-4 yrs</c:v>
                </c:pt>
                <c:pt idx="6">
                  <c:v>5 years or more</c:v>
                </c:pt>
              </c:strCache>
            </c:strRef>
          </c:cat>
          <c:val>
            <c:numRef>
              <c:f>Sheet1!$B$2:$B$8</c:f>
              <c:numCache>
                <c:formatCode>General</c:formatCode>
                <c:ptCount val="7"/>
                <c:pt idx="0">
                  <c:v>100</c:v>
                </c:pt>
                <c:pt idx="1">
                  <c:v>82</c:v>
                </c:pt>
                <c:pt idx="2">
                  <c:v>57</c:v>
                </c:pt>
                <c:pt idx="3">
                  <c:v>40</c:v>
                </c:pt>
                <c:pt idx="4">
                  <c:v>12</c:v>
                </c:pt>
                <c:pt idx="5">
                  <c:v>9</c:v>
                </c:pt>
                <c:pt idx="6">
                  <c:v>9</c:v>
                </c:pt>
              </c:numCache>
            </c:numRef>
          </c:val>
          <c:smooth val="0"/>
          <c:extLst>
            <c:ext xmlns:c16="http://schemas.microsoft.com/office/drawing/2014/chart" uri="{C3380CC4-5D6E-409C-BE32-E72D297353CC}">
              <c16:uniqueId val="{00000000-8120-43EF-8CE4-4271AABABED4}"/>
            </c:ext>
          </c:extLst>
        </c:ser>
        <c:dLbls>
          <c:showLegendKey val="0"/>
          <c:showVal val="0"/>
          <c:showCatName val="0"/>
          <c:showSerName val="0"/>
          <c:showPercent val="0"/>
          <c:showBubbleSize val="0"/>
        </c:dLbls>
        <c:marker val="1"/>
        <c:smooth val="0"/>
        <c:axId val="122836480"/>
        <c:axId val="124321792"/>
      </c:lineChart>
      <c:catAx>
        <c:axId val="122836480"/>
        <c:scaling>
          <c:orientation val="minMax"/>
        </c:scaling>
        <c:delete val="0"/>
        <c:axPos val="b"/>
        <c:numFmt formatCode="General" sourceLinked="0"/>
        <c:majorTickMark val="out"/>
        <c:minorTickMark val="none"/>
        <c:tickLblPos val="nextTo"/>
        <c:txPr>
          <a:bodyPr/>
          <a:lstStyle/>
          <a:p>
            <a:pPr>
              <a:defRPr sz="1400" b="1"/>
            </a:pPr>
            <a:endParaRPr lang="en-US"/>
          </a:p>
        </c:txPr>
        <c:crossAx val="124321792"/>
        <c:crosses val="autoZero"/>
        <c:auto val="1"/>
        <c:lblAlgn val="ctr"/>
        <c:lblOffset val="100"/>
        <c:noMultiLvlLbl val="0"/>
      </c:catAx>
      <c:valAx>
        <c:axId val="124321792"/>
        <c:scaling>
          <c:orientation val="minMax"/>
          <c:max val="100"/>
        </c:scaling>
        <c:delete val="0"/>
        <c:axPos val="l"/>
        <c:numFmt formatCode="General" sourceLinked="1"/>
        <c:majorTickMark val="out"/>
        <c:minorTickMark val="none"/>
        <c:tickLblPos val="nextTo"/>
        <c:crossAx val="122836480"/>
        <c:crosses val="autoZero"/>
        <c:crossBetween val="midCat"/>
        <c:majorUnit val="20"/>
      </c:valAx>
    </c:plotArea>
    <c:plotVisOnly val="1"/>
    <c:dispBlanksAs val="zero"/>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75"/>
      <c:rotY val="0"/>
      <c:rAngAx val="0"/>
    </c:view3D>
    <c:floor>
      <c:thickness val="0"/>
    </c:floor>
    <c:sideWall>
      <c:thickness val="0"/>
    </c:sideWall>
    <c:backWall>
      <c:thickness val="0"/>
    </c:backWall>
    <c:plotArea>
      <c:layout>
        <c:manualLayout>
          <c:layoutTarget val="inner"/>
          <c:xMode val="edge"/>
          <c:yMode val="edge"/>
          <c:x val="6.3555597032435185E-2"/>
          <c:y val="5.0435099488360786E-2"/>
          <c:w val="0.56421886812679167"/>
          <c:h val="0.80261202189737613"/>
        </c:manualLayout>
      </c:layout>
      <c:pie3DChart>
        <c:varyColors val="1"/>
        <c:ser>
          <c:idx val="0"/>
          <c:order val="0"/>
          <c:spPr>
            <a:ln>
              <a:solidFill>
                <a:srgbClr val="3F248C"/>
              </a:solidFill>
            </a:ln>
          </c:spPr>
          <c:explosion val="25"/>
          <c:dPt>
            <c:idx val="0"/>
            <c:bubble3D val="0"/>
            <c:spPr>
              <a:solidFill>
                <a:srgbClr val="FFFF00"/>
              </a:solidFill>
              <a:ln>
                <a:solidFill>
                  <a:srgbClr val="3F248C"/>
                </a:solidFill>
              </a:ln>
            </c:spPr>
            <c:extLst>
              <c:ext xmlns:c16="http://schemas.microsoft.com/office/drawing/2014/chart" uri="{C3380CC4-5D6E-409C-BE32-E72D297353CC}">
                <c16:uniqueId val="{00000001-12C8-4E9C-94B3-D6D021494E00}"/>
              </c:ext>
            </c:extLst>
          </c:dPt>
          <c:dPt>
            <c:idx val="2"/>
            <c:bubble3D val="0"/>
            <c:spPr>
              <a:solidFill>
                <a:schemeClr val="accent2">
                  <a:lumMod val="20000"/>
                  <a:lumOff val="80000"/>
                </a:schemeClr>
              </a:solidFill>
              <a:ln>
                <a:solidFill>
                  <a:srgbClr val="3F248C"/>
                </a:solidFill>
              </a:ln>
            </c:spPr>
            <c:extLst>
              <c:ext xmlns:c16="http://schemas.microsoft.com/office/drawing/2014/chart" uri="{C3380CC4-5D6E-409C-BE32-E72D297353CC}">
                <c16:uniqueId val="{00000003-12C8-4E9C-94B3-D6D021494E00}"/>
              </c:ext>
            </c:extLst>
          </c:dPt>
          <c:dPt>
            <c:idx val="7"/>
            <c:bubble3D val="0"/>
            <c:spPr>
              <a:solidFill>
                <a:schemeClr val="accent6">
                  <a:lumMod val="20000"/>
                  <a:lumOff val="80000"/>
                </a:schemeClr>
              </a:solidFill>
              <a:ln>
                <a:solidFill>
                  <a:srgbClr val="3F248C"/>
                </a:solidFill>
              </a:ln>
            </c:spPr>
            <c:extLst>
              <c:ext xmlns:c16="http://schemas.microsoft.com/office/drawing/2014/chart" uri="{C3380CC4-5D6E-409C-BE32-E72D297353CC}">
                <c16:uniqueId val="{00000005-12C8-4E9C-94B3-D6D021494E00}"/>
              </c:ext>
            </c:extLst>
          </c:dPt>
          <c:dPt>
            <c:idx val="8"/>
            <c:bubble3D val="0"/>
            <c:spPr>
              <a:solidFill>
                <a:srgbClr val="FF0000"/>
              </a:solidFill>
              <a:ln>
                <a:solidFill>
                  <a:srgbClr val="3F248C"/>
                </a:solidFill>
              </a:ln>
            </c:spPr>
            <c:extLst>
              <c:ext xmlns:c16="http://schemas.microsoft.com/office/drawing/2014/chart" uri="{C3380CC4-5D6E-409C-BE32-E72D297353CC}">
                <c16:uniqueId val="{00000007-12C8-4E9C-94B3-D6D021494E00}"/>
              </c:ext>
            </c:extLst>
          </c:dPt>
          <c:dPt>
            <c:idx val="9"/>
            <c:bubble3D val="0"/>
            <c:spPr>
              <a:solidFill>
                <a:srgbClr val="3366FF"/>
              </a:solidFill>
              <a:ln>
                <a:solidFill>
                  <a:srgbClr val="3F248C"/>
                </a:solidFill>
              </a:ln>
            </c:spPr>
            <c:extLst>
              <c:ext xmlns:c16="http://schemas.microsoft.com/office/drawing/2014/chart" uri="{C3380CC4-5D6E-409C-BE32-E72D297353CC}">
                <c16:uniqueId val="{00000009-12C8-4E9C-94B3-D6D021494E00}"/>
              </c:ext>
            </c:extLst>
          </c:dPt>
          <c:dLbls>
            <c:dLbl>
              <c:idx val="0"/>
              <c:tx>
                <c:rich>
                  <a:bodyPr/>
                  <a:lstStyle/>
                  <a:p>
                    <a:r>
                      <a:rPr lang="en-US" sz="1800">
                        <a:solidFill>
                          <a:srgbClr val="000000"/>
                        </a:solidFill>
                      </a:rPr>
                      <a:t>41.0</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2C8-4E9C-94B3-D6D021494E00}"/>
                </c:ext>
              </c:extLst>
            </c:dLbl>
            <c:dLbl>
              <c:idx val="1"/>
              <c:tx>
                <c:rich>
                  <a:bodyPr/>
                  <a:lstStyle/>
                  <a:p>
                    <a:r>
                      <a:rPr lang="en-US" sz="1800">
                        <a:solidFill>
                          <a:srgbClr val="000000"/>
                        </a:solidFill>
                      </a:rPr>
                      <a:t>3.1</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2C8-4E9C-94B3-D6D021494E00}"/>
                </c:ext>
              </c:extLst>
            </c:dLbl>
            <c:dLbl>
              <c:idx val="2"/>
              <c:tx>
                <c:rich>
                  <a:bodyPr/>
                  <a:lstStyle/>
                  <a:p>
                    <a:r>
                      <a:rPr lang="en-US" sz="1800">
                        <a:solidFill>
                          <a:srgbClr val="000000"/>
                        </a:solidFill>
                      </a:rPr>
                      <a:t>2.6</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2C8-4E9C-94B3-D6D021494E00}"/>
                </c:ext>
              </c:extLst>
            </c:dLbl>
            <c:dLbl>
              <c:idx val="3"/>
              <c:layout>
                <c:manualLayout>
                  <c:x val="-6.3079435399117203E-3"/>
                  <c:y val="-9.0235126859142603E-2"/>
                </c:manualLayout>
              </c:layout>
              <c:tx>
                <c:rich>
                  <a:bodyPr/>
                  <a:lstStyle/>
                  <a:p>
                    <a:r>
                      <a:rPr lang="en-US" sz="1800">
                        <a:solidFill>
                          <a:srgbClr val="000000"/>
                        </a:solidFill>
                      </a:rPr>
                      <a:t>3.5</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2C8-4E9C-94B3-D6D021494E00}"/>
                </c:ext>
              </c:extLst>
            </c:dLbl>
            <c:dLbl>
              <c:idx val="4"/>
              <c:tx>
                <c:rich>
                  <a:bodyPr/>
                  <a:lstStyle/>
                  <a:p>
                    <a:r>
                      <a:rPr lang="en-US" sz="1800">
                        <a:solidFill>
                          <a:srgbClr val="000000"/>
                        </a:solidFill>
                      </a:rPr>
                      <a:t>2.7</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2C8-4E9C-94B3-D6D021494E00}"/>
                </c:ext>
              </c:extLst>
            </c:dLbl>
            <c:dLbl>
              <c:idx val="5"/>
              <c:layout>
                <c:manualLayout>
                  <c:x val="4.1863166744814002E-2"/>
                  <c:y val="-0.104183891076115"/>
                </c:manualLayout>
              </c:layout>
              <c:tx>
                <c:rich>
                  <a:bodyPr/>
                  <a:lstStyle/>
                  <a:p>
                    <a:r>
                      <a:rPr lang="en-US" sz="1800">
                        <a:solidFill>
                          <a:srgbClr val="000000"/>
                        </a:solidFill>
                      </a:rPr>
                      <a:t>4.0</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2C8-4E9C-94B3-D6D021494E00}"/>
                </c:ext>
              </c:extLst>
            </c:dLbl>
            <c:dLbl>
              <c:idx val="6"/>
              <c:tx>
                <c:rich>
                  <a:bodyPr/>
                  <a:lstStyle/>
                  <a:p>
                    <a:r>
                      <a:rPr lang="en-US" sz="1800">
                        <a:solidFill>
                          <a:srgbClr val="000000"/>
                        </a:solidFill>
                      </a:rPr>
                      <a:t>7.2</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12C8-4E9C-94B3-D6D021494E00}"/>
                </c:ext>
              </c:extLst>
            </c:dLbl>
            <c:dLbl>
              <c:idx val="7"/>
              <c:tx>
                <c:rich>
                  <a:bodyPr/>
                  <a:lstStyle/>
                  <a:p>
                    <a:r>
                      <a:rPr lang="en-US" sz="1800">
                        <a:solidFill>
                          <a:srgbClr val="000000"/>
                        </a:solidFill>
                      </a:rPr>
                      <a:t>0.2</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2C8-4E9C-94B3-D6D021494E00}"/>
                </c:ext>
              </c:extLst>
            </c:dLbl>
            <c:dLbl>
              <c:idx val="8"/>
              <c:tx>
                <c:rich>
                  <a:bodyPr/>
                  <a:lstStyle/>
                  <a:p>
                    <a:r>
                      <a:rPr lang="en-US" sz="1800">
                        <a:solidFill>
                          <a:srgbClr val="000000"/>
                        </a:solidFill>
                      </a:rPr>
                      <a:t>24.2</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2C8-4E9C-94B3-D6D021494E00}"/>
                </c:ext>
              </c:extLst>
            </c:dLbl>
            <c:dLbl>
              <c:idx val="9"/>
              <c:tx>
                <c:rich>
                  <a:bodyPr/>
                  <a:lstStyle/>
                  <a:p>
                    <a:r>
                      <a:rPr lang="en-US" sz="1800" dirty="0" smtClean="0">
                        <a:solidFill>
                          <a:srgbClr val="000000"/>
                        </a:solidFill>
                      </a:rPr>
                      <a:t>10.0%</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2C8-4E9C-94B3-D6D021494E00}"/>
                </c:ext>
              </c:extLst>
            </c:dLbl>
            <c:dLbl>
              <c:idx val="10"/>
              <c:tx>
                <c:rich>
                  <a:bodyPr/>
                  <a:lstStyle/>
                  <a:p>
                    <a:r>
                      <a:rPr lang="en-US" sz="1800">
                        <a:solidFill>
                          <a:srgbClr val="000000"/>
                        </a:solidFill>
                      </a:rPr>
                      <a:t>10</a:t>
                    </a:r>
                    <a:r>
                      <a:rPr lang="en-US" sz="1800" b="1" i="0" u="none" strike="noStrike" baseline="0">
                        <a:solidFill>
                          <a:srgbClr val="000000"/>
                        </a:solidFill>
                        <a:effectLst/>
                      </a:rPr>
                      <a:t>%</a:t>
                    </a:r>
                    <a:r>
                      <a:rPr lang="en-US" sz="1800" b="1" i="0" u="none" strike="noStrike" baseline="0">
                        <a:solidFill>
                          <a:srgbClr val="000000"/>
                        </a:solidFill>
                      </a:rPr>
                      <a:t> </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12C8-4E9C-94B3-D6D021494E00}"/>
                </c:ext>
              </c:extLst>
            </c:dLbl>
            <c:spPr>
              <a:noFill/>
              <a:ln>
                <a:noFill/>
              </a:ln>
              <a:effectLst/>
            </c:spPr>
            <c:txPr>
              <a:bodyPr/>
              <a:lstStyle/>
              <a:p>
                <a:pPr>
                  <a:defRPr sz="1800" b="1">
                    <a:solidFill>
                      <a:srgbClr val="000000"/>
                    </a:solidFill>
                    <a:latin typeface="Times New Roman"/>
                    <a:cs typeface="Times New Roman"/>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Sheet3!$P$10:$Y$10</c:f>
              <c:strCache>
                <c:ptCount val="10"/>
                <c:pt idx="0">
                  <c:v>CHROMOSOMAL</c:v>
                </c:pt>
                <c:pt idx="1">
                  <c:v>CENTRAL NERVOUS SYSTEM</c:v>
                </c:pt>
                <c:pt idx="2">
                  <c:v>CARDIOVASCULAR</c:v>
                </c:pt>
                <c:pt idx="3">
                  <c:v>RESPIRATORY</c:v>
                </c:pt>
                <c:pt idx="4">
                  <c:v>GASTROINTESTINAL</c:v>
                </c:pt>
                <c:pt idx="5">
                  <c:v>RENAL</c:v>
                </c:pt>
                <c:pt idx="6">
                  <c:v>MUSCULOSKELETAL</c:v>
                </c:pt>
                <c:pt idx="7">
                  <c:v>GENITAL</c:v>
                </c:pt>
                <c:pt idx="8">
                  <c:v>MULTIPLE</c:v>
                </c:pt>
                <c:pt idx="9">
                  <c:v>OTHER</c:v>
                </c:pt>
              </c:strCache>
            </c:strRef>
          </c:cat>
          <c:val>
            <c:numRef>
              <c:f>Sheet3!$P$11:$Y$11</c:f>
              <c:numCache>
                <c:formatCode>0.0</c:formatCode>
                <c:ptCount val="10"/>
                <c:pt idx="0">
                  <c:v>41.025641025640986</c:v>
                </c:pt>
                <c:pt idx="1">
                  <c:v>3.1468531468531471</c:v>
                </c:pt>
                <c:pt idx="2">
                  <c:v>2.5641025641025639</c:v>
                </c:pt>
                <c:pt idx="3">
                  <c:v>3.4965034965034971</c:v>
                </c:pt>
                <c:pt idx="4">
                  <c:v>2.6806526806526811</c:v>
                </c:pt>
                <c:pt idx="5">
                  <c:v>3.9627039627039631</c:v>
                </c:pt>
                <c:pt idx="6">
                  <c:v>7.2261072261072199</c:v>
                </c:pt>
                <c:pt idx="7">
                  <c:v>0.23310023310023301</c:v>
                </c:pt>
                <c:pt idx="8">
                  <c:v>24.242424242424178</c:v>
                </c:pt>
                <c:pt idx="9">
                  <c:v>10.256410256410261</c:v>
                </c:pt>
              </c:numCache>
            </c:numRef>
          </c:val>
          <c:extLst>
            <c:ext xmlns:c16="http://schemas.microsoft.com/office/drawing/2014/chart" uri="{C3380CC4-5D6E-409C-BE32-E72D297353CC}">
              <c16:uniqueId val="{00000010-12C8-4E9C-94B3-D6D021494E00}"/>
            </c:ext>
          </c:extLst>
        </c:ser>
        <c:dLbls>
          <c:showLegendKey val="0"/>
          <c:showVal val="0"/>
          <c:showCatName val="0"/>
          <c:showSerName val="0"/>
          <c:showPercent val="0"/>
          <c:showBubbleSize val="0"/>
          <c:showLeaderLines val="1"/>
        </c:dLbls>
      </c:pie3DChart>
    </c:plotArea>
    <c:legend>
      <c:legendPos val="r"/>
      <c:layout>
        <c:manualLayout>
          <c:xMode val="edge"/>
          <c:yMode val="edge"/>
          <c:x val="0.60249087156185199"/>
          <c:y val="0.20073953884538201"/>
          <c:w val="0.29850334728658401"/>
          <c:h val="0.56330093844540596"/>
        </c:manualLayout>
      </c:layout>
      <c:overlay val="0"/>
      <c:txPr>
        <a:bodyPr/>
        <a:lstStyle/>
        <a:p>
          <a:pPr>
            <a:defRPr sz="1400" b="1">
              <a:solidFill>
                <a:srgbClr val="000000"/>
              </a:solidFill>
              <a:latin typeface="Times New Roman"/>
              <a:cs typeface="Times New Roman"/>
            </a:defRPr>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0"/>
        </c:dLbls>
      </c:pie3DChart>
    </c:plotArea>
    <c:legend>
      <c:legendPos val="r"/>
      <c:overlay val="0"/>
    </c:legend>
    <c:plotVisOnly val="1"/>
    <c:dispBlanksAs val="gap"/>
    <c:showDLblsOverMax val="0"/>
  </c:chart>
  <c:txPr>
    <a:bodyPr/>
    <a:lstStyle/>
    <a:p>
      <a:pPr>
        <a:defRPr sz="2200" b="1">
          <a:latin typeface="Times New Roman"/>
          <a:cs typeface="Times New Roman"/>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30"/>
      <c:rotY val="0"/>
      <c:rAngAx val="0"/>
    </c:view3D>
    <c:floor>
      <c:thickness val="0"/>
    </c:floor>
    <c:sideWall>
      <c:thickness val="0"/>
    </c:sideWall>
    <c:backWall>
      <c:thickness val="0"/>
    </c:backWall>
    <c:plotArea>
      <c:layout/>
      <c:pie3DChart>
        <c:varyColors val="1"/>
        <c:ser>
          <c:idx val="0"/>
          <c:order val="0"/>
          <c:spPr>
            <a:ln>
              <a:solidFill>
                <a:schemeClr val="bg2">
                  <a:lumMod val="50000"/>
                </a:schemeClr>
              </a:solidFill>
            </a:ln>
          </c:spPr>
          <c:dPt>
            <c:idx val="0"/>
            <c:bubble3D val="0"/>
            <c:spPr>
              <a:solidFill>
                <a:srgbClr val="E43CF3"/>
              </a:solidFill>
              <a:ln>
                <a:solidFill>
                  <a:schemeClr val="bg2">
                    <a:lumMod val="50000"/>
                  </a:schemeClr>
                </a:solidFill>
              </a:ln>
            </c:spPr>
            <c:extLst>
              <c:ext xmlns:c16="http://schemas.microsoft.com/office/drawing/2014/chart" uri="{C3380CC4-5D6E-409C-BE32-E72D297353CC}">
                <c16:uniqueId val="{00000001-9081-4C38-BB36-B605A0E9D183}"/>
              </c:ext>
            </c:extLst>
          </c:dPt>
          <c:dPt>
            <c:idx val="1"/>
            <c:bubble3D val="0"/>
            <c:spPr>
              <a:solidFill>
                <a:srgbClr val="FF0000"/>
              </a:solidFill>
              <a:ln>
                <a:solidFill>
                  <a:schemeClr val="bg2">
                    <a:lumMod val="50000"/>
                  </a:schemeClr>
                </a:solidFill>
              </a:ln>
            </c:spPr>
            <c:extLst>
              <c:ext xmlns:c16="http://schemas.microsoft.com/office/drawing/2014/chart" uri="{C3380CC4-5D6E-409C-BE32-E72D297353CC}">
                <c16:uniqueId val="{00000003-9081-4C38-BB36-B605A0E9D183}"/>
              </c:ext>
            </c:extLst>
          </c:dPt>
          <c:dPt>
            <c:idx val="2"/>
            <c:bubble3D val="0"/>
            <c:spPr>
              <a:solidFill>
                <a:schemeClr val="accent3">
                  <a:lumMod val="20000"/>
                  <a:lumOff val="80000"/>
                </a:schemeClr>
              </a:solidFill>
              <a:ln>
                <a:solidFill>
                  <a:schemeClr val="bg2">
                    <a:lumMod val="50000"/>
                  </a:schemeClr>
                </a:solidFill>
              </a:ln>
            </c:spPr>
            <c:extLst>
              <c:ext xmlns:c16="http://schemas.microsoft.com/office/drawing/2014/chart" uri="{C3380CC4-5D6E-409C-BE32-E72D297353CC}">
                <c16:uniqueId val="{00000005-9081-4C38-BB36-B605A0E9D183}"/>
              </c:ext>
            </c:extLst>
          </c:dPt>
          <c:dPt>
            <c:idx val="3"/>
            <c:bubble3D val="0"/>
            <c:spPr>
              <a:solidFill>
                <a:srgbClr val="FFFF00"/>
              </a:solidFill>
              <a:ln>
                <a:solidFill>
                  <a:schemeClr val="bg2">
                    <a:lumMod val="50000"/>
                  </a:schemeClr>
                </a:solidFill>
              </a:ln>
            </c:spPr>
            <c:extLst>
              <c:ext xmlns:c16="http://schemas.microsoft.com/office/drawing/2014/chart" uri="{C3380CC4-5D6E-409C-BE32-E72D297353CC}">
                <c16:uniqueId val="{00000007-9081-4C38-BB36-B605A0E9D183}"/>
              </c:ext>
            </c:extLst>
          </c:dPt>
          <c:dPt>
            <c:idx val="4"/>
            <c:bubble3D val="0"/>
            <c:spPr>
              <a:solidFill>
                <a:srgbClr val="3366FF"/>
              </a:solidFill>
              <a:ln>
                <a:solidFill>
                  <a:schemeClr val="bg2">
                    <a:lumMod val="50000"/>
                  </a:schemeClr>
                </a:solidFill>
              </a:ln>
            </c:spPr>
            <c:extLst>
              <c:ext xmlns:c16="http://schemas.microsoft.com/office/drawing/2014/chart" uri="{C3380CC4-5D6E-409C-BE32-E72D297353CC}">
                <c16:uniqueId val="{00000009-9081-4C38-BB36-B605A0E9D183}"/>
              </c:ext>
            </c:extLst>
          </c:dPt>
          <c:dPt>
            <c:idx val="5"/>
            <c:bubble3D val="0"/>
            <c:spPr>
              <a:solidFill>
                <a:schemeClr val="accent6">
                  <a:lumMod val="40000"/>
                  <a:lumOff val="60000"/>
                </a:schemeClr>
              </a:solidFill>
              <a:ln>
                <a:solidFill>
                  <a:schemeClr val="bg2">
                    <a:lumMod val="50000"/>
                  </a:schemeClr>
                </a:solidFill>
              </a:ln>
            </c:spPr>
            <c:extLst>
              <c:ext xmlns:c16="http://schemas.microsoft.com/office/drawing/2014/chart" uri="{C3380CC4-5D6E-409C-BE32-E72D297353CC}">
                <c16:uniqueId val="{0000000B-9081-4C38-BB36-B605A0E9D183}"/>
              </c:ext>
            </c:extLst>
          </c:dPt>
          <c:dPt>
            <c:idx val="8"/>
            <c:bubble3D val="0"/>
            <c:spPr>
              <a:solidFill>
                <a:schemeClr val="accent4">
                  <a:lumMod val="75000"/>
                </a:schemeClr>
              </a:solidFill>
              <a:ln>
                <a:solidFill>
                  <a:schemeClr val="bg2">
                    <a:lumMod val="50000"/>
                  </a:schemeClr>
                </a:solidFill>
              </a:ln>
            </c:spPr>
            <c:extLst>
              <c:ext xmlns:c16="http://schemas.microsoft.com/office/drawing/2014/chart" uri="{C3380CC4-5D6E-409C-BE32-E72D297353CC}">
                <c16:uniqueId val="{0000000D-9081-4C38-BB36-B605A0E9D183}"/>
              </c:ext>
            </c:extLst>
          </c:dPt>
          <c:dPt>
            <c:idx val="12"/>
            <c:bubble3D val="0"/>
            <c:spPr>
              <a:solidFill>
                <a:srgbClr val="57F7FD"/>
              </a:solidFill>
              <a:ln>
                <a:solidFill>
                  <a:schemeClr val="bg2">
                    <a:lumMod val="50000"/>
                  </a:schemeClr>
                </a:solidFill>
              </a:ln>
            </c:spPr>
            <c:extLst>
              <c:ext xmlns:c16="http://schemas.microsoft.com/office/drawing/2014/chart" uri="{C3380CC4-5D6E-409C-BE32-E72D297353CC}">
                <c16:uniqueId val="{0000000F-9081-4C38-BB36-B605A0E9D183}"/>
              </c:ext>
            </c:extLst>
          </c:dPt>
          <c:dPt>
            <c:idx val="13"/>
            <c:bubble3D val="0"/>
            <c:spPr>
              <a:solidFill>
                <a:schemeClr val="accent2">
                  <a:lumMod val="60000"/>
                  <a:lumOff val="40000"/>
                </a:schemeClr>
              </a:solidFill>
              <a:ln>
                <a:solidFill>
                  <a:schemeClr val="bg2">
                    <a:lumMod val="50000"/>
                  </a:schemeClr>
                </a:solidFill>
              </a:ln>
            </c:spPr>
            <c:extLst>
              <c:ext xmlns:c16="http://schemas.microsoft.com/office/drawing/2014/chart" uri="{C3380CC4-5D6E-409C-BE32-E72D297353CC}">
                <c16:uniqueId val="{00000011-9081-4C38-BB36-B605A0E9D183}"/>
              </c:ext>
            </c:extLst>
          </c:dPt>
          <c:dLbls>
            <c:spPr>
              <a:noFill/>
              <a:ln>
                <a:noFill/>
              </a:ln>
              <a:effectLst/>
            </c:spPr>
            <c:txPr>
              <a:bodyPr/>
              <a:lstStyle/>
              <a:p>
                <a:pPr>
                  <a:defRPr sz="1200" b="1">
                    <a:latin typeface="Times New Roman"/>
                    <a:cs typeface="Times New Roman"/>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'[Chart in Microsoft Office PowerPoint]Sheet3'!$C$32:$P$32</c:f>
              <c:strCache>
                <c:ptCount val="14"/>
                <c:pt idx="0">
                  <c:v>Multiple anomalies </c:v>
                </c:pt>
                <c:pt idx="1">
                  <c:v>Cystic hygroma or hydrops</c:v>
                </c:pt>
                <c:pt idx="2">
                  <c:v>Musculo-skeletal</c:v>
                </c:pt>
                <c:pt idx="3">
                  <c:v>Other</c:v>
                </c:pt>
                <c:pt idx="4">
                  <c:v>Renal tract</c:v>
                </c:pt>
                <c:pt idx="5">
                  <c:v>Congenital Heart defects</c:v>
                </c:pt>
                <c:pt idx="6">
                  <c:v>Abdominal wall defects</c:v>
                </c:pt>
                <c:pt idx="7">
                  <c:v>Neural tube defects</c:v>
                </c:pt>
                <c:pt idx="8">
                  <c:v>Lung malformations</c:v>
                </c:pt>
                <c:pt idx="9">
                  <c:v>Congenital Infection </c:v>
                </c:pt>
                <c:pt idx="10">
                  <c:v>Clefts</c:v>
                </c:pt>
                <c:pt idx="11">
                  <c:v>Hydrocephalus and other brain defects</c:v>
                </c:pt>
                <c:pt idx="12">
                  <c:v>Genetic</c:v>
                </c:pt>
                <c:pt idx="13">
                  <c:v>Digestive tract</c:v>
                </c:pt>
              </c:strCache>
            </c:strRef>
          </c:cat>
          <c:val>
            <c:numRef>
              <c:f>'[Chart in Microsoft Office PowerPoint]Sheet3'!$C$33:$P$33</c:f>
              <c:numCache>
                <c:formatCode>General</c:formatCode>
                <c:ptCount val="14"/>
                <c:pt idx="0">
                  <c:v>23.6</c:v>
                </c:pt>
                <c:pt idx="1">
                  <c:v>21.6</c:v>
                </c:pt>
                <c:pt idx="2">
                  <c:v>14.9</c:v>
                </c:pt>
                <c:pt idx="3">
                  <c:v>9.6</c:v>
                </c:pt>
                <c:pt idx="4">
                  <c:v>6.1</c:v>
                </c:pt>
                <c:pt idx="5">
                  <c:v>4.3</c:v>
                </c:pt>
                <c:pt idx="6">
                  <c:v>3.5</c:v>
                </c:pt>
                <c:pt idx="7">
                  <c:v>3.5</c:v>
                </c:pt>
                <c:pt idx="8">
                  <c:v>3.1</c:v>
                </c:pt>
                <c:pt idx="9">
                  <c:v>2.9</c:v>
                </c:pt>
                <c:pt idx="10">
                  <c:v>2</c:v>
                </c:pt>
                <c:pt idx="11">
                  <c:v>1.8</c:v>
                </c:pt>
                <c:pt idx="12">
                  <c:v>1.6</c:v>
                </c:pt>
                <c:pt idx="13">
                  <c:v>1.4</c:v>
                </c:pt>
              </c:numCache>
            </c:numRef>
          </c:val>
          <c:extLst>
            <c:ext xmlns:c16="http://schemas.microsoft.com/office/drawing/2014/chart" uri="{C3380CC4-5D6E-409C-BE32-E72D297353CC}">
              <c16:uniqueId val="{00000012-9081-4C38-BB36-B605A0E9D183}"/>
            </c:ext>
          </c:extLst>
        </c:ser>
        <c:dLbls>
          <c:showLegendKey val="0"/>
          <c:showVal val="0"/>
          <c:showCatName val="0"/>
          <c:showSerName val="0"/>
          <c:showPercent val="0"/>
          <c:showBubbleSize val="0"/>
          <c:showLeaderLines val="1"/>
        </c:dLbls>
      </c:pie3DChart>
    </c:plotArea>
    <c:legend>
      <c:legendPos val="r"/>
      <c:overlay val="0"/>
      <c:txPr>
        <a:bodyPr/>
        <a:lstStyle/>
        <a:p>
          <a:pPr>
            <a:defRPr sz="1200" b="1">
              <a:latin typeface="Times New Roman"/>
              <a:cs typeface="Times New Roman"/>
            </a:defRPr>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0"/>
      <c:rAngAx val="0"/>
    </c:view3D>
    <c:floor>
      <c:thickness val="0"/>
    </c:floor>
    <c:sideWall>
      <c:thickness val="0"/>
    </c:sideWall>
    <c:backWall>
      <c:thickness val="0"/>
    </c:backWall>
    <c:plotArea>
      <c:layout>
        <c:manualLayout>
          <c:layoutTarget val="inner"/>
          <c:xMode val="edge"/>
          <c:yMode val="edge"/>
          <c:x val="7.4571969907384003E-2"/>
          <c:y val="4.08617964340596E-2"/>
          <c:w val="0.62218031645473704"/>
          <c:h val="0.87871259629018095"/>
        </c:manualLayout>
      </c:layout>
      <c:bar3DChart>
        <c:barDir val="col"/>
        <c:grouping val="clustered"/>
        <c:varyColors val="0"/>
        <c:ser>
          <c:idx val="0"/>
          <c:order val="0"/>
          <c:tx>
            <c:strRef>
              <c:f>Sheet1!$B$86</c:f>
              <c:strCache>
                <c:ptCount val="1"/>
                <c:pt idx="0">
                  <c:v>&lt; 12 weeks</c:v>
                </c:pt>
              </c:strCache>
            </c:strRef>
          </c:tx>
          <c:invertIfNegative val="0"/>
          <c:cat>
            <c:strRef>
              <c:f>Sheet1!$C$85:$G$85</c:f>
              <c:strCache>
                <c:ptCount val="5"/>
                <c:pt idx="0">
                  <c:v>Trisomy 21</c:v>
                </c:pt>
                <c:pt idx="1">
                  <c:v>Trisomy 18</c:v>
                </c:pt>
                <c:pt idx="2">
                  <c:v>Trisomy 13</c:v>
                </c:pt>
                <c:pt idx="3">
                  <c:v>Triploidy</c:v>
                </c:pt>
                <c:pt idx="4">
                  <c:v>Turners</c:v>
                </c:pt>
              </c:strCache>
            </c:strRef>
          </c:cat>
          <c:val>
            <c:numRef>
              <c:f>Sheet1!$C$86:$G$86</c:f>
              <c:numCache>
                <c:formatCode>General</c:formatCode>
                <c:ptCount val="5"/>
                <c:pt idx="0">
                  <c:v>27</c:v>
                </c:pt>
                <c:pt idx="1">
                  <c:v>14</c:v>
                </c:pt>
                <c:pt idx="2">
                  <c:v>3</c:v>
                </c:pt>
                <c:pt idx="3">
                  <c:v>22</c:v>
                </c:pt>
                <c:pt idx="4">
                  <c:v>16</c:v>
                </c:pt>
              </c:numCache>
            </c:numRef>
          </c:val>
          <c:extLst>
            <c:ext xmlns:c16="http://schemas.microsoft.com/office/drawing/2014/chart" uri="{C3380CC4-5D6E-409C-BE32-E72D297353CC}">
              <c16:uniqueId val="{00000000-161F-4D14-9B3B-5A6D1165C48A}"/>
            </c:ext>
          </c:extLst>
        </c:ser>
        <c:ser>
          <c:idx val="1"/>
          <c:order val="1"/>
          <c:tx>
            <c:strRef>
              <c:f>Sheet1!$B$87</c:f>
              <c:strCache>
                <c:ptCount val="1"/>
                <c:pt idx="0">
                  <c:v>13 to &lt; 20 weeks</c:v>
                </c:pt>
              </c:strCache>
            </c:strRef>
          </c:tx>
          <c:spPr>
            <a:ln>
              <a:solidFill>
                <a:srgbClr val="E29F1D"/>
              </a:solidFill>
            </a:ln>
          </c:spPr>
          <c:invertIfNegative val="0"/>
          <c:cat>
            <c:strRef>
              <c:f>Sheet1!$C$85:$G$85</c:f>
              <c:strCache>
                <c:ptCount val="5"/>
                <c:pt idx="0">
                  <c:v>Trisomy 21</c:v>
                </c:pt>
                <c:pt idx="1">
                  <c:v>Trisomy 18</c:v>
                </c:pt>
                <c:pt idx="2">
                  <c:v>Trisomy 13</c:v>
                </c:pt>
                <c:pt idx="3">
                  <c:v>Triploidy</c:v>
                </c:pt>
                <c:pt idx="4">
                  <c:v>Turners</c:v>
                </c:pt>
              </c:strCache>
            </c:strRef>
          </c:cat>
          <c:val>
            <c:numRef>
              <c:f>Sheet1!$C$87:$G$87</c:f>
              <c:numCache>
                <c:formatCode>General</c:formatCode>
                <c:ptCount val="5"/>
                <c:pt idx="0">
                  <c:v>33</c:v>
                </c:pt>
                <c:pt idx="1">
                  <c:v>26</c:v>
                </c:pt>
                <c:pt idx="2">
                  <c:v>17</c:v>
                </c:pt>
                <c:pt idx="3">
                  <c:v>36</c:v>
                </c:pt>
                <c:pt idx="4">
                  <c:v>25</c:v>
                </c:pt>
              </c:numCache>
            </c:numRef>
          </c:val>
          <c:extLst>
            <c:ext xmlns:c16="http://schemas.microsoft.com/office/drawing/2014/chart" uri="{C3380CC4-5D6E-409C-BE32-E72D297353CC}">
              <c16:uniqueId val="{00000001-161F-4D14-9B3B-5A6D1165C48A}"/>
            </c:ext>
          </c:extLst>
        </c:ser>
        <c:ser>
          <c:idx val="2"/>
          <c:order val="2"/>
          <c:tx>
            <c:strRef>
              <c:f>Sheet1!$B$88</c:f>
              <c:strCache>
                <c:ptCount val="1"/>
                <c:pt idx="0">
                  <c:v>&gt; 20 weeks</c:v>
                </c:pt>
              </c:strCache>
            </c:strRef>
          </c:tx>
          <c:invertIfNegative val="0"/>
          <c:cat>
            <c:strRef>
              <c:f>Sheet1!$C$85:$G$85</c:f>
              <c:strCache>
                <c:ptCount val="5"/>
                <c:pt idx="0">
                  <c:v>Trisomy 21</c:v>
                </c:pt>
                <c:pt idx="1">
                  <c:v>Trisomy 18</c:v>
                </c:pt>
                <c:pt idx="2">
                  <c:v>Trisomy 13</c:v>
                </c:pt>
                <c:pt idx="3">
                  <c:v>Triploidy</c:v>
                </c:pt>
                <c:pt idx="4">
                  <c:v>Turners</c:v>
                </c:pt>
              </c:strCache>
            </c:strRef>
          </c:cat>
          <c:val>
            <c:numRef>
              <c:f>Sheet1!$C$88:$G$88</c:f>
              <c:numCache>
                <c:formatCode>General</c:formatCode>
                <c:ptCount val="5"/>
                <c:pt idx="0">
                  <c:v>8</c:v>
                </c:pt>
                <c:pt idx="1">
                  <c:v>5</c:v>
                </c:pt>
                <c:pt idx="2">
                  <c:v>6</c:v>
                </c:pt>
                <c:pt idx="3">
                  <c:v>7</c:v>
                </c:pt>
                <c:pt idx="4">
                  <c:v>12</c:v>
                </c:pt>
              </c:numCache>
            </c:numRef>
          </c:val>
          <c:extLst>
            <c:ext xmlns:c16="http://schemas.microsoft.com/office/drawing/2014/chart" uri="{C3380CC4-5D6E-409C-BE32-E72D297353CC}">
              <c16:uniqueId val="{00000002-161F-4D14-9B3B-5A6D1165C48A}"/>
            </c:ext>
          </c:extLst>
        </c:ser>
        <c:ser>
          <c:idx val="3"/>
          <c:order val="3"/>
          <c:tx>
            <c:strRef>
              <c:f>Sheet1!$B$89</c:f>
              <c:strCache>
                <c:ptCount val="1"/>
                <c:pt idx="0">
                  <c:v>Gestational age not known</c:v>
                </c:pt>
              </c:strCache>
            </c:strRef>
          </c:tx>
          <c:invertIfNegative val="0"/>
          <c:cat>
            <c:strRef>
              <c:f>Sheet1!$C$85:$G$85</c:f>
              <c:strCache>
                <c:ptCount val="5"/>
                <c:pt idx="0">
                  <c:v>Trisomy 21</c:v>
                </c:pt>
                <c:pt idx="1">
                  <c:v>Trisomy 18</c:v>
                </c:pt>
                <c:pt idx="2">
                  <c:v>Trisomy 13</c:v>
                </c:pt>
                <c:pt idx="3">
                  <c:v>Triploidy</c:v>
                </c:pt>
                <c:pt idx="4">
                  <c:v>Turners</c:v>
                </c:pt>
              </c:strCache>
            </c:strRef>
          </c:cat>
          <c:val>
            <c:numRef>
              <c:f>Sheet1!$C$89:$G$89</c:f>
              <c:numCache>
                <c:formatCode>General</c:formatCode>
                <c:ptCount val="5"/>
                <c:pt idx="0">
                  <c:v>6</c:v>
                </c:pt>
                <c:pt idx="1">
                  <c:v>3</c:v>
                </c:pt>
                <c:pt idx="2">
                  <c:v>2</c:v>
                </c:pt>
                <c:pt idx="3">
                  <c:v>7</c:v>
                </c:pt>
                <c:pt idx="4">
                  <c:v>10</c:v>
                </c:pt>
              </c:numCache>
            </c:numRef>
          </c:val>
          <c:extLst>
            <c:ext xmlns:c16="http://schemas.microsoft.com/office/drawing/2014/chart" uri="{C3380CC4-5D6E-409C-BE32-E72D297353CC}">
              <c16:uniqueId val="{00000003-161F-4D14-9B3B-5A6D1165C48A}"/>
            </c:ext>
          </c:extLst>
        </c:ser>
        <c:dLbls>
          <c:showLegendKey val="0"/>
          <c:showVal val="0"/>
          <c:showCatName val="0"/>
          <c:showSerName val="0"/>
          <c:showPercent val="0"/>
          <c:showBubbleSize val="0"/>
        </c:dLbls>
        <c:gapWidth val="150"/>
        <c:shape val="cylinder"/>
        <c:axId val="562803384"/>
        <c:axId val="562806696"/>
        <c:axId val="0"/>
      </c:bar3DChart>
      <c:catAx>
        <c:axId val="562803384"/>
        <c:scaling>
          <c:orientation val="minMax"/>
        </c:scaling>
        <c:delete val="0"/>
        <c:axPos val="b"/>
        <c:numFmt formatCode="General" sourceLinked="0"/>
        <c:majorTickMark val="out"/>
        <c:minorTickMark val="none"/>
        <c:tickLblPos val="nextTo"/>
        <c:txPr>
          <a:bodyPr/>
          <a:lstStyle/>
          <a:p>
            <a:pPr>
              <a:defRPr sz="1600">
                <a:solidFill>
                  <a:schemeClr val="tx1"/>
                </a:solidFill>
              </a:defRPr>
            </a:pPr>
            <a:endParaRPr lang="en-US"/>
          </a:p>
        </c:txPr>
        <c:crossAx val="562806696"/>
        <c:crosses val="autoZero"/>
        <c:auto val="1"/>
        <c:lblAlgn val="ctr"/>
        <c:lblOffset val="100"/>
        <c:noMultiLvlLbl val="0"/>
      </c:catAx>
      <c:valAx>
        <c:axId val="562806696"/>
        <c:scaling>
          <c:orientation val="minMax"/>
        </c:scaling>
        <c:delete val="0"/>
        <c:axPos val="l"/>
        <c:majorGridlines/>
        <c:numFmt formatCode="General" sourceLinked="1"/>
        <c:majorTickMark val="out"/>
        <c:minorTickMark val="none"/>
        <c:tickLblPos val="nextTo"/>
        <c:crossAx val="562803384"/>
        <c:crosses val="autoZero"/>
        <c:crossBetween val="between"/>
      </c:valAx>
    </c:plotArea>
    <c:legend>
      <c:legendPos val="r"/>
      <c:layout>
        <c:manualLayout>
          <c:xMode val="edge"/>
          <c:yMode val="edge"/>
          <c:x val="0.70445382951763402"/>
          <c:y val="0.279654857827216"/>
          <c:w val="0.29554617048236598"/>
          <c:h val="0.249599479144922"/>
        </c:manualLayout>
      </c:layout>
      <c:overlay val="0"/>
      <c:txPr>
        <a:bodyPr/>
        <a:lstStyle/>
        <a:p>
          <a:pPr>
            <a:defRPr sz="1600"/>
          </a:pPr>
          <a:endParaRPr lang="en-US"/>
        </a:p>
      </c:txPr>
    </c:legend>
    <c:plotVisOnly val="1"/>
    <c:dispBlanksAs val="gap"/>
    <c:showDLblsOverMax val="0"/>
  </c:chart>
  <c:txPr>
    <a:bodyPr/>
    <a:lstStyle/>
    <a:p>
      <a:pPr>
        <a:defRPr sz="1400" b="1">
          <a:latin typeface="Times New Roman"/>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0"/>
      <c:rAngAx val="0"/>
    </c:view3D>
    <c:floor>
      <c:thickness val="0"/>
    </c:floor>
    <c:sideWall>
      <c:thickness val="0"/>
    </c:sideWall>
    <c:backWall>
      <c:thickness val="0"/>
    </c:backWall>
    <c:plotArea>
      <c:layout/>
      <c:bar3DChart>
        <c:barDir val="col"/>
        <c:grouping val="clustered"/>
        <c:varyColors val="0"/>
        <c:ser>
          <c:idx val="0"/>
          <c:order val="0"/>
          <c:invertIfNegative val="0"/>
          <c:dPt>
            <c:idx val="0"/>
            <c:invertIfNegative val="0"/>
            <c:bubble3D val="0"/>
            <c:spPr>
              <a:solidFill>
                <a:srgbClr val="6A1BB4"/>
              </a:solidFill>
            </c:spPr>
            <c:extLst>
              <c:ext xmlns:c16="http://schemas.microsoft.com/office/drawing/2014/chart" uri="{C3380CC4-5D6E-409C-BE32-E72D297353CC}">
                <c16:uniqueId val="{00000001-47F7-4B62-B12E-D28905E0950A}"/>
              </c:ext>
            </c:extLst>
          </c:dPt>
          <c:dPt>
            <c:idx val="1"/>
            <c:invertIfNegative val="0"/>
            <c:bubble3D val="0"/>
            <c:spPr>
              <a:solidFill>
                <a:srgbClr val="E43CF3"/>
              </a:solidFill>
            </c:spPr>
            <c:extLst>
              <c:ext xmlns:c16="http://schemas.microsoft.com/office/drawing/2014/chart" uri="{C3380CC4-5D6E-409C-BE32-E72D297353CC}">
                <c16:uniqueId val="{00000003-47F7-4B62-B12E-D28905E0950A}"/>
              </c:ext>
            </c:extLst>
          </c:dPt>
          <c:dPt>
            <c:idx val="3"/>
            <c:invertIfNegative val="0"/>
            <c:bubble3D val="0"/>
            <c:spPr>
              <a:solidFill>
                <a:schemeClr val="accent1">
                  <a:lumMod val="75000"/>
                </a:schemeClr>
              </a:solidFill>
            </c:spPr>
            <c:extLst>
              <c:ext xmlns:c16="http://schemas.microsoft.com/office/drawing/2014/chart" uri="{C3380CC4-5D6E-409C-BE32-E72D297353CC}">
                <c16:uniqueId val="{00000005-47F7-4B62-B12E-D28905E0950A}"/>
              </c:ext>
            </c:extLst>
          </c:dPt>
          <c:dPt>
            <c:idx val="4"/>
            <c:invertIfNegative val="0"/>
            <c:bubble3D val="0"/>
            <c:spPr>
              <a:solidFill>
                <a:schemeClr val="accent1">
                  <a:lumMod val="60000"/>
                  <a:lumOff val="40000"/>
                </a:schemeClr>
              </a:solidFill>
            </c:spPr>
            <c:extLst>
              <c:ext xmlns:c16="http://schemas.microsoft.com/office/drawing/2014/chart" uri="{C3380CC4-5D6E-409C-BE32-E72D297353CC}">
                <c16:uniqueId val="{00000007-47F7-4B62-B12E-D28905E0950A}"/>
              </c:ext>
            </c:extLst>
          </c:dPt>
          <c:cat>
            <c:strRef>
              <c:f>'[Chart in Microsoft Office PowerPoint]Sheet5'!$C$3:$G$3</c:f>
              <c:strCache>
                <c:ptCount val="5"/>
                <c:pt idx="0">
                  <c:v> total fetal losses </c:v>
                </c:pt>
                <c:pt idx="1">
                  <c:v>fetal losses within 1 week</c:v>
                </c:pt>
                <c:pt idx="3">
                  <c:v>total fetal losses</c:v>
                </c:pt>
                <c:pt idx="4">
                  <c:v>fetal losses within 1 week </c:v>
                </c:pt>
              </c:strCache>
            </c:strRef>
          </c:cat>
          <c:val>
            <c:numRef>
              <c:f>'[Chart in Microsoft Office PowerPoint]Sheet5'!$C$4:$G$4</c:f>
              <c:numCache>
                <c:formatCode>General</c:formatCode>
                <c:ptCount val="5"/>
                <c:pt idx="0">
                  <c:v>80</c:v>
                </c:pt>
                <c:pt idx="1">
                  <c:v>26</c:v>
                </c:pt>
                <c:pt idx="3">
                  <c:v>40</c:v>
                </c:pt>
                <c:pt idx="4">
                  <c:v>9</c:v>
                </c:pt>
              </c:numCache>
            </c:numRef>
          </c:val>
          <c:extLst>
            <c:ext xmlns:c16="http://schemas.microsoft.com/office/drawing/2014/chart" uri="{C3380CC4-5D6E-409C-BE32-E72D297353CC}">
              <c16:uniqueId val="{00000008-47F7-4B62-B12E-D28905E0950A}"/>
            </c:ext>
          </c:extLst>
        </c:ser>
        <c:dLbls>
          <c:showLegendKey val="0"/>
          <c:showVal val="0"/>
          <c:showCatName val="0"/>
          <c:showSerName val="0"/>
          <c:showPercent val="0"/>
          <c:showBubbleSize val="0"/>
        </c:dLbls>
        <c:gapWidth val="150"/>
        <c:shape val="cylinder"/>
        <c:axId val="562882920"/>
        <c:axId val="562885752"/>
        <c:axId val="0"/>
      </c:bar3DChart>
      <c:catAx>
        <c:axId val="562882920"/>
        <c:scaling>
          <c:orientation val="minMax"/>
        </c:scaling>
        <c:delete val="0"/>
        <c:axPos val="b"/>
        <c:numFmt formatCode="General" sourceLinked="0"/>
        <c:majorTickMark val="out"/>
        <c:minorTickMark val="none"/>
        <c:tickLblPos val="nextTo"/>
        <c:txPr>
          <a:bodyPr/>
          <a:lstStyle/>
          <a:p>
            <a:pPr>
              <a:defRPr sz="1400"/>
            </a:pPr>
            <a:endParaRPr lang="en-US"/>
          </a:p>
        </c:txPr>
        <c:crossAx val="562885752"/>
        <c:crosses val="autoZero"/>
        <c:auto val="1"/>
        <c:lblAlgn val="ctr"/>
        <c:lblOffset val="100"/>
        <c:noMultiLvlLbl val="0"/>
      </c:catAx>
      <c:valAx>
        <c:axId val="562885752"/>
        <c:scaling>
          <c:orientation val="minMax"/>
        </c:scaling>
        <c:delete val="0"/>
        <c:axPos val="l"/>
        <c:majorGridlines/>
        <c:numFmt formatCode="General" sourceLinked="1"/>
        <c:majorTickMark val="out"/>
        <c:minorTickMark val="none"/>
        <c:tickLblPos val="nextTo"/>
        <c:crossAx val="562882920"/>
        <c:crosses val="autoZero"/>
        <c:crossBetween val="between"/>
      </c:valAx>
    </c:plotArea>
    <c:plotVisOnly val="1"/>
    <c:dispBlanksAs val="gap"/>
    <c:showDLblsOverMax val="0"/>
  </c:chart>
  <c:txPr>
    <a:bodyPr/>
    <a:lstStyle/>
    <a:p>
      <a:pPr>
        <a:defRPr sz="1200" b="1">
          <a:latin typeface="Times New Roman"/>
          <a:cs typeface="Times New Roman"/>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0"/>
      <c:rAngAx val="0"/>
    </c:view3D>
    <c:floor>
      <c:thickness val="0"/>
    </c:floor>
    <c:sideWall>
      <c:thickness val="0"/>
    </c:sideWall>
    <c:backWall>
      <c:thickness val="0"/>
    </c:backWall>
    <c:plotArea>
      <c:layout>
        <c:manualLayout>
          <c:layoutTarget val="inner"/>
          <c:xMode val="edge"/>
          <c:yMode val="edge"/>
          <c:x val="3.5392594520726198E-2"/>
          <c:y val="2.6785714285714302E-2"/>
          <c:w val="0.67207106136526296"/>
          <c:h val="0.82880975815523095"/>
        </c:manualLayout>
      </c:layout>
      <c:bar3DChart>
        <c:barDir val="col"/>
        <c:grouping val="clustered"/>
        <c:varyColors val="0"/>
        <c:ser>
          <c:idx val="0"/>
          <c:order val="0"/>
          <c:tx>
            <c:strRef>
              <c:f>Sheet4!$B$1</c:f>
              <c:strCache>
                <c:ptCount val="1"/>
                <c:pt idx="0">
                  <c:v>EUROCAT - Overall Prevalence</c:v>
                </c:pt>
              </c:strCache>
            </c:strRef>
          </c:tx>
          <c:spPr>
            <a:solidFill>
              <a:schemeClr val="accent6"/>
            </a:solidFill>
          </c:spPr>
          <c:invertIfNegative val="0"/>
          <c:cat>
            <c:strRef>
              <c:f>Sheet4!$A$2:$A$5</c:f>
              <c:strCache>
                <c:ptCount val="4"/>
                <c:pt idx="0">
                  <c:v>Trisomy 21</c:v>
                </c:pt>
                <c:pt idx="1">
                  <c:v>Trisomy 18</c:v>
                </c:pt>
                <c:pt idx="2">
                  <c:v>Trisomy 13</c:v>
                </c:pt>
                <c:pt idx="3">
                  <c:v>Turners</c:v>
                </c:pt>
              </c:strCache>
            </c:strRef>
          </c:cat>
          <c:val>
            <c:numRef>
              <c:f>Sheet4!$B$2:$B$5</c:f>
              <c:numCache>
                <c:formatCode>General</c:formatCode>
                <c:ptCount val="4"/>
                <c:pt idx="0">
                  <c:v>22.36</c:v>
                </c:pt>
                <c:pt idx="1">
                  <c:v>5.27</c:v>
                </c:pt>
                <c:pt idx="2">
                  <c:v>2.04</c:v>
                </c:pt>
                <c:pt idx="3">
                  <c:v>2.5099999999999998</c:v>
                </c:pt>
              </c:numCache>
            </c:numRef>
          </c:val>
          <c:extLst>
            <c:ext xmlns:c16="http://schemas.microsoft.com/office/drawing/2014/chart" uri="{C3380CC4-5D6E-409C-BE32-E72D297353CC}">
              <c16:uniqueId val="{00000000-0AFD-4875-93E0-4C397D184D2E}"/>
            </c:ext>
          </c:extLst>
        </c:ser>
        <c:ser>
          <c:idx val="1"/>
          <c:order val="1"/>
          <c:tx>
            <c:strRef>
              <c:f>Sheet4!$C$1</c:f>
              <c:strCache>
                <c:ptCount val="1"/>
                <c:pt idx="0">
                  <c:v>CARIS - Prevalence excluding SFL</c:v>
                </c:pt>
              </c:strCache>
            </c:strRef>
          </c:tx>
          <c:spPr>
            <a:solidFill>
              <a:srgbClr val="FF6FCF"/>
            </a:solidFill>
          </c:spPr>
          <c:invertIfNegative val="0"/>
          <c:cat>
            <c:strRef>
              <c:f>Sheet4!$A$2:$A$5</c:f>
              <c:strCache>
                <c:ptCount val="4"/>
                <c:pt idx="0">
                  <c:v>Trisomy 21</c:v>
                </c:pt>
                <c:pt idx="1">
                  <c:v>Trisomy 18</c:v>
                </c:pt>
                <c:pt idx="2">
                  <c:v>Trisomy 13</c:v>
                </c:pt>
                <c:pt idx="3">
                  <c:v>Turners</c:v>
                </c:pt>
              </c:strCache>
            </c:strRef>
          </c:cat>
          <c:val>
            <c:numRef>
              <c:f>Sheet4!$C$2:$C$5</c:f>
              <c:numCache>
                <c:formatCode>General</c:formatCode>
                <c:ptCount val="4"/>
                <c:pt idx="0">
                  <c:v>22.2</c:v>
                </c:pt>
                <c:pt idx="1">
                  <c:v>5.38</c:v>
                </c:pt>
                <c:pt idx="2">
                  <c:v>2.09</c:v>
                </c:pt>
                <c:pt idx="3">
                  <c:v>1.27</c:v>
                </c:pt>
              </c:numCache>
            </c:numRef>
          </c:val>
          <c:extLst>
            <c:ext xmlns:c16="http://schemas.microsoft.com/office/drawing/2014/chart" uri="{C3380CC4-5D6E-409C-BE32-E72D297353CC}">
              <c16:uniqueId val="{00000001-0AFD-4875-93E0-4C397D184D2E}"/>
            </c:ext>
          </c:extLst>
        </c:ser>
        <c:ser>
          <c:idx val="2"/>
          <c:order val="2"/>
          <c:tx>
            <c:strRef>
              <c:f>Sheet4!$D$1</c:f>
              <c:strCache>
                <c:ptCount val="1"/>
                <c:pt idx="0">
                  <c:v>CARIS - Prevalence including SFL</c:v>
                </c:pt>
              </c:strCache>
            </c:strRef>
          </c:tx>
          <c:spPr>
            <a:solidFill>
              <a:srgbClr val="00FFFF"/>
            </a:solidFill>
          </c:spPr>
          <c:invertIfNegative val="0"/>
          <c:cat>
            <c:strRef>
              <c:f>Sheet4!$A$2:$A$5</c:f>
              <c:strCache>
                <c:ptCount val="4"/>
                <c:pt idx="0">
                  <c:v>Trisomy 21</c:v>
                </c:pt>
                <c:pt idx="1">
                  <c:v>Trisomy 18</c:v>
                </c:pt>
                <c:pt idx="2">
                  <c:v>Trisomy 13</c:v>
                </c:pt>
                <c:pt idx="3">
                  <c:v>Turners</c:v>
                </c:pt>
              </c:strCache>
            </c:strRef>
          </c:cat>
          <c:val>
            <c:numRef>
              <c:f>Sheet4!$D$2:$D$5</c:f>
              <c:numCache>
                <c:formatCode>General</c:formatCode>
                <c:ptCount val="4"/>
                <c:pt idx="0">
                  <c:v>23.36</c:v>
                </c:pt>
                <c:pt idx="1">
                  <c:v>6.13</c:v>
                </c:pt>
                <c:pt idx="2">
                  <c:v>2.5299999999999998</c:v>
                </c:pt>
                <c:pt idx="3">
                  <c:v>2.41</c:v>
                </c:pt>
              </c:numCache>
            </c:numRef>
          </c:val>
          <c:extLst>
            <c:ext xmlns:c16="http://schemas.microsoft.com/office/drawing/2014/chart" uri="{C3380CC4-5D6E-409C-BE32-E72D297353CC}">
              <c16:uniqueId val="{00000002-0AFD-4875-93E0-4C397D184D2E}"/>
            </c:ext>
          </c:extLst>
        </c:ser>
        <c:dLbls>
          <c:showLegendKey val="0"/>
          <c:showVal val="0"/>
          <c:showCatName val="0"/>
          <c:showSerName val="0"/>
          <c:showPercent val="0"/>
          <c:showBubbleSize val="0"/>
        </c:dLbls>
        <c:gapWidth val="150"/>
        <c:shape val="cylinder"/>
        <c:axId val="567470392"/>
        <c:axId val="567468840"/>
        <c:axId val="0"/>
      </c:bar3DChart>
      <c:catAx>
        <c:axId val="567470392"/>
        <c:scaling>
          <c:orientation val="minMax"/>
        </c:scaling>
        <c:delete val="0"/>
        <c:axPos val="b"/>
        <c:numFmt formatCode="General" sourceLinked="0"/>
        <c:majorTickMark val="out"/>
        <c:minorTickMark val="none"/>
        <c:tickLblPos val="nextTo"/>
        <c:crossAx val="567468840"/>
        <c:crosses val="autoZero"/>
        <c:auto val="1"/>
        <c:lblAlgn val="ctr"/>
        <c:lblOffset val="100"/>
        <c:noMultiLvlLbl val="0"/>
      </c:catAx>
      <c:valAx>
        <c:axId val="567468840"/>
        <c:scaling>
          <c:orientation val="minMax"/>
        </c:scaling>
        <c:delete val="0"/>
        <c:axPos val="l"/>
        <c:majorGridlines/>
        <c:numFmt formatCode="General" sourceLinked="1"/>
        <c:majorTickMark val="out"/>
        <c:minorTickMark val="none"/>
        <c:tickLblPos val="nextTo"/>
        <c:crossAx val="567470392"/>
        <c:crosses val="autoZero"/>
        <c:crossBetween val="between"/>
      </c:valAx>
    </c:plotArea>
    <c:legend>
      <c:legendPos val="r"/>
      <c:layout>
        <c:manualLayout>
          <c:xMode val="edge"/>
          <c:yMode val="edge"/>
          <c:x val="0.78600760145891602"/>
          <c:y val="0.13610353307794301"/>
          <c:w val="0.21399239077854401"/>
          <c:h val="0.2739100676571512"/>
        </c:manualLayout>
      </c:layout>
      <c:overlay val="0"/>
    </c:legend>
    <c:plotVisOnly val="1"/>
    <c:dispBlanksAs val="gap"/>
    <c:showDLblsOverMax val="0"/>
  </c:chart>
  <c:txPr>
    <a:bodyPr/>
    <a:lstStyle/>
    <a:p>
      <a:pPr>
        <a:defRPr sz="1300" b="1">
          <a:latin typeface="Times New Roman"/>
          <a:cs typeface="Times New Roman"/>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percentStacked"/>
        <c:varyColors val="0"/>
        <c:ser>
          <c:idx val="0"/>
          <c:order val="0"/>
          <c:tx>
            <c:v>LB%</c:v>
          </c:tx>
          <c:invertIfNegative val="0"/>
          <c:cat>
            <c:strRef>
              <c:f>'Table 2 (2)'!$B$4:$B$28</c:f>
              <c:strCache>
                <c:ptCount val="25"/>
                <c:pt idx="0">
                  <c:v>Iran</c:v>
                </c:pt>
                <c:pt idx="1">
                  <c:v>Israel</c:v>
                </c:pt>
                <c:pt idx="2">
                  <c:v>NUEVOLEON</c:v>
                </c:pt>
                <c:pt idx="3">
                  <c:v>Spain (No TOP)</c:v>
                </c:pt>
                <c:pt idx="4">
                  <c:v>RYVEMCE</c:v>
                </c:pt>
                <c:pt idx="5">
                  <c:v>Sweden (No TOP)</c:v>
                </c:pt>
                <c:pt idx="6">
                  <c:v>Argentina</c:v>
                </c:pt>
                <c:pt idx="7">
                  <c:v>ECLAMC</c:v>
                </c:pt>
                <c:pt idx="8">
                  <c:v>Malta</c:v>
                </c:pt>
                <c:pt idx="9">
                  <c:v>Colombia Bogota</c:v>
                </c:pt>
                <c:pt idx="10">
                  <c:v>Italy Lombardy</c:v>
                </c:pt>
                <c:pt idx="11">
                  <c:v>Spain (TOP)</c:v>
                </c:pt>
                <c:pt idx="12">
                  <c:v>Paris, France</c:v>
                </c:pt>
                <c:pt idx="13">
                  <c:v>Sweden (TOP)</c:v>
                </c:pt>
                <c:pt idx="14">
                  <c:v>Wales, UK</c:v>
                </c:pt>
                <c:pt idx="15">
                  <c:v>Italy Tuscany</c:v>
                </c:pt>
                <c:pt idx="16">
                  <c:v>Germany</c:v>
                </c:pt>
                <c:pt idx="17">
                  <c:v>Czech</c:v>
                </c:pt>
                <c:pt idx="18">
                  <c:v>Ukraine</c:v>
                </c:pt>
                <c:pt idx="19">
                  <c:v>N Netherlands</c:v>
                </c:pt>
                <c:pt idx="20">
                  <c:v>US - Utah </c:v>
                </c:pt>
                <c:pt idx="21">
                  <c:v>US- Atlanta</c:v>
                </c:pt>
                <c:pt idx="22">
                  <c:v>US - Texas</c:v>
                </c:pt>
                <c:pt idx="23">
                  <c:v>US - Arkansas</c:v>
                </c:pt>
                <c:pt idx="24">
                  <c:v>Slovak</c:v>
                </c:pt>
              </c:strCache>
            </c:strRef>
          </c:cat>
          <c:val>
            <c:numRef>
              <c:f>'Table 2 (2)'!$J$4:$J$28</c:f>
              <c:numCache>
                <c:formatCode>0.0%</c:formatCode>
                <c:ptCount val="25"/>
                <c:pt idx="0">
                  <c:v>1</c:v>
                </c:pt>
                <c:pt idx="1">
                  <c:v>1</c:v>
                </c:pt>
                <c:pt idx="2">
                  <c:v>1</c:v>
                </c:pt>
                <c:pt idx="3">
                  <c:v>0.92307692307692268</c:v>
                </c:pt>
                <c:pt idx="4">
                  <c:v>0.89189189189189233</c:v>
                </c:pt>
                <c:pt idx="5">
                  <c:v>0.88961038961038952</c:v>
                </c:pt>
                <c:pt idx="6">
                  <c:v>0.8333333333333337</c:v>
                </c:pt>
                <c:pt idx="7">
                  <c:v>0.7932489451476793</c:v>
                </c:pt>
                <c:pt idx="8">
                  <c:v>0.66666666666666663</c:v>
                </c:pt>
                <c:pt idx="9">
                  <c:v>0.58333333333333337</c:v>
                </c:pt>
                <c:pt idx="10">
                  <c:v>5.8823529411764705E-2</c:v>
                </c:pt>
                <c:pt idx="11">
                  <c:v>9.6774193548387177E-2</c:v>
                </c:pt>
                <c:pt idx="12">
                  <c:v>9.163346613545828E-2</c:v>
                </c:pt>
                <c:pt idx="13">
                  <c:v>0.13814432989690734</c:v>
                </c:pt>
                <c:pt idx="14">
                  <c:v>0.17948717948717968</c:v>
                </c:pt>
                <c:pt idx="15">
                  <c:v>0.19318181818181818</c:v>
                </c:pt>
                <c:pt idx="16">
                  <c:v>0.23255813953488383</c:v>
                </c:pt>
                <c:pt idx="17">
                  <c:v>0.40666666666666695</c:v>
                </c:pt>
                <c:pt idx="18">
                  <c:v>0.42857142857142855</c:v>
                </c:pt>
                <c:pt idx="19">
                  <c:v>0.47435897435897478</c:v>
                </c:pt>
                <c:pt idx="20">
                  <c:v>0.58000000000000007</c:v>
                </c:pt>
                <c:pt idx="21">
                  <c:v>0.55399061032863905</c:v>
                </c:pt>
                <c:pt idx="22">
                  <c:v>0.67039106145251448</c:v>
                </c:pt>
                <c:pt idx="23">
                  <c:v>0.66666666666666663</c:v>
                </c:pt>
                <c:pt idx="24">
                  <c:v>0.8333333333333337</c:v>
                </c:pt>
              </c:numCache>
            </c:numRef>
          </c:val>
          <c:extLst>
            <c:ext xmlns:c16="http://schemas.microsoft.com/office/drawing/2014/chart" uri="{C3380CC4-5D6E-409C-BE32-E72D297353CC}">
              <c16:uniqueId val="{00000000-CDF8-4116-B1A5-C8FDEAF5159F}"/>
            </c:ext>
          </c:extLst>
        </c:ser>
        <c:ser>
          <c:idx val="1"/>
          <c:order val="1"/>
          <c:tx>
            <c:v>SB%</c:v>
          </c:tx>
          <c:invertIfNegative val="0"/>
          <c:cat>
            <c:strRef>
              <c:f>'Table 2 (2)'!$B$4:$B$28</c:f>
              <c:strCache>
                <c:ptCount val="25"/>
                <c:pt idx="0">
                  <c:v>Iran</c:v>
                </c:pt>
                <c:pt idx="1">
                  <c:v>Israel</c:v>
                </c:pt>
                <c:pt idx="2">
                  <c:v>NUEVOLEON</c:v>
                </c:pt>
                <c:pt idx="3">
                  <c:v>Spain (No TOP)</c:v>
                </c:pt>
                <c:pt idx="4">
                  <c:v>RYVEMCE</c:v>
                </c:pt>
                <c:pt idx="5">
                  <c:v>Sweden (No TOP)</c:v>
                </c:pt>
                <c:pt idx="6">
                  <c:v>Argentina</c:v>
                </c:pt>
                <c:pt idx="7">
                  <c:v>ECLAMC</c:v>
                </c:pt>
                <c:pt idx="8">
                  <c:v>Malta</c:v>
                </c:pt>
                <c:pt idx="9">
                  <c:v>Colombia Bogota</c:v>
                </c:pt>
                <c:pt idx="10">
                  <c:v>Italy Lombardy</c:v>
                </c:pt>
                <c:pt idx="11">
                  <c:v>Spain (TOP)</c:v>
                </c:pt>
                <c:pt idx="12">
                  <c:v>Paris, France</c:v>
                </c:pt>
                <c:pt idx="13">
                  <c:v>Sweden (TOP)</c:v>
                </c:pt>
                <c:pt idx="14">
                  <c:v>Wales, UK</c:v>
                </c:pt>
                <c:pt idx="15">
                  <c:v>Italy Tuscany</c:v>
                </c:pt>
                <c:pt idx="16">
                  <c:v>Germany</c:v>
                </c:pt>
                <c:pt idx="17">
                  <c:v>Czech</c:v>
                </c:pt>
                <c:pt idx="18">
                  <c:v>Ukraine</c:v>
                </c:pt>
                <c:pt idx="19">
                  <c:v>N Netherlands</c:v>
                </c:pt>
                <c:pt idx="20">
                  <c:v>US - Utah </c:v>
                </c:pt>
                <c:pt idx="21">
                  <c:v>US- Atlanta</c:v>
                </c:pt>
                <c:pt idx="22">
                  <c:v>US - Texas</c:v>
                </c:pt>
                <c:pt idx="23">
                  <c:v>US - Arkansas</c:v>
                </c:pt>
                <c:pt idx="24">
                  <c:v>Slovak</c:v>
                </c:pt>
              </c:strCache>
            </c:strRef>
          </c:cat>
          <c:val>
            <c:numRef>
              <c:f>'Table 2 (2)'!$L$4:$L$28</c:f>
              <c:numCache>
                <c:formatCode>0.0%</c:formatCode>
                <c:ptCount val="25"/>
                <c:pt idx="0">
                  <c:v>0</c:v>
                </c:pt>
                <c:pt idx="1">
                  <c:v>0</c:v>
                </c:pt>
                <c:pt idx="2">
                  <c:v>0</c:v>
                </c:pt>
                <c:pt idx="3">
                  <c:v>7.6923076923076927E-2</c:v>
                </c:pt>
                <c:pt idx="4">
                  <c:v>0.10810810810810811</c:v>
                </c:pt>
                <c:pt idx="5">
                  <c:v>0.11038961038961038</c:v>
                </c:pt>
                <c:pt idx="6">
                  <c:v>0.16666666666666666</c:v>
                </c:pt>
                <c:pt idx="7">
                  <c:v>0.20675105485232095</c:v>
                </c:pt>
                <c:pt idx="8">
                  <c:v>0.33333333333333331</c:v>
                </c:pt>
                <c:pt idx="9">
                  <c:v>0.41666666666666696</c:v>
                </c:pt>
                <c:pt idx="10">
                  <c:v>5.8823529411764705E-2</c:v>
                </c:pt>
                <c:pt idx="11">
                  <c:v>2.150537634408603E-2</c:v>
                </c:pt>
                <c:pt idx="12">
                  <c:v>3.9840637450199237E-2</c:v>
                </c:pt>
                <c:pt idx="13">
                  <c:v>1.2371134020618561E-2</c:v>
                </c:pt>
                <c:pt idx="14">
                  <c:v>8.5470085470085496E-3</c:v>
                </c:pt>
                <c:pt idx="15">
                  <c:v>1.1363636363636367E-2</c:v>
                </c:pt>
                <c:pt idx="16">
                  <c:v>0.13953488372093034</c:v>
                </c:pt>
                <c:pt idx="17">
                  <c:v>1.3333333333333341E-2</c:v>
                </c:pt>
                <c:pt idx="18">
                  <c:v>0.10714285714285714</c:v>
                </c:pt>
                <c:pt idx="19">
                  <c:v>0.11538461538461539</c:v>
                </c:pt>
                <c:pt idx="20">
                  <c:v>0.10666666666666673</c:v>
                </c:pt>
                <c:pt idx="21">
                  <c:v>0.15023474178403773</c:v>
                </c:pt>
                <c:pt idx="22">
                  <c:v>0.15223463687150851</c:v>
                </c:pt>
                <c:pt idx="23">
                  <c:v>0.22222222222222221</c:v>
                </c:pt>
                <c:pt idx="24">
                  <c:v>0.1</c:v>
                </c:pt>
              </c:numCache>
            </c:numRef>
          </c:val>
          <c:extLst>
            <c:ext xmlns:c16="http://schemas.microsoft.com/office/drawing/2014/chart" uri="{C3380CC4-5D6E-409C-BE32-E72D297353CC}">
              <c16:uniqueId val="{00000001-CDF8-4116-B1A5-C8FDEAF5159F}"/>
            </c:ext>
          </c:extLst>
        </c:ser>
        <c:ser>
          <c:idx val="2"/>
          <c:order val="2"/>
          <c:tx>
            <c:v>TOPFA%</c:v>
          </c:tx>
          <c:invertIfNegative val="0"/>
          <c:cat>
            <c:strRef>
              <c:f>'Table 2 (2)'!$B$4:$B$28</c:f>
              <c:strCache>
                <c:ptCount val="25"/>
                <c:pt idx="0">
                  <c:v>Iran</c:v>
                </c:pt>
                <c:pt idx="1">
                  <c:v>Israel</c:v>
                </c:pt>
                <c:pt idx="2">
                  <c:v>NUEVOLEON</c:v>
                </c:pt>
                <c:pt idx="3">
                  <c:v>Spain (No TOP)</c:v>
                </c:pt>
                <c:pt idx="4">
                  <c:v>RYVEMCE</c:v>
                </c:pt>
                <c:pt idx="5">
                  <c:v>Sweden (No TOP)</c:v>
                </c:pt>
                <c:pt idx="6">
                  <c:v>Argentina</c:v>
                </c:pt>
                <c:pt idx="7">
                  <c:v>ECLAMC</c:v>
                </c:pt>
                <c:pt idx="8">
                  <c:v>Malta</c:v>
                </c:pt>
                <c:pt idx="9">
                  <c:v>Colombia Bogota</c:v>
                </c:pt>
                <c:pt idx="10">
                  <c:v>Italy Lombardy</c:v>
                </c:pt>
                <c:pt idx="11">
                  <c:v>Spain (TOP)</c:v>
                </c:pt>
                <c:pt idx="12">
                  <c:v>Paris, France</c:v>
                </c:pt>
                <c:pt idx="13">
                  <c:v>Sweden (TOP)</c:v>
                </c:pt>
                <c:pt idx="14">
                  <c:v>Wales, UK</c:v>
                </c:pt>
                <c:pt idx="15">
                  <c:v>Italy Tuscany</c:v>
                </c:pt>
                <c:pt idx="16">
                  <c:v>Germany</c:v>
                </c:pt>
                <c:pt idx="17">
                  <c:v>Czech</c:v>
                </c:pt>
                <c:pt idx="18">
                  <c:v>Ukraine</c:v>
                </c:pt>
                <c:pt idx="19">
                  <c:v>N Netherlands</c:v>
                </c:pt>
                <c:pt idx="20">
                  <c:v>US - Utah </c:v>
                </c:pt>
                <c:pt idx="21">
                  <c:v>US- Atlanta</c:v>
                </c:pt>
                <c:pt idx="22">
                  <c:v>US - Texas</c:v>
                </c:pt>
                <c:pt idx="23">
                  <c:v>US - Arkansas</c:v>
                </c:pt>
                <c:pt idx="24">
                  <c:v>Slovak</c:v>
                </c:pt>
              </c:strCache>
            </c:strRef>
          </c:cat>
          <c:val>
            <c:numRef>
              <c:f>'Table 2 (2)'!$N$4:$N$28</c:f>
              <c:numCache>
                <c:formatCode>0.0%</c:formatCode>
                <c:ptCount val="25"/>
                <c:pt idx="0">
                  <c:v>0</c:v>
                </c:pt>
                <c:pt idx="1">
                  <c:v>0</c:v>
                </c:pt>
                <c:pt idx="2">
                  <c:v>0</c:v>
                </c:pt>
                <c:pt idx="3">
                  <c:v>0</c:v>
                </c:pt>
                <c:pt idx="4">
                  <c:v>0</c:v>
                </c:pt>
                <c:pt idx="5">
                  <c:v>0</c:v>
                </c:pt>
                <c:pt idx="6">
                  <c:v>0</c:v>
                </c:pt>
                <c:pt idx="7">
                  <c:v>0</c:v>
                </c:pt>
                <c:pt idx="8">
                  <c:v>0</c:v>
                </c:pt>
                <c:pt idx="9">
                  <c:v>0</c:v>
                </c:pt>
                <c:pt idx="10">
                  <c:v>0.88235294117647056</c:v>
                </c:pt>
                <c:pt idx="11">
                  <c:v>0.88172043010752732</c:v>
                </c:pt>
                <c:pt idx="12">
                  <c:v>0.8685258964143433</c:v>
                </c:pt>
                <c:pt idx="13">
                  <c:v>0.84948453608247465</c:v>
                </c:pt>
                <c:pt idx="14">
                  <c:v>0.81196581196581241</c:v>
                </c:pt>
                <c:pt idx="15">
                  <c:v>0.79545454545454541</c:v>
                </c:pt>
                <c:pt idx="16">
                  <c:v>0.62790697674418672</c:v>
                </c:pt>
                <c:pt idx="17">
                  <c:v>0.58000000000000007</c:v>
                </c:pt>
                <c:pt idx="18">
                  <c:v>0.42857142857142855</c:v>
                </c:pt>
                <c:pt idx="19">
                  <c:v>0.4102564102564103</c:v>
                </c:pt>
                <c:pt idx="20">
                  <c:v>0.31333333333333335</c:v>
                </c:pt>
                <c:pt idx="21">
                  <c:v>0.26760563380281688</c:v>
                </c:pt>
                <c:pt idx="22">
                  <c:v>0.1773743016759777</c:v>
                </c:pt>
                <c:pt idx="23">
                  <c:v>0.1111111111111111</c:v>
                </c:pt>
                <c:pt idx="24">
                  <c:v>6.666666666666668E-2</c:v>
                </c:pt>
              </c:numCache>
            </c:numRef>
          </c:val>
          <c:extLst>
            <c:ext xmlns:c16="http://schemas.microsoft.com/office/drawing/2014/chart" uri="{C3380CC4-5D6E-409C-BE32-E72D297353CC}">
              <c16:uniqueId val="{00000002-CDF8-4116-B1A5-C8FDEAF5159F}"/>
            </c:ext>
          </c:extLst>
        </c:ser>
        <c:dLbls>
          <c:showLegendKey val="0"/>
          <c:showVal val="0"/>
          <c:showCatName val="0"/>
          <c:showSerName val="0"/>
          <c:showPercent val="0"/>
          <c:showBubbleSize val="0"/>
        </c:dLbls>
        <c:gapWidth val="150"/>
        <c:overlap val="100"/>
        <c:axId val="81869824"/>
        <c:axId val="90050496"/>
      </c:barChart>
      <c:catAx>
        <c:axId val="81869824"/>
        <c:scaling>
          <c:orientation val="minMax"/>
        </c:scaling>
        <c:delete val="0"/>
        <c:axPos val="b"/>
        <c:numFmt formatCode="General" sourceLinked="0"/>
        <c:majorTickMark val="out"/>
        <c:minorTickMark val="none"/>
        <c:tickLblPos val="nextTo"/>
        <c:txPr>
          <a:bodyPr rot="-5400000" vert="horz"/>
          <a:lstStyle/>
          <a:p>
            <a:pPr>
              <a:defRPr sz="1200" b="1"/>
            </a:pPr>
            <a:endParaRPr lang="en-US"/>
          </a:p>
        </c:txPr>
        <c:crossAx val="90050496"/>
        <c:crosses val="autoZero"/>
        <c:auto val="1"/>
        <c:lblAlgn val="ctr"/>
        <c:lblOffset val="100"/>
        <c:noMultiLvlLbl val="0"/>
      </c:catAx>
      <c:valAx>
        <c:axId val="90050496"/>
        <c:scaling>
          <c:orientation val="minMax"/>
        </c:scaling>
        <c:delete val="0"/>
        <c:axPos val="l"/>
        <c:title>
          <c:tx>
            <c:rich>
              <a:bodyPr rot="-5400000" vert="horz"/>
              <a:lstStyle/>
              <a:p>
                <a:pPr>
                  <a:defRPr sz="1800" b="1"/>
                </a:pPr>
                <a:r>
                  <a:rPr lang="en-GB" sz="1800" b="1"/>
                  <a:t>Proportion</a:t>
                </a:r>
              </a:p>
            </c:rich>
          </c:tx>
          <c:overlay val="0"/>
        </c:title>
        <c:numFmt formatCode="0%" sourceLinked="1"/>
        <c:majorTickMark val="out"/>
        <c:minorTickMark val="none"/>
        <c:tickLblPos val="nextTo"/>
        <c:txPr>
          <a:bodyPr/>
          <a:lstStyle/>
          <a:p>
            <a:pPr>
              <a:defRPr sz="1400" b="1"/>
            </a:pPr>
            <a:endParaRPr lang="en-US"/>
          </a:p>
        </c:txPr>
        <c:crossAx val="81869824"/>
        <c:crosses val="autoZero"/>
        <c:crossBetween val="between"/>
        <c:majorUnit val="0.2"/>
      </c:valAx>
    </c:plotArea>
    <c:legend>
      <c:legendPos val="b"/>
      <c:layout>
        <c:manualLayout>
          <c:xMode val="edge"/>
          <c:yMode val="edge"/>
          <c:x val="0.49823607169824813"/>
          <c:y val="0.89147762426845278"/>
          <c:w val="0.43399974340258624"/>
          <c:h val="0.10062520375695962"/>
        </c:manualLayout>
      </c:layout>
      <c:overlay val="0"/>
      <c:txPr>
        <a:bodyPr/>
        <a:lstStyle/>
        <a:p>
          <a:pPr>
            <a:defRPr sz="1800" b="1"/>
          </a:pPr>
          <a:endParaRPr lang="en-US"/>
        </a:p>
      </c:txPr>
    </c:legend>
    <c:plotVisOnly val="1"/>
    <c:dispBlanksAs val="gap"/>
    <c:showDLblsOverMax val="0"/>
  </c:chart>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764994251751606E-2"/>
          <c:y val="3.1903792198388993E-2"/>
          <c:w val="0.91023500574824834"/>
          <c:h val="0.59382981366090071"/>
        </c:manualLayout>
      </c:layout>
      <c:barChart>
        <c:barDir val="col"/>
        <c:grouping val="stacked"/>
        <c:varyColors val="0"/>
        <c:ser>
          <c:idx val="0"/>
          <c:order val="0"/>
          <c:tx>
            <c:v>&lt;1day</c:v>
          </c:tx>
          <c:invertIfNegative val="0"/>
          <c:cat>
            <c:strRef>
              <c:f>'Table 2 (3)'!$B$4:$B$26</c:f>
              <c:strCache>
                <c:ptCount val="23"/>
                <c:pt idx="0">
                  <c:v>Iran</c:v>
                </c:pt>
                <c:pt idx="1">
                  <c:v>Israel</c:v>
                </c:pt>
                <c:pt idx="2">
                  <c:v>NUEVOLEON</c:v>
                </c:pt>
                <c:pt idx="3">
                  <c:v>RYVEMCE</c:v>
                </c:pt>
                <c:pt idx="4">
                  <c:v>Argentina</c:v>
                </c:pt>
                <c:pt idx="5">
                  <c:v>ECLAMC</c:v>
                </c:pt>
                <c:pt idx="6">
                  <c:v>Malta</c:v>
                </c:pt>
                <c:pt idx="7">
                  <c:v>Colombia Bogota</c:v>
                </c:pt>
                <c:pt idx="8">
                  <c:v>Italy Lombardy</c:v>
                </c:pt>
                <c:pt idx="9">
                  <c:v>Spain (all data)</c:v>
                </c:pt>
                <c:pt idx="10">
                  <c:v>Paris, France</c:v>
                </c:pt>
                <c:pt idx="11">
                  <c:v>Sweden (all data)</c:v>
                </c:pt>
                <c:pt idx="12">
                  <c:v>Wales, UK</c:v>
                </c:pt>
                <c:pt idx="13">
                  <c:v>Italy Tuscany</c:v>
                </c:pt>
                <c:pt idx="14">
                  <c:v>Germany</c:v>
                </c:pt>
                <c:pt idx="15">
                  <c:v>Czech</c:v>
                </c:pt>
                <c:pt idx="16">
                  <c:v>Ukraine</c:v>
                </c:pt>
                <c:pt idx="17">
                  <c:v>N Netherlands</c:v>
                </c:pt>
                <c:pt idx="18">
                  <c:v>US - Utah </c:v>
                </c:pt>
                <c:pt idx="19">
                  <c:v>US- Atlanta</c:v>
                </c:pt>
                <c:pt idx="20">
                  <c:v>US - Texas</c:v>
                </c:pt>
                <c:pt idx="21">
                  <c:v>US - Arkansas</c:v>
                </c:pt>
                <c:pt idx="22">
                  <c:v>Slovak</c:v>
                </c:pt>
              </c:strCache>
            </c:strRef>
          </c:cat>
          <c:val>
            <c:numRef>
              <c:f>'Table 2 (3)'!$P$4:$P$26</c:f>
              <c:numCache>
                <c:formatCode>0.0%</c:formatCode>
                <c:ptCount val="23"/>
                <c:pt idx="0">
                  <c:v>0.16666666666666666</c:v>
                </c:pt>
                <c:pt idx="1">
                  <c:v>0.21428571428571427</c:v>
                </c:pt>
                <c:pt idx="2">
                  <c:v>4.5454545454545463E-2</c:v>
                </c:pt>
                <c:pt idx="3">
                  <c:v>0.27272727272727276</c:v>
                </c:pt>
                <c:pt idx="4">
                  <c:v>0</c:v>
                </c:pt>
                <c:pt idx="5">
                  <c:v>0.37234042553191488</c:v>
                </c:pt>
                <c:pt idx="6">
                  <c:v>0</c:v>
                </c:pt>
                <c:pt idx="7">
                  <c:v>0</c:v>
                </c:pt>
                <c:pt idx="8">
                  <c:v>1</c:v>
                </c:pt>
                <c:pt idx="9">
                  <c:v>0.17204301075268821</c:v>
                </c:pt>
                <c:pt idx="10">
                  <c:v>0.17391304347826092</c:v>
                </c:pt>
                <c:pt idx="11">
                  <c:v>0.20098039215686281</c:v>
                </c:pt>
                <c:pt idx="12">
                  <c:v>4.7619047619047623E-2</c:v>
                </c:pt>
                <c:pt idx="13">
                  <c:v>0.17647058823529416</c:v>
                </c:pt>
                <c:pt idx="14">
                  <c:v>0.2</c:v>
                </c:pt>
                <c:pt idx="15">
                  <c:v>3.2786885245901641E-2</c:v>
                </c:pt>
                <c:pt idx="16">
                  <c:v>0.16666666666666666</c:v>
                </c:pt>
                <c:pt idx="17">
                  <c:v>0.18918918918918923</c:v>
                </c:pt>
                <c:pt idx="18">
                  <c:v>0.42528735632183906</c:v>
                </c:pt>
                <c:pt idx="19">
                  <c:v>0.28813559322033899</c:v>
                </c:pt>
                <c:pt idx="20">
                  <c:v>0.23541666666666669</c:v>
                </c:pt>
                <c:pt idx="21">
                  <c:v>0.2777777777777779</c:v>
                </c:pt>
                <c:pt idx="22">
                  <c:v>0</c:v>
                </c:pt>
              </c:numCache>
            </c:numRef>
          </c:val>
          <c:extLst>
            <c:ext xmlns:c16="http://schemas.microsoft.com/office/drawing/2014/chart" uri="{C3380CC4-5D6E-409C-BE32-E72D297353CC}">
              <c16:uniqueId val="{00000000-E05F-4228-8001-CEC31F9E3FE1}"/>
            </c:ext>
          </c:extLst>
        </c:ser>
        <c:ser>
          <c:idx val="1"/>
          <c:order val="1"/>
          <c:tx>
            <c:v>1-6 days</c:v>
          </c:tx>
          <c:invertIfNegative val="0"/>
          <c:cat>
            <c:strRef>
              <c:f>'Table 2 (3)'!$B$4:$B$26</c:f>
              <c:strCache>
                <c:ptCount val="23"/>
                <c:pt idx="0">
                  <c:v>Iran</c:v>
                </c:pt>
                <c:pt idx="1">
                  <c:v>Israel</c:v>
                </c:pt>
                <c:pt idx="2">
                  <c:v>NUEVOLEON</c:v>
                </c:pt>
                <c:pt idx="3">
                  <c:v>RYVEMCE</c:v>
                </c:pt>
                <c:pt idx="4">
                  <c:v>Argentina</c:v>
                </c:pt>
                <c:pt idx="5">
                  <c:v>ECLAMC</c:v>
                </c:pt>
                <c:pt idx="6">
                  <c:v>Malta</c:v>
                </c:pt>
                <c:pt idx="7">
                  <c:v>Colombia Bogota</c:v>
                </c:pt>
                <c:pt idx="8">
                  <c:v>Italy Lombardy</c:v>
                </c:pt>
                <c:pt idx="9">
                  <c:v>Spain (all data)</c:v>
                </c:pt>
                <c:pt idx="10">
                  <c:v>Paris, France</c:v>
                </c:pt>
                <c:pt idx="11">
                  <c:v>Sweden (all data)</c:v>
                </c:pt>
                <c:pt idx="12">
                  <c:v>Wales, UK</c:v>
                </c:pt>
                <c:pt idx="13">
                  <c:v>Italy Tuscany</c:v>
                </c:pt>
                <c:pt idx="14">
                  <c:v>Germany</c:v>
                </c:pt>
                <c:pt idx="15">
                  <c:v>Czech</c:v>
                </c:pt>
                <c:pt idx="16">
                  <c:v>Ukraine</c:v>
                </c:pt>
                <c:pt idx="17">
                  <c:v>N Netherlands</c:v>
                </c:pt>
                <c:pt idx="18">
                  <c:v>US - Utah </c:v>
                </c:pt>
                <c:pt idx="19">
                  <c:v>US- Atlanta</c:v>
                </c:pt>
                <c:pt idx="20">
                  <c:v>US - Texas</c:v>
                </c:pt>
                <c:pt idx="21">
                  <c:v>US - Arkansas</c:v>
                </c:pt>
                <c:pt idx="22">
                  <c:v>Slovak</c:v>
                </c:pt>
              </c:strCache>
            </c:strRef>
          </c:cat>
          <c:val>
            <c:numRef>
              <c:f>'Table 2 (3)'!$R$4:$R$26</c:f>
              <c:numCache>
                <c:formatCode>0.0%</c:formatCode>
                <c:ptCount val="23"/>
                <c:pt idx="0">
                  <c:v>0</c:v>
                </c:pt>
                <c:pt idx="1">
                  <c:v>0.5</c:v>
                </c:pt>
                <c:pt idx="2">
                  <c:v>0.18181818181818188</c:v>
                </c:pt>
                <c:pt idx="3">
                  <c:v>6.0606060606060615E-2</c:v>
                </c:pt>
                <c:pt idx="4">
                  <c:v>0.65714285714285725</c:v>
                </c:pt>
                <c:pt idx="5">
                  <c:v>0.2021276595744681</c:v>
                </c:pt>
                <c:pt idx="6">
                  <c:v>0.25</c:v>
                </c:pt>
                <c:pt idx="7">
                  <c:v>0.28571428571428581</c:v>
                </c:pt>
                <c:pt idx="9">
                  <c:v>0.10752688172043014</c:v>
                </c:pt>
                <c:pt idx="10">
                  <c:v>0.39130434782608703</c:v>
                </c:pt>
                <c:pt idx="11">
                  <c:v>0.49019607843137253</c:v>
                </c:pt>
                <c:pt idx="12">
                  <c:v>0.19047619047619052</c:v>
                </c:pt>
                <c:pt idx="13">
                  <c:v>0.11764705882352942</c:v>
                </c:pt>
                <c:pt idx="14">
                  <c:v>0.5</c:v>
                </c:pt>
                <c:pt idx="15">
                  <c:v>0.26229508196721318</c:v>
                </c:pt>
                <c:pt idx="16">
                  <c:v>0.16666666666666666</c:v>
                </c:pt>
                <c:pt idx="17">
                  <c:v>0.35135135135135137</c:v>
                </c:pt>
                <c:pt idx="18">
                  <c:v>0.24137931034482762</c:v>
                </c:pt>
                <c:pt idx="19">
                  <c:v>0.19491525423728817</c:v>
                </c:pt>
                <c:pt idx="20">
                  <c:v>0.30625000000000002</c:v>
                </c:pt>
                <c:pt idx="21">
                  <c:v>0.31481481481481499</c:v>
                </c:pt>
                <c:pt idx="22">
                  <c:v>0.36000000000000004</c:v>
                </c:pt>
              </c:numCache>
            </c:numRef>
          </c:val>
          <c:extLst>
            <c:ext xmlns:c16="http://schemas.microsoft.com/office/drawing/2014/chart" uri="{C3380CC4-5D6E-409C-BE32-E72D297353CC}">
              <c16:uniqueId val="{00000001-E05F-4228-8001-CEC31F9E3FE1}"/>
            </c:ext>
          </c:extLst>
        </c:ser>
        <c:ser>
          <c:idx val="2"/>
          <c:order val="2"/>
          <c:tx>
            <c:v>7-27 days</c:v>
          </c:tx>
          <c:invertIfNegative val="0"/>
          <c:cat>
            <c:strRef>
              <c:f>'Table 2 (3)'!$B$4:$B$26</c:f>
              <c:strCache>
                <c:ptCount val="23"/>
                <c:pt idx="0">
                  <c:v>Iran</c:v>
                </c:pt>
                <c:pt idx="1">
                  <c:v>Israel</c:v>
                </c:pt>
                <c:pt idx="2">
                  <c:v>NUEVOLEON</c:v>
                </c:pt>
                <c:pt idx="3">
                  <c:v>RYVEMCE</c:v>
                </c:pt>
                <c:pt idx="4">
                  <c:v>Argentina</c:v>
                </c:pt>
                <c:pt idx="5">
                  <c:v>ECLAMC</c:v>
                </c:pt>
                <c:pt idx="6">
                  <c:v>Malta</c:v>
                </c:pt>
                <c:pt idx="7">
                  <c:v>Colombia Bogota</c:v>
                </c:pt>
                <c:pt idx="8">
                  <c:v>Italy Lombardy</c:v>
                </c:pt>
                <c:pt idx="9">
                  <c:v>Spain (all data)</c:v>
                </c:pt>
                <c:pt idx="10">
                  <c:v>Paris, France</c:v>
                </c:pt>
                <c:pt idx="11">
                  <c:v>Sweden (all data)</c:v>
                </c:pt>
                <c:pt idx="12">
                  <c:v>Wales, UK</c:v>
                </c:pt>
                <c:pt idx="13">
                  <c:v>Italy Tuscany</c:v>
                </c:pt>
                <c:pt idx="14">
                  <c:v>Germany</c:v>
                </c:pt>
                <c:pt idx="15">
                  <c:v>Czech</c:v>
                </c:pt>
                <c:pt idx="16">
                  <c:v>Ukraine</c:v>
                </c:pt>
                <c:pt idx="17">
                  <c:v>N Netherlands</c:v>
                </c:pt>
                <c:pt idx="18">
                  <c:v>US - Utah </c:v>
                </c:pt>
                <c:pt idx="19">
                  <c:v>US- Atlanta</c:v>
                </c:pt>
                <c:pt idx="20">
                  <c:v>US - Texas</c:v>
                </c:pt>
                <c:pt idx="21">
                  <c:v>US - Arkansas</c:v>
                </c:pt>
                <c:pt idx="22">
                  <c:v>Slovak</c:v>
                </c:pt>
              </c:strCache>
            </c:strRef>
          </c:cat>
          <c:val>
            <c:numRef>
              <c:f>'Table 2 (3)'!$U$4:$U$26</c:f>
              <c:numCache>
                <c:formatCode>0.0%</c:formatCode>
                <c:ptCount val="23"/>
                <c:pt idx="1">
                  <c:v>0.21428571428571427</c:v>
                </c:pt>
                <c:pt idx="2">
                  <c:v>0.13636363636363635</c:v>
                </c:pt>
                <c:pt idx="5">
                  <c:v>0.12765957446808507</c:v>
                </c:pt>
                <c:pt idx="6">
                  <c:v>0.5</c:v>
                </c:pt>
                <c:pt idx="10">
                  <c:v>8.695652173913046E-2</c:v>
                </c:pt>
                <c:pt idx="11">
                  <c:v>0.30882352941176477</c:v>
                </c:pt>
                <c:pt idx="12">
                  <c:v>0.33333333333333331</c:v>
                </c:pt>
                <c:pt idx="13">
                  <c:v>0.17647058823529416</c:v>
                </c:pt>
                <c:pt idx="14">
                  <c:v>0.1</c:v>
                </c:pt>
                <c:pt idx="15">
                  <c:v>0.18032786885245905</c:v>
                </c:pt>
                <c:pt idx="16">
                  <c:v>0.16666666666666666</c:v>
                </c:pt>
                <c:pt idx="17">
                  <c:v>0.16216216216216223</c:v>
                </c:pt>
                <c:pt idx="18">
                  <c:v>0.19540229885057475</c:v>
                </c:pt>
                <c:pt idx="19">
                  <c:v>0.12711864406779663</c:v>
                </c:pt>
                <c:pt idx="20">
                  <c:v>0.2166666666666667</c:v>
                </c:pt>
                <c:pt idx="21">
                  <c:v>0.18518518518518523</c:v>
                </c:pt>
                <c:pt idx="22">
                  <c:v>0.24000000000000002</c:v>
                </c:pt>
              </c:numCache>
            </c:numRef>
          </c:val>
          <c:extLst>
            <c:ext xmlns:c16="http://schemas.microsoft.com/office/drawing/2014/chart" uri="{C3380CC4-5D6E-409C-BE32-E72D297353CC}">
              <c16:uniqueId val="{00000002-E05F-4228-8001-CEC31F9E3FE1}"/>
            </c:ext>
          </c:extLst>
        </c:ser>
        <c:ser>
          <c:idx val="3"/>
          <c:order val="3"/>
          <c:tx>
            <c:v>28 days-1 year</c:v>
          </c:tx>
          <c:invertIfNegative val="0"/>
          <c:cat>
            <c:strRef>
              <c:f>'Table 2 (3)'!$B$4:$B$26</c:f>
              <c:strCache>
                <c:ptCount val="23"/>
                <c:pt idx="0">
                  <c:v>Iran</c:v>
                </c:pt>
                <c:pt idx="1">
                  <c:v>Israel</c:v>
                </c:pt>
                <c:pt idx="2">
                  <c:v>NUEVOLEON</c:v>
                </c:pt>
                <c:pt idx="3">
                  <c:v>RYVEMCE</c:v>
                </c:pt>
                <c:pt idx="4">
                  <c:v>Argentina</c:v>
                </c:pt>
                <c:pt idx="5">
                  <c:v>ECLAMC</c:v>
                </c:pt>
                <c:pt idx="6">
                  <c:v>Malta</c:v>
                </c:pt>
                <c:pt idx="7">
                  <c:v>Colombia Bogota</c:v>
                </c:pt>
                <c:pt idx="8">
                  <c:v>Italy Lombardy</c:v>
                </c:pt>
                <c:pt idx="9">
                  <c:v>Spain (all data)</c:v>
                </c:pt>
                <c:pt idx="10">
                  <c:v>Paris, France</c:v>
                </c:pt>
                <c:pt idx="11">
                  <c:v>Sweden (all data)</c:v>
                </c:pt>
                <c:pt idx="12">
                  <c:v>Wales, UK</c:v>
                </c:pt>
                <c:pt idx="13">
                  <c:v>Italy Tuscany</c:v>
                </c:pt>
                <c:pt idx="14">
                  <c:v>Germany</c:v>
                </c:pt>
                <c:pt idx="15">
                  <c:v>Czech</c:v>
                </c:pt>
                <c:pt idx="16">
                  <c:v>Ukraine</c:v>
                </c:pt>
                <c:pt idx="17">
                  <c:v>N Netherlands</c:v>
                </c:pt>
                <c:pt idx="18">
                  <c:v>US - Utah </c:v>
                </c:pt>
                <c:pt idx="19">
                  <c:v>US- Atlanta</c:v>
                </c:pt>
                <c:pt idx="20">
                  <c:v>US - Texas</c:v>
                </c:pt>
                <c:pt idx="21">
                  <c:v>US - Arkansas</c:v>
                </c:pt>
                <c:pt idx="22">
                  <c:v>Slovak</c:v>
                </c:pt>
              </c:strCache>
            </c:strRef>
          </c:cat>
          <c:val>
            <c:numRef>
              <c:f>'Table 2 (3)'!$X$4:$X$26</c:f>
              <c:numCache>
                <c:formatCode>0.0%</c:formatCode>
                <c:ptCount val="23"/>
                <c:pt idx="1">
                  <c:v>7.1428571428571425E-2</c:v>
                </c:pt>
                <c:pt idx="2">
                  <c:v>0.27272727272727276</c:v>
                </c:pt>
                <c:pt idx="5">
                  <c:v>2.6595744680851071E-2</c:v>
                </c:pt>
                <c:pt idx="6">
                  <c:v>0.25</c:v>
                </c:pt>
                <c:pt idx="12">
                  <c:v>0.1428571428571429</c:v>
                </c:pt>
                <c:pt idx="13">
                  <c:v>5.8823529411764705E-2</c:v>
                </c:pt>
                <c:pt idx="14">
                  <c:v>0.1</c:v>
                </c:pt>
                <c:pt idx="15">
                  <c:v>0.24590163934426232</c:v>
                </c:pt>
                <c:pt idx="16">
                  <c:v>0.33333333333333331</c:v>
                </c:pt>
                <c:pt idx="17">
                  <c:v>0.16216216216216223</c:v>
                </c:pt>
                <c:pt idx="18">
                  <c:v>8.0459770114942528E-2</c:v>
                </c:pt>
                <c:pt idx="19">
                  <c:v>9.3220338983050891E-2</c:v>
                </c:pt>
                <c:pt idx="20">
                  <c:v>0.12916666666666668</c:v>
                </c:pt>
                <c:pt idx="21">
                  <c:v>0.16666666666666666</c:v>
                </c:pt>
              </c:numCache>
            </c:numRef>
          </c:val>
          <c:extLst>
            <c:ext xmlns:c16="http://schemas.microsoft.com/office/drawing/2014/chart" uri="{C3380CC4-5D6E-409C-BE32-E72D297353CC}">
              <c16:uniqueId val="{00000003-E05F-4228-8001-CEC31F9E3FE1}"/>
            </c:ext>
          </c:extLst>
        </c:ser>
        <c:dLbls>
          <c:showLegendKey val="0"/>
          <c:showVal val="0"/>
          <c:showCatName val="0"/>
          <c:showSerName val="0"/>
          <c:showPercent val="0"/>
          <c:showBubbleSize val="0"/>
        </c:dLbls>
        <c:gapWidth val="150"/>
        <c:overlap val="100"/>
        <c:axId val="137442304"/>
        <c:axId val="136839744"/>
      </c:barChart>
      <c:catAx>
        <c:axId val="137442304"/>
        <c:scaling>
          <c:orientation val="minMax"/>
        </c:scaling>
        <c:delete val="0"/>
        <c:axPos val="b"/>
        <c:numFmt formatCode="General" sourceLinked="0"/>
        <c:majorTickMark val="out"/>
        <c:minorTickMark val="none"/>
        <c:tickLblPos val="nextTo"/>
        <c:txPr>
          <a:bodyPr rot="-5400000" vert="horz"/>
          <a:lstStyle/>
          <a:p>
            <a:pPr>
              <a:defRPr sz="1400" b="1"/>
            </a:pPr>
            <a:endParaRPr lang="en-US"/>
          </a:p>
        </c:txPr>
        <c:crossAx val="136839744"/>
        <c:crosses val="autoZero"/>
        <c:auto val="1"/>
        <c:lblAlgn val="ctr"/>
        <c:lblOffset val="100"/>
        <c:noMultiLvlLbl val="0"/>
      </c:catAx>
      <c:valAx>
        <c:axId val="136839744"/>
        <c:scaling>
          <c:orientation val="minMax"/>
          <c:max val="1"/>
        </c:scaling>
        <c:delete val="0"/>
        <c:axPos val="l"/>
        <c:numFmt formatCode="0.0%" sourceLinked="1"/>
        <c:majorTickMark val="out"/>
        <c:minorTickMark val="none"/>
        <c:tickLblPos val="nextTo"/>
        <c:txPr>
          <a:bodyPr/>
          <a:lstStyle/>
          <a:p>
            <a:pPr>
              <a:defRPr sz="1200" b="1"/>
            </a:pPr>
            <a:endParaRPr lang="en-US"/>
          </a:p>
        </c:txPr>
        <c:crossAx val="137442304"/>
        <c:crosses val="autoZero"/>
        <c:crossBetween val="between"/>
        <c:majorUnit val="0.2"/>
      </c:valAx>
    </c:plotArea>
    <c:legend>
      <c:legendPos val="b"/>
      <c:layout>
        <c:manualLayout>
          <c:xMode val="edge"/>
          <c:yMode val="edge"/>
          <c:x val="0.39444687083698143"/>
          <c:y val="0.90853568288884357"/>
          <c:w val="0.60057210754061152"/>
          <c:h val="6.2701967299959069E-2"/>
        </c:manualLayout>
      </c:layout>
      <c:overlay val="0"/>
      <c:txPr>
        <a:bodyPr/>
        <a:lstStyle/>
        <a:p>
          <a:pPr>
            <a:defRPr sz="1600" b="1"/>
          </a:pPr>
          <a:endParaRPr lang="en-US"/>
        </a:p>
      </c:txPr>
    </c:legend>
    <c:plotVisOnly val="1"/>
    <c:dispBlanksAs val="gap"/>
    <c:showDLblsOverMax val="0"/>
  </c:chart>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0.01972</cdr:x>
      <cdr:y>0</cdr:y>
    </cdr:from>
    <cdr:to>
      <cdr:x>0.13412</cdr:x>
      <cdr:y>1</cdr:y>
    </cdr:to>
    <cdr:sp macro="" textlink="">
      <cdr:nvSpPr>
        <cdr:cNvPr id="2" name="TextBox 1"/>
        <cdr:cNvSpPr txBox="1"/>
      </cdr:nvSpPr>
      <cdr:spPr>
        <a:xfrm xmlns:a="http://schemas.openxmlformats.org/drawingml/2006/main" rot="15999060">
          <a:off x="-1920941" y="2094748"/>
          <a:ext cx="5197607" cy="1008112"/>
        </a:xfrm>
        <a:prstGeom xmlns:a="http://schemas.openxmlformats.org/drawingml/2006/main" prst="rect">
          <a:avLst/>
        </a:prstGeom>
      </cdr:spPr>
      <cdr:txBody>
        <a:bodyPr xmlns:a="http://schemas.openxmlformats.org/drawingml/2006/main" wrap="square" rtlCol="0"/>
        <a:lstStyle xmlns:a="http://schemas.openxmlformats.org/drawingml/2006/main">
          <a:lvl1pPr defTabSz="4035135">
            <a:defRPr sz="7845">
              <a:latin typeface="Calibri"/>
              <a:ea typeface="Calibri"/>
              <a:cs typeface="Calibri"/>
              <a:sym typeface="Calibri"/>
            </a:defRPr>
          </a:lvl1pPr>
          <a:lvl2pPr indent="2017566" defTabSz="4035135">
            <a:defRPr sz="7845">
              <a:latin typeface="Calibri"/>
              <a:ea typeface="Calibri"/>
              <a:cs typeface="Calibri"/>
              <a:sym typeface="Calibri"/>
            </a:defRPr>
          </a:lvl2pPr>
          <a:lvl3pPr indent="4035135" defTabSz="4035135">
            <a:defRPr sz="7845">
              <a:latin typeface="Calibri"/>
              <a:ea typeface="Calibri"/>
              <a:cs typeface="Calibri"/>
              <a:sym typeface="Calibri"/>
            </a:defRPr>
          </a:lvl3pPr>
          <a:lvl4pPr indent="6052701" defTabSz="4035135">
            <a:defRPr sz="7845">
              <a:latin typeface="Calibri"/>
              <a:ea typeface="Calibri"/>
              <a:cs typeface="Calibri"/>
              <a:sym typeface="Calibri"/>
            </a:defRPr>
          </a:lvl4pPr>
          <a:lvl5pPr indent="8070265" defTabSz="4035135">
            <a:defRPr sz="7845">
              <a:latin typeface="Calibri"/>
              <a:ea typeface="Calibri"/>
              <a:cs typeface="Calibri"/>
              <a:sym typeface="Calibri"/>
            </a:defRPr>
          </a:lvl5pPr>
          <a:lvl6pPr indent="10087832" defTabSz="4035135">
            <a:defRPr sz="7845">
              <a:latin typeface="Calibri"/>
              <a:ea typeface="Calibri"/>
              <a:cs typeface="Calibri"/>
              <a:sym typeface="Calibri"/>
            </a:defRPr>
          </a:lvl6pPr>
          <a:lvl7pPr indent="12105402" defTabSz="4035135">
            <a:defRPr sz="7845">
              <a:latin typeface="Calibri"/>
              <a:ea typeface="Calibri"/>
              <a:cs typeface="Calibri"/>
              <a:sym typeface="Calibri"/>
            </a:defRPr>
          </a:lvl7pPr>
          <a:lvl8pPr indent="14122969" defTabSz="4035135">
            <a:defRPr sz="7845">
              <a:latin typeface="Calibri"/>
              <a:ea typeface="Calibri"/>
              <a:cs typeface="Calibri"/>
              <a:sym typeface="Calibri"/>
            </a:defRPr>
          </a:lvl8pPr>
          <a:lvl9pPr indent="16140533" defTabSz="4035135">
            <a:defRPr sz="7845">
              <a:latin typeface="Calibri"/>
              <a:ea typeface="Calibri"/>
              <a:cs typeface="Calibri"/>
              <a:sym typeface="Calibri"/>
            </a:defRPr>
          </a:lvl9pPr>
        </a:lstStyle>
        <a:p xmlns:a="http://schemas.openxmlformats.org/drawingml/2006/main">
          <a:pPr algn="ctr"/>
          <a:r>
            <a:rPr lang="en-US" sz="1600" b="1" dirty="0" smtClean="0">
              <a:solidFill>
                <a:srgbClr val="000000"/>
              </a:solidFill>
              <a:latin typeface="Times New Roman"/>
              <a:cs typeface="Times New Roman"/>
            </a:rPr>
            <a:t>no. of cases</a:t>
          </a:r>
        </a:p>
      </cdr:txBody>
    </cdr:sp>
  </cdr:relSizeAnchor>
</c:userShapes>
</file>

<file path=ppt/drawings/drawing2.xml><?xml version="1.0" encoding="utf-8"?>
<c:userShapes xmlns:c="http://schemas.openxmlformats.org/drawingml/2006/chart">
  <cdr:relSizeAnchor xmlns:cdr="http://schemas.openxmlformats.org/drawingml/2006/chartDrawing">
    <cdr:from>
      <cdr:x>0.23729</cdr:x>
      <cdr:y>0.92537</cdr:y>
    </cdr:from>
    <cdr:to>
      <cdr:x>0.4322</cdr:x>
      <cdr:y>1</cdr:y>
    </cdr:to>
    <cdr:sp macro="" textlink="">
      <cdr:nvSpPr>
        <cdr:cNvPr id="3" name="Text Box 8"/>
        <cdr:cNvSpPr txBox="1">
          <a:spLocks xmlns:a="http://schemas.openxmlformats.org/drawingml/2006/main" noChangeArrowheads="1"/>
        </cdr:cNvSpPr>
      </cdr:nvSpPr>
      <cdr:spPr bwMode="auto">
        <a:xfrm xmlns:a="http://schemas.openxmlformats.org/drawingml/2006/main">
          <a:off x="2016224" y="4464496"/>
          <a:ext cx="1656184" cy="360039"/>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l" defTabSz="914400" rtl="0" eaLnBrk="1" fontAlgn="base" latinLnBrk="0" hangingPunct="1">
            <a:lnSpc>
              <a:spcPct val="100000"/>
            </a:lnSpc>
            <a:spcBef>
              <a:spcPct val="0"/>
            </a:spcBef>
            <a:spcAft>
              <a:spcPts val="1000"/>
            </a:spcAft>
            <a:buClrTx/>
            <a:buSzTx/>
            <a:buFontTx/>
            <a:buNone/>
            <a:tabLst/>
          </a:pPr>
          <a:r>
            <a:rPr kumimoji="0" lang="en-GB" altLang="en-US" sz="1400" b="1" i="1" strike="noStrike" cap="none" normalizeH="0" baseline="0" dirty="0" smtClean="0">
              <a:ln>
                <a:noFill/>
              </a:ln>
              <a:solidFill>
                <a:schemeClr val="tx1"/>
              </a:solidFill>
              <a:effectLst/>
              <a:latin typeface="Calibri" pitchFamily="34" charset="0"/>
              <a:cs typeface="Arial" pitchFamily="34" charset="0"/>
            </a:rPr>
            <a:t>No TOPFA reported</a:t>
          </a:r>
          <a:endParaRPr kumimoji="0" lang="en-US" altLang="en-US" sz="1400" b="0" i="1" strike="noStrike" cap="none" normalizeH="0" baseline="0" dirty="0" smtClean="0">
            <a:ln>
              <a:noFill/>
            </a:ln>
            <a:solidFill>
              <a:schemeClr val="tx1"/>
            </a:solidFill>
            <a:effectLst/>
            <a:latin typeface="Arial" pitchFamily="34" charset="0"/>
            <a:cs typeface="Arial" pitchFamily="34" charset="0"/>
          </a:endParaRP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GB"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6A7736F4-4C32-6B42-8B22-47B77D80CA62}" type="datetimeFigureOut">
              <a:rPr lang="en-US" smtClean="0"/>
              <a:t>10/6/2020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GB"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GB"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751199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3719719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extLst>
      <p:ext uri="{BB962C8B-B14F-4D97-AF65-F5344CB8AC3E}">
        <p14:creationId xmlns:p14="http://schemas.microsoft.com/office/powerpoint/2010/main" val="1782296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37814482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6A7736F4-4C32-6B42-8B22-47B77D80CA62}" type="datetimeFigureOut">
              <a:rPr lang="en-US" smtClean="0"/>
              <a:t>10/6/2020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AEDB79-2CD4-7F46-9B52-3A3344F2E93F}"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032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extLst>
      <p:ext uri="{BB962C8B-B14F-4D97-AF65-F5344CB8AC3E}">
        <p14:creationId xmlns:p14="http://schemas.microsoft.com/office/powerpoint/2010/main" val="19769293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extLst>
      <p:ext uri="{BB962C8B-B14F-4D97-AF65-F5344CB8AC3E}">
        <p14:creationId xmlns:p14="http://schemas.microsoft.com/office/powerpoint/2010/main" val="5612774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extLst>
      <p:ext uri="{BB962C8B-B14F-4D97-AF65-F5344CB8AC3E}">
        <p14:creationId xmlns:p14="http://schemas.microsoft.com/office/powerpoint/2010/main" val="27223407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6A7736F4-4C32-6B42-8B22-47B77D80CA62}" type="datetimeFigureOut">
              <a:rPr lang="en-US" smtClean="0"/>
              <a:t>10/6/2020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2461506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6A7736F4-4C32-6B42-8B22-47B77D80CA62}" type="datetimeFigureOut">
              <a:rPr lang="en-US" smtClean="0"/>
              <a:t>10/6/2020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9235752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30317627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GB"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extLst>
      <p:ext uri="{BB962C8B-B14F-4D97-AF65-F5344CB8AC3E}">
        <p14:creationId xmlns:p14="http://schemas.microsoft.com/office/powerpoint/2010/main" val="27199458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3868250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6459572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11136202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A7736F4-4C32-6B42-8B22-47B77D80CA62}"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EDB79-2CD4-7F46-9B52-3A3344F2E93F}" type="slidenum">
              <a:rPr lang="en-US" smtClean="0"/>
              <a:t>‹#›</a:t>
            </a:fld>
            <a:endParaRPr lang="en-US"/>
          </a:p>
        </p:txBody>
      </p:sp>
    </p:spTree>
    <p:extLst>
      <p:ext uri="{BB962C8B-B14F-4D97-AF65-F5344CB8AC3E}">
        <p14:creationId xmlns:p14="http://schemas.microsoft.com/office/powerpoint/2010/main" val="4294417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6A7736F4-4C32-6B42-8B22-47B77D80CA62}" type="datetimeFigureOut">
              <a:rPr lang="en-US" smtClean="0"/>
              <a:t>10/6/2020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AEDB79-2CD4-7F46-9B52-3A3344F2E93F}"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6A7736F4-4C32-6B42-8B22-47B77D80CA62}"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EDB79-2CD4-7F46-9B52-3A3344F2E93F}"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6A7736F4-4C32-6B42-8B22-47B77D80CA62}" type="datetimeFigureOut">
              <a:rPr lang="en-US" smtClean="0"/>
              <a:t>10/6/2020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AEDB79-2CD4-7F46-9B52-3A3344F2E93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6A7736F4-4C32-6B42-8B22-47B77D80CA62}" type="datetimeFigureOut">
              <a:rPr lang="en-US" smtClean="0"/>
              <a:t>10/6/2020</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6FAEDB79-2CD4-7F46-9B52-3A3344F2E9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 id="2147484231" r:id="rId11"/>
    <p:sldLayoutId id="2147484232" r:id="rId12"/>
    <p:sldLayoutId id="2147484233" r:id="rId13"/>
    <p:sldLayoutId id="2147484234" r:id="rId14"/>
    <p:sldLayoutId id="2147484235" r:id="rId15"/>
    <p:sldLayoutId id="214748423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6A7736F4-4C32-6B42-8B22-47B77D80CA62}" type="datetimeFigureOut">
              <a:rPr lang="en-US" smtClean="0"/>
              <a:t>10/6/2020</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6FAEDB79-2CD4-7F46-9B52-3A3344F2E93F}" type="slidenum">
              <a:rPr lang="en-US" smtClean="0"/>
              <a:t>‹#›</a:t>
            </a:fld>
            <a:endParaRPr lang="en-US"/>
          </a:p>
        </p:txBody>
      </p:sp>
    </p:spTree>
    <p:extLst>
      <p:ext uri="{BB962C8B-B14F-4D97-AF65-F5344CB8AC3E}">
        <p14:creationId xmlns:p14="http://schemas.microsoft.com/office/powerpoint/2010/main" val="1147277374"/>
      </p:ext>
    </p:extLst>
  </p:cSld>
  <p:clrMap bg1="lt1" tx1="dk1" bg2="lt2" tx2="dk2" accent1="accent1" accent2="accent2" accent3="accent3" accent4="accent4" accent5="accent5" accent6="accent6" hlink="hlink" folHlink="folHlink"/>
  <p:sldLayoutIdLst>
    <p:sldLayoutId id="2147484238" r:id="rId1"/>
    <p:sldLayoutId id="2147484239" r:id="rId2"/>
    <p:sldLayoutId id="2147484240" r:id="rId3"/>
    <p:sldLayoutId id="2147484241" r:id="rId4"/>
    <p:sldLayoutId id="2147484242" r:id="rId5"/>
    <p:sldLayoutId id="2147484243" r:id="rId6"/>
    <p:sldLayoutId id="2147484244" r:id="rId7"/>
    <p:sldLayoutId id="2147484245" r:id="rId8"/>
    <p:sldLayoutId id="2147484246" r:id="rId9"/>
    <p:sldLayoutId id="2147484247" r:id="rId10"/>
    <p:sldLayoutId id="2147484248" r:id="rId11"/>
    <p:sldLayoutId id="2147484249" r:id="rId12"/>
    <p:sldLayoutId id="2147484250" r:id="rId13"/>
    <p:sldLayoutId id="2147484251" r:id="rId14"/>
    <p:sldLayoutId id="2147484252" r:id="rId15"/>
    <p:sldLayoutId id="2147484253"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emf"/><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emf"/><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0.emf"/><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jpeg"/><Relationship Id="rId18" Type="http://schemas.openxmlformats.org/officeDocument/2006/relationships/image" Target="../media/image41.emf"/><Relationship Id="rId26" Type="http://schemas.openxmlformats.org/officeDocument/2006/relationships/image" Target="../media/image49.png"/><Relationship Id="rId3" Type="http://schemas.openxmlformats.org/officeDocument/2006/relationships/image" Target="../media/image26.emf"/><Relationship Id="rId21" Type="http://schemas.openxmlformats.org/officeDocument/2006/relationships/image" Target="../media/image44.jpeg"/><Relationship Id="rId7" Type="http://schemas.openxmlformats.org/officeDocument/2006/relationships/image" Target="../media/image30.jpeg"/><Relationship Id="rId12" Type="http://schemas.openxmlformats.org/officeDocument/2006/relationships/image" Target="../media/image35.jpeg"/><Relationship Id="rId17" Type="http://schemas.openxmlformats.org/officeDocument/2006/relationships/image" Target="../media/image40.emf"/><Relationship Id="rId25" Type="http://schemas.openxmlformats.org/officeDocument/2006/relationships/image" Target="../media/image48.jpeg"/><Relationship Id="rId2" Type="http://schemas.openxmlformats.org/officeDocument/2006/relationships/image" Target="../media/image25.emf"/><Relationship Id="rId16" Type="http://schemas.openxmlformats.org/officeDocument/2006/relationships/image" Target="../media/image39.emf"/><Relationship Id="rId20" Type="http://schemas.openxmlformats.org/officeDocument/2006/relationships/image" Target="../media/image43.emf"/><Relationship Id="rId29"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29.jpeg"/><Relationship Id="rId11" Type="http://schemas.openxmlformats.org/officeDocument/2006/relationships/image" Target="../media/image34.png"/><Relationship Id="rId24" Type="http://schemas.openxmlformats.org/officeDocument/2006/relationships/image" Target="../media/image47.png"/><Relationship Id="rId5" Type="http://schemas.openxmlformats.org/officeDocument/2006/relationships/image" Target="../media/image28.jpeg"/><Relationship Id="rId15" Type="http://schemas.openxmlformats.org/officeDocument/2006/relationships/image" Target="../media/image38.emf"/><Relationship Id="rId23" Type="http://schemas.openxmlformats.org/officeDocument/2006/relationships/image" Target="../media/image46.emf"/><Relationship Id="rId28" Type="http://schemas.openxmlformats.org/officeDocument/2006/relationships/image" Target="../media/image51.png"/><Relationship Id="rId10" Type="http://schemas.openxmlformats.org/officeDocument/2006/relationships/image" Target="../media/image33.jpeg"/><Relationship Id="rId19" Type="http://schemas.openxmlformats.org/officeDocument/2006/relationships/image" Target="../media/image42.emf"/><Relationship Id="rId4" Type="http://schemas.openxmlformats.org/officeDocument/2006/relationships/image" Target="../media/image27.emf"/><Relationship Id="rId9" Type="http://schemas.openxmlformats.org/officeDocument/2006/relationships/image" Target="../media/image32.png"/><Relationship Id="rId14" Type="http://schemas.openxmlformats.org/officeDocument/2006/relationships/image" Target="../media/image37.jpeg"/><Relationship Id="rId22" Type="http://schemas.openxmlformats.org/officeDocument/2006/relationships/image" Target="../media/image45.jpeg"/><Relationship Id="rId27" Type="http://schemas.openxmlformats.org/officeDocument/2006/relationships/image" Target="../media/image5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0625" y="1494848"/>
            <a:ext cx="6762749" cy="1470025"/>
          </a:xfrm>
        </p:spPr>
        <p:txBody>
          <a:bodyPr/>
          <a:lstStyle/>
          <a:p>
            <a:pPr algn="ctr"/>
            <a:r>
              <a:rPr lang="en-GB" dirty="0" smtClean="0"/>
              <a:t>CARIS Update</a:t>
            </a:r>
            <a:endParaRPr lang="en-GB" dirty="0"/>
          </a:p>
        </p:txBody>
      </p:sp>
      <p:sp>
        <p:nvSpPr>
          <p:cNvPr id="3" name="Subtitle 2"/>
          <p:cNvSpPr>
            <a:spLocks noGrp="1"/>
          </p:cNvSpPr>
          <p:nvPr>
            <p:ph type="subTitle" idx="1"/>
          </p:nvPr>
        </p:nvSpPr>
        <p:spPr>
          <a:xfrm>
            <a:off x="1297920" y="3017216"/>
            <a:ext cx="6762749" cy="1752600"/>
          </a:xfrm>
        </p:spPr>
        <p:txBody>
          <a:bodyPr>
            <a:normAutofit/>
          </a:bodyPr>
          <a:lstStyle/>
          <a:p>
            <a:pPr algn="ctr"/>
            <a:r>
              <a:rPr lang="en-GB" sz="2400" dirty="0" err="1" smtClean="0"/>
              <a:t>Fetal</a:t>
            </a:r>
            <a:r>
              <a:rPr lang="en-GB" sz="2400" dirty="0" smtClean="0"/>
              <a:t> losses &amp; trisomies</a:t>
            </a:r>
            <a:endParaRPr lang="en-GB" sz="2400" dirty="0"/>
          </a:p>
        </p:txBody>
      </p:sp>
      <p:pic>
        <p:nvPicPr>
          <p:cNvPr id="4" name="Picture 2" descr="Congenital Anomaly Register and Information Service for W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7265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427565"/>
            <a:ext cx="8178799" cy="625288"/>
          </a:xfrm>
        </p:spPr>
        <p:txBody>
          <a:bodyPr/>
          <a:lstStyle/>
          <a:p>
            <a:pPr algn="ctr"/>
            <a:r>
              <a:rPr lang="en-US" sz="2400" b="1" dirty="0" smtClean="0">
                <a:solidFill>
                  <a:schemeClr val="tx1"/>
                </a:solidFill>
                <a:latin typeface="Times New Roman"/>
                <a:cs typeface="Times New Roman"/>
              </a:rPr>
              <a:t>Amniocentesis and chorionic villus sampling – fetal losses</a:t>
            </a:r>
            <a:br>
              <a:rPr lang="en-US" sz="2400" b="1" dirty="0" smtClean="0">
                <a:solidFill>
                  <a:schemeClr val="tx1"/>
                </a:solidFill>
                <a:latin typeface="Times New Roman"/>
                <a:cs typeface="Times New Roman"/>
              </a:rPr>
            </a:br>
            <a:r>
              <a:rPr lang="en-US" sz="2400" b="1" dirty="0" smtClean="0">
                <a:solidFill>
                  <a:schemeClr val="tx1"/>
                </a:solidFill>
                <a:latin typeface="Times New Roman"/>
                <a:cs typeface="Times New Roman"/>
              </a:rPr>
              <a:t>CARIS 1998-2016</a:t>
            </a:r>
            <a:endParaRPr lang="en-US" sz="2400" b="1" dirty="0">
              <a:solidFill>
                <a:schemeClr val="tx1"/>
              </a:solidFill>
              <a:latin typeface="Times New Roman"/>
              <a:cs typeface="Times New Roman"/>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65870348"/>
              </p:ext>
            </p:extLst>
          </p:nvPr>
        </p:nvGraphicFramePr>
        <p:xfrm>
          <a:off x="980302" y="1960605"/>
          <a:ext cx="7706497" cy="366583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rot="15999060">
            <a:off x="-1552640" y="3507043"/>
            <a:ext cx="5197607" cy="100811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600" b="1" dirty="0" smtClean="0">
                <a:solidFill>
                  <a:srgbClr val="000000"/>
                </a:solidFill>
                <a:latin typeface="Times New Roman"/>
                <a:cs typeface="Times New Roman"/>
              </a:rPr>
              <a:t>no. of cases</a:t>
            </a:r>
          </a:p>
        </p:txBody>
      </p:sp>
      <p:sp>
        <p:nvSpPr>
          <p:cNvPr id="8" name="TextBox 7"/>
          <p:cNvSpPr txBox="1"/>
          <p:nvPr/>
        </p:nvSpPr>
        <p:spPr>
          <a:xfrm>
            <a:off x="1358900" y="1776511"/>
            <a:ext cx="2006600" cy="338554"/>
          </a:xfrm>
          <a:prstGeom prst="rect">
            <a:avLst/>
          </a:prstGeom>
          <a:noFill/>
        </p:spPr>
        <p:txBody>
          <a:bodyPr wrap="square" rtlCol="0">
            <a:spAutoFit/>
          </a:bodyPr>
          <a:lstStyle/>
          <a:p>
            <a:pPr algn="ctr"/>
            <a:r>
              <a:rPr lang="en-US" sz="1600" b="1" dirty="0">
                <a:latin typeface="Times New Roman"/>
                <a:cs typeface="Times New Roman"/>
              </a:rPr>
              <a:t>a</a:t>
            </a:r>
            <a:r>
              <a:rPr lang="en-US" sz="1600" b="1" dirty="0" smtClean="0">
                <a:latin typeface="Times New Roman"/>
                <a:cs typeface="Times New Roman"/>
              </a:rPr>
              <a:t>mniocentesis n=80</a:t>
            </a:r>
            <a:endParaRPr lang="en-US" sz="1600" b="1" dirty="0">
              <a:latin typeface="Times New Roman"/>
              <a:cs typeface="Times New Roman"/>
            </a:endParaRPr>
          </a:p>
        </p:txBody>
      </p:sp>
      <p:sp>
        <p:nvSpPr>
          <p:cNvPr id="9" name="TextBox 8"/>
          <p:cNvSpPr txBox="1"/>
          <p:nvPr/>
        </p:nvSpPr>
        <p:spPr>
          <a:xfrm>
            <a:off x="5156200" y="1773823"/>
            <a:ext cx="2971800" cy="338554"/>
          </a:xfrm>
          <a:prstGeom prst="rect">
            <a:avLst/>
          </a:prstGeom>
          <a:noFill/>
        </p:spPr>
        <p:txBody>
          <a:bodyPr wrap="square" rtlCol="0">
            <a:spAutoFit/>
          </a:bodyPr>
          <a:lstStyle/>
          <a:p>
            <a:pPr algn="ctr"/>
            <a:r>
              <a:rPr lang="en-US" sz="1600" b="1" dirty="0">
                <a:latin typeface="Times New Roman"/>
                <a:cs typeface="Times New Roman"/>
              </a:rPr>
              <a:t>c</a:t>
            </a:r>
            <a:r>
              <a:rPr lang="en-US" sz="1600" b="1" dirty="0" smtClean="0">
                <a:latin typeface="Times New Roman"/>
                <a:cs typeface="Times New Roman"/>
              </a:rPr>
              <a:t>horionic villus sampling n= 40</a:t>
            </a:r>
            <a:endParaRPr lang="en-US" sz="1600" b="1" dirty="0">
              <a:latin typeface="Times New Roman"/>
              <a:cs typeface="Times New Roman"/>
            </a:endParaRPr>
          </a:p>
        </p:txBody>
      </p:sp>
      <p:pic>
        <p:nvPicPr>
          <p:cNvPr id="10"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41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txBox="1">
            <a:spLocks noGrp="1"/>
          </p:cNvSpPr>
          <p:nvPr>
            <p:ph type="title"/>
          </p:nvPr>
        </p:nvSpPr>
        <p:spPr>
          <a:xfrm>
            <a:off x="245536" y="-1"/>
            <a:ext cx="8648699" cy="10443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b="1" dirty="0" smtClean="0">
                <a:solidFill>
                  <a:srgbClr val="000000"/>
                </a:solidFill>
                <a:latin typeface="Times New Roman"/>
                <a:cs typeface="Times New Roman"/>
              </a:rPr>
              <a:t>Change in prevalence (per 10,000 births) </a:t>
            </a:r>
            <a:br>
              <a:rPr lang="en-US" sz="2400" b="1" dirty="0" smtClean="0">
                <a:solidFill>
                  <a:srgbClr val="000000"/>
                </a:solidFill>
                <a:latin typeface="Times New Roman"/>
                <a:cs typeface="Times New Roman"/>
              </a:rPr>
            </a:br>
            <a:r>
              <a:rPr lang="en-US" sz="2400" b="1" dirty="0" smtClean="0">
                <a:solidFill>
                  <a:srgbClr val="000000"/>
                </a:solidFill>
                <a:latin typeface="Times New Roman"/>
                <a:cs typeface="Times New Roman"/>
              </a:rPr>
              <a:t> CARIS 1998-2016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19510826"/>
              </p:ext>
            </p:extLst>
          </p:nvPr>
        </p:nvGraphicFramePr>
        <p:xfrm>
          <a:off x="215900" y="1257300"/>
          <a:ext cx="8699500" cy="2387600"/>
        </p:xfrm>
        <a:graphic>
          <a:graphicData uri="http://schemas.openxmlformats.org/drawingml/2006/table">
            <a:tbl>
              <a:tblPr firstRow="1" bandRow="1">
                <a:tableStyleId>{1FECB4D8-DB02-4DC6-A0A2-4F2EBAE1DC90}</a:tableStyleId>
              </a:tblPr>
              <a:tblGrid>
                <a:gridCol w="2222500">
                  <a:extLst>
                    <a:ext uri="{9D8B030D-6E8A-4147-A177-3AD203B41FA5}">
                      <a16:colId xmlns:a16="http://schemas.microsoft.com/office/drawing/2014/main" val="20000"/>
                    </a:ext>
                  </a:extLst>
                </a:gridCol>
                <a:gridCol w="2349500">
                  <a:extLst>
                    <a:ext uri="{9D8B030D-6E8A-4147-A177-3AD203B41FA5}">
                      <a16:colId xmlns:a16="http://schemas.microsoft.com/office/drawing/2014/main" val="20001"/>
                    </a:ext>
                  </a:extLst>
                </a:gridCol>
                <a:gridCol w="2387600">
                  <a:extLst>
                    <a:ext uri="{9D8B030D-6E8A-4147-A177-3AD203B41FA5}">
                      <a16:colId xmlns:a16="http://schemas.microsoft.com/office/drawing/2014/main" val="20002"/>
                    </a:ext>
                  </a:extLst>
                </a:gridCol>
                <a:gridCol w="1739900">
                  <a:extLst>
                    <a:ext uri="{9D8B030D-6E8A-4147-A177-3AD203B41FA5}">
                      <a16:colId xmlns:a16="http://schemas.microsoft.com/office/drawing/2014/main" val="20003"/>
                    </a:ext>
                  </a:extLst>
                </a:gridCol>
              </a:tblGrid>
              <a:tr h="342900">
                <a:tc>
                  <a:txBody>
                    <a:bodyPr/>
                    <a:lstStyle/>
                    <a:p>
                      <a:pPr algn="ctr" fontAlgn="b"/>
                      <a:r>
                        <a:rPr lang="en-US" sz="1600" b="1" u="none" strike="noStrike" dirty="0" smtClean="0">
                          <a:effectLst/>
                          <a:latin typeface="Times New Roman"/>
                          <a:cs typeface="Times New Roman"/>
                        </a:rPr>
                        <a:t>Chromosomal </a:t>
                      </a:r>
                      <a:r>
                        <a:rPr lang="en-US" sz="1600" b="1" u="none" strike="noStrike" dirty="0">
                          <a:effectLst/>
                          <a:latin typeface="Times New Roman"/>
                          <a:cs typeface="Times New Roman"/>
                        </a:rPr>
                        <a:t>Anomaly</a:t>
                      </a:r>
                      <a:endParaRPr lang="en-US" sz="16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600" b="1" u="none" strike="noStrike" dirty="0">
                          <a:effectLst/>
                          <a:latin typeface="Times New Roman"/>
                          <a:cs typeface="Times New Roman"/>
                        </a:rPr>
                        <a:t>Prevalence excluding </a:t>
                      </a:r>
                      <a:r>
                        <a:rPr lang="en-US" sz="1600" b="1" u="none" strike="noStrike" dirty="0" smtClean="0">
                          <a:effectLst/>
                          <a:latin typeface="Times New Roman"/>
                          <a:cs typeface="Times New Roman"/>
                        </a:rPr>
                        <a:t>spontaneous</a:t>
                      </a:r>
                      <a:r>
                        <a:rPr lang="en-US" sz="1600" b="1" u="none" strike="noStrike" baseline="0" dirty="0" smtClean="0">
                          <a:effectLst/>
                          <a:latin typeface="Times New Roman"/>
                          <a:cs typeface="Times New Roman"/>
                        </a:rPr>
                        <a:t> fetal loss</a:t>
                      </a:r>
                      <a:endParaRPr lang="en-US" sz="16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600" b="1" u="none" strike="noStrike" dirty="0">
                          <a:effectLst/>
                          <a:latin typeface="Times New Roman"/>
                          <a:cs typeface="Times New Roman"/>
                        </a:rPr>
                        <a:t>Prevalence </a:t>
                      </a:r>
                      <a:r>
                        <a:rPr lang="en-US" sz="1600" b="1" u="none" strike="noStrike" dirty="0" smtClean="0">
                          <a:effectLst/>
                          <a:latin typeface="Times New Roman"/>
                          <a:cs typeface="Times New Roman"/>
                        </a:rPr>
                        <a:t>including spontaneou</a:t>
                      </a:r>
                      <a:r>
                        <a:rPr lang="en-US" sz="1600" b="1" u="none" strike="noStrike" baseline="0" dirty="0" smtClean="0">
                          <a:effectLst/>
                          <a:latin typeface="Times New Roman"/>
                          <a:cs typeface="Times New Roman"/>
                        </a:rPr>
                        <a:t>s fetal loss</a:t>
                      </a:r>
                      <a:endParaRPr lang="en-US" sz="16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600" b="1" u="none" strike="noStrike" dirty="0">
                          <a:effectLst/>
                          <a:latin typeface="Times New Roman"/>
                          <a:cs typeface="Times New Roman"/>
                        </a:rPr>
                        <a:t>% increase in cases</a:t>
                      </a:r>
                      <a:endParaRPr lang="en-US" sz="16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0"/>
                  </a:ext>
                </a:extLst>
              </a:tr>
              <a:tr h="342900">
                <a:tc>
                  <a:txBody>
                    <a:bodyPr/>
                    <a:lstStyle/>
                    <a:p>
                      <a:pPr algn="ctr" fontAlgn="b"/>
                      <a:r>
                        <a:rPr lang="da-DK" sz="1400" b="1" u="none" strike="noStrike" dirty="0" err="1">
                          <a:effectLst/>
                          <a:latin typeface="Times New Roman"/>
                          <a:cs typeface="Times New Roman"/>
                        </a:rPr>
                        <a:t>Trisomy</a:t>
                      </a:r>
                      <a:r>
                        <a:rPr lang="da-DK" sz="1400" b="1" u="none" strike="noStrike" dirty="0">
                          <a:effectLst/>
                          <a:latin typeface="Times New Roman"/>
                          <a:cs typeface="Times New Roman"/>
                        </a:rPr>
                        <a:t> </a:t>
                      </a:r>
                      <a:r>
                        <a:rPr lang="da-DK" sz="1400" b="1" u="none" strike="noStrike" dirty="0" smtClean="0">
                          <a:effectLst/>
                          <a:latin typeface="Times New Roman"/>
                          <a:cs typeface="Times New Roman"/>
                        </a:rPr>
                        <a:t>21 (n=74)</a:t>
                      </a:r>
                      <a:endParaRPr lang="da-DK"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smtClean="0">
                          <a:effectLst/>
                          <a:latin typeface="Times New Roman"/>
                          <a:cs typeface="Times New Roman"/>
                        </a:rPr>
                        <a:t>22.2</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23.36</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5.5</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1"/>
                  </a:ext>
                </a:extLst>
              </a:tr>
              <a:tr h="342900">
                <a:tc>
                  <a:txBody>
                    <a:bodyPr/>
                    <a:lstStyle/>
                    <a:p>
                      <a:pPr algn="ctr" fontAlgn="b"/>
                      <a:r>
                        <a:rPr lang="da-DK" sz="1400" b="1" u="none" strike="noStrike" dirty="0" err="1">
                          <a:effectLst/>
                          <a:latin typeface="Times New Roman"/>
                          <a:cs typeface="Times New Roman"/>
                        </a:rPr>
                        <a:t>Trisomy</a:t>
                      </a:r>
                      <a:r>
                        <a:rPr lang="da-DK" sz="1400" b="1" u="none" strike="noStrike" dirty="0">
                          <a:effectLst/>
                          <a:latin typeface="Times New Roman"/>
                          <a:cs typeface="Times New Roman"/>
                        </a:rPr>
                        <a:t> </a:t>
                      </a:r>
                      <a:r>
                        <a:rPr lang="da-DK" sz="1400" b="1" u="none" strike="noStrike" dirty="0" smtClean="0">
                          <a:effectLst/>
                          <a:latin typeface="Times New Roman"/>
                          <a:cs typeface="Times New Roman"/>
                        </a:rPr>
                        <a:t>18</a:t>
                      </a:r>
                      <a:r>
                        <a:rPr lang="da-DK" sz="1400" b="1" u="none" strike="noStrike" baseline="0" dirty="0" smtClean="0">
                          <a:effectLst/>
                          <a:latin typeface="Times New Roman"/>
                          <a:cs typeface="Times New Roman"/>
                        </a:rPr>
                        <a:t> (</a:t>
                      </a:r>
                      <a:r>
                        <a:rPr lang="da-DK" sz="1400" b="1" u="none" strike="noStrike" dirty="0" smtClean="0">
                          <a:effectLst/>
                          <a:latin typeface="Times New Roman"/>
                          <a:cs typeface="Times New Roman"/>
                        </a:rPr>
                        <a:t>n=48)</a:t>
                      </a:r>
                      <a:endParaRPr lang="da-DK"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5.38</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6.13</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14</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2"/>
                  </a:ext>
                </a:extLst>
              </a:tr>
              <a:tr h="342900">
                <a:tc>
                  <a:txBody>
                    <a:bodyPr/>
                    <a:lstStyle/>
                    <a:p>
                      <a:pPr algn="ctr" fontAlgn="b"/>
                      <a:r>
                        <a:rPr lang="da-DK" sz="1400" b="1" u="none" strike="noStrike" dirty="0" err="1">
                          <a:effectLst/>
                          <a:latin typeface="Times New Roman"/>
                          <a:cs typeface="Times New Roman"/>
                        </a:rPr>
                        <a:t>Trisomy</a:t>
                      </a:r>
                      <a:r>
                        <a:rPr lang="da-DK" sz="1400" b="1" u="none" strike="noStrike" dirty="0">
                          <a:effectLst/>
                          <a:latin typeface="Times New Roman"/>
                          <a:cs typeface="Times New Roman"/>
                        </a:rPr>
                        <a:t> </a:t>
                      </a:r>
                      <a:r>
                        <a:rPr lang="da-DK" sz="1400" b="1" u="none" strike="noStrike" dirty="0" smtClean="0">
                          <a:effectLst/>
                          <a:latin typeface="Times New Roman"/>
                          <a:cs typeface="Times New Roman"/>
                        </a:rPr>
                        <a:t>13 (n=28)</a:t>
                      </a:r>
                      <a:endParaRPr lang="da-DK"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2.09</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2.53</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21.1</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3"/>
                  </a:ext>
                </a:extLst>
              </a:tr>
              <a:tr h="515620">
                <a:tc>
                  <a:txBody>
                    <a:bodyPr/>
                    <a:lstStyle/>
                    <a:p>
                      <a:pPr algn="ctr" fontAlgn="b"/>
                      <a:r>
                        <a:rPr lang="fi-FI" sz="1400" b="1" u="none" strike="noStrike" dirty="0" err="1" smtClean="0">
                          <a:effectLst/>
                          <a:latin typeface="Times New Roman"/>
                          <a:cs typeface="Times New Roman"/>
                        </a:rPr>
                        <a:t>Triploidy</a:t>
                      </a:r>
                      <a:r>
                        <a:rPr lang="fi-FI" sz="1400" b="1" u="none" strike="noStrike" dirty="0" smtClean="0">
                          <a:effectLst/>
                          <a:latin typeface="Times New Roman"/>
                          <a:cs typeface="Times New Roman"/>
                        </a:rPr>
                        <a:t> (n=72)</a:t>
                      </a:r>
                      <a:endParaRPr lang="fi-FI"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3.35</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4.34</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29.6</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4"/>
                  </a:ext>
                </a:extLst>
              </a:tr>
              <a:tr h="342900">
                <a:tc>
                  <a:txBody>
                    <a:bodyPr/>
                    <a:lstStyle/>
                    <a:p>
                      <a:pPr algn="ctr" fontAlgn="b"/>
                      <a:r>
                        <a:rPr lang="en-US" sz="1400" b="1" u="none" strike="noStrike" dirty="0" smtClean="0">
                          <a:effectLst/>
                          <a:latin typeface="Times New Roman"/>
                          <a:cs typeface="Times New Roman"/>
                        </a:rPr>
                        <a:t>Turners</a:t>
                      </a:r>
                      <a:r>
                        <a:rPr lang="en-US" sz="1400" b="1" u="none" strike="noStrike" baseline="0" dirty="0" smtClean="0">
                          <a:effectLst/>
                          <a:latin typeface="Times New Roman"/>
                          <a:cs typeface="Times New Roman"/>
                        </a:rPr>
                        <a:t> (n=63)</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1.27</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2.41</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tc>
                  <a:txBody>
                    <a:bodyPr/>
                    <a:lstStyle/>
                    <a:p>
                      <a:pPr algn="ctr" fontAlgn="b"/>
                      <a:r>
                        <a:rPr lang="en-US" sz="1400" b="1" u="none" strike="noStrike" dirty="0">
                          <a:effectLst/>
                          <a:latin typeface="Times New Roman"/>
                          <a:cs typeface="Times New Roman"/>
                        </a:rPr>
                        <a:t>88.9</a:t>
                      </a:r>
                      <a:endParaRPr lang="en-US" sz="1400" b="1" i="0" u="none" strike="noStrike" dirty="0">
                        <a:solidFill>
                          <a:srgbClr val="000000"/>
                        </a:solidFill>
                        <a:effectLst/>
                        <a:latin typeface="Times New Roman"/>
                        <a:cs typeface="Times New Roman"/>
                      </a:endParaRPr>
                    </a:p>
                  </a:txBody>
                  <a:tcPr marL="12700" marR="12700" marT="12700" marB="0" anchor="b">
                    <a:lnL w="28575" cap="flat" cmpd="sng" algn="ctr">
                      <a:solidFill>
                        <a:srgbClr val="BBD7F8">
                          <a:lumMod val="50000"/>
                        </a:srgbClr>
                      </a:solidFill>
                      <a:prstDash val="solid"/>
                      <a:round/>
                      <a:headEnd type="none" w="med" len="med"/>
                      <a:tailEnd type="none" w="med" len="med"/>
                    </a:lnL>
                    <a:lnR w="28575" cap="flat" cmpd="sng" algn="ctr">
                      <a:solidFill>
                        <a:srgbClr val="BBD7F8">
                          <a:lumMod val="50000"/>
                        </a:srgbClr>
                      </a:solidFill>
                      <a:prstDash val="solid"/>
                      <a:round/>
                      <a:headEnd type="none" w="med" len="med"/>
                      <a:tailEnd type="none" w="med" len="med"/>
                    </a:lnR>
                    <a:lnT w="28575" cap="flat" cmpd="sng" algn="ctr">
                      <a:solidFill>
                        <a:srgbClr val="BBD7F8">
                          <a:lumMod val="50000"/>
                        </a:srgbClr>
                      </a:solidFill>
                      <a:prstDash val="solid"/>
                      <a:round/>
                      <a:headEnd type="none" w="med" len="med"/>
                      <a:tailEnd type="none" w="med" len="med"/>
                    </a:lnT>
                    <a:lnB w="28575" cap="flat" cmpd="sng" algn="ctr">
                      <a:solidFill>
                        <a:srgbClr val="BBD7F8">
                          <a:lumMod val="50000"/>
                        </a:srgb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29" name="Group 28"/>
          <p:cNvGrpSpPr>
            <a:grpSpLocks/>
          </p:cNvGrpSpPr>
          <p:nvPr/>
        </p:nvGrpSpPr>
        <p:grpSpPr>
          <a:xfrm>
            <a:off x="1663701" y="3695700"/>
            <a:ext cx="5232395" cy="2971800"/>
            <a:chOff x="914035" y="0"/>
            <a:chExt cx="5452136" cy="3200400"/>
          </a:xfrm>
          <a:extLst>
            <a:ext uri="{0CCBE362-F206-4b92-989A-16890622DB6E}">
              <ma14:wrappingTextBoxFlag xmlns:lc="http://schemas.openxmlformats.org/drawingml/2006/lockedCanvas" xmlns="" xmlns:ma14="http://schemas.microsoft.com/office/mac/drawingml/2011/main"/>
            </a:ext>
          </a:extLst>
        </p:grpSpPr>
        <p:pic>
          <p:nvPicPr>
            <p:cNvPr id="30" name="Picture 29"/>
            <p:cNvPicPr>
              <a:picLocks noChangeAspect="1"/>
            </p:cNvPicPr>
            <p:nvPr/>
          </p:nvPicPr>
          <p:blipFill rotWithShape="1">
            <a:blip r:embed="rId2">
              <a:extLst>
                <a:ext uri="{28A0092B-C50C-407E-A947-70E740481C1C}">
                  <a14:useLocalDpi xmlns:a14="http://schemas.microsoft.com/office/drawing/2010/main" val="0"/>
                </a:ext>
              </a:extLst>
            </a:blip>
            <a:srcRect r="12265"/>
            <a:stretch/>
          </p:blipFill>
          <p:spPr bwMode="auto">
            <a:xfrm>
              <a:off x="914035" y="0"/>
              <a:ext cx="5257800" cy="3200400"/>
            </a:xfrm>
            <a:prstGeom prst="rect">
              <a:avLst/>
            </a:prstGeom>
            <a:noFill/>
            <a:ln>
              <a:solidFill>
                <a:schemeClr val="tx1"/>
              </a:solidFill>
            </a:ln>
            <a:extLst>
              <a:ext uri="{53640926-AAD7-44d8-BBD7-CCE9431645EC}">
                <a14:shadowObscured xmlns:lc="http://schemas.openxmlformats.org/drawingml/2006/lockedCanvas" xmlns="" xmlns:a14="http://schemas.microsoft.com/office/drawing/2010/main"/>
              </a:ext>
              <a:ext uri="{FAA26D3D-D897-4be2-8F04-BA451C77F1D7}">
                <ma14:placeholderFlag xmlns:lc="http://schemas.openxmlformats.org/drawingml/2006/lockedCanvas" xmlns="" xmlns:ma14="http://schemas.microsoft.com/office/mac/drawingml/2011/main"/>
              </a:ext>
            </a:extLst>
          </p:spPr>
        </p:pic>
        <p:grpSp>
          <p:nvGrpSpPr>
            <p:cNvPr id="31" name="Group 30"/>
            <p:cNvGrpSpPr/>
            <p:nvPr/>
          </p:nvGrpSpPr>
          <p:grpSpPr>
            <a:xfrm>
              <a:off x="2229964" y="742315"/>
              <a:ext cx="4136207" cy="834390"/>
              <a:chOff x="-284636" y="0"/>
              <a:chExt cx="4136207" cy="834390"/>
            </a:xfrm>
          </p:grpSpPr>
          <p:sp>
            <p:nvSpPr>
              <p:cNvPr id="32" name="Text Box 10"/>
              <p:cNvSpPr txBox="1"/>
              <p:nvPr/>
            </p:nvSpPr>
            <p:spPr>
              <a:xfrm>
                <a:off x="-258764" y="86360"/>
                <a:ext cx="1828800" cy="456565"/>
              </a:xfrm>
              <a:prstGeom prst="rect">
                <a:avLst/>
              </a:prstGeom>
              <a:noFill/>
              <a:ln>
                <a:noFill/>
              </a:ln>
              <a:effectLst/>
              <a:extLst>
                <a:ext uri="{C572A759-6A51-4108-AA02-DFA0A04FC94B}">
                  <ma14:wrappingTextBoxFlag xmlns:lc="http://schemas.openxmlformats.org/drawingml/2006/lockedCanvas"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defTabSz="4035135">
                  <a:defRPr sz="7845">
                    <a:solidFill>
                      <a:schemeClr val="dk1"/>
                    </a:solidFill>
                    <a:latin typeface="+mn-lt"/>
                    <a:ea typeface="+mn-ea"/>
                    <a:cs typeface="+mn-cs"/>
                    <a:sym typeface="Calibri"/>
                  </a:defRPr>
                </a:lvl1pPr>
                <a:lvl2pPr indent="2017566" defTabSz="4035135">
                  <a:defRPr sz="7845">
                    <a:solidFill>
                      <a:schemeClr val="dk1"/>
                    </a:solidFill>
                    <a:latin typeface="+mn-lt"/>
                    <a:ea typeface="+mn-ea"/>
                    <a:cs typeface="+mn-cs"/>
                    <a:sym typeface="Calibri"/>
                  </a:defRPr>
                </a:lvl2pPr>
                <a:lvl3pPr indent="4035135" defTabSz="4035135">
                  <a:defRPr sz="7845">
                    <a:solidFill>
                      <a:schemeClr val="dk1"/>
                    </a:solidFill>
                    <a:latin typeface="+mn-lt"/>
                    <a:ea typeface="+mn-ea"/>
                    <a:cs typeface="+mn-cs"/>
                    <a:sym typeface="Calibri"/>
                  </a:defRPr>
                </a:lvl3pPr>
                <a:lvl4pPr indent="6052701" defTabSz="4035135">
                  <a:defRPr sz="7845">
                    <a:solidFill>
                      <a:schemeClr val="dk1"/>
                    </a:solidFill>
                    <a:latin typeface="+mn-lt"/>
                    <a:ea typeface="+mn-ea"/>
                    <a:cs typeface="+mn-cs"/>
                    <a:sym typeface="Calibri"/>
                  </a:defRPr>
                </a:lvl4pPr>
                <a:lvl5pPr indent="8070265" defTabSz="4035135">
                  <a:defRPr sz="7845">
                    <a:solidFill>
                      <a:schemeClr val="dk1"/>
                    </a:solidFill>
                    <a:latin typeface="+mn-lt"/>
                    <a:ea typeface="+mn-ea"/>
                    <a:cs typeface="+mn-cs"/>
                    <a:sym typeface="Calibri"/>
                  </a:defRPr>
                </a:lvl5pPr>
                <a:lvl6pPr indent="10087832" defTabSz="4035135">
                  <a:defRPr sz="7845">
                    <a:solidFill>
                      <a:schemeClr val="dk1"/>
                    </a:solidFill>
                    <a:latin typeface="+mn-lt"/>
                    <a:ea typeface="+mn-ea"/>
                    <a:cs typeface="+mn-cs"/>
                    <a:sym typeface="Calibri"/>
                  </a:defRPr>
                </a:lvl6pPr>
                <a:lvl7pPr indent="12105402" defTabSz="4035135">
                  <a:defRPr sz="7845">
                    <a:solidFill>
                      <a:schemeClr val="dk1"/>
                    </a:solidFill>
                    <a:latin typeface="+mn-lt"/>
                    <a:ea typeface="+mn-ea"/>
                    <a:cs typeface="+mn-cs"/>
                    <a:sym typeface="Calibri"/>
                  </a:defRPr>
                </a:lvl7pPr>
                <a:lvl8pPr indent="14122969" defTabSz="4035135">
                  <a:defRPr sz="7845">
                    <a:solidFill>
                      <a:schemeClr val="dk1"/>
                    </a:solidFill>
                    <a:latin typeface="+mn-lt"/>
                    <a:ea typeface="+mn-ea"/>
                    <a:cs typeface="+mn-cs"/>
                    <a:sym typeface="Calibri"/>
                  </a:defRPr>
                </a:lvl8pPr>
                <a:lvl9pPr indent="16140533" defTabSz="4035135">
                  <a:defRPr sz="7845">
                    <a:solidFill>
                      <a:schemeClr val="dk1"/>
                    </a:solidFill>
                    <a:latin typeface="+mn-lt"/>
                    <a:ea typeface="+mn-ea"/>
                    <a:cs typeface="+mn-cs"/>
                    <a:sym typeface="Calibri"/>
                  </a:defRPr>
                </a:lvl9pPr>
              </a:lstStyle>
              <a:p>
                <a:pPr>
                  <a:spcAft>
                    <a:spcPts val="1000"/>
                  </a:spcAft>
                </a:pPr>
                <a:r>
                  <a:rPr lang="en-US" sz="1300" b="1" dirty="0">
                    <a:effectLst/>
                    <a:latin typeface="Times New Roman"/>
                    <a:ea typeface="ＭＳ 明朝"/>
                    <a:cs typeface="Times New Roman"/>
                  </a:rPr>
                  <a:t>   % </a:t>
                </a:r>
                <a:r>
                  <a:rPr lang="en-US" sz="1300" b="1" dirty="0" smtClean="0">
                    <a:effectLst/>
                    <a:latin typeface="Times New Roman"/>
                    <a:ea typeface="ＭＳ 明朝"/>
                    <a:cs typeface="Times New Roman"/>
                  </a:rPr>
                  <a:t>increase </a:t>
                </a:r>
                <a:r>
                  <a:rPr lang="en-US" sz="1300" b="1" dirty="0">
                    <a:effectLst/>
                    <a:latin typeface="Times New Roman"/>
                    <a:ea typeface="ＭＳ 明朝"/>
                    <a:cs typeface="Times New Roman"/>
                  </a:rPr>
                  <a:t>in </a:t>
                </a:r>
                <a:r>
                  <a:rPr lang="en-US" sz="1300" b="1" dirty="0" smtClean="0">
                    <a:effectLst/>
                    <a:latin typeface="Times New Roman"/>
                    <a:ea typeface="ＭＳ 明朝"/>
                    <a:cs typeface="Times New Roman"/>
                  </a:rPr>
                  <a:t>cases </a:t>
                </a:r>
                <a:endParaRPr lang="en-GB" sz="1300" b="1" dirty="0">
                  <a:effectLst/>
                  <a:latin typeface="Times New Roman"/>
                  <a:ea typeface="ＭＳ 明朝"/>
                  <a:cs typeface="Times New Roman"/>
                </a:endParaRPr>
              </a:p>
              <a:p>
                <a:pPr>
                  <a:spcAft>
                    <a:spcPts val="1000"/>
                  </a:spcAft>
                </a:pPr>
                <a:r>
                  <a:rPr lang="en-US" sz="1300" dirty="0">
                    <a:effectLst/>
                    <a:ea typeface="ＭＳ 明朝"/>
                    <a:cs typeface="Times New Roman"/>
                  </a:rPr>
                  <a:t> </a:t>
                </a:r>
                <a:endParaRPr lang="en-GB" sz="1300" dirty="0">
                  <a:effectLst/>
                  <a:ea typeface="ＭＳ 明朝"/>
                  <a:cs typeface="Times New Roman"/>
                </a:endParaRPr>
              </a:p>
              <a:p>
                <a:pPr>
                  <a:spcAft>
                    <a:spcPts val="1000"/>
                  </a:spcAft>
                </a:pPr>
                <a:r>
                  <a:rPr lang="en-US" sz="1300" dirty="0">
                    <a:effectLst/>
                    <a:ea typeface="ＭＳ 明朝"/>
                    <a:cs typeface="Times New Roman"/>
                  </a:rPr>
                  <a:t> </a:t>
                </a:r>
                <a:endParaRPr lang="en-GB" sz="1300" dirty="0">
                  <a:effectLst/>
                  <a:ea typeface="ＭＳ 明朝"/>
                  <a:cs typeface="Times New Roman"/>
                </a:endParaRPr>
              </a:p>
              <a:p>
                <a:pPr>
                  <a:spcAft>
                    <a:spcPts val="1000"/>
                  </a:spcAft>
                </a:pPr>
                <a:r>
                  <a:rPr lang="en-US" sz="1300" dirty="0">
                    <a:effectLst/>
                    <a:ea typeface="ＭＳ 明朝"/>
                    <a:cs typeface="Times New Roman"/>
                  </a:rPr>
                  <a:t> </a:t>
                </a:r>
                <a:endParaRPr lang="en-GB" sz="1300" dirty="0">
                  <a:effectLst/>
                  <a:ea typeface="ＭＳ 明朝"/>
                  <a:cs typeface="Times New Roman"/>
                </a:endParaRPr>
              </a:p>
              <a:p>
                <a:pPr>
                  <a:spcAft>
                    <a:spcPts val="1000"/>
                  </a:spcAft>
                </a:pPr>
                <a:r>
                  <a:rPr lang="en-US" sz="1300" dirty="0">
                    <a:effectLst/>
                    <a:ea typeface="ＭＳ 明朝"/>
                    <a:cs typeface="Times New Roman"/>
                  </a:rPr>
                  <a:t> </a:t>
                </a:r>
                <a:endParaRPr lang="en-GB" sz="1300" dirty="0">
                  <a:effectLst/>
                  <a:ea typeface="ＭＳ 明朝"/>
                  <a:cs typeface="Times New Roman"/>
                </a:endParaRPr>
              </a:p>
            </p:txBody>
          </p:sp>
          <p:pic>
            <p:nvPicPr>
              <p:cNvPr id="33" name="Picture 32"/>
              <p:cNvPicPr>
                <a:picLocks noChangeAspect="1"/>
              </p:cNvPicPr>
              <p:nvPr/>
            </p:nvPicPr>
            <p:blipFill rotWithShape="1">
              <a:blip r:embed="rId2">
                <a:extLst>
                  <a:ext uri="{28A0092B-C50C-407E-A947-70E740481C1C}">
                    <a14:useLocalDpi xmlns:a14="http://schemas.microsoft.com/office/drawing/2010/main" val="0"/>
                  </a:ext>
                </a:extLst>
              </a:blip>
              <a:srcRect l="86541" t="33641" r="10539" b="57209"/>
              <a:stretch/>
            </p:blipFill>
            <p:spPr bwMode="auto">
              <a:xfrm>
                <a:off x="-284636" y="0"/>
                <a:ext cx="240030" cy="443230"/>
              </a:xfrm>
              <a:prstGeom prst="rect">
                <a:avLst/>
              </a:prstGeom>
              <a:noFill/>
              <a:ln>
                <a:noFill/>
              </a:ln>
              <a:extLst>
                <a:ext uri="{53640926-AAD7-44d8-BBD7-CCE9431645EC}">
                  <a14:shadowObscured xmlns:lc="http://schemas.openxmlformats.org/drawingml/2006/lockedCanvas" xmlns="" xmlns:a14="http://schemas.microsoft.com/office/drawing/2010/main"/>
                </a:ext>
                <a:ext uri="{FAA26D3D-D897-4be2-8F04-BA451C77F1D7}">
                  <ma14:placeholderFlag xmlns:lc="http://schemas.openxmlformats.org/drawingml/2006/lockedCanvas" xmlns="" xmlns:ma14="http://schemas.microsoft.com/office/mac/drawingml/2011/main"/>
                </a:ext>
              </a:extLst>
            </p:spPr>
          </p:pic>
          <p:sp>
            <p:nvSpPr>
              <p:cNvPr id="34" name="Text Box 11"/>
              <p:cNvSpPr txBox="1"/>
              <p:nvPr/>
            </p:nvSpPr>
            <p:spPr>
              <a:xfrm>
                <a:off x="-133674" y="464302"/>
                <a:ext cx="3985245" cy="329861"/>
              </a:xfrm>
              <a:prstGeom prst="rect">
                <a:avLst/>
              </a:prstGeom>
              <a:noFill/>
              <a:ln>
                <a:noFill/>
              </a:ln>
              <a:effectLst/>
              <a:extLst>
                <a:ext uri="{C572A759-6A51-4108-AA02-DFA0A04FC94B}">
                  <ma14:wrappingTextBoxFlag xmlns:lc="http://schemas.openxmlformats.org/drawingml/2006/lockedCanvas"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defTabSz="4035135">
                  <a:defRPr sz="7845">
                    <a:solidFill>
                      <a:schemeClr val="dk1"/>
                    </a:solidFill>
                    <a:latin typeface="+mn-lt"/>
                    <a:ea typeface="+mn-ea"/>
                    <a:cs typeface="+mn-cs"/>
                    <a:sym typeface="Calibri"/>
                  </a:defRPr>
                </a:lvl1pPr>
                <a:lvl2pPr indent="2017566" defTabSz="4035135">
                  <a:defRPr sz="7845">
                    <a:solidFill>
                      <a:schemeClr val="dk1"/>
                    </a:solidFill>
                    <a:latin typeface="+mn-lt"/>
                    <a:ea typeface="+mn-ea"/>
                    <a:cs typeface="+mn-cs"/>
                    <a:sym typeface="Calibri"/>
                  </a:defRPr>
                </a:lvl2pPr>
                <a:lvl3pPr indent="4035135" defTabSz="4035135">
                  <a:defRPr sz="7845">
                    <a:solidFill>
                      <a:schemeClr val="dk1"/>
                    </a:solidFill>
                    <a:latin typeface="+mn-lt"/>
                    <a:ea typeface="+mn-ea"/>
                    <a:cs typeface="+mn-cs"/>
                    <a:sym typeface="Calibri"/>
                  </a:defRPr>
                </a:lvl3pPr>
                <a:lvl4pPr indent="6052701" defTabSz="4035135">
                  <a:defRPr sz="7845">
                    <a:solidFill>
                      <a:schemeClr val="dk1"/>
                    </a:solidFill>
                    <a:latin typeface="+mn-lt"/>
                    <a:ea typeface="+mn-ea"/>
                    <a:cs typeface="+mn-cs"/>
                    <a:sym typeface="Calibri"/>
                  </a:defRPr>
                </a:lvl4pPr>
                <a:lvl5pPr indent="8070265" defTabSz="4035135">
                  <a:defRPr sz="7845">
                    <a:solidFill>
                      <a:schemeClr val="dk1"/>
                    </a:solidFill>
                    <a:latin typeface="+mn-lt"/>
                    <a:ea typeface="+mn-ea"/>
                    <a:cs typeface="+mn-cs"/>
                    <a:sym typeface="Calibri"/>
                  </a:defRPr>
                </a:lvl5pPr>
                <a:lvl6pPr indent="10087832" defTabSz="4035135">
                  <a:defRPr sz="7845">
                    <a:solidFill>
                      <a:schemeClr val="dk1"/>
                    </a:solidFill>
                    <a:latin typeface="+mn-lt"/>
                    <a:ea typeface="+mn-ea"/>
                    <a:cs typeface="+mn-cs"/>
                    <a:sym typeface="Calibri"/>
                  </a:defRPr>
                </a:lvl6pPr>
                <a:lvl7pPr indent="12105402" defTabSz="4035135">
                  <a:defRPr sz="7845">
                    <a:solidFill>
                      <a:schemeClr val="dk1"/>
                    </a:solidFill>
                    <a:latin typeface="+mn-lt"/>
                    <a:ea typeface="+mn-ea"/>
                    <a:cs typeface="+mn-cs"/>
                    <a:sym typeface="Calibri"/>
                  </a:defRPr>
                </a:lvl7pPr>
                <a:lvl8pPr indent="14122969" defTabSz="4035135">
                  <a:defRPr sz="7845">
                    <a:solidFill>
                      <a:schemeClr val="dk1"/>
                    </a:solidFill>
                    <a:latin typeface="+mn-lt"/>
                    <a:ea typeface="+mn-ea"/>
                    <a:cs typeface="+mn-cs"/>
                    <a:sym typeface="Calibri"/>
                  </a:defRPr>
                </a:lvl8pPr>
                <a:lvl9pPr indent="16140533" defTabSz="4035135">
                  <a:defRPr sz="7845">
                    <a:solidFill>
                      <a:schemeClr val="dk1"/>
                    </a:solidFill>
                    <a:latin typeface="+mn-lt"/>
                    <a:ea typeface="+mn-ea"/>
                    <a:cs typeface="+mn-cs"/>
                    <a:sym typeface="Calibri"/>
                  </a:defRPr>
                </a:lvl9pPr>
              </a:lstStyle>
              <a:p>
                <a:pPr>
                  <a:spcAft>
                    <a:spcPts val="1000"/>
                  </a:spcAft>
                </a:pPr>
                <a:r>
                  <a:rPr lang="en-US" sz="1300" b="1" dirty="0">
                    <a:latin typeface="Times New Roman"/>
                    <a:ea typeface="ＭＳ 明朝"/>
                    <a:cs typeface="Times New Roman"/>
                  </a:rPr>
                  <a:t>p</a:t>
                </a:r>
                <a:r>
                  <a:rPr lang="en-US" sz="1300" b="1" dirty="0" smtClean="0">
                    <a:effectLst/>
                    <a:latin typeface="Times New Roman"/>
                    <a:ea typeface="ＭＳ 明朝"/>
                    <a:cs typeface="Times New Roman"/>
                  </a:rPr>
                  <a:t>revalence </a:t>
                </a:r>
                <a:r>
                  <a:rPr lang="en-US" sz="1300" b="1" dirty="0">
                    <a:effectLst/>
                    <a:latin typeface="Times New Roman"/>
                    <a:ea typeface="ＭＳ 明朝"/>
                    <a:cs typeface="Times New Roman"/>
                  </a:rPr>
                  <a:t>rate </a:t>
                </a:r>
                <a:r>
                  <a:rPr lang="en-US" sz="1300" b="1" dirty="0" smtClean="0">
                    <a:latin typeface="Times New Roman"/>
                    <a:ea typeface="ＭＳ 明朝"/>
                    <a:cs typeface="Times New Roman"/>
                  </a:rPr>
                  <a:t>ex</a:t>
                </a:r>
                <a:r>
                  <a:rPr lang="en-US" sz="1300" b="1" dirty="0" smtClean="0">
                    <a:effectLst/>
                    <a:latin typeface="Times New Roman"/>
                    <a:ea typeface="ＭＳ 明朝"/>
                    <a:cs typeface="Times New Roman"/>
                  </a:rPr>
                  <a:t>cluding </a:t>
                </a:r>
                <a:r>
                  <a:rPr lang="en-US" sz="1300" b="1" dirty="0" smtClean="0">
                    <a:latin typeface="Times New Roman"/>
                    <a:ea typeface="ＭＳ 明朝"/>
                    <a:cs typeface="Times New Roman"/>
                  </a:rPr>
                  <a:t>spontaneous fetal losses</a:t>
                </a:r>
                <a:endParaRPr lang="en-GB" sz="1300" b="1" dirty="0">
                  <a:effectLst/>
                  <a:latin typeface="Times New Roman"/>
                  <a:ea typeface="ＭＳ 明朝"/>
                  <a:cs typeface="Times New Roman"/>
                </a:endParaRPr>
              </a:p>
              <a:p>
                <a:pPr>
                  <a:spcAft>
                    <a:spcPts val="1000"/>
                  </a:spcAft>
                </a:pPr>
                <a:r>
                  <a:rPr lang="en-US" sz="2600" dirty="0">
                    <a:effectLst/>
                    <a:latin typeface="Times New Roman"/>
                    <a:ea typeface="ＭＳ 明朝"/>
                    <a:cs typeface="Times New Roman"/>
                  </a:rPr>
                  <a:t> </a:t>
                </a:r>
                <a:endParaRPr lang="en-GB" sz="2600" dirty="0">
                  <a:effectLst/>
                  <a:latin typeface="Times New Roman"/>
                  <a:ea typeface="ＭＳ 明朝"/>
                  <a:cs typeface="Times New Roman"/>
                </a:endParaRPr>
              </a:p>
            </p:txBody>
          </p:sp>
          <p:pic>
            <p:nvPicPr>
              <p:cNvPr id="35" name="Picture 34"/>
              <p:cNvPicPr>
                <a:picLocks noChangeAspect="1"/>
              </p:cNvPicPr>
              <p:nvPr/>
            </p:nvPicPr>
            <p:blipFill rotWithShape="1">
              <a:blip r:embed="rId2">
                <a:extLst>
                  <a:ext uri="{28A0092B-C50C-407E-A947-70E740481C1C}">
                    <a14:useLocalDpi xmlns:a14="http://schemas.microsoft.com/office/drawing/2010/main" val="0"/>
                  </a:ext>
                </a:extLst>
              </a:blip>
              <a:srcRect l="87034" t="48255" r="10695" b="45728"/>
              <a:stretch/>
            </p:blipFill>
            <p:spPr bwMode="auto">
              <a:xfrm>
                <a:off x="-259155" y="542925"/>
                <a:ext cx="187325" cy="291465"/>
              </a:xfrm>
              <a:prstGeom prst="rect">
                <a:avLst/>
              </a:prstGeom>
              <a:noFill/>
              <a:ln>
                <a:noFill/>
              </a:ln>
              <a:extLst>
                <a:ext uri="{53640926-AAD7-44d8-BBD7-CCE9431645EC}">
                  <a14:shadowObscured xmlns:lc="http://schemas.openxmlformats.org/drawingml/2006/lockedCanvas" xmlns="" xmlns:a14="http://schemas.microsoft.com/office/drawing/2010/main"/>
                </a:ext>
                <a:ext uri="{FAA26D3D-D897-4be2-8F04-BA451C77F1D7}">
                  <ma14:placeholderFlag xmlns:lc="http://schemas.openxmlformats.org/drawingml/2006/lockedCanvas" xmlns="" xmlns:ma14="http://schemas.microsoft.com/office/mac/drawingml/2011/main"/>
                </a:ext>
              </a:extLst>
            </p:spPr>
          </p:pic>
        </p:grpSp>
      </p:grpSp>
    </p:spTree>
    <p:extLst>
      <p:ext uri="{BB962C8B-B14F-4D97-AF65-F5344CB8AC3E}">
        <p14:creationId xmlns:p14="http://schemas.microsoft.com/office/powerpoint/2010/main" val="3324891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304801" y="342903"/>
            <a:ext cx="8651345" cy="10443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b="1" dirty="0" smtClean="0">
                <a:solidFill>
                  <a:srgbClr val="000000"/>
                </a:solidFill>
                <a:latin typeface="Times New Roman"/>
                <a:cs typeface="Times New Roman"/>
              </a:rPr>
              <a:t>Comparison with EUROCAT</a:t>
            </a:r>
          </a:p>
          <a:p>
            <a:pPr algn="ctr"/>
            <a:r>
              <a:rPr lang="en-US" sz="2400" b="1" dirty="0" smtClean="0">
                <a:solidFill>
                  <a:srgbClr val="000000"/>
                </a:solidFill>
                <a:latin typeface="Times New Roman"/>
                <a:cs typeface="Times New Roman"/>
              </a:rPr>
              <a:t>prevalence rates of chromosomal conditions 1998-2016</a:t>
            </a:r>
            <a:br>
              <a:rPr lang="en-US" sz="2400" b="1" dirty="0" smtClean="0">
                <a:solidFill>
                  <a:srgbClr val="000000"/>
                </a:solidFill>
                <a:latin typeface="Times New Roman"/>
                <a:cs typeface="Times New Roman"/>
              </a:rPr>
            </a:br>
            <a:r>
              <a:rPr lang="en-US" sz="2400" b="1" dirty="0" smtClean="0">
                <a:solidFill>
                  <a:srgbClr val="000000"/>
                </a:solidFill>
                <a:latin typeface="Times New Roman"/>
                <a:cs typeface="Times New Roman"/>
              </a:rPr>
              <a:t>(per 10,000 births)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102422"/>
              </p:ext>
            </p:extLst>
          </p:nvPr>
        </p:nvGraphicFramePr>
        <p:xfrm>
          <a:off x="338667" y="1308266"/>
          <a:ext cx="8651345" cy="4995333"/>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450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13329" y="93137"/>
            <a:ext cx="7583487" cy="1044388"/>
          </a:xfrm>
        </p:spPr>
        <p:txBody>
          <a:bodyPr/>
          <a:lstStyle/>
          <a:p>
            <a:pPr algn="ctr"/>
            <a:r>
              <a:rPr lang="en-GB" sz="2400" b="1" dirty="0">
                <a:solidFill>
                  <a:srgbClr val="000000"/>
                </a:solidFill>
                <a:latin typeface="Times New Roman"/>
                <a:cs typeface="Times New Roman"/>
              </a:rPr>
              <a:t>Outcome of </a:t>
            </a:r>
            <a:r>
              <a:rPr lang="en-GB" sz="2400" b="1" dirty="0" err="1">
                <a:solidFill>
                  <a:srgbClr val="000000"/>
                </a:solidFill>
                <a:latin typeface="Times New Roman"/>
                <a:cs typeface="Times New Roman"/>
              </a:rPr>
              <a:t>trisomies</a:t>
            </a:r>
            <a:r>
              <a:rPr lang="en-GB" sz="2400" b="1" dirty="0">
                <a:solidFill>
                  <a:srgbClr val="000000"/>
                </a:solidFill>
                <a:latin typeface="Times New Roman"/>
                <a:cs typeface="Times New Roman"/>
              </a:rPr>
              <a:t> (1998-2017)</a:t>
            </a:r>
            <a:br>
              <a:rPr lang="en-GB" sz="2400" b="1" dirty="0">
                <a:solidFill>
                  <a:srgbClr val="000000"/>
                </a:solidFill>
                <a:latin typeface="Times New Roman"/>
                <a:cs typeface="Times New Roman"/>
              </a:rPr>
            </a:br>
            <a:endParaRPr lang="en-US" sz="2400" b="1" dirty="0">
              <a:solidFill>
                <a:srgbClr val="000000"/>
              </a:solidFill>
              <a:latin typeface="Times New Roman"/>
              <a:cs typeface="Times New Roman"/>
            </a:endParaRPr>
          </a:p>
        </p:txBody>
      </p:sp>
      <p:pic>
        <p:nvPicPr>
          <p:cNvPr id="4" name="Content Placeholder 3"/>
          <p:cNvPicPr>
            <a:picLocks noGrp="1" noChangeAspect="1"/>
          </p:cNvPicPr>
          <p:nvPr>
            <p:ph idx="1"/>
          </p:nvPr>
        </p:nvPicPr>
        <p:blipFill>
          <a:blip r:embed="rId2"/>
          <a:srcRect t="5145" b="5145"/>
          <a:stretch>
            <a:fillRect/>
          </a:stretch>
        </p:blipFill>
        <p:spPr>
          <a:xfrm>
            <a:off x="897460" y="721166"/>
            <a:ext cx="8737599" cy="4487333"/>
          </a:xfrm>
        </p:spPr>
      </p:pic>
      <p:sp>
        <p:nvSpPr>
          <p:cNvPr id="5" name="TextBox 4"/>
          <p:cNvSpPr txBox="1"/>
          <p:nvPr/>
        </p:nvSpPr>
        <p:spPr>
          <a:xfrm>
            <a:off x="813329" y="4331336"/>
            <a:ext cx="8233832" cy="1754326"/>
          </a:xfrm>
          <a:prstGeom prst="rect">
            <a:avLst/>
          </a:prstGeom>
          <a:noFill/>
          <a:ln w="57150" cmpd="sng">
            <a:solidFill>
              <a:schemeClr val="bg2">
                <a:lumMod val="50000"/>
              </a:schemeClr>
            </a:solidFill>
          </a:ln>
        </p:spPr>
        <p:txBody>
          <a:bodyPr wrap="square" rtlCol="0">
            <a:spAutoFit/>
          </a:bodyPr>
          <a:lstStyle/>
          <a:p>
            <a:pPr marL="342900" indent="-342900">
              <a:buClr>
                <a:schemeClr val="bg2">
                  <a:lumMod val="50000"/>
                </a:schemeClr>
              </a:buClr>
              <a:buFont typeface="Arial"/>
              <a:buChar char="•"/>
            </a:pPr>
            <a:r>
              <a:rPr lang="en-GB" dirty="0">
                <a:latin typeface="Times New Roman"/>
                <a:cs typeface="Times New Roman"/>
              </a:rPr>
              <a:t>In the prenatal setting, in addition to being nondirective, noncoercive, and unbiased, it is important to present the full spectrum of medical conditions prone to occur with Down </a:t>
            </a:r>
            <a:r>
              <a:rPr lang="en-GB" dirty="0" smtClean="0">
                <a:latin typeface="Times New Roman"/>
                <a:cs typeface="Times New Roman"/>
              </a:rPr>
              <a:t>syndrome</a:t>
            </a:r>
          </a:p>
          <a:p>
            <a:endParaRPr lang="en-GB" i="1" dirty="0" smtClean="0">
              <a:solidFill>
                <a:srgbClr val="000000"/>
              </a:solidFill>
              <a:latin typeface="Times New Roman"/>
              <a:cs typeface="Times New Roman"/>
            </a:endParaRPr>
          </a:p>
          <a:p>
            <a:r>
              <a:rPr lang="en-GB" sz="1600" i="1" dirty="0" smtClean="0">
                <a:solidFill>
                  <a:srgbClr val="000000"/>
                </a:solidFill>
                <a:latin typeface="Times New Roman"/>
                <a:cs typeface="Times New Roman"/>
              </a:rPr>
              <a:t>Toward </a:t>
            </a:r>
            <a:r>
              <a:rPr lang="en-GB" sz="1600" i="1" dirty="0">
                <a:solidFill>
                  <a:srgbClr val="000000"/>
                </a:solidFill>
                <a:latin typeface="Times New Roman"/>
                <a:cs typeface="Times New Roman"/>
              </a:rPr>
              <a:t>better </a:t>
            </a:r>
            <a:r>
              <a:rPr lang="en-GB" sz="1600" i="1" dirty="0" err="1">
                <a:solidFill>
                  <a:srgbClr val="000000"/>
                </a:solidFill>
                <a:latin typeface="Times New Roman"/>
                <a:cs typeface="Times New Roman"/>
              </a:rPr>
              <a:t>counseling</a:t>
            </a:r>
            <a:r>
              <a:rPr lang="en-GB" sz="1600" i="1" dirty="0">
                <a:solidFill>
                  <a:srgbClr val="000000"/>
                </a:solidFill>
                <a:latin typeface="Times New Roman"/>
                <a:cs typeface="Times New Roman"/>
              </a:rPr>
              <a:t> for Down </a:t>
            </a:r>
            <a:r>
              <a:rPr lang="en-GB" sz="1600" i="1" dirty="0" smtClean="0">
                <a:solidFill>
                  <a:srgbClr val="000000"/>
                </a:solidFill>
                <a:latin typeface="Times New Roman"/>
                <a:cs typeface="Times New Roman"/>
              </a:rPr>
              <a:t>syndrome. </a:t>
            </a:r>
            <a:r>
              <a:rPr lang="en-GB" sz="1600" i="1" dirty="0" err="1" smtClean="0">
                <a:solidFill>
                  <a:srgbClr val="000000"/>
                </a:solidFill>
                <a:latin typeface="Times New Roman"/>
                <a:cs typeface="Times New Roman"/>
              </a:rPr>
              <a:t>Erawati</a:t>
            </a:r>
            <a:r>
              <a:rPr lang="en-GB" sz="1600" i="1" dirty="0" smtClean="0">
                <a:solidFill>
                  <a:srgbClr val="000000"/>
                </a:solidFill>
                <a:latin typeface="Times New Roman"/>
                <a:cs typeface="Times New Roman"/>
              </a:rPr>
              <a:t> </a:t>
            </a:r>
            <a:r>
              <a:rPr lang="en-GB" sz="1600" i="1" dirty="0">
                <a:solidFill>
                  <a:srgbClr val="000000"/>
                </a:solidFill>
                <a:latin typeface="Times New Roman"/>
                <a:cs typeface="Times New Roman"/>
              </a:rPr>
              <a:t>V. Bawle MD, </a:t>
            </a:r>
            <a:r>
              <a:rPr lang="en-GB" sz="1600" i="1" dirty="0" smtClean="0">
                <a:solidFill>
                  <a:srgbClr val="000000"/>
                </a:solidFill>
                <a:latin typeface="Times New Roman"/>
                <a:cs typeface="Times New Roman"/>
              </a:rPr>
              <a:t>FACMG  Genetics </a:t>
            </a:r>
            <a:r>
              <a:rPr lang="en-GB" sz="1600" i="1" dirty="0">
                <a:solidFill>
                  <a:srgbClr val="000000"/>
                </a:solidFill>
                <a:latin typeface="Times New Roman"/>
                <a:cs typeface="Times New Roman"/>
              </a:rPr>
              <a:t>in Medicine volume 14, page 168 (2012</a:t>
            </a:r>
            <a:r>
              <a:rPr lang="en-GB" sz="1600" i="1" dirty="0" smtClean="0">
                <a:solidFill>
                  <a:srgbClr val="000000"/>
                </a:solidFill>
                <a:latin typeface="Times New Roman"/>
                <a:cs typeface="Times New Roman"/>
              </a:rPr>
              <a:t>)</a:t>
            </a:r>
            <a:endParaRPr lang="en-GB" sz="1600" i="1" dirty="0">
              <a:solidFill>
                <a:srgbClr val="000000"/>
              </a:solidFill>
              <a:latin typeface="Times New Roman"/>
              <a:cs typeface="Times New Roman"/>
            </a:endParaRPr>
          </a:p>
        </p:txBody>
      </p:sp>
      <p:pic>
        <p:nvPicPr>
          <p:cNvPr id="6"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85662"/>
            <a:ext cx="9144000" cy="76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194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76" y="405835"/>
            <a:ext cx="5440680" cy="1569660"/>
          </a:xfrm>
          <a:prstGeom prst="rect">
            <a:avLst/>
          </a:prstGeom>
        </p:spPr>
        <p:txBody>
          <a:bodyPr wrap="square">
            <a:spAutoFit/>
          </a:bodyPr>
          <a:lstStyle/>
          <a:p>
            <a:r>
              <a:rPr lang="en-GB" sz="1600" b="1" dirty="0">
                <a:solidFill>
                  <a:srgbClr val="000000"/>
                </a:solidFill>
              </a:rPr>
              <a:t>Down syndrome</a:t>
            </a:r>
            <a:r>
              <a:rPr lang="en-GB" sz="1600" dirty="0">
                <a:solidFill>
                  <a:srgbClr val="000000"/>
                </a:solidFill>
              </a:rPr>
              <a:t> (DS or DNS), also known as trisomy 21, is a genetic disorder caused by the presence of all or part of a third copy of chromosome 21. It is typically associated with physical growth delays, characteristic facial features, and mild to moderate intellectual disability.</a:t>
            </a:r>
            <a:endParaRPr lang="en-GB" sz="1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6560" y="405835"/>
            <a:ext cx="1558697" cy="1801547"/>
          </a:xfrm>
          <a:prstGeom prst="rect">
            <a:avLst/>
          </a:prstGeom>
        </p:spPr>
      </p:pic>
      <p:sp>
        <p:nvSpPr>
          <p:cNvPr id="5" name="Rectangle 4"/>
          <p:cNvSpPr/>
          <p:nvPr/>
        </p:nvSpPr>
        <p:spPr>
          <a:xfrm>
            <a:off x="265176" y="2348837"/>
            <a:ext cx="4626864" cy="1569660"/>
          </a:xfrm>
          <a:prstGeom prst="rect">
            <a:avLst/>
          </a:prstGeom>
        </p:spPr>
        <p:txBody>
          <a:bodyPr wrap="square">
            <a:spAutoFit/>
          </a:bodyPr>
          <a:lstStyle/>
          <a:p>
            <a:r>
              <a:rPr lang="en-GB" sz="1600" b="1" dirty="0" err="1">
                <a:solidFill>
                  <a:srgbClr val="000000"/>
                </a:solidFill>
              </a:rPr>
              <a:t>Patau</a:t>
            </a:r>
            <a:r>
              <a:rPr lang="en-GB" sz="1600" b="1" dirty="0">
                <a:solidFill>
                  <a:srgbClr val="000000"/>
                </a:solidFill>
              </a:rPr>
              <a:t> syndrome</a:t>
            </a:r>
            <a:r>
              <a:rPr lang="en-GB" sz="1600" dirty="0">
                <a:solidFill>
                  <a:srgbClr val="000000"/>
                </a:solidFill>
              </a:rPr>
              <a:t> is a </a:t>
            </a:r>
            <a:r>
              <a:rPr lang="en-GB" sz="1600" b="1" dirty="0">
                <a:solidFill>
                  <a:srgbClr val="000000"/>
                </a:solidFill>
              </a:rPr>
              <a:t>syndrome</a:t>
            </a:r>
            <a:r>
              <a:rPr lang="en-GB" sz="1600" dirty="0">
                <a:solidFill>
                  <a:srgbClr val="000000"/>
                </a:solidFill>
              </a:rPr>
              <a:t> caused by a chromosomal abnormality, in which some or all of the cells of the body contain extra genetic material from chromosome 13. The extra genetic material disrupts normal development, causing multiple and complex organ defects.</a:t>
            </a:r>
            <a:endParaRPr lang="en-GB" sz="16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6636" y="2560345"/>
            <a:ext cx="2026740" cy="1358152"/>
          </a:xfrm>
          <a:prstGeom prst="rect">
            <a:avLst/>
          </a:prstGeom>
        </p:spPr>
      </p:pic>
      <p:sp>
        <p:nvSpPr>
          <p:cNvPr id="8" name="Rectangle 7"/>
          <p:cNvSpPr/>
          <p:nvPr/>
        </p:nvSpPr>
        <p:spPr>
          <a:xfrm>
            <a:off x="265176" y="4294852"/>
            <a:ext cx="5614416" cy="1569660"/>
          </a:xfrm>
          <a:prstGeom prst="rect">
            <a:avLst/>
          </a:prstGeom>
        </p:spPr>
        <p:txBody>
          <a:bodyPr wrap="square">
            <a:spAutoFit/>
          </a:bodyPr>
          <a:lstStyle/>
          <a:p>
            <a:r>
              <a:rPr lang="en-GB" sz="1600" b="1" dirty="0">
                <a:solidFill>
                  <a:srgbClr val="000000"/>
                </a:solidFill>
              </a:rPr>
              <a:t>Edwards Syndrome</a:t>
            </a:r>
            <a:r>
              <a:rPr lang="en-GB" sz="1600" dirty="0">
                <a:solidFill>
                  <a:srgbClr val="000000"/>
                </a:solidFill>
              </a:rPr>
              <a:t> (also known as Trisomy 18 (T18) or Trisomy E) is a genetic </a:t>
            </a:r>
            <a:r>
              <a:rPr lang="en-GB" sz="1600" b="1" dirty="0">
                <a:solidFill>
                  <a:srgbClr val="000000"/>
                </a:solidFill>
              </a:rPr>
              <a:t>disorder</a:t>
            </a:r>
            <a:r>
              <a:rPr lang="en-GB" sz="1600" dirty="0">
                <a:solidFill>
                  <a:srgbClr val="000000"/>
                </a:solidFill>
              </a:rPr>
              <a:t> caused by the presence of all or part of an extra 18th chromosome. The majority of people with the </a:t>
            </a:r>
            <a:r>
              <a:rPr lang="en-GB" sz="1600" b="1" dirty="0">
                <a:solidFill>
                  <a:srgbClr val="000000"/>
                </a:solidFill>
              </a:rPr>
              <a:t>syndrome</a:t>
            </a:r>
            <a:r>
              <a:rPr lang="en-GB" sz="1600" dirty="0">
                <a:solidFill>
                  <a:srgbClr val="000000"/>
                </a:solidFill>
              </a:rPr>
              <a:t> die during the </a:t>
            </a:r>
            <a:r>
              <a:rPr lang="en-GB" sz="1600" dirty="0" err="1">
                <a:solidFill>
                  <a:srgbClr val="000000"/>
                </a:solidFill>
              </a:rPr>
              <a:t>fetal</a:t>
            </a:r>
            <a:r>
              <a:rPr lang="en-GB" sz="1600" dirty="0">
                <a:solidFill>
                  <a:srgbClr val="000000"/>
                </a:solidFill>
              </a:rPr>
              <a:t> stage; infants who survive experience serious defects and commonly live for short periods of time.</a:t>
            </a:r>
            <a:endParaRPr lang="en-GB" sz="16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6560" y="4294852"/>
            <a:ext cx="1737360" cy="1407432"/>
          </a:xfrm>
          <a:prstGeom prst="rect">
            <a:avLst/>
          </a:prstGeom>
        </p:spPr>
      </p:pic>
      <p:pic>
        <p:nvPicPr>
          <p:cNvPr id="10" name="Picture 2" descr="Congenital Anomaly Register and Information Service for Wal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864512"/>
            <a:ext cx="9144000" cy="98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1948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69092" y="0"/>
            <a:ext cx="7405816" cy="5740211"/>
          </a:xfrm>
          <a:prstGeom prst="rect">
            <a:avLst/>
          </a:prstGeom>
        </p:spPr>
      </p:pic>
      <p:pic>
        <p:nvPicPr>
          <p:cNvPr id="3"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47720"/>
            <a:ext cx="9144000" cy="898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09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94858" y="448479"/>
            <a:ext cx="7504441" cy="5244352"/>
          </a:xfrm>
          <a:prstGeom prst="rect">
            <a:avLst/>
          </a:prstGeom>
        </p:spPr>
      </p:pic>
      <p:pic>
        <p:nvPicPr>
          <p:cNvPr id="3"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56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44579" y="0"/>
            <a:ext cx="7444348" cy="6078511"/>
          </a:xfrm>
          <a:prstGeom prst="rect">
            <a:avLst/>
          </a:prstGeom>
        </p:spPr>
      </p:pic>
      <p:pic>
        <p:nvPicPr>
          <p:cNvPr id="3"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9542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11975" y="343320"/>
            <a:ext cx="7411318" cy="4159624"/>
          </a:xfrm>
          <a:prstGeom prst="rect">
            <a:avLst/>
          </a:prstGeom>
        </p:spPr>
      </p:pic>
      <p:pic>
        <p:nvPicPr>
          <p:cNvPr id="3" name="Picture 2"/>
          <p:cNvPicPr>
            <a:picLocks noChangeAspect="1"/>
          </p:cNvPicPr>
          <p:nvPr/>
        </p:nvPicPr>
        <p:blipFill>
          <a:blip r:embed="rId3"/>
          <a:stretch>
            <a:fillRect/>
          </a:stretch>
        </p:blipFill>
        <p:spPr>
          <a:xfrm>
            <a:off x="2018141" y="4451093"/>
            <a:ext cx="3611937" cy="1309581"/>
          </a:xfrm>
          <a:prstGeom prst="rect">
            <a:avLst/>
          </a:prstGeom>
        </p:spPr>
      </p:pic>
      <p:pic>
        <p:nvPicPr>
          <p:cNvPr id="4" name="Picture 2" descr="Congenital Anomaly Register and Information Service for Wa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9417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772815"/>
            <a:ext cx="8280920" cy="2592289"/>
          </a:xfrm>
        </p:spPr>
        <p:txBody>
          <a:bodyPr>
            <a:normAutofit fontScale="90000"/>
          </a:bodyPr>
          <a:lstStyle/>
          <a:p>
            <a:pPr algn="ctr">
              <a:lnSpc>
                <a:spcPct val="100000"/>
              </a:lnSpc>
            </a:pPr>
            <a:r>
              <a:rPr lang="en-US" sz="2000" b="1" dirty="0" smtClean="0"/>
              <a:t/>
            </a:r>
            <a:br>
              <a:rPr lang="en-US" sz="2000" b="1" dirty="0" smtClean="0"/>
            </a:br>
            <a:r>
              <a:rPr lang="en-US" sz="5500" b="1" dirty="0" smtClean="0"/>
              <a:t>Trisomy 13 </a:t>
            </a:r>
            <a:r>
              <a:rPr lang="en-US" sz="2000" b="1" dirty="0" smtClean="0"/>
              <a:t/>
            </a:r>
            <a:br>
              <a:rPr lang="en-US" sz="2000" b="1" dirty="0" smtClean="0"/>
            </a:br>
            <a:r>
              <a:rPr lang="en-US" sz="4500" b="1" dirty="0" smtClean="0"/>
              <a:t>Prevalence </a:t>
            </a:r>
            <a:r>
              <a:rPr lang="en-US" sz="4500" b="1" dirty="0"/>
              <a:t>and </a:t>
            </a:r>
            <a:r>
              <a:rPr lang="en-US" sz="4500" b="1" dirty="0" smtClean="0"/>
              <a:t>Mortality: </a:t>
            </a:r>
            <a:r>
              <a:rPr lang="en-US" sz="2000" b="1" dirty="0"/>
              <a:t/>
            </a:r>
            <a:br>
              <a:rPr lang="en-US" sz="2000" b="1" dirty="0"/>
            </a:br>
            <a:r>
              <a:rPr lang="en-US" sz="3500" b="1" dirty="0" smtClean="0"/>
              <a:t>multi-registry </a:t>
            </a:r>
            <a:r>
              <a:rPr lang="en-US" sz="3500" b="1" dirty="0"/>
              <a:t>population based analysis</a:t>
            </a:r>
            <a:r>
              <a:rPr lang="en-GB" sz="2000" dirty="0"/>
              <a:t/>
            </a:r>
            <a:br>
              <a:rPr lang="en-GB" sz="2000" dirty="0"/>
            </a:br>
            <a:endParaRPr lang="en-GB" sz="2000" i="1" dirty="0"/>
          </a:p>
        </p:txBody>
      </p:sp>
      <p:sp>
        <p:nvSpPr>
          <p:cNvPr id="3" name="Subtitle 2"/>
          <p:cNvSpPr>
            <a:spLocks noGrp="1"/>
          </p:cNvSpPr>
          <p:nvPr>
            <p:ph type="subTitle" idx="1"/>
          </p:nvPr>
        </p:nvSpPr>
        <p:spPr>
          <a:xfrm>
            <a:off x="971600" y="4365104"/>
            <a:ext cx="7200800" cy="2016224"/>
          </a:xfrm>
        </p:spPr>
        <p:txBody>
          <a:bodyPr>
            <a:noAutofit/>
          </a:bodyPr>
          <a:lstStyle/>
          <a:p>
            <a:pPr algn="ctr">
              <a:lnSpc>
                <a:spcPct val="120000"/>
              </a:lnSpc>
              <a:spcBef>
                <a:spcPts val="0"/>
              </a:spcBef>
              <a:spcAft>
                <a:spcPts val="0"/>
              </a:spcAft>
            </a:pPr>
            <a:r>
              <a:rPr lang="en-GB" sz="2600" b="1" i="1" cap="none" dirty="0" smtClean="0"/>
              <a:t>Nitin </a:t>
            </a:r>
            <a:r>
              <a:rPr lang="en-GB" sz="2600" b="1" i="1" cap="none" dirty="0" err="1" smtClean="0"/>
              <a:t>Goel</a:t>
            </a:r>
            <a:r>
              <a:rPr lang="en-GB" sz="2600" b="1" i="1" cap="none" dirty="0" smtClean="0"/>
              <a:t> </a:t>
            </a:r>
          </a:p>
          <a:p>
            <a:pPr algn="ctr">
              <a:lnSpc>
                <a:spcPct val="120000"/>
              </a:lnSpc>
              <a:spcBef>
                <a:spcPts val="0"/>
              </a:spcBef>
              <a:spcAft>
                <a:spcPts val="0"/>
              </a:spcAft>
            </a:pPr>
            <a:r>
              <a:rPr lang="en-GB" sz="2600" b="1" i="1" cap="none" dirty="0" smtClean="0"/>
              <a:t>Joan K Morris</a:t>
            </a:r>
          </a:p>
          <a:p>
            <a:pPr algn="ctr">
              <a:lnSpc>
                <a:spcPct val="120000"/>
              </a:lnSpc>
              <a:spcBef>
                <a:spcPts val="0"/>
              </a:spcBef>
              <a:spcAft>
                <a:spcPts val="0"/>
              </a:spcAft>
            </a:pPr>
            <a:r>
              <a:rPr lang="en-GB" sz="2600" b="1" i="1" cap="none" dirty="0" smtClean="0"/>
              <a:t>ICBDSR Group</a:t>
            </a:r>
          </a:p>
          <a:p>
            <a:pPr algn="ctr">
              <a:lnSpc>
                <a:spcPct val="120000"/>
              </a:lnSpc>
              <a:spcBef>
                <a:spcPts val="0"/>
              </a:spcBef>
              <a:spcAft>
                <a:spcPts val="0"/>
              </a:spcAft>
            </a:pPr>
            <a:r>
              <a:rPr lang="en-GB" sz="2600" b="1" i="1" cap="none" dirty="0" smtClean="0"/>
              <a:t>Margery Morgan</a:t>
            </a:r>
            <a:endParaRPr lang="en-GB" sz="2600" b="1" i="1" cap="none" dirty="0"/>
          </a:p>
        </p:txBody>
      </p:sp>
      <p:pic>
        <p:nvPicPr>
          <p:cNvPr id="1028" name="Picture 4" descr="http://www.icbdsr.org/pics/top_header.gif"/>
          <p:cNvPicPr>
            <a:picLocks noChangeAspect="1" noChangeArrowheads="1"/>
          </p:cNvPicPr>
          <p:nvPr/>
        </p:nvPicPr>
        <p:blipFill>
          <a:blip r:embed="rId2" cstate="print"/>
          <a:srcRect/>
          <a:stretch>
            <a:fillRect/>
          </a:stretch>
        </p:blipFill>
        <p:spPr bwMode="auto">
          <a:xfrm>
            <a:off x="0" y="15776"/>
            <a:ext cx="9144000" cy="1266826"/>
          </a:xfrm>
          <a:prstGeom prst="rect">
            <a:avLst/>
          </a:prstGeom>
          <a:noFill/>
        </p:spPr>
      </p:pic>
      <p:sp>
        <p:nvSpPr>
          <p:cNvPr id="4" name="Rectangle 3"/>
          <p:cNvSpPr/>
          <p:nvPr/>
        </p:nvSpPr>
        <p:spPr>
          <a:xfrm>
            <a:off x="0" y="1264237"/>
            <a:ext cx="9144000" cy="369332"/>
          </a:xfrm>
          <a:prstGeom prst="rect">
            <a:avLst/>
          </a:prstGeom>
          <a:solidFill>
            <a:schemeClr val="accent1">
              <a:lumMod val="20000"/>
              <a:lumOff val="80000"/>
            </a:schemeClr>
          </a:solidFill>
        </p:spPr>
        <p:txBody>
          <a:bodyPr wrap="square">
            <a:spAutoFit/>
          </a:bodyPr>
          <a:lstStyle/>
          <a:p>
            <a:pPr algn="ctr"/>
            <a:r>
              <a:rPr lang="en-AU" b="1" i="1" dirty="0" smtClean="0">
                <a:solidFill>
                  <a:schemeClr val="tx2"/>
                </a:solidFill>
              </a:rPr>
              <a:t>45</a:t>
            </a:r>
            <a:r>
              <a:rPr lang="en-AU" b="1" i="1" baseline="30000" dirty="0" smtClean="0">
                <a:solidFill>
                  <a:schemeClr val="tx2"/>
                </a:solidFill>
              </a:rPr>
              <a:t>TH</a:t>
            </a:r>
            <a:r>
              <a:rPr lang="en-AU" b="1" i="1" dirty="0" smtClean="0">
                <a:solidFill>
                  <a:schemeClr val="tx2"/>
                </a:solidFill>
              </a:rPr>
              <a:t> ANNUAL MEETING (OCTOBER, 2018) PRAGUE, CZECH REPUBLIC</a:t>
            </a:r>
            <a:endParaRPr lang="en-GB" i="1" dirty="0">
              <a:solidFill>
                <a:schemeClr val="tx2"/>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00632" y="4823013"/>
            <a:ext cx="1819838" cy="1497107"/>
          </a:xfrm>
          <a:prstGeom prst="rect">
            <a:avLst/>
          </a:prstGeom>
        </p:spPr>
      </p:pic>
    </p:spTree>
    <p:extLst>
      <p:ext uri="{BB962C8B-B14F-4D97-AF65-F5344CB8AC3E}">
        <p14:creationId xmlns:p14="http://schemas.microsoft.com/office/powerpoint/2010/main" val="2838299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506752" y="1745695"/>
            <a:ext cx="2644588" cy="3836894"/>
          </a:xfrm>
          <a:prstGeom prst="rect">
            <a:avLst/>
          </a:prstGeom>
        </p:spPr>
      </p:pic>
      <p:pic>
        <p:nvPicPr>
          <p:cNvPr id="3" name="Picture 2"/>
          <p:cNvPicPr>
            <a:picLocks noChangeAspect="1"/>
          </p:cNvPicPr>
          <p:nvPr/>
        </p:nvPicPr>
        <p:blipFill>
          <a:blip r:embed="rId3"/>
          <a:stretch>
            <a:fillRect/>
          </a:stretch>
        </p:blipFill>
        <p:spPr>
          <a:xfrm>
            <a:off x="932330" y="591671"/>
            <a:ext cx="3765176" cy="4602629"/>
          </a:xfrm>
          <a:prstGeom prst="rect">
            <a:avLst/>
          </a:prstGeom>
        </p:spPr>
      </p:pic>
      <p:pic>
        <p:nvPicPr>
          <p:cNvPr id="5" name="Picture 2" descr="Congenital Anomaly Register and Information Service for Wa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2625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764639" y="6459786"/>
            <a:ext cx="3617103" cy="365125"/>
          </a:xfrm>
        </p:spPr>
        <p:txBody>
          <a:bodyPr/>
          <a:lstStyle/>
          <a:p>
            <a:r>
              <a:rPr lang="sv-SE" dirty="0" smtClean="0"/>
              <a:t>Goel N, Joan K Morris, ICBDSR group, Morgan M 2018</a:t>
            </a:r>
            <a:endParaRPr lang="en-GB" dirty="0"/>
          </a:p>
        </p:txBody>
      </p:sp>
      <p:sp>
        <p:nvSpPr>
          <p:cNvPr id="6" name="Rectangle 5"/>
          <p:cNvSpPr/>
          <p:nvPr/>
        </p:nvSpPr>
        <p:spPr>
          <a:xfrm>
            <a:off x="179512" y="661338"/>
            <a:ext cx="8784976" cy="369332"/>
          </a:xfrm>
          <a:prstGeom prst="rect">
            <a:avLst/>
          </a:prstGeom>
        </p:spPr>
        <p:txBody>
          <a:bodyPr wrap="square">
            <a:spAutoFit/>
          </a:bodyPr>
          <a:lstStyle/>
          <a:p>
            <a:pPr algn="ctr"/>
            <a:r>
              <a:rPr lang="en-GB" b="1" u="sng" dirty="0"/>
              <a:t>Figure </a:t>
            </a:r>
            <a:r>
              <a:rPr lang="en-GB" b="1" u="sng" dirty="0" smtClean="0"/>
              <a:t>2. </a:t>
            </a:r>
            <a:r>
              <a:rPr lang="en-GB" b="1" u="sng" dirty="0"/>
              <a:t>Pregnancy outcomes in all registers</a:t>
            </a:r>
            <a:endParaRPr lang="en-GB" u="sng" dirty="0"/>
          </a:p>
        </p:txBody>
      </p:sp>
      <p:graphicFrame>
        <p:nvGraphicFramePr>
          <p:cNvPr id="9" name="Chart 8"/>
          <p:cNvGraphicFramePr/>
          <p:nvPr>
            <p:extLst/>
          </p:nvPr>
        </p:nvGraphicFramePr>
        <p:xfrm>
          <a:off x="323528" y="1412776"/>
          <a:ext cx="8496944" cy="4824535"/>
        </p:xfrm>
        <a:graphic>
          <a:graphicData uri="http://schemas.openxmlformats.org/drawingml/2006/chart">
            <c:chart xmlns:c="http://schemas.openxmlformats.org/drawingml/2006/chart" xmlns:r="http://schemas.openxmlformats.org/officeDocument/2006/relationships" r:id="rId2"/>
          </a:graphicData>
        </a:graphic>
      </p:graphicFrame>
      <p:cxnSp>
        <p:nvCxnSpPr>
          <p:cNvPr id="2050" name="AutoShape 4"/>
          <p:cNvCxnSpPr>
            <a:cxnSpLocks noChangeShapeType="1"/>
          </p:cNvCxnSpPr>
          <p:nvPr/>
        </p:nvCxnSpPr>
        <p:spPr bwMode="auto">
          <a:xfrm>
            <a:off x="2234518" y="1556792"/>
            <a:ext cx="0" cy="482528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3" name="AutoShape 4"/>
          <p:cNvCxnSpPr>
            <a:cxnSpLocks noChangeShapeType="1"/>
          </p:cNvCxnSpPr>
          <p:nvPr/>
        </p:nvCxnSpPr>
        <p:spPr bwMode="auto">
          <a:xfrm>
            <a:off x="4283968" y="1556792"/>
            <a:ext cx="0" cy="482528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12" name="Text Box 8"/>
          <p:cNvSpPr txBox="1">
            <a:spLocks noChangeArrowheads="1"/>
          </p:cNvSpPr>
          <p:nvPr/>
        </p:nvSpPr>
        <p:spPr bwMode="auto">
          <a:xfrm>
            <a:off x="683568" y="5733256"/>
            <a:ext cx="1444873" cy="51174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altLang="en-US" sz="1400" b="1" i="1" strike="noStrike" cap="none" normalizeH="0" baseline="0" dirty="0" smtClean="0">
                <a:ln>
                  <a:noFill/>
                </a:ln>
                <a:solidFill>
                  <a:schemeClr val="tx1"/>
                </a:solidFill>
                <a:effectLst/>
                <a:latin typeface="Calibri" pitchFamily="34" charset="0"/>
                <a:cs typeface="Arial" pitchFamily="34" charset="0"/>
              </a:rPr>
              <a:t>No Still births or TOPFA reported</a:t>
            </a:r>
            <a:endParaRPr kumimoji="0" lang="en-US" altLang="en-US" sz="1400" b="0" i="1"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876160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661338"/>
            <a:ext cx="8784976" cy="369332"/>
          </a:xfrm>
          <a:prstGeom prst="rect">
            <a:avLst/>
          </a:prstGeom>
        </p:spPr>
        <p:txBody>
          <a:bodyPr wrap="square">
            <a:spAutoFit/>
          </a:bodyPr>
          <a:lstStyle/>
          <a:p>
            <a:pPr algn="ctr"/>
            <a:r>
              <a:rPr lang="en-GB" b="1" u="sng" dirty="0"/>
              <a:t>Figure 5</a:t>
            </a:r>
            <a:r>
              <a:rPr lang="en-GB" b="1" u="sng" dirty="0" smtClean="0"/>
              <a:t>. Mortality </a:t>
            </a:r>
            <a:r>
              <a:rPr lang="en-GB" b="1" u="sng" dirty="0"/>
              <a:t>in live births – one year follow-up </a:t>
            </a:r>
            <a:r>
              <a:rPr lang="en-GB" b="1" u="sng" dirty="0" smtClean="0"/>
              <a:t>data</a:t>
            </a:r>
            <a:endParaRPr lang="en-GB" u="sng" dirty="0"/>
          </a:p>
        </p:txBody>
      </p:sp>
      <p:graphicFrame>
        <p:nvGraphicFramePr>
          <p:cNvPr id="14" name="Chart 13"/>
          <p:cNvGraphicFramePr/>
          <p:nvPr>
            <p:extLst/>
          </p:nvPr>
        </p:nvGraphicFramePr>
        <p:xfrm>
          <a:off x="755576" y="1219200"/>
          <a:ext cx="7848872" cy="5378152"/>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Box 8"/>
          <p:cNvSpPr txBox="1">
            <a:spLocks noChangeArrowheads="1"/>
          </p:cNvSpPr>
          <p:nvPr/>
        </p:nvSpPr>
        <p:spPr bwMode="auto">
          <a:xfrm>
            <a:off x="827584" y="6093296"/>
            <a:ext cx="1444873" cy="51174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altLang="en-US" sz="1400" b="1" i="1" strike="noStrike" cap="none" normalizeH="0" baseline="0" dirty="0" smtClean="0">
                <a:ln>
                  <a:noFill/>
                </a:ln>
                <a:solidFill>
                  <a:schemeClr val="tx1"/>
                </a:solidFill>
                <a:effectLst/>
                <a:latin typeface="Calibri" pitchFamily="34" charset="0"/>
                <a:cs typeface="Arial" pitchFamily="34" charset="0"/>
              </a:rPr>
              <a:t>No Still births or TOPFA reported</a:t>
            </a:r>
            <a:endParaRPr kumimoji="0" lang="en-US" altLang="en-US" sz="1400" b="0" i="1" strike="noStrike" cap="none" normalizeH="0" baseline="0" dirty="0" smtClean="0">
              <a:ln>
                <a:noFill/>
              </a:ln>
              <a:solidFill>
                <a:schemeClr val="tx1"/>
              </a:solidFill>
              <a:effectLst/>
              <a:latin typeface="Arial" pitchFamily="34" charset="0"/>
              <a:cs typeface="Arial" pitchFamily="34" charset="0"/>
            </a:endParaRPr>
          </a:p>
        </p:txBody>
      </p:sp>
      <p:sp>
        <p:nvSpPr>
          <p:cNvPr id="16" name="Text Box 8"/>
          <p:cNvSpPr txBox="1">
            <a:spLocks noChangeArrowheads="1"/>
          </p:cNvSpPr>
          <p:nvPr/>
        </p:nvSpPr>
        <p:spPr bwMode="auto">
          <a:xfrm>
            <a:off x="2483768" y="6214678"/>
            <a:ext cx="1440160" cy="3600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altLang="en-US" sz="1200" b="1" i="1" strike="noStrike" cap="none" normalizeH="0" baseline="0" dirty="0" smtClean="0">
                <a:ln>
                  <a:noFill/>
                </a:ln>
                <a:solidFill>
                  <a:schemeClr val="tx1"/>
                </a:solidFill>
                <a:effectLst/>
                <a:latin typeface="Calibri" pitchFamily="34" charset="0"/>
                <a:cs typeface="Arial" pitchFamily="34" charset="0"/>
              </a:rPr>
              <a:t>No TOPFA reported</a:t>
            </a:r>
            <a:endParaRPr kumimoji="0" lang="en-US" altLang="en-US" sz="1200" b="0" i="1" strike="noStrike" cap="none" normalizeH="0" baseline="0" dirty="0" smtClean="0">
              <a:ln>
                <a:noFill/>
              </a:ln>
              <a:solidFill>
                <a:schemeClr val="tx1"/>
              </a:solidFill>
              <a:effectLst/>
              <a:latin typeface="Arial" pitchFamily="34" charset="0"/>
              <a:cs typeface="Arial" pitchFamily="34" charset="0"/>
            </a:endParaRPr>
          </a:p>
        </p:txBody>
      </p:sp>
      <p:cxnSp>
        <p:nvCxnSpPr>
          <p:cNvPr id="17" name="AutoShape 4"/>
          <p:cNvCxnSpPr>
            <a:cxnSpLocks noChangeShapeType="1"/>
          </p:cNvCxnSpPr>
          <p:nvPr/>
        </p:nvCxnSpPr>
        <p:spPr bwMode="auto">
          <a:xfrm>
            <a:off x="2411760" y="1389398"/>
            <a:ext cx="0" cy="5215643"/>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8" name="AutoShape 4"/>
          <p:cNvCxnSpPr>
            <a:cxnSpLocks noChangeShapeType="1"/>
          </p:cNvCxnSpPr>
          <p:nvPr/>
        </p:nvCxnSpPr>
        <p:spPr bwMode="auto">
          <a:xfrm>
            <a:off x="3923928" y="1389398"/>
            <a:ext cx="0" cy="5185319"/>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305949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661338"/>
            <a:ext cx="8784976" cy="353943"/>
          </a:xfrm>
          <a:prstGeom prst="rect">
            <a:avLst/>
          </a:prstGeom>
        </p:spPr>
        <p:txBody>
          <a:bodyPr wrap="square">
            <a:spAutoFit/>
          </a:bodyPr>
          <a:lstStyle/>
          <a:p>
            <a:pPr algn="ctr"/>
            <a:r>
              <a:rPr lang="en-GB" sz="1700" b="1" u="sng" dirty="0"/>
              <a:t>Table 2. Survival in Live births from registries where complete 5-year follow up data was known</a:t>
            </a:r>
            <a:endParaRPr lang="en-GB" sz="1700" u="sng" dirty="0"/>
          </a:p>
        </p:txBody>
      </p:sp>
      <p:graphicFrame>
        <p:nvGraphicFramePr>
          <p:cNvPr id="3" name="Table 2"/>
          <p:cNvGraphicFramePr>
            <a:graphicFrameLocks noGrp="1"/>
          </p:cNvGraphicFramePr>
          <p:nvPr>
            <p:extLst/>
          </p:nvPr>
        </p:nvGraphicFramePr>
        <p:xfrm>
          <a:off x="323528" y="1015281"/>
          <a:ext cx="8424935" cy="2422948"/>
        </p:xfrm>
        <a:graphic>
          <a:graphicData uri="http://schemas.openxmlformats.org/drawingml/2006/table">
            <a:tbl>
              <a:tblPr/>
              <a:tblGrid>
                <a:gridCol w="648072">
                  <a:extLst>
                    <a:ext uri="{9D8B030D-6E8A-4147-A177-3AD203B41FA5}">
                      <a16:colId xmlns:a16="http://schemas.microsoft.com/office/drawing/2014/main" val="20000"/>
                    </a:ext>
                  </a:extLst>
                </a:gridCol>
                <a:gridCol w="304312">
                  <a:extLst>
                    <a:ext uri="{9D8B030D-6E8A-4147-A177-3AD203B41FA5}">
                      <a16:colId xmlns:a16="http://schemas.microsoft.com/office/drawing/2014/main" val="20001"/>
                    </a:ext>
                  </a:extLst>
                </a:gridCol>
                <a:gridCol w="366302">
                  <a:extLst>
                    <a:ext uri="{9D8B030D-6E8A-4147-A177-3AD203B41FA5}">
                      <a16:colId xmlns:a16="http://schemas.microsoft.com/office/drawing/2014/main" val="20002"/>
                    </a:ext>
                  </a:extLst>
                </a:gridCol>
                <a:gridCol w="481514">
                  <a:extLst>
                    <a:ext uri="{9D8B030D-6E8A-4147-A177-3AD203B41FA5}">
                      <a16:colId xmlns:a16="http://schemas.microsoft.com/office/drawing/2014/main" val="20003"/>
                    </a:ext>
                  </a:extLst>
                </a:gridCol>
                <a:gridCol w="470870">
                  <a:extLst>
                    <a:ext uri="{9D8B030D-6E8A-4147-A177-3AD203B41FA5}">
                      <a16:colId xmlns:a16="http://schemas.microsoft.com/office/drawing/2014/main" val="20004"/>
                    </a:ext>
                  </a:extLst>
                </a:gridCol>
                <a:gridCol w="512822">
                  <a:extLst>
                    <a:ext uri="{9D8B030D-6E8A-4147-A177-3AD203B41FA5}">
                      <a16:colId xmlns:a16="http://schemas.microsoft.com/office/drawing/2014/main" val="20005"/>
                    </a:ext>
                  </a:extLst>
                </a:gridCol>
                <a:gridCol w="439562">
                  <a:extLst>
                    <a:ext uri="{9D8B030D-6E8A-4147-A177-3AD203B41FA5}">
                      <a16:colId xmlns:a16="http://schemas.microsoft.com/office/drawing/2014/main" val="20006"/>
                    </a:ext>
                  </a:extLst>
                </a:gridCol>
                <a:gridCol w="586083">
                  <a:extLst>
                    <a:ext uri="{9D8B030D-6E8A-4147-A177-3AD203B41FA5}">
                      <a16:colId xmlns:a16="http://schemas.microsoft.com/office/drawing/2014/main" val="20007"/>
                    </a:ext>
                  </a:extLst>
                </a:gridCol>
                <a:gridCol w="512822">
                  <a:extLst>
                    <a:ext uri="{9D8B030D-6E8A-4147-A177-3AD203B41FA5}">
                      <a16:colId xmlns:a16="http://schemas.microsoft.com/office/drawing/2014/main" val="20008"/>
                    </a:ext>
                  </a:extLst>
                </a:gridCol>
                <a:gridCol w="509219">
                  <a:extLst>
                    <a:ext uri="{9D8B030D-6E8A-4147-A177-3AD203B41FA5}">
                      <a16:colId xmlns:a16="http://schemas.microsoft.com/office/drawing/2014/main" val="20009"/>
                    </a:ext>
                  </a:extLst>
                </a:gridCol>
                <a:gridCol w="562663">
                  <a:extLst>
                    <a:ext uri="{9D8B030D-6E8A-4147-A177-3AD203B41FA5}">
                      <a16:colId xmlns:a16="http://schemas.microsoft.com/office/drawing/2014/main" val="20010"/>
                    </a:ext>
                  </a:extLst>
                </a:gridCol>
                <a:gridCol w="562663">
                  <a:extLst>
                    <a:ext uri="{9D8B030D-6E8A-4147-A177-3AD203B41FA5}">
                      <a16:colId xmlns:a16="http://schemas.microsoft.com/office/drawing/2014/main" val="20011"/>
                    </a:ext>
                  </a:extLst>
                </a:gridCol>
                <a:gridCol w="510420">
                  <a:extLst>
                    <a:ext uri="{9D8B030D-6E8A-4147-A177-3AD203B41FA5}">
                      <a16:colId xmlns:a16="http://schemas.microsoft.com/office/drawing/2014/main" val="20012"/>
                    </a:ext>
                  </a:extLst>
                </a:gridCol>
                <a:gridCol w="510420">
                  <a:extLst>
                    <a:ext uri="{9D8B030D-6E8A-4147-A177-3AD203B41FA5}">
                      <a16:colId xmlns:a16="http://schemas.microsoft.com/office/drawing/2014/main" val="20013"/>
                    </a:ext>
                  </a:extLst>
                </a:gridCol>
                <a:gridCol w="511020">
                  <a:extLst>
                    <a:ext uri="{9D8B030D-6E8A-4147-A177-3AD203B41FA5}">
                      <a16:colId xmlns:a16="http://schemas.microsoft.com/office/drawing/2014/main" val="20014"/>
                    </a:ext>
                  </a:extLst>
                </a:gridCol>
                <a:gridCol w="511020">
                  <a:extLst>
                    <a:ext uri="{9D8B030D-6E8A-4147-A177-3AD203B41FA5}">
                      <a16:colId xmlns:a16="http://schemas.microsoft.com/office/drawing/2014/main" val="20015"/>
                    </a:ext>
                  </a:extLst>
                </a:gridCol>
                <a:gridCol w="425151">
                  <a:extLst>
                    <a:ext uri="{9D8B030D-6E8A-4147-A177-3AD203B41FA5}">
                      <a16:colId xmlns:a16="http://schemas.microsoft.com/office/drawing/2014/main" val="20016"/>
                    </a:ext>
                  </a:extLst>
                </a:gridCol>
              </a:tblGrid>
              <a:tr h="206337">
                <a:tc row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PROGRAM</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Period</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row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 Number of cases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 of Live Births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1 day</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6 days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27 days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364 days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4 years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Alive at 5 years of age</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0"/>
                  </a:ext>
                </a:extLst>
              </a:tr>
              <a:tr h="206337">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ISRAEL</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78%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GERMANY</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LOMB</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MALTA</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75%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000">
                        <a:effectLst/>
                        <a:latin typeface="Calibri"/>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SWEDEN</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1974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639</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163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80%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ARKANSAS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71%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9</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TEXAS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1999</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647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436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333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76%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UTAH</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150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87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29</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33%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4%</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UKRAINE</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83%</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6</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50%</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17%</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8%</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8%</a:t>
                      </a:r>
                      <a:endParaRPr lang="en-GB" sz="1000" dirty="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graphicFrame>
        <p:nvGraphicFramePr>
          <p:cNvPr id="11" name="Chart 10"/>
          <p:cNvGraphicFramePr/>
          <p:nvPr>
            <p:extLst/>
          </p:nvPr>
        </p:nvGraphicFramePr>
        <p:xfrm>
          <a:off x="899592" y="3717032"/>
          <a:ext cx="7488832" cy="2880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26549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tx2"/>
                </a:solidFill>
              </a:rPr>
              <a:t>Conclusions</a:t>
            </a:r>
            <a:endParaRPr lang="en-GB" b="1" dirty="0">
              <a:solidFill>
                <a:schemeClr val="tx2"/>
              </a:solidFill>
            </a:endParaRPr>
          </a:p>
        </p:txBody>
      </p:sp>
      <p:sp>
        <p:nvSpPr>
          <p:cNvPr id="3" name="Content Placeholder 2"/>
          <p:cNvSpPr>
            <a:spLocks noGrp="1"/>
          </p:cNvSpPr>
          <p:nvPr>
            <p:ph idx="1"/>
          </p:nvPr>
        </p:nvSpPr>
        <p:spPr>
          <a:xfrm>
            <a:off x="539552" y="1845734"/>
            <a:ext cx="8424936" cy="4023360"/>
          </a:xfrm>
        </p:spPr>
        <p:txBody>
          <a:bodyPr vert="horz" lIns="0" tIns="45720" rIns="0" bIns="45720" rtlCol="0">
            <a:normAutofit fontScale="70000" lnSpcReduction="20000"/>
          </a:bodyPr>
          <a:lstStyle/>
          <a:p>
            <a:pPr>
              <a:lnSpc>
                <a:spcPct val="150000"/>
              </a:lnSpc>
              <a:buFont typeface="Wingdings" panose="05000000000000000000" pitchFamily="2" charset="2"/>
              <a:buChar char="Ø"/>
            </a:pPr>
            <a:r>
              <a:rPr lang="en-US" sz="2600" dirty="0" smtClean="0"/>
              <a:t> </a:t>
            </a:r>
            <a:r>
              <a:rPr lang="en-GB" sz="2400" dirty="0"/>
              <a:t>This study provides an international perspective over the years on prevalence, pregnancy outcomes and survival in live births </a:t>
            </a:r>
            <a:r>
              <a:rPr lang="en-GB" sz="2400" dirty="0" smtClean="0"/>
              <a:t>with T13</a:t>
            </a:r>
          </a:p>
          <a:p>
            <a:pPr>
              <a:lnSpc>
                <a:spcPct val="150000"/>
              </a:lnSpc>
              <a:buFont typeface="Wingdings" panose="05000000000000000000" pitchFamily="2" charset="2"/>
              <a:buChar char="Ø"/>
            </a:pPr>
            <a:r>
              <a:rPr lang="en-GB" sz="2400" dirty="0" smtClean="0"/>
              <a:t> It </a:t>
            </a:r>
            <a:r>
              <a:rPr lang="en-AU" sz="2400" dirty="0" smtClean="0"/>
              <a:t>highlights </a:t>
            </a:r>
            <a:r>
              <a:rPr lang="en-AU" sz="2400" dirty="0"/>
              <a:t>the variation in screening, data collection and reporting practices </a:t>
            </a:r>
            <a:endParaRPr lang="en-AU" sz="2400" dirty="0" smtClean="0"/>
          </a:p>
          <a:p>
            <a:pPr>
              <a:lnSpc>
                <a:spcPct val="150000"/>
              </a:lnSpc>
              <a:buFont typeface="Wingdings" panose="05000000000000000000" pitchFamily="2" charset="2"/>
              <a:buChar char="Ø"/>
            </a:pPr>
            <a:r>
              <a:rPr lang="en-AU" sz="2400" dirty="0"/>
              <a:t> </a:t>
            </a:r>
            <a:r>
              <a:rPr lang="en-AU" sz="2400" dirty="0" smtClean="0"/>
              <a:t>Prevalence </a:t>
            </a:r>
            <a:r>
              <a:rPr lang="en-AU" sz="2400" dirty="0"/>
              <a:t>and outcomes varied by country and termination </a:t>
            </a:r>
            <a:r>
              <a:rPr lang="en-AU" sz="2400" dirty="0" smtClean="0"/>
              <a:t>policy </a:t>
            </a:r>
          </a:p>
          <a:p>
            <a:pPr>
              <a:lnSpc>
                <a:spcPct val="150000"/>
              </a:lnSpc>
              <a:buFont typeface="Wingdings" panose="05000000000000000000" pitchFamily="2" charset="2"/>
              <a:buChar char="Ø"/>
            </a:pPr>
            <a:r>
              <a:rPr lang="en-AU" sz="2400" dirty="0"/>
              <a:t> </a:t>
            </a:r>
            <a:r>
              <a:rPr lang="en-AU" sz="2400" dirty="0" smtClean="0"/>
              <a:t>Overall </a:t>
            </a:r>
            <a:r>
              <a:rPr lang="en-AU" sz="2400" dirty="0"/>
              <a:t>outcomes were poor with</a:t>
            </a:r>
            <a:r>
              <a:rPr lang="en-GB" sz="2400" dirty="0"/>
              <a:t> about half of live born infants not surviving the first week of </a:t>
            </a:r>
            <a:r>
              <a:rPr lang="en-GB" sz="2400" dirty="0" smtClean="0"/>
              <a:t>life</a:t>
            </a:r>
          </a:p>
          <a:p>
            <a:pPr>
              <a:lnSpc>
                <a:spcPct val="150000"/>
              </a:lnSpc>
              <a:buFont typeface="Wingdings" panose="05000000000000000000" pitchFamily="2" charset="2"/>
              <a:buChar char="Ø"/>
            </a:pPr>
            <a:r>
              <a:rPr lang="en-GB" sz="2400" dirty="0"/>
              <a:t> </a:t>
            </a:r>
            <a:r>
              <a:rPr lang="en-GB" sz="2400" dirty="0" smtClean="0"/>
              <a:t>However </a:t>
            </a:r>
            <a:r>
              <a:rPr lang="en-GB" sz="2400" dirty="0" err="1" smtClean="0"/>
              <a:t>upto</a:t>
            </a:r>
            <a:r>
              <a:rPr lang="en-GB" sz="2400" dirty="0" smtClean="0"/>
              <a:t> </a:t>
            </a:r>
            <a:r>
              <a:rPr lang="en-GB" sz="2400" dirty="0"/>
              <a:t>one-tenth survived the first year of </a:t>
            </a:r>
            <a:r>
              <a:rPr lang="en-GB" sz="2400" dirty="0" smtClean="0"/>
              <a:t>life</a:t>
            </a:r>
            <a:endParaRPr lang="en-GB" sz="2400" dirty="0"/>
          </a:p>
          <a:p>
            <a:pPr>
              <a:lnSpc>
                <a:spcPct val="150000"/>
              </a:lnSpc>
              <a:buFont typeface="Wingdings" panose="05000000000000000000" pitchFamily="2" charset="2"/>
              <a:buChar char="Ø"/>
            </a:pPr>
            <a:endParaRPr lang="en-GB" sz="2400" b="1" dirty="0">
              <a:solidFill>
                <a:srgbClr val="C00000"/>
              </a:solidFill>
            </a:endParaRPr>
          </a:p>
        </p:txBody>
      </p:sp>
      <p:sp>
        <p:nvSpPr>
          <p:cNvPr id="4" name="Footer Placeholder 3"/>
          <p:cNvSpPr>
            <a:spLocks noGrp="1"/>
          </p:cNvSpPr>
          <p:nvPr>
            <p:ph type="ftr" sz="quarter" idx="11"/>
          </p:nvPr>
        </p:nvSpPr>
        <p:spPr/>
        <p:txBody>
          <a:bodyPr/>
          <a:lstStyle/>
          <a:p>
            <a:r>
              <a:rPr lang="sv-SE" dirty="0" smtClean="0"/>
              <a:t>Goel N, Joan K Morris, ICBDSR group, Morgan M 2018</a:t>
            </a:r>
            <a:endParaRPr lang="en-GB" dirty="0"/>
          </a:p>
        </p:txBody>
      </p:sp>
    </p:spTree>
    <p:extLst>
      <p:ext uri="{BB962C8B-B14F-4D97-AF65-F5344CB8AC3E}">
        <p14:creationId xmlns:p14="http://schemas.microsoft.com/office/powerpoint/2010/main" val="2392844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661338"/>
            <a:ext cx="8784976" cy="353943"/>
          </a:xfrm>
          <a:prstGeom prst="rect">
            <a:avLst/>
          </a:prstGeom>
        </p:spPr>
        <p:txBody>
          <a:bodyPr wrap="square">
            <a:spAutoFit/>
          </a:bodyPr>
          <a:lstStyle/>
          <a:p>
            <a:pPr algn="ctr"/>
            <a:r>
              <a:rPr lang="en-GB" sz="1700" b="1" u="sng" dirty="0"/>
              <a:t>Table 2. Survival in Live births from registries where complete 5-year follow up data was known</a:t>
            </a:r>
            <a:endParaRPr lang="en-GB" sz="1700" u="sng" dirty="0"/>
          </a:p>
        </p:txBody>
      </p:sp>
      <p:graphicFrame>
        <p:nvGraphicFramePr>
          <p:cNvPr id="3" name="Table 2"/>
          <p:cNvGraphicFramePr>
            <a:graphicFrameLocks noGrp="1"/>
          </p:cNvGraphicFramePr>
          <p:nvPr>
            <p:extLst/>
          </p:nvPr>
        </p:nvGraphicFramePr>
        <p:xfrm>
          <a:off x="323528" y="1015281"/>
          <a:ext cx="8424935" cy="2498551"/>
        </p:xfrm>
        <a:graphic>
          <a:graphicData uri="http://schemas.openxmlformats.org/drawingml/2006/table">
            <a:tbl>
              <a:tblPr/>
              <a:tblGrid>
                <a:gridCol w="648072">
                  <a:extLst>
                    <a:ext uri="{9D8B030D-6E8A-4147-A177-3AD203B41FA5}">
                      <a16:colId xmlns:a16="http://schemas.microsoft.com/office/drawing/2014/main" val="20000"/>
                    </a:ext>
                  </a:extLst>
                </a:gridCol>
                <a:gridCol w="304312">
                  <a:extLst>
                    <a:ext uri="{9D8B030D-6E8A-4147-A177-3AD203B41FA5}">
                      <a16:colId xmlns:a16="http://schemas.microsoft.com/office/drawing/2014/main" val="20001"/>
                    </a:ext>
                  </a:extLst>
                </a:gridCol>
                <a:gridCol w="366302">
                  <a:extLst>
                    <a:ext uri="{9D8B030D-6E8A-4147-A177-3AD203B41FA5}">
                      <a16:colId xmlns:a16="http://schemas.microsoft.com/office/drawing/2014/main" val="20002"/>
                    </a:ext>
                  </a:extLst>
                </a:gridCol>
                <a:gridCol w="481514">
                  <a:extLst>
                    <a:ext uri="{9D8B030D-6E8A-4147-A177-3AD203B41FA5}">
                      <a16:colId xmlns:a16="http://schemas.microsoft.com/office/drawing/2014/main" val="20003"/>
                    </a:ext>
                  </a:extLst>
                </a:gridCol>
                <a:gridCol w="470870">
                  <a:extLst>
                    <a:ext uri="{9D8B030D-6E8A-4147-A177-3AD203B41FA5}">
                      <a16:colId xmlns:a16="http://schemas.microsoft.com/office/drawing/2014/main" val="20004"/>
                    </a:ext>
                  </a:extLst>
                </a:gridCol>
                <a:gridCol w="512822">
                  <a:extLst>
                    <a:ext uri="{9D8B030D-6E8A-4147-A177-3AD203B41FA5}">
                      <a16:colId xmlns:a16="http://schemas.microsoft.com/office/drawing/2014/main" val="20005"/>
                    </a:ext>
                  </a:extLst>
                </a:gridCol>
                <a:gridCol w="439562">
                  <a:extLst>
                    <a:ext uri="{9D8B030D-6E8A-4147-A177-3AD203B41FA5}">
                      <a16:colId xmlns:a16="http://schemas.microsoft.com/office/drawing/2014/main" val="20006"/>
                    </a:ext>
                  </a:extLst>
                </a:gridCol>
                <a:gridCol w="586083">
                  <a:extLst>
                    <a:ext uri="{9D8B030D-6E8A-4147-A177-3AD203B41FA5}">
                      <a16:colId xmlns:a16="http://schemas.microsoft.com/office/drawing/2014/main" val="20007"/>
                    </a:ext>
                  </a:extLst>
                </a:gridCol>
                <a:gridCol w="512822">
                  <a:extLst>
                    <a:ext uri="{9D8B030D-6E8A-4147-A177-3AD203B41FA5}">
                      <a16:colId xmlns:a16="http://schemas.microsoft.com/office/drawing/2014/main" val="20008"/>
                    </a:ext>
                  </a:extLst>
                </a:gridCol>
                <a:gridCol w="509219">
                  <a:extLst>
                    <a:ext uri="{9D8B030D-6E8A-4147-A177-3AD203B41FA5}">
                      <a16:colId xmlns:a16="http://schemas.microsoft.com/office/drawing/2014/main" val="20009"/>
                    </a:ext>
                  </a:extLst>
                </a:gridCol>
                <a:gridCol w="562663">
                  <a:extLst>
                    <a:ext uri="{9D8B030D-6E8A-4147-A177-3AD203B41FA5}">
                      <a16:colId xmlns:a16="http://schemas.microsoft.com/office/drawing/2014/main" val="20010"/>
                    </a:ext>
                  </a:extLst>
                </a:gridCol>
                <a:gridCol w="562663">
                  <a:extLst>
                    <a:ext uri="{9D8B030D-6E8A-4147-A177-3AD203B41FA5}">
                      <a16:colId xmlns:a16="http://schemas.microsoft.com/office/drawing/2014/main" val="20011"/>
                    </a:ext>
                  </a:extLst>
                </a:gridCol>
                <a:gridCol w="510420">
                  <a:extLst>
                    <a:ext uri="{9D8B030D-6E8A-4147-A177-3AD203B41FA5}">
                      <a16:colId xmlns:a16="http://schemas.microsoft.com/office/drawing/2014/main" val="20012"/>
                    </a:ext>
                  </a:extLst>
                </a:gridCol>
                <a:gridCol w="510420">
                  <a:extLst>
                    <a:ext uri="{9D8B030D-6E8A-4147-A177-3AD203B41FA5}">
                      <a16:colId xmlns:a16="http://schemas.microsoft.com/office/drawing/2014/main" val="20013"/>
                    </a:ext>
                  </a:extLst>
                </a:gridCol>
                <a:gridCol w="511020">
                  <a:extLst>
                    <a:ext uri="{9D8B030D-6E8A-4147-A177-3AD203B41FA5}">
                      <a16:colId xmlns:a16="http://schemas.microsoft.com/office/drawing/2014/main" val="20014"/>
                    </a:ext>
                  </a:extLst>
                </a:gridCol>
                <a:gridCol w="511020">
                  <a:extLst>
                    <a:ext uri="{9D8B030D-6E8A-4147-A177-3AD203B41FA5}">
                      <a16:colId xmlns:a16="http://schemas.microsoft.com/office/drawing/2014/main" val="20015"/>
                    </a:ext>
                  </a:extLst>
                </a:gridCol>
                <a:gridCol w="425151">
                  <a:extLst>
                    <a:ext uri="{9D8B030D-6E8A-4147-A177-3AD203B41FA5}">
                      <a16:colId xmlns:a16="http://schemas.microsoft.com/office/drawing/2014/main" val="20016"/>
                    </a:ext>
                  </a:extLst>
                </a:gridCol>
              </a:tblGrid>
              <a:tr h="206337">
                <a:tc rowSpan="2">
                  <a:txBody>
                    <a:bodyPr/>
                    <a:lstStyle/>
                    <a:p>
                      <a:pPr algn="ctr" fontAlgn="b">
                        <a:lnSpc>
                          <a:spcPct val="115000"/>
                        </a:lnSpc>
                        <a:spcAft>
                          <a:spcPts val="0"/>
                        </a:spcAft>
                      </a:pPr>
                      <a:r>
                        <a:rPr lang="en-GB" sz="1000" b="1" kern="1200" dirty="0">
                          <a:solidFill>
                            <a:srgbClr val="000000"/>
                          </a:solidFill>
                          <a:effectLst/>
                          <a:latin typeface="Calibri"/>
                          <a:ea typeface="Times New Roman"/>
                          <a:cs typeface="Arial"/>
                        </a:rPr>
                        <a:t>PROGRAM</a:t>
                      </a:r>
                      <a:endParaRPr lang="en-GB" sz="1000" dirty="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Period</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row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 Number of cases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 of Live Births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1 day</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6 days </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dirty="0">
                          <a:solidFill>
                            <a:srgbClr val="000000"/>
                          </a:solidFill>
                          <a:effectLst/>
                          <a:latin typeface="Calibri"/>
                          <a:ea typeface="Times New Roman"/>
                          <a:cs typeface="Arial"/>
                        </a:rPr>
                        <a:t>Survive 27 days</a:t>
                      </a:r>
                      <a:endParaRPr lang="en-GB" sz="1000" dirty="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364 days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Survive 4 years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Alive at 5 years of age</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0"/>
                  </a:ext>
                </a:extLst>
              </a:tr>
              <a:tr h="206337">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Number</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ISRAEL</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smtClean="0">
                          <a:solidFill>
                            <a:srgbClr val="000000"/>
                          </a:solidFill>
                          <a:effectLst/>
                          <a:latin typeface="Calibri"/>
                          <a:ea typeface="Times New Roman"/>
                          <a:cs typeface="Arial"/>
                        </a:rPr>
                        <a:t>2000</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2014</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Arial"/>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Arial"/>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GERMANY</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1994</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2014</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125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LOMB</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2003</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2012</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MALTA</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2000</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2013</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SWEDEN</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1974</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2014</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1335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232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167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72%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ARKANSAS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1998</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2012</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167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90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73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TEXAS</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1999</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2012</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1517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816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681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470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58%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315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UTAH</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1995</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2012</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316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138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90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11</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6337">
                <a:tc>
                  <a:txBody>
                    <a:bodyPr/>
                    <a:lstStyle/>
                    <a:p>
                      <a:pPr algn="ctr" fontAlgn="b">
                        <a:lnSpc>
                          <a:spcPct val="115000"/>
                        </a:lnSpc>
                        <a:spcAft>
                          <a:spcPts val="0"/>
                        </a:spcAft>
                      </a:pPr>
                      <a:r>
                        <a:rPr lang="en-GB" sz="1000" b="1" kern="1200">
                          <a:solidFill>
                            <a:srgbClr val="000000"/>
                          </a:solidFill>
                          <a:effectLst/>
                          <a:latin typeface="Calibri"/>
                          <a:ea typeface="Times New Roman"/>
                          <a:cs typeface="Arial"/>
                        </a:rPr>
                        <a:t>UKRAINE</a:t>
                      </a:r>
                      <a:endParaRPr lang="en-GB" sz="1000">
                        <a:effectLst/>
                        <a:latin typeface="Calibri"/>
                        <a:ea typeface="Times New Roman"/>
                        <a:cs typeface="Times New Roman"/>
                      </a:endParaRPr>
                    </a:p>
                  </a:txBody>
                  <a:tcPr marL="9058" marR="9058" marT="905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a:solidFill>
                            <a:srgbClr val="000000"/>
                          </a:solidFill>
                          <a:effectLst/>
                          <a:latin typeface="Calibri"/>
                          <a:ea typeface="Times New Roman"/>
                          <a:cs typeface="Arial"/>
                        </a:rPr>
                        <a:t>2001</a:t>
                      </a:r>
                      <a:endParaRPr lang="en-GB" sz="100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lnSpc>
                          <a:spcPct val="115000"/>
                        </a:lnSpc>
                        <a:spcAft>
                          <a:spcPts val="0"/>
                        </a:spcAft>
                      </a:pPr>
                      <a:r>
                        <a:rPr lang="en-GB" sz="1000" kern="1200" dirty="0">
                          <a:solidFill>
                            <a:srgbClr val="000000"/>
                          </a:solidFill>
                          <a:effectLst/>
                          <a:latin typeface="Calibri"/>
                          <a:ea typeface="Times New Roman"/>
                          <a:cs typeface="Arial"/>
                        </a:rPr>
                        <a:t>2013</a:t>
                      </a:r>
                      <a:endParaRPr lang="en-GB" sz="1000" dirty="0">
                        <a:effectLst/>
                        <a:latin typeface="Calibri"/>
                        <a:ea typeface="Times New Roman"/>
                        <a:cs typeface="Times New Roman"/>
                      </a:endParaRPr>
                    </a:p>
                  </a:txBody>
                  <a:tcPr marL="9058" marR="9058" marT="905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28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18</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15</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83%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72%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a:rPr>
                        <a:t>17%</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graphicFrame>
        <p:nvGraphicFramePr>
          <p:cNvPr id="11" name="Chart 10"/>
          <p:cNvGraphicFramePr/>
          <p:nvPr>
            <p:extLst/>
          </p:nvPr>
        </p:nvGraphicFramePr>
        <p:xfrm>
          <a:off x="899592" y="3717032"/>
          <a:ext cx="7488832" cy="2880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715883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102"/>
          <p:cNvPicPr>
            <a:picLocks noChangeAspect="1"/>
          </p:cNvPicPr>
          <p:nvPr/>
        </p:nvPicPr>
        <p:blipFill rotWithShape="1">
          <a:blip r:embed="rId2"/>
          <a:srcRect l="17679" t="4379" r="20073" b="10219"/>
          <a:stretch/>
        </p:blipFill>
        <p:spPr>
          <a:xfrm>
            <a:off x="723900" y="1543050"/>
            <a:ext cx="1820000" cy="1260000"/>
          </a:xfrm>
          <a:prstGeom prst="rect">
            <a:avLst/>
          </a:prstGeom>
        </p:spPr>
      </p:pic>
      <p:pic>
        <p:nvPicPr>
          <p:cNvPr id="104" name="Picture 103"/>
          <p:cNvPicPr>
            <a:picLocks/>
          </p:cNvPicPr>
          <p:nvPr/>
        </p:nvPicPr>
        <p:blipFill rotWithShape="1">
          <a:blip r:embed="rId3"/>
          <a:srcRect l="20534" t="3261" r="23539" b="10145"/>
          <a:stretch/>
        </p:blipFill>
        <p:spPr>
          <a:xfrm>
            <a:off x="723900" y="2952750"/>
            <a:ext cx="1836000" cy="1260000"/>
          </a:xfrm>
          <a:prstGeom prst="rect">
            <a:avLst/>
          </a:prstGeom>
        </p:spPr>
      </p:pic>
      <p:pic>
        <p:nvPicPr>
          <p:cNvPr id="65" name="Picture 64"/>
          <p:cNvPicPr>
            <a:picLocks noChangeAspect="1"/>
          </p:cNvPicPr>
          <p:nvPr/>
        </p:nvPicPr>
        <p:blipFill rotWithShape="1">
          <a:blip r:embed="rId4"/>
          <a:srcRect t="4849"/>
          <a:stretch/>
        </p:blipFill>
        <p:spPr>
          <a:xfrm>
            <a:off x="25401" y="4679953"/>
            <a:ext cx="4321994" cy="1005399"/>
          </a:xfrm>
          <a:prstGeom prst="rect">
            <a:avLst/>
          </a:prstGeom>
        </p:spPr>
      </p:pic>
      <p:grpSp>
        <p:nvGrpSpPr>
          <p:cNvPr id="49" name="Group 48"/>
          <p:cNvGrpSpPr/>
          <p:nvPr/>
        </p:nvGrpSpPr>
        <p:grpSpPr>
          <a:xfrm>
            <a:off x="-83922" y="5362050"/>
            <a:ext cx="9215224" cy="1451141"/>
            <a:chOff x="-111893" y="263366"/>
            <a:chExt cx="12286963" cy="1742039"/>
          </a:xfrm>
        </p:grpSpPr>
        <p:grpSp>
          <p:nvGrpSpPr>
            <p:cNvPr id="37" name="Group 36"/>
            <p:cNvGrpSpPr/>
            <p:nvPr/>
          </p:nvGrpSpPr>
          <p:grpSpPr>
            <a:xfrm>
              <a:off x="171672" y="920627"/>
              <a:ext cx="11793206" cy="600923"/>
              <a:chOff x="93994" y="671448"/>
              <a:chExt cx="11793206" cy="600923"/>
            </a:xfrm>
          </p:grpSpPr>
          <p:cxnSp>
            <p:nvCxnSpPr>
              <p:cNvPr id="3" name="Straight Arrow Connector 2"/>
              <p:cNvCxnSpPr/>
              <p:nvPr/>
            </p:nvCxnSpPr>
            <p:spPr>
              <a:xfrm flipV="1">
                <a:off x="412595" y="947855"/>
                <a:ext cx="11474605" cy="33452"/>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Oval 5"/>
              <p:cNvSpPr>
                <a:spLocks noChangeAspect="1"/>
              </p:cNvSpPr>
              <p:nvPr/>
            </p:nvSpPr>
            <p:spPr>
              <a:xfrm>
                <a:off x="290943" y="892267"/>
                <a:ext cx="156399" cy="17286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a:spLocks noChangeAspect="1"/>
              </p:cNvSpPr>
              <p:nvPr/>
            </p:nvSpPr>
            <p:spPr>
              <a:xfrm>
                <a:off x="1205344" y="892267"/>
                <a:ext cx="156399" cy="17286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8" name="Oval 7"/>
              <p:cNvSpPr>
                <a:spLocks noChangeAspect="1"/>
              </p:cNvSpPr>
              <p:nvPr/>
            </p:nvSpPr>
            <p:spPr>
              <a:xfrm>
                <a:off x="2266269" y="892267"/>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a:spLocks noChangeAspect="1"/>
              </p:cNvSpPr>
              <p:nvPr/>
            </p:nvSpPr>
            <p:spPr>
              <a:xfrm>
                <a:off x="3516153" y="866541"/>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a:spLocks noChangeAspect="1"/>
              </p:cNvSpPr>
              <p:nvPr/>
            </p:nvSpPr>
            <p:spPr>
              <a:xfrm>
                <a:off x="11181413" y="863367"/>
                <a:ext cx="156399" cy="17286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a:spLocks noChangeAspect="1"/>
              </p:cNvSpPr>
              <p:nvPr/>
            </p:nvSpPr>
            <p:spPr>
              <a:xfrm>
                <a:off x="10238372" y="864401"/>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a:spLocks noChangeAspect="1"/>
              </p:cNvSpPr>
              <p:nvPr/>
            </p:nvSpPr>
            <p:spPr>
              <a:xfrm>
                <a:off x="9327082" y="870990"/>
                <a:ext cx="156399" cy="17286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a:spLocks noChangeAspect="1"/>
              </p:cNvSpPr>
              <p:nvPr/>
            </p:nvSpPr>
            <p:spPr>
              <a:xfrm>
                <a:off x="7396962" y="847156"/>
                <a:ext cx="156399" cy="17286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a:spLocks noChangeAspect="1"/>
              </p:cNvSpPr>
              <p:nvPr/>
            </p:nvSpPr>
            <p:spPr>
              <a:xfrm>
                <a:off x="6330190" y="857637"/>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a:spLocks noChangeAspect="1"/>
              </p:cNvSpPr>
              <p:nvPr/>
            </p:nvSpPr>
            <p:spPr>
              <a:xfrm>
                <a:off x="5480354" y="863181"/>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a:spLocks noChangeAspect="1"/>
              </p:cNvSpPr>
              <p:nvPr/>
            </p:nvSpPr>
            <p:spPr>
              <a:xfrm>
                <a:off x="4323199" y="869600"/>
                <a:ext cx="156399" cy="17286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93994" y="693476"/>
                <a:ext cx="588195" cy="295579"/>
              </a:xfrm>
              <a:prstGeom prst="rect">
                <a:avLst/>
              </a:prstGeom>
              <a:noFill/>
            </p:spPr>
            <p:txBody>
              <a:bodyPr wrap="none" rtlCol="0">
                <a:spAutoFit/>
              </a:bodyPr>
              <a:lstStyle/>
              <a:p>
                <a:r>
                  <a:rPr lang="en-GB" sz="1000" b="1" dirty="0" smtClean="0">
                    <a:solidFill>
                      <a:srgbClr val="C00000"/>
                    </a:solidFill>
                    <a:latin typeface="Times New Roman" panose="02020603050405020304" pitchFamily="18" charset="0"/>
                    <a:cs typeface="Times New Roman" panose="02020603050405020304" pitchFamily="18" charset="0"/>
                  </a:rPr>
                  <a:t>1998</a:t>
                </a:r>
                <a:endParaRPr lang="en-GB" sz="1000" b="1" dirty="0">
                  <a:solidFill>
                    <a:srgbClr val="C00000"/>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3311184" y="949769"/>
                <a:ext cx="592871" cy="295579"/>
              </a:xfrm>
              <a:prstGeom prst="rect">
                <a:avLst/>
              </a:prstGeom>
              <a:noFill/>
            </p:spPr>
            <p:txBody>
              <a:bodyPr wrap="none" rtlCol="0">
                <a:spAutoFit/>
              </a:bodyPr>
              <a:lstStyle/>
              <a:p>
                <a:r>
                  <a:rPr lang="en-GB" sz="1000" b="1" dirty="0" smtClean="0">
                    <a:solidFill>
                      <a:srgbClr val="C00000"/>
                    </a:solidFill>
                  </a:rPr>
                  <a:t>2003</a:t>
                </a:r>
                <a:endParaRPr lang="en-GB" sz="1000" b="1" dirty="0">
                  <a:solidFill>
                    <a:srgbClr val="C00000"/>
                  </a:solidFill>
                </a:endParaRPr>
              </a:p>
            </p:txBody>
          </p:sp>
          <p:sp>
            <p:nvSpPr>
              <p:cNvPr id="25" name="TextBox 24"/>
              <p:cNvSpPr txBox="1"/>
              <p:nvPr/>
            </p:nvSpPr>
            <p:spPr>
              <a:xfrm>
                <a:off x="2067776" y="705841"/>
                <a:ext cx="592871" cy="295579"/>
              </a:xfrm>
              <a:prstGeom prst="rect">
                <a:avLst/>
              </a:prstGeom>
              <a:noFill/>
            </p:spPr>
            <p:txBody>
              <a:bodyPr wrap="none" rtlCol="0">
                <a:spAutoFit/>
              </a:bodyPr>
              <a:lstStyle/>
              <a:p>
                <a:r>
                  <a:rPr lang="en-GB" sz="1000" b="1" dirty="0" smtClean="0">
                    <a:solidFill>
                      <a:srgbClr val="C00000"/>
                    </a:solidFill>
                  </a:rPr>
                  <a:t>2001</a:t>
                </a:r>
                <a:endParaRPr lang="en-GB" sz="1000" b="1" dirty="0">
                  <a:solidFill>
                    <a:srgbClr val="C00000"/>
                  </a:solidFill>
                </a:endParaRPr>
              </a:p>
            </p:txBody>
          </p:sp>
          <p:sp>
            <p:nvSpPr>
              <p:cNvPr id="26" name="TextBox 25"/>
              <p:cNvSpPr txBox="1"/>
              <p:nvPr/>
            </p:nvSpPr>
            <p:spPr>
              <a:xfrm>
                <a:off x="4117631" y="681220"/>
                <a:ext cx="592871" cy="295579"/>
              </a:xfrm>
              <a:prstGeom prst="rect">
                <a:avLst/>
              </a:prstGeom>
              <a:noFill/>
            </p:spPr>
            <p:txBody>
              <a:bodyPr wrap="none" rtlCol="0">
                <a:spAutoFit/>
              </a:bodyPr>
              <a:lstStyle/>
              <a:p>
                <a:r>
                  <a:rPr lang="en-GB" sz="1000" b="1" dirty="0" smtClean="0">
                    <a:solidFill>
                      <a:srgbClr val="C00000"/>
                    </a:solidFill>
                  </a:rPr>
                  <a:t>2004</a:t>
                </a:r>
                <a:endParaRPr lang="en-GB" sz="1000" b="1" dirty="0">
                  <a:solidFill>
                    <a:srgbClr val="C00000"/>
                  </a:solidFill>
                </a:endParaRPr>
              </a:p>
            </p:txBody>
          </p:sp>
          <p:sp>
            <p:nvSpPr>
              <p:cNvPr id="27" name="TextBox 26"/>
              <p:cNvSpPr txBox="1"/>
              <p:nvPr/>
            </p:nvSpPr>
            <p:spPr>
              <a:xfrm>
                <a:off x="6129792" y="671833"/>
                <a:ext cx="592871" cy="295579"/>
              </a:xfrm>
              <a:prstGeom prst="rect">
                <a:avLst/>
              </a:prstGeom>
              <a:noFill/>
            </p:spPr>
            <p:txBody>
              <a:bodyPr wrap="none" rtlCol="0">
                <a:spAutoFit/>
              </a:bodyPr>
              <a:lstStyle/>
              <a:p>
                <a:r>
                  <a:rPr lang="en-GB" sz="1000" b="1" dirty="0" smtClean="0">
                    <a:solidFill>
                      <a:srgbClr val="C00000"/>
                    </a:solidFill>
                  </a:rPr>
                  <a:t>2006</a:t>
                </a:r>
                <a:endParaRPr lang="en-GB" sz="1000" b="1" dirty="0">
                  <a:solidFill>
                    <a:srgbClr val="C00000"/>
                  </a:solidFill>
                </a:endParaRPr>
              </a:p>
            </p:txBody>
          </p:sp>
          <p:sp>
            <p:nvSpPr>
              <p:cNvPr id="28" name="TextBox 27"/>
              <p:cNvSpPr txBox="1"/>
              <p:nvPr/>
            </p:nvSpPr>
            <p:spPr>
              <a:xfrm>
                <a:off x="7207189" y="930897"/>
                <a:ext cx="592871" cy="295578"/>
              </a:xfrm>
              <a:prstGeom prst="rect">
                <a:avLst/>
              </a:prstGeom>
              <a:noFill/>
            </p:spPr>
            <p:txBody>
              <a:bodyPr wrap="none" rtlCol="0">
                <a:spAutoFit/>
              </a:bodyPr>
              <a:lstStyle/>
              <a:p>
                <a:r>
                  <a:rPr lang="en-GB" sz="1000" b="1" dirty="0" smtClean="0">
                    <a:solidFill>
                      <a:srgbClr val="C00000"/>
                    </a:solidFill>
                  </a:rPr>
                  <a:t>2009</a:t>
                </a:r>
                <a:endParaRPr lang="en-GB" sz="1000" b="1" dirty="0">
                  <a:solidFill>
                    <a:srgbClr val="C00000"/>
                  </a:solidFill>
                </a:endParaRPr>
              </a:p>
            </p:txBody>
          </p:sp>
          <p:sp>
            <p:nvSpPr>
              <p:cNvPr id="29" name="TextBox 28"/>
              <p:cNvSpPr txBox="1"/>
              <p:nvPr/>
            </p:nvSpPr>
            <p:spPr>
              <a:xfrm>
                <a:off x="10012574" y="672004"/>
                <a:ext cx="592871" cy="295579"/>
              </a:xfrm>
              <a:prstGeom prst="rect">
                <a:avLst/>
              </a:prstGeom>
              <a:noFill/>
            </p:spPr>
            <p:txBody>
              <a:bodyPr wrap="none" rtlCol="0">
                <a:spAutoFit/>
              </a:bodyPr>
              <a:lstStyle/>
              <a:p>
                <a:r>
                  <a:rPr lang="en-GB" sz="1000" b="1" dirty="0" smtClean="0">
                    <a:solidFill>
                      <a:srgbClr val="C00000"/>
                    </a:solidFill>
                  </a:rPr>
                  <a:t>2014</a:t>
                </a:r>
                <a:endParaRPr lang="en-GB" sz="1000" b="1" dirty="0">
                  <a:solidFill>
                    <a:srgbClr val="C00000"/>
                  </a:solidFill>
                </a:endParaRPr>
              </a:p>
            </p:txBody>
          </p:sp>
          <p:sp>
            <p:nvSpPr>
              <p:cNvPr id="31" name="TextBox 30"/>
              <p:cNvSpPr txBox="1"/>
              <p:nvPr/>
            </p:nvSpPr>
            <p:spPr>
              <a:xfrm>
                <a:off x="5276156" y="939548"/>
                <a:ext cx="592871" cy="295579"/>
              </a:xfrm>
              <a:prstGeom prst="rect">
                <a:avLst/>
              </a:prstGeom>
              <a:noFill/>
            </p:spPr>
            <p:txBody>
              <a:bodyPr wrap="none" rtlCol="0">
                <a:spAutoFit/>
              </a:bodyPr>
              <a:lstStyle/>
              <a:p>
                <a:r>
                  <a:rPr lang="en-GB" sz="1000" b="1" dirty="0" smtClean="0">
                    <a:solidFill>
                      <a:srgbClr val="C00000"/>
                    </a:solidFill>
                  </a:rPr>
                  <a:t>2005</a:t>
                </a:r>
                <a:endParaRPr lang="en-GB" sz="1000" b="1" dirty="0">
                  <a:solidFill>
                    <a:srgbClr val="C00000"/>
                  </a:solidFill>
                </a:endParaRPr>
              </a:p>
            </p:txBody>
          </p:sp>
          <p:sp>
            <p:nvSpPr>
              <p:cNvPr id="32" name="TextBox 31"/>
              <p:cNvSpPr txBox="1"/>
              <p:nvPr/>
            </p:nvSpPr>
            <p:spPr>
              <a:xfrm>
                <a:off x="991665" y="976792"/>
                <a:ext cx="592871" cy="295579"/>
              </a:xfrm>
              <a:prstGeom prst="rect">
                <a:avLst/>
              </a:prstGeom>
              <a:noFill/>
            </p:spPr>
            <p:txBody>
              <a:bodyPr wrap="none" rtlCol="0">
                <a:spAutoFit/>
              </a:bodyPr>
              <a:lstStyle/>
              <a:p>
                <a:r>
                  <a:rPr lang="en-GB" sz="1000" b="1" dirty="0" smtClean="0">
                    <a:solidFill>
                      <a:srgbClr val="C00000"/>
                    </a:solidFill>
                  </a:rPr>
                  <a:t>1999</a:t>
                </a:r>
                <a:endParaRPr lang="en-GB" sz="1000" b="1" dirty="0">
                  <a:solidFill>
                    <a:srgbClr val="C00000"/>
                  </a:solidFill>
                </a:endParaRPr>
              </a:p>
            </p:txBody>
          </p:sp>
          <p:sp>
            <p:nvSpPr>
              <p:cNvPr id="33" name="TextBox 32"/>
              <p:cNvSpPr txBox="1"/>
              <p:nvPr/>
            </p:nvSpPr>
            <p:spPr>
              <a:xfrm>
                <a:off x="10961259" y="671448"/>
                <a:ext cx="592871" cy="295579"/>
              </a:xfrm>
              <a:prstGeom prst="rect">
                <a:avLst/>
              </a:prstGeom>
              <a:noFill/>
            </p:spPr>
            <p:txBody>
              <a:bodyPr wrap="none" rtlCol="0">
                <a:spAutoFit/>
              </a:bodyPr>
              <a:lstStyle/>
              <a:p>
                <a:r>
                  <a:rPr lang="en-GB" sz="1000" b="1" dirty="0" smtClean="0">
                    <a:solidFill>
                      <a:srgbClr val="C00000"/>
                    </a:solidFill>
                  </a:rPr>
                  <a:t>2018</a:t>
                </a:r>
                <a:endParaRPr lang="en-GB" sz="1000" b="1" dirty="0">
                  <a:solidFill>
                    <a:srgbClr val="C00000"/>
                  </a:solidFill>
                </a:endParaRPr>
              </a:p>
            </p:txBody>
          </p:sp>
          <p:sp>
            <p:nvSpPr>
              <p:cNvPr id="34" name="TextBox 33"/>
              <p:cNvSpPr txBox="1"/>
              <p:nvPr/>
            </p:nvSpPr>
            <p:spPr>
              <a:xfrm>
                <a:off x="9123258" y="960787"/>
                <a:ext cx="592871" cy="295580"/>
              </a:xfrm>
              <a:prstGeom prst="rect">
                <a:avLst/>
              </a:prstGeom>
              <a:noFill/>
            </p:spPr>
            <p:txBody>
              <a:bodyPr wrap="none" rtlCol="0">
                <a:spAutoFit/>
              </a:bodyPr>
              <a:lstStyle/>
              <a:p>
                <a:r>
                  <a:rPr lang="en-GB" sz="1000" b="1" dirty="0" smtClean="0">
                    <a:solidFill>
                      <a:srgbClr val="C00000"/>
                    </a:solidFill>
                  </a:rPr>
                  <a:t>2013</a:t>
                </a:r>
                <a:endParaRPr lang="en-GB" sz="1000" b="1" dirty="0">
                  <a:solidFill>
                    <a:srgbClr val="C00000"/>
                  </a:solidFill>
                </a:endParaRPr>
              </a:p>
            </p:txBody>
          </p:sp>
        </p:grpSp>
        <p:sp>
          <p:nvSpPr>
            <p:cNvPr id="36" name="TextBox 35"/>
            <p:cNvSpPr txBox="1"/>
            <p:nvPr/>
          </p:nvSpPr>
          <p:spPr>
            <a:xfrm>
              <a:off x="-111893" y="1345408"/>
              <a:ext cx="1809965" cy="620717"/>
            </a:xfrm>
            <a:prstGeom prst="rect">
              <a:avLst/>
            </a:prstGeom>
            <a:noFill/>
          </p:spPr>
          <p:txBody>
            <a:bodyPr wrap="square" rtlCol="0">
              <a:spAutoFit/>
            </a:bodyPr>
            <a:lstStyle/>
            <a:p>
              <a:pPr algn="ctr">
                <a:lnSpc>
                  <a:spcPct val="115000"/>
                </a:lnSpc>
              </a:pP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-CARIS </a:t>
              </a:r>
              <a:r>
                <a:rPr lang="en-GB" sz="800" b="1" dirty="0">
                  <a:latin typeface="Times New Roman" panose="02020603050405020304" pitchFamily="18" charset="0"/>
                  <a:ea typeface="Calibri" panose="020F0502020204030204" pitchFamily="34" charset="0"/>
                  <a:cs typeface="Times New Roman" panose="02020603050405020304" pitchFamily="18" charset="0"/>
                </a:rPr>
                <a:t>starts collecting data in </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Wales </a:t>
              </a:r>
            </a:p>
            <a:p>
              <a:pPr algn="ctr">
                <a:lnSpc>
                  <a:spcPct val="115000"/>
                </a:lnSpc>
              </a:pPr>
              <a:r>
                <a:rPr lang="en-US" sz="800" b="1" dirty="0" smtClean="0">
                  <a:latin typeface="Times New Roman" panose="02020603050405020304" pitchFamily="18" charset="0"/>
                  <a:ea typeface="Calibri" panose="020F0502020204030204" pitchFamily="34" charset="0"/>
                  <a:cs typeface="Times New Roman" panose="02020603050405020304" pitchFamily="18" charset="0"/>
                </a:rPr>
                <a:t>-p</a:t>
              </a:r>
              <a:r>
                <a:rPr lang="en-GB" sz="800" b="1" dirty="0" err="1" smtClean="0">
                  <a:latin typeface="Times New Roman" panose="02020603050405020304" pitchFamily="18" charset="0"/>
                  <a:ea typeface="Calibri" panose="020F0502020204030204" pitchFamily="34" charset="0"/>
                  <a:cs typeface="Times New Roman" panose="02020603050405020304" pitchFamily="18" charset="0"/>
                </a:rPr>
                <a:t>aper</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 reporting system</a:t>
              </a:r>
              <a:endParaRPr lang="en-GB" sz="8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8" name="Rectangle 37"/>
            <p:cNvSpPr/>
            <p:nvPr/>
          </p:nvSpPr>
          <p:spPr>
            <a:xfrm>
              <a:off x="810595" y="737067"/>
              <a:ext cx="1254918" cy="447064"/>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EUROCAT joined</a:t>
              </a:r>
            </a:p>
          </p:txBody>
        </p:sp>
        <p:sp>
          <p:nvSpPr>
            <p:cNvPr id="39" name="Rectangle 38"/>
            <p:cNvSpPr/>
            <p:nvPr/>
          </p:nvSpPr>
          <p:spPr>
            <a:xfrm>
              <a:off x="1616469" y="1235411"/>
              <a:ext cx="1952978" cy="617023"/>
            </a:xfrm>
            <a:prstGeom prst="rect">
              <a:avLst/>
            </a:prstGeom>
          </p:spPr>
          <p:txBody>
            <a:bodyPr wrap="square">
              <a:spAutoFit/>
            </a:bodyPr>
            <a:lstStyle/>
            <a:p>
              <a:pPr>
                <a:lnSpc>
                  <a:spcPct val="115000"/>
                </a:lnSpc>
                <a:spcAft>
                  <a:spcPts val="750"/>
                </a:spcAft>
              </a:pP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Exemption </a:t>
              </a:r>
              <a:r>
                <a:rPr lang="en-GB" sz="800" b="1" dirty="0">
                  <a:latin typeface="Times New Roman" panose="02020603050405020304" pitchFamily="18" charset="0"/>
                  <a:ea typeface="Calibri" panose="020F0502020204030204" pitchFamily="34" charset="0"/>
                  <a:cs typeface="Times New Roman" panose="02020603050405020304" pitchFamily="18" charset="0"/>
                </a:rPr>
                <a:t>from patient consent </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by Patient Information </a:t>
              </a:r>
              <a:r>
                <a:rPr lang="en-GB" sz="800" b="1" dirty="0">
                  <a:latin typeface="Times New Roman" panose="02020603050405020304" pitchFamily="18" charset="0"/>
                  <a:ea typeface="Calibri" panose="020F0502020204030204" pitchFamily="34" charset="0"/>
                  <a:cs typeface="Times New Roman" panose="02020603050405020304" pitchFamily="18" charset="0"/>
                </a:rPr>
                <a:t>Advisory Group</a:t>
              </a:r>
            </a:p>
          </p:txBody>
        </p:sp>
        <p:sp>
          <p:nvSpPr>
            <p:cNvPr id="40" name="Rectangle 39"/>
            <p:cNvSpPr/>
            <p:nvPr/>
          </p:nvSpPr>
          <p:spPr>
            <a:xfrm>
              <a:off x="3090337" y="723271"/>
              <a:ext cx="1184124" cy="447065"/>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CARIS website created</a:t>
              </a:r>
            </a:p>
          </p:txBody>
        </p:sp>
        <p:sp>
          <p:nvSpPr>
            <p:cNvPr id="41" name="Rectangle 40"/>
            <p:cNvSpPr/>
            <p:nvPr/>
          </p:nvSpPr>
          <p:spPr>
            <a:xfrm>
              <a:off x="3759211" y="1218421"/>
              <a:ext cx="1635656" cy="786984"/>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Rationalising of soft chromosomal </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markers with reduction in reporting</a:t>
              </a:r>
              <a:endParaRPr lang="en-GB" sz="8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2" name="Rectangle 41"/>
            <p:cNvSpPr/>
            <p:nvPr/>
          </p:nvSpPr>
          <p:spPr>
            <a:xfrm>
              <a:off x="4758279" y="707632"/>
              <a:ext cx="1684856" cy="447065"/>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International Clearing House joined</a:t>
              </a:r>
            </a:p>
          </p:txBody>
        </p:sp>
        <p:sp>
          <p:nvSpPr>
            <p:cNvPr id="43" name="Rectangle 42"/>
            <p:cNvSpPr/>
            <p:nvPr/>
          </p:nvSpPr>
          <p:spPr>
            <a:xfrm>
              <a:off x="5799668" y="1173706"/>
              <a:ext cx="1580444" cy="617023"/>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Health and Social Act – permission to collect data without consent</a:t>
              </a:r>
            </a:p>
          </p:txBody>
        </p:sp>
        <p:sp>
          <p:nvSpPr>
            <p:cNvPr id="44" name="Rectangle 43"/>
            <p:cNvSpPr/>
            <p:nvPr/>
          </p:nvSpPr>
          <p:spPr>
            <a:xfrm>
              <a:off x="6779996" y="711968"/>
              <a:ext cx="1503801" cy="447064"/>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Incorporated into Public Health Wales</a:t>
              </a:r>
            </a:p>
          </p:txBody>
        </p:sp>
        <p:sp>
          <p:nvSpPr>
            <p:cNvPr id="47" name="Rectangle 46"/>
            <p:cNvSpPr/>
            <p:nvPr/>
          </p:nvSpPr>
          <p:spPr>
            <a:xfrm>
              <a:off x="9622466" y="1206750"/>
              <a:ext cx="1433675" cy="786980"/>
            </a:xfrm>
            <a:prstGeom prst="rect">
              <a:avLst/>
            </a:prstGeom>
          </p:spPr>
          <p:txBody>
            <a:bodyPr wrap="square">
              <a:spAutoFit/>
            </a:bodyPr>
            <a:lstStyle/>
            <a:p>
              <a:pPr algn="ctr">
                <a:lnSpc>
                  <a:spcPct val="115000"/>
                </a:lnSpc>
                <a:spcAft>
                  <a:spcPts val="750"/>
                </a:spcAft>
              </a:pPr>
              <a:r>
                <a:rPr lang="en-GB" sz="800" b="1" dirty="0">
                  <a:latin typeface="Times New Roman" panose="02020603050405020304" pitchFamily="18" charset="0"/>
                  <a:ea typeface="Calibri" panose="020F0502020204030204" pitchFamily="34" charset="0"/>
                  <a:cs typeface="Times New Roman" panose="02020603050405020304" pitchFamily="18" charset="0"/>
                </a:rPr>
                <a:t>Case definition changed from up to 1 year to up to 18 years</a:t>
              </a:r>
            </a:p>
          </p:txBody>
        </p:sp>
        <p:sp>
          <p:nvSpPr>
            <p:cNvPr id="48" name="Rectangle 47"/>
            <p:cNvSpPr/>
            <p:nvPr/>
          </p:nvSpPr>
          <p:spPr>
            <a:xfrm>
              <a:off x="10337548" y="263366"/>
              <a:ext cx="1837522" cy="790674"/>
            </a:xfrm>
            <a:prstGeom prst="rect">
              <a:avLst/>
            </a:prstGeom>
          </p:spPr>
          <p:txBody>
            <a:bodyPr wrap="square">
              <a:spAutoFit/>
            </a:bodyPr>
            <a:lstStyle/>
            <a:p>
              <a:pPr algn="ctr">
                <a:lnSpc>
                  <a:spcPct val="115000"/>
                </a:lnSpc>
              </a:pP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-Data </a:t>
              </a:r>
              <a:r>
                <a:rPr lang="en-GB" sz="800" b="1" dirty="0">
                  <a:latin typeface="Times New Roman" panose="02020603050405020304" pitchFamily="18" charset="0"/>
                  <a:ea typeface="Calibri" panose="020F0502020204030204" pitchFamily="34" charset="0"/>
                  <a:cs typeface="Times New Roman" panose="02020603050405020304" pitchFamily="18" charset="0"/>
                </a:rPr>
                <a:t>Protection Act (including GDPR</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a:t>
              </a:r>
            </a:p>
            <a:p>
              <a:pPr algn="ctr">
                <a:lnSpc>
                  <a:spcPct val="115000"/>
                </a:lnSpc>
              </a:pPr>
              <a:r>
                <a:rPr lang="en-US" sz="800" b="1" dirty="0" smtClean="0">
                  <a:latin typeface="Times New Roman" panose="02020603050405020304" pitchFamily="18" charset="0"/>
                  <a:ea typeface="Calibri" panose="020F0502020204030204" pitchFamily="34" charset="0"/>
                  <a:cs typeface="Times New Roman" panose="02020603050405020304" pitchFamily="18" charset="0"/>
                </a:rPr>
                <a:t>-paper, web based/electronic reporting</a:t>
              </a:r>
              <a:endParaRPr lang="en-GB" sz="800" b="1" dirty="0">
                <a:latin typeface="Times New Roman" panose="02020603050405020304" pitchFamily="18" charset="0"/>
                <a:ea typeface="Calibri" panose="020F0502020204030204" pitchFamily="34" charset="0"/>
                <a:cs typeface="Times New Roman" panose="02020603050405020304" pitchFamily="18" charset="0"/>
              </a:endParaRPr>
            </a:p>
          </p:txBody>
        </p:sp>
      </p:grpSp>
      <p:sp>
        <p:nvSpPr>
          <p:cNvPr id="5" name="Rectangle 4"/>
          <p:cNvSpPr/>
          <p:nvPr/>
        </p:nvSpPr>
        <p:spPr>
          <a:xfrm>
            <a:off x="0" y="0"/>
            <a:ext cx="9144000" cy="6858000"/>
          </a:xfrm>
          <a:prstGeom prst="rect">
            <a:avLst/>
          </a:prstGeom>
          <a:no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grpSp>
        <p:nvGrpSpPr>
          <p:cNvPr id="10" name="Group 9"/>
          <p:cNvGrpSpPr/>
          <p:nvPr/>
        </p:nvGrpSpPr>
        <p:grpSpPr>
          <a:xfrm>
            <a:off x="33866" y="2209812"/>
            <a:ext cx="651186" cy="2180162"/>
            <a:chOff x="8448374" y="29638"/>
            <a:chExt cx="651186" cy="2180162"/>
          </a:xfrm>
        </p:grpSpPr>
        <p:pic>
          <p:nvPicPr>
            <p:cNvPr id="58" name="Picture 57"/>
            <p:cNvPicPr>
              <a:picLocks/>
            </p:cNvPicPr>
            <p:nvPr/>
          </p:nvPicPr>
          <p:blipFill rotWithShape="1">
            <a:blip r:embed="rId5" cstate="print">
              <a:extLst>
                <a:ext uri="{28A0092B-C50C-407E-A947-70E740481C1C}">
                  <a14:useLocalDpi xmlns:a14="http://schemas.microsoft.com/office/drawing/2010/main" val="0"/>
                </a:ext>
              </a:extLst>
            </a:blip>
            <a:srcRect l="20742" r="13575"/>
            <a:stretch/>
          </p:blipFill>
          <p:spPr>
            <a:xfrm rot="5400000">
              <a:off x="8517329" y="-36131"/>
              <a:ext cx="516462" cy="648000"/>
            </a:xfrm>
            <a:prstGeom prst="rect">
              <a:avLst/>
            </a:prstGeom>
          </p:spPr>
        </p:pic>
        <p:pic>
          <p:nvPicPr>
            <p:cNvPr id="59" name="Picture 58"/>
            <p:cNvPicPr>
              <a:picLocks/>
            </p:cNvPicPr>
            <p:nvPr/>
          </p:nvPicPr>
          <p:blipFill rotWithShape="1">
            <a:blip r:embed="rId6" cstate="print">
              <a:extLst>
                <a:ext uri="{28A0092B-C50C-407E-A947-70E740481C1C}">
                  <a14:useLocalDpi xmlns:a14="http://schemas.microsoft.com/office/drawing/2010/main" val="0"/>
                </a:ext>
              </a:extLst>
            </a:blip>
            <a:srcRect l="38938"/>
            <a:stretch/>
          </p:blipFill>
          <p:spPr>
            <a:xfrm rot="5400000">
              <a:off x="8455933" y="553367"/>
              <a:ext cx="632881" cy="648000"/>
            </a:xfrm>
            <a:prstGeom prst="rect">
              <a:avLst/>
            </a:prstGeom>
          </p:spPr>
        </p:pic>
        <p:pic>
          <p:nvPicPr>
            <p:cNvPr id="60" name="Picture 59"/>
            <p:cNvPicPr>
              <a:picLocks/>
            </p:cNvPicPr>
            <p:nvPr/>
          </p:nvPicPr>
          <p:blipFill rotWithShape="1">
            <a:blip r:embed="rId7" cstate="print">
              <a:extLst>
                <a:ext uri="{28A0092B-C50C-407E-A947-70E740481C1C}">
                  <a14:useLocalDpi xmlns:a14="http://schemas.microsoft.com/office/drawing/2010/main" val="0"/>
                </a:ext>
              </a:extLst>
            </a:blip>
            <a:srcRect l="26235" r="16974"/>
            <a:stretch/>
          </p:blipFill>
          <p:spPr>
            <a:xfrm rot="5400000">
              <a:off x="8515209" y="1136515"/>
              <a:ext cx="520681" cy="648000"/>
            </a:xfrm>
            <a:prstGeom prst="rect">
              <a:avLst/>
            </a:prstGeom>
          </p:spPr>
        </p:pic>
        <p:pic>
          <p:nvPicPr>
            <p:cNvPr id="61" name="Picture 60"/>
            <p:cNvPicPr>
              <a:picLocks/>
            </p:cNvPicPr>
            <p:nvPr/>
          </p:nvPicPr>
          <p:blipFill rotWithShape="1">
            <a:blip r:embed="rId8"/>
            <a:srcRect l="9004" t="4018" r="17433" b="1418"/>
            <a:stretch/>
          </p:blipFill>
          <p:spPr>
            <a:xfrm>
              <a:off x="8448671" y="1727199"/>
              <a:ext cx="648000" cy="482601"/>
            </a:xfrm>
            <a:prstGeom prst="rect">
              <a:avLst/>
            </a:prstGeom>
          </p:spPr>
        </p:pic>
      </p:grpSp>
      <p:grpSp>
        <p:nvGrpSpPr>
          <p:cNvPr id="4" name="Group 3"/>
          <p:cNvGrpSpPr/>
          <p:nvPr/>
        </p:nvGrpSpPr>
        <p:grpSpPr>
          <a:xfrm>
            <a:off x="38099" y="33871"/>
            <a:ext cx="650876" cy="2167463"/>
            <a:chOff x="38099" y="42338"/>
            <a:chExt cx="650876" cy="2167463"/>
          </a:xfrm>
        </p:grpSpPr>
        <p:pic>
          <p:nvPicPr>
            <p:cNvPr id="46" name="Picture 45"/>
            <p:cNvPicPr>
              <a:picLocks noChangeAspect="1"/>
            </p:cNvPicPr>
            <p:nvPr/>
          </p:nvPicPr>
          <p:blipFill rotWithShape="1">
            <a:blip r:embed="rId9"/>
            <a:srcRect t="22812" b="9359"/>
            <a:stretch/>
          </p:blipFill>
          <p:spPr>
            <a:xfrm>
              <a:off x="41276" y="480485"/>
              <a:ext cx="641349" cy="370415"/>
            </a:xfrm>
            <a:prstGeom prst="rect">
              <a:avLst/>
            </a:prstGeom>
          </p:spPr>
        </p:pic>
        <p:pic>
          <p:nvPicPr>
            <p:cNvPr id="54" name="Picture 53"/>
            <p:cNvPicPr>
              <a:picLocks/>
            </p:cNvPicPr>
            <p:nvPr/>
          </p:nvPicPr>
          <p:blipFill>
            <a:blip r:embed="rId10" cstate="print">
              <a:extLst>
                <a:ext uri="{28A0092B-C50C-407E-A947-70E740481C1C}">
                  <a14:useLocalDpi xmlns:a14="http://schemas.microsoft.com/office/drawing/2010/main" val="0"/>
                </a:ext>
              </a:extLst>
            </a:blip>
            <a:stretch>
              <a:fillRect/>
            </a:stretch>
          </p:blipFill>
          <p:spPr>
            <a:xfrm rot="5400000">
              <a:off x="-9354" y="91192"/>
              <a:ext cx="430739" cy="333034"/>
            </a:xfrm>
            <a:prstGeom prst="rect">
              <a:avLst/>
            </a:prstGeom>
          </p:spPr>
        </p:pic>
        <p:pic>
          <p:nvPicPr>
            <p:cNvPr id="55" name="Picture 54"/>
            <p:cNvPicPr>
              <a:picLocks/>
            </p:cNvPicPr>
            <p:nvPr/>
          </p:nvPicPr>
          <p:blipFill>
            <a:blip r:embed="rId11"/>
            <a:stretch>
              <a:fillRect/>
            </a:stretch>
          </p:blipFill>
          <p:spPr>
            <a:xfrm>
              <a:off x="368807" y="42338"/>
              <a:ext cx="312761" cy="431796"/>
            </a:xfrm>
            <a:prstGeom prst="rect">
              <a:avLst/>
            </a:prstGeom>
          </p:spPr>
        </p:pic>
        <p:pic>
          <p:nvPicPr>
            <p:cNvPr id="56" name="Picture 55"/>
            <p:cNvPicPr>
              <a:picLocks noChangeAspect="1"/>
            </p:cNvPicPr>
            <p:nvPr/>
          </p:nvPicPr>
          <p:blipFill rotWithShape="1">
            <a:blip r:embed="rId12" cstate="print">
              <a:extLst>
                <a:ext uri="{28A0092B-C50C-407E-A947-70E740481C1C}">
                  <a14:useLocalDpi xmlns:a14="http://schemas.microsoft.com/office/drawing/2010/main" val="0"/>
                </a:ext>
              </a:extLst>
            </a:blip>
            <a:srcRect l="22625"/>
            <a:stretch/>
          </p:blipFill>
          <p:spPr>
            <a:xfrm rot="5400000">
              <a:off x="160867" y="738722"/>
              <a:ext cx="398991" cy="644524"/>
            </a:xfrm>
            <a:prstGeom prst="rect">
              <a:avLst/>
            </a:prstGeom>
          </p:spPr>
        </p:pic>
        <p:pic>
          <p:nvPicPr>
            <p:cNvPr id="57" name="Picture 56"/>
            <p:cNvPicPr>
              <a:picLocks noChangeAspect="1"/>
            </p:cNvPicPr>
            <p:nvPr/>
          </p:nvPicPr>
          <p:blipFill rotWithShape="1">
            <a:blip r:embed="rId13" cstate="print">
              <a:extLst>
                <a:ext uri="{28A0092B-C50C-407E-A947-70E740481C1C}">
                  <a14:useLocalDpi xmlns:a14="http://schemas.microsoft.com/office/drawing/2010/main" val="0"/>
                </a:ext>
              </a:extLst>
            </a:blip>
            <a:srcRect l="21612" r="8791"/>
            <a:stretch/>
          </p:blipFill>
          <p:spPr>
            <a:xfrm rot="5400000">
              <a:off x="156629" y="1147230"/>
              <a:ext cx="413815" cy="650876"/>
            </a:xfrm>
            <a:prstGeom prst="rect">
              <a:avLst/>
            </a:prstGeom>
          </p:spPr>
        </p:pic>
        <p:pic>
          <p:nvPicPr>
            <p:cNvPr id="62" name="Picture 61"/>
            <p:cNvPicPr>
              <a:picLocks/>
            </p:cNvPicPr>
            <p:nvPr/>
          </p:nvPicPr>
          <p:blipFill rotWithShape="1">
            <a:blip r:embed="rId14" cstate="print">
              <a:extLst>
                <a:ext uri="{28A0092B-C50C-407E-A947-70E740481C1C}">
                  <a14:useLocalDpi xmlns:a14="http://schemas.microsoft.com/office/drawing/2010/main" val="0"/>
                </a:ext>
              </a:extLst>
            </a:blip>
            <a:srcRect l="32950" t="8642"/>
            <a:stretch/>
          </p:blipFill>
          <p:spPr>
            <a:xfrm rot="5400000">
              <a:off x="100694" y="1624396"/>
              <a:ext cx="522811" cy="648000"/>
            </a:xfrm>
            <a:prstGeom prst="rect">
              <a:avLst/>
            </a:prstGeom>
          </p:spPr>
        </p:pic>
      </p:grpSp>
      <p:pic>
        <p:nvPicPr>
          <p:cNvPr id="15" name="Picture 14"/>
          <p:cNvPicPr>
            <a:picLocks noChangeAspect="1"/>
          </p:cNvPicPr>
          <p:nvPr/>
        </p:nvPicPr>
        <p:blipFill rotWithShape="1">
          <a:blip r:embed="rId15"/>
          <a:srcRect l="4033" t="8696" r="1682" b="19323"/>
          <a:stretch/>
        </p:blipFill>
        <p:spPr>
          <a:xfrm>
            <a:off x="2571003" y="1272657"/>
            <a:ext cx="2053543" cy="1044000"/>
          </a:xfrm>
          <a:prstGeom prst="rect">
            <a:avLst/>
          </a:prstGeom>
        </p:spPr>
      </p:pic>
      <p:pic>
        <p:nvPicPr>
          <p:cNvPr id="70" name="Picture 69"/>
          <p:cNvPicPr>
            <a:picLocks noChangeAspect="1"/>
          </p:cNvPicPr>
          <p:nvPr/>
        </p:nvPicPr>
        <p:blipFill rotWithShape="1">
          <a:blip r:embed="rId16"/>
          <a:srcRect l="761" t="6838" r="1165" b="39776"/>
          <a:stretch/>
        </p:blipFill>
        <p:spPr>
          <a:xfrm>
            <a:off x="2713314" y="2422214"/>
            <a:ext cx="1843052" cy="922594"/>
          </a:xfrm>
          <a:prstGeom prst="rect">
            <a:avLst/>
          </a:prstGeom>
        </p:spPr>
      </p:pic>
      <p:pic>
        <p:nvPicPr>
          <p:cNvPr id="75" name="Picture 74"/>
          <p:cNvPicPr>
            <a:picLocks noChangeAspect="1"/>
          </p:cNvPicPr>
          <p:nvPr/>
        </p:nvPicPr>
        <p:blipFill rotWithShape="1">
          <a:blip r:embed="rId17"/>
          <a:srcRect l="6129" t="4464" r="7107" b="3126"/>
          <a:stretch/>
        </p:blipFill>
        <p:spPr>
          <a:xfrm>
            <a:off x="885760" y="150292"/>
            <a:ext cx="1846958" cy="1080000"/>
          </a:xfrm>
          <a:prstGeom prst="rect">
            <a:avLst/>
          </a:prstGeom>
        </p:spPr>
      </p:pic>
      <p:pic>
        <p:nvPicPr>
          <p:cNvPr id="77" name="Picture 76"/>
          <p:cNvPicPr>
            <a:picLocks noChangeAspect="1"/>
          </p:cNvPicPr>
          <p:nvPr/>
        </p:nvPicPr>
        <p:blipFill rotWithShape="1">
          <a:blip r:embed="rId18"/>
          <a:srcRect l="2577" t="4023" r="3436" b="6322"/>
          <a:stretch/>
        </p:blipFill>
        <p:spPr>
          <a:xfrm>
            <a:off x="2802210" y="150289"/>
            <a:ext cx="3613845" cy="1080000"/>
          </a:xfrm>
          <a:prstGeom prst="rect">
            <a:avLst/>
          </a:prstGeom>
        </p:spPr>
      </p:pic>
      <p:grpSp>
        <p:nvGrpSpPr>
          <p:cNvPr id="12" name="Group 11"/>
          <p:cNvGrpSpPr/>
          <p:nvPr/>
        </p:nvGrpSpPr>
        <p:grpSpPr>
          <a:xfrm>
            <a:off x="2406650" y="3459109"/>
            <a:ext cx="4315873" cy="1087491"/>
            <a:chOff x="2726262" y="3158541"/>
            <a:chExt cx="4428067" cy="1454244"/>
          </a:xfrm>
        </p:grpSpPr>
        <p:sp>
          <p:nvSpPr>
            <p:cNvPr id="2" name="TextBox 1"/>
            <p:cNvSpPr txBox="1"/>
            <p:nvPr/>
          </p:nvSpPr>
          <p:spPr>
            <a:xfrm>
              <a:off x="2726262" y="3158541"/>
              <a:ext cx="4428067" cy="1454244"/>
            </a:xfrm>
            <a:prstGeom prst="rect">
              <a:avLst/>
            </a:prstGeom>
            <a:noFill/>
            <a:ln w="76200" cmpd="sng">
              <a:solidFill>
                <a:schemeClr val="accent5">
                  <a:lumMod val="50000"/>
                </a:schemeClr>
              </a:solidFill>
            </a:ln>
          </p:spPr>
          <p:txBody>
            <a:bodyPr wrap="square" lIns="68580" tIns="34290" rIns="68580" bIns="34290" rtlCol="0">
              <a:spAutoFit/>
            </a:bodyPr>
            <a:lstStyle/>
            <a:p>
              <a:pPr algn="ctr"/>
              <a:r>
                <a:rPr lang="en-US" sz="3000" dirty="0">
                  <a:latin typeface="Times New Roman"/>
                  <a:cs typeface="Times New Roman"/>
                </a:rPr>
                <a:t>CARIS : 20 </a:t>
              </a:r>
              <a:r>
                <a:rPr lang="en-US" sz="3000" dirty="0" smtClean="0">
                  <a:latin typeface="Times New Roman"/>
                  <a:cs typeface="Times New Roman"/>
                </a:rPr>
                <a:t>years in Wales</a:t>
              </a:r>
            </a:p>
            <a:p>
              <a:pPr algn="ctr"/>
              <a:r>
                <a:rPr lang="en-US" sz="3000" dirty="0" smtClean="0">
                  <a:latin typeface="Times New Roman"/>
                  <a:cs typeface="Times New Roman"/>
                </a:rPr>
                <a:t> </a:t>
              </a:r>
            </a:p>
          </p:txBody>
        </p:sp>
        <p:sp>
          <p:nvSpPr>
            <p:cNvPr id="78" name="TextBox 77"/>
            <p:cNvSpPr txBox="1"/>
            <p:nvPr/>
          </p:nvSpPr>
          <p:spPr>
            <a:xfrm>
              <a:off x="2854468" y="3732866"/>
              <a:ext cx="3606799" cy="538610"/>
            </a:xfrm>
            <a:prstGeom prst="rect">
              <a:avLst/>
            </a:prstGeom>
            <a:noFill/>
          </p:spPr>
          <p:txBody>
            <a:bodyPr wrap="square" rtlCol="0">
              <a:spAutoFit/>
            </a:bodyPr>
            <a:lstStyle/>
            <a:p>
              <a:pPr algn="ctr"/>
              <a:r>
                <a:rPr lang="en-US" sz="1100" b="1" i="1" dirty="0">
                  <a:latin typeface="Times New Roman"/>
                  <a:cs typeface="Times New Roman"/>
                </a:rPr>
                <a:t>Khadija Janoowala, David Tucker, Margery </a:t>
              </a:r>
              <a:r>
                <a:rPr lang="en-US" sz="1100" b="1" i="1" dirty="0" smtClean="0">
                  <a:latin typeface="Times New Roman"/>
                  <a:cs typeface="Times New Roman"/>
                </a:rPr>
                <a:t>Morgan</a:t>
              </a:r>
            </a:p>
            <a:p>
              <a:pPr algn="ctr"/>
              <a:r>
                <a:rPr lang="en-GB" sz="900" i="1" dirty="0">
                  <a:latin typeface="Times New Roman" panose="02020603050405020304" pitchFamily="18" charset="0"/>
                  <a:cs typeface="Times New Roman" panose="02020603050405020304" pitchFamily="18" charset="0"/>
                </a:rPr>
                <a:t>CARIS (Congenital Anomaly Register and Information Service for Wales, Swansea), United </a:t>
              </a:r>
              <a:r>
                <a:rPr lang="en-GB" sz="900" i="1" dirty="0" smtClean="0">
                  <a:latin typeface="Times New Roman" panose="02020603050405020304" pitchFamily="18" charset="0"/>
                  <a:cs typeface="Times New Roman" panose="02020603050405020304" pitchFamily="18" charset="0"/>
                </a:rPr>
                <a:t>Kingdom</a:t>
              </a:r>
              <a:endParaRPr lang="en-GB" sz="900" i="1" dirty="0">
                <a:latin typeface="Times New Roman" panose="02020603050405020304" pitchFamily="18" charset="0"/>
                <a:cs typeface="Times New Roman" panose="02020603050405020304" pitchFamily="18" charset="0"/>
              </a:endParaRPr>
            </a:p>
          </p:txBody>
        </p:sp>
      </p:grpSp>
      <p:pic>
        <p:nvPicPr>
          <p:cNvPr id="30" name="Picture 29"/>
          <p:cNvPicPr>
            <a:picLocks noChangeAspect="1"/>
          </p:cNvPicPr>
          <p:nvPr/>
        </p:nvPicPr>
        <p:blipFill rotWithShape="1">
          <a:blip r:embed="rId19"/>
          <a:srcRect l="127" r="1275" b="14815"/>
          <a:stretch/>
        </p:blipFill>
        <p:spPr>
          <a:xfrm>
            <a:off x="4622675" y="2189253"/>
            <a:ext cx="2135534" cy="1079999"/>
          </a:xfrm>
          <a:prstGeom prst="rect">
            <a:avLst/>
          </a:prstGeom>
        </p:spPr>
      </p:pic>
      <p:pic>
        <p:nvPicPr>
          <p:cNvPr id="11" name="Picture 10"/>
          <p:cNvPicPr>
            <a:picLocks noChangeAspect="1"/>
          </p:cNvPicPr>
          <p:nvPr/>
        </p:nvPicPr>
        <p:blipFill>
          <a:blip r:embed="rId20"/>
          <a:stretch>
            <a:fillRect/>
          </a:stretch>
        </p:blipFill>
        <p:spPr>
          <a:xfrm>
            <a:off x="6815687" y="3486151"/>
            <a:ext cx="2269047" cy="1367990"/>
          </a:xfrm>
          <a:prstGeom prst="rect">
            <a:avLst/>
          </a:prstGeom>
        </p:spPr>
      </p:pic>
      <p:pic>
        <p:nvPicPr>
          <p:cNvPr id="67" name="Picture 66"/>
          <p:cNvPicPr>
            <a:picLocks noChangeAspect="1"/>
          </p:cNvPicPr>
          <p:nvPr/>
        </p:nvPicPr>
        <p:blipFill rotWithShape="1">
          <a:blip r:embed="rId21" cstate="print">
            <a:extLst>
              <a:ext uri="{28A0092B-C50C-407E-A947-70E740481C1C}">
                <a14:useLocalDpi xmlns:a14="http://schemas.microsoft.com/office/drawing/2010/main" val="0"/>
              </a:ext>
            </a:extLst>
          </a:blip>
          <a:srcRect l="17242"/>
          <a:stretch/>
        </p:blipFill>
        <p:spPr>
          <a:xfrm rot="5400000">
            <a:off x="5498035" y="5024517"/>
            <a:ext cx="533400" cy="586125"/>
          </a:xfrm>
          <a:prstGeom prst="rect">
            <a:avLst/>
          </a:prstGeom>
        </p:spPr>
      </p:pic>
      <p:pic>
        <p:nvPicPr>
          <p:cNvPr id="68" name="Picture 6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rot="5400000">
            <a:off x="6263396" y="5031107"/>
            <a:ext cx="516469" cy="568394"/>
          </a:xfrm>
          <a:prstGeom prst="rect">
            <a:avLst/>
          </a:prstGeom>
        </p:spPr>
      </p:pic>
      <p:pic>
        <p:nvPicPr>
          <p:cNvPr id="74" name="Picture 73"/>
          <p:cNvPicPr>
            <a:picLocks noChangeAspect="1"/>
          </p:cNvPicPr>
          <p:nvPr/>
        </p:nvPicPr>
        <p:blipFill rotWithShape="1">
          <a:blip r:embed="rId23"/>
          <a:srcRect l="10201" t="1723" r="7467" b="7471"/>
          <a:stretch/>
        </p:blipFill>
        <p:spPr>
          <a:xfrm>
            <a:off x="7442199" y="292847"/>
            <a:ext cx="1641069" cy="2370665"/>
          </a:xfrm>
          <a:prstGeom prst="rect">
            <a:avLst/>
          </a:prstGeom>
        </p:spPr>
      </p:pic>
      <p:sp>
        <p:nvSpPr>
          <p:cNvPr id="22" name="TextBox 21"/>
          <p:cNvSpPr txBox="1"/>
          <p:nvPr/>
        </p:nvSpPr>
        <p:spPr>
          <a:xfrm>
            <a:off x="5397616" y="4770593"/>
            <a:ext cx="1380067" cy="307777"/>
          </a:xfrm>
          <a:prstGeom prst="rect">
            <a:avLst/>
          </a:prstGeom>
          <a:noFill/>
        </p:spPr>
        <p:txBody>
          <a:bodyPr wrap="square" rtlCol="0">
            <a:spAutoFit/>
          </a:bodyPr>
          <a:lstStyle/>
          <a:p>
            <a:pPr algn="ctr"/>
            <a:r>
              <a:rPr lang="en-US" sz="700" b="1" dirty="0" smtClean="0">
                <a:latin typeface="Times New Roman"/>
                <a:cs typeface="Times New Roman"/>
              </a:rPr>
              <a:t>Annual reports are now shorter and bilingual</a:t>
            </a:r>
            <a:endParaRPr lang="en-US" sz="700" b="1" dirty="0">
              <a:latin typeface="Times New Roman"/>
              <a:cs typeface="Times New Roman"/>
            </a:endParaRPr>
          </a:p>
        </p:txBody>
      </p:sp>
      <p:cxnSp>
        <p:nvCxnSpPr>
          <p:cNvPr id="35" name="Straight Arrow Connector 34"/>
          <p:cNvCxnSpPr>
            <a:stCxn id="67" idx="0"/>
            <a:endCxn id="68" idx="2"/>
          </p:cNvCxnSpPr>
          <p:nvPr/>
        </p:nvCxnSpPr>
        <p:spPr>
          <a:xfrm flipV="1">
            <a:off x="6057798" y="5315305"/>
            <a:ext cx="179636" cy="2275"/>
          </a:xfrm>
          <a:prstGeom prst="straightConnector1">
            <a:avLst/>
          </a:prstGeom>
          <a:ln>
            <a:solidFill>
              <a:schemeClr val="accent5">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576355" y="4155271"/>
            <a:ext cx="1809749" cy="461665"/>
          </a:xfrm>
          <a:prstGeom prst="rect">
            <a:avLst/>
          </a:prstGeom>
          <a:noFill/>
        </p:spPr>
        <p:txBody>
          <a:bodyPr wrap="square" rtlCol="0">
            <a:spAutoFit/>
          </a:bodyPr>
          <a:lstStyle/>
          <a:p>
            <a:pPr algn="ctr"/>
            <a:r>
              <a:rPr lang="en-US" sz="600" b="1" dirty="0" smtClean="0">
                <a:latin typeface="Times New Roman"/>
                <a:cs typeface="Times New Roman"/>
              </a:rPr>
              <a:t>Data sources expanded to include ultrasound reporting at 20 weeks , inpatient data, child health and neonatal databases and molecular genetics.</a:t>
            </a:r>
            <a:endParaRPr lang="en-US" sz="600" b="1" dirty="0">
              <a:latin typeface="Times New Roman"/>
              <a:cs typeface="Times New Roman"/>
            </a:endParaRPr>
          </a:p>
        </p:txBody>
      </p:sp>
      <p:sp>
        <p:nvSpPr>
          <p:cNvPr id="51" name="TextBox 50"/>
          <p:cNvSpPr txBox="1"/>
          <p:nvPr/>
        </p:nvSpPr>
        <p:spPr>
          <a:xfrm>
            <a:off x="1549774" y="-22785"/>
            <a:ext cx="3454400" cy="215444"/>
          </a:xfrm>
          <a:prstGeom prst="rect">
            <a:avLst/>
          </a:prstGeom>
          <a:noFill/>
        </p:spPr>
        <p:txBody>
          <a:bodyPr wrap="square" rtlCol="0">
            <a:spAutoFit/>
          </a:bodyPr>
          <a:lstStyle/>
          <a:p>
            <a:pPr algn="ctr"/>
            <a:r>
              <a:rPr lang="en-US" sz="800" b="1" dirty="0" smtClean="0">
                <a:latin typeface="Times New Roman"/>
                <a:cs typeface="Times New Roman"/>
              </a:rPr>
              <a:t>Improved cardiac anomaly detection by ultrasound over 20 years </a:t>
            </a:r>
            <a:endParaRPr lang="en-US" sz="800" b="1" dirty="0">
              <a:latin typeface="Times New Roman"/>
              <a:cs typeface="Times New Roman"/>
            </a:endParaRPr>
          </a:p>
        </p:txBody>
      </p:sp>
      <p:sp>
        <p:nvSpPr>
          <p:cNvPr id="52" name="TextBox 51"/>
          <p:cNvSpPr txBox="1"/>
          <p:nvPr/>
        </p:nvSpPr>
        <p:spPr>
          <a:xfrm>
            <a:off x="2471707" y="1909755"/>
            <a:ext cx="2330450" cy="200055"/>
          </a:xfrm>
          <a:prstGeom prst="rect">
            <a:avLst/>
          </a:prstGeom>
          <a:noFill/>
        </p:spPr>
        <p:txBody>
          <a:bodyPr wrap="square" rtlCol="0">
            <a:spAutoFit/>
          </a:bodyPr>
          <a:lstStyle/>
          <a:p>
            <a:pPr algn="ctr"/>
            <a:r>
              <a:rPr lang="en-US" sz="700" b="1" dirty="0" smtClean="0">
                <a:latin typeface="Times New Roman"/>
                <a:cs typeface="Times New Roman"/>
              </a:rPr>
              <a:t>Overall congenital prevalence rate has fallen</a:t>
            </a:r>
            <a:endParaRPr lang="en-US" sz="700" b="1" dirty="0">
              <a:latin typeface="Times New Roman"/>
              <a:cs typeface="Times New Roman"/>
            </a:endParaRPr>
          </a:p>
        </p:txBody>
      </p:sp>
      <p:sp>
        <p:nvSpPr>
          <p:cNvPr id="76" name="TextBox 75"/>
          <p:cNvSpPr txBox="1"/>
          <p:nvPr/>
        </p:nvSpPr>
        <p:spPr>
          <a:xfrm>
            <a:off x="2587124" y="3049471"/>
            <a:ext cx="2272738" cy="200055"/>
          </a:xfrm>
          <a:prstGeom prst="rect">
            <a:avLst/>
          </a:prstGeom>
          <a:noFill/>
        </p:spPr>
        <p:txBody>
          <a:bodyPr wrap="square" rtlCol="0">
            <a:spAutoFit/>
          </a:bodyPr>
          <a:lstStyle/>
          <a:p>
            <a:pPr algn="ctr"/>
            <a:r>
              <a:rPr lang="en-US" sz="700" b="1" dirty="0" smtClean="0">
                <a:latin typeface="Times New Roman"/>
                <a:cs typeface="Times New Roman"/>
              </a:rPr>
              <a:t>Increase in genetic/chromosomal proportion</a:t>
            </a:r>
            <a:endParaRPr lang="en-US" sz="700" b="1" dirty="0">
              <a:latin typeface="Times New Roman"/>
              <a:cs typeface="Times New Roman"/>
            </a:endParaRPr>
          </a:p>
        </p:txBody>
      </p:sp>
      <p:sp>
        <p:nvSpPr>
          <p:cNvPr id="79" name="TextBox 78"/>
          <p:cNvSpPr txBox="1"/>
          <p:nvPr/>
        </p:nvSpPr>
        <p:spPr>
          <a:xfrm>
            <a:off x="5705537" y="1586755"/>
            <a:ext cx="862482" cy="584776"/>
          </a:xfrm>
          <a:prstGeom prst="rect">
            <a:avLst/>
          </a:prstGeom>
          <a:noFill/>
        </p:spPr>
        <p:txBody>
          <a:bodyPr wrap="square" rtlCol="0">
            <a:spAutoFit/>
          </a:bodyPr>
          <a:lstStyle/>
          <a:p>
            <a:pPr algn="ctr"/>
            <a:r>
              <a:rPr lang="en-US" sz="800" b="1" dirty="0" smtClean="0">
                <a:latin typeface="Times New Roman"/>
                <a:cs typeface="Times New Roman"/>
              </a:rPr>
              <a:t>High prevalence rate of gastroschisis</a:t>
            </a:r>
            <a:r>
              <a:rPr lang="en-US" sz="800" b="1" dirty="0">
                <a:latin typeface="Times New Roman"/>
                <a:cs typeface="Times New Roman"/>
              </a:rPr>
              <a:t> </a:t>
            </a:r>
            <a:r>
              <a:rPr lang="en-US" sz="800" b="1" dirty="0" smtClean="0">
                <a:latin typeface="Times New Roman"/>
                <a:cs typeface="Times New Roman"/>
              </a:rPr>
              <a:t>– cluster 2004  </a:t>
            </a:r>
            <a:endParaRPr lang="en-US" sz="800" b="1" dirty="0">
              <a:latin typeface="Times New Roman"/>
              <a:cs typeface="Times New Roman"/>
            </a:endParaRPr>
          </a:p>
        </p:txBody>
      </p:sp>
      <p:pic>
        <p:nvPicPr>
          <p:cNvPr id="53" name="Picture 52"/>
          <p:cNvPicPr>
            <a:picLocks noChangeAspect="1"/>
          </p:cNvPicPr>
          <p:nvPr/>
        </p:nvPicPr>
        <p:blipFill>
          <a:blip r:embed="rId24"/>
          <a:stretch>
            <a:fillRect/>
          </a:stretch>
        </p:blipFill>
        <p:spPr>
          <a:xfrm>
            <a:off x="4859368" y="1550639"/>
            <a:ext cx="889000" cy="609600"/>
          </a:xfrm>
          <a:prstGeom prst="rect">
            <a:avLst/>
          </a:prstGeom>
        </p:spPr>
      </p:pic>
      <p:sp>
        <p:nvSpPr>
          <p:cNvPr id="81" name="TextBox 80"/>
          <p:cNvSpPr txBox="1"/>
          <p:nvPr/>
        </p:nvSpPr>
        <p:spPr>
          <a:xfrm>
            <a:off x="774700" y="5558371"/>
            <a:ext cx="2774949" cy="215444"/>
          </a:xfrm>
          <a:prstGeom prst="rect">
            <a:avLst/>
          </a:prstGeom>
          <a:noFill/>
        </p:spPr>
        <p:txBody>
          <a:bodyPr wrap="square" rtlCol="0">
            <a:spAutoFit/>
          </a:bodyPr>
          <a:lstStyle/>
          <a:p>
            <a:pPr algn="ctr"/>
            <a:r>
              <a:rPr lang="en-US" sz="800" b="1" dirty="0" smtClean="0">
                <a:latin typeface="Times New Roman"/>
                <a:cs typeface="Times New Roman"/>
              </a:rPr>
              <a:t>Three conditions that have been causes for concern</a:t>
            </a:r>
            <a:endParaRPr lang="en-US" sz="800" b="1" dirty="0">
              <a:latin typeface="Times New Roman"/>
              <a:cs typeface="Times New Roman"/>
            </a:endParaRPr>
          </a:p>
        </p:txBody>
      </p:sp>
      <p:pic>
        <p:nvPicPr>
          <p:cNvPr id="82" name="Picture 81"/>
          <p:cNvPicPr>
            <a:picLocks noChangeAspect="1"/>
          </p:cNvPicPr>
          <p:nvPr/>
        </p:nvPicPr>
        <p:blipFill rotWithShape="1">
          <a:blip r:embed="rId25" cstate="print">
            <a:extLst>
              <a:ext uri="{28A0092B-C50C-407E-A947-70E740481C1C}">
                <a14:useLocalDpi xmlns:a14="http://schemas.microsoft.com/office/drawing/2010/main" val="0"/>
              </a:ext>
            </a:extLst>
          </a:blip>
          <a:srcRect l="16969" r="4243"/>
          <a:stretch/>
        </p:blipFill>
        <p:spPr>
          <a:xfrm rot="5400000">
            <a:off x="4554934" y="4584577"/>
            <a:ext cx="571500" cy="707231"/>
          </a:xfrm>
          <a:prstGeom prst="rect">
            <a:avLst/>
          </a:prstGeom>
        </p:spPr>
      </p:pic>
      <p:sp>
        <p:nvSpPr>
          <p:cNvPr id="83" name="TextBox 82"/>
          <p:cNvSpPr txBox="1"/>
          <p:nvPr/>
        </p:nvSpPr>
        <p:spPr>
          <a:xfrm>
            <a:off x="4301060" y="5183721"/>
            <a:ext cx="1087967" cy="523220"/>
          </a:xfrm>
          <a:prstGeom prst="rect">
            <a:avLst/>
          </a:prstGeom>
          <a:noFill/>
        </p:spPr>
        <p:txBody>
          <a:bodyPr wrap="square" rtlCol="0">
            <a:spAutoFit/>
          </a:bodyPr>
          <a:lstStyle/>
          <a:p>
            <a:pPr algn="ctr"/>
            <a:r>
              <a:rPr lang="en-US" sz="700" b="1" dirty="0" smtClean="0">
                <a:latin typeface="Times New Roman"/>
                <a:cs typeface="Times New Roman"/>
              </a:rPr>
              <a:t>BabySAFER campaign to highlight importance of preconception health 2013 </a:t>
            </a:r>
            <a:endParaRPr lang="en-US" sz="700" b="1" dirty="0">
              <a:latin typeface="Times New Roman"/>
              <a:cs typeface="Times New Roman"/>
            </a:endParaRPr>
          </a:p>
        </p:txBody>
      </p:sp>
      <p:pic>
        <p:nvPicPr>
          <p:cNvPr id="84" name="Picture 83"/>
          <p:cNvPicPr>
            <a:picLocks noChangeAspect="1"/>
          </p:cNvPicPr>
          <p:nvPr/>
        </p:nvPicPr>
        <p:blipFill rotWithShape="1">
          <a:blip r:embed="rId26"/>
          <a:srcRect l="17231" t="10821" r="25442" b="4848"/>
          <a:stretch/>
        </p:blipFill>
        <p:spPr>
          <a:xfrm>
            <a:off x="6646334" y="355602"/>
            <a:ext cx="753534" cy="1058333"/>
          </a:xfrm>
          <a:prstGeom prst="rect">
            <a:avLst/>
          </a:prstGeom>
        </p:spPr>
      </p:pic>
      <p:pic>
        <p:nvPicPr>
          <p:cNvPr id="85" name="Picture 84"/>
          <p:cNvPicPr>
            <a:picLocks noChangeAspect="1"/>
          </p:cNvPicPr>
          <p:nvPr/>
        </p:nvPicPr>
        <p:blipFill rotWithShape="1">
          <a:blip r:embed="rId27"/>
          <a:srcRect l="56499" t="6709" r="10168" b="23271"/>
          <a:stretch/>
        </p:blipFill>
        <p:spPr>
          <a:xfrm>
            <a:off x="6900333" y="1439327"/>
            <a:ext cx="499535" cy="541869"/>
          </a:xfrm>
          <a:prstGeom prst="rect">
            <a:avLst/>
          </a:prstGeom>
        </p:spPr>
      </p:pic>
      <p:sp>
        <p:nvSpPr>
          <p:cNvPr id="86" name="TextBox 85"/>
          <p:cNvSpPr txBox="1"/>
          <p:nvPr/>
        </p:nvSpPr>
        <p:spPr>
          <a:xfrm>
            <a:off x="6764867" y="-25401"/>
            <a:ext cx="2048933" cy="338554"/>
          </a:xfrm>
          <a:prstGeom prst="rect">
            <a:avLst/>
          </a:prstGeom>
          <a:noFill/>
        </p:spPr>
        <p:txBody>
          <a:bodyPr wrap="square" rtlCol="0">
            <a:spAutoFit/>
          </a:bodyPr>
          <a:lstStyle/>
          <a:p>
            <a:pPr algn="ctr"/>
            <a:r>
              <a:rPr lang="en-US" sz="800" b="1" dirty="0" smtClean="0">
                <a:latin typeface="Times New Roman"/>
                <a:cs typeface="Times New Roman"/>
              </a:rPr>
              <a:t>High prevalence of isolated cleft palate in North </a:t>
            </a:r>
            <a:r>
              <a:rPr lang="en-US" sz="800" b="1" dirty="0">
                <a:latin typeface="Times New Roman"/>
                <a:cs typeface="Times New Roman"/>
              </a:rPr>
              <a:t>W</a:t>
            </a:r>
            <a:r>
              <a:rPr lang="en-US" sz="800" b="1" dirty="0" smtClean="0">
                <a:latin typeface="Times New Roman"/>
                <a:cs typeface="Times New Roman"/>
              </a:rPr>
              <a:t>ales since 1998</a:t>
            </a:r>
            <a:endParaRPr lang="en-US" sz="800" b="1" dirty="0">
              <a:latin typeface="Times New Roman"/>
              <a:cs typeface="Times New Roman"/>
            </a:endParaRPr>
          </a:p>
        </p:txBody>
      </p:sp>
      <p:pic>
        <p:nvPicPr>
          <p:cNvPr id="87" name="Picture 86"/>
          <p:cNvPicPr>
            <a:picLocks noChangeAspect="1"/>
          </p:cNvPicPr>
          <p:nvPr/>
        </p:nvPicPr>
        <p:blipFill rotWithShape="1">
          <a:blip r:embed="rId28"/>
          <a:srcRect l="9776" t="10344" r="6015" b="7881"/>
          <a:stretch/>
        </p:blipFill>
        <p:spPr>
          <a:xfrm>
            <a:off x="7954429" y="2838450"/>
            <a:ext cx="891117" cy="622300"/>
          </a:xfrm>
          <a:prstGeom prst="rect">
            <a:avLst/>
          </a:prstGeom>
        </p:spPr>
      </p:pic>
      <p:sp>
        <p:nvSpPr>
          <p:cNvPr id="88" name="TextBox 87"/>
          <p:cNvSpPr txBox="1"/>
          <p:nvPr/>
        </p:nvSpPr>
        <p:spPr>
          <a:xfrm>
            <a:off x="6908800" y="4817414"/>
            <a:ext cx="2070100" cy="215444"/>
          </a:xfrm>
          <a:prstGeom prst="rect">
            <a:avLst/>
          </a:prstGeom>
          <a:noFill/>
        </p:spPr>
        <p:txBody>
          <a:bodyPr wrap="square" rtlCol="0">
            <a:spAutoFit/>
          </a:bodyPr>
          <a:lstStyle/>
          <a:p>
            <a:pPr algn="ctr"/>
            <a:r>
              <a:rPr lang="en-US" sz="800" b="1" dirty="0" smtClean="0">
                <a:latin typeface="Times New Roman"/>
                <a:cs typeface="Times New Roman"/>
              </a:rPr>
              <a:t>High rates of neural tube defects in Wales</a:t>
            </a:r>
            <a:endParaRPr lang="en-US" sz="800" b="1" dirty="0">
              <a:latin typeface="Times New Roman"/>
              <a:cs typeface="Times New Roman"/>
            </a:endParaRPr>
          </a:p>
        </p:txBody>
      </p:sp>
      <p:sp>
        <p:nvSpPr>
          <p:cNvPr id="89" name="TextBox 88"/>
          <p:cNvSpPr txBox="1"/>
          <p:nvPr/>
        </p:nvSpPr>
        <p:spPr>
          <a:xfrm>
            <a:off x="6904561" y="3020490"/>
            <a:ext cx="1087967" cy="307777"/>
          </a:xfrm>
          <a:prstGeom prst="rect">
            <a:avLst/>
          </a:prstGeom>
          <a:noFill/>
        </p:spPr>
        <p:txBody>
          <a:bodyPr wrap="square" rtlCol="0">
            <a:spAutoFit/>
          </a:bodyPr>
          <a:lstStyle/>
          <a:p>
            <a:pPr algn="ctr"/>
            <a:r>
              <a:rPr lang="en-US" sz="700" i="1" dirty="0">
                <a:latin typeface="Times New Roman"/>
                <a:cs typeface="Times New Roman"/>
              </a:rPr>
              <a:t>u</a:t>
            </a:r>
            <a:r>
              <a:rPr lang="en-US" sz="700" i="1" dirty="0" smtClean="0">
                <a:latin typeface="Times New Roman"/>
                <a:cs typeface="Times New Roman"/>
              </a:rPr>
              <a:t>ltrasound anencephalic fetus </a:t>
            </a:r>
            <a:endParaRPr lang="en-US" sz="700" i="1" dirty="0">
              <a:latin typeface="Times New Roman"/>
              <a:cs typeface="Times New Roman"/>
            </a:endParaRPr>
          </a:p>
        </p:txBody>
      </p:sp>
      <p:sp>
        <p:nvSpPr>
          <p:cNvPr id="90" name="TextBox 89"/>
          <p:cNvSpPr txBox="1"/>
          <p:nvPr/>
        </p:nvSpPr>
        <p:spPr>
          <a:xfrm>
            <a:off x="954614" y="1286812"/>
            <a:ext cx="1056217" cy="215444"/>
          </a:xfrm>
          <a:prstGeom prst="rect">
            <a:avLst/>
          </a:prstGeom>
          <a:noFill/>
        </p:spPr>
        <p:txBody>
          <a:bodyPr wrap="square" rtlCol="0">
            <a:spAutoFit/>
          </a:bodyPr>
          <a:lstStyle/>
          <a:p>
            <a:pPr algn="ctr"/>
            <a:r>
              <a:rPr lang="en-US" sz="800" b="1" dirty="0" smtClean="0">
                <a:latin typeface="Times New Roman"/>
                <a:cs typeface="Times New Roman"/>
              </a:rPr>
              <a:t>Data sources</a:t>
            </a:r>
            <a:endParaRPr lang="en-US" sz="800" b="1" dirty="0">
              <a:latin typeface="Times New Roman"/>
              <a:cs typeface="Times New Roman"/>
            </a:endParaRPr>
          </a:p>
        </p:txBody>
      </p:sp>
      <p:sp>
        <p:nvSpPr>
          <p:cNvPr id="91" name="Rectangle 90"/>
          <p:cNvSpPr/>
          <p:nvPr/>
        </p:nvSpPr>
        <p:spPr>
          <a:xfrm>
            <a:off x="-50802" y="5817505"/>
            <a:ext cx="888093" cy="213520"/>
          </a:xfrm>
          <a:prstGeom prst="rect">
            <a:avLst/>
          </a:prstGeom>
        </p:spPr>
        <p:txBody>
          <a:bodyPr wrap="square">
            <a:spAutoFit/>
          </a:bodyPr>
          <a:lstStyle/>
          <a:p>
            <a:pPr algn="ctr">
              <a:lnSpc>
                <a:spcPct val="115000"/>
              </a:lnSpc>
              <a:spcAft>
                <a:spcPts val="750"/>
              </a:spcAft>
            </a:pPr>
            <a:r>
              <a:rPr lang="en-US" sz="700" b="1" dirty="0">
                <a:latin typeface="Times New Roman" panose="02020603050405020304" pitchFamily="18" charset="0"/>
                <a:ea typeface="Calibri" panose="020F0502020204030204" pitchFamily="34" charset="0"/>
                <a:cs typeface="Times New Roman" panose="02020603050405020304" pitchFamily="18" charset="0"/>
              </a:rPr>
              <a:t>b</a:t>
            </a:r>
            <a:r>
              <a:rPr lang="en-GB" sz="700" b="1" dirty="0" err="1" smtClean="0">
                <a:latin typeface="Times New Roman" panose="02020603050405020304" pitchFamily="18" charset="0"/>
                <a:ea typeface="Calibri" panose="020F0502020204030204" pitchFamily="34" charset="0"/>
                <a:cs typeface="Times New Roman" panose="02020603050405020304" pitchFamily="18" charset="0"/>
              </a:rPr>
              <a:t>udget</a:t>
            </a:r>
            <a:r>
              <a:rPr lang="en-GB" sz="700" b="1" dirty="0" smtClean="0">
                <a:latin typeface="Times New Roman" panose="02020603050405020304" pitchFamily="18" charset="0"/>
                <a:ea typeface="Calibri" panose="020F0502020204030204" pitchFamily="34" charset="0"/>
                <a:cs typeface="Times New Roman" panose="02020603050405020304" pitchFamily="18" charset="0"/>
              </a:rPr>
              <a:t> £100,000</a:t>
            </a:r>
            <a:endParaRPr lang="en-GB" sz="7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3" name="Rectangle 92"/>
          <p:cNvSpPr/>
          <p:nvPr/>
        </p:nvSpPr>
        <p:spPr>
          <a:xfrm>
            <a:off x="8109852" y="6160403"/>
            <a:ext cx="888093" cy="337400"/>
          </a:xfrm>
          <a:prstGeom prst="rect">
            <a:avLst/>
          </a:prstGeom>
        </p:spPr>
        <p:txBody>
          <a:bodyPr wrap="square">
            <a:spAutoFit/>
          </a:bodyPr>
          <a:lstStyle/>
          <a:p>
            <a:pPr algn="ctr">
              <a:lnSpc>
                <a:spcPct val="115000"/>
              </a:lnSpc>
              <a:spcAft>
                <a:spcPts val="750"/>
              </a:spcAft>
            </a:pPr>
            <a:r>
              <a:rPr lang="en-US" sz="700" b="1" dirty="0">
                <a:latin typeface="Times New Roman" panose="02020603050405020304" pitchFamily="18" charset="0"/>
                <a:ea typeface="Calibri" panose="020F0502020204030204" pitchFamily="34" charset="0"/>
                <a:cs typeface="Times New Roman" panose="02020603050405020304" pitchFamily="18" charset="0"/>
              </a:rPr>
              <a:t>b</a:t>
            </a:r>
            <a:r>
              <a:rPr lang="en-GB" sz="700" b="1" dirty="0" err="1" smtClean="0">
                <a:latin typeface="Times New Roman" panose="02020603050405020304" pitchFamily="18" charset="0"/>
                <a:ea typeface="Calibri" panose="020F0502020204030204" pitchFamily="34" charset="0"/>
                <a:cs typeface="Times New Roman" panose="02020603050405020304" pitchFamily="18" charset="0"/>
              </a:rPr>
              <a:t>udget</a:t>
            </a:r>
            <a:r>
              <a:rPr lang="en-GB" sz="700" b="1" dirty="0" smtClean="0">
                <a:latin typeface="Times New Roman" panose="02020603050405020304" pitchFamily="18" charset="0"/>
                <a:ea typeface="Calibri" panose="020F0502020204030204" pitchFamily="34" charset="0"/>
                <a:cs typeface="Times New Roman" panose="02020603050405020304" pitchFamily="18" charset="0"/>
              </a:rPr>
              <a:t> £130,000 + research funds</a:t>
            </a:r>
            <a:endParaRPr lang="en-GB" sz="7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5" name="Oval 94"/>
          <p:cNvSpPr>
            <a:spLocks noChangeAspect="1"/>
          </p:cNvSpPr>
          <p:nvPr/>
        </p:nvSpPr>
        <p:spPr>
          <a:xfrm>
            <a:off x="6221928" y="6062272"/>
            <a:ext cx="117299" cy="14399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TextBox 95"/>
          <p:cNvSpPr txBox="1"/>
          <p:nvPr/>
        </p:nvSpPr>
        <p:spPr>
          <a:xfrm>
            <a:off x="6060925" y="5898574"/>
            <a:ext cx="444653" cy="246221"/>
          </a:xfrm>
          <a:prstGeom prst="rect">
            <a:avLst/>
          </a:prstGeom>
          <a:noFill/>
        </p:spPr>
        <p:txBody>
          <a:bodyPr wrap="none" rtlCol="0">
            <a:spAutoFit/>
          </a:bodyPr>
          <a:lstStyle/>
          <a:p>
            <a:r>
              <a:rPr lang="en-GB" sz="1000" b="1" dirty="0" smtClean="0">
                <a:solidFill>
                  <a:srgbClr val="C00000"/>
                </a:solidFill>
              </a:rPr>
              <a:t>2011</a:t>
            </a:r>
            <a:endParaRPr lang="en-GB" sz="1000" b="1" dirty="0">
              <a:solidFill>
                <a:srgbClr val="C00000"/>
              </a:solidFill>
            </a:endParaRPr>
          </a:p>
        </p:txBody>
      </p:sp>
      <p:sp>
        <p:nvSpPr>
          <p:cNvPr id="97" name="Rectangle 96"/>
          <p:cNvSpPr/>
          <p:nvPr/>
        </p:nvSpPr>
        <p:spPr>
          <a:xfrm>
            <a:off x="5854702" y="6151931"/>
            <a:ext cx="888093" cy="330155"/>
          </a:xfrm>
          <a:prstGeom prst="rect">
            <a:avLst/>
          </a:prstGeom>
        </p:spPr>
        <p:txBody>
          <a:bodyPr wrap="square">
            <a:spAutoFit/>
          </a:bodyPr>
          <a:lstStyle/>
          <a:p>
            <a:pPr algn="ctr">
              <a:lnSpc>
                <a:spcPct val="115000"/>
              </a:lnSpc>
              <a:spcAft>
                <a:spcPts val="750"/>
              </a:spcAft>
            </a:pPr>
            <a:r>
              <a:rPr lang="en-GB" sz="700" b="1" dirty="0" smtClean="0">
                <a:latin typeface="Times New Roman" panose="02020603050405020304" pitchFamily="18" charset="0"/>
                <a:ea typeface="Calibri" panose="020F0502020204030204" pitchFamily="34" charset="0"/>
                <a:cs typeface="Times New Roman" panose="02020603050405020304" pitchFamily="18" charset="0"/>
              </a:rPr>
              <a:t>EUROMEDICAT joined</a:t>
            </a:r>
            <a:endParaRPr lang="en-GB" sz="7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8" name="Rectangle 97"/>
          <p:cNvSpPr/>
          <p:nvPr/>
        </p:nvSpPr>
        <p:spPr>
          <a:xfrm>
            <a:off x="6246283" y="5605329"/>
            <a:ext cx="1608667" cy="513987"/>
          </a:xfrm>
          <a:prstGeom prst="rect">
            <a:avLst/>
          </a:prstGeom>
        </p:spPr>
        <p:txBody>
          <a:bodyPr wrap="square">
            <a:spAutoFit/>
          </a:bodyPr>
          <a:lstStyle/>
          <a:p>
            <a:pPr algn="ctr">
              <a:lnSpc>
                <a:spcPct val="115000"/>
              </a:lnSpc>
            </a:pP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-CARIS </a:t>
            </a:r>
            <a:r>
              <a:rPr lang="en-GB" sz="800" b="1" dirty="0">
                <a:latin typeface="Times New Roman" panose="02020603050405020304" pitchFamily="18" charset="0"/>
                <a:ea typeface="Calibri" panose="020F0502020204030204" pitchFamily="34" charset="0"/>
                <a:cs typeface="Times New Roman" panose="02020603050405020304" pitchFamily="18" charset="0"/>
              </a:rPr>
              <a:t>expanded to include Rare </a:t>
            </a: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Diseases</a:t>
            </a:r>
          </a:p>
          <a:p>
            <a:pPr algn="ctr">
              <a:lnSpc>
                <a:spcPct val="115000"/>
              </a:lnSpc>
            </a:pPr>
            <a:r>
              <a:rPr lang="en-GB" sz="800" b="1" dirty="0" smtClean="0">
                <a:latin typeface="Times New Roman" panose="02020603050405020304" pitchFamily="18" charset="0"/>
                <a:ea typeface="Calibri" panose="020F0502020204030204" pitchFamily="34" charset="0"/>
                <a:cs typeface="Times New Roman" panose="02020603050405020304" pitchFamily="18" charset="0"/>
              </a:rPr>
              <a:t> -BabySAFER campaign</a:t>
            </a:r>
            <a:endParaRPr lang="en-GB" sz="8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9" name="Rectangle 98"/>
          <p:cNvSpPr/>
          <p:nvPr/>
        </p:nvSpPr>
        <p:spPr>
          <a:xfrm>
            <a:off x="-101600" y="4356474"/>
            <a:ext cx="941188" cy="444352"/>
          </a:xfrm>
          <a:prstGeom prst="rect">
            <a:avLst/>
          </a:prstGeom>
        </p:spPr>
        <p:txBody>
          <a:bodyPr wrap="square">
            <a:spAutoFit/>
          </a:bodyPr>
          <a:lstStyle/>
          <a:p>
            <a:pPr algn="ctr">
              <a:lnSpc>
                <a:spcPct val="115000"/>
              </a:lnSpc>
              <a:spcAft>
                <a:spcPts val="750"/>
              </a:spcAft>
            </a:pPr>
            <a:r>
              <a:rPr lang="en-GB" sz="500" b="1" dirty="0" smtClean="0">
                <a:latin typeface="Times New Roman" panose="02020603050405020304" pitchFamily="18" charset="0"/>
                <a:ea typeface="Calibri" panose="020F0502020204030204" pitchFamily="34" charset="0"/>
                <a:cs typeface="Times New Roman" panose="02020603050405020304" pitchFamily="18" charset="0"/>
              </a:rPr>
              <a:t>The CARIS team: Vivian Morgan, Linda Bailey, Helen Jenkins, Margery Morgan, David Tucker</a:t>
            </a:r>
          </a:p>
        </p:txBody>
      </p:sp>
      <p:pic>
        <p:nvPicPr>
          <p:cNvPr id="101" name="Picture 100"/>
          <p:cNvPicPr>
            <a:picLocks noChangeAspect="1"/>
          </p:cNvPicPr>
          <p:nvPr/>
        </p:nvPicPr>
        <p:blipFill rotWithShape="1">
          <a:blip r:embed="rId29"/>
          <a:srcRect l="26557" r="13442"/>
          <a:stretch/>
        </p:blipFill>
        <p:spPr>
          <a:xfrm>
            <a:off x="5880118" y="3949701"/>
            <a:ext cx="558984" cy="503999"/>
          </a:xfrm>
          <a:prstGeom prst="rect">
            <a:avLst/>
          </a:prstGeom>
        </p:spPr>
      </p:pic>
      <p:sp>
        <p:nvSpPr>
          <p:cNvPr id="100" name="TextBox 99"/>
          <p:cNvSpPr txBox="1"/>
          <p:nvPr/>
        </p:nvSpPr>
        <p:spPr>
          <a:xfrm>
            <a:off x="660397" y="2825749"/>
            <a:ext cx="1649986" cy="184666"/>
          </a:xfrm>
          <a:prstGeom prst="rect">
            <a:avLst/>
          </a:prstGeom>
          <a:noFill/>
        </p:spPr>
        <p:txBody>
          <a:bodyPr wrap="none" rtlCol="0">
            <a:spAutoFit/>
          </a:bodyPr>
          <a:lstStyle/>
          <a:p>
            <a:r>
              <a:rPr lang="en-US" sz="600" b="1" dirty="0" smtClean="0">
                <a:latin typeface="Times New Roman"/>
                <a:cs typeface="Times New Roman"/>
              </a:rPr>
              <a:t>First reporting source to CARIS (2013-2017) </a:t>
            </a:r>
            <a:endParaRPr lang="en-US" sz="600" b="1" dirty="0">
              <a:latin typeface="Times New Roman"/>
              <a:cs typeface="Times New Roman"/>
            </a:endParaRPr>
          </a:p>
        </p:txBody>
      </p:sp>
      <p:sp>
        <p:nvSpPr>
          <p:cNvPr id="102" name="TextBox 101"/>
          <p:cNvSpPr txBox="1"/>
          <p:nvPr/>
        </p:nvSpPr>
        <p:spPr>
          <a:xfrm>
            <a:off x="711200" y="1405467"/>
            <a:ext cx="1649986" cy="184666"/>
          </a:xfrm>
          <a:prstGeom prst="rect">
            <a:avLst/>
          </a:prstGeom>
          <a:noFill/>
        </p:spPr>
        <p:txBody>
          <a:bodyPr wrap="none" rtlCol="0">
            <a:spAutoFit/>
          </a:bodyPr>
          <a:lstStyle/>
          <a:p>
            <a:r>
              <a:rPr lang="en-US" sz="600" b="1" dirty="0" smtClean="0">
                <a:latin typeface="Times New Roman"/>
                <a:cs typeface="Times New Roman"/>
              </a:rPr>
              <a:t>First reporting source to CARIS (2008-2012) </a:t>
            </a:r>
            <a:endParaRPr lang="en-US" sz="600" b="1" dirty="0">
              <a:latin typeface="Times New Roman"/>
              <a:cs typeface="Times New Roman"/>
            </a:endParaRPr>
          </a:p>
        </p:txBody>
      </p:sp>
    </p:spTree>
    <p:extLst>
      <p:ext uri="{BB962C8B-B14F-4D97-AF65-F5344CB8AC3E}">
        <p14:creationId xmlns:p14="http://schemas.microsoft.com/office/powerpoint/2010/main" val="3044222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81063" y="1549960"/>
            <a:ext cx="7583487" cy="1362075"/>
          </a:xfrm>
        </p:spPr>
        <p:txBody>
          <a:bodyPr/>
          <a:lstStyle/>
          <a:p>
            <a:r>
              <a:rPr lang="en-GB" sz="4800" dirty="0" smtClean="0">
                <a:solidFill>
                  <a:schemeClr val="tx1"/>
                </a:solidFill>
                <a:latin typeface="Times New Roman" panose="02020603050405020304" pitchFamily="18" charset="0"/>
                <a:cs typeface="Times New Roman" panose="02020603050405020304" pitchFamily="18" charset="0"/>
              </a:rPr>
              <a:t>Thank you for your support </a:t>
            </a:r>
            <a:r>
              <a:rPr lang="en-GB" sz="4800" b="0" dirty="0" smtClean="0">
                <a:solidFill>
                  <a:schemeClr val="tx1"/>
                </a:solidFill>
                <a:latin typeface="Times New Roman" panose="02020603050405020304" pitchFamily="18" charset="0"/>
                <a:cs typeface="Times New Roman" panose="02020603050405020304" pitchFamily="18" charset="0"/>
              </a:rPr>
              <a:t>  </a:t>
            </a:r>
            <a:r>
              <a:rPr lang="en-GB" sz="4800" dirty="0" err="1" smtClean="0">
                <a:solidFill>
                  <a:schemeClr val="tx1"/>
                </a:solidFill>
                <a:latin typeface="Times New Roman" panose="02020603050405020304" pitchFamily="18" charset="0"/>
                <a:cs typeface="Times New Roman" panose="02020603050405020304" pitchFamily="18" charset="0"/>
              </a:rPr>
              <a:t>Diolch</a:t>
            </a:r>
            <a:r>
              <a:rPr lang="en-GB" sz="4800" dirty="0" smtClean="0">
                <a:solidFill>
                  <a:schemeClr val="tx1"/>
                </a:solidFill>
                <a:latin typeface="Times New Roman" panose="02020603050405020304" pitchFamily="18" charset="0"/>
                <a:cs typeface="Times New Roman" panose="02020603050405020304" pitchFamily="18" charset="0"/>
              </a:rPr>
              <a:t> </a:t>
            </a:r>
            <a:r>
              <a:rPr lang="en-GB" sz="4800" dirty="0" err="1" smtClean="0">
                <a:solidFill>
                  <a:schemeClr val="tx1"/>
                </a:solidFill>
                <a:latin typeface="Times New Roman" panose="02020603050405020304" pitchFamily="18" charset="0"/>
                <a:cs typeface="Times New Roman" panose="02020603050405020304" pitchFamily="18" charset="0"/>
              </a:rPr>
              <a:t>yn</a:t>
            </a:r>
            <a:r>
              <a:rPr lang="en-GB" sz="4800" dirty="0" smtClean="0">
                <a:solidFill>
                  <a:schemeClr val="tx1"/>
                </a:solidFill>
                <a:latin typeface="Times New Roman" panose="02020603050405020304" pitchFamily="18" charset="0"/>
                <a:cs typeface="Times New Roman" panose="02020603050405020304" pitchFamily="18" charset="0"/>
              </a:rPr>
              <a:t> </a:t>
            </a:r>
            <a:r>
              <a:rPr lang="en-GB" sz="4800" dirty="0" err="1" smtClean="0">
                <a:solidFill>
                  <a:schemeClr val="tx1"/>
                </a:solidFill>
                <a:latin typeface="Times New Roman" panose="02020603050405020304" pitchFamily="18" charset="0"/>
                <a:cs typeface="Times New Roman" panose="02020603050405020304" pitchFamily="18" charset="0"/>
              </a:rPr>
              <a:t>fawr</a:t>
            </a:r>
            <a:r>
              <a:rPr lang="en-GB" sz="4800" dirty="0" smtClean="0">
                <a:solidFill>
                  <a:schemeClr val="tx1"/>
                </a:solidFill>
                <a:latin typeface="Times New Roman" panose="02020603050405020304" pitchFamily="18" charset="0"/>
                <a:cs typeface="Times New Roman" panose="02020603050405020304" pitchFamily="18" charset="0"/>
              </a:rPr>
              <a:t> </a:t>
            </a:r>
            <a:r>
              <a:rPr lang="en-GB" sz="4800" dirty="0" err="1" smtClean="0">
                <a:solidFill>
                  <a:schemeClr val="tx1"/>
                </a:solidFill>
                <a:latin typeface="Times New Roman" panose="02020603050405020304" pitchFamily="18" charset="0"/>
                <a:cs typeface="Times New Roman" panose="02020603050405020304" pitchFamily="18" charset="0"/>
              </a:rPr>
              <a:t>iawn</a:t>
            </a:r>
            <a:endParaRPr lang="en-GB" sz="4800" dirty="0">
              <a:solidFill>
                <a:schemeClr val="tx1"/>
              </a:solidFill>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a:xfrm>
            <a:off x="779463" y="4749800"/>
            <a:ext cx="7435850" cy="914399"/>
          </a:xfrm>
        </p:spPr>
        <p:txBody>
          <a:bodyPr/>
          <a:lstStyle/>
          <a:p>
            <a:pPr algn="ctr"/>
            <a:r>
              <a:rPr lang="en-GB" dirty="0" smtClean="0">
                <a:solidFill>
                  <a:schemeClr val="tx1"/>
                </a:solidFill>
                <a:latin typeface="Times New Roman" panose="02020603050405020304" pitchFamily="18" charset="0"/>
                <a:cs typeface="Times New Roman" panose="02020603050405020304" pitchFamily="18" charset="0"/>
              </a:rPr>
              <a:t>Margery Morgan, CARIS, Wales </a:t>
            </a:r>
            <a:endParaRPr lang="en-GB"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0021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660" y="1909759"/>
            <a:ext cx="7772400" cy="1470025"/>
          </a:xfrm>
        </p:spPr>
        <p:txBody>
          <a:bodyPr/>
          <a:lstStyle/>
          <a:p>
            <a:pPr algn="ctr"/>
            <a:r>
              <a:rPr lang="en-US" sz="6000" b="1" dirty="0" smtClean="0">
                <a:solidFill>
                  <a:schemeClr val="tx1"/>
                </a:solidFill>
                <a:latin typeface="Times New Roman"/>
                <a:cs typeface="Times New Roman"/>
              </a:rPr>
              <a:t>Miscarriages </a:t>
            </a:r>
            <a:r>
              <a:rPr lang="en-GB" sz="6000" b="1" dirty="0" smtClean="0">
                <a:solidFill>
                  <a:schemeClr val="tx1"/>
                </a:solidFill>
                <a:latin typeface="Times New Roman"/>
                <a:cs typeface="Times New Roman"/>
              </a:rPr>
              <a:t>–</a:t>
            </a:r>
            <a:r>
              <a:rPr lang="en-GB" sz="6000" b="1" dirty="0" smtClean="0">
                <a:latin typeface="Times New Roman"/>
                <a:cs typeface="Times New Roman"/>
              </a:rPr>
              <a:t> </a:t>
            </a:r>
            <a:r>
              <a:rPr lang="en-GB" sz="6000" b="1" dirty="0">
                <a:ln w="19050" cmpd="sng">
                  <a:solidFill>
                    <a:schemeClr val="tx1"/>
                  </a:solidFill>
                </a:ln>
                <a:latin typeface="Times New Roman"/>
                <a:cs typeface="Times New Roman"/>
              </a:rPr>
              <a:t>a lost opportunity??</a:t>
            </a:r>
            <a:r>
              <a:rPr lang="en-US" sz="6000" b="1" dirty="0" smtClean="0">
                <a:ln>
                  <a:solidFill>
                    <a:schemeClr val="bg2">
                      <a:lumMod val="50000"/>
                    </a:schemeClr>
                  </a:solidFill>
                </a:ln>
                <a:latin typeface="Times New Roman"/>
                <a:cs typeface="Times New Roman"/>
              </a:rPr>
              <a:t> </a:t>
            </a:r>
            <a:endParaRPr lang="en-US" sz="6000" b="1" dirty="0">
              <a:ln>
                <a:solidFill>
                  <a:schemeClr val="bg2">
                    <a:lumMod val="50000"/>
                  </a:schemeClr>
                </a:solidFill>
              </a:ln>
              <a:latin typeface="Times New Roman"/>
              <a:cs typeface="Times New Roman"/>
            </a:endParaRPr>
          </a:p>
        </p:txBody>
      </p:sp>
      <p:sp>
        <p:nvSpPr>
          <p:cNvPr id="3" name="Subtitle 2"/>
          <p:cNvSpPr>
            <a:spLocks noGrp="1"/>
          </p:cNvSpPr>
          <p:nvPr>
            <p:ph type="subTitle" idx="1"/>
          </p:nvPr>
        </p:nvSpPr>
        <p:spPr>
          <a:xfrm>
            <a:off x="1511301" y="3446182"/>
            <a:ext cx="6762749" cy="1752600"/>
          </a:xfrm>
        </p:spPr>
        <p:txBody>
          <a:bodyPr>
            <a:normAutofit/>
          </a:bodyPr>
          <a:lstStyle/>
          <a:p>
            <a:pPr algn="ctr"/>
            <a:r>
              <a:rPr lang="en-GB" b="1" i="1" dirty="0">
                <a:solidFill>
                  <a:srgbClr val="000000"/>
                </a:solidFill>
                <a:latin typeface="Times New Roman"/>
                <a:cs typeface="Times New Roman"/>
              </a:rPr>
              <a:t>Khadija </a:t>
            </a:r>
            <a:r>
              <a:rPr lang="en-GB" b="1" i="1" dirty="0" err="1">
                <a:solidFill>
                  <a:srgbClr val="000000"/>
                </a:solidFill>
                <a:latin typeface="Times New Roman"/>
                <a:cs typeface="Times New Roman"/>
              </a:rPr>
              <a:t>Janoowala</a:t>
            </a:r>
            <a:r>
              <a:rPr lang="en-GB" b="1" i="1" dirty="0">
                <a:solidFill>
                  <a:srgbClr val="000000"/>
                </a:solidFill>
                <a:latin typeface="Times New Roman"/>
                <a:cs typeface="Times New Roman"/>
              </a:rPr>
              <a:t>, David Tucker, Margery Morgan </a:t>
            </a:r>
          </a:p>
          <a:p>
            <a:pPr algn="ctr"/>
            <a:r>
              <a:rPr lang="en-GB" b="1" i="1" dirty="0">
                <a:solidFill>
                  <a:srgbClr val="000000"/>
                </a:solidFill>
                <a:latin typeface="Times New Roman"/>
                <a:cs typeface="Times New Roman"/>
              </a:rPr>
              <a:t>CARIS </a:t>
            </a:r>
            <a:endParaRPr lang="en-GB" b="1" i="1" dirty="0" smtClean="0">
              <a:solidFill>
                <a:srgbClr val="000000"/>
              </a:solidFill>
              <a:latin typeface="Times New Roman"/>
              <a:cs typeface="Times New Roman"/>
            </a:endParaRPr>
          </a:p>
          <a:p>
            <a:pPr algn="ctr"/>
            <a:r>
              <a:rPr lang="en-GB" b="1" i="1" dirty="0" smtClean="0">
                <a:solidFill>
                  <a:srgbClr val="000000"/>
                </a:solidFill>
                <a:latin typeface="Times New Roman"/>
                <a:cs typeface="Times New Roman"/>
              </a:rPr>
              <a:t>Congenital </a:t>
            </a:r>
            <a:r>
              <a:rPr lang="en-GB" b="1" i="1" dirty="0">
                <a:solidFill>
                  <a:srgbClr val="000000"/>
                </a:solidFill>
                <a:latin typeface="Times New Roman"/>
                <a:cs typeface="Times New Roman"/>
              </a:rPr>
              <a:t>Anomaly Register and Information Service for Wales</a:t>
            </a:r>
          </a:p>
          <a:p>
            <a:pPr algn="ctr"/>
            <a:endParaRPr lang="en-US" b="1" i="1" dirty="0">
              <a:latin typeface="Times New Roman"/>
              <a:cs typeface="Times New Roman"/>
            </a:endParaRPr>
          </a:p>
        </p:txBody>
      </p:sp>
      <p:pic>
        <p:nvPicPr>
          <p:cNvPr id="4" name="Picture 3"/>
          <p:cNvPicPr>
            <a:picLocks noChangeAspect="1"/>
          </p:cNvPicPr>
          <p:nvPr/>
        </p:nvPicPr>
        <p:blipFill rotWithShape="1">
          <a:blip r:embed="rId2"/>
          <a:srcRect l="26557" r="13442"/>
          <a:stretch/>
        </p:blipFill>
        <p:spPr>
          <a:xfrm>
            <a:off x="4385733" y="4589167"/>
            <a:ext cx="711402" cy="745082"/>
          </a:xfrm>
          <a:prstGeom prst="rect">
            <a:avLst/>
          </a:prstGeom>
        </p:spPr>
      </p:pic>
      <p:pic>
        <p:nvPicPr>
          <p:cNvPr id="5"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7108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txBox="1">
            <a:spLocks noGrp="1"/>
          </p:cNvSpPr>
          <p:nvPr>
            <p:ph type="title"/>
          </p:nvPr>
        </p:nvSpPr>
        <p:spPr>
          <a:xfrm>
            <a:off x="779463" y="245536"/>
            <a:ext cx="7583487" cy="10443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b="1" dirty="0" smtClean="0">
                <a:solidFill>
                  <a:srgbClr val="000000"/>
                </a:solidFill>
                <a:latin typeface="Times New Roman"/>
                <a:cs typeface="Times New Roman"/>
              </a:rPr>
              <a:t>All cases of congenital anomaly – CARIS 1998-2016</a:t>
            </a:r>
          </a:p>
          <a:p>
            <a:pPr algn="ctr"/>
            <a:r>
              <a:rPr lang="en-US" sz="2400" b="1" dirty="0">
                <a:solidFill>
                  <a:srgbClr val="000000"/>
                </a:solidFill>
                <a:latin typeface="Times New Roman"/>
                <a:cs typeface="Times New Roman"/>
              </a:rPr>
              <a:t>n</a:t>
            </a:r>
            <a:r>
              <a:rPr lang="en-US" sz="2400" b="1" dirty="0" smtClean="0">
                <a:solidFill>
                  <a:srgbClr val="000000"/>
                </a:solidFill>
                <a:latin typeface="Times New Roman"/>
                <a:cs typeface="Times New Roman"/>
              </a:rPr>
              <a:t>=29160 (excluding minor anomalies)</a:t>
            </a:r>
            <a:endParaRPr lang="en-US" sz="2400" b="1" dirty="0">
              <a:solidFill>
                <a:srgbClr val="000000"/>
              </a:solidFill>
              <a:latin typeface="Times New Roman"/>
              <a:cs typeface="Times New Roman"/>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352345541"/>
              </p:ext>
            </p:extLst>
          </p:nvPr>
        </p:nvGraphicFramePr>
        <p:xfrm>
          <a:off x="338666" y="1289136"/>
          <a:ext cx="9143999" cy="4345545"/>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530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84197" y="-304794"/>
            <a:ext cx="10515600" cy="1325563"/>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GB" b="1" dirty="0" smtClean="0">
                <a:solidFill>
                  <a:srgbClr val="000000"/>
                </a:solidFill>
                <a:latin typeface="Times New Roman"/>
                <a:cs typeface="Times New Roman"/>
              </a:rPr>
              <a:t>What do we know about miscarriages?</a:t>
            </a:r>
            <a:endParaRPr lang="en-GB" b="1" dirty="0">
              <a:solidFill>
                <a:srgbClr val="000000"/>
              </a:solidFill>
              <a:latin typeface="Times New Roman"/>
              <a:cs typeface="Times New Roman"/>
            </a:endParaRPr>
          </a:p>
        </p:txBody>
      </p:sp>
      <p:sp>
        <p:nvSpPr>
          <p:cNvPr id="9" name="Content Placeholder 2"/>
          <p:cNvSpPr txBox="1">
            <a:spLocks/>
          </p:cNvSpPr>
          <p:nvPr/>
        </p:nvSpPr>
        <p:spPr>
          <a:xfrm>
            <a:off x="220134" y="1673755"/>
            <a:ext cx="8737600" cy="4351338"/>
          </a:xfrm>
          <a:prstGeom prst="rect">
            <a:avLst/>
          </a:prstGeom>
        </p:spPr>
        <p:txBody>
          <a:bodyPr vert="horz" lIns="91440" tIns="45720" rIns="91440" bIns="45720" rtlCol="0">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a:buClr>
                <a:schemeClr val="bg2">
                  <a:lumMod val="50000"/>
                </a:schemeClr>
              </a:buClr>
            </a:pPr>
            <a:r>
              <a:rPr lang="en-GB" sz="3000" dirty="0" smtClean="0">
                <a:solidFill>
                  <a:srgbClr val="000000"/>
                </a:solidFill>
                <a:latin typeface="Times New Roman"/>
                <a:cs typeface="Times New Roman"/>
              </a:rPr>
              <a:t>10-15% of all pregnancies end in spontaneous </a:t>
            </a:r>
            <a:r>
              <a:rPr lang="en-GB" sz="3000" dirty="0" err="1" smtClean="0">
                <a:solidFill>
                  <a:srgbClr val="000000"/>
                </a:solidFill>
                <a:latin typeface="Times New Roman"/>
                <a:cs typeface="Times New Roman"/>
              </a:rPr>
              <a:t>fetal</a:t>
            </a:r>
            <a:r>
              <a:rPr lang="en-GB" sz="3000" dirty="0" smtClean="0">
                <a:solidFill>
                  <a:srgbClr val="000000"/>
                </a:solidFill>
                <a:latin typeface="Times New Roman"/>
                <a:cs typeface="Times New Roman"/>
              </a:rPr>
              <a:t> loss</a:t>
            </a:r>
          </a:p>
          <a:p>
            <a:pPr>
              <a:buClr>
                <a:schemeClr val="bg2">
                  <a:lumMod val="50000"/>
                </a:schemeClr>
              </a:buClr>
            </a:pPr>
            <a:r>
              <a:rPr lang="en-GB" sz="3000" dirty="0" smtClean="0">
                <a:solidFill>
                  <a:srgbClr val="000000"/>
                </a:solidFill>
                <a:latin typeface="Times New Roman"/>
                <a:cs typeface="Times New Roman"/>
              </a:rPr>
              <a:t>Causes include infection, uterine problems, maternal hormonal imbalance, immunological problems, </a:t>
            </a:r>
            <a:r>
              <a:rPr lang="en-GB" sz="3000" dirty="0" err="1" smtClean="0">
                <a:solidFill>
                  <a:srgbClr val="000000"/>
                </a:solidFill>
                <a:latin typeface="Times New Roman"/>
                <a:cs typeface="Times New Roman"/>
              </a:rPr>
              <a:t>fetal</a:t>
            </a:r>
            <a:r>
              <a:rPr lang="en-GB" sz="3000" dirty="0" smtClean="0">
                <a:solidFill>
                  <a:srgbClr val="000000"/>
                </a:solidFill>
                <a:latin typeface="Times New Roman"/>
                <a:cs typeface="Times New Roman"/>
              </a:rPr>
              <a:t> genetic/chromosomal abnormalities</a:t>
            </a:r>
          </a:p>
          <a:p>
            <a:pPr>
              <a:buClr>
                <a:schemeClr val="bg2">
                  <a:lumMod val="50000"/>
                </a:schemeClr>
              </a:buClr>
            </a:pPr>
            <a:r>
              <a:rPr lang="en-GB" sz="3000" dirty="0" smtClean="0">
                <a:solidFill>
                  <a:srgbClr val="000000"/>
                </a:solidFill>
                <a:latin typeface="Times New Roman"/>
                <a:cs typeface="Times New Roman"/>
              </a:rPr>
              <a:t>Over 50% of miscarriages result from chromosomal abnormalities</a:t>
            </a:r>
          </a:p>
        </p:txBody>
      </p:sp>
      <p:pic>
        <p:nvPicPr>
          <p:cNvPr id="4" name="Picture 2" descr="Congenital Anomaly Register and Information Service for W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5520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779463" y="35364"/>
            <a:ext cx="7583487" cy="10443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b="1" dirty="0" smtClean="0">
                <a:solidFill>
                  <a:srgbClr val="000000"/>
                </a:solidFill>
                <a:latin typeface="Times New Roman"/>
                <a:cs typeface="Times New Roman"/>
              </a:rPr>
              <a:t>Spontaneous fetal losses &lt; 24 weeks</a:t>
            </a:r>
            <a:br>
              <a:rPr lang="en-US" sz="2400" b="1" dirty="0" smtClean="0">
                <a:solidFill>
                  <a:srgbClr val="000000"/>
                </a:solidFill>
                <a:latin typeface="Times New Roman"/>
                <a:cs typeface="Times New Roman"/>
              </a:rPr>
            </a:br>
            <a:r>
              <a:rPr lang="en-US" sz="2400" b="1" dirty="0" smtClean="0">
                <a:solidFill>
                  <a:srgbClr val="000000"/>
                </a:solidFill>
                <a:latin typeface="Times New Roman"/>
                <a:cs typeface="Times New Roman"/>
              </a:rPr>
              <a:t>n=858  </a:t>
            </a:r>
            <a:r>
              <a:rPr lang="en-US" sz="2400" b="1" dirty="0">
                <a:solidFill>
                  <a:srgbClr val="000000"/>
                </a:solidFill>
                <a:latin typeface="Times New Roman"/>
                <a:cs typeface="Times New Roman"/>
              </a:rPr>
              <a:t>CARIS 1998-2016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2467075"/>
              </p:ext>
            </p:extLst>
          </p:nvPr>
        </p:nvGraphicFramePr>
        <p:xfrm>
          <a:off x="-296333" y="1003368"/>
          <a:ext cx="9440333" cy="5263279"/>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81973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31781" y="-244883"/>
            <a:ext cx="10515600" cy="1205057"/>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GB" b="1" dirty="0" smtClean="0">
                <a:solidFill>
                  <a:srgbClr val="000000"/>
                </a:solidFill>
                <a:latin typeface="Times New Roman"/>
                <a:cs typeface="Times New Roman"/>
              </a:rPr>
              <a:t>Miscarriages: chromosomal causes</a:t>
            </a:r>
            <a:endParaRPr lang="en-GB" b="1" dirty="0">
              <a:solidFill>
                <a:srgbClr val="000000"/>
              </a:solidFill>
              <a:latin typeface="Times New Roman"/>
              <a:cs typeface="Times New Roman"/>
            </a:endParaRPr>
          </a:p>
        </p:txBody>
      </p:sp>
      <p:sp>
        <p:nvSpPr>
          <p:cNvPr id="5" name="Content Placeholder 2"/>
          <p:cNvSpPr txBox="1">
            <a:spLocks/>
          </p:cNvSpPr>
          <p:nvPr/>
        </p:nvSpPr>
        <p:spPr>
          <a:xfrm>
            <a:off x="194734" y="1249892"/>
            <a:ext cx="8762999" cy="4351338"/>
          </a:xfrm>
          <a:prstGeom prst="rect">
            <a:avLst/>
          </a:prstGeom>
        </p:spPr>
        <p:txBody>
          <a:bodyPr vert="horz" lIns="91440" tIns="45720" rIns="91440" bIns="45720" rtlCol="0">
            <a:no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a:buClr>
                <a:schemeClr val="bg2">
                  <a:lumMod val="50000"/>
                </a:schemeClr>
              </a:buClr>
            </a:pPr>
            <a:r>
              <a:rPr lang="en-GB" sz="2600" dirty="0" smtClean="0">
                <a:solidFill>
                  <a:srgbClr val="000000"/>
                </a:solidFill>
                <a:latin typeface="Times New Roman"/>
                <a:cs typeface="Times New Roman"/>
              </a:rPr>
              <a:t>Over 50% of miscarriages result from chromosomal abnormalities</a:t>
            </a:r>
          </a:p>
          <a:p>
            <a:pPr>
              <a:buClr>
                <a:schemeClr val="bg2">
                  <a:lumMod val="50000"/>
                </a:schemeClr>
              </a:buClr>
            </a:pPr>
            <a:r>
              <a:rPr lang="en-GB" sz="2600" dirty="0" smtClean="0">
                <a:solidFill>
                  <a:srgbClr val="000000"/>
                </a:solidFill>
                <a:latin typeface="Times New Roman"/>
                <a:cs typeface="Times New Roman"/>
              </a:rPr>
              <a:t>More then 96% of these anomalies are aneuploidies</a:t>
            </a:r>
          </a:p>
          <a:p>
            <a:pPr>
              <a:buClr>
                <a:schemeClr val="bg2">
                  <a:lumMod val="50000"/>
                </a:schemeClr>
              </a:buClr>
            </a:pPr>
            <a:r>
              <a:rPr lang="en-GB" sz="2600" dirty="0" err="1" smtClean="0">
                <a:solidFill>
                  <a:srgbClr val="000000"/>
                </a:solidFill>
                <a:latin typeface="Times New Roman"/>
                <a:cs typeface="Times New Roman"/>
              </a:rPr>
              <a:t>Trisomies</a:t>
            </a:r>
            <a:r>
              <a:rPr lang="en-GB" sz="2600" dirty="0" smtClean="0">
                <a:solidFill>
                  <a:srgbClr val="000000"/>
                </a:solidFill>
                <a:latin typeface="Times New Roman"/>
                <a:cs typeface="Times New Roman"/>
              </a:rPr>
              <a:t> 22, 15 and 16 most common (Coelho et al 2016)</a:t>
            </a:r>
          </a:p>
          <a:p>
            <a:pPr>
              <a:buClr>
                <a:schemeClr val="bg2">
                  <a:lumMod val="50000"/>
                </a:schemeClr>
              </a:buClr>
            </a:pPr>
            <a:r>
              <a:rPr lang="en-GB" sz="2600" dirty="0" smtClean="0">
                <a:solidFill>
                  <a:srgbClr val="000000"/>
                </a:solidFill>
                <a:latin typeface="Times New Roman"/>
                <a:cs typeface="Times New Roman"/>
              </a:rPr>
              <a:t>Anomalies on chromosomes 13, 18, 21 and sex chromosome more common in late miscarriages (Menasha et al 2005)</a:t>
            </a:r>
          </a:p>
          <a:p>
            <a:pPr>
              <a:buClr>
                <a:schemeClr val="bg2">
                  <a:lumMod val="50000"/>
                </a:schemeClr>
              </a:buClr>
            </a:pPr>
            <a:r>
              <a:rPr lang="en-GB" sz="2600" dirty="0" smtClean="0">
                <a:solidFill>
                  <a:srgbClr val="000000"/>
                </a:solidFill>
                <a:latin typeface="Times New Roman"/>
                <a:cs typeface="Times New Roman"/>
              </a:rPr>
              <a:t>Women with miscarriage due to aneuploidy are at increased risk of recurrence</a:t>
            </a:r>
            <a:endParaRPr lang="en-GB" sz="2600" dirty="0">
              <a:solidFill>
                <a:srgbClr val="000000"/>
              </a:solidFill>
              <a:latin typeface="Times New Roman"/>
              <a:cs typeface="Times New Roman"/>
            </a:endParaRPr>
          </a:p>
        </p:txBody>
      </p:sp>
      <p:pic>
        <p:nvPicPr>
          <p:cNvPr id="6" name="Picture 2" descr="Congenital Anomaly Register and Information Service for W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8174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163" y="0"/>
            <a:ext cx="7583487" cy="1044388"/>
          </a:xfrm>
        </p:spPr>
        <p:txBody>
          <a:bodyPr/>
          <a:lstStyle/>
          <a:p>
            <a:pPr algn="ctr">
              <a:defRPr sz="1400" b="0" i="0" u="none" strike="noStrike" kern="1200" spc="0" baseline="0">
                <a:solidFill>
                  <a:prstClr val="black">
                    <a:lumMod val="65000"/>
                    <a:lumOff val="35000"/>
                  </a:prstClr>
                </a:solidFill>
                <a:latin typeface="+mn-lt"/>
                <a:ea typeface="+mn-ea"/>
                <a:cs typeface="+mn-cs"/>
              </a:defRPr>
            </a:pPr>
            <a:r>
              <a:rPr lang="en-US" sz="2400" b="1" dirty="0">
                <a:solidFill>
                  <a:srgbClr val="000000"/>
                </a:solidFill>
                <a:latin typeface="Times New Roman"/>
                <a:cs typeface="Times New Roman"/>
              </a:rPr>
              <a:t>Non chromosomal anomaly groups ending in fetal loss </a:t>
            </a:r>
            <a:r>
              <a:rPr lang="en-US" sz="2400" b="1" dirty="0" smtClean="0">
                <a:solidFill>
                  <a:srgbClr val="000000"/>
                </a:solidFill>
                <a:latin typeface="Times New Roman"/>
                <a:cs typeface="Times New Roman"/>
              </a:rPr>
              <a:t>n=506 CARIS 1998</a:t>
            </a:r>
            <a:r>
              <a:rPr lang="en-US" sz="2400" b="1" dirty="0">
                <a:solidFill>
                  <a:srgbClr val="000000"/>
                </a:solidFill>
                <a:latin typeface="Times New Roman"/>
                <a:cs typeface="Times New Roman"/>
              </a:rPr>
              <a:t>-</a:t>
            </a:r>
            <a:r>
              <a:rPr lang="en-US" sz="2400" b="1" dirty="0" smtClean="0">
                <a:solidFill>
                  <a:srgbClr val="000000"/>
                </a:solidFill>
                <a:latin typeface="Times New Roman"/>
                <a:cs typeface="Times New Roman"/>
              </a:rPr>
              <a:t>2016</a:t>
            </a:r>
            <a:endParaRPr lang="en-US" sz="2400" b="1" dirty="0">
              <a:solidFill>
                <a:srgbClr val="000000"/>
              </a:solidFill>
              <a:latin typeface="Times New Roman"/>
              <a:cs typeface="Times New Roman"/>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195105032"/>
              </p:ext>
            </p:extLst>
          </p:nvPr>
        </p:nvGraphicFramePr>
        <p:xfrm>
          <a:off x="779463" y="1828800"/>
          <a:ext cx="7583487" cy="42084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568399574"/>
              </p:ext>
            </p:extLst>
          </p:nvPr>
        </p:nvGraphicFramePr>
        <p:xfrm>
          <a:off x="215900" y="1044388"/>
          <a:ext cx="8674100" cy="5813612"/>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225800" y="3494900"/>
            <a:ext cx="2006600" cy="523220"/>
          </a:xfrm>
          <a:prstGeom prst="rect">
            <a:avLst/>
          </a:prstGeom>
          <a:noFill/>
        </p:spPr>
        <p:txBody>
          <a:bodyPr wrap="square" rtlCol="0">
            <a:spAutoFit/>
          </a:bodyPr>
          <a:lstStyle/>
          <a:p>
            <a:pPr algn="ctr"/>
            <a:r>
              <a:rPr lang="en-US" sz="1400" b="1" dirty="0" smtClean="0">
                <a:latin typeface="Times New Roman"/>
                <a:cs typeface="Times New Roman"/>
              </a:rPr>
              <a:t>Cystic </a:t>
            </a:r>
            <a:r>
              <a:rPr lang="en-US" sz="1400" b="1" dirty="0" err="1" smtClean="0">
                <a:latin typeface="Times New Roman"/>
                <a:cs typeface="Times New Roman"/>
              </a:rPr>
              <a:t>hygroma</a:t>
            </a:r>
            <a:r>
              <a:rPr lang="en-US" sz="1400" b="1" dirty="0" smtClean="0">
                <a:latin typeface="Times New Roman"/>
                <a:cs typeface="Times New Roman"/>
              </a:rPr>
              <a:t>/</a:t>
            </a:r>
            <a:r>
              <a:rPr lang="en-US" sz="1400" b="1" dirty="0" err="1" smtClean="0">
                <a:latin typeface="Times New Roman"/>
                <a:cs typeface="Times New Roman"/>
              </a:rPr>
              <a:t>hydrops</a:t>
            </a:r>
            <a:endParaRPr lang="en-US" sz="1400" b="1" dirty="0">
              <a:latin typeface="Times New Roman"/>
              <a:cs typeface="Times New Roman"/>
            </a:endParaRPr>
          </a:p>
        </p:txBody>
      </p:sp>
      <p:sp>
        <p:nvSpPr>
          <p:cNvPr id="12" name="TextBox 11"/>
          <p:cNvSpPr txBox="1"/>
          <p:nvPr/>
        </p:nvSpPr>
        <p:spPr>
          <a:xfrm>
            <a:off x="2768600" y="2910700"/>
            <a:ext cx="2006600" cy="307777"/>
          </a:xfrm>
          <a:prstGeom prst="rect">
            <a:avLst/>
          </a:prstGeom>
          <a:noFill/>
        </p:spPr>
        <p:txBody>
          <a:bodyPr wrap="square" rtlCol="0">
            <a:spAutoFit/>
          </a:bodyPr>
          <a:lstStyle/>
          <a:p>
            <a:pPr algn="ctr"/>
            <a:r>
              <a:rPr lang="en-US" sz="1400" b="1" dirty="0" smtClean="0">
                <a:latin typeface="Times New Roman"/>
                <a:cs typeface="Times New Roman"/>
              </a:rPr>
              <a:t>Multiple</a:t>
            </a:r>
            <a:endParaRPr lang="en-US" sz="1400" b="1" dirty="0">
              <a:latin typeface="Times New Roman"/>
              <a:cs typeface="Times New Roman"/>
            </a:endParaRPr>
          </a:p>
        </p:txBody>
      </p:sp>
      <p:sp>
        <p:nvSpPr>
          <p:cNvPr id="13" name="TextBox 12"/>
          <p:cNvSpPr txBox="1"/>
          <p:nvPr/>
        </p:nvSpPr>
        <p:spPr>
          <a:xfrm>
            <a:off x="1866900" y="4068920"/>
            <a:ext cx="2006600" cy="307777"/>
          </a:xfrm>
          <a:prstGeom prst="rect">
            <a:avLst/>
          </a:prstGeom>
          <a:noFill/>
        </p:spPr>
        <p:txBody>
          <a:bodyPr wrap="square" rtlCol="0">
            <a:spAutoFit/>
          </a:bodyPr>
          <a:lstStyle/>
          <a:p>
            <a:pPr algn="ctr"/>
            <a:r>
              <a:rPr lang="en-US" sz="1400" b="1" dirty="0" smtClean="0">
                <a:latin typeface="Times New Roman"/>
                <a:cs typeface="Times New Roman"/>
              </a:rPr>
              <a:t>Musculo-skeletal</a:t>
            </a:r>
            <a:endParaRPr lang="en-US" sz="1400" b="1" dirty="0">
              <a:latin typeface="Times New Roman"/>
              <a:cs typeface="Times New Roman"/>
            </a:endParaRPr>
          </a:p>
        </p:txBody>
      </p:sp>
      <p:pic>
        <p:nvPicPr>
          <p:cNvPr id="8" name="Picture 2" descr="Congenital Anomaly Register and Information Service for Wa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209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779463" y="34612"/>
            <a:ext cx="7583487" cy="10443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b="1" dirty="0" smtClean="0">
                <a:solidFill>
                  <a:srgbClr val="000000"/>
                </a:solidFill>
                <a:latin typeface="Times New Roman"/>
                <a:cs typeface="Times New Roman"/>
              </a:rPr>
              <a:t>Gestational profile of miscarriage</a:t>
            </a:r>
          </a:p>
          <a:p>
            <a:pPr algn="ctr"/>
            <a:r>
              <a:rPr lang="en-US" sz="2400" b="1" dirty="0">
                <a:solidFill>
                  <a:srgbClr val="000000"/>
                </a:solidFill>
                <a:latin typeface="Times New Roman"/>
                <a:cs typeface="Times New Roman"/>
              </a:rPr>
              <a:t>c</a:t>
            </a:r>
            <a:r>
              <a:rPr lang="en-US" sz="2400" b="1" dirty="0" smtClean="0">
                <a:solidFill>
                  <a:srgbClr val="000000"/>
                </a:solidFill>
                <a:latin typeface="Times New Roman"/>
                <a:cs typeface="Times New Roman"/>
              </a:rPr>
              <a:t>hromosomal conditions 1998 - 2016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76230953"/>
              </p:ext>
            </p:extLst>
          </p:nvPr>
        </p:nvGraphicFramePr>
        <p:xfrm>
          <a:off x="662729" y="990789"/>
          <a:ext cx="8314527" cy="476988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13337406" y="28026617"/>
            <a:ext cx="7776864" cy="100811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400" b="1" dirty="0" smtClean="0">
                <a:solidFill>
                  <a:srgbClr val="000000"/>
                </a:solidFill>
                <a:latin typeface="Times New Roman"/>
                <a:cs typeface="Times New Roman"/>
              </a:rPr>
              <a:t>no. of cases</a:t>
            </a:r>
          </a:p>
        </p:txBody>
      </p:sp>
      <p:sp>
        <p:nvSpPr>
          <p:cNvPr id="7" name="TextBox 6"/>
          <p:cNvSpPr txBox="1"/>
          <p:nvPr/>
        </p:nvSpPr>
        <p:spPr>
          <a:xfrm rot="16200000">
            <a:off x="13489806" y="28179017"/>
            <a:ext cx="7776864" cy="100811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400" b="1" dirty="0" smtClean="0">
                <a:solidFill>
                  <a:srgbClr val="000000"/>
                </a:solidFill>
                <a:latin typeface="Times New Roman"/>
                <a:cs typeface="Times New Roman"/>
              </a:rPr>
              <a:t>no. of cases</a:t>
            </a:r>
          </a:p>
        </p:txBody>
      </p:sp>
      <p:pic>
        <p:nvPicPr>
          <p:cNvPr id="8" name="Picture 2" descr="Congenital Anomaly Register and Information Service for W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674"/>
            <a:ext cx="9144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156380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Revolution">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2607</TotalTime>
  <Words>1578</Words>
  <Application>Microsoft Office PowerPoint</Application>
  <PresentationFormat>On-screen Show (4:3)</PresentationFormat>
  <Paragraphs>503</Paragraphs>
  <Slides>26</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Arial</vt:lpstr>
      <vt:lpstr>Calibri</vt:lpstr>
      <vt:lpstr>ＭＳ 明朝</vt:lpstr>
      <vt:lpstr>Times New Roman</vt:lpstr>
      <vt:lpstr>Trebuchet MS</vt:lpstr>
      <vt:lpstr>Wingdings</vt:lpstr>
      <vt:lpstr>Wingdings 2</vt:lpstr>
      <vt:lpstr>Revolution</vt:lpstr>
      <vt:lpstr>1_Revolution</vt:lpstr>
      <vt:lpstr>CARIS Update</vt:lpstr>
      <vt:lpstr>PowerPoint Presentation</vt:lpstr>
      <vt:lpstr>Miscarriages – a lost opportunity?? </vt:lpstr>
      <vt:lpstr>All cases of congenital anomaly – CARIS 1998-2016 n=29160 (excluding minor anomalies)</vt:lpstr>
      <vt:lpstr>PowerPoint Presentation</vt:lpstr>
      <vt:lpstr>Spontaneous fetal losses &lt; 24 weeks n=858  CARIS 1998-2016</vt:lpstr>
      <vt:lpstr>PowerPoint Presentation</vt:lpstr>
      <vt:lpstr>Non chromosomal anomaly groups ending in fetal loss n=506 CARIS 1998-2016</vt:lpstr>
      <vt:lpstr>Gestational profile of miscarriage chromosomal conditions 1998 - 2016</vt:lpstr>
      <vt:lpstr>Amniocentesis and chorionic villus sampling – fetal losses CARIS 1998-2016</vt:lpstr>
      <vt:lpstr>Change in prevalence (per 10,000 births)   CARIS 1998-2016</vt:lpstr>
      <vt:lpstr>Comparison with EUROCAT prevalence rates of chromosomal conditions 1998-2016 (per 10,000 births)</vt:lpstr>
      <vt:lpstr>Outcome of trisomies (1998-2017) </vt:lpstr>
      <vt:lpstr>PowerPoint Presentation</vt:lpstr>
      <vt:lpstr>PowerPoint Presentation</vt:lpstr>
      <vt:lpstr>PowerPoint Presentation</vt:lpstr>
      <vt:lpstr>PowerPoint Presentation</vt:lpstr>
      <vt:lpstr>PowerPoint Presentation</vt:lpstr>
      <vt:lpstr> Trisomy 13  Prevalence and Mortality:  multi-registry population based analysis </vt:lpstr>
      <vt:lpstr>PowerPoint Presentation</vt:lpstr>
      <vt:lpstr>PowerPoint Presentation</vt:lpstr>
      <vt:lpstr>PowerPoint Presentation</vt:lpstr>
      <vt:lpstr>Conclusions</vt:lpstr>
      <vt:lpstr>PowerPoint Presentation</vt:lpstr>
      <vt:lpstr>PowerPoint Presentation</vt:lpstr>
      <vt:lpstr>Thank you for your support   Diolch yn fawr iawn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dc:title>
  <dc:creator>Muslim Janoowalla</dc:creator>
  <cp:lastModifiedBy>Morgane Richards (Public Health Wales - No. 2 Capital Quarter)</cp:lastModifiedBy>
  <cp:revision>100</cp:revision>
  <dcterms:created xsi:type="dcterms:W3CDTF">2018-09-25T21:12:31Z</dcterms:created>
  <dcterms:modified xsi:type="dcterms:W3CDTF">2020-10-06T13:12:19Z</dcterms:modified>
</cp:coreProperties>
</file>