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2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9" r:id="rId12"/>
    <p:sldId id="268" r:id="rId13"/>
    <p:sldId id="269" r:id="rId14"/>
    <p:sldId id="273" r:id="rId15"/>
    <p:sldId id="271" r:id="rId16"/>
    <p:sldId id="270" r:id="rId17"/>
    <p:sldId id="274" r:id="rId18"/>
    <p:sldId id="275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84889" autoAdjust="0"/>
  </p:normalViewPr>
  <p:slideViewPr>
    <p:cSldViewPr snapToGrid="0" snapToObjects="1" showGuides="1">
      <p:cViewPr varScale="1">
        <p:scale>
          <a:sx n="62" d="100"/>
          <a:sy n="62" d="100"/>
        </p:scale>
        <p:origin x="90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99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33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66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43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88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89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90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33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also had a look at our information by deprivation.</a:t>
            </a:r>
            <a:r>
              <a:rPr lang="en-GB" baseline="0" dirty="0" smtClean="0"/>
              <a:t> As you can see from the first chart it would appear that there is significantly  higher prevalence in the least deprived quintile. </a:t>
            </a:r>
          </a:p>
          <a:p>
            <a:r>
              <a:rPr lang="en-GB" baseline="0" dirty="0" smtClean="0"/>
              <a:t>However when the rates are age-standardised, that significant difference vanishes.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86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59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20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77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66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191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04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00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0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8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&amp;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 </a:t>
            </a:r>
            <a:br>
              <a:rPr lang="en-US" dirty="0" smtClean="0"/>
            </a:br>
            <a:r>
              <a:rPr lang="en-US" dirty="0" smtClean="0"/>
              <a:t>Two Lines Template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Chart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CARIS Annual Report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8457" y="3894071"/>
            <a:ext cx="10492200" cy="443198"/>
          </a:xfrm>
        </p:spPr>
        <p:txBody>
          <a:bodyPr/>
          <a:lstStyle/>
          <a:p>
            <a:r>
              <a:rPr lang="en-US" sz="3200" dirty="0" smtClean="0"/>
              <a:t>November 2018 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81001" y="2657475"/>
            <a:ext cx="11534094" cy="781049"/>
          </a:xfrm>
        </p:spPr>
        <p:txBody>
          <a:bodyPr/>
          <a:lstStyle/>
          <a:p>
            <a:r>
              <a:rPr lang="en-US" sz="3200" dirty="0" smtClean="0"/>
              <a:t>Linda Bailey – Consultant in Public Health / Health Intelligence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852" y="403184"/>
            <a:ext cx="7092563" cy="543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78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702" y="405517"/>
            <a:ext cx="7392469" cy="530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8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873656" y="1129085"/>
            <a:ext cx="235358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Isolated cleft palate per 10,000 births, </a:t>
            </a:r>
            <a:r>
              <a:rPr lang="en-US" sz="1600" b="1" dirty="0" smtClean="0"/>
              <a:t>1998-2017</a:t>
            </a:r>
            <a:endParaRPr lang="en-US" sz="1600" b="1" dirty="0"/>
          </a:p>
          <a:p>
            <a:endParaRPr lang="en-US" sz="1600" b="1" dirty="0"/>
          </a:p>
          <a:p>
            <a:endParaRPr lang="en-US" sz="1600" dirty="0"/>
          </a:p>
          <a:p>
            <a:r>
              <a:rPr lang="en-US" sz="1100" dirty="0"/>
              <a:t>Produced by Public Health Wales Observatory, using CARIS (Public Health Wales) &amp; PHB (ONS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927"/>
          <a:stretch/>
        </p:blipFill>
        <p:spPr>
          <a:xfrm>
            <a:off x="1313830" y="95416"/>
            <a:ext cx="5405021" cy="57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46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870" y="485029"/>
            <a:ext cx="7878458" cy="526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8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69" y="659958"/>
            <a:ext cx="10495023" cy="423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38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482" y="285289"/>
            <a:ext cx="7720715" cy="554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94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3" y="205732"/>
            <a:ext cx="7494711" cy="5042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6619" y="0"/>
            <a:ext cx="4586118" cy="29776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3588" y="2977629"/>
            <a:ext cx="4809149" cy="31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04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366" b="7020"/>
          <a:stretch/>
        </p:blipFill>
        <p:spPr>
          <a:xfrm>
            <a:off x="55658" y="62263"/>
            <a:ext cx="5891917" cy="38091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0086" b="7936"/>
          <a:stretch/>
        </p:blipFill>
        <p:spPr>
          <a:xfrm>
            <a:off x="6082639" y="2019631"/>
            <a:ext cx="6013298" cy="388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60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6" b="18840"/>
          <a:stretch/>
        </p:blipFill>
        <p:spPr>
          <a:xfrm>
            <a:off x="2500022" y="914400"/>
            <a:ext cx="6858000" cy="399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9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1456193" y="2503194"/>
            <a:ext cx="5325608" cy="2721949"/>
          </a:xfrm>
        </p:spPr>
        <p:txBody>
          <a:bodyPr/>
          <a:lstStyle/>
          <a:p>
            <a:r>
              <a:rPr lang="en-GB" sz="2800" dirty="0" smtClean="0"/>
              <a:t>Aim of CARIS</a:t>
            </a:r>
          </a:p>
          <a:p>
            <a:r>
              <a:rPr lang="en-GB" sz="2800" dirty="0" smtClean="0"/>
              <a:t>Overview of anomalies</a:t>
            </a:r>
          </a:p>
          <a:p>
            <a:r>
              <a:rPr lang="en-GB" sz="2800" dirty="0" smtClean="0"/>
              <a:t>Trisomies</a:t>
            </a:r>
          </a:p>
          <a:p>
            <a:r>
              <a:rPr lang="en-GB" sz="2800" dirty="0" smtClean="0"/>
              <a:t>Plans for the future</a:t>
            </a:r>
            <a:endParaRPr lang="en-GB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15963" y="348343"/>
            <a:ext cx="6713537" cy="761417"/>
          </a:xfrm>
        </p:spPr>
        <p:txBody>
          <a:bodyPr/>
          <a:lstStyle/>
          <a:p>
            <a:r>
              <a:rPr lang="en-GB" dirty="0" smtClean="0"/>
              <a:t>CARIS Annual Report 2018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715963" y="1109760"/>
            <a:ext cx="6713538" cy="442757"/>
          </a:xfrm>
        </p:spPr>
        <p:txBody>
          <a:bodyPr/>
          <a:lstStyle/>
          <a:p>
            <a:r>
              <a:rPr lang="en-GB" dirty="0" smtClean="0"/>
              <a:t>Focus on trisomies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147269"/>
            <a:ext cx="4421675" cy="571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4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715963" y="1915887"/>
            <a:ext cx="10760075" cy="3897084"/>
          </a:xfrm>
        </p:spPr>
        <p:txBody>
          <a:bodyPr/>
          <a:lstStyle/>
          <a:p>
            <a:r>
              <a:rPr lang="en-GB" sz="2800" dirty="0"/>
              <a:t>Monitor </a:t>
            </a:r>
            <a:r>
              <a:rPr lang="en-GB" sz="2800" dirty="0" smtClean="0"/>
              <a:t>the picture </a:t>
            </a:r>
            <a:r>
              <a:rPr lang="en-GB" sz="2800" dirty="0"/>
              <a:t>of congenital anomalies</a:t>
            </a:r>
          </a:p>
          <a:p>
            <a:r>
              <a:rPr lang="en-GB" sz="2800" dirty="0"/>
              <a:t>Assess possible clusters and causes</a:t>
            </a:r>
          </a:p>
          <a:p>
            <a:r>
              <a:rPr lang="en-GB" sz="2800" dirty="0"/>
              <a:t>Assess interventions to prevent/detect anomalies</a:t>
            </a:r>
          </a:p>
          <a:p>
            <a:r>
              <a:rPr lang="en-GB" sz="2800" dirty="0"/>
              <a:t>Plan and co-ordinate health care </a:t>
            </a:r>
            <a:endParaRPr lang="en-GB" sz="2800" dirty="0" smtClean="0"/>
          </a:p>
          <a:p>
            <a:pPr marL="0" indent="0">
              <a:spcBef>
                <a:spcPts val="2400"/>
              </a:spcBef>
              <a:buNone/>
            </a:pPr>
            <a:r>
              <a:rPr lang="en-GB" sz="2800" dirty="0" smtClean="0"/>
              <a:t>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October 2009 – Public Health Wales established with 4 statutory functions, including congenital </a:t>
            </a:r>
            <a:r>
              <a:rPr lang="en-GB" sz="2800" dirty="0"/>
              <a:t>a</a:t>
            </a:r>
            <a:r>
              <a:rPr lang="en-GB" sz="2800" dirty="0" smtClean="0"/>
              <a:t>nomaly surveillance  </a:t>
            </a:r>
            <a:endParaRPr lang="en-GB" sz="2800" dirty="0"/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15963" y="480848"/>
            <a:ext cx="10760075" cy="553454"/>
          </a:xfrm>
        </p:spPr>
        <p:txBody>
          <a:bodyPr/>
          <a:lstStyle/>
          <a:p>
            <a:r>
              <a:rPr lang="en-GB" sz="3600" dirty="0" smtClean="0"/>
              <a:t>CARIS Annual Report 2018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715962" y="1034302"/>
            <a:ext cx="10760075" cy="714986"/>
          </a:xfrm>
        </p:spPr>
        <p:txBody>
          <a:bodyPr/>
          <a:lstStyle/>
          <a:p>
            <a:r>
              <a:rPr lang="en-GB" sz="3600" dirty="0" smtClean="0"/>
              <a:t>CARIS collects reliable data that can be used to: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53544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354765"/>
          </a:xfrm>
        </p:spPr>
        <p:txBody>
          <a:bodyPr/>
          <a:lstStyle/>
          <a:p>
            <a:r>
              <a:rPr lang="en-GB" dirty="0" smtClean="0"/>
              <a:t>34,353 cases on the register</a:t>
            </a:r>
          </a:p>
          <a:p>
            <a:r>
              <a:rPr lang="en-GB" dirty="0" smtClean="0"/>
              <a:t>29,486 (85.8%) live born</a:t>
            </a:r>
          </a:p>
          <a:p>
            <a:r>
              <a:rPr lang="en-GB" dirty="0" smtClean="0"/>
              <a:t>97% of live born babies survive to first birthday</a:t>
            </a:r>
          </a:p>
          <a:p>
            <a:r>
              <a:rPr lang="en-GB" dirty="0" smtClean="0"/>
              <a:t>Gross rate 5.1% </a:t>
            </a:r>
          </a:p>
          <a:p>
            <a:r>
              <a:rPr lang="en-GB" dirty="0" smtClean="0"/>
              <a:t>Rate of congenital anomalies in live born babies is 4.4%</a:t>
            </a:r>
          </a:p>
          <a:p>
            <a:r>
              <a:rPr lang="en-GB" dirty="0" smtClean="0"/>
              <a:t>59.3% of cases involve a single anomaly</a:t>
            </a:r>
          </a:p>
          <a:p>
            <a:r>
              <a:rPr lang="en-GB" dirty="0" smtClean="0"/>
              <a:t>12.6% of cases associated with underlying chromosomal disorder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CARIS 2018 headlines (1998 -  2017)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Overall rates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34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7927"/>
          <a:stretch/>
        </p:blipFill>
        <p:spPr>
          <a:xfrm>
            <a:off x="7108494" y="152402"/>
            <a:ext cx="4844019" cy="57367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830" y="2051291"/>
            <a:ext cx="5791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i="0" dirty="0" smtClean="0">
                <a:solidFill>
                  <a:srgbClr val="7030A0"/>
                </a:solidFill>
                <a:latin typeface="Ubuntu" charset="0"/>
                <a:ea typeface="Ubuntu" charset="0"/>
                <a:cs typeface="Ubuntu" charset="0"/>
              </a:rPr>
              <a:t>Congenital anomaly rates across Wales – 1998 to 2017 </a:t>
            </a:r>
          </a:p>
        </p:txBody>
      </p:sp>
    </p:spTree>
    <p:extLst>
      <p:ext uri="{BB962C8B-B14F-4D97-AF65-F5344CB8AC3E}">
        <p14:creationId xmlns:p14="http://schemas.microsoft.com/office/powerpoint/2010/main" val="325359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407" y="723569"/>
            <a:ext cx="9248893" cy="514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49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4314" b="39477"/>
          <a:stretch/>
        </p:blipFill>
        <p:spPr>
          <a:xfrm>
            <a:off x="2930186" y="95416"/>
            <a:ext cx="7332003" cy="570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56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472" y="0"/>
            <a:ext cx="10258645" cy="58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64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CARIS Annual Report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7775"/>
          <a:stretch/>
        </p:blipFill>
        <p:spPr>
          <a:xfrm>
            <a:off x="2012512" y="171079"/>
            <a:ext cx="8551478" cy="57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83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3451</TotalTime>
  <Words>302</Words>
  <Application>Microsoft Office PowerPoint</Application>
  <PresentationFormat>Widescreen</PresentationFormat>
  <Paragraphs>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CARIS Annual Report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Morgane Richards (Public Health Wales - No. 2 Capital Quarter)</cp:lastModifiedBy>
  <cp:revision>104</cp:revision>
  <cp:lastPrinted>2018-02-28T08:37:13Z</cp:lastPrinted>
  <dcterms:created xsi:type="dcterms:W3CDTF">2017-10-31T10:35:26Z</dcterms:created>
  <dcterms:modified xsi:type="dcterms:W3CDTF">2020-10-06T13:12:54Z</dcterms:modified>
</cp:coreProperties>
</file>