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09" r:id="rId2"/>
    <p:sldId id="347" r:id="rId3"/>
    <p:sldId id="260" r:id="rId4"/>
    <p:sldId id="332" r:id="rId5"/>
    <p:sldId id="296" r:id="rId6"/>
    <p:sldId id="294" r:id="rId7"/>
    <p:sldId id="297" r:id="rId8"/>
    <p:sldId id="298" r:id="rId9"/>
    <p:sldId id="310" r:id="rId10"/>
    <p:sldId id="275" r:id="rId11"/>
    <p:sldId id="276" r:id="rId12"/>
    <p:sldId id="259" r:id="rId13"/>
    <p:sldId id="303" r:id="rId14"/>
    <p:sldId id="295" r:id="rId15"/>
    <p:sldId id="311" r:id="rId16"/>
    <p:sldId id="262" r:id="rId17"/>
    <p:sldId id="312" r:id="rId18"/>
    <p:sldId id="263" r:id="rId19"/>
    <p:sldId id="299" r:id="rId20"/>
    <p:sldId id="300" r:id="rId21"/>
    <p:sldId id="330" r:id="rId22"/>
    <p:sldId id="331" r:id="rId23"/>
    <p:sldId id="353" r:id="rId24"/>
    <p:sldId id="329" r:id="rId25"/>
    <p:sldId id="326" r:id="rId26"/>
    <p:sldId id="349" r:id="rId27"/>
    <p:sldId id="350" r:id="rId28"/>
    <p:sldId id="348" r:id="rId29"/>
    <p:sldId id="351" r:id="rId30"/>
    <p:sldId id="281" r:id="rId31"/>
    <p:sldId id="283" r:id="rId32"/>
    <p:sldId id="284" r:id="rId33"/>
    <p:sldId id="314" r:id="rId34"/>
    <p:sldId id="286" r:id="rId35"/>
    <p:sldId id="324" r:id="rId36"/>
    <p:sldId id="352" r:id="rId37"/>
    <p:sldId id="354" r:id="rId38"/>
    <p:sldId id="334" r:id="rId39"/>
    <p:sldId id="335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95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37" d="100"/>
        <a:sy n="1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ccd03d524fd04fb/Documents/Book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cases of KD/ PIMS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Sheet1!$A$2:$A$21</c:f>
              <c:numCache>
                <c:formatCode>mmm\-yy</c:formatCode>
                <c:ptCount val="20"/>
                <c:pt idx="0">
                  <c:v>43922</c:v>
                </c:pt>
                <c:pt idx="1">
                  <c:v>43952</c:v>
                </c:pt>
                <c:pt idx="2">
                  <c:v>43983</c:v>
                </c:pt>
                <c:pt idx="3">
                  <c:v>44013</c:v>
                </c:pt>
                <c:pt idx="4">
                  <c:v>44044</c:v>
                </c:pt>
                <c:pt idx="5">
                  <c:v>44075</c:v>
                </c:pt>
                <c:pt idx="6">
                  <c:v>44105</c:v>
                </c:pt>
                <c:pt idx="7">
                  <c:v>44136</c:v>
                </c:pt>
                <c:pt idx="8">
                  <c:v>44166</c:v>
                </c:pt>
                <c:pt idx="9">
                  <c:v>44197</c:v>
                </c:pt>
                <c:pt idx="10">
                  <c:v>44228</c:v>
                </c:pt>
                <c:pt idx="11">
                  <c:v>44256</c:v>
                </c:pt>
                <c:pt idx="12">
                  <c:v>44287</c:v>
                </c:pt>
                <c:pt idx="13">
                  <c:v>44317</c:v>
                </c:pt>
                <c:pt idx="14">
                  <c:v>44348</c:v>
                </c:pt>
                <c:pt idx="15">
                  <c:v>44378</c:v>
                </c:pt>
                <c:pt idx="16">
                  <c:v>44409</c:v>
                </c:pt>
                <c:pt idx="17">
                  <c:v>44440</c:v>
                </c:pt>
                <c:pt idx="18">
                  <c:v>44470</c:v>
                </c:pt>
                <c:pt idx="19">
                  <c:v>44501</c:v>
                </c:pt>
              </c:numCache>
            </c:numRef>
          </c:cat>
          <c:val>
            <c:numRef>
              <c:f>Sheet1!$B$2:$B$21</c:f>
              <c:numCache>
                <c:formatCode>General</c:formatCode>
                <c:ptCount val="20"/>
                <c:pt idx="0">
                  <c:v>1</c:v>
                </c:pt>
                <c:pt idx="1">
                  <c:v>8</c:v>
                </c:pt>
                <c:pt idx="2">
                  <c:v>5</c:v>
                </c:pt>
                <c:pt idx="7">
                  <c:v>2</c:v>
                </c:pt>
                <c:pt idx="8">
                  <c:v>7</c:v>
                </c:pt>
                <c:pt idx="9">
                  <c:v>9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  <c:pt idx="13">
                  <c:v>2</c:v>
                </c:pt>
                <c:pt idx="14">
                  <c:v>1</c:v>
                </c:pt>
                <c:pt idx="18">
                  <c:v>3</c:v>
                </c:pt>
                <c:pt idx="19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22-324D-B094-C3001C003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632048"/>
        <c:axId val="26606048"/>
      </c:barChart>
      <c:dateAx>
        <c:axId val="2663204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06048"/>
        <c:crosses val="autoZero"/>
        <c:auto val="1"/>
        <c:lblOffset val="100"/>
        <c:baseTimeUnit val="months"/>
      </c:dateAx>
      <c:valAx>
        <c:axId val="2660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32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C &amp; 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Sheet2!$A$2:$A$17</c:f>
              <c:strCache>
                <c:ptCount val="16"/>
                <c:pt idx="0">
                  <c:v>nov week 1</c:v>
                </c:pt>
                <c:pt idx="1">
                  <c:v>nov week 2</c:v>
                </c:pt>
                <c:pt idx="2">
                  <c:v>nov week 3</c:v>
                </c:pt>
                <c:pt idx="3">
                  <c:v>nov week 4</c:v>
                </c:pt>
                <c:pt idx="4">
                  <c:v>dec week 1</c:v>
                </c:pt>
                <c:pt idx="5">
                  <c:v>dec week 2</c:v>
                </c:pt>
                <c:pt idx="6">
                  <c:v>dec week 3</c:v>
                </c:pt>
                <c:pt idx="7">
                  <c:v>dec week 4</c:v>
                </c:pt>
                <c:pt idx="8">
                  <c:v>dec week 5</c:v>
                </c:pt>
                <c:pt idx="9">
                  <c:v>jan week 1</c:v>
                </c:pt>
                <c:pt idx="10">
                  <c:v>jan week 2</c:v>
                </c:pt>
                <c:pt idx="11">
                  <c:v>jan week 3</c:v>
                </c:pt>
                <c:pt idx="12">
                  <c:v>jan week 4</c:v>
                </c:pt>
                <c:pt idx="13">
                  <c:v>feb week 1</c:v>
                </c:pt>
                <c:pt idx="14">
                  <c:v>feb week 2</c:v>
                </c:pt>
                <c:pt idx="15">
                  <c:v>feb week 3 </c:v>
                </c:pt>
              </c:strCache>
            </c:strRef>
          </c:cat>
          <c:val>
            <c:numRef>
              <c:f>Sheet2!$B$2:$B$17</c:f>
              <c:numCache>
                <c:formatCode>General</c:formatCode>
                <c:ptCount val="16"/>
                <c:pt idx="0">
                  <c:v>1</c:v>
                </c:pt>
                <c:pt idx="4">
                  <c:v>2</c:v>
                </c:pt>
                <c:pt idx="7">
                  <c:v>1</c:v>
                </c:pt>
                <c:pt idx="8">
                  <c:v>1</c:v>
                </c:pt>
                <c:pt idx="11">
                  <c:v>1</c:v>
                </c:pt>
                <c:pt idx="12">
                  <c:v>1</c:v>
                </c:pt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38-9545-ABB4-97AE6D96852E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Cwm Taf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Sheet2!$A$2:$A$17</c:f>
              <c:strCache>
                <c:ptCount val="16"/>
                <c:pt idx="0">
                  <c:v>nov week 1</c:v>
                </c:pt>
                <c:pt idx="1">
                  <c:v>nov week 2</c:v>
                </c:pt>
                <c:pt idx="2">
                  <c:v>nov week 3</c:v>
                </c:pt>
                <c:pt idx="3">
                  <c:v>nov week 4</c:v>
                </c:pt>
                <c:pt idx="4">
                  <c:v>dec week 1</c:v>
                </c:pt>
                <c:pt idx="5">
                  <c:v>dec week 2</c:v>
                </c:pt>
                <c:pt idx="6">
                  <c:v>dec week 3</c:v>
                </c:pt>
                <c:pt idx="7">
                  <c:v>dec week 4</c:v>
                </c:pt>
                <c:pt idx="8">
                  <c:v>dec week 5</c:v>
                </c:pt>
                <c:pt idx="9">
                  <c:v>jan week 1</c:v>
                </c:pt>
                <c:pt idx="10">
                  <c:v>jan week 2</c:v>
                </c:pt>
                <c:pt idx="11">
                  <c:v>jan week 3</c:v>
                </c:pt>
                <c:pt idx="12">
                  <c:v>jan week 4</c:v>
                </c:pt>
                <c:pt idx="13">
                  <c:v>feb week 1</c:v>
                </c:pt>
                <c:pt idx="14">
                  <c:v>feb week 2</c:v>
                </c:pt>
                <c:pt idx="15">
                  <c:v>feb week 3 </c:v>
                </c:pt>
              </c:strCache>
            </c:strRef>
          </c:cat>
          <c:val>
            <c:numRef>
              <c:f>Sheet2!$C$2:$C$17</c:f>
              <c:numCache>
                <c:formatCode>General</c:formatCode>
                <c:ptCount val="16"/>
                <c:pt idx="5">
                  <c:v>1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38-9545-ABB4-97AE6D96852E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ABHB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Sheet2!$A$2:$A$17</c:f>
              <c:strCache>
                <c:ptCount val="16"/>
                <c:pt idx="0">
                  <c:v>nov week 1</c:v>
                </c:pt>
                <c:pt idx="1">
                  <c:v>nov week 2</c:v>
                </c:pt>
                <c:pt idx="2">
                  <c:v>nov week 3</c:v>
                </c:pt>
                <c:pt idx="3">
                  <c:v>nov week 4</c:v>
                </c:pt>
                <c:pt idx="4">
                  <c:v>dec week 1</c:v>
                </c:pt>
                <c:pt idx="5">
                  <c:v>dec week 2</c:v>
                </c:pt>
                <c:pt idx="6">
                  <c:v>dec week 3</c:v>
                </c:pt>
                <c:pt idx="7">
                  <c:v>dec week 4</c:v>
                </c:pt>
                <c:pt idx="8">
                  <c:v>dec week 5</c:v>
                </c:pt>
                <c:pt idx="9">
                  <c:v>jan week 1</c:v>
                </c:pt>
                <c:pt idx="10">
                  <c:v>jan week 2</c:v>
                </c:pt>
                <c:pt idx="11">
                  <c:v>jan week 3</c:v>
                </c:pt>
                <c:pt idx="12">
                  <c:v>jan week 4</c:v>
                </c:pt>
                <c:pt idx="13">
                  <c:v>feb week 1</c:v>
                </c:pt>
                <c:pt idx="14">
                  <c:v>feb week 2</c:v>
                </c:pt>
                <c:pt idx="15">
                  <c:v>feb week 3 </c:v>
                </c:pt>
              </c:strCache>
            </c:strRef>
          </c:cat>
          <c:val>
            <c:numRef>
              <c:f>Sheet2!$D$2:$D$17</c:f>
              <c:numCache>
                <c:formatCode>General</c:formatCode>
                <c:ptCount val="16"/>
                <c:pt idx="3">
                  <c:v>1</c:v>
                </c:pt>
                <c:pt idx="7">
                  <c:v>1</c:v>
                </c:pt>
                <c:pt idx="9">
                  <c:v>2</c:v>
                </c:pt>
                <c:pt idx="13">
                  <c:v>1</c:v>
                </c:pt>
                <c:pt idx="1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38-9545-ABB4-97AE6D96852E}"/>
            </c:ext>
          </c:extLst>
        </c:ser>
        <c:ser>
          <c:idx val="3"/>
          <c:order val="3"/>
          <c:tx>
            <c:strRef>
              <c:f>Sheet2!$E$1</c:f>
              <c:strCache>
                <c:ptCount val="1"/>
                <c:pt idx="0">
                  <c:v>SB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Sheet2!$A$2:$A$17</c:f>
              <c:strCache>
                <c:ptCount val="16"/>
                <c:pt idx="0">
                  <c:v>nov week 1</c:v>
                </c:pt>
                <c:pt idx="1">
                  <c:v>nov week 2</c:v>
                </c:pt>
                <c:pt idx="2">
                  <c:v>nov week 3</c:v>
                </c:pt>
                <c:pt idx="3">
                  <c:v>nov week 4</c:v>
                </c:pt>
                <c:pt idx="4">
                  <c:v>dec week 1</c:v>
                </c:pt>
                <c:pt idx="5">
                  <c:v>dec week 2</c:v>
                </c:pt>
                <c:pt idx="6">
                  <c:v>dec week 3</c:v>
                </c:pt>
                <c:pt idx="7">
                  <c:v>dec week 4</c:v>
                </c:pt>
                <c:pt idx="8">
                  <c:v>dec week 5</c:v>
                </c:pt>
                <c:pt idx="9">
                  <c:v>jan week 1</c:v>
                </c:pt>
                <c:pt idx="10">
                  <c:v>jan week 2</c:v>
                </c:pt>
                <c:pt idx="11">
                  <c:v>jan week 3</c:v>
                </c:pt>
                <c:pt idx="12">
                  <c:v>jan week 4</c:v>
                </c:pt>
                <c:pt idx="13">
                  <c:v>feb week 1</c:v>
                </c:pt>
                <c:pt idx="14">
                  <c:v>feb week 2</c:v>
                </c:pt>
                <c:pt idx="15">
                  <c:v>feb week 3 </c:v>
                </c:pt>
              </c:strCache>
            </c:strRef>
          </c:cat>
          <c:val>
            <c:numRef>
              <c:f>Sheet2!$E$2:$E$17</c:f>
              <c:numCache>
                <c:formatCode>General</c:formatCode>
                <c:ptCount val="16"/>
                <c:pt idx="5">
                  <c:v>1</c:v>
                </c:pt>
                <c:pt idx="7">
                  <c:v>1</c:v>
                </c:pt>
                <c:pt idx="9">
                  <c:v>1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E38-9545-ABB4-97AE6D96852E}"/>
            </c:ext>
          </c:extLst>
        </c:ser>
        <c:ser>
          <c:idx val="4"/>
          <c:order val="4"/>
          <c:tx>
            <c:strRef>
              <c:f>Sheet2!$F$1</c:f>
              <c:strCache>
                <c:ptCount val="1"/>
                <c:pt idx="0">
                  <c:v>HD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Sheet2!$A$2:$A$17</c:f>
              <c:strCache>
                <c:ptCount val="16"/>
                <c:pt idx="0">
                  <c:v>nov week 1</c:v>
                </c:pt>
                <c:pt idx="1">
                  <c:v>nov week 2</c:v>
                </c:pt>
                <c:pt idx="2">
                  <c:v>nov week 3</c:v>
                </c:pt>
                <c:pt idx="3">
                  <c:v>nov week 4</c:v>
                </c:pt>
                <c:pt idx="4">
                  <c:v>dec week 1</c:v>
                </c:pt>
                <c:pt idx="5">
                  <c:v>dec week 2</c:v>
                </c:pt>
                <c:pt idx="6">
                  <c:v>dec week 3</c:v>
                </c:pt>
                <c:pt idx="7">
                  <c:v>dec week 4</c:v>
                </c:pt>
                <c:pt idx="8">
                  <c:v>dec week 5</c:v>
                </c:pt>
                <c:pt idx="9">
                  <c:v>jan week 1</c:v>
                </c:pt>
                <c:pt idx="10">
                  <c:v>jan week 2</c:v>
                </c:pt>
                <c:pt idx="11">
                  <c:v>jan week 3</c:v>
                </c:pt>
                <c:pt idx="12">
                  <c:v>jan week 4</c:v>
                </c:pt>
                <c:pt idx="13">
                  <c:v>feb week 1</c:v>
                </c:pt>
                <c:pt idx="14">
                  <c:v>feb week 2</c:v>
                </c:pt>
                <c:pt idx="15">
                  <c:v>feb week 3 </c:v>
                </c:pt>
              </c:strCache>
            </c:strRef>
          </c:cat>
          <c:val>
            <c:numRef>
              <c:f>Sheet2!$F$2:$F$17</c:f>
              <c:numCache>
                <c:formatCode>General</c:formatCode>
                <c:ptCount val="16"/>
                <c:pt idx="8">
                  <c:v>1</c:v>
                </c:pt>
                <c:pt idx="9">
                  <c:v>1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E38-9545-ABB4-97AE6D96852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147018144"/>
        <c:axId val="1147051344"/>
      </c:barChart>
      <c:catAx>
        <c:axId val="114701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051344"/>
        <c:crosses val="autoZero"/>
        <c:auto val="1"/>
        <c:lblAlgn val="ctr"/>
        <c:lblOffset val="100"/>
        <c:noMultiLvlLbl val="0"/>
      </c:catAx>
      <c:valAx>
        <c:axId val="1147051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018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5DD-A340-8AD9-276A80C8A28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5DD-A340-8AD9-276A80C8A28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5DD-A340-8AD9-276A80C8A28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35DD-A340-8AD9-276A80C8A28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35DD-A340-8AD9-276A80C8A281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Sheet3!$B$36:$F$36</c:f>
              <c:strCache>
                <c:ptCount val="5"/>
                <c:pt idx="0">
                  <c:v>C &amp; V critical care </c:v>
                </c:pt>
                <c:pt idx="1">
                  <c:v>transfer to C&amp;V critical care </c:v>
                </c:pt>
                <c:pt idx="2">
                  <c:v>transfer to C&amp;V for cardiology </c:v>
                </c:pt>
                <c:pt idx="3">
                  <c:v>C &amp; V ward</c:v>
                </c:pt>
                <c:pt idx="4">
                  <c:v>stayed in local hospital</c:v>
                </c:pt>
              </c:strCache>
            </c:strRef>
          </c:cat>
          <c:val>
            <c:numRef>
              <c:f>Sheet3!$B$37:$F$37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5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5DD-A340-8AD9-276A80C8A28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925358514968244"/>
          <c:y val="0.55080113827920985"/>
          <c:w val="0.26808941001939973"/>
          <c:h val="0.328251185503429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Sheet3!$B$19</c:f>
              <c:strCache>
                <c:ptCount val="1"/>
                <c:pt idx="0">
                  <c:v>RECOVERY C&amp;V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Sheet3!$A$20:$A$34</c:f>
              <c:strCache>
                <c:ptCount val="15"/>
                <c:pt idx="0">
                  <c:v>nov week 1</c:v>
                </c:pt>
                <c:pt idx="1">
                  <c:v>nov week 2</c:v>
                </c:pt>
                <c:pt idx="2">
                  <c:v>nov week 3</c:v>
                </c:pt>
                <c:pt idx="3">
                  <c:v>nov week 4</c:v>
                </c:pt>
                <c:pt idx="4">
                  <c:v>dec week 1</c:v>
                </c:pt>
                <c:pt idx="5">
                  <c:v>dec week 2</c:v>
                </c:pt>
                <c:pt idx="6">
                  <c:v>dec week 3</c:v>
                </c:pt>
                <c:pt idx="7">
                  <c:v>dec week 4</c:v>
                </c:pt>
                <c:pt idx="8">
                  <c:v>dec week 5</c:v>
                </c:pt>
                <c:pt idx="9">
                  <c:v>jan week 1</c:v>
                </c:pt>
                <c:pt idx="10">
                  <c:v>jan week 2</c:v>
                </c:pt>
                <c:pt idx="11">
                  <c:v>jan week 3</c:v>
                </c:pt>
                <c:pt idx="12">
                  <c:v>jan week 4</c:v>
                </c:pt>
                <c:pt idx="13">
                  <c:v>feb week 1</c:v>
                </c:pt>
                <c:pt idx="14">
                  <c:v>feb week 2</c:v>
                </c:pt>
              </c:strCache>
            </c:strRef>
          </c:cat>
          <c:val>
            <c:numRef>
              <c:f>Sheet3!$B$20:$B$34</c:f>
              <c:numCache>
                <c:formatCode>General</c:formatCode>
                <c:ptCount val="15"/>
                <c:pt idx="0">
                  <c:v>1</c:v>
                </c:pt>
                <c:pt idx="4">
                  <c:v>2</c:v>
                </c:pt>
                <c:pt idx="9">
                  <c:v>1</c:v>
                </c:pt>
                <c:pt idx="11">
                  <c:v>1</c:v>
                </c:pt>
                <c:pt idx="12">
                  <c:v>1</c:v>
                </c:pt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D8-C646-A4DF-F4CD4536B3E5}"/>
            </c:ext>
          </c:extLst>
        </c:ser>
        <c:ser>
          <c:idx val="1"/>
          <c:order val="1"/>
          <c:tx>
            <c:strRef>
              <c:f>Sheet3!$C$19</c:f>
              <c:strCache>
                <c:ptCount val="1"/>
                <c:pt idx="0">
                  <c:v>RECOVERY ABHB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Sheet3!$A$20:$A$34</c:f>
              <c:strCache>
                <c:ptCount val="15"/>
                <c:pt idx="0">
                  <c:v>nov week 1</c:v>
                </c:pt>
                <c:pt idx="1">
                  <c:v>nov week 2</c:v>
                </c:pt>
                <c:pt idx="2">
                  <c:v>nov week 3</c:v>
                </c:pt>
                <c:pt idx="3">
                  <c:v>nov week 4</c:v>
                </c:pt>
                <c:pt idx="4">
                  <c:v>dec week 1</c:v>
                </c:pt>
                <c:pt idx="5">
                  <c:v>dec week 2</c:v>
                </c:pt>
                <c:pt idx="6">
                  <c:v>dec week 3</c:v>
                </c:pt>
                <c:pt idx="7">
                  <c:v>dec week 4</c:v>
                </c:pt>
                <c:pt idx="8">
                  <c:v>dec week 5</c:v>
                </c:pt>
                <c:pt idx="9">
                  <c:v>jan week 1</c:v>
                </c:pt>
                <c:pt idx="10">
                  <c:v>jan week 2</c:v>
                </c:pt>
                <c:pt idx="11">
                  <c:v>jan week 3</c:v>
                </c:pt>
                <c:pt idx="12">
                  <c:v>jan week 4</c:v>
                </c:pt>
                <c:pt idx="13">
                  <c:v>feb week 1</c:v>
                </c:pt>
                <c:pt idx="14">
                  <c:v>feb week 2</c:v>
                </c:pt>
              </c:strCache>
            </c:strRef>
          </c:cat>
          <c:val>
            <c:numRef>
              <c:f>Sheet3!$C$20:$C$34</c:f>
              <c:numCache>
                <c:formatCode>General</c:formatCode>
                <c:ptCount val="15"/>
                <c:pt idx="1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D8-C646-A4DF-F4CD4536B3E5}"/>
            </c:ext>
          </c:extLst>
        </c:ser>
        <c:ser>
          <c:idx val="2"/>
          <c:order val="2"/>
          <c:tx>
            <c:strRef>
              <c:f>Sheet3!$D$19</c:f>
              <c:strCache>
                <c:ptCount val="1"/>
                <c:pt idx="0">
                  <c:v>RECOVERY CWM TAF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Sheet3!$A$20:$A$34</c:f>
              <c:strCache>
                <c:ptCount val="15"/>
                <c:pt idx="0">
                  <c:v>nov week 1</c:v>
                </c:pt>
                <c:pt idx="1">
                  <c:v>nov week 2</c:v>
                </c:pt>
                <c:pt idx="2">
                  <c:v>nov week 3</c:v>
                </c:pt>
                <c:pt idx="3">
                  <c:v>nov week 4</c:v>
                </c:pt>
                <c:pt idx="4">
                  <c:v>dec week 1</c:v>
                </c:pt>
                <c:pt idx="5">
                  <c:v>dec week 2</c:v>
                </c:pt>
                <c:pt idx="6">
                  <c:v>dec week 3</c:v>
                </c:pt>
                <c:pt idx="7">
                  <c:v>dec week 4</c:v>
                </c:pt>
                <c:pt idx="8">
                  <c:v>dec week 5</c:v>
                </c:pt>
                <c:pt idx="9">
                  <c:v>jan week 1</c:v>
                </c:pt>
                <c:pt idx="10">
                  <c:v>jan week 2</c:v>
                </c:pt>
                <c:pt idx="11">
                  <c:v>jan week 3</c:v>
                </c:pt>
                <c:pt idx="12">
                  <c:v>jan week 4</c:v>
                </c:pt>
                <c:pt idx="13">
                  <c:v>feb week 1</c:v>
                </c:pt>
                <c:pt idx="14">
                  <c:v>feb week 2</c:v>
                </c:pt>
              </c:strCache>
            </c:strRef>
          </c:cat>
          <c:val>
            <c:numRef>
              <c:f>Sheet3!$D$20:$D$34</c:f>
              <c:numCache>
                <c:formatCode>General</c:formatCode>
                <c:ptCount val="15"/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D8-C646-A4DF-F4CD4536B3E5}"/>
            </c:ext>
          </c:extLst>
        </c:ser>
        <c:ser>
          <c:idx val="3"/>
          <c:order val="3"/>
          <c:tx>
            <c:strRef>
              <c:f>Sheet3!$E$19</c:f>
              <c:strCache>
                <c:ptCount val="1"/>
                <c:pt idx="0">
                  <c:v>RECOVERY HYWEL DDA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Sheet3!$A$20:$A$34</c:f>
              <c:strCache>
                <c:ptCount val="15"/>
                <c:pt idx="0">
                  <c:v>nov week 1</c:v>
                </c:pt>
                <c:pt idx="1">
                  <c:v>nov week 2</c:v>
                </c:pt>
                <c:pt idx="2">
                  <c:v>nov week 3</c:v>
                </c:pt>
                <c:pt idx="3">
                  <c:v>nov week 4</c:v>
                </c:pt>
                <c:pt idx="4">
                  <c:v>dec week 1</c:v>
                </c:pt>
                <c:pt idx="5">
                  <c:v>dec week 2</c:v>
                </c:pt>
                <c:pt idx="6">
                  <c:v>dec week 3</c:v>
                </c:pt>
                <c:pt idx="7">
                  <c:v>dec week 4</c:v>
                </c:pt>
                <c:pt idx="8">
                  <c:v>dec week 5</c:v>
                </c:pt>
                <c:pt idx="9">
                  <c:v>jan week 1</c:v>
                </c:pt>
                <c:pt idx="10">
                  <c:v>jan week 2</c:v>
                </c:pt>
                <c:pt idx="11">
                  <c:v>jan week 3</c:v>
                </c:pt>
                <c:pt idx="12">
                  <c:v>jan week 4</c:v>
                </c:pt>
                <c:pt idx="13">
                  <c:v>feb week 1</c:v>
                </c:pt>
                <c:pt idx="14">
                  <c:v>feb week 2</c:v>
                </c:pt>
              </c:strCache>
            </c:strRef>
          </c:cat>
          <c:val>
            <c:numRef>
              <c:f>Sheet3!$E$20:$E$34</c:f>
              <c:numCache>
                <c:formatCode>General</c:formatCode>
                <c:ptCount val="15"/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D8-C646-A4DF-F4CD4536B3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2233519"/>
        <c:axId val="462413967"/>
      </c:barChart>
      <c:catAx>
        <c:axId val="4622335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2413967"/>
        <c:crosses val="autoZero"/>
        <c:auto val="1"/>
        <c:lblAlgn val="ctr"/>
        <c:lblOffset val="100"/>
        <c:noMultiLvlLbl val="0"/>
      </c:catAx>
      <c:valAx>
        <c:axId val="4624139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22335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0D9282-57E1-47A5-B0C7-8093F16CEC1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2821E-9876-431C-89D0-09159FA2B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720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5725" indent="-85725" eaLnBrk="1">
              <a:lnSpc>
                <a:spcPct val="93000"/>
              </a:lnSpc>
              <a:spcBef>
                <a:spcPct val="0"/>
              </a:spcBef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altLang="en-US">
                <a:latin typeface="Arial" panose="020B0604020202020204" pitchFamily="34" charset="0"/>
                <a:ea typeface="msgothic" charset="0"/>
                <a:cs typeface="msgothic" charset="0"/>
              </a:rPr>
              <a:t>Timeline of paediatric inflammatory multisystem syndrome temporally associated with SARS-CoV-2 (PIMS-TS) development.1–4 6–9 NHSE, National Health Service England.</a:t>
            </a:r>
          </a:p>
        </p:txBody>
      </p:sp>
    </p:spTree>
    <p:extLst>
      <p:ext uri="{BB962C8B-B14F-4D97-AF65-F5344CB8AC3E}">
        <p14:creationId xmlns:p14="http://schemas.microsoft.com/office/powerpoint/2010/main" val="851152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934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48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93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98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58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81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951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98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88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03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591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5BE0A-92C9-4885-91B9-CE5054821B3B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D563C-2522-46E6-B6A3-E03363BA7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82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PIMS-TS: Inflammatory complications in the time of COVID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Jennifer Evans </a:t>
            </a:r>
          </a:p>
          <a:p>
            <a:r>
              <a:rPr lang="en-GB" dirty="0"/>
              <a:t>November 2021 </a:t>
            </a:r>
          </a:p>
        </p:txBody>
      </p:sp>
    </p:spTree>
    <p:extLst>
      <p:ext uri="{BB962C8B-B14F-4D97-AF65-F5344CB8AC3E}">
        <p14:creationId xmlns:p14="http://schemas.microsoft.com/office/powerpoint/2010/main" val="2073900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Lancet Child and adolescent health 2020;4:669-77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46300"/>
            <a:ext cx="10515600" cy="270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3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Intensive care admissions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2782" y="1924479"/>
            <a:ext cx="5981441" cy="43513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14223" y="2207322"/>
            <a:ext cx="5187061" cy="378565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21/23 PICUs in the UK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78 patients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67% male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Median age 11 years (8-14)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Median observed to expected weight </a:t>
            </a:r>
          </a:p>
          <a:p>
            <a:r>
              <a:rPr lang="en-GB" sz="2400" dirty="0">
                <a:solidFill>
                  <a:srgbClr val="C00000"/>
                </a:solidFill>
              </a:rPr>
              <a:t>    ratio 1.22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78% no co-morbidities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47% </a:t>
            </a:r>
            <a:r>
              <a:rPr lang="en-GB" sz="2400" dirty="0" err="1">
                <a:solidFill>
                  <a:srgbClr val="C00000"/>
                </a:solidFill>
              </a:rPr>
              <a:t>afrocaribbean</a:t>
            </a:r>
            <a:r>
              <a:rPr lang="en-GB" sz="2400" dirty="0">
                <a:solidFill>
                  <a:srgbClr val="C00000"/>
                </a:solidFill>
              </a:rPr>
              <a:t> 28% Asian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22% PCR positive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Majority tested serology positive </a:t>
            </a:r>
          </a:p>
        </p:txBody>
      </p:sp>
    </p:spTree>
    <p:extLst>
      <p:ext uri="{BB962C8B-B14F-4D97-AF65-F5344CB8AC3E}">
        <p14:creationId xmlns:p14="http://schemas.microsoft.com/office/powerpoint/2010/main" val="166433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705DD221-7786-44A9-945B-F8E642A9F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DAAC83-6C3F-43C5-96C4-6FDA03392B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0080"/>
            <a:ext cx="6572503" cy="526117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5AE8F05-A7EA-4AE9-88D2-700581D77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9436" y="640080"/>
            <a:ext cx="3702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3C7C019-BAFE-4BE3-B269-79CBD3EB7D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23812" y="806357"/>
            <a:ext cx="337413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E0FAEE6-661A-4D13-A872-C976F67B9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0097" y="1702847"/>
            <a:ext cx="3041566" cy="3135635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C45BD57B-0B62-4282-ADB4-E9EC6896C9E1}"/>
              </a:ext>
            </a:extLst>
          </p:cNvPr>
          <p:cNvSpPr txBox="1">
            <a:spLocks/>
          </p:cNvSpPr>
          <p:nvPr/>
        </p:nvSpPr>
        <p:spPr>
          <a:xfrm>
            <a:off x="1972574" y="6018361"/>
            <a:ext cx="3745056" cy="747623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Modified who </a:t>
            </a:r>
            <a:br>
              <a:rPr lang="en-GB" sz="2400" dirty="0"/>
            </a:br>
            <a:r>
              <a:rPr lang="en-GB" sz="2400" dirty="0"/>
              <a:t>mis-c criteria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DEF72D-B3D0-4706-97E0-C0718FF82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337" y="651448"/>
            <a:ext cx="5180726" cy="52498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94022" y="7278130"/>
            <a:ext cx="7455631" cy="5232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Multisystem inflammatory syndrome  in  Children </a:t>
            </a:r>
          </a:p>
        </p:txBody>
      </p:sp>
    </p:spTree>
    <p:extLst>
      <p:ext uri="{BB962C8B-B14F-4D97-AF65-F5344CB8AC3E}">
        <p14:creationId xmlns:p14="http://schemas.microsoft.com/office/powerpoint/2010/main" val="3381248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309" y="155060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r>
              <a:rPr lang="en-GB" sz="2800" dirty="0">
                <a:solidFill>
                  <a:srgbClr val="C00000"/>
                </a:solidFill>
              </a:rPr>
              <a:t>describes 3 phenotypes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83291" y="2063579"/>
            <a:ext cx="3486665" cy="480131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Shocked Cohort n=29</a:t>
            </a:r>
          </a:p>
          <a:p>
            <a:pPr algn="ctr"/>
            <a:r>
              <a:rPr lang="en-GB" dirty="0"/>
              <a:t>Median age 10.5</a:t>
            </a:r>
          </a:p>
          <a:p>
            <a:pPr algn="ctr"/>
            <a:endParaRPr lang="en-GB" dirty="0"/>
          </a:p>
          <a:p>
            <a:pPr algn="ctr"/>
            <a:r>
              <a:rPr lang="en-GB" dirty="0" err="1"/>
              <a:t>Abdo</a:t>
            </a:r>
            <a:r>
              <a:rPr lang="en-GB" dirty="0"/>
              <a:t> pain diarrhoea +/- rash/erythema 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Raised inflammatory markers</a:t>
            </a:r>
          </a:p>
          <a:p>
            <a:pPr algn="ctr"/>
            <a:r>
              <a:rPr lang="en-GB" dirty="0"/>
              <a:t>Raised cardiac enzymes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Echo- ventricular dysfunction and CA aneurysms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Frequently given 2 or more treatments </a:t>
            </a:r>
          </a:p>
          <a:p>
            <a:pPr algn="ctr"/>
            <a:r>
              <a:rPr lang="en-GB" dirty="0"/>
              <a:t>Some resolved without immune modulation </a:t>
            </a:r>
          </a:p>
          <a:p>
            <a:pPr algn="ctr"/>
            <a:r>
              <a:rPr lang="en-GB" dirty="0"/>
              <a:t>3 ECMO 1 Death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47597" y="2063579"/>
            <a:ext cx="3096806" cy="480131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Kawasaki like disease n=13</a:t>
            </a:r>
          </a:p>
          <a:p>
            <a:pPr algn="ctr"/>
            <a:r>
              <a:rPr lang="en-GB" dirty="0"/>
              <a:t>Median age 8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Clinically meet AHA criteria 4/5 features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Raised inflammatory markers, milder increase cardiac markers 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Echo – rare ventricular dysfunction +/- CAA 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Managed as per KD guidelines – IVIG steroid and infliximab 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No ECMO or death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34633" y="2063579"/>
            <a:ext cx="3330145" cy="4801314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Febrile and Inflammatory n=23</a:t>
            </a:r>
          </a:p>
          <a:p>
            <a:pPr algn="ctr"/>
            <a:r>
              <a:rPr lang="en-GB" dirty="0"/>
              <a:t>Median age 10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Range of features including abdominal pain, diarrhoea, </a:t>
            </a:r>
            <a:r>
              <a:rPr lang="en-GB" dirty="0" err="1"/>
              <a:t>mucocutaneous</a:t>
            </a:r>
            <a:r>
              <a:rPr lang="en-GB" dirty="0"/>
              <a:t> features, tachycardia common and mild hypotension </a:t>
            </a:r>
          </a:p>
          <a:p>
            <a:pPr algn="ctr"/>
            <a:r>
              <a:rPr lang="en-GB" dirty="0"/>
              <a:t>Raised inflammatory markers and cardiac enzymes 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Echo +/- mild ventricular dysfunction +/- CAA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Variety of treatments including self resolution </a:t>
            </a:r>
          </a:p>
          <a:p>
            <a:pPr algn="ctr"/>
            <a:r>
              <a:rPr lang="en-GB" dirty="0"/>
              <a:t>No ECMO or death </a:t>
            </a: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778" y="147601"/>
            <a:ext cx="7373250" cy="16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70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to define it ?</a:t>
            </a:r>
          </a:p>
          <a:p>
            <a:r>
              <a:rPr lang="en-GB" dirty="0"/>
              <a:t>How to identify it ?</a:t>
            </a:r>
          </a:p>
          <a:p>
            <a:r>
              <a:rPr lang="en-GB" dirty="0"/>
              <a:t>How to manage it ?</a:t>
            </a:r>
          </a:p>
        </p:txBody>
      </p:sp>
    </p:spTree>
    <p:extLst>
      <p:ext uri="{BB962C8B-B14F-4D97-AF65-F5344CB8AC3E}">
        <p14:creationId xmlns:p14="http://schemas.microsoft.com/office/powerpoint/2010/main" val="2839480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to define it ?</a:t>
            </a:r>
          </a:p>
          <a:p>
            <a:r>
              <a:rPr lang="en-GB" dirty="0"/>
              <a:t>How to identify it ?</a:t>
            </a:r>
          </a:p>
          <a:p>
            <a:r>
              <a:rPr lang="en-GB" dirty="0"/>
              <a:t>How to manage it ?</a:t>
            </a:r>
          </a:p>
          <a:p>
            <a:endParaRPr lang="en-GB" dirty="0"/>
          </a:p>
          <a:p>
            <a:r>
              <a:rPr lang="en-GB" dirty="0">
                <a:solidFill>
                  <a:srgbClr val="C00000"/>
                </a:solidFill>
              </a:rPr>
              <a:t>What is the spectrum ?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410465" y="5535827"/>
            <a:ext cx="4238367" cy="12357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53514" y="5274217"/>
            <a:ext cx="920445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</a:rPr>
              <a:t>Mild</a:t>
            </a:r>
            <a:r>
              <a:rPr lang="en-GB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18389" y="5286574"/>
            <a:ext cx="1187056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</a:rPr>
              <a:t>Severe</a:t>
            </a:r>
          </a:p>
        </p:txBody>
      </p:sp>
    </p:spTree>
    <p:extLst>
      <p:ext uri="{BB962C8B-B14F-4D97-AF65-F5344CB8AC3E}">
        <p14:creationId xmlns:p14="http://schemas.microsoft.com/office/powerpoint/2010/main" val="2936680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 to management of PIMS-TS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4286" y="1825625"/>
            <a:ext cx="992342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65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6075" y="2764739"/>
            <a:ext cx="10515600" cy="435133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050" name="Picture 2" descr="afa436f6-c2ff-4800-90ba-1901df9e4f52@w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3877"/>
            <a:ext cx="11668125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377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9375" y="2326028"/>
            <a:ext cx="7373250" cy="335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203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35 children from France &amp; Switzerland</a:t>
            </a:r>
            <a:br>
              <a:rPr lang="en-GB" sz="2800" dirty="0"/>
            </a:br>
            <a:r>
              <a:rPr lang="en-GB" sz="2000" i="1" dirty="0" err="1"/>
              <a:t>Belhadjer</a:t>
            </a:r>
            <a:r>
              <a:rPr lang="en-GB" sz="2000" i="1" dirty="0"/>
              <a:t> Z et al Circulation May 2020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2800" y="2081054"/>
            <a:ext cx="5486400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5988734"/>
            <a:ext cx="10891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 </a:t>
            </a:r>
            <a:r>
              <a:rPr lang="en-GB" b="1" dirty="0"/>
              <a:t>Schematic representation of the clinical signs in severe forms of SARS-CoV-2–related multisystem inflammation.</a:t>
            </a:r>
          </a:p>
          <a:p>
            <a:r>
              <a:rPr lang="en-GB" dirty="0"/>
              <a:t> Red text indicates signs or symptoms consistent with Kawasaki disease</a:t>
            </a:r>
          </a:p>
          <a:p>
            <a:r>
              <a:rPr lang="en-GB" dirty="0"/>
              <a:t>black text indicates signs that are rare in Kawasaki disease. </a:t>
            </a:r>
          </a:p>
        </p:txBody>
      </p:sp>
    </p:spTree>
    <p:extLst>
      <p:ext uri="{BB962C8B-B14F-4D97-AF65-F5344CB8AC3E}">
        <p14:creationId xmlns:p14="http://schemas.microsoft.com/office/powerpoint/2010/main" val="2633730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594A8-A6C4-2743-96BA-CCCCF6F35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of beginning of COVID pandemic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B6C14-3C88-6348-A6E8-75DD809DA8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December 2019 – first patient in Wuhan China </a:t>
            </a:r>
          </a:p>
          <a:p>
            <a:r>
              <a:rPr lang="en-US" dirty="0"/>
              <a:t>January 7</a:t>
            </a:r>
            <a:r>
              <a:rPr lang="en-US" baseline="30000" dirty="0"/>
              <a:t>th </a:t>
            </a:r>
            <a:r>
              <a:rPr lang="en-US" dirty="0"/>
              <a:t> 2020 – identification of new virus COVID-19 </a:t>
            </a:r>
          </a:p>
          <a:p>
            <a:r>
              <a:rPr lang="en-US" dirty="0"/>
              <a:t>January 13</a:t>
            </a:r>
            <a:r>
              <a:rPr lang="en-US" baseline="30000" dirty="0"/>
              <a:t>th</a:t>
            </a:r>
            <a:r>
              <a:rPr lang="en-US" dirty="0"/>
              <a:t> 2020 – first case outside China </a:t>
            </a:r>
          </a:p>
          <a:p>
            <a:r>
              <a:rPr lang="en-US" dirty="0"/>
              <a:t>January 31</a:t>
            </a:r>
            <a:r>
              <a:rPr lang="en-US" baseline="30000" dirty="0"/>
              <a:t>st</a:t>
            </a:r>
            <a:r>
              <a:rPr lang="en-US" dirty="0"/>
              <a:t> 2020 – first 2 cases in the UK </a:t>
            </a:r>
          </a:p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March 2020 - first death in the UK </a:t>
            </a:r>
          </a:p>
          <a:p>
            <a:r>
              <a:rPr lang="en-US" dirty="0"/>
              <a:t>26</a:t>
            </a:r>
            <a:r>
              <a:rPr lang="en-US" baseline="30000" dirty="0"/>
              <a:t>th</a:t>
            </a:r>
            <a:r>
              <a:rPr lang="en-US" dirty="0"/>
              <a:t> March 2020 – first lockdown </a:t>
            </a:r>
          </a:p>
          <a:p>
            <a:r>
              <a:rPr lang="en-US" dirty="0"/>
              <a:t>22</a:t>
            </a:r>
            <a:r>
              <a:rPr lang="en-US" baseline="30000" dirty="0"/>
              <a:t>nd</a:t>
            </a:r>
            <a:r>
              <a:rPr lang="en-US" dirty="0"/>
              <a:t> April 2020 – peak of first wave in the UK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8713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Gastrointestinal features in children with COVID 19: an observation of varied presentation in eight children </a:t>
            </a:r>
          </a:p>
          <a:p>
            <a:r>
              <a:rPr lang="en-GB" sz="2000" i="1" dirty="0"/>
              <a:t>Tullie L et al The Lancet Child and Adolescent Health July 2020</a:t>
            </a:r>
          </a:p>
          <a:p>
            <a:endParaRPr lang="en-GB" dirty="0"/>
          </a:p>
          <a:p>
            <a:r>
              <a:rPr lang="en-GB" dirty="0"/>
              <a:t>8 children with atypical appendicitis then deteriorated </a:t>
            </a:r>
          </a:p>
          <a:p>
            <a:r>
              <a:rPr lang="en-GB" dirty="0"/>
              <a:t>Imaging confirmed terminal ileitis &amp; raised blood inflammatory markers</a:t>
            </a:r>
          </a:p>
          <a:p>
            <a:r>
              <a:rPr lang="en-GB" dirty="0"/>
              <a:t>Highlights the need for abdominal imaging USS/ CT </a:t>
            </a:r>
          </a:p>
          <a:p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3133455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9794CF-5E58-114D-A69A-63274E845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Typical patient journey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A968D9-03DC-BD49-B252-0AD2E8F46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 dirty="0"/>
              <a:t>7 year old boy – admitted to The Grange </a:t>
            </a:r>
          </a:p>
          <a:p>
            <a:r>
              <a:rPr lang="en-US" sz="2000" dirty="0"/>
              <a:t>After 2 days persistent fever despite antibiotics – developed widespread rash </a:t>
            </a:r>
          </a:p>
          <a:p>
            <a:r>
              <a:rPr lang="en-US" sz="2000" dirty="0"/>
              <a:t>Increasing markers of blood inflammation </a:t>
            </a:r>
          </a:p>
          <a:p>
            <a:endParaRPr lang="en-US" sz="2000" dirty="0"/>
          </a:p>
          <a:p>
            <a:r>
              <a:rPr lang="en-US" sz="2000" dirty="0"/>
              <a:t>Call to </a:t>
            </a:r>
            <a:r>
              <a:rPr lang="en-US" sz="2000" dirty="0" err="1"/>
              <a:t>paeds</a:t>
            </a:r>
            <a:r>
              <a:rPr lang="en-US" sz="2000" dirty="0"/>
              <a:t> ID UHW </a:t>
            </a:r>
          </a:p>
          <a:p>
            <a:r>
              <a:rPr lang="en-US" sz="2000" dirty="0"/>
              <a:t>Cardiac markers of inflammation increasing </a:t>
            </a:r>
          </a:p>
          <a:p>
            <a:r>
              <a:rPr lang="en-US" sz="2000" dirty="0"/>
              <a:t>Decision made to transfer to HDU UHW </a:t>
            </a:r>
          </a:p>
          <a:p>
            <a:endParaRPr lang="en-US" sz="2000" dirty="0"/>
          </a:p>
          <a:p>
            <a:r>
              <a:rPr lang="en-US" sz="2000" dirty="0"/>
              <a:t>Seen by PICU / cardiology / ID </a:t>
            </a:r>
          </a:p>
          <a:p>
            <a:r>
              <a:rPr lang="en-US" sz="2000" dirty="0"/>
              <a:t>Recruited into RECOVERY – IVIG </a:t>
            </a:r>
          </a:p>
          <a:p>
            <a:r>
              <a:rPr lang="en-US" sz="2000" dirty="0"/>
              <a:t>Deteriorated overnight</a:t>
            </a:r>
          </a:p>
          <a:p>
            <a:r>
              <a:rPr lang="en-US" sz="2000" dirty="0"/>
              <a:t>Needed O</a:t>
            </a:r>
            <a:r>
              <a:rPr lang="en-US" sz="2000" baseline="-25000" dirty="0"/>
              <a:t>2</a:t>
            </a:r>
            <a:r>
              <a:rPr lang="en-US" sz="2000" dirty="0"/>
              <a:t> and inotropes </a:t>
            </a:r>
          </a:p>
          <a:p>
            <a:r>
              <a:rPr lang="en-US" sz="2000" dirty="0"/>
              <a:t>Additional treatment with steroids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1984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5CB57-2BFF-0B44-AA94-C790AE9F3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Typical patient journey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A3BDD-8E76-F446-80BB-314DAAEA5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 dirty="0"/>
              <a:t>Remained on HDU for 3 days </a:t>
            </a:r>
          </a:p>
          <a:p>
            <a:r>
              <a:rPr lang="en-US" sz="2000" dirty="0"/>
              <a:t>Reviewed daily by ID, cardiology and PICU – together </a:t>
            </a:r>
          </a:p>
          <a:p>
            <a:r>
              <a:rPr lang="en-US" sz="2000" dirty="0"/>
              <a:t>Daily echocardiograms </a:t>
            </a:r>
          </a:p>
          <a:p>
            <a:r>
              <a:rPr lang="en-US" sz="2000" dirty="0"/>
              <a:t>Daily blood markers </a:t>
            </a:r>
          </a:p>
          <a:p>
            <a:endParaRPr lang="en-US" sz="2000" dirty="0"/>
          </a:p>
          <a:p>
            <a:r>
              <a:rPr lang="en-US" sz="2000" dirty="0"/>
              <a:t>Treated with steroids enoxaparin antibiotics </a:t>
            </a:r>
          </a:p>
          <a:p>
            <a:endParaRPr lang="en-US" sz="2000" dirty="0"/>
          </a:p>
          <a:p>
            <a:r>
              <a:rPr lang="en-US" sz="2000" dirty="0"/>
              <a:t>Transfer to the ward </a:t>
            </a:r>
          </a:p>
          <a:p>
            <a:endParaRPr lang="en-US" sz="2000" dirty="0"/>
          </a:p>
          <a:p>
            <a:r>
              <a:rPr lang="en-US" sz="2000" dirty="0"/>
              <a:t>Usual length of stay on the ward 5 days – ensure fever subsided and markers are down </a:t>
            </a:r>
          </a:p>
        </p:txBody>
      </p:sp>
    </p:spTree>
    <p:extLst>
      <p:ext uri="{BB962C8B-B14F-4D97-AF65-F5344CB8AC3E}">
        <p14:creationId xmlns:p14="http://schemas.microsoft.com/office/powerpoint/2010/main" val="23017141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2FC49-6A6F-4845-90C2-BED294909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Follow up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8A40F-52C2-974D-8953-B870D36D8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 dirty="0"/>
              <a:t>Patient remained on oral steroids and medication for reduced cardiac function </a:t>
            </a:r>
          </a:p>
          <a:p>
            <a:r>
              <a:rPr lang="en-US" sz="2000" dirty="0"/>
              <a:t>Outpatient review at 2 weeks – ID &amp; cardiology including echo </a:t>
            </a:r>
          </a:p>
          <a:p>
            <a:r>
              <a:rPr lang="en-US" sz="2000" dirty="0"/>
              <a:t>Advice regarding recovery – patients extremely fatigued </a:t>
            </a:r>
          </a:p>
          <a:p>
            <a:endParaRPr lang="en-US" sz="2000" dirty="0"/>
          </a:p>
          <a:p>
            <a:r>
              <a:rPr lang="en-US" sz="2000" dirty="0" err="1"/>
              <a:t>Liason</a:t>
            </a:r>
            <a:r>
              <a:rPr lang="en-US" sz="2000" dirty="0"/>
              <a:t> with local hospital – follow up  there in 4 weeks </a:t>
            </a:r>
          </a:p>
        </p:txBody>
      </p:sp>
    </p:spTree>
    <p:extLst>
      <p:ext uri="{BB962C8B-B14F-4D97-AF65-F5344CB8AC3E}">
        <p14:creationId xmlns:p14="http://schemas.microsoft.com/office/powerpoint/2010/main" val="1598821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643A8FA-8EC9-D149-8E64-61DE3EBA7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5BB1746-E652-C243-BD3D-E724D609E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000" dirty="0"/>
              <a:t>New presentations </a:t>
            </a:r>
          </a:p>
          <a:p>
            <a:r>
              <a:rPr lang="en-US" sz="2000" dirty="0"/>
              <a:t>Uncertain outcome </a:t>
            </a:r>
          </a:p>
          <a:p>
            <a:r>
              <a:rPr lang="en-US" sz="2000" dirty="0"/>
              <a:t>MDT based management </a:t>
            </a:r>
          </a:p>
          <a:p>
            <a:endParaRPr lang="en-US" sz="2000" dirty="0"/>
          </a:p>
          <a:p>
            <a:r>
              <a:rPr lang="en-US" sz="2000" dirty="0"/>
              <a:t>Flexible MDT content – led by ID </a:t>
            </a:r>
          </a:p>
          <a:p>
            <a:r>
              <a:rPr lang="en-US" sz="2000" dirty="0"/>
              <a:t>Local general </a:t>
            </a:r>
            <a:r>
              <a:rPr lang="en-US" sz="2000" dirty="0" err="1"/>
              <a:t>paediatrician</a:t>
            </a:r>
            <a:endParaRPr lang="en-US" sz="2000" dirty="0"/>
          </a:p>
          <a:p>
            <a:r>
              <a:rPr lang="en-US" sz="2000" dirty="0"/>
              <a:t>Cardiology &amp; local cardiology </a:t>
            </a:r>
          </a:p>
          <a:p>
            <a:r>
              <a:rPr lang="en-US" sz="2000" dirty="0"/>
              <a:t>PICU </a:t>
            </a:r>
          </a:p>
          <a:p>
            <a:r>
              <a:rPr lang="en-US" sz="2000" dirty="0"/>
              <a:t>Respiratory </a:t>
            </a:r>
          </a:p>
          <a:p>
            <a:r>
              <a:rPr lang="en-US" sz="2000" dirty="0"/>
              <a:t>Gastroenterology / surgery </a:t>
            </a:r>
          </a:p>
          <a:p>
            <a:r>
              <a:rPr lang="en-US" sz="2000" dirty="0"/>
              <a:t>Rheumatology </a:t>
            </a:r>
          </a:p>
          <a:p>
            <a:endParaRPr lang="en-US" sz="2000" dirty="0"/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8A1D870C-857B-5949-BF61-DE0C5431522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061" r="68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0074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E98DE-AD55-9A4C-A7AA-C9680C9E1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C8D5DC-4AA3-254A-B1CC-BC11E9339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wave – April to June 2020 – 13 cases </a:t>
            </a:r>
          </a:p>
          <a:p>
            <a:r>
              <a:rPr lang="en-US" dirty="0"/>
              <a:t>Continued to see cases of typical Kawasaki disease through the summer – significantly more than “normal” </a:t>
            </a:r>
          </a:p>
          <a:p>
            <a:endParaRPr lang="en-US" dirty="0"/>
          </a:p>
          <a:p>
            <a:r>
              <a:rPr lang="en-US" dirty="0"/>
              <a:t>First case of </a:t>
            </a:r>
            <a:r>
              <a:rPr lang="en-US" u="sng" dirty="0"/>
              <a:t>2</a:t>
            </a:r>
            <a:r>
              <a:rPr lang="en-US" u="sng" baseline="30000" dirty="0"/>
              <a:t>nd</a:t>
            </a:r>
            <a:r>
              <a:rPr lang="en-US" u="sng" dirty="0"/>
              <a:t> wave PIMS-TS </a:t>
            </a:r>
            <a:r>
              <a:rPr lang="en-US" dirty="0"/>
              <a:t>seen November 3</a:t>
            </a:r>
            <a:r>
              <a:rPr lang="en-US" baseline="30000" dirty="0"/>
              <a:t>rd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Up to date – 22 PIMS-TS  and  2 acute COVID requiring HDU</a:t>
            </a:r>
          </a:p>
        </p:txBody>
      </p:sp>
    </p:spTree>
    <p:extLst>
      <p:ext uri="{BB962C8B-B14F-4D97-AF65-F5344CB8AC3E}">
        <p14:creationId xmlns:p14="http://schemas.microsoft.com/office/powerpoint/2010/main" val="41786211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44E1D-8DC4-864E-990B-6EDF0F726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wave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F59AC-0236-CD47-BF5D-7DDD8001E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November 2020 – June 2021 </a:t>
            </a:r>
          </a:p>
          <a:p>
            <a:endParaRPr lang="en-US" dirty="0"/>
          </a:p>
          <a:p>
            <a:r>
              <a:rPr lang="en-US" dirty="0"/>
              <a:t>More cases of “classic PIMS”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End of October 2021v- entering 3</a:t>
            </a:r>
            <a:r>
              <a:rPr lang="en-US" baseline="30000" dirty="0"/>
              <a:t>rd</a:t>
            </a:r>
            <a:r>
              <a:rPr lang="en-US" dirty="0"/>
              <a:t> wave </a:t>
            </a:r>
          </a:p>
        </p:txBody>
      </p:sp>
    </p:spTree>
    <p:extLst>
      <p:ext uri="{BB962C8B-B14F-4D97-AF65-F5344CB8AC3E}">
        <p14:creationId xmlns:p14="http://schemas.microsoft.com/office/powerpoint/2010/main" val="4008598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6E0FD-343E-D44C-B05C-8DA0284AF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Cases of inflammatory disease related to COVID in South &amp; West Wales April 2020 – November 2021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AA2FC40-538D-774A-B96F-7373FE4CC7B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82319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DE74A-3BE7-974E-8756-5193A0D0B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Cases of PIMS-TS / COVID second wave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864167A-C027-1746-95B2-58EAFE14CE3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08468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FED03-7BF3-2C46-8639-DF931C3E5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Patients admitted to C &amp; V n=14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1D37FF6-6ECC-9B4A-B6B2-1AFFF66DFC7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900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570CE00-7C16-6A48-A522-BA2209DA7155}"/>
              </a:ext>
            </a:extLst>
          </p:cNvPr>
          <p:cNvSpPr txBox="1"/>
          <p:nvPr/>
        </p:nvSpPr>
        <p:spPr>
          <a:xfrm>
            <a:off x="7451706" y="1872831"/>
            <a:ext cx="3902094" cy="175432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 patients received critical care</a:t>
            </a:r>
          </a:p>
          <a:p>
            <a:endParaRPr lang="en-US" dirty="0"/>
          </a:p>
          <a:p>
            <a:r>
              <a:rPr lang="en-US" dirty="0"/>
              <a:t>4 intubated and ventilated </a:t>
            </a:r>
          </a:p>
          <a:p>
            <a:endParaRPr lang="en-US" dirty="0"/>
          </a:p>
          <a:p>
            <a:r>
              <a:rPr lang="en-US" dirty="0"/>
              <a:t>3 non invasive ventilation / BP support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621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1B0B1-24B4-49CE-A99C-0332624B9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79375-C6DE-4855-9AD3-239A9EC79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F4EB7BE-168B-40A7-929A-DF6515B76203}"/>
              </a:ext>
            </a:extLst>
          </p:cNvPr>
          <p:cNvGrpSpPr/>
          <p:nvPr/>
        </p:nvGrpSpPr>
        <p:grpSpPr>
          <a:xfrm>
            <a:off x="295466" y="490815"/>
            <a:ext cx="11329219" cy="4853796"/>
            <a:chOff x="-1" y="127251"/>
            <a:chExt cx="12192001" cy="539945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DEA9911-C607-4D14-9867-D0B6B3579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7251"/>
              <a:ext cx="12192000" cy="47452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EC51AC6-366F-42E7-BC1D-D4757D2B3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4872451"/>
              <a:ext cx="12191999" cy="654255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295466" y="5669809"/>
            <a:ext cx="9910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dirty="0"/>
            </a:br>
            <a:r>
              <a:rPr lang="en-GB" dirty="0"/>
              <a:t>Between 17 January and 3 July 2020, 69 516 patients of all ages (range 0-106 years) were enrolled at 260 hospitals across England, Scotland, and Wales</a:t>
            </a:r>
          </a:p>
        </p:txBody>
      </p:sp>
    </p:spTree>
    <p:extLst>
      <p:ext uri="{BB962C8B-B14F-4D97-AF65-F5344CB8AC3E}">
        <p14:creationId xmlns:p14="http://schemas.microsoft.com/office/powerpoint/2010/main" val="12064400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Treatment – 1</a:t>
            </a:r>
            <a:r>
              <a:rPr lang="en-GB" baseline="30000" dirty="0"/>
              <a:t>st</a:t>
            </a:r>
            <a:r>
              <a:rPr lang="en-GB" dirty="0"/>
              <a:t> wave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IV antibiotics </a:t>
            </a:r>
          </a:p>
          <a:p>
            <a:r>
              <a:rPr lang="en-GB" dirty="0"/>
              <a:t>If features of toxic shock should include clindamycin </a:t>
            </a:r>
          </a:p>
          <a:p>
            <a:endParaRPr lang="en-GB" dirty="0"/>
          </a:p>
          <a:p>
            <a:r>
              <a:rPr lang="en-GB" dirty="0" err="1"/>
              <a:t>Kawasakis</a:t>
            </a:r>
            <a:r>
              <a:rPr lang="en-GB" dirty="0"/>
              <a:t> – treat according to standard protocol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4604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Treatment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IV antibiotics </a:t>
            </a:r>
          </a:p>
          <a:p>
            <a:r>
              <a:rPr lang="en-GB" dirty="0"/>
              <a:t>If features of toxic shock should include clindamycin </a:t>
            </a:r>
          </a:p>
          <a:p>
            <a:endParaRPr lang="en-GB" dirty="0"/>
          </a:p>
          <a:p>
            <a:r>
              <a:rPr lang="en-GB" dirty="0" err="1"/>
              <a:t>Kawasakis</a:t>
            </a:r>
            <a:r>
              <a:rPr lang="en-GB" dirty="0"/>
              <a:t> – treat according to standard protocol </a:t>
            </a:r>
          </a:p>
          <a:p>
            <a:endParaRPr lang="en-GB" dirty="0"/>
          </a:p>
          <a:p>
            <a:r>
              <a:rPr lang="en-GB" dirty="0">
                <a:solidFill>
                  <a:srgbClr val="C00000"/>
                </a:solidFill>
              </a:rPr>
              <a:t>Some observations on the past few months </a:t>
            </a:r>
          </a:p>
          <a:p>
            <a:r>
              <a:rPr lang="en-GB" dirty="0">
                <a:solidFill>
                  <a:srgbClr val="C00000"/>
                </a:solidFill>
              </a:rPr>
              <a:t>- we did what we thought made sense </a:t>
            </a:r>
          </a:p>
          <a:p>
            <a:r>
              <a:rPr lang="en-GB" dirty="0">
                <a:solidFill>
                  <a:srgbClr val="C00000"/>
                </a:solidFill>
              </a:rPr>
              <a:t>Now we need to try and answer the questions on how best to treat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22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RECOVERY TRIAL</a:t>
            </a:r>
            <a:r>
              <a:rPr lang="en-GB" b="1" dirty="0">
                <a:solidFill>
                  <a:srgbClr val="9E3159"/>
                </a:solidFill>
              </a:rPr>
              <a:t> </a:t>
            </a:r>
            <a:br>
              <a:rPr lang="en-GB" b="1" dirty="0">
                <a:solidFill>
                  <a:srgbClr val="9E3159"/>
                </a:solidFill>
              </a:rPr>
            </a:br>
            <a:r>
              <a:rPr lang="en-GB" b="1" dirty="0">
                <a:solidFill>
                  <a:srgbClr val="9E3159"/>
                </a:solidFill>
              </a:rPr>
              <a:t>Randomised Evaluation of COVID-19 Therapy: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Pragmatic trial </a:t>
            </a:r>
          </a:p>
          <a:p>
            <a:endParaRPr lang="en-GB" dirty="0"/>
          </a:p>
          <a:p>
            <a:r>
              <a:rPr lang="en-GB" dirty="0"/>
              <a:t>national clinical trial aims to </a:t>
            </a:r>
            <a:r>
              <a:rPr lang="en-GB" u="sng" dirty="0"/>
              <a:t>identify treatments that may be beneficial for people hospitalised with suspected or confirmed COVID-19</a:t>
            </a:r>
          </a:p>
          <a:p>
            <a:endParaRPr lang="en-GB" u="sng" dirty="0"/>
          </a:p>
          <a:p>
            <a:r>
              <a:rPr lang="en-GB" dirty="0"/>
              <a:t>Platform study for various treatments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0097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936" y="117989"/>
            <a:ext cx="10515600" cy="1325563"/>
          </a:xfrm>
        </p:spPr>
        <p:txBody>
          <a:bodyPr/>
          <a:lstStyle/>
          <a:p>
            <a:r>
              <a:rPr lang="en-GB" dirty="0"/>
              <a:t>RECOVERY TRIAL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Pragmatic trial </a:t>
            </a:r>
          </a:p>
          <a:p>
            <a:endParaRPr lang="en-GB" dirty="0"/>
          </a:p>
          <a:p>
            <a:r>
              <a:rPr lang="en-GB" dirty="0"/>
              <a:t>national clinical trial aims to </a:t>
            </a:r>
            <a:r>
              <a:rPr lang="en-GB" u="sng" dirty="0"/>
              <a:t>identify treatments that may be beneficial for people hospitalised with suspected or confirmed COVID-19</a:t>
            </a:r>
          </a:p>
          <a:p>
            <a:endParaRPr lang="en-GB" u="sng" dirty="0"/>
          </a:p>
          <a:p>
            <a:r>
              <a:rPr lang="en-GB" dirty="0"/>
              <a:t>Platform study for various treatments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51124" y="4145638"/>
            <a:ext cx="4482253" cy="26776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u="sng" dirty="0">
                <a:solidFill>
                  <a:srgbClr val="C00000"/>
                </a:solidFill>
              </a:rPr>
              <a:t>Recovery </a:t>
            </a:r>
          </a:p>
          <a:p>
            <a:endParaRPr lang="en-GB" sz="2400" b="1" dirty="0">
              <a:solidFill>
                <a:srgbClr val="C00000"/>
              </a:solidFill>
            </a:endParaRPr>
          </a:p>
          <a:p>
            <a:r>
              <a:rPr lang="en-GB" sz="2400" b="1" dirty="0">
                <a:solidFill>
                  <a:srgbClr val="C00000"/>
                </a:solidFill>
              </a:rPr>
              <a:t>Acute respiratory COVID</a:t>
            </a:r>
          </a:p>
          <a:p>
            <a:endParaRPr lang="en-GB" sz="2400" b="1" dirty="0">
              <a:solidFill>
                <a:srgbClr val="C00000"/>
              </a:solidFill>
            </a:endParaRPr>
          </a:p>
          <a:p>
            <a:r>
              <a:rPr lang="en-GB" sz="2400" b="1" dirty="0">
                <a:solidFill>
                  <a:srgbClr val="C00000"/>
                </a:solidFill>
              </a:rPr>
              <a:t>Neonates with respiratory COVID </a:t>
            </a:r>
          </a:p>
          <a:p>
            <a:endParaRPr lang="en-GB" sz="2400" b="1" dirty="0">
              <a:solidFill>
                <a:srgbClr val="C00000"/>
              </a:solidFill>
            </a:endParaRPr>
          </a:p>
          <a:p>
            <a:r>
              <a:rPr lang="en-GB" sz="2400" b="1" dirty="0">
                <a:solidFill>
                  <a:srgbClr val="C00000"/>
                </a:solidFill>
              </a:rPr>
              <a:t>PIMS TS</a:t>
            </a:r>
          </a:p>
        </p:txBody>
      </p:sp>
    </p:spTree>
    <p:extLst>
      <p:ext uri="{BB962C8B-B14F-4D97-AF65-F5344CB8AC3E}">
        <p14:creationId xmlns:p14="http://schemas.microsoft.com/office/powerpoint/2010/main" val="36908285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RECOVERY for PIMS-TS – steroids IVIG or both?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21" y="1495284"/>
            <a:ext cx="11586199" cy="5169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Aim: </a:t>
            </a:r>
            <a:r>
              <a:rPr lang="en-GB" b="1" dirty="0">
                <a:solidFill>
                  <a:srgbClr val="FF0000"/>
                </a:solidFill>
              </a:rPr>
              <a:t>compare steroids vs no additional treatment (in presence and absence of IVIg) and IVIg vs no additional (in presence and absence of steroids).</a:t>
            </a:r>
          </a:p>
          <a:p>
            <a:pPr marL="0" indent="0">
              <a:buNone/>
            </a:pPr>
            <a:r>
              <a:rPr lang="en-GB" b="1" dirty="0"/>
              <a:t>This design:</a:t>
            </a:r>
          </a:p>
          <a:p>
            <a:pPr lvl="0"/>
            <a:r>
              <a:rPr lang="en-GB" dirty="0"/>
              <a:t>Allow investigators to use no treatment, IVIg or steroids or as standard care if deemed necessary</a:t>
            </a:r>
          </a:p>
          <a:p>
            <a:pPr lvl="0"/>
            <a:r>
              <a:rPr lang="en-GB" dirty="0"/>
              <a:t>Allow effects of steroids and IVIg to be compared with no additional treatment separately (in presence and absence of other drug)</a:t>
            </a:r>
          </a:p>
          <a:p>
            <a:pPr lvl="0"/>
            <a:r>
              <a:rPr lang="en-GB" dirty="0"/>
              <a:t>Allow wide spectrum of severity to be recruited because some treatment can be guaranteed but not absolutely required</a:t>
            </a:r>
          </a:p>
        </p:txBody>
      </p:sp>
    </p:spTree>
    <p:extLst>
      <p:ext uri="{BB962C8B-B14F-4D97-AF65-F5344CB8AC3E}">
        <p14:creationId xmlns:p14="http://schemas.microsoft.com/office/powerpoint/2010/main" val="5145659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EF56-A200-3B4C-ADEB-F6162F341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F8C04-1129-E647-9F05-0ECB853BB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All Welsh units had RECOVERY running for adults </a:t>
            </a:r>
          </a:p>
          <a:p>
            <a:endParaRPr lang="en-US" dirty="0"/>
          </a:p>
          <a:p>
            <a:r>
              <a:rPr lang="en-US" dirty="0"/>
              <a:t>Identified interested </a:t>
            </a:r>
            <a:r>
              <a:rPr lang="en-US" dirty="0" err="1"/>
              <a:t>paediatricians</a:t>
            </a:r>
            <a:r>
              <a:rPr lang="en-US" dirty="0"/>
              <a:t> in other health boards 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Preliminary meeting explaining new pathway &amp; RECOVERY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Business meeting to consolidate teams and process – </a:t>
            </a:r>
            <a:r>
              <a:rPr lang="en-US" dirty="0" err="1">
                <a:solidFill>
                  <a:srgbClr val="C00000"/>
                </a:solidFill>
              </a:rPr>
              <a:t>paediatricians</a:t>
            </a:r>
            <a:r>
              <a:rPr lang="en-US" dirty="0">
                <a:solidFill>
                  <a:srgbClr val="C00000"/>
                </a:solidFill>
              </a:rPr>
              <a:t> and local research teams – nurses &amp; pharmacists 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Grand round style teaching for whole department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All health boards joined and are ready to recruit </a:t>
            </a:r>
          </a:p>
        </p:txBody>
      </p:sp>
    </p:spTree>
    <p:extLst>
      <p:ext uri="{BB962C8B-B14F-4D97-AF65-F5344CB8AC3E}">
        <p14:creationId xmlns:p14="http://schemas.microsoft.com/office/powerpoint/2010/main" val="13194166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16D4D-DC0C-BF43-8844-EF29EF30D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0413" cy="1325563"/>
          </a:xfrm>
        </p:spPr>
        <p:txBody>
          <a:bodyPr/>
          <a:lstStyle/>
          <a:p>
            <a:r>
              <a:rPr lang="en-US" dirty="0"/>
              <a:t>PATIENTS RECRUITED TO RECOVERY TRIAL n=10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78290A3-CCB9-7A4C-8FE1-2B503C45F8E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4"/>
          <a:ext cx="10515600" cy="4860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8017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CA9F9-4C82-F04A-A3B0-4E4A2B62D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situation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2682A-A661-A042-A957-03A86A942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wave started – last 2 weeks 8 cases </a:t>
            </a:r>
          </a:p>
          <a:p>
            <a:endParaRPr lang="en-US" dirty="0"/>
          </a:p>
          <a:p>
            <a:r>
              <a:rPr lang="en-US" dirty="0"/>
              <a:t>Results of RECOVERY awaited </a:t>
            </a:r>
          </a:p>
          <a:p>
            <a:endParaRPr lang="en-US" dirty="0"/>
          </a:p>
          <a:p>
            <a:r>
              <a:rPr lang="en-US" dirty="0"/>
              <a:t>Long term follow up reassuring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023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13D95-38C4-CF4E-8D5D-982D075E4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AD292-C039-DF4A-B5AD-53D48CFF4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Tertiary </a:t>
            </a:r>
            <a:r>
              <a:rPr lang="en-US" dirty="0" err="1"/>
              <a:t>centre</a:t>
            </a:r>
            <a:r>
              <a:rPr lang="en-US" dirty="0"/>
              <a:t> – PICU / cardiology/ </a:t>
            </a:r>
          </a:p>
          <a:p>
            <a:r>
              <a:rPr lang="en-US" dirty="0"/>
              <a:t>gastroenterology / rheumatology – not on call </a:t>
            </a:r>
          </a:p>
          <a:p>
            <a:endParaRPr lang="en-US" dirty="0"/>
          </a:p>
          <a:p>
            <a:r>
              <a:rPr lang="en-US" dirty="0"/>
              <a:t>No funded </a:t>
            </a:r>
            <a:r>
              <a:rPr lang="en-US" dirty="0" err="1"/>
              <a:t>paediatric</a:t>
            </a:r>
            <a:r>
              <a:rPr lang="en-US" dirty="0"/>
              <a:t> ID service in Wales </a:t>
            </a:r>
          </a:p>
          <a:p>
            <a:endParaRPr lang="en-US" dirty="0"/>
          </a:p>
          <a:p>
            <a:r>
              <a:rPr lang="en-US" dirty="0"/>
              <a:t>Transfer of patients into C &amp; V secondary care beds from other health boards </a:t>
            </a:r>
          </a:p>
          <a:p>
            <a:endParaRPr lang="en-US" dirty="0"/>
          </a:p>
          <a:p>
            <a:r>
              <a:rPr lang="en-US" dirty="0"/>
              <a:t>Follow up – short term appointments – ID / cardiology </a:t>
            </a:r>
          </a:p>
        </p:txBody>
      </p:sp>
    </p:spTree>
    <p:extLst>
      <p:ext uri="{BB962C8B-B14F-4D97-AF65-F5344CB8AC3E}">
        <p14:creationId xmlns:p14="http://schemas.microsoft.com/office/powerpoint/2010/main" val="32947341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Thanks and acknowledgements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Siske Struik</a:t>
            </a:r>
          </a:p>
          <a:p>
            <a:r>
              <a:rPr lang="en-GB" dirty="0"/>
              <a:t>Jo May </a:t>
            </a:r>
          </a:p>
          <a:p>
            <a:r>
              <a:rPr lang="en-GB" dirty="0"/>
              <a:t>Julian Forton (UHW paediatric lead for RECOVERY)</a:t>
            </a:r>
          </a:p>
          <a:p>
            <a:r>
              <a:rPr lang="en-GB" dirty="0"/>
              <a:t>Cardiology: Dirk Wilson Orhan Uzun Chris Gillett Alan Pateman Victor Ofoe</a:t>
            </a:r>
          </a:p>
          <a:p>
            <a:r>
              <a:rPr lang="en-GB" dirty="0"/>
              <a:t>PICU Siva Oruganti Michelle Jardine </a:t>
            </a:r>
          </a:p>
          <a:p>
            <a:r>
              <a:rPr lang="en-GB" dirty="0"/>
              <a:t>NICU Mali Chakraborty </a:t>
            </a:r>
          </a:p>
          <a:p>
            <a:r>
              <a:rPr lang="en-GB" dirty="0"/>
              <a:t>Amar Wahid Ieuan Davies </a:t>
            </a:r>
          </a:p>
          <a:p>
            <a:r>
              <a:rPr lang="en-GB" dirty="0"/>
              <a:t>Pharmacy: Neil Dawson Jess Girvin </a:t>
            </a:r>
          </a:p>
          <a:p>
            <a:r>
              <a:rPr lang="en-GB" dirty="0"/>
              <a:t>Stephen Jolles </a:t>
            </a:r>
          </a:p>
          <a:p>
            <a:r>
              <a:rPr lang="en-GB" dirty="0"/>
              <a:t>R&amp;D Rhian Thomas-Turner Zoe Morrison Phil Connor </a:t>
            </a:r>
          </a:p>
          <a:p>
            <a:r>
              <a:rPr lang="en-GB" dirty="0"/>
              <a:t>General </a:t>
            </a:r>
            <a:r>
              <a:rPr lang="en-GB" dirty="0" err="1"/>
              <a:t>paeds</a:t>
            </a:r>
            <a:r>
              <a:rPr lang="en-GB"/>
              <a:t> team at UHW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277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1B0B1-24B4-49CE-A99C-0332624B9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79375-C6DE-4855-9AD3-239A9EC79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F4EB7BE-168B-40A7-929A-DF6515B76203}"/>
              </a:ext>
            </a:extLst>
          </p:cNvPr>
          <p:cNvGrpSpPr/>
          <p:nvPr/>
        </p:nvGrpSpPr>
        <p:grpSpPr>
          <a:xfrm>
            <a:off x="295466" y="490815"/>
            <a:ext cx="11329219" cy="4853796"/>
            <a:chOff x="-1" y="127251"/>
            <a:chExt cx="12192001" cy="539945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DEA9911-C607-4D14-9867-D0B6B3579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7251"/>
              <a:ext cx="12192000" cy="47452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EC51AC6-366F-42E7-BC1D-D4757D2B3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4872451"/>
              <a:ext cx="12191999" cy="654255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295466" y="5669809"/>
            <a:ext cx="9910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GB" dirty="0"/>
            </a:br>
            <a:r>
              <a:rPr lang="en-GB" dirty="0"/>
              <a:t>Between 17 January and 3 July 2020, 69 516 patients of all ages (range 0-106 years) were enrolled at 260 hospitals across England, Scotland, and Wales</a:t>
            </a:r>
          </a:p>
        </p:txBody>
      </p:sp>
      <p:sp>
        <p:nvSpPr>
          <p:cNvPr id="4" name="Oval 3"/>
          <p:cNvSpPr/>
          <p:nvPr/>
        </p:nvSpPr>
        <p:spPr>
          <a:xfrm>
            <a:off x="3410465" y="5832389"/>
            <a:ext cx="5165124" cy="76075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108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651 children, 138 hospitals </a:t>
            </a:r>
          </a:p>
          <a:p>
            <a:r>
              <a:rPr lang="en-GB" dirty="0"/>
              <a:t>35% &lt;12 months of age; median age 4.5years</a:t>
            </a:r>
          </a:p>
          <a:p>
            <a:r>
              <a:rPr lang="en-GB" dirty="0"/>
              <a:t>42% at least one co-morbidity </a:t>
            </a:r>
          </a:p>
          <a:p>
            <a:endParaRPr lang="en-GB" dirty="0"/>
          </a:p>
          <a:p>
            <a:r>
              <a:rPr lang="en-GB" dirty="0"/>
              <a:t>18% critical care </a:t>
            </a:r>
          </a:p>
          <a:p>
            <a:r>
              <a:rPr lang="en-GB" dirty="0"/>
              <a:t>Risk factors: &lt;1month, adolescent, BAME, PIMS</a:t>
            </a:r>
          </a:p>
          <a:p>
            <a:endParaRPr lang="en-GB" dirty="0"/>
          </a:p>
          <a:p>
            <a:r>
              <a:rPr lang="en-GB" dirty="0"/>
              <a:t>6 deaths – all significant underlying co-morbidity </a:t>
            </a:r>
          </a:p>
        </p:txBody>
      </p:sp>
    </p:spTree>
    <p:extLst>
      <p:ext uri="{BB962C8B-B14F-4D97-AF65-F5344CB8AC3E}">
        <p14:creationId xmlns:p14="http://schemas.microsoft.com/office/powerpoint/2010/main" val="3155630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4348" y="4795423"/>
            <a:ext cx="7373250" cy="162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811" y="-812390"/>
            <a:ext cx="11542951" cy="500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350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651 children, 138 hospitals </a:t>
            </a:r>
          </a:p>
          <a:p>
            <a:r>
              <a:rPr lang="en-GB" dirty="0"/>
              <a:t>35% &lt;12 months of age; median age 4.5years</a:t>
            </a:r>
          </a:p>
          <a:p>
            <a:r>
              <a:rPr lang="en-GB" dirty="0"/>
              <a:t>42% at least one co-morbidity </a:t>
            </a:r>
          </a:p>
          <a:p>
            <a:endParaRPr lang="en-GB" dirty="0"/>
          </a:p>
          <a:p>
            <a:r>
              <a:rPr lang="en-GB" dirty="0"/>
              <a:t>18% critical care </a:t>
            </a:r>
          </a:p>
          <a:p>
            <a:r>
              <a:rPr lang="en-GB" dirty="0"/>
              <a:t>Risk factors: &lt;1month, adolescent, BAME, PIMS</a:t>
            </a:r>
          </a:p>
          <a:p>
            <a:endParaRPr lang="en-GB" dirty="0"/>
          </a:p>
          <a:p>
            <a:r>
              <a:rPr lang="en-GB" dirty="0"/>
              <a:t>6 deaths – all significant underlying co-morbidity</a:t>
            </a:r>
          </a:p>
          <a:p>
            <a:r>
              <a:rPr lang="en-GB" dirty="0">
                <a:solidFill>
                  <a:srgbClr val="C00000"/>
                </a:solidFill>
              </a:rPr>
              <a:t>58 met PIMS criteria </a:t>
            </a:r>
            <a:r>
              <a:rPr lang="en-GB" dirty="0"/>
              <a:t> (</a:t>
            </a:r>
            <a:r>
              <a:rPr lang="en-GB" dirty="0" err="1"/>
              <a:t>pediatric</a:t>
            </a:r>
            <a:r>
              <a:rPr lang="en-GB" dirty="0"/>
              <a:t> inflammatory multisystem syndrome – temporally associated with SARS-cov2)</a:t>
            </a:r>
          </a:p>
        </p:txBody>
      </p:sp>
    </p:spTree>
    <p:extLst>
      <p:ext uri="{BB962C8B-B14F-4D97-AF65-F5344CB8AC3E}">
        <p14:creationId xmlns:p14="http://schemas.microsoft.com/office/powerpoint/2010/main" val="3990173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14F40-B62D-494A-8A2F-795B6B961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GB" dirty="0"/>
              <a:t>MIS-C timeline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49EF4767-39A5-4297-AEE8-E34D026B9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507" y="1740630"/>
            <a:ext cx="7170175" cy="382409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CB6CF63-F899-4A4E-B01E-2CE4BA87E801}"/>
              </a:ext>
            </a:extLst>
          </p:cNvPr>
          <p:cNvCxnSpPr/>
          <p:nvPr/>
        </p:nvCxnSpPr>
        <p:spPr>
          <a:xfrm>
            <a:off x="6755596" y="3862590"/>
            <a:ext cx="0" cy="48307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3262DF4-0955-4BD3-9129-E42741114493}"/>
              </a:ext>
            </a:extLst>
          </p:cNvPr>
          <p:cNvCxnSpPr/>
          <p:nvPr/>
        </p:nvCxnSpPr>
        <p:spPr>
          <a:xfrm>
            <a:off x="4743230" y="3974331"/>
            <a:ext cx="0" cy="48307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D9D598B-63A4-4B7C-B00C-EF2A7B7E5FBB}"/>
              </a:ext>
            </a:extLst>
          </p:cNvPr>
          <p:cNvSpPr txBox="1"/>
          <p:nvPr/>
        </p:nvSpPr>
        <p:spPr>
          <a:xfrm>
            <a:off x="6021804" y="3263659"/>
            <a:ext cx="1339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/>
              <a:t>Riphagen</a:t>
            </a:r>
            <a:r>
              <a:rPr lang="en-GB" sz="1400" dirty="0"/>
              <a:t> </a:t>
            </a:r>
            <a:r>
              <a:rPr lang="en-GB" sz="1400" i="1" dirty="0"/>
              <a:t>et al</a:t>
            </a:r>
            <a:r>
              <a:rPr lang="en-GB" sz="1400" dirty="0"/>
              <a:t> published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3BB6CD-E468-4EA5-89DC-646DA6E20E62}"/>
              </a:ext>
            </a:extLst>
          </p:cNvPr>
          <p:cNvSpPr txBox="1"/>
          <p:nvPr/>
        </p:nvSpPr>
        <p:spPr>
          <a:xfrm>
            <a:off x="4111487" y="3479102"/>
            <a:ext cx="1173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First case</a:t>
            </a:r>
          </a:p>
        </p:txBody>
      </p:sp>
    </p:spTree>
    <p:extLst>
      <p:ext uri="{BB962C8B-B14F-4D97-AF65-F5344CB8AC3E}">
        <p14:creationId xmlns:p14="http://schemas.microsoft.com/office/powerpoint/2010/main" val="18717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1848995" y="381641"/>
            <a:ext cx="8494012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pPr algn="ctr"/>
            <a:r>
              <a:rPr lang="en-GB" altLang="en-US" sz="1452" b="1">
                <a:latin typeface="Arial" panose="020B0604020202020204" pitchFamily="34" charset="0"/>
              </a:rPr>
              <a:t>Timeline of paediatric inflammatory multisystem syndrome temporally associated with SARS-CoV-2 (PIMS-TS) development.1–4 6–9 NHSE, National Health Service England.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194" y="6205613"/>
            <a:ext cx="816565" cy="522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631" y="1572646"/>
            <a:ext cx="7805619" cy="370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194631" y="5972308"/>
            <a:ext cx="3918652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r>
              <a:rPr lang="en-GB" altLang="en-US" sz="1089" b="1">
                <a:latin typeface="Arial" panose="020B0604020202020204" pitchFamily="34" charset="0"/>
              </a:rPr>
              <a:t>Marie White et al. Arch Dis Child 2020;105:1025-1027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621451" y="6613175"/>
            <a:ext cx="6858000" cy="347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msgothic" charset="0"/>
                <a:cs typeface="msgothic" charset="0"/>
              </a:defRPr>
            </a:lvl9pPr>
          </a:lstStyle>
          <a:p>
            <a:r>
              <a:rPr lang="en-GB" altLang="en-US" sz="907">
                <a:latin typeface="Arial" panose="020B0604020202020204" pitchFamily="34" charset="0"/>
              </a:rPr>
              <a:t>Copyright © BMJ Publishing Group Ltd &amp; Royal College of Paediatrics and Child Health.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03251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2362</TotalTime>
  <Words>1431</Words>
  <Application>Microsoft Office PowerPoint</Application>
  <PresentationFormat>Widescreen</PresentationFormat>
  <Paragraphs>249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msgothic</vt:lpstr>
      <vt:lpstr>Wingdings</vt:lpstr>
      <vt:lpstr>Office Theme</vt:lpstr>
      <vt:lpstr>PIMS-TS: Inflammatory complications in the time of COVID </vt:lpstr>
      <vt:lpstr>Timeline of beginning of COVID pandemic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MIS-C timeline</vt:lpstr>
      <vt:lpstr>PowerPoint Presentation</vt:lpstr>
      <vt:lpstr>Lancet Child and adolescent health 2020;4:669-77</vt:lpstr>
      <vt:lpstr>Intensive care admissions </vt:lpstr>
      <vt:lpstr>PowerPoint Presentation</vt:lpstr>
      <vt:lpstr>     describes 3 phenotypes</vt:lpstr>
      <vt:lpstr>PowerPoint Presentation</vt:lpstr>
      <vt:lpstr>PowerPoint Presentation</vt:lpstr>
      <vt:lpstr>Approach to management of PIMS-TS </vt:lpstr>
      <vt:lpstr>PowerPoint Presentation</vt:lpstr>
      <vt:lpstr>PowerPoint Presentation</vt:lpstr>
      <vt:lpstr>35 children from France &amp; Switzerland Belhadjer Z et al Circulation May 2020</vt:lpstr>
      <vt:lpstr>PowerPoint Presentation</vt:lpstr>
      <vt:lpstr>Typical patient journey </vt:lpstr>
      <vt:lpstr>Typical patient journey 2</vt:lpstr>
      <vt:lpstr>Follow up </vt:lpstr>
      <vt:lpstr>PowerPoint Presentation</vt:lpstr>
      <vt:lpstr>PowerPoint Presentation</vt:lpstr>
      <vt:lpstr>Second wave </vt:lpstr>
      <vt:lpstr>Cases of inflammatory disease related to COVID in South &amp; West Wales April 2020 – November 2021 </vt:lpstr>
      <vt:lpstr>Cases of PIMS-TS / COVID second wave </vt:lpstr>
      <vt:lpstr>Patients admitted to C &amp; V n=14</vt:lpstr>
      <vt:lpstr>Treatment – 1st wave  </vt:lpstr>
      <vt:lpstr>Treatment </vt:lpstr>
      <vt:lpstr>RECOVERY TRIAL  Randomised Evaluation of COVID-19 Therapy:</vt:lpstr>
      <vt:lpstr>RECOVERY TRIAL</vt:lpstr>
      <vt:lpstr>RECOVERY for PIMS-TS – steroids IVIG or both?</vt:lpstr>
      <vt:lpstr>PowerPoint Presentation</vt:lpstr>
      <vt:lpstr>PATIENTS RECRUITED TO RECOVERY TRIAL n=10</vt:lpstr>
      <vt:lpstr>Current situation </vt:lpstr>
      <vt:lpstr>Resources </vt:lpstr>
      <vt:lpstr>Thanks and acknowledgements  </vt:lpstr>
    </vt:vector>
  </TitlesOfParts>
  <Company>C&amp;V UHB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Evans (Cardiff and Vale UHB - Child Health )</dc:creator>
  <cp:lastModifiedBy>Jennifer Evans (Cardiff and Vale UHB - Child Health )</cp:lastModifiedBy>
  <cp:revision>80</cp:revision>
  <dcterms:created xsi:type="dcterms:W3CDTF">2020-09-10T09:24:06Z</dcterms:created>
  <dcterms:modified xsi:type="dcterms:W3CDTF">2021-11-15T11:45:32Z</dcterms:modified>
</cp:coreProperties>
</file>