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omments/comment2.xml" ContentType="application/vnd.openxmlformats-officedocument.presentationml.comment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omments/comment3.xml" ContentType="application/vnd.openxmlformats-officedocument.presentationml.comment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omments/comment4.xml" ContentType="application/vnd.openxmlformats-officedocument.presentationml.comment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3.xml" ContentType="application/vnd.openxmlformats-officedocument.drawingml.chartshapes+xml"/>
  <Override PartName="/ppt/comments/comment5.xml" ContentType="application/vnd.openxmlformats-officedocument.presentationml.comments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omments/comment6.xml" ContentType="application/vnd.openxmlformats-officedocument.presentationml.comment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omments/comment7.xml" ContentType="application/vnd.openxmlformats-officedocument.presentationml.comment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omments/comment8.xml" ContentType="application/vnd.openxmlformats-officedocument.presentationml.comment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omments/comment9.xml" ContentType="application/vnd.openxmlformats-officedocument.presentationml.comment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drawings/drawing4.xml" ContentType="application/vnd.openxmlformats-officedocument.drawingml.chartshapes+xml"/>
  <Override PartName="/ppt/comments/comment10.xml" ContentType="application/vnd.openxmlformats-officedocument.presentationml.comments+xml"/>
  <Override PartName="/ppt/comments/comment1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4" r:id="rId4"/>
    <p:sldId id="262" r:id="rId5"/>
    <p:sldId id="266" r:id="rId6"/>
    <p:sldId id="273" r:id="rId7"/>
    <p:sldId id="268" r:id="rId8"/>
    <p:sldId id="272" r:id="rId9"/>
    <p:sldId id="278" r:id="rId10"/>
    <p:sldId id="276" r:id="rId11"/>
    <p:sldId id="277" r:id="rId12"/>
    <p:sldId id="283" r:id="rId13"/>
    <p:sldId id="271" r:id="rId14"/>
    <p:sldId id="282" r:id="rId15"/>
    <p:sldId id="28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gery Morgan (Swansea Bay UHB - obs and gynae)" initials="MM(BU-oag" lastIdx="13" clrIdx="0">
    <p:extLst>
      <p:ext uri="{19B8F6BF-5375-455C-9EA6-DF929625EA0E}">
        <p15:presenceInfo xmlns:p15="http://schemas.microsoft.com/office/powerpoint/2012/main" userId="S-1-5-21-978635462-3828570294-627434887-2482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2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chartUserShapes" Target="../drawings/drawing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ed8206feb016ae09/Documents/Isolated%20Fetal%20Ascite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Gestational Age Ascites Detected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721-1F46-B259-074DB703C93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721-1F46-B259-074DB703C93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721-1F46-B259-074DB703C93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721-1F46-B259-074DB703C937}"/>
              </c:ext>
            </c:extLst>
          </c:dPt>
          <c:dLbls>
            <c:delete val="1"/>
          </c:dLbls>
          <c:cat>
            <c:strRef>
              <c:f>'[Isolated Fetal Ascites.xlsx]Sheet3'!$B$5:$E$5</c:f>
              <c:strCache>
                <c:ptCount val="4"/>
                <c:pt idx="0">
                  <c:v>Gestational Age &lt;20/40</c:v>
                </c:pt>
                <c:pt idx="1">
                  <c:v>Gestational Age 20-27+6/40</c:v>
                </c:pt>
                <c:pt idx="2">
                  <c:v>Gestational Age =&gt;28/40</c:v>
                </c:pt>
                <c:pt idx="3">
                  <c:v>Gestational Age - Not Known</c:v>
                </c:pt>
              </c:strCache>
            </c:strRef>
          </c:cat>
          <c:val>
            <c:numRef>
              <c:f>'[Isolated Fetal Ascites.xlsx]Sheet3'!$B$6:$E$6</c:f>
              <c:numCache>
                <c:formatCode>General</c:formatCode>
                <c:ptCount val="4"/>
                <c:pt idx="0">
                  <c:v>20</c:v>
                </c:pt>
                <c:pt idx="1">
                  <c:v>29</c:v>
                </c:pt>
                <c:pt idx="2">
                  <c:v>16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721-1F46-B259-074DB703C93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361995511430638"/>
          <c:y val="0.21615328434610226"/>
          <c:w val="0.32913366807409938"/>
          <c:h val="0.42752551054411309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'[Isolated Fetal Ascites.xlsx]Sheet5'!$E$2:$E$10</c:f>
              <c:strCache>
                <c:ptCount val="9"/>
                <c:pt idx="0">
                  <c:v>GenitoUrinary Tract </c:v>
                </c:pt>
                <c:pt idx="1">
                  <c:v>Clefting</c:v>
                </c:pt>
                <c:pt idx="2">
                  <c:v>Neurological/Spine Abnormalities</c:v>
                </c:pt>
                <c:pt idx="3">
                  <c:v>Chromosomal</c:v>
                </c:pt>
                <c:pt idx="4">
                  <c:v>Tumour</c:v>
                </c:pt>
                <c:pt idx="5">
                  <c:v>Skeletal</c:v>
                </c:pt>
                <c:pt idx="6">
                  <c:v>Infection</c:v>
                </c:pt>
                <c:pt idx="7">
                  <c:v>Pulmonary (Laryngeal atresia)</c:v>
                </c:pt>
                <c:pt idx="8">
                  <c:v>Gastrointestinal</c:v>
                </c:pt>
              </c:strCache>
            </c:strRef>
          </c:cat>
          <c:val>
            <c:numRef>
              <c:f>'[Isolated Fetal Ascites.xlsx]Sheet5'!$F$2:$F$10</c:f>
              <c:numCache>
                <c:formatCode>General</c:formatCode>
                <c:ptCount val="9"/>
                <c:pt idx="0">
                  <c:v>9</c:v>
                </c:pt>
                <c:pt idx="1">
                  <c:v>1</c:v>
                </c:pt>
                <c:pt idx="2">
                  <c:v>7</c:v>
                </c:pt>
                <c:pt idx="3">
                  <c:v>4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FB-2248-8AF5-50CF28C28BD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1039121327"/>
        <c:axId val="1038756399"/>
        <c:axId val="0"/>
      </c:bar3DChart>
      <c:catAx>
        <c:axId val="10391213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8756399"/>
        <c:crosses val="autoZero"/>
        <c:auto val="1"/>
        <c:lblAlgn val="ctr"/>
        <c:lblOffset val="100"/>
        <c:noMultiLvlLbl val="0"/>
      </c:catAx>
      <c:valAx>
        <c:axId val="103875639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391213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'[Isolated Fetal Ascites.xlsx]Sheet5'!$M$2:$M$10</c:f>
              <c:strCache>
                <c:ptCount val="9"/>
                <c:pt idx="0">
                  <c:v>GenitoUrinary Tract </c:v>
                </c:pt>
                <c:pt idx="1">
                  <c:v>Neurological/Spine Abnormalities</c:v>
                </c:pt>
                <c:pt idx="2">
                  <c:v>Chromosomal</c:v>
                </c:pt>
                <c:pt idx="3">
                  <c:v>Skeletal</c:v>
                </c:pt>
                <c:pt idx="4">
                  <c:v>Infection</c:v>
                </c:pt>
                <c:pt idx="5">
                  <c:v>Pulmonary (Laryngeal atresia)</c:v>
                </c:pt>
                <c:pt idx="6">
                  <c:v>Gastrointestinal</c:v>
                </c:pt>
                <c:pt idx="7">
                  <c:v>Cardiac</c:v>
                </c:pt>
                <c:pt idx="8">
                  <c:v>None</c:v>
                </c:pt>
              </c:strCache>
            </c:strRef>
          </c:cat>
          <c:val>
            <c:numRef>
              <c:f>'[Isolated Fetal Ascites.xlsx]Sheet5'!$N$2:$N$10</c:f>
              <c:numCache>
                <c:formatCode>General</c:formatCode>
                <c:ptCount val="9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D8-7840-B574-B56F35C9DC0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1065549423"/>
        <c:axId val="1039713391"/>
        <c:axId val="0"/>
      </c:bar3DChart>
      <c:catAx>
        <c:axId val="106554942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9713391"/>
        <c:crosses val="autoZero"/>
        <c:auto val="1"/>
        <c:lblAlgn val="ctr"/>
        <c:lblOffset val="100"/>
        <c:noMultiLvlLbl val="0"/>
      </c:catAx>
      <c:valAx>
        <c:axId val="103971339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655494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'[Isolated Fetal Ascites.xlsx]Sheet5'!$T$2:$T$11</c:f>
              <c:strCache>
                <c:ptCount val="10"/>
                <c:pt idx="0">
                  <c:v>GenitoUrinary Tract </c:v>
                </c:pt>
                <c:pt idx="1">
                  <c:v>Anemia</c:v>
                </c:pt>
                <c:pt idx="2">
                  <c:v>Neurological/Spine Abnormalities</c:v>
                </c:pt>
                <c:pt idx="3">
                  <c:v>Chromosomal</c:v>
                </c:pt>
                <c:pt idx="4">
                  <c:v>Skeletal</c:v>
                </c:pt>
                <c:pt idx="5">
                  <c:v>Infection</c:v>
                </c:pt>
                <c:pt idx="6">
                  <c:v>Pulmonary (Laryngeal atresia)</c:v>
                </c:pt>
                <c:pt idx="7">
                  <c:v>Gastrointestinal</c:v>
                </c:pt>
                <c:pt idx="8">
                  <c:v>Cardiac</c:v>
                </c:pt>
                <c:pt idx="9">
                  <c:v>None</c:v>
                </c:pt>
              </c:strCache>
            </c:strRef>
          </c:cat>
          <c:val>
            <c:numRef>
              <c:f>'[Isolated Fetal Ascites.xlsx]Sheet5'!$U$2:$U$11</c:f>
              <c:numCache>
                <c:formatCode>General</c:formatCode>
                <c:ptCount val="10"/>
                <c:pt idx="0">
                  <c:v>4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2</c:v>
                </c:pt>
                <c:pt idx="6">
                  <c:v>3</c:v>
                </c:pt>
                <c:pt idx="7">
                  <c:v>6</c:v>
                </c:pt>
                <c:pt idx="8">
                  <c:v>12</c:v>
                </c:pt>
                <c:pt idx="9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6A-B141-9A28-CC0F6160E14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1036017375"/>
        <c:axId val="1035818239"/>
        <c:axId val="0"/>
      </c:bar3DChart>
      <c:catAx>
        <c:axId val="103601737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5818239"/>
        <c:crosses val="autoZero"/>
        <c:auto val="1"/>
        <c:lblAlgn val="ctr"/>
        <c:lblOffset val="100"/>
        <c:noMultiLvlLbl val="0"/>
      </c:catAx>
      <c:valAx>
        <c:axId val="103581823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360173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cat>
            <c:strRef>
              <c:f>'[Isolated Fetal Ascites.xlsx]Sheet3'!$I$134:$N$134</c:f>
              <c:strCache>
                <c:ptCount val="6"/>
                <c:pt idx="0">
                  <c:v>Structural Anomalies</c:v>
                </c:pt>
                <c:pt idx="1">
                  <c:v>No Other Anomaly </c:v>
                </c:pt>
                <c:pt idx="2">
                  <c:v>Chromosomal </c:v>
                </c:pt>
                <c:pt idx="3">
                  <c:v>Genetic</c:v>
                </c:pt>
                <c:pt idx="4">
                  <c:v>Infection</c:v>
                </c:pt>
                <c:pt idx="5">
                  <c:v>Multiple Causes</c:v>
                </c:pt>
              </c:strCache>
            </c:strRef>
          </c:cat>
          <c:val>
            <c:numRef>
              <c:f>'[Isolated Fetal Ascites.xlsx]Sheet3'!$I$135:$N$135</c:f>
              <c:numCache>
                <c:formatCode>General</c:formatCode>
                <c:ptCount val="6"/>
                <c:pt idx="0">
                  <c:v>30</c:v>
                </c:pt>
                <c:pt idx="1">
                  <c:v>7</c:v>
                </c:pt>
                <c:pt idx="2">
                  <c:v>7</c:v>
                </c:pt>
                <c:pt idx="3">
                  <c:v>2</c:v>
                </c:pt>
                <c:pt idx="4">
                  <c:v>5</c:v>
                </c:pt>
                <c:pt idx="5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08-DC4C-A584-14EB0119D3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938695823"/>
        <c:axId val="1036303999"/>
      </c:barChart>
      <c:catAx>
        <c:axId val="938695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6303999"/>
        <c:crosses val="autoZero"/>
        <c:auto val="1"/>
        <c:lblAlgn val="ctr"/>
        <c:lblOffset val="100"/>
        <c:noMultiLvlLbl val="0"/>
      </c:catAx>
      <c:valAx>
        <c:axId val="103630399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86958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GB"/>
              <a:t> Fetal</a:t>
            </a:r>
            <a:r>
              <a:rPr lang="en-GB" baseline="0"/>
              <a:t> Sex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'[Isolated Fetal Ascites.xlsx]Sheet3'!$G$32:$I$32</c:f>
              <c:strCache>
                <c:ptCount val="3"/>
                <c:pt idx="0">
                  <c:v> Male</c:v>
                </c:pt>
                <c:pt idx="1">
                  <c:v> Female</c:v>
                </c:pt>
                <c:pt idx="2">
                  <c:v> Not Known</c:v>
                </c:pt>
              </c:strCache>
            </c:strRef>
          </c:cat>
          <c:val>
            <c:numRef>
              <c:f>'[Isolated Fetal Ascites.xlsx]Sheet3'!$G$33:$I$33</c:f>
              <c:numCache>
                <c:formatCode>General</c:formatCode>
                <c:ptCount val="3"/>
                <c:pt idx="0">
                  <c:v>33</c:v>
                </c:pt>
                <c:pt idx="1">
                  <c:v>27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02-AA41-A818-D83482B12C2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1033803695"/>
        <c:axId val="1010939135"/>
      </c:barChart>
      <c:catAx>
        <c:axId val="10338036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0939135"/>
        <c:crosses val="autoZero"/>
        <c:auto val="1"/>
        <c:lblAlgn val="ctr"/>
        <c:lblOffset val="100"/>
        <c:noMultiLvlLbl val="0"/>
      </c:catAx>
      <c:valAx>
        <c:axId val="101093913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338036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Number of Fetuses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B7-0643-BE03-BAB6665131F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B7-0643-BE03-BAB6665131F1}"/>
              </c:ext>
            </c:extLst>
          </c:dPt>
          <c:dLbls>
            <c:delete val="1"/>
          </c:dLbls>
          <c:cat>
            <c:strRef>
              <c:f>'[Isolated Fetal Ascites.xlsx]Sheet3'!$E$113:$F$113</c:f>
              <c:strCache>
                <c:ptCount val="2"/>
                <c:pt idx="0">
                  <c:v>Single</c:v>
                </c:pt>
                <c:pt idx="1">
                  <c:v>Multiple </c:v>
                </c:pt>
              </c:strCache>
            </c:strRef>
          </c:cat>
          <c:val>
            <c:numRef>
              <c:f>'[Isolated Fetal Ascites.xlsx]Sheet3'!$E$114:$F$114</c:f>
              <c:numCache>
                <c:formatCode>General</c:formatCode>
                <c:ptCount val="2"/>
                <c:pt idx="0">
                  <c:v>60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B7-0643-BE03-BAB6665131F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Maternal 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4C4-2747-ACBA-62EA6003938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4C4-2747-ACBA-62EA6003938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A9F34AF2-9D5E-8A40-9B10-0DB3D304EA45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
56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4C4-2747-ACBA-62EA6003938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2DF8C54B-5CFA-EC46-B76B-6C280ED39482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
11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4C4-2747-ACBA-62EA600393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'[Isolated Fetal Ascites.xlsx]Sheet3'!$D$44:$E$44</c:f>
              <c:strCache>
                <c:ptCount val="2"/>
                <c:pt idx="0">
                  <c:v>Maternal Age &lt;35</c:v>
                </c:pt>
                <c:pt idx="1">
                  <c:v>Maternal Age =&gt;35</c:v>
                </c:pt>
              </c:strCache>
            </c:strRef>
          </c:cat>
          <c:val>
            <c:numRef>
              <c:f>'[Isolated Fetal Ascites.xlsx]Sheet3'!$D$45:$E$45</c:f>
              <c:numCache>
                <c:formatCode>General</c:formatCode>
                <c:ptCount val="2"/>
                <c:pt idx="0">
                  <c:v>56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4C4-2747-ACBA-62EA6003938E}"/>
            </c:ext>
          </c:extLst>
        </c:ser>
        <c:dLbls>
          <c:dLblPos val="ctr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47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E410-BF41-A6AE-D21F84360BB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20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410-BF41-A6AE-D21F84360B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'[Isolated Fetal Ascites.xlsx]Sheet3'!$G$68:$H$68</c:f>
              <c:strCache>
                <c:ptCount val="2"/>
                <c:pt idx="0">
                  <c:v>Spontaneous Conception </c:v>
                </c:pt>
                <c:pt idx="1">
                  <c:v>Assisted Conception</c:v>
                </c:pt>
              </c:strCache>
            </c:strRef>
          </c:cat>
          <c:val>
            <c:numRef>
              <c:f>'[Isolated Fetal Ascites.xlsx]Sheet3'!$G$69:$H$69</c:f>
              <c:numCache>
                <c:formatCode>0.00%</c:formatCode>
                <c:ptCount val="2"/>
                <c:pt idx="0">
                  <c:v>0.70150000000000001</c:v>
                </c:pt>
                <c:pt idx="1">
                  <c:v>0.29849999999999999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410-BF41-A6AE-D21F84360BB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982593279"/>
        <c:axId val="987515663"/>
      </c:barChart>
      <c:catAx>
        <c:axId val="982593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87515663"/>
        <c:crosses val="autoZero"/>
        <c:auto val="1"/>
        <c:lblAlgn val="ctr"/>
        <c:lblOffset val="100"/>
        <c:noMultiLvlLbl val="0"/>
      </c:catAx>
      <c:valAx>
        <c:axId val="987515663"/>
        <c:scaling>
          <c:orientation val="minMax"/>
        </c:scaling>
        <c:delete val="1"/>
        <c:axPos val="b"/>
        <c:numFmt formatCode="0.00%" sourceLinked="1"/>
        <c:majorTickMark val="none"/>
        <c:minorTickMark val="none"/>
        <c:tickLblPos val="nextTo"/>
        <c:crossAx val="982593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E5E-7B4D-BC81-203EB46D202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E5E-7B4D-BC81-203EB46D202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E5E-7B4D-BC81-203EB46D202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'[Isolated Fetal Ascites.xlsx]Sheet3'!$D$95:$F$95</c:f>
              <c:strCache>
                <c:ptCount val="3"/>
                <c:pt idx="0">
                  <c:v>Termination</c:v>
                </c:pt>
                <c:pt idx="1">
                  <c:v> IUD</c:v>
                </c:pt>
                <c:pt idx="2">
                  <c:v>Live Birth</c:v>
                </c:pt>
              </c:strCache>
            </c:strRef>
          </c:cat>
          <c:val>
            <c:numRef>
              <c:f>'[Isolated Fetal Ascites.xlsx]Sheet3'!$D$96:$F$96</c:f>
              <c:numCache>
                <c:formatCode>General</c:formatCode>
                <c:ptCount val="3"/>
                <c:pt idx="0">
                  <c:v>25</c:v>
                </c:pt>
                <c:pt idx="1">
                  <c:v>11</c:v>
                </c:pt>
                <c:pt idx="2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E5E-7B4D-BC81-203EB46D202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br>
              <a:rPr lang="en-US" sz="1800" b="1" i="0" u="none" strike="noStrike" baseline="0" dirty="0">
                <a:effectLst/>
              </a:rPr>
            </a:br>
            <a:r>
              <a:rPr lang="en-US" sz="1800" b="1" i="0" u="none" strike="noStrike" baseline="0" dirty="0">
                <a:effectLst/>
              </a:rPr>
              <a:t>Below 20/40 </a:t>
            </a:r>
            <a:br>
              <a:rPr lang="en-US" sz="1800" b="1" i="0" u="none" strike="noStrike" baseline="0" dirty="0">
                <a:effectLst/>
              </a:rPr>
            </a:br>
            <a:r>
              <a:rPr lang="en-US" sz="1800" b="1" i="0" u="none" strike="noStrike" baseline="0" dirty="0">
                <a:effectLst/>
              </a:rPr>
              <a:t>n= 20</a:t>
            </a:r>
            <a:r>
              <a:rPr lang="en-US" sz="1800" b="1" i="0" u="none" strike="noStrike" baseline="0" dirty="0"/>
              <a:t> 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D33-7241-B453-7FF473EF37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D33-7241-B453-7FF473EF37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D33-7241-B453-7FF473EF37C5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'[Isolated Fetal Ascites.xlsx]Sheet3'!$G$193:$I$193</c:f>
              <c:strCache>
                <c:ptCount val="3"/>
                <c:pt idx="0">
                  <c:v>Termination</c:v>
                </c:pt>
                <c:pt idx="1">
                  <c:v>IUD</c:v>
                </c:pt>
                <c:pt idx="2">
                  <c:v>Live Births</c:v>
                </c:pt>
              </c:strCache>
            </c:strRef>
          </c:cat>
          <c:val>
            <c:numRef>
              <c:f>'[Isolated Fetal Ascites.xlsx]Sheet3'!$G$194:$I$194</c:f>
              <c:numCache>
                <c:formatCode>General</c:formatCode>
                <c:ptCount val="3"/>
                <c:pt idx="0">
                  <c:v>12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D33-7241-B453-7FF473EF37C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389221727718807"/>
          <c:y val="0.29907237727797747"/>
          <c:w val="0.30886140591121763"/>
          <c:h val="0.3841246071897885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br>
              <a:rPr lang="en-US" sz="1400" b="1" i="0" u="none" strike="noStrike" baseline="0" dirty="0">
                <a:solidFill>
                  <a:schemeClr val="tx1"/>
                </a:solidFill>
                <a:effectLst/>
              </a:rPr>
            </a:br>
            <a:r>
              <a:rPr lang="en-US" sz="1400" b="1" i="0" u="none" strike="noStrike" baseline="0" dirty="0">
                <a:solidFill>
                  <a:schemeClr val="tx1"/>
                </a:solidFill>
                <a:effectLst/>
              </a:rPr>
              <a:t> 20 to 27+6 weeks </a:t>
            </a:r>
            <a:br>
              <a:rPr lang="en-US" sz="1400" b="1" i="0" u="none" strike="noStrike" baseline="0" dirty="0">
                <a:solidFill>
                  <a:schemeClr val="tx1"/>
                </a:solidFill>
                <a:effectLst/>
              </a:rPr>
            </a:br>
            <a:r>
              <a:rPr lang="en-US" sz="1400" b="1" i="0" u="none" strike="noStrike" baseline="0" dirty="0">
                <a:solidFill>
                  <a:schemeClr val="tx1"/>
                </a:solidFill>
                <a:effectLst/>
              </a:rPr>
              <a:t>n= 29</a:t>
            </a:r>
            <a:r>
              <a:rPr lang="en-US" sz="1400" b="1" i="0" u="none" strike="noStrike" baseline="0" dirty="0">
                <a:solidFill>
                  <a:schemeClr val="tx1"/>
                </a:solidFill>
              </a:rPr>
              <a:t> </a:t>
            </a:r>
            <a:endParaRPr lang="en-GB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F1-AF46-BDBA-7B2EC00C2DC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BF1-AF46-BDBA-7B2EC00C2DC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BF1-AF46-BDBA-7B2EC00C2DC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'[Isolated Fetal Ascites.xlsx]Sheet3'!$G$193:$I$193</c:f>
              <c:strCache>
                <c:ptCount val="3"/>
                <c:pt idx="0">
                  <c:v>Termination</c:v>
                </c:pt>
                <c:pt idx="1">
                  <c:v>IUD</c:v>
                </c:pt>
                <c:pt idx="2">
                  <c:v>Live Births</c:v>
                </c:pt>
              </c:strCache>
            </c:strRef>
          </c:cat>
          <c:val>
            <c:numRef>
              <c:f>'[Isolated Fetal Ascites.xlsx]Sheet3'!$G$194:$I$194</c:f>
              <c:numCache>
                <c:formatCode>General</c:formatCode>
                <c:ptCount val="3"/>
                <c:pt idx="0">
                  <c:v>12</c:v>
                </c:pt>
                <c:pt idx="1">
                  <c:v>3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BF1-AF46-BDBA-7B2EC00C2DC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br>
              <a:rPr lang="en-US" sz="1800" b="1" i="0" u="none" strike="noStrike" baseline="0" dirty="0">
                <a:effectLst/>
              </a:rPr>
            </a:br>
            <a:r>
              <a:rPr lang="en-US" sz="1800" b="1" i="0" u="none" strike="noStrike" baseline="0" dirty="0">
                <a:effectLst/>
              </a:rPr>
              <a:t> 28 weeks + </a:t>
            </a:r>
            <a:br>
              <a:rPr lang="en-US" sz="1800" b="1" i="0" u="none" strike="noStrike" baseline="0" dirty="0">
                <a:effectLst/>
              </a:rPr>
            </a:br>
            <a:r>
              <a:rPr lang="en-US" sz="1800" b="1" i="0" u="none" strike="noStrike" baseline="0" dirty="0">
                <a:effectLst/>
              </a:rPr>
              <a:t>n= 16</a:t>
            </a:r>
            <a:r>
              <a:rPr lang="en-US" sz="1800" b="1" i="0" u="none" strike="noStrike" baseline="0" dirty="0"/>
              <a:t> 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AB4-3A42-8F97-3AC9A7739EE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AB4-3A42-8F97-3AC9A7739EE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AB4-3A42-8F97-3AC9A7739EEE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B4-3A42-8F97-3AC9A7739EEE}"/>
                </c:ext>
              </c:extLst>
            </c:dLbl>
            <c:dLbl>
              <c:idx val="1"/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B4-3A42-8F97-3AC9A7739EEE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'[Isolated Fetal Ascites.xlsx]Sheet3'!$G$193:$I$193</c:f>
              <c:strCache>
                <c:ptCount val="3"/>
                <c:pt idx="0">
                  <c:v>Termination</c:v>
                </c:pt>
                <c:pt idx="1">
                  <c:v>IUD</c:v>
                </c:pt>
                <c:pt idx="2">
                  <c:v>Live Births</c:v>
                </c:pt>
              </c:strCache>
            </c:strRef>
          </c:cat>
          <c:val>
            <c:numRef>
              <c:f>'[Isolated Fetal Ascites.xlsx]Sheet3'!$G$194:$I$194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B4-3A42-8F97-3AC9A7739EE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6698400471680175"/>
          <c:y val="0.33409608722650369"/>
          <c:w val="0.32576961847160407"/>
          <c:h val="0.3491008972412623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900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00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9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8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06:53.169" idx="1">
    <p:pos x="10" y="10"/>
    <p:text/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18:46.811" idx="11">
    <p:pos x="10" y="10"/>
    <p:text/>
    <p:extLst>
      <p:ext uri="{C676402C-5697-4E1C-873F-D02D1690AC5C}">
        <p15:threadingInfo xmlns:p15="http://schemas.microsoft.com/office/powerpoint/2012/main" timeZoneBias="0"/>
      </p:ext>
    </p:extLst>
  </p:cm>
  <p:cm authorId="1" dt="2021-11-15T12:19:02.405" idx="12">
    <p:pos x="7152" y="1150"/>
    <p:text>heading should be fetal ascites:associated anomalies, the left hand column have anomalies so this needs to be redone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21:07.530" idx="13">
    <p:pos x="452" y="477"/>
    <p:text>we need to talk about this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10:12.087" idx="2">
    <p:pos x="10" y="10"/>
    <p:text>numbers only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10:39.434" idx="3">
    <p:pos x="10" y="10"/>
    <p:text>use numbers only, single multiple in side column. skip sex of fetus words, say in talk fetal sex not know is the tops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13:00.184" idx="4">
    <p:pos x="10" y="10"/>
    <p:text>leave out percentages, use n=, put number of cases (where known) at the top and n=46 beneath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15:03.958" idx="5">
    <p:pos x="10" y="10"/>
    <p:text>leave out outcome subheading, and the outcome words at the bottom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15:54.942" idx="6">
    <p:pos x="10" y="10"/>
    <p:text>the middle one has an odd 0%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16:32.445" idx="7">
    <p:pos x="10" y="10"/>
    <p:text>leave out causes - termination at the top, clefting instead of acrofacial</p:text>
    <p:extLst>
      <p:ext uri="{C676402C-5697-4E1C-873F-D02D1690AC5C}">
        <p15:threadingInfo xmlns:p15="http://schemas.microsoft.com/office/powerpoint/2012/main" timeZoneBias="0"/>
      </p:ext>
    </p:extLst>
  </p:cm>
  <p:cm authorId="1" dt="2021-11-15T12:17:28.071" idx="8">
    <p:pos x="146" y="146"/>
    <p:text>tumour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17:48.664" idx="9">
    <p:pos x="10" y="10"/>
    <p:text>leave out causes IUD</p:text>
    <p:extLst>
      <p:ext uri="{C676402C-5697-4E1C-873F-D02D1690AC5C}">
        <p15:threadingInfo xmlns:p15="http://schemas.microsoft.com/office/powerpoint/2012/main" timeZoneBias="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15T12:18:21.231" idx="10">
    <p:pos x="10" y="10"/>
    <p:text/>
    <p:extLst>
      <p:ext uri="{C676402C-5697-4E1C-873F-D02D1690AC5C}">
        <p15:threadingInfo xmlns:p15="http://schemas.microsoft.com/office/powerpoint/2012/main" timeZoneBias="0"/>
      </p:ext>
    </p:extLst>
  </p:cm>
</p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0.31503</cdr:x>
      <cdr:y>0.32681</cdr:y>
    </cdr:from>
    <cdr:to>
      <cdr:x>0.41297</cdr:x>
      <cdr:y>0.41014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F436A8BC-995E-9E4C-8D1C-06B7DE26A337}"/>
            </a:ext>
          </a:extLst>
        </cdr:cNvPr>
        <cdr:cNvSpPr txBox="1"/>
      </cdr:nvSpPr>
      <cdr:spPr>
        <a:xfrm xmlns:a="http://schemas.openxmlformats.org/drawingml/2006/main">
          <a:off x="3312770" y="1422076"/>
          <a:ext cx="1029898" cy="3625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 b="1" dirty="0"/>
            <a:t>20</a:t>
          </a:r>
        </a:p>
      </cdr:txBody>
    </cdr:sp>
  </cdr:relSizeAnchor>
  <cdr:relSizeAnchor xmlns:cdr="http://schemas.openxmlformats.org/drawingml/2006/chartDrawing">
    <cdr:from>
      <cdr:x>0.41459</cdr:x>
      <cdr:y>0.615</cdr:y>
    </cdr:from>
    <cdr:to>
      <cdr:x>0.51253</cdr:x>
      <cdr:y>0.69833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4AE0201F-9B77-E14E-8ACC-F4222AA77EBA}"/>
            </a:ext>
          </a:extLst>
        </cdr:cNvPr>
        <cdr:cNvSpPr txBox="1"/>
      </cdr:nvSpPr>
      <cdr:spPr>
        <a:xfrm xmlns:a="http://schemas.openxmlformats.org/drawingml/2006/main">
          <a:off x="4359668" y="2676079"/>
          <a:ext cx="1029897" cy="3625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/>
            <a:t>29</a:t>
          </a:r>
        </a:p>
      </cdr:txBody>
    </cdr:sp>
  </cdr:relSizeAnchor>
  <cdr:relSizeAnchor xmlns:cdr="http://schemas.openxmlformats.org/drawingml/2006/chartDrawing">
    <cdr:from>
      <cdr:x>0.48258</cdr:x>
      <cdr:y>0.32681</cdr:y>
    </cdr:from>
    <cdr:to>
      <cdr:x>0.58052</cdr:x>
      <cdr:y>0.41014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4AE0201F-9B77-E14E-8ACC-F4222AA77EBA}"/>
            </a:ext>
          </a:extLst>
        </cdr:cNvPr>
        <cdr:cNvSpPr txBox="1"/>
      </cdr:nvSpPr>
      <cdr:spPr>
        <a:xfrm xmlns:a="http://schemas.openxmlformats.org/drawingml/2006/main">
          <a:off x="5074648" y="1422076"/>
          <a:ext cx="1029898" cy="3625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/>
            <a:t>16</a:t>
          </a:r>
        </a:p>
      </cdr:txBody>
    </cdr:sp>
  </cdr:relSizeAnchor>
  <cdr:relSizeAnchor xmlns:cdr="http://schemas.openxmlformats.org/drawingml/2006/chartDrawing">
    <cdr:from>
      <cdr:x>0.40206</cdr:x>
      <cdr:y>0.18793</cdr:y>
    </cdr:from>
    <cdr:to>
      <cdr:x>0.5</cdr:x>
      <cdr:y>0.27127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4AE0201F-9B77-E14E-8ACC-F4222AA77EBA}"/>
            </a:ext>
          </a:extLst>
        </cdr:cNvPr>
        <cdr:cNvSpPr txBox="1"/>
      </cdr:nvSpPr>
      <cdr:spPr>
        <a:xfrm xmlns:a="http://schemas.openxmlformats.org/drawingml/2006/main">
          <a:off x="4227902" y="817768"/>
          <a:ext cx="1029898" cy="3626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/>
            <a:t>2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0.38333</cdr:x>
      <cdr:y>0.1562</cdr:y>
    </cdr:from>
    <cdr:to>
      <cdr:x>0.5</cdr:x>
      <cdr:y>0.32287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BC065D1B-F962-1449-8531-B3112061D198}"/>
            </a:ext>
          </a:extLst>
        </cdr:cNvPr>
        <cdr:cNvSpPr txBox="1"/>
      </cdr:nvSpPr>
      <cdr:spPr>
        <a:xfrm xmlns:a="http://schemas.openxmlformats.org/drawingml/2006/main">
          <a:off x="2106347" y="679689"/>
          <a:ext cx="641086" cy="7252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 dirty="0"/>
            <a:t>7</a:t>
          </a:r>
        </a:p>
      </cdr:txBody>
    </cdr:sp>
  </cdr:relSizeAnchor>
  <cdr:relSizeAnchor xmlns:cdr="http://schemas.openxmlformats.org/drawingml/2006/chartDrawing">
    <cdr:from>
      <cdr:x>0.5</cdr:x>
      <cdr:y>0.83333</cdr:y>
    </cdr:from>
    <cdr:to>
      <cdr:x>0.61667</cdr:x>
      <cdr:y>1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F8F0D5C3-22D5-7441-9025-8D6AE8A09825}"/>
            </a:ext>
          </a:extLst>
        </cdr:cNvPr>
        <cdr:cNvSpPr txBox="1"/>
      </cdr:nvSpPr>
      <cdr:spPr>
        <a:xfrm xmlns:a="http://schemas.openxmlformats.org/drawingml/2006/main">
          <a:off x="2747433" y="3626101"/>
          <a:ext cx="641086" cy="7252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b="1" dirty="0"/>
            <a:t>60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0.16673</cdr:x>
      <cdr:y>0.32814</cdr:y>
    </cdr:from>
    <cdr:to>
      <cdr:x>0.4511</cdr:x>
      <cdr:y>0.5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C4F661C9-B88A-804F-A17B-7D95A44DEF7B}"/>
            </a:ext>
          </a:extLst>
        </cdr:cNvPr>
        <cdr:cNvSpPr txBox="1"/>
      </cdr:nvSpPr>
      <cdr:spPr>
        <a:xfrm xmlns:a="http://schemas.openxmlformats.org/drawingml/2006/main">
          <a:off x="1753276" y="1427848"/>
          <a:ext cx="2990321" cy="747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 dirty="0"/>
            <a:t>Live Births: 31 Cases</a:t>
          </a:r>
        </a:p>
      </cdr:txBody>
    </cdr:sp>
  </cdr:relSizeAnchor>
  <cdr:relSizeAnchor xmlns:cdr="http://schemas.openxmlformats.org/drawingml/2006/chartDrawing">
    <cdr:from>
      <cdr:x>0.6879</cdr:x>
      <cdr:y>0.32811</cdr:y>
    </cdr:from>
    <cdr:to>
      <cdr:x>0.97227</cdr:x>
      <cdr:y>0.5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858AE943-4F0B-A74A-A0DA-6A1641357677}"/>
            </a:ext>
          </a:extLst>
        </cdr:cNvPr>
        <cdr:cNvSpPr txBox="1"/>
      </cdr:nvSpPr>
      <cdr:spPr>
        <a:xfrm xmlns:a="http://schemas.openxmlformats.org/drawingml/2006/main">
          <a:off x="7233731" y="1427717"/>
          <a:ext cx="2990321" cy="7479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 dirty="0"/>
            <a:t>Termination: 25 Cases</a:t>
          </a:r>
        </a:p>
      </cdr:txBody>
    </cdr:sp>
  </cdr:relSizeAnchor>
  <cdr:relSizeAnchor xmlns:cdr="http://schemas.openxmlformats.org/drawingml/2006/chartDrawing">
    <cdr:from>
      <cdr:x>0.62118</cdr:x>
      <cdr:y>0.78645</cdr:y>
    </cdr:from>
    <cdr:to>
      <cdr:x>0.90556</cdr:x>
      <cdr:y>0.95833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E355195F-1692-1D44-B6DC-2E26026776A8}"/>
            </a:ext>
          </a:extLst>
        </cdr:cNvPr>
        <cdr:cNvSpPr txBox="1"/>
      </cdr:nvSpPr>
      <cdr:spPr>
        <a:xfrm xmlns:a="http://schemas.openxmlformats.org/drawingml/2006/main">
          <a:off x="2840051" y="2157389"/>
          <a:ext cx="1300149" cy="4715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/>
            <a:t>IUD:</a:t>
          </a:r>
          <a:r>
            <a:rPr lang="en-US" sz="1100" b="1" dirty="0"/>
            <a:t> 11 Cases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0.0942</cdr:x>
      <cdr:y>0.09015</cdr:y>
    </cdr:from>
    <cdr:to>
      <cdr:x>0.12566</cdr:x>
      <cdr:y>0.14381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00C41BA9-5603-CF4F-87F1-433A6BB85B74}"/>
            </a:ext>
          </a:extLst>
        </cdr:cNvPr>
        <cdr:cNvSpPr txBox="1"/>
      </cdr:nvSpPr>
      <cdr:spPr>
        <a:xfrm xmlns:a="http://schemas.openxmlformats.org/drawingml/2006/main">
          <a:off x="990600" y="392281"/>
          <a:ext cx="330740" cy="233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0.0942</cdr:x>
      <cdr:y>0.09015</cdr:y>
    </cdr:from>
    <cdr:to>
      <cdr:x>0.15156</cdr:x>
      <cdr:y>0.17957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9CB3A9E4-40B7-F24E-9C3F-2C80BB562208}"/>
            </a:ext>
          </a:extLst>
        </cdr:cNvPr>
        <cdr:cNvSpPr txBox="1"/>
      </cdr:nvSpPr>
      <cdr:spPr>
        <a:xfrm xmlns:a="http://schemas.openxmlformats.org/drawingml/2006/main">
          <a:off x="990599" y="392282"/>
          <a:ext cx="603115" cy="3891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30</a:t>
          </a:r>
        </a:p>
      </cdr:txBody>
    </cdr:sp>
  </cdr:relSizeAnchor>
  <cdr:relSizeAnchor xmlns:cdr="http://schemas.openxmlformats.org/drawingml/2006/chartDrawing">
    <cdr:from>
      <cdr:x>0.25445</cdr:x>
      <cdr:y>0.68754</cdr:y>
    </cdr:from>
    <cdr:to>
      <cdr:x>0.3118</cdr:x>
      <cdr:y>0.77696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41DEAB66-E885-5F41-B1A0-AE079C08EE5B}"/>
            </a:ext>
          </a:extLst>
        </cdr:cNvPr>
        <cdr:cNvSpPr txBox="1"/>
      </cdr:nvSpPr>
      <cdr:spPr>
        <a:xfrm xmlns:a="http://schemas.openxmlformats.org/drawingml/2006/main">
          <a:off x="2675646" y="2991729"/>
          <a:ext cx="603115" cy="3891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/>
            <a:t>7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0.41284</cdr:x>
      <cdr:y>0.69475</cdr:y>
    </cdr:from>
    <cdr:to>
      <cdr:x>0.47019</cdr:x>
      <cdr:y>0.78417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F9D7788E-363F-EE4D-B3DC-5E5068AC359D}"/>
            </a:ext>
          </a:extLst>
        </cdr:cNvPr>
        <cdr:cNvSpPr txBox="1"/>
      </cdr:nvSpPr>
      <cdr:spPr>
        <a:xfrm xmlns:a="http://schemas.openxmlformats.org/drawingml/2006/main">
          <a:off x="4341238" y="3023074"/>
          <a:ext cx="603115" cy="3891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/>
            <a:t>7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0.57308</cdr:x>
      <cdr:y>0.8182</cdr:y>
    </cdr:from>
    <cdr:to>
      <cdr:x>0.63043</cdr:x>
      <cdr:y>0.90762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18D0895C-DC7B-E940-AEF5-CFFA3104714E}"/>
            </a:ext>
          </a:extLst>
        </cdr:cNvPr>
        <cdr:cNvSpPr txBox="1"/>
      </cdr:nvSpPr>
      <cdr:spPr>
        <a:xfrm xmlns:a="http://schemas.openxmlformats.org/drawingml/2006/main">
          <a:off x="6026285" y="3560257"/>
          <a:ext cx="603115" cy="3891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/>
            <a:t>2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0.89429</cdr:x>
      <cdr:y>0.45529</cdr:y>
    </cdr:from>
    <cdr:to>
      <cdr:x>0.95164</cdr:x>
      <cdr:y>0.54471</cdr:y>
    </cdr:to>
    <cdr:sp macro="" textlink="">
      <cdr:nvSpPr>
        <cdr:cNvPr id="7" name="TextBox 1">
          <a:extLst xmlns:a="http://schemas.openxmlformats.org/drawingml/2006/main">
            <a:ext uri="{FF2B5EF4-FFF2-40B4-BE49-F238E27FC236}">
              <a16:creationId xmlns:a16="http://schemas.microsoft.com/office/drawing/2014/main" id="{05384891-FDDA-FA46-A159-66FC3B84C999}"/>
            </a:ext>
          </a:extLst>
        </cdr:cNvPr>
        <cdr:cNvSpPr txBox="1"/>
      </cdr:nvSpPr>
      <cdr:spPr>
        <a:xfrm xmlns:a="http://schemas.openxmlformats.org/drawingml/2006/main">
          <a:off x="9403944" y="1981116"/>
          <a:ext cx="603115" cy="3891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/>
            <a:t>16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0.74</cdr:x>
      <cdr:y>0.74765</cdr:y>
    </cdr:from>
    <cdr:to>
      <cdr:x>0.79736</cdr:x>
      <cdr:y>0.83708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id="{B06C8772-46A1-144D-8743-A9639651A1E6}"/>
            </a:ext>
          </a:extLst>
        </cdr:cNvPr>
        <cdr:cNvSpPr txBox="1"/>
      </cdr:nvSpPr>
      <cdr:spPr>
        <a:xfrm xmlns:a="http://schemas.openxmlformats.org/drawingml/2006/main">
          <a:off x="7781587" y="3253296"/>
          <a:ext cx="603115" cy="3891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dirty="0"/>
            <a:t>5</a:t>
          </a:r>
          <a:endParaRPr lang="en-US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326A3-1ACE-5145-B8FA-53A68758A14B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19B77-2FB2-054A-89DE-D7B4CFA5B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515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 than 20/40: Termination = 12, IUD = 6, Live births = 2.</a:t>
            </a:r>
          </a:p>
          <a:p>
            <a:r>
              <a:rPr lang="en-US" dirty="0"/>
              <a:t>20-27+6: Termination = 12, IUD = 3, Live births = 14.</a:t>
            </a:r>
          </a:p>
          <a:p>
            <a:r>
              <a:rPr lang="en-US" dirty="0"/>
              <a:t>28+: Termination = 0, IUD = 2, Live births = 14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DBC30C-D9C2-2444-93E9-43728DD882C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1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AB270-B3A2-B04D-89DB-1248D47B2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A48C87-FE60-DF4F-A807-C23BF747F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77B03-F288-C74C-AA24-162E9BA5C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0B11D-C67C-7145-97EE-784B0DAF0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BA849-8857-AD41-BFBD-B199B8A80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02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1A313-BD25-CB48-BD89-5048D8392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56BEF-A602-5248-8F3E-E45BE5DF7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6BFB4-FA9D-B049-B65F-621FF833D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890B8-C585-C642-853D-76A014F42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49D55-BF27-F047-8819-7D68ED15B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13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FC6DC0-2A5C-BA41-833E-E6ADE1B28C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2C435-5CB2-9E40-A7DD-AC947B5057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9FF49-B892-3D4E-89D8-B8D4D9241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CD629-1F1D-7E4E-9EC7-1C6F37B71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A3E34-20BC-4A41-88DE-4501E9C01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1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99E5A-B561-5540-BA79-C5172E805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10272-5446-A54C-A84C-31A0B6F9F6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A2773C-D0BE-1F4A-8DA0-FB979F86C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5485B-CE47-F04C-B456-BA393486E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F1509-3A44-374F-8151-10588E8D6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28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DC932-A1D7-7141-B573-C3A851953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61D1C6-9812-6840-B938-0E5E9D93D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802C0-A1E4-CB48-A041-574A27F14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87F388-3CFB-2C46-9CB0-0FBB93BB7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F9513-3212-1A48-9B3D-0CA45A3F9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64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6878D-13F5-1E44-8B0B-C4945B7F4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1EFB5-7A0E-1048-B953-8CA324D632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4E47E-1BDA-3B4B-BE59-89F586B3C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71669-D4EE-B04B-AA5C-97555D9D7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76D03-29A5-1540-A2D0-1F5E8E404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0B44D6-DA1E-514F-9703-7247B1223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20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C6F58-B09D-AE41-B190-FCBE5C30C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69C8DC-A807-B74D-84EC-DE533E226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766EF-8A62-9947-8CF8-B961654FAC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DD845F-901D-F748-8B43-A84C05D727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15840C-E7D1-594B-BB44-DCE9172F6F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B2C308-2C1B-AA4C-B14E-6D2BD707C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4AA10-E38E-5247-9094-28C1E43BC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130733-C1D5-1246-B59D-CC547F4A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4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564C7-F749-EE42-845B-72D8449D7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3CEBA7-5498-9C43-BCFC-CEE70C198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89D91C-AF55-974B-B18E-A5A3097DD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651CD-ACE6-6C4A-B7D0-0BE87C67E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78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56E8AF-EE5B-5844-9DA5-9BFA5BCA4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9A57C-F6CC-4B42-8FB8-7330B8B3C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A9842F-AA78-F04B-BCCB-CBD2F697F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434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D8578-BB1C-9546-92BC-C11FB0E12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A5B76-D0F8-EB4A-A532-C4EE45ABD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713A07-B27E-904C-8FDA-FEF01DBC4E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5BACCE-577F-8C40-B09C-5083EBE17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19BDE-A164-9045-9230-E4CC9F5D4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B35B4-0955-A94B-AFFF-9FBEC6DFC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4962E-0917-AD45-8FED-797B91B26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129A91-8428-A14B-AE0A-53DF585B36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8A519-0397-754E-8F19-358BCF755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F26FB-91E5-9242-B332-56077D3CD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A553A-3B32-4144-B3C9-39B50A3EA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344930-140D-164E-B176-40CFE071D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44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FF5E32-BB1F-F043-9A99-6AE4A8D79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24285E-5434-0248-BF41-146AE5AA8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B935A-E651-1C47-A0A3-1E801DEE69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54F51-2222-1544-992D-9E036CBD990C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E196E-478E-B246-8299-D13D4BD3DA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0BFD9-6A11-6943-AB96-4FF40958A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1F834-3831-0241-9B27-DDB1643F1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6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9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0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6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7FE853-459D-304B-B93A-5A52283181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17653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Dr. </a:t>
            </a:r>
            <a:r>
              <a:rPr lang="en-US" dirty="0" err="1"/>
              <a:t>Odai</a:t>
            </a:r>
            <a:r>
              <a:rPr lang="en-US" dirty="0"/>
              <a:t> </a:t>
            </a:r>
            <a:r>
              <a:rPr lang="en-US" dirty="0" err="1"/>
              <a:t>Yaghi</a:t>
            </a:r>
            <a:r>
              <a:rPr lang="en-US" dirty="0"/>
              <a:t> (ST3 O&amp;G)</a:t>
            </a:r>
          </a:p>
          <a:p>
            <a:r>
              <a:rPr lang="en-US" dirty="0"/>
              <a:t>Dr. Margery Morgan (Consultant O&amp;G)</a:t>
            </a:r>
          </a:p>
          <a:p>
            <a:endParaRPr lang="en-US" dirty="0"/>
          </a:p>
          <a:p>
            <a:r>
              <a:rPr lang="en-US" dirty="0"/>
              <a:t>Singleton Hospital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0A18071-E6E3-F443-BFB8-C32AC1D940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Isolated Fetal Ascites</a:t>
            </a:r>
          </a:p>
        </p:txBody>
      </p:sp>
    </p:spTree>
    <p:extLst>
      <p:ext uri="{BB962C8B-B14F-4D97-AF65-F5344CB8AC3E}">
        <p14:creationId xmlns:p14="http://schemas.microsoft.com/office/powerpoint/2010/main" val="1146199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5B0C879-C149-2C4B-B814-8D93770CB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41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Termination : Associated Anomalies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n = 25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B800CC8-215D-614B-9CAD-25D35A08900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3589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D9C6F2-A455-B145-8222-B6B9FF6D0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41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IUD : Associated Anomalies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n = 11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D77FDA5-5AEF-4C41-86A9-69969348BE1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713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1D2588B-FF7C-F746-9D5E-90EC51308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41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Live Birth : Associated Anomalies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n = 31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9BEC097B-FF73-0E48-8531-90518DCF57A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4325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1638511-8823-E842-B3F6-91E5175D6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41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Fetal Ascites – Associated Anomalies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n = 67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E4AB0AA-DBC9-9C40-ACF2-3D69C3B8716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9056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Large study.</a:t>
            </a:r>
          </a:p>
          <a:p>
            <a:r>
              <a:rPr lang="en-GB" dirty="0"/>
              <a:t>Confirms early diagnosis is a poor prognostic feature.</a:t>
            </a:r>
          </a:p>
          <a:p>
            <a:r>
              <a:rPr lang="en-GB" dirty="0"/>
              <a:t>Spontaneous resolution in 10% of cases only.</a:t>
            </a:r>
          </a:p>
          <a:p>
            <a:r>
              <a:rPr lang="en-GB" dirty="0"/>
              <a:t>Widespread associated anomalies</a:t>
            </a:r>
          </a:p>
          <a:p>
            <a:pPr lvl="1"/>
            <a:r>
              <a:rPr lang="en-GB" dirty="0"/>
              <a:t>Preponderance of cardiac cases in </a:t>
            </a:r>
            <a:r>
              <a:rPr lang="en-GB"/>
              <a:t>live births.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D89D2E-BED6-A746-B3A4-2D50E8CD0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41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What This Study Adds</a:t>
            </a:r>
          </a:p>
        </p:txBody>
      </p:sp>
    </p:spTree>
    <p:extLst>
      <p:ext uri="{BB962C8B-B14F-4D97-AF65-F5344CB8AC3E}">
        <p14:creationId xmlns:p14="http://schemas.microsoft.com/office/powerpoint/2010/main" val="3713174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79DD8EB-23C3-8B48-9691-C49D6B1D72A6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00B0F0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04613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C9E5E-18FB-C24F-B439-3E39A8870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BFF47-74F2-ED4D-A7B8-4267B6274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Fetal ascites is an abnormal fluid collection in the fetal peritoneal cavity, and it is often the first finding in hydrops fetalis. 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Hydrops fetalis (fetal hydrops) is defined as abnormal accumulation of fluid in two or more fetal compartments. This can include ascites, pleural effusion, pericardial effusion or skin oedema.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It may also be associated with polyhydramnios and placental oedema.</a:t>
            </a:r>
          </a:p>
        </p:txBody>
      </p:sp>
      <p:pic>
        <p:nvPicPr>
          <p:cNvPr id="5" name="Picture 4" descr="A screenshot of a ultrasound&#10;&#10;Description automatically generated with low confidence">
            <a:extLst>
              <a:ext uri="{FF2B5EF4-FFF2-40B4-BE49-F238E27FC236}">
                <a16:creationId xmlns:a16="http://schemas.microsoft.com/office/drawing/2014/main" id="{95D21050-5EF4-4048-A7F2-1F90191DA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048" y="1822450"/>
            <a:ext cx="4268427" cy="308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109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1B8BE-21FC-A04F-A614-D7EBDD031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000" dirty="0"/>
              <a:t>Abnormal lymphatic drainage</a:t>
            </a:r>
          </a:p>
          <a:p>
            <a:pPr lvl="1"/>
            <a:r>
              <a:rPr lang="en-US" sz="2000" dirty="0"/>
              <a:t>Obstruction of venous return due to any space occupying lesion in the thorax </a:t>
            </a:r>
          </a:p>
          <a:p>
            <a:pPr lvl="1"/>
            <a:r>
              <a:rPr lang="en-US" sz="2000" dirty="0"/>
              <a:t>Cardiac failure </a:t>
            </a:r>
          </a:p>
          <a:p>
            <a:pPr lvl="1"/>
            <a:r>
              <a:rPr lang="en-US" sz="2000" dirty="0"/>
              <a:t>Decreased plasma oncotic pressure seen in fetal anemia, hepatic insufficiency (storage disease) or congenital </a:t>
            </a:r>
            <a:r>
              <a:rPr lang="en-US" sz="2000" dirty="0" err="1"/>
              <a:t>nephrosis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Increased capillary permeability </a:t>
            </a:r>
          </a:p>
          <a:p>
            <a:pPr lvl="1"/>
            <a:r>
              <a:rPr lang="en-US" sz="2000" dirty="0"/>
              <a:t>Urinary tract obstruction</a:t>
            </a:r>
          </a:p>
          <a:p>
            <a:pPr lvl="1"/>
            <a:r>
              <a:rPr lang="en-US" sz="2000" dirty="0"/>
              <a:t>Meconium peritonitis </a:t>
            </a:r>
          </a:p>
          <a:p>
            <a:pPr lvl="1"/>
            <a:r>
              <a:rPr lang="en-US" sz="2000" dirty="0"/>
              <a:t>Chromosomal anomalies</a:t>
            </a:r>
          </a:p>
          <a:p>
            <a:pPr lvl="1"/>
            <a:r>
              <a:rPr lang="en-US" sz="2000" dirty="0"/>
              <a:t>Intrauterine infection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66030E-BE78-0045-8745-D9A45D34E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Causes of Fetal Ascites</a:t>
            </a:r>
          </a:p>
        </p:txBody>
      </p:sp>
    </p:spTree>
    <p:extLst>
      <p:ext uri="{BB962C8B-B14F-4D97-AF65-F5344CB8AC3E}">
        <p14:creationId xmlns:p14="http://schemas.microsoft.com/office/powerpoint/2010/main" val="2414919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08AEF-6FB9-414D-B93E-6B7BA97A4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91225" cy="4351338"/>
          </a:xfrm>
        </p:spPr>
        <p:txBody>
          <a:bodyPr>
            <a:normAutofit/>
          </a:bodyPr>
          <a:lstStyle/>
          <a:p>
            <a:r>
              <a:rPr lang="en-US" sz="2400" dirty="0"/>
              <a:t>Retrospective review of CARIS data</a:t>
            </a:r>
          </a:p>
          <a:p>
            <a:r>
              <a:rPr lang="en-US" sz="2400" dirty="0"/>
              <a:t>Period of review: 22 years</a:t>
            </a:r>
          </a:p>
          <a:p>
            <a:r>
              <a:rPr lang="en-US" sz="2400" dirty="0"/>
              <a:t>Number of cases:</a:t>
            </a:r>
          </a:p>
          <a:p>
            <a:pPr lvl="1"/>
            <a:r>
              <a:rPr lang="en-US" sz="2000" dirty="0"/>
              <a:t>Hydrops – 308 cases.</a:t>
            </a:r>
          </a:p>
          <a:p>
            <a:pPr lvl="1"/>
            <a:r>
              <a:rPr lang="en-US" sz="2000" dirty="0"/>
              <a:t>Ascites – 241 cases.</a:t>
            </a:r>
          </a:p>
          <a:p>
            <a:r>
              <a:rPr lang="en-US" sz="2400" dirty="0"/>
              <a:t>Number of cases with isolated ascites – 67</a:t>
            </a:r>
          </a:p>
          <a:p>
            <a:endParaRPr lang="en-US" sz="2400" dirty="0"/>
          </a:p>
          <a:p>
            <a:r>
              <a:rPr lang="en-US" sz="2400" dirty="0"/>
              <a:t>Isolated = no other hydropic features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E405DE9-90ED-2B40-A148-AC4FBAF43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3931291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ACF6724-9889-EB41-9451-0F39BD53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41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Fetal Ascites in Wales 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n = 67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E9FDBB4-275E-C646-8853-C790DDA528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78169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1814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8331306-991A-2649-A889-5394F48C7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41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n = 67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47B4F6C-4603-694E-AD7B-2EA075C57458}"/>
              </a:ext>
            </a:extLst>
          </p:cNvPr>
          <p:cNvGraphicFramePr>
            <a:graphicFrameLocks/>
          </p:cNvGraphicFramePr>
          <p:nvPr/>
        </p:nvGraphicFramePr>
        <p:xfrm>
          <a:off x="6333066" y="1845080"/>
          <a:ext cx="5020733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161CF51E-37B3-A340-B001-82325CE3D70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5494866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64168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8FDC246-49C8-4142-BB04-42133193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41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Maternal Factors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n= 67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89AB099-728F-6A47-AED0-C2241993585A}"/>
              </a:ext>
            </a:extLst>
          </p:cNvPr>
          <p:cNvGraphicFramePr>
            <a:graphicFrameLocks noGrp="1"/>
          </p:cNvGraphicFramePr>
          <p:nvPr/>
        </p:nvGraphicFramePr>
        <p:xfrm>
          <a:off x="1900691" y="5170119"/>
          <a:ext cx="8128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40986083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7572402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53831412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26290011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2870311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Known Cases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Medical History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Smoking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Alcohol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Drug Misuse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044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n=46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 (DM)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228673"/>
                  </a:ext>
                </a:extLst>
              </a:tr>
            </a:tbl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15F21DE-F41C-FC4F-AE9F-319954D816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5257800" cy="293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74A4A3F-FCE0-BE42-997C-94A40C04227A}"/>
              </a:ext>
            </a:extLst>
          </p:cNvPr>
          <p:cNvGraphicFramePr>
            <a:graphicFrameLocks/>
          </p:cNvGraphicFramePr>
          <p:nvPr/>
        </p:nvGraphicFramePr>
        <p:xfrm>
          <a:off x="6637867" y="201644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1810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0502DFD-9CAF-A44A-B69D-D947C8271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41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Outcome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n = 67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F7352E8-A2C8-C046-B35F-E1DD078C60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35193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332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0092955-A57E-5B4F-8AD8-608BB2EFA49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38125" y="236538"/>
          <a:ext cx="4519613" cy="3549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B17A9633-8434-5D42-9412-5336794DE379}"/>
              </a:ext>
            </a:extLst>
          </p:cNvPr>
          <p:cNvGraphicFramePr>
            <a:graphicFrameLocks/>
          </p:cNvGraphicFramePr>
          <p:nvPr/>
        </p:nvGraphicFramePr>
        <p:xfrm>
          <a:off x="7291386" y="236538"/>
          <a:ext cx="4519614" cy="3549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553A3B87-CD6D-294C-B9D4-1B29109568D4}"/>
              </a:ext>
            </a:extLst>
          </p:cNvPr>
          <p:cNvGraphicFramePr>
            <a:graphicFrameLocks/>
          </p:cNvGraphicFramePr>
          <p:nvPr/>
        </p:nvGraphicFramePr>
        <p:xfrm>
          <a:off x="3507572" y="3429000"/>
          <a:ext cx="4519613" cy="3549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7DEEFC2-1858-6C48-95B2-303A50324F21}"/>
              </a:ext>
            </a:extLst>
          </p:cNvPr>
          <p:cNvSpPr txBox="1"/>
          <p:nvPr/>
        </p:nvSpPr>
        <p:spPr>
          <a:xfrm>
            <a:off x="2040731" y="201136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Termination: 12 Cases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D8A4D6-9BCF-1841-9D80-D09A723BF076}"/>
              </a:ext>
            </a:extLst>
          </p:cNvPr>
          <p:cNvSpPr txBox="1"/>
          <p:nvPr/>
        </p:nvSpPr>
        <p:spPr>
          <a:xfrm>
            <a:off x="381000" y="2620963"/>
            <a:ext cx="91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IUD: 6 Cases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5873F6-02F4-1B4B-A208-78C810CD3DA1}"/>
              </a:ext>
            </a:extLst>
          </p:cNvPr>
          <p:cNvSpPr txBox="1"/>
          <p:nvPr/>
        </p:nvSpPr>
        <p:spPr>
          <a:xfrm>
            <a:off x="1004888" y="108250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Live Births: 6 Cases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7124AA-85E0-FD4E-8A39-7847E7BF3DD7}"/>
              </a:ext>
            </a:extLst>
          </p:cNvPr>
          <p:cNvSpPr txBox="1"/>
          <p:nvPr/>
        </p:nvSpPr>
        <p:spPr>
          <a:xfrm>
            <a:off x="4287286" y="567707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Live Births: 14 Cases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908A2A-A2CC-C74C-9F64-08E79E0134FE}"/>
              </a:ext>
            </a:extLst>
          </p:cNvPr>
          <p:cNvSpPr txBox="1"/>
          <p:nvPr/>
        </p:nvSpPr>
        <p:spPr>
          <a:xfrm>
            <a:off x="5638800" y="4459498"/>
            <a:ext cx="91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IUD: 2 Cases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457F95-2807-4A45-934B-4E79CE05942C}"/>
              </a:ext>
            </a:extLst>
          </p:cNvPr>
          <p:cNvSpPr txBox="1"/>
          <p:nvPr/>
        </p:nvSpPr>
        <p:spPr>
          <a:xfrm>
            <a:off x="9448800" y="3198168"/>
            <a:ext cx="91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IUD: 3 Cases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83CE3E-6A8A-5146-A6AE-484F96BAE4F6}"/>
              </a:ext>
            </a:extLst>
          </p:cNvPr>
          <p:cNvSpPr txBox="1"/>
          <p:nvPr/>
        </p:nvSpPr>
        <p:spPr>
          <a:xfrm>
            <a:off x="7682949" y="182669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Live Births: 14 Cases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9E3F83-7719-314F-A504-29C92AD92D98}"/>
              </a:ext>
            </a:extLst>
          </p:cNvPr>
          <p:cNvSpPr txBox="1"/>
          <p:nvPr/>
        </p:nvSpPr>
        <p:spPr>
          <a:xfrm>
            <a:off x="10568609" y="153268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Termination: 12 Cases</a:t>
            </a:r>
          </a:p>
        </p:txBody>
      </p:sp>
    </p:spTree>
    <p:extLst>
      <p:ext uri="{BB962C8B-B14F-4D97-AF65-F5344CB8AC3E}">
        <p14:creationId xmlns:p14="http://schemas.microsoft.com/office/powerpoint/2010/main" val="1747304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454</Words>
  <Application>Microsoft Macintosh PowerPoint</Application>
  <PresentationFormat>Widescreen</PresentationFormat>
  <Paragraphs>92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Isolated Fetal Ascites</vt:lpstr>
      <vt:lpstr>Background</vt:lpstr>
      <vt:lpstr>Causes of Fetal Ascites</vt:lpstr>
      <vt:lpstr>Methodology</vt:lpstr>
      <vt:lpstr>Fetal Ascites in Wales  n = 67</vt:lpstr>
      <vt:lpstr>n = 67</vt:lpstr>
      <vt:lpstr>Maternal Factors n= 67</vt:lpstr>
      <vt:lpstr>Outcome n = 67</vt:lpstr>
      <vt:lpstr>PowerPoint Presentation</vt:lpstr>
      <vt:lpstr>Termination : Associated Anomalies n = 25</vt:lpstr>
      <vt:lpstr>IUD : Associated Anomalies n = 11</vt:lpstr>
      <vt:lpstr>Live Birth : Associated Anomalies n = 31</vt:lpstr>
      <vt:lpstr>Fetal Ascites – Associated Anomalies n = 67</vt:lpstr>
      <vt:lpstr>What This Study Adds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oudai yaghi</dc:creator>
  <cp:lastModifiedBy>oudai yaghi</cp:lastModifiedBy>
  <cp:revision>19</cp:revision>
  <dcterms:created xsi:type="dcterms:W3CDTF">2021-11-15T18:00:10Z</dcterms:created>
  <dcterms:modified xsi:type="dcterms:W3CDTF">2021-11-15T19:41:23Z</dcterms:modified>
</cp:coreProperties>
</file>