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fif" ContentType="image/jpe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9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03" r:id="rId2"/>
    <p:sldId id="285" r:id="rId3"/>
    <p:sldId id="523" r:id="rId4"/>
    <p:sldId id="543" r:id="rId5"/>
    <p:sldId id="524" r:id="rId6"/>
    <p:sldId id="541" r:id="rId7"/>
    <p:sldId id="544" r:id="rId8"/>
    <p:sldId id="525" r:id="rId9"/>
    <p:sldId id="532" r:id="rId10"/>
    <p:sldId id="256" r:id="rId11"/>
    <p:sldId id="257" r:id="rId12"/>
    <p:sldId id="304" r:id="rId13"/>
    <p:sldId id="497" r:id="rId14"/>
    <p:sldId id="526" r:id="rId15"/>
    <p:sldId id="538" r:id="rId16"/>
    <p:sldId id="539" r:id="rId17"/>
    <p:sldId id="540" r:id="rId18"/>
    <p:sldId id="536" r:id="rId19"/>
    <p:sldId id="537" r:id="rId20"/>
    <p:sldId id="545" r:id="rId21"/>
    <p:sldId id="527" r:id="rId22"/>
    <p:sldId id="547" r:id="rId23"/>
    <p:sldId id="546" r:id="rId24"/>
    <p:sldId id="542" r:id="rId25"/>
    <p:sldId id="549" r:id="rId26"/>
    <p:sldId id="548" r:id="rId27"/>
    <p:sldId id="528" r:id="rId28"/>
    <p:sldId id="552" r:id="rId29"/>
    <p:sldId id="529" r:id="rId30"/>
    <p:sldId id="551" r:id="rId31"/>
    <p:sldId id="550" r:id="rId32"/>
    <p:sldId id="530" r:id="rId33"/>
    <p:sldId id="553" r:id="rId34"/>
    <p:sldId id="531" r:id="rId35"/>
    <p:sldId id="535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3236"/>
    <a:srgbClr val="FFCCFF"/>
    <a:srgbClr val="F49BC3"/>
    <a:srgbClr val="2D2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2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26" y="84"/>
      </p:cViewPr>
      <p:guideLst>
        <p:guide orient="horz" pos="2137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BB8C4D-3692-4405-89AC-0351F553F795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DDF71-5C6F-4977-A062-1686C3C24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193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4C4AC4-0593-4063-B3B7-EC3502D0A56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55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C5B6F-9394-4BDE-AE46-E87AA58491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4DB3FC-B62B-48BB-B961-0113DB8B88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7D86F-BF99-4F64-A017-65BEDE1A5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5E29-FE32-41A3-8CB7-8AE5B0B8E63B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D9CAD8-98CA-49BA-978B-7B64C7303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92D43E-73C7-4893-945A-0A1758DEA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21409-4B81-42EF-A7EB-3DA046FBE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472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F9680-9A83-46C1-9629-7134BC1AE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E6CB44-14B4-4EA9-B448-63015F0392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C3D41-7A56-4049-B944-CAEED333C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5E29-FE32-41A3-8CB7-8AE5B0B8E63B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00C86-60B9-464D-9FC8-F2A6A0281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9E2331-FB47-47FD-B446-E5ADFCCE6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21409-4B81-42EF-A7EB-3DA046FBE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712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6D82B7-D16C-4891-8176-0C8C5A98DD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5E75A4-1C3F-4F91-A36D-4C5E52596B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AE0F5-0823-411A-95B2-A937A660B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5E29-FE32-41A3-8CB7-8AE5B0B8E63B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9477A-EB4D-4DD8-A221-5567DB59E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F1542-5ED0-4891-B41C-D343FCD0D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21409-4B81-42EF-A7EB-3DA046FBE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365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3994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3995AC0-AC87-4E93-AF39-19166A1909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CB951E7-5F3F-4402-A587-BBCF334977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FAE47AE-9D10-44B4-9B6C-0F55D18E0F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DEABEF-4BDE-490F-8AC9-8FB09F2A281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90803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41248" y="448056"/>
            <a:ext cx="1064417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 kern="600" baseline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3F9F83-BF60-4403-9E6A-32636071C7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99561" y="6258100"/>
            <a:ext cx="4715373" cy="417019"/>
          </a:xfrm>
          <a:prstGeom prst="rect">
            <a:avLst/>
          </a:prstGeom>
        </p:spPr>
        <p:txBody>
          <a:bodyPr lIns="0" tIns="0" rIns="0"/>
          <a:lstStyle>
            <a:lvl1pPr marL="0" indent="0">
              <a:buFontTx/>
              <a:buNone/>
              <a:defRPr sz="1000" b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36073319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41248" y="448056"/>
            <a:ext cx="1064417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 kern="600" baseline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DD2C4B3-CDC7-2643-AFBA-25796A7A416D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41248" y="2057400"/>
            <a:ext cx="10644170" cy="1171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33363" marR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90D7"/>
              </a:buClr>
              <a:buSzTx/>
              <a:buFont typeface="Arial" panose="020B0604020202020204" pitchFamily="34" charset="0"/>
              <a:buChar char="•"/>
              <a:tabLst/>
              <a:defRPr sz="3200" b="0" kern="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230188" indent="-230188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  <a:tabLst/>
              <a:defRPr sz="1800" kern="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514350" indent="-284163">
              <a:spcBef>
                <a:spcPts val="300"/>
              </a:spcBef>
              <a:buClr>
                <a:schemeClr val="bg1"/>
              </a:buClr>
              <a:buFont typeface="Apple Symbols" panose="02000000000000000000" pitchFamily="2" charset="-79"/>
              <a:buChar char="⎻"/>
              <a:tabLst/>
              <a:defRPr sz="2400" kern="6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746125" indent="-214313"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 sz="2000" kern="6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977900" indent="-231775"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pple Symbols" panose="02000000000000000000" pitchFamily="2" charset="-79"/>
              <a:buChar char="⎻"/>
              <a:tabLst/>
              <a:defRPr sz="1600" kern="6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AECB43-285A-4933-B6F9-259CE88E6D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99561" y="6258100"/>
            <a:ext cx="4715373" cy="417019"/>
          </a:xfrm>
          <a:prstGeom prst="rect">
            <a:avLst/>
          </a:prstGeom>
        </p:spPr>
        <p:txBody>
          <a:bodyPr lIns="0" tIns="0" rIns="0"/>
          <a:lstStyle>
            <a:lvl1pPr marL="0" indent="0">
              <a:buFontTx/>
              <a:buNone/>
              <a:defRPr sz="1000" b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29514523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303963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8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/>
              <a:ea typeface="+mj-ea"/>
              <a:cs typeface="Calibri"/>
              <a:sym typeface="Calibri"/>
            </a:endParaRP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125FC274-9618-AD48-BF59-12396577BC1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38200" y="1689100"/>
            <a:ext cx="10643616" cy="4251960"/>
          </a:xfrm>
          <a:prstGeom prst="rect">
            <a:avLst/>
          </a:prstGeom>
          <a:ln>
            <a:noFill/>
          </a:ln>
          <a:effectLst/>
        </p:spPr>
        <p:txBody>
          <a:bodyPr vert="horz" lIns="0" tIns="0" rIns="0" bIns="0" rtlCol="0">
            <a:noAutofit/>
          </a:bodyPr>
          <a:lstStyle>
            <a:lvl1pPr>
              <a:defRPr lang="en-US" noProof="0" dirty="0"/>
            </a:lvl1pPr>
            <a:lvl3pPr>
              <a:defRPr/>
            </a:lvl3pPr>
            <a:lvl4pPr marL="1033272" indent="-329184">
              <a:buClr>
                <a:schemeClr val="accent1"/>
              </a:buClr>
              <a:buFont typeface="Arial" panose="020B0604020202020204" pitchFamily="34" charset="0"/>
              <a:buNone/>
              <a:defRPr/>
            </a:lvl4pPr>
          </a:lstStyle>
          <a:p>
            <a:pPr lvl="0"/>
            <a:r>
              <a:rPr lang="en-US" dirty="0"/>
              <a:t>Bullet example</a:t>
            </a:r>
          </a:p>
          <a:p>
            <a:pPr lvl="1"/>
            <a:r>
              <a:rPr lang="en-US" dirty="0"/>
              <a:t>Second level bullet example</a:t>
            </a:r>
          </a:p>
          <a:p>
            <a:pPr lvl="2"/>
            <a:r>
              <a:rPr lang="en-US" dirty="0"/>
              <a:t>Third level bullet example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81000"/>
            <a:ext cx="10643616" cy="584775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 sz="3800" b="1" i="0" kern="600" baseline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Title and bullets</a:t>
            </a:r>
          </a:p>
        </p:txBody>
      </p:sp>
    </p:spTree>
    <p:extLst>
      <p:ext uri="{BB962C8B-B14F-4D97-AF65-F5344CB8AC3E}">
        <p14:creationId xmlns:p14="http://schemas.microsoft.com/office/powerpoint/2010/main" val="1691399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ub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41248" y="448056"/>
            <a:ext cx="1064417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 kern="600" baseline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8FBD18A-6094-461C-83FC-09557A92DC7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41248" y="2067081"/>
            <a:ext cx="10644170" cy="1171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33363" marR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90D7"/>
              </a:buClr>
              <a:buSzTx/>
              <a:buFont typeface="Arial" panose="020B0604020202020204" pitchFamily="34" charset="0"/>
              <a:buChar char="•"/>
              <a:tabLst/>
              <a:defRPr sz="3200" b="0" kern="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230188" indent="-230188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  <a:tabLst/>
              <a:defRPr sz="1800" kern="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514350" indent="-284163">
              <a:spcBef>
                <a:spcPts val="300"/>
              </a:spcBef>
              <a:buClr>
                <a:schemeClr val="bg1"/>
              </a:buClr>
              <a:buFont typeface="Apple Symbols" panose="02000000000000000000" pitchFamily="2" charset="-79"/>
              <a:buChar char="⎻"/>
              <a:tabLst/>
              <a:defRPr sz="2400" kern="6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746125" indent="-214313"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 sz="2000" kern="6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977900" indent="-231775"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pple Symbols" panose="02000000000000000000" pitchFamily="2" charset="-79"/>
              <a:buChar char="⎻"/>
              <a:tabLst/>
              <a:defRPr sz="1600" kern="6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AF15D265-8566-4736-8579-54E6BC161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99561" y="6258100"/>
            <a:ext cx="4715373" cy="417019"/>
          </a:xfrm>
          <a:prstGeom prst="rect">
            <a:avLst/>
          </a:prstGeom>
        </p:spPr>
        <p:txBody>
          <a:bodyPr lIns="0" tIns="0" rIns="0"/>
          <a:lstStyle>
            <a:lvl1pPr marL="0" indent="0">
              <a:buFontTx/>
              <a:buNone/>
              <a:defRPr sz="1000" b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Reference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6AFF45E6-5723-4FE3-AD8C-45EC81F1734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3006" y="1465781"/>
            <a:ext cx="10644170" cy="5409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705681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3112E-E295-42D6-B856-CA55DEAC6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CE178-7FAB-4938-899E-A8C24D69C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B0408-B41C-4ACB-BD47-12FD98D78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5E29-FE32-41A3-8CB7-8AE5B0B8E63B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F8FC5-3850-4882-9AF1-F5C560195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BBB82-68AA-4FCC-AE92-683AF0311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21409-4B81-42EF-A7EB-3DA046FBE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06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B406C-1040-4E2D-ADCE-C0E331EAF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1CCE5C-D1A1-4EB1-96F1-65AB98C10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ECAB41-C88D-4BBE-8A56-6560564AB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5E29-FE32-41A3-8CB7-8AE5B0B8E63B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E7F12-A3DC-4B25-B512-2015B52D6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00CC5-8026-4507-832B-508182703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21409-4B81-42EF-A7EB-3DA046FBE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06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292E3-2EED-4B45-8A5C-094D05986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D1554-286F-42A5-B0BB-602A95A558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6F2D1B-553C-4DAA-9A1D-9CDA456ABC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E086D5-C7AD-4D64-BB16-C8BDB98FF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5E29-FE32-41A3-8CB7-8AE5B0B8E63B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E328A6-C8A3-4E5D-904A-A3080C65D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5CB3B5-4534-465F-894A-A4F586480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21409-4B81-42EF-A7EB-3DA046FBE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78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713C1-ECE4-4EFD-85AF-565FAA9F6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5F0C10-7D35-4ABA-A755-BC700F0251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2CF385-C405-4532-A24A-B0CE5D22D0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026BC7-310C-4887-9A47-184C0F64B0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E52117-17CF-4ED0-9F30-E9DAED8FA8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110CB2-F615-4323-BA8E-4C9069427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5E29-FE32-41A3-8CB7-8AE5B0B8E63B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EAE3DF-6BF3-49CC-8E3D-942942576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99BE99-E007-4FB6-A72E-19DB5CED1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21409-4B81-42EF-A7EB-3DA046FBE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677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B6C35-A0B0-47CB-A579-4DDF5F81A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A883D1-D8A6-45F7-A273-EEB7DE961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5E29-FE32-41A3-8CB7-8AE5B0B8E63B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5F851E-7195-4E39-BFD1-504E9AF74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F63E8A-FE8D-4E28-8427-E5650B4B7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21409-4B81-42EF-A7EB-3DA046FBE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635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C890B7-7D9B-4A47-9772-1C64C62E5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5E29-FE32-41A3-8CB7-8AE5B0B8E63B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43C0D8-8B5D-4384-A993-6DF68535C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B144A2-8250-4E15-8B5B-94F738A7D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21409-4B81-42EF-A7EB-3DA046FBE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069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A599F-3A17-4AF2-B91F-F1E1A0070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612329-F992-4E1E-8806-E6B5E10F4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8198C-D72D-4CD1-91E2-4B3819836D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F0CD09-773C-4CD5-A796-3E8103C5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5E29-FE32-41A3-8CB7-8AE5B0B8E63B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B547C3-C1A5-4451-862E-856BCF2A9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826D4-CD2E-4174-A2E2-E90B9979E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21409-4B81-42EF-A7EB-3DA046FBE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480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90F0F-66EF-4A13-927E-6255901CC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542E22-9F95-4113-B843-679000C8FF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1FE782-E37C-46C7-BD6E-30FC4B9FC8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4B0532-DC4B-41E2-8F94-21859B607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5E29-FE32-41A3-8CB7-8AE5B0B8E63B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15C570-A1A1-4D03-921F-9CEE2FC37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0401BA-1A73-46C3-B84A-74DCB424B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21409-4B81-42EF-A7EB-3DA046FBE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167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A1A7C4-F16F-4D2B-A23E-973ACB497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B0CFD-70E1-4848-8CC1-F900ACE10C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1FA0E-C845-4F67-9931-B076FDC975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A5E29-FE32-41A3-8CB7-8AE5B0B8E63B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CA614-3459-4237-9161-0F788FCF41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994FF-9474-4994-8A95-708C139641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21409-4B81-42EF-A7EB-3DA046FBE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400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25.jf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f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0000-0002-4600-8986" TargetMode="External"/><Relationship Id="rId7" Type="http://schemas.openxmlformats.org/officeDocument/2006/relationships/image" Target="../media/image3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t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hyperlink" Target="https://orcid.org/0000-0002-4600-8986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12192000" cy="48348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49B4CF5D-CBD4-4536-B52B-5F38904083A2}"/>
              </a:ext>
            </a:extLst>
          </p:cNvPr>
          <p:cNvSpPr txBox="1"/>
          <p:nvPr/>
        </p:nvSpPr>
        <p:spPr>
          <a:xfrm>
            <a:off x="499154" y="5038418"/>
            <a:ext cx="6584398" cy="155247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65"/>
              </a:lnSpc>
              <a:spcBef>
                <a:spcPts val="100"/>
              </a:spcBef>
            </a:pPr>
            <a:r>
              <a:rPr lang="en-GB" sz="2800" b="1" dirty="0">
                <a:latin typeface="Arial"/>
                <a:cs typeface="Arial"/>
              </a:rPr>
              <a:t>CARIS 2021</a:t>
            </a:r>
            <a:endParaRPr lang="en-GB" sz="2400" spc="-5" dirty="0">
              <a:latin typeface="Arial"/>
              <a:cs typeface="Arial"/>
            </a:endParaRPr>
          </a:p>
          <a:p>
            <a:pPr marL="12700">
              <a:lnSpc>
                <a:spcPts val="1825"/>
              </a:lnSpc>
            </a:pPr>
            <a:endParaRPr lang="en-GB" sz="2400" spc="-5" dirty="0">
              <a:latin typeface="Arial"/>
              <a:cs typeface="Arial"/>
            </a:endParaRPr>
          </a:p>
          <a:p>
            <a:pPr marL="12700">
              <a:lnSpc>
                <a:spcPct val="150000"/>
              </a:lnSpc>
            </a:pPr>
            <a:r>
              <a:rPr lang="en-GB" sz="2400" spc="-5" dirty="0">
                <a:latin typeface="Arial"/>
                <a:cs typeface="Arial"/>
              </a:rPr>
              <a:t>Dr Bryan Beattie MD FRCOG</a:t>
            </a:r>
            <a:r>
              <a:rPr lang="en-GB" sz="1600" spc="-5" dirty="0">
                <a:latin typeface="Arial"/>
                <a:cs typeface="Arial"/>
              </a:rPr>
              <a:t> </a:t>
            </a:r>
            <a:endParaRPr lang="en-GB" sz="2400" spc="-5" dirty="0">
              <a:latin typeface="Arial"/>
              <a:cs typeface="Arial"/>
            </a:endParaRPr>
          </a:p>
          <a:p>
            <a:pPr marL="12700">
              <a:lnSpc>
                <a:spcPct val="150000"/>
              </a:lnSpc>
            </a:pPr>
            <a:r>
              <a:rPr lang="en-GB" sz="2400" spc="-5" dirty="0">
                <a:latin typeface="Arial"/>
                <a:cs typeface="Arial"/>
              </a:rPr>
              <a:t>Consultant in Fetal Medicine</a:t>
            </a:r>
            <a:endParaRPr lang="en-GB" sz="2400" dirty="0">
              <a:latin typeface="Arial"/>
              <a:cs typeface="Arial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3A4383F-E699-444B-8B58-47B8D292B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154" y="24159"/>
            <a:ext cx="10515600" cy="1325563"/>
          </a:xfrm>
        </p:spPr>
        <p:txBody>
          <a:bodyPr>
            <a:normAutofit/>
          </a:bodyPr>
          <a:lstStyle/>
          <a:p>
            <a:r>
              <a:rPr lang="en-GB" sz="4800" b="1" spc="395" dirty="0" err="1">
                <a:solidFill>
                  <a:srgbClr val="FFFFFF"/>
                </a:solidFill>
                <a:latin typeface="+mn-lt"/>
                <a:cs typeface="Calibri"/>
              </a:rPr>
              <a:t>HYDROPS</a:t>
            </a:r>
            <a:endParaRPr lang="en-GB" sz="4800" dirty="0">
              <a:latin typeface="+mn-lt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FB396997-C2DB-460B-90A4-920ECCEB4982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1C358CB8-9641-4D4B-9848-C35C487C09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901913" y="302051"/>
            <a:ext cx="954849" cy="1461503"/>
          </a:xfrm>
          <a:prstGeom prst="rect">
            <a:avLst/>
          </a:prstGeom>
        </p:spPr>
      </p:pic>
      <p:pic>
        <p:nvPicPr>
          <p:cNvPr id="8" name="Picture 7" descr="FMU Logo.png">
            <a:extLst>
              <a:ext uri="{FF2B5EF4-FFF2-40B4-BE49-F238E27FC236}">
                <a16:creationId xmlns:a16="http://schemas.microsoft.com/office/drawing/2014/main" id="{3F808DD7-45AF-41E6-88B2-D1D3968A04B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9526485" y="5732704"/>
            <a:ext cx="1276350" cy="933450"/>
          </a:xfrm>
          <a:prstGeom prst="rect">
            <a:avLst/>
          </a:prstGeom>
        </p:spPr>
      </p:pic>
      <p:pic>
        <p:nvPicPr>
          <p:cNvPr id="11" name="Picture 10" descr="CandV logo hires.jpg">
            <a:extLst>
              <a:ext uri="{FF2B5EF4-FFF2-40B4-BE49-F238E27FC236}">
                <a16:creationId xmlns:a16="http://schemas.microsoft.com/office/drawing/2014/main" id="{BF3F428D-6BC4-4EEF-95A3-B5745E97770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937282" y="5790770"/>
            <a:ext cx="2360930" cy="67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886C6EC-C3C7-430C-9732-97A927841962}"/>
              </a:ext>
            </a:extLst>
          </p:cNvPr>
          <p:cNvSpPr/>
          <p:nvPr/>
        </p:nvSpPr>
        <p:spPr>
          <a:xfrm>
            <a:off x="159027" y="58888"/>
            <a:ext cx="11873948" cy="67402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A451084-203E-4E6F-BA6E-4CA0CE92FB42}"/>
              </a:ext>
            </a:extLst>
          </p:cNvPr>
          <p:cNvGrpSpPr/>
          <p:nvPr/>
        </p:nvGrpSpPr>
        <p:grpSpPr>
          <a:xfrm>
            <a:off x="7164785" y="204342"/>
            <a:ext cx="4182106" cy="2418494"/>
            <a:chOff x="1833420" y="57944"/>
            <a:chExt cx="1185898" cy="685800"/>
          </a:xfrm>
        </p:grpSpPr>
        <p:pic>
          <p:nvPicPr>
            <p:cNvPr id="3" name="Picture 2" descr="n5551319.jpg"/>
            <p:cNvPicPr>
              <a:picLocks noChangeAspect="1" noChangeArrowheads="1"/>
            </p:cNvPicPr>
            <p:nvPr/>
          </p:nvPicPr>
          <p:blipFill>
            <a:blip r:embed="rId3" cstate="print"/>
            <a:srcRect r="6573"/>
            <a:stretch>
              <a:fillRect/>
            </a:stretch>
          </p:blipFill>
          <p:spPr bwMode="auto">
            <a:xfrm>
              <a:off x="2063750" y="57944"/>
              <a:ext cx="955568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2368550" y="210344"/>
              <a:ext cx="228601" cy="2286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348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368550" y="286544"/>
              <a:ext cx="228600" cy="762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348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16150" y="134144"/>
              <a:ext cx="457200" cy="210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116" dirty="0"/>
                <a:t>Rash</a:t>
              </a:r>
            </a:p>
            <a:p>
              <a:pPr algn="r"/>
              <a:r>
                <a:rPr lang="en-GB" sz="2116" dirty="0"/>
                <a:t> on face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63750" y="667544"/>
              <a:ext cx="381000" cy="762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6348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33420" y="594945"/>
              <a:ext cx="685800" cy="118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116" dirty="0"/>
                <a:t>Lacy rash</a:t>
              </a:r>
            </a:p>
          </p:txBody>
        </p:sp>
      </p:grpSp>
      <p:pic>
        <p:nvPicPr>
          <p:cNvPr id="1026" name="Picture 2" descr="No automatic alt text available.">
            <a:extLst>
              <a:ext uri="{FF2B5EF4-FFF2-40B4-BE49-F238E27FC236}">
                <a16:creationId xmlns:a16="http://schemas.microsoft.com/office/drawing/2014/main" id="{A467DB82-4F1E-40C6-A939-97159A4D2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237" y="4772608"/>
            <a:ext cx="3247042" cy="121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DC007F-4E3D-6443-847F-4D97DF046A20}"/>
              </a:ext>
            </a:extLst>
          </p:cNvPr>
          <p:cNvSpPr txBox="1"/>
          <p:nvPr/>
        </p:nvSpPr>
        <p:spPr>
          <a:xfrm>
            <a:off x="939722" y="58887"/>
            <a:ext cx="10793652" cy="7191974"/>
          </a:xfrm>
          <a:prstGeom prst="rect">
            <a:avLst/>
          </a:prstGeom>
          <a:noFill/>
        </p:spPr>
        <p:txBody>
          <a:bodyPr wrap="square" lIns="84711" tIns="42357" rIns="84711" bIns="42357">
            <a:spAutoFit/>
          </a:bodyPr>
          <a:lstStyle/>
          <a:p>
            <a:r>
              <a:rPr lang="en-US" sz="2821" b="1" dirty="0">
                <a:latin typeface=".SFUIDisplay"/>
                <a:cs typeface="Arial" panose="020B0604020202020204" pitchFamily="34" charset="0"/>
              </a:rPr>
              <a:t>Parvovirus B19 and Pregnancy</a:t>
            </a:r>
          </a:p>
          <a:p>
            <a:r>
              <a:rPr lang="en-US" sz="2469" i="1" dirty="0">
                <a:solidFill>
                  <a:srgbClr val="FF3399"/>
                </a:solidFill>
                <a:latin typeface=".SFUIDisplay"/>
                <a:cs typeface="Arial" panose="020B0604020202020204" pitchFamily="34" charset="0"/>
              </a:rPr>
              <a:t>“Fifth Disease”, “Slap Cheek”, “</a:t>
            </a:r>
            <a:r>
              <a:rPr lang="en-US" sz="2469" i="1" dirty="0" err="1">
                <a:solidFill>
                  <a:srgbClr val="FF3399"/>
                </a:solidFill>
                <a:latin typeface=".SFUIDisplay"/>
                <a:cs typeface="Arial" panose="020B0604020202020204" pitchFamily="34" charset="0"/>
              </a:rPr>
              <a:t>Erythema</a:t>
            </a:r>
            <a:r>
              <a:rPr lang="en-US" sz="2469" i="1" dirty="0">
                <a:solidFill>
                  <a:srgbClr val="FF3399"/>
                </a:solidFill>
                <a:latin typeface=".SFUIDisplay"/>
                <a:cs typeface="Arial" panose="020B0604020202020204" pitchFamily="34" charset="0"/>
              </a:rPr>
              <a:t> </a:t>
            </a:r>
            <a:r>
              <a:rPr lang="en-US" sz="2469" i="1" dirty="0" err="1">
                <a:solidFill>
                  <a:srgbClr val="FF3399"/>
                </a:solidFill>
                <a:latin typeface=".SFUIDisplay"/>
                <a:cs typeface="Arial" panose="020B0604020202020204" pitchFamily="34" charset="0"/>
              </a:rPr>
              <a:t>Infectiosum</a:t>
            </a:r>
            <a:r>
              <a:rPr lang="en-US" sz="2469" i="1" dirty="0">
                <a:solidFill>
                  <a:srgbClr val="FF3399"/>
                </a:solidFill>
                <a:latin typeface=".SFUIDisplay"/>
                <a:cs typeface="Arial" panose="020B0604020202020204" pitchFamily="34" charset="0"/>
              </a:rPr>
              <a:t>”</a:t>
            </a:r>
          </a:p>
          <a:p>
            <a:endParaRPr lang="en-US" sz="2469" b="1" dirty="0">
              <a:latin typeface=".SFUIDisplay"/>
            </a:endParaRPr>
          </a:p>
          <a:p>
            <a:r>
              <a:rPr lang="en-US" sz="2469" b="1" dirty="0">
                <a:latin typeface=".SFUIDisplay"/>
              </a:rPr>
              <a:t>Infection Risk: </a:t>
            </a:r>
            <a:r>
              <a:rPr lang="en-US" sz="2469" dirty="0">
                <a:latin typeface=".SFUIDisplay"/>
              </a:rPr>
              <a:t>up to 7 days before rash, </a:t>
            </a:r>
          </a:p>
          <a:p>
            <a:r>
              <a:rPr lang="en-US" sz="2469" dirty="0">
                <a:latin typeface=".SFUIDisplay"/>
              </a:rPr>
              <a:t>	               none if rash present                          </a:t>
            </a:r>
          </a:p>
          <a:p>
            <a:r>
              <a:rPr lang="en-US" sz="2469" b="1" dirty="0">
                <a:latin typeface=".SFUIDisplay"/>
              </a:rPr>
              <a:t>Spread:</a:t>
            </a:r>
            <a:r>
              <a:rPr lang="en-US" sz="2469" dirty="0">
                <a:latin typeface=".SFUIDisplay"/>
              </a:rPr>
              <a:t> human to human only </a:t>
            </a:r>
          </a:p>
          <a:p>
            <a:r>
              <a:rPr lang="en-US" sz="2469" dirty="0">
                <a:latin typeface=".SFUIDisplay"/>
              </a:rPr>
              <a:t>	(</a:t>
            </a:r>
            <a:r>
              <a:rPr lang="en-GB" sz="2469" dirty="0">
                <a:latin typeface=".SFUIDisplay"/>
              </a:rPr>
              <a:t>airborne respiratory droplet, </a:t>
            </a:r>
          </a:p>
          <a:p>
            <a:r>
              <a:rPr lang="en-GB" sz="2469" dirty="0">
                <a:latin typeface=".SFUIDisplay"/>
              </a:rPr>
              <a:t>	direct contact with contaminated surfaces or infected individuals</a:t>
            </a:r>
            <a:r>
              <a:rPr lang="en-US" sz="2469" dirty="0">
                <a:latin typeface=".SFUIDisplay"/>
              </a:rPr>
              <a:t>)</a:t>
            </a:r>
          </a:p>
          <a:p>
            <a:pPr>
              <a:spcAft>
                <a:spcPts val="705"/>
              </a:spcAft>
            </a:pPr>
            <a:r>
              <a:rPr lang="en-US" sz="2469" b="1" dirty="0">
                <a:latin typeface=".SFUIDisplay"/>
              </a:rPr>
              <a:t>Incubation: </a:t>
            </a:r>
            <a:r>
              <a:rPr lang="en-US" sz="2469" dirty="0">
                <a:latin typeface=".SFUIDisplay"/>
              </a:rPr>
              <a:t>4-20 days</a:t>
            </a:r>
          </a:p>
          <a:p>
            <a:pPr>
              <a:spcAft>
                <a:spcPts val="705"/>
              </a:spcAft>
            </a:pPr>
            <a:r>
              <a:rPr lang="en-US" sz="2469" b="1" dirty="0">
                <a:latin typeface=".SFUIDisplay"/>
              </a:rPr>
              <a:t>Seroconversion: </a:t>
            </a:r>
            <a:r>
              <a:rPr lang="en-US" sz="2469" dirty="0">
                <a:latin typeface=".SFUIDisplay"/>
              </a:rPr>
              <a:t>within 28 days</a:t>
            </a:r>
          </a:p>
          <a:p>
            <a:pPr>
              <a:spcAft>
                <a:spcPts val="705"/>
              </a:spcAft>
            </a:pPr>
            <a:r>
              <a:rPr lang="en-US" sz="2469" b="1" dirty="0">
                <a:latin typeface=".SFUIDisplay"/>
              </a:rPr>
              <a:t>Adult Symptoms:</a:t>
            </a:r>
            <a:r>
              <a:rPr lang="en-US" sz="2469" dirty="0">
                <a:latin typeface=".SFUIDisplay"/>
              </a:rPr>
              <a:t> usually none, mild rash, rarely </a:t>
            </a:r>
            <a:r>
              <a:rPr lang="en-US" sz="2469" dirty="0" err="1">
                <a:latin typeface=".SFUIDisplay"/>
              </a:rPr>
              <a:t>arthralgia</a:t>
            </a:r>
            <a:endParaRPr lang="en-US" sz="2469" dirty="0">
              <a:latin typeface=".SFUIDisplay"/>
            </a:endParaRPr>
          </a:p>
          <a:p>
            <a:pPr>
              <a:spcAft>
                <a:spcPts val="705"/>
              </a:spcAft>
            </a:pPr>
            <a:r>
              <a:rPr lang="en-US" sz="2469" b="1" dirty="0">
                <a:latin typeface=".SFUIDisplay"/>
              </a:rPr>
              <a:t>Child Symptoms: </a:t>
            </a:r>
            <a:r>
              <a:rPr lang="en-US" sz="2469" dirty="0">
                <a:latin typeface=".SFUIDisplay"/>
              </a:rPr>
              <a:t>rash on cheeks +/- lacy race on body especially after bath </a:t>
            </a:r>
            <a:endParaRPr lang="en-US" sz="2469" b="1" dirty="0">
              <a:latin typeface=".SFUIDisplay"/>
            </a:endParaRPr>
          </a:p>
          <a:p>
            <a:pPr>
              <a:spcAft>
                <a:spcPts val="705"/>
              </a:spcAft>
            </a:pPr>
            <a:r>
              <a:rPr lang="en-US" sz="2469" b="1" dirty="0">
                <a:latin typeface=".SFUIDisplay"/>
              </a:rPr>
              <a:t>Immunity:</a:t>
            </a:r>
            <a:r>
              <a:rPr lang="en-US" sz="2469" dirty="0">
                <a:latin typeface=".SFUIDisplay"/>
              </a:rPr>
              <a:t> 60% adults</a:t>
            </a:r>
          </a:p>
          <a:p>
            <a:pPr>
              <a:spcAft>
                <a:spcPts val="705"/>
              </a:spcAft>
            </a:pPr>
            <a:r>
              <a:rPr lang="en-US" sz="2469" b="1" dirty="0">
                <a:latin typeface=".SFUIDisplay"/>
              </a:rPr>
              <a:t>Maternal Fetal Transmission:</a:t>
            </a:r>
            <a:r>
              <a:rPr lang="en-US" sz="2469" dirty="0">
                <a:latin typeface=".SFUIDisplay"/>
              </a:rPr>
              <a:t>  50%</a:t>
            </a:r>
          </a:p>
          <a:p>
            <a:r>
              <a:rPr lang="en-US" sz="2469" b="1" dirty="0">
                <a:latin typeface=".SFUIDisplay"/>
              </a:rPr>
              <a:t>Fetal Risks:</a:t>
            </a:r>
            <a:r>
              <a:rPr lang="en-US" sz="2469" dirty="0">
                <a:latin typeface=".SFUIDisplay"/>
              </a:rPr>
              <a:t> usually none, fetal demise (9%),</a:t>
            </a:r>
          </a:p>
          <a:p>
            <a:r>
              <a:rPr lang="en-US" sz="2469" dirty="0">
                <a:latin typeface=".SFUIDisplay"/>
              </a:rPr>
              <a:t>	         rarely </a:t>
            </a:r>
            <a:r>
              <a:rPr lang="en-US" sz="2469" dirty="0" err="1">
                <a:latin typeface=".SFUIDisplay"/>
              </a:rPr>
              <a:t>anaemia</a:t>
            </a:r>
            <a:r>
              <a:rPr lang="en-US" sz="2469" dirty="0">
                <a:latin typeface=".SFUIDisplay"/>
              </a:rPr>
              <a:t> or hydrops (3%) </a:t>
            </a:r>
          </a:p>
          <a:p>
            <a:endParaRPr lang="en-US" sz="2821" dirty="0">
              <a:solidFill>
                <a:srgbClr val="454545"/>
              </a:solidFill>
              <a:latin typeface=".SFUIDisplay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126CE9-C716-4B12-97C9-72C6746BED94}"/>
              </a:ext>
            </a:extLst>
          </p:cNvPr>
          <p:cNvSpPr txBox="1"/>
          <p:nvPr/>
        </p:nvSpPr>
        <p:spPr>
          <a:xfrm>
            <a:off x="7750678" y="5942575"/>
            <a:ext cx="3357009" cy="743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16" b="1" dirty="0" err="1">
                <a:solidFill>
                  <a:srgbClr val="6B3846"/>
                </a:solidFill>
              </a:rPr>
              <a:t>Rhodd</a:t>
            </a:r>
            <a:r>
              <a:rPr lang="en-GB" sz="2116" b="1" dirty="0">
                <a:solidFill>
                  <a:srgbClr val="6B3846"/>
                </a:solidFill>
              </a:rPr>
              <a:t> </a:t>
            </a:r>
            <a:r>
              <a:rPr lang="en-GB" sz="2116" b="1" dirty="0" err="1">
                <a:solidFill>
                  <a:srgbClr val="6B3846"/>
                </a:solidFill>
              </a:rPr>
              <a:t>gan</a:t>
            </a:r>
            <a:r>
              <a:rPr lang="en-GB" sz="2116" b="1" dirty="0">
                <a:solidFill>
                  <a:srgbClr val="6B3846"/>
                </a:solidFill>
              </a:rPr>
              <a:t> </a:t>
            </a:r>
            <a:r>
              <a:rPr lang="en-GB" sz="2116" b="1" dirty="0" err="1">
                <a:solidFill>
                  <a:srgbClr val="6B3846"/>
                </a:solidFill>
              </a:rPr>
              <a:t>Apel</a:t>
            </a:r>
            <a:r>
              <a:rPr lang="en-GB" sz="2116" b="1" dirty="0">
                <a:solidFill>
                  <a:srgbClr val="6B3846"/>
                </a:solidFill>
              </a:rPr>
              <a:t> Martha </a:t>
            </a:r>
            <a:r>
              <a:rPr lang="en-GB" sz="2116" b="1" dirty="0" err="1">
                <a:solidFill>
                  <a:srgbClr val="6B3846"/>
                </a:solidFill>
              </a:rPr>
              <a:t>Aur</a:t>
            </a:r>
            <a:endParaRPr lang="en-GB" sz="2116" b="1" dirty="0">
              <a:solidFill>
                <a:srgbClr val="6B3846"/>
              </a:solidFill>
            </a:endParaRPr>
          </a:p>
          <a:p>
            <a:r>
              <a:rPr lang="en-GB" sz="2116" b="1" i="1" dirty="0">
                <a:solidFill>
                  <a:srgbClr val="6B3846"/>
                </a:solidFill>
              </a:rPr>
              <a:t>A gift from </a:t>
            </a:r>
            <a:r>
              <a:rPr lang="en-GB" sz="2116" b="1" i="1" dirty="0" err="1">
                <a:solidFill>
                  <a:srgbClr val="6B3846"/>
                </a:solidFill>
              </a:rPr>
              <a:t>Apel</a:t>
            </a:r>
            <a:r>
              <a:rPr lang="en-GB" sz="2116" b="1" i="1" dirty="0">
                <a:solidFill>
                  <a:srgbClr val="6B3846"/>
                </a:solidFill>
              </a:rPr>
              <a:t> Martha </a:t>
            </a:r>
            <a:r>
              <a:rPr lang="en-GB" sz="2116" b="1" i="1" dirty="0" err="1">
                <a:solidFill>
                  <a:srgbClr val="6B3846"/>
                </a:solidFill>
              </a:rPr>
              <a:t>Aur</a:t>
            </a:r>
            <a:endParaRPr lang="en-GB" sz="2116" b="1" i="1" dirty="0">
              <a:solidFill>
                <a:srgbClr val="6B38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011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02A9BB1-C3CA-4174-A03E-43CF603C2A79}"/>
              </a:ext>
            </a:extLst>
          </p:cNvPr>
          <p:cNvSpPr/>
          <p:nvPr/>
        </p:nvSpPr>
        <p:spPr>
          <a:xfrm>
            <a:off x="159027" y="58888"/>
            <a:ext cx="11873948" cy="67402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F31286-FFCD-D54C-8B62-9126AE1C558C}"/>
              </a:ext>
            </a:extLst>
          </p:cNvPr>
          <p:cNvSpPr txBox="1"/>
          <p:nvPr/>
        </p:nvSpPr>
        <p:spPr>
          <a:xfrm>
            <a:off x="699174" y="270271"/>
            <a:ext cx="10793652" cy="6653493"/>
          </a:xfrm>
          <a:prstGeom prst="rect">
            <a:avLst/>
          </a:prstGeom>
          <a:noFill/>
        </p:spPr>
        <p:txBody>
          <a:bodyPr wrap="square" lIns="84711" tIns="42357" rIns="84711" bIns="42357">
            <a:spAutoFit/>
          </a:bodyPr>
          <a:lstStyle/>
          <a:p>
            <a:r>
              <a:rPr lang="en-US" sz="2821" b="1" dirty="0">
                <a:latin typeface=".SFUIDisplay"/>
                <a:cs typeface="Arial" panose="020B0604020202020204" pitchFamily="34" charset="0"/>
              </a:rPr>
              <a:t>Parvovirus B19 Management</a:t>
            </a:r>
          </a:p>
          <a:p>
            <a:endParaRPr lang="en-US" sz="1411" b="1" dirty="0">
              <a:solidFill>
                <a:srgbClr val="454545"/>
              </a:solidFill>
              <a:latin typeface=".SFUIDisplay"/>
              <a:cs typeface="Arial" panose="020B0604020202020204" pitchFamily="34" charset="0"/>
            </a:endParaRPr>
          </a:p>
          <a:p>
            <a:r>
              <a:rPr lang="en-US" sz="2469" b="1" dirty="0">
                <a:solidFill>
                  <a:srgbClr val="FF3399"/>
                </a:solidFill>
                <a:latin typeface=".SFUIDisplay"/>
                <a:cs typeface="Arial" panose="020B0604020202020204" pitchFamily="34" charset="0"/>
              </a:rPr>
              <a:t>Maternal Serology</a:t>
            </a:r>
          </a:p>
          <a:p>
            <a:r>
              <a:rPr lang="en-US" sz="2469" b="1" dirty="0">
                <a:latin typeface=".SFUIDisplay"/>
                <a:cs typeface="Arial" panose="020B0604020202020204" pitchFamily="34" charset="0"/>
              </a:rPr>
              <a:t>Susceptible:</a:t>
            </a:r>
            <a:r>
              <a:rPr lang="en-US" sz="2469" dirty="0">
                <a:latin typeface=".SFUIDisplay"/>
                <a:cs typeface="Arial" panose="020B0604020202020204" pitchFamily="34" charset="0"/>
              </a:rPr>
              <a:t> 		IgM NEG, IgG NEG. </a:t>
            </a:r>
          </a:p>
          <a:p>
            <a:r>
              <a:rPr lang="en-US" sz="2469" dirty="0">
                <a:latin typeface=".SFUIDisplay"/>
                <a:cs typeface="Arial" panose="020B0604020202020204" pitchFamily="34" charset="0"/>
              </a:rPr>
              <a:t>		   	If recent exposure - repeat in 28 days</a:t>
            </a:r>
          </a:p>
          <a:p>
            <a:endParaRPr lang="en-US" sz="2469" dirty="0">
              <a:solidFill>
                <a:srgbClr val="002060"/>
              </a:solidFill>
              <a:latin typeface=".SFUIDisplay"/>
              <a:cs typeface="Arial" panose="020B0604020202020204" pitchFamily="34" charset="0"/>
            </a:endParaRPr>
          </a:p>
          <a:p>
            <a:r>
              <a:rPr lang="en-US" sz="2469" b="1" dirty="0">
                <a:latin typeface=".SFUIDisplay"/>
                <a:cs typeface="Arial" panose="020B0604020202020204" pitchFamily="34" charset="0"/>
              </a:rPr>
              <a:t>Recent Infection:</a:t>
            </a:r>
            <a:r>
              <a:rPr lang="en-US" sz="2469" dirty="0">
                <a:latin typeface=".SFUIDisplay"/>
                <a:cs typeface="Arial" panose="020B0604020202020204" pitchFamily="34" charset="0"/>
              </a:rPr>
              <a:t> 	IgM POS, IgG NEG or IgG POS</a:t>
            </a:r>
          </a:p>
          <a:p>
            <a:r>
              <a:rPr lang="en-US" sz="2469" dirty="0">
                <a:latin typeface=".SFUIDisplay"/>
                <a:cs typeface="Arial" panose="020B0604020202020204" pitchFamily="34" charset="0"/>
              </a:rPr>
              <a:t>			Compare with booking bloods for seroconversion</a:t>
            </a:r>
          </a:p>
          <a:p>
            <a:endParaRPr lang="en-US" sz="2469" dirty="0">
              <a:latin typeface=".SFUIDisplay"/>
              <a:cs typeface="Arial" panose="020B0604020202020204" pitchFamily="34" charset="0"/>
            </a:endParaRPr>
          </a:p>
          <a:p>
            <a:r>
              <a:rPr lang="en-US" sz="2469" b="1" dirty="0">
                <a:latin typeface=".SFUIDisplay"/>
                <a:cs typeface="Arial" panose="020B0604020202020204" pitchFamily="34" charset="0"/>
              </a:rPr>
              <a:t>Past Infection:</a:t>
            </a:r>
            <a:r>
              <a:rPr lang="en-US" sz="2469" dirty="0">
                <a:latin typeface=".SFUIDisplay"/>
                <a:cs typeface="Arial" panose="020B0604020202020204" pitchFamily="34" charset="0"/>
              </a:rPr>
              <a:t>   	IgM NEG, IgG POS (ideally compare with booking bloods)</a:t>
            </a:r>
          </a:p>
          <a:p>
            <a:endParaRPr lang="en-US" sz="2469" b="1" dirty="0">
              <a:solidFill>
                <a:srgbClr val="002060"/>
              </a:solidFill>
              <a:latin typeface=".SFUIDisplay"/>
              <a:cs typeface="Arial" panose="020B0604020202020204" pitchFamily="34" charset="0"/>
            </a:endParaRPr>
          </a:p>
          <a:p>
            <a:r>
              <a:rPr lang="en-US" sz="2469" b="1" dirty="0">
                <a:solidFill>
                  <a:srgbClr val="FF3399"/>
                </a:solidFill>
                <a:latin typeface=".SFUIDisplay"/>
                <a:cs typeface="Arial" panose="020B0604020202020204" pitchFamily="34" charset="0"/>
              </a:rPr>
              <a:t>Management if </a:t>
            </a:r>
            <a:r>
              <a:rPr lang="en-US" sz="2469" b="1" dirty="0" err="1">
                <a:solidFill>
                  <a:srgbClr val="FF3399"/>
                </a:solidFill>
                <a:latin typeface=".SFUIDisplay"/>
                <a:cs typeface="Arial" panose="020B0604020202020204" pitchFamily="34" charset="0"/>
              </a:rPr>
              <a:t>IgM</a:t>
            </a:r>
            <a:r>
              <a:rPr lang="en-US" sz="2469" b="1" dirty="0">
                <a:solidFill>
                  <a:srgbClr val="FF3399"/>
                </a:solidFill>
                <a:latin typeface=".SFUIDisplay"/>
                <a:cs typeface="Arial" panose="020B0604020202020204" pitchFamily="34" charset="0"/>
              </a:rPr>
              <a:t> Positive</a:t>
            </a:r>
          </a:p>
          <a:p>
            <a:r>
              <a:rPr lang="en-US" sz="2469" dirty="0">
                <a:solidFill>
                  <a:srgbClr val="00B050"/>
                </a:solidFill>
                <a:latin typeface=".SFUIDisplay"/>
                <a:cs typeface="Arial" panose="020B0604020202020204" pitchFamily="34" charset="0"/>
              </a:rPr>
              <a:t>			</a:t>
            </a:r>
            <a:r>
              <a:rPr lang="en-US" sz="2469" dirty="0">
                <a:latin typeface=".SFUIDisplay"/>
                <a:cs typeface="Arial" panose="020B0604020202020204" pitchFamily="34" charset="0"/>
              </a:rPr>
              <a:t>Ultrasound scans for 12 weeks after serology confirmation</a:t>
            </a:r>
          </a:p>
          <a:p>
            <a:pPr lvl="7">
              <a:buFont typeface="Arial" pitchFamily="34" charset="0"/>
              <a:buChar char="•"/>
            </a:pPr>
            <a:r>
              <a:rPr lang="en-US" sz="2469" i="1" dirty="0">
                <a:latin typeface=".SFUIDisplay"/>
                <a:cs typeface="Arial" panose="020B0604020202020204" pitchFamily="34" charset="0"/>
              </a:rPr>
              <a:t> under 18 weeks - scan 2-3 weekly for hydrops, </a:t>
            </a:r>
          </a:p>
          <a:p>
            <a:pPr lvl="7">
              <a:buFont typeface="Arial" pitchFamily="34" charset="0"/>
              <a:buChar char="•"/>
            </a:pPr>
            <a:r>
              <a:rPr lang="en-US" sz="2469" i="1" dirty="0">
                <a:latin typeface=".SFUIDisplay"/>
                <a:cs typeface="Arial" panose="020B0604020202020204" pitchFamily="34" charset="0"/>
              </a:rPr>
              <a:t> over 18 weeks - scan weekly for MCA </a:t>
            </a:r>
            <a:r>
              <a:rPr lang="en-US" sz="2469" i="1" dirty="0" err="1">
                <a:latin typeface=".SFUIDisplay"/>
                <a:cs typeface="Arial" panose="020B0604020202020204" pitchFamily="34" charset="0"/>
              </a:rPr>
              <a:t>Vmax</a:t>
            </a:r>
            <a:endParaRPr lang="en-US" sz="2469" i="1" dirty="0">
              <a:latin typeface=".SFUIDisplay"/>
              <a:cs typeface="Arial" panose="020B0604020202020204" pitchFamily="34" charset="0"/>
            </a:endParaRPr>
          </a:p>
          <a:p>
            <a:endParaRPr lang="en-US" sz="1411" dirty="0">
              <a:solidFill>
                <a:srgbClr val="002060"/>
              </a:solidFill>
              <a:latin typeface=".SFUIDisplay"/>
              <a:cs typeface="Arial" panose="020B0604020202020204" pitchFamily="34" charset="0"/>
            </a:endParaRPr>
          </a:p>
          <a:p>
            <a:r>
              <a:rPr lang="en-US" sz="2469" b="1" dirty="0">
                <a:solidFill>
                  <a:srgbClr val="FF3399"/>
                </a:solidFill>
                <a:latin typeface=".SFUIDisplay"/>
                <a:cs typeface="Arial" panose="020B0604020202020204" pitchFamily="34" charset="0"/>
              </a:rPr>
              <a:t>Refer to Fetal Medicine if abnormal scan</a:t>
            </a:r>
          </a:p>
          <a:p>
            <a:r>
              <a:rPr lang="en-US" sz="2469" b="1" i="1" dirty="0">
                <a:latin typeface=".SFUIDisplay"/>
                <a:cs typeface="Arial" panose="020B0604020202020204" pitchFamily="34" charset="0"/>
              </a:rPr>
              <a:t>Tel:</a:t>
            </a:r>
            <a:r>
              <a:rPr lang="en-US" sz="2469" i="1" dirty="0">
                <a:latin typeface=".SFUIDisplay"/>
                <a:cs typeface="Arial" panose="020B0604020202020204" pitchFamily="34" charset="0"/>
              </a:rPr>
              <a:t> </a:t>
            </a:r>
            <a:r>
              <a:rPr lang="en-US" sz="2469" b="1" i="1" dirty="0">
                <a:latin typeface=".SFUIDisplay"/>
                <a:cs typeface="Arial" panose="020B0604020202020204" pitchFamily="34" charset="0"/>
              </a:rPr>
              <a:t>02920 742279 	fetal.med@wales.nhs.uk</a:t>
            </a:r>
            <a:r>
              <a:rPr lang="en-US" sz="2469" i="1" dirty="0">
                <a:solidFill>
                  <a:srgbClr val="66CCFF"/>
                </a:solidFill>
                <a:latin typeface=".SFUIDisplay"/>
              </a:rPr>
              <a:t>	</a:t>
            </a:r>
            <a:endParaRPr lang="en-US" sz="2469" dirty="0">
              <a:solidFill>
                <a:srgbClr val="002060"/>
              </a:solidFill>
              <a:latin typeface=".SFUIDisplay"/>
            </a:endParaRPr>
          </a:p>
        </p:txBody>
      </p:sp>
      <p:pic>
        <p:nvPicPr>
          <p:cNvPr id="1028" name="Picture 4" descr="http://innermosthealthcare.com/wp-content/uploads/2015/09/innermost-learni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0887" y="5985327"/>
            <a:ext cx="4053218" cy="725947"/>
          </a:xfrm>
          <a:prstGeom prst="rect">
            <a:avLst/>
          </a:prstGeom>
          <a:noFill/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977A505B-E5AD-4EC8-9D39-1FAF2109AFE2}"/>
              </a:ext>
            </a:extLst>
          </p:cNvPr>
          <p:cNvGrpSpPr/>
          <p:nvPr/>
        </p:nvGrpSpPr>
        <p:grpSpPr>
          <a:xfrm>
            <a:off x="7875210" y="204340"/>
            <a:ext cx="3464972" cy="2648792"/>
            <a:chOff x="2034871" y="2686"/>
            <a:chExt cx="982544" cy="751104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F55FF45-F500-4BBC-B42E-86E3663C0E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9950" y="49206"/>
              <a:ext cx="877465" cy="565566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1F18F32-088C-4164-930D-102282E02914}"/>
                </a:ext>
              </a:extLst>
            </p:cNvPr>
            <p:cNvSpPr txBox="1"/>
            <p:nvPr/>
          </p:nvSpPr>
          <p:spPr>
            <a:xfrm>
              <a:off x="2186460" y="554252"/>
              <a:ext cx="640559" cy="1185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116" dirty="0"/>
                <a:t>0        2        4         6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86C7585-4F67-43F4-8D53-D81E486DF2CD}"/>
                </a:ext>
              </a:extLst>
            </p:cNvPr>
            <p:cNvSpPr txBox="1"/>
            <p:nvPr/>
          </p:nvSpPr>
          <p:spPr>
            <a:xfrm>
              <a:off x="2444750" y="95019"/>
              <a:ext cx="197822" cy="1339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69" b="1" dirty="0"/>
                <a:t>IgM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550FA8A-8E11-49C3-87F2-2D54A460A9B6}"/>
                </a:ext>
              </a:extLst>
            </p:cNvPr>
            <p:cNvSpPr/>
            <p:nvPr/>
          </p:nvSpPr>
          <p:spPr>
            <a:xfrm>
              <a:off x="2734650" y="52613"/>
              <a:ext cx="176458" cy="1339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69" b="1" dirty="0"/>
                <a:t>IgG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80CC3B5-22E3-4C9F-BD75-F39D2E5B02AA}"/>
                </a:ext>
              </a:extLst>
            </p:cNvPr>
            <p:cNvSpPr/>
            <p:nvPr/>
          </p:nvSpPr>
          <p:spPr>
            <a:xfrm>
              <a:off x="2063750" y="2686"/>
              <a:ext cx="345589" cy="1185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116" b="1" dirty="0"/>
                <a:t>Exposure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EDF4824-462B-4B28-A246-5533E9CDC6B2}"/>
                </a:ext>
              </a:extLst>
            </p:cNvPr>
            <p:cNvSpPr/>
            <p:nvPr/>
          </p:nvSpPr>
          <p:spPr>
            <a:xfrm rot="16200000">
              <a:off x="1921023" y="222963"/>
              <a:ext cx="346208" cy="1185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116" b="1" dirty="0"/>
                <a:t>Antibody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D541093-C5BE-4A9D-9794-4BDE0B83EBDE}"/>
                </a:ext>
              </a:extLst>
            </p:cNvPr>
            <p:cNvSpPr/>
            <p:nvPr/>
          </p:nvSpPr>
          <p:spPr>
            <a:xfrm>
              <a:off x="2444383" y="635278"/>
              <a:ext cx="263533" cy="1185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116" b="1" dirty="0"/>
                <a:t>Weeks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6252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BC7CAFBF-801B-456D-AB50-48FC7510F043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E6258D11-39EF-48DC-AC6A-7F497B2E4475}"/>
              </a:ext>
            </a:extLst>
          </p:cNvPr>
          <p:cNvSpPr/>
          <p:nvPr/>
        </p:nvSpPr>
        <p:spPr>
          <a:xfrm>
            <a:off x="0" y="0"/>
            <a:ext cx="12192000" cy="48348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E9AF97-1956-4C0F-AD37-5E2FA98E96CA}"/>
              </a:ext>
            </a:extLst>
          </p:cNvPr>
          <p:cNvSpPr txBox="1"/>
          <p:nvPr/>
        </p:nvSpPr>
        <p:spPr>
          <a:xfrm>
            <a:off x="232111" y="5064877"/>
            <a:ext cx="353654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800" b="1" dirty="0"/>
              <a:t>DEBUG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D96B17-CE50-411B-BB3B-CF8E6798095F}"/>
              </a:ext>
            </a:extLst>
          </p:cNvPr>
          <p:cNvSpPr txBox="1"/>
          <p:nvPr/>
        </p:nvSpPr>
        <p:spPr>
          <a:xfrm>
            <a:off x="334277" y="144749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spc="395" dirty="0">
                <a:solidFill>
                  <a:srgbClr val="FFFFFF"/>
                </a:solidFill>
                <a:cs typeface="Calibri"/>
              </a:rPr>
              <a:t>Prenatal Diagnosis</a:t>
            </a:r>
            <a:endParaRPr lang="en-GB" sz="4800"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F96C8BDE-D38B-4A2D-ABA1-C2AE0523AF14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FE04FF14-D68F-4E41-A038-B197CF7EBD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4607" y="156974"/>
            <a:ext cx="913116" cy="114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FMU Logo.png">
            <a:extLst>
              <a:ext uri="{FF2B5EF4-FFF2-40B4-BE49-F238E27FC236}">
                <a16:creationId xmlns:a16="http://schemas.microsoft.com/office/drawing/2014/main" id="{768A9867-D6DF-4076-8F6C-2B2C35B1FB3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9526485" y="5732704"/>
            <a:ext cx="1276350" cy="933450"/>
          </a:xfrm>
          <a:prstGeom prst="rect">
            <a:avLst/>
          </a:prstGeom>
        </p:spPr>
      </p:pic>
      <p:pic>
        <p:nvPicPr>
          <p:cNvPr id="9" name="Picture 8" descr="CandV logo hires.jpg">
            <a:extLst>
              <a:ext uri="{FF2B5EF4-FFF2-40B4-BE49-F238E27FC236}">
                <a16:creationId xmlns:a16="http://schemas.microsoft.com/office/drawing/2014/main" id="{24AAC648-E33E-47D3-A0FF-8591EC2A2A8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937282" y="5790770"/>
            <a:ext cx="2360930" cy="67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980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PRENATAL DIAGNOSIS - D.E.B.U.G.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43549-7BDA-4345-A3E0-978E4FE91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236" y="1143000"/>
            <a:ext cx="11247164" cy="559841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sz="5800" b="1" dirty="0"/>
              <a:t>D</a:t>
            </a:r>
            <a:r>
              <a:rPr lang="en-GB" sz="4500" b="0" dirty="0"/>
              <a:t>emographics</a:t>
            </a:r>
          </a:p>
          <a:p>
            <a:pPr marL="0" indent="0">
              <a:buNone/>
            </a:pPr>
            <a:r>
              <a:rPr lang="en-GB" sz="4000" dirty="0"/>
              <a:t>	</a:t>
            </a:r>
            <a:r>
              <a:rPr lang="en-GB" sz="4000" dirty="0">
                <a:solidFill>
                  <a:schemeClr val="bg1">
                    <a:lumMod val="50000"/>
                  </a:schemeClr>
                </a:solidFill>
              </a:rPr>
              <a:t>age, ethnicity, carrier status, medical history, family history, obstetric history</a:t>
            </a:r>
            <a:endParaRPr lang="en-GB" sz="4000" b="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sz="5800" b="1" dirty="0"/>
              <a:t>E</a:t>
            </a:r>
            <a:r>
              <a:rPr lang="en-GB" sz="4500" dirty="0"/>
              <a:t>xternal </a:t>
            </a:r>
          </a:p>
          <a:p>
            <a:pPr marL="0" indent="0">
              <a:buNone/>
            </a:pPr>
            <a:r>
              <a:rPr lang="en-GB" sz="4000" dirty="0"/>
              <a:t>	</a:t>
            </a:r>
            <a:r>
              <a:rPr lang="en-GB" sz="4000" dirty="0">
                <a:solidFill>
                  <a:schemeClr val="bg1">
                    <a:lumMod val="50000"/>
                  </a:schemeClr>
                </a:solidFill>
              </a:rPr>
              <a:t>drugs, radiation, toxins, viral infection (Rubella, CMV, Toxoplasmosis, Syphilis, VZ, Parvo)</a:t>
            </a:r>
          </a:p>
          <a:p>
            <a:pPr marL="0" indent="0">
              <a:buNone/>
            </a:pPr>
            <a:r>
              <a:rPr lang="en-GB" sz="5800" b="1" dirty="0"/>
              <a:t>B</a:t>
            </a:r>
            <a:r>
              <a:rPr lang="en-GB" sz="4500" dirty="0"/>
              <a:t>iomarkers</a:t>
            </a:r>
          </a:p>
          <a:p>
            <a:pPr marL="0" indent="0">
              <a:buNone/>
            </a:pPr>
            <a:r>
              <a:rPr lang="en-GB" sz="4000" dirty="0"/>
              <a:t>	</a:t>
            </a:r>
            <a:r>
              <a:rPr lang="en-GB" sz="4000" dirty="0">
                <a:solidFill>
                  <a:schemeClr val="bg1">
                    <a:lumMod val="50000"/>
                  </a:schemeClr>
                </a:solidFill>
              </a:rPr>
              <a:t>AFP, HCG,E2, Inhibin, PAPP-A (Quad Test, Combined Test)</a:t>
            </a:r>
            <a:endParaRPr lang="en-GB" sz="4000" dirty="0"/>
          </a:p>
          <a:p>
            <a:pPr marL="0" indent="0">
              <a:buNone/>
            </a:pPr>
            <a:r>
              <a:rPr lang="en-GB" sz="5800" b="1" dirty="0"/>
              <a:t>U</a:t>
            </a:r>
            <a:r>
              <a:rPr lang="en-GB" sz="4500" dirty="0"/>
              <a:t>ltrasound and Imaging</a:t>
            </a:r>
          </a:p>
          <a:p>
            <a:pPr marL="0" indent="0">
              <a:buNone/>
            </a:pPr>
            <a:r>
              <a:rPr lang="en-GB" sz="4000" dirty="0"/>
              <a:t>	</a:t>
            </a:r>
            <a:r>
              <a:rPr lang="en-GB" sz="4000" dirty="0">
                <a:solidFill>
                  <a:schemeClr val="bg1">
                    <a:lumMod val="50000"/>
                  </a:schemeClr>
                </a:solidFill>
              </a:rPr>
              <a:t>Ultrasound (markers eg NT, anomalies, arrhythmia and cardiac function)</a:t>
            </a:r>
          </a:p>
          <a:p>
            <a:pPr marL="0" indent="0">
              <a:buNone/>
            </a:pPr>
            <a:r>
              <a:rPr lang="en-GB" sz="4000" dirty="0">
                <a:solidFill>
                  <a:schemeClr val="bg1">
                    <a:lumMod val="50000"/>
                  </a:schemeClr>
                </a:solidFill>
              </a:rPr>
              <a:t>	MRI</a:t>
            </a:r>
          </a:p>
          <a:p>
            <a:pPr marL="0" indent="0">
              <a:buNone/>
            </a:pPr>
            <a:r>
              <a:rPr lang="en-GB" sz="4000" dirty="0">
                <a:solidFill>
                  <a:schemeClr val="bg1">
                    <a:lumMod val="50000"/>
                  </a:schemeClr>
                </a:solidFill>
              </a:rPr>
              <a:t>	Fetoscopy</a:t>
            </a:r>
          </a:p>
          <a:p>
            <a:pPr marL="0" indent="0">
              <a:buNone/>
            </a:pPr>
            <a:r>
              <a:rPr lang="en-GB" sz="5800" b="1" dirty="0"/>
              <a:t>G</a:t>
            </a:r>
            <a:r>
              <a:rPr lang="en-GB" sz="4500" dirty="0"/>
              <a:t>enetics</a:t>
            </a:r>
          </a:p>
          <a:p>
            <a:pPr marL="0" indent="0">
              <a:buNone/>
            </a:pPr>
            <a:r>
              <a:rPr lang="en-GB" sz="4000" dirty="0"/>
              <a:t>	</a:t>
            </a:r>
            <a:r>
              <a:rPr lang="en-GB" sz="4000" dirty="0">
                <a:solidFill>
                  <a:schemeClr val="bg1">
                    <a:lumMod val="50000"/>
                  </a:schemeClr>
                </a:solidFill>
              </a:rPr>
              <a:t>invasive - amnio, CVS, FBS </a:t>
            </a:r>
            <a:r>
              <a:rPr lang="en-GB" sz="4000" i="1" u="sng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GB" sz="4000" i="1" dirty="0">
                <a:solidFill>
                  <a:schemeClr val="bg1">
                    <a:lumMod val="50000"/>
                  </a:schemeClr>
                </a:solidFill>
              </a:rPr>
              <a:t>PCR, karyotype, array CGH, exomes, SNP, FAGP)</a:t>
            </a:r>
          </a:p>
          <a:p>
            <a:pPr marL="0" indent="0">
              <a:buNone/>
            </a:pPr>
            <a:r>
              <a:rPr lang="en-GB" sz="4000" dirty="0">
                <a:solidFill>
                  <a:schemeClr val="bg1">
                    <a:lumMod val="50000"/>
                  </a:schemeClr>
                </a:solidFill>
              </a:rPr>
              <a:t>	non invasive prenatal testing – </a:t>
            </a:r>
            <a:r>
              <a:rPr lang="en-GB" sz="4000" i="1" dirty="0">
                <a:solidFill>
                  <a:schemeClr val="bg1">
                    <a:lumMod val="50000"/>
                  </a:schemeClr>
                </a:solidFill>
              </a:rPr>
              <a:t>(Counting v Single Nucleotide Polymorphism)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8A79647-7219-4099-9346-CD4F6F8DB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4607" y="156974"/>
            <a:ext cx="913116" cy="114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903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INVESTIGATION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43549-7BDA-4345-A3E0-978E4FE91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236" y="1143000"/>
            <a:ext cx="11247164" cy="559841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In many instances, the underlying cause may be determined by </a:t>
            </a:r>
          </a:p>
          <a:p>
            <a:pPr marL="0" indent="0">
              <a:buNone/>
            </a:pPr>
            <a:endParaRPr lang="en-GB" b="0" i="0" u="none" strike="noStrike" dirty="0">
              <a:solidFill>
                <a:srgbClr val="566066"/>
              </a:solidFill>
              <a:effectLst/>
              <a:latin typeface="BlinkMacSystemFont"/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566066"/>
                </a:solidFill>
                <a:latin typeface="BlinkMacSystemFont"/>
              </a:rPr>
              <a:t>Maternal:</a:t>
            </a:r>
            <a:endParaRPr lang="en-GB" b="1" i="0" u="none" strike="noStrike" dirty="0">
              <a:solidFill>
                <a:srgbClr val="566066"/>
              </a:solidFill>
              <a:effectLst/>
              <a:latin typeface="BlinkMacSystemFont"/>
            </a:endParaRPr>
          </a:p>
          <a:p>
            <a:r>
              <a:rPr lang="en-GB" dirty="0">
                <a:solidFill>
                  <a:srgbClr val="566066"/>
                </a:solidFill>
                <a:latin typeface="BlinkMacSystemFont"/>
              </a:rPr>
              <a:t>red cell 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antibody screen and </a:t>
            </a:r>
            <a:r>
              <a:rPr lang="en-GB" b="0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Kleihauer</a:t>
            </a:r>
            <a:endParaRPr lang="en-GB" b="0" i="0" u="none" strike="noStrike" dirty="0">
              <a:solidFill>
                <a:srgbClr val="566066"/>
              </a:solidFill>
              <a:effectLst/>
              <a:latin typeface="BlinkMacSystemFont"/>
            </a:endParaRPr>
          </a:p>
          <a:p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infection screen (parvovirus, CMV, syphilis)</a:t>
            </a:r>
          </a:p>
          <a:p>
            <a:r>
              <a:rPr lang="en-GB" dirty="0">
                <a:solidFill>
                  <a:srgbClr val="566066"/>
                </a:solidFill>
                <a:latin typeface="BlinkMacSystemFont"/>
              </a:rPr>
              <a:t>carrier screening (G6PD, </a:t>
            </a:r>
            <a:r>
              <a:rPr lang="en-GB" dirty="0" err="1">
                <a:solidFill>
                  <a:srgbClr val="566066"/>
                </a:solidFill>
                <a:latin typeface="BlinkMacSystemFont"/>
              </a:rPr>
              <a:t>Piruvate</a:t>
            </a:r>
            <a:r>
              <a:rPr lang="en-GB">
                <a:solidFill>
                  <a:srgbClr val="566066"/>
                </a:solidFill>
                <a:latin typeface="BlinkMacSystemFont"/>
              </a:rPr>
              <a:t> Kinase, </a:t>
            </a:r>
            <a:r>
              <a:rPr lang="en-GB" dirty="0" err="1">
                <a:solidFill>
                  <a:srgbClr val="566066"/>
                </a:solidFill>
                <a:latin typeface="BlinkMacSystemFont"/>
              </a:rPr>
              <a:t>a-thalassaemia</a:t>
            </a:r>
            <a:r>
              <a:rPr lang="en-GB" dirty="0">
                <a:solidFill>
                  <a:srgbClr val="566066"/>
                </a:solidFill>
                <a:latin typeface="BlinkMacSystemFont"/>
              </a:rPr>
              <a:t>)</a:t>
            </a:r>
          </a:p>
          <a:p>
            <a:endParaRPr lang="en-GB" dirty="0">
              <a:solidFill>
                <a:srgbClr val="566066"/>
              </a:solidFill>
              <a:latin typeface="BlinkMacSystemFont"/>
            </a:endParaRPr>
          </a:p>
          <a:p>
            <a:pPr marL="0" indent="0">
              <a:buNone/>
            </a:pPr>
            <a:r>
              <a:rPr lang="en-GB" b="1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Fetal</a:t>
            </a: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:</a:t>
            </a:r>
          </a:p>
          <a:p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ultrasound scan (anatomy and </a:t>
            </a:r>
            <a:r>
              <a:rPr lang="en-GB" dirty="0">
                <a:solidFill>
                  <a:srgbClr val="566066"/>
                </a:solidFill>
                <a:latin typeface="BlinkMacSystemFont"/>
              </a:rPr>
              <a:t>d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oppler studies)</a:t>
            </a:r>
          </a:p>
          <a:p>
            <a:r>
              <a:rPr lang="en-GB" dirty="0">
                <a:solidFill>
                  <a:srgbClr val="566066"/>
                </a:solidFill>
                <a:latin typeface="BlinkMacSystemFont"/>
              </a:rPr>
              <a:t>ech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ocardiography (structure, function, rate</a:t>
            </a:r>
            <a:r>
              <a:rPr lang="en-GB" dirty="0">
                <a:solidFill>
                  <a:srgbClr val="566066"/>
                </a:solidFill>
                <a:latin typeface="BlinkMacSystemFont"/>
              </a:rPr>
              <a:t>, rh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ythm)</a:t>
            </a:r>
          </a:p>
          <a:p>
            <a:r>
              <a:rPr lang="en-GB" dirty="0">
                <a:solidFill>
                  <a:srgbClr val="566066"/>
                </a:solidFill>
                <a:latin typeface="BlinkMacSystemFont"/>
              </a:rPr>
              <a:t>a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mniocentesis (PCR, karyotyping and array)</a:t>
            </a:r>
          </a:p>
          <a:p>
            <a:r>
              <a:rPr lang="en-GB" b="0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fetal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blood sampling (haemoglobin, red cell morphology)</a:t>
            </a:r>
          </a:p>
          <a:p>
            <a:pPr marL="0" indent="0">
              <a:buNone/>
            </a:pPr>
            <a:endParaRPr lang="en-GB" b="0" i="0" u="none" strike="noStrike" dirty="0">
              <a:solidFill>
                <a:srgbClr val="566066"/>
              </a:solidFill>
              <a:effectLst/>
              <a:latin typeface="BlinkMacSystemFont"/>
            </a:endParaRPr>
          </a:p>
          <a:p>
            <a:pPr marL="0" indent="0">
              <a:buNone/>
            </a:pP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Post Mortem: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</a:t>
            </a:r>
          </a:p>
          <a:p>
            <a:pPr marL="0" indent="0">
              <a:buNone/>
            </a:pPr>
            <a:r>
              <a:rPr lang="en-GB" dirty="0">
                <a:solidFill>
                  <a:srgbClr val="566066"/>
                </a:solidFill>
                <a:latin typeface="BlinkMacSystemFont"/>
              </a:rPr>
              <a:t>hydrops often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remains unexplained even after post mortem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EB12145-B688-4830-BD02-9E1F49CE9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4607" y="156974"/>
            <a:ext cx="913116" cy="114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177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ULTRASOUND – LUNG MASS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6" name="Picture 2" descr="Ultrasound of a fetus with CPAM">
            <a:extLst>
              <a:ext uri="{FF2B5EF4-FFF2-40B4-BE49-F238E27FC236}">
                <a16:creationId xmlns:a16="http://schemas.microsoft.com/office/drawing/2014/main" id="{26EFD0F0-10BB-4CD8-B31F-3584C5DBE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12" y="1213667"/>
            <a:ext cx="5724248" cy="438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">
            <a:extLst>
              <a:ext uri="{FF2B5EF4-FFF2-40B4-BE49-F238E27FC236}">
                <a16:creationId xmlns:a16="http://schemas.microsoft.com/office/drawing/2014/main" id="{0FF98217-5941-4596-BF8C-9BDEBCFDA1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" t="8255" r="50700"/>
          <a:stretch/>
        </p:blipFill>
        <p:spPr bwMode="auto">
          <a:xfrm>
            <a:off x="6193472" y="1215929"/>
            <a:ext cx="5724249" cy="4380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E0BC4B3-F6C8-4067-9C33-6C907E982391}"/>
              </a:ext>
            </a:extLst>
          </p:cNvPr>
          <p:cNvSpPr txBox="1"/>
          <p:nvPr/>
        </p:nvSpPr>
        <p:spPr>
          <a:xfrm>
            <a:off x="2360427" y="5765399"/>
            <a:ext cx="1747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C.P.A.M.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4AA82D-722E-4F13-97E0-FF7410098BA5}"/>
              </a:ext>
            </a:extLst>
          </p:cNvPr>
          <p:cNvSpPr txBox="1"/>
          <p:nvPr/>
        </p:nvSpPr>
        <p:spPr>
          <a:xfrm>
            <a:off x="6811631" y="5537453"/>
            <a:ext cx="42547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/>
              <a:t>Congenital </a:t>
            </a:r>
          </a:p>
          <a:p>
            <a:pPr algn="ctr"/>
            <a:r>
              <a:rPr lang="en-GB" sz="3600" dirty="0" err="1"/>
              <a:t>Diaphrgamatic</a:t>
            </a:r>
            <a:r>
              <a:rPr lang="en-GB" sz="3600" dirty="0"/>
              <a:t> Hernia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2B94DB-9C3D-40AC-8842-2BA51BD8E151}"/>
              </a:ext>
            </a:extLst>
          </p:cNvPr>
          <p:cNvSpPr txBox="1"/>
          <p:nvPr/>
        </p:nvSpPr>
        <p:spPr>
          <a:xfrm>
            <a:off x="8144256" y="3059668"/>
            <a:ext cx="1001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Stomach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73349F-68A5-47A7-8500-DCB84734AF45}"/>
              </a:ext>
            </a:extLst>
          </p:cNvPr>
          <p:cNvSpPr txBox="1"/>
          <p:nvPr/>
        </p:nvSpPr>
        <p:spPr>
          <a:xfrm>
            <a:off x="9384276" y="2101018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Heart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2BC41C-B166-4E2B-8C43-76A9E2A6B206}"/>
              </a:ext>
            </a:extLst>
          </p:cNvPr>
          <p:cNvSpPr txBox="1"/>
          <p:nvPr/>
        </p:nvSpPr>
        <p:spPr>
          <a:xfrm>
            <a:off x="8144256" y="1852999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Lung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90932E-9F8F-4BE6-A90C-A8A316703C40}"/>
              </a:ext>
            </a:extLst>
          </p:cNvPr>
          <p:cNvSpPr txBox="1"/>
          <p:nvPr/>
        </p:nvSpPr>
        <p:spPr>
          <a:xfrm>
            <a:off x="9461783" y="3838351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Lung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EA32EC-844C-4B7E-AB05-0817707EDF7F}"/>
              </a:ext>
            </a:extLst>
          </p:cNvPr>
          <p:cNvSpPr txBox="1"/>
          <p:nvPr/>
        </p:nvSpPr>
        <p:spPr>
          <a:xfrm>
            <a:off x="7748323" y="4023017"/>
            <a:ext cx="762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Bowel</a:t>
            </a:r>
          </a:p>
        </p:txBody>
      </p:sp>
      <p:pic>
        <p:nvPicPr>
          <p:cNvPr id="7170" name="Picture 2" descr="Ultrasound service icon showing transducer used for sonography imaging at Premier Diagnostic Imaging in Cookeville, TN">
            <a:extLst>
              <a:ext uri="{FF2B5EF4-FFF2-40B4-BE49-F238E27FC236}">
                <a16:creationId xmlns:a16="http://schemas.microsoft.com/office/drawing/2014/main" id="{10D0996D-5E56-40EB-B843-F4CE43EEE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5472" y="70643"/>
            <a:ext cx="855028" cy="85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692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ULTRASOUND – AV SHUNT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0BC4B3-F6C8-4067-9C33-6C907E982391}"/>
              </a:ext>
            </a:extLst>
          </p:cNvPr>
          <p:cNvSpPr txBox="1"/>
          <p:nvPr/>
        </p:nvSpPr>
        <p:spPr>
          <a:xfrm>
            <a:off x="3384734" y="5899123"/>
            <a:ext cx="4684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Vein of Galen Aneurysm</a:t>
            </a:r>
          </a:p>
        </p:txBody>
      </p:sp>
      <p:pic>
        <p:nvPicPr>
          <p:cNvPr id="4" name="Picture 3" descr="Graphical user interface, website&#10;&#10;Description automatically generated with medium confidence">
            <a:extLst>
              <a:ext uri="{FF2B5EF4-FFF2-40B4-BE49-F238E27FC236}">
                <a16:creationId xmlns:a16="http://schemas.microsoft.com/office/drawing/2014/main" id="{87158D2F-F895-442A-B870-AF0A4EF49C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36" y="1319441"/>
            <a:ext cx="10783868" cy="4524170"/>
          </a:xfrm>
          <a:prstGeom prst="rect">
            <a:avLst/>
          </a:prstGeom>
        </p:spPr>
      </p:pic>
      <p:pic>
        <p:nvPicPr>
          <p:cNvPr id="8" name="Picture 2" descr="Ultrasound service icon showing transducer used for sonography imaging at Premier Diagnostic Imaging in Cookeville, TN">
            <a:extLst>
              <a:ext uri="{FF2B5EF4-FFF2-40B4-BE49-F238E27FC236}">
                <a16:creationId xmlns:a16="http://schemas.microsoft.com/office/drawing/2014/main" id="{D99AE710-BB9E-4C3F-81BD-A1CF457EF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5472" y="70643"/>
            <a:ext cx="855028" cy="85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942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ULTRASOUND &amp; MRI – Tumour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4AA82D-722E-4F13-97E0-FF7410098BA5}"/>
              </a:ext>
            </a:extLst>
          </p:cNvPr>
          <p:cNvSpPr txBox="1"/>
          <p:nvPr/>
        </p:nvSpPr>
        <p:spPr>
          <a:xfrm>
            <a:off x="4142905" y="5821182"/>
            <a:ext cx="4876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Sacrococcygeal Teratoma</a:t>
            </a:r>
          </a:p>
        </p:txBody>
      </p:sp>
      <p:pic>
        <p:nvPicPr>
          <p:cNvPr id="2050" name="Picture 2" descr="fetal sacrococcygeal teratoma ultrasound">
            <a:extLst>
              <a:ext uri="{FF2B5EF4-FFF2-40B4-BE49-F238E27FC236}">
                <a16:creationId xmlns:a16="http://schemas.microsoft.com/office/drawing/2014/main" id="{3F1FEC1D-95E9-43D9-8C93-482648DAB9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8" r="12018"/>
          <a:stretch/>
        </p:blipFill>
        <p:spPr bwMode="auto">
          <a:xfrm>
            <a:off x="335235" y="1238901"/>
            <a:ext cx="5674659" cy="438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mage">
            <a:extLst>
              <a:ext uri="{FF2B5EF4-FFF2-40B4-BE49-F238E27FC236}">
                <a16:creationId xmlns:a16="http://schemas.microsoft.com/office/drawing/2014/main" id="{0CEFB448-8BD3-4601-86DA-AF94615EE7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106" y="1241981"/>
            <a:ext cx="5674655" cy="437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Ultrasound service icon showing transducer used for sonography imaging at Premier Diagnostic Imaging in Cookeville, TN">
            <a:extLst>
              <a:ext uri="{FF2B5EF4-FFF2-40B4-BE49-F238E27FC236}">
                <a16:creationId xmlns:a16="http://schemas.microsoft.com/office/drawing/2014/main" id="{8B191903-4BB6-46CC-95C7-78A7B3EA5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5472" y="70643"/>
            <a:ext cx="855028" cy="85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8149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ULTRASOUND </a:t>
            </a:r>
            <a:r>
              <a:rPr lang="en-GB" dirty="0"/>
              <a:t>– Anaemia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AutoShape 4">
            <a:extLst>
              <a:ext uri="{FF2B5EF4-FFF2-40B4-BE49-F238E27FC236}">
                <a16:creationId xmlns:a16="http://schemas.microsoft.com/office/drawing/2014/main" id="{B22FF511-08F2-4395-AA1D-4CAB4538C2E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0D91F475-BB18-49E2-9ED9-74AF86316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36" y="1283785"/>
            <a:ext cx="5664731" cy="421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F90C3825-4B63-4CB1-824D-9380FB86D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513" y="1283785"/>
            <a:ext cx="5534025" cy="4190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A9B2DCA-ABCA-4BB5-8B06-A1BECA47CEE0}"/>
              </a:ext>
            </a:extLst>
          </p:cNvPr>
          <p:cNvSpPr txBox="1"/>
          <p:nvPr/>
        </p:nvSpPr>
        <p:spPr>
          <a:xfrm>
            <a:off x="3593234" y="5751724"/>
            <a:ext cx="533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/>
              <a:t>MCA Vmax Measurement</a:t>
            </a:r>
            <a:endParaRPr lang="en-GB" sz="3600" dirty="0"/>
          </a:p>
        </p:txBody>
      </p:sp>
      <p:pic>
        <p:nvPicPr>
          <p:cNvPr id="11" name="Picture 2" descr="Ultrasound service icon showing transducer used for sonography imaging at Premier Diagnostic Imaging in Cookeville, TN">
            <a:extLst>
              <a:ext uri="{FF2B5EF4-FFF2-40B4-BE49-F238E27FC236}">
                <a16:creationId xmlns:a16="http://schemas.microsoft.com/office/drawing/2014/main" id="{AA175452-155C-4365-89E8-2A8C44472C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5472" y="70643"/>
            <a:ext cx="855028" cy="85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1423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ULTRASOUND </a:t>
            </a:r>
            <a:r>
              <a:rPr lang="en-GB" dirty="0"/>
              <a:t>– MCA Vmax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AutoShape 4">
            <a:extLst>
              <a:ext uri="{FF2B5EF4-FFF2-40B4-BE49-F238E27FC236}">
                <a16:creationId xmlns:a16="http://schemas.microsoft.com/office/drawing/2014/main" id="{B22FF511-08F2-4395-AA1D-4CAB4538C2E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EB685C-8C15-4D07-849E-FFF4A5F942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00" t="19271" r="20600" b="1669"/>
          <a:stretch/>
        </p:blipFill>
        <p:spPr>
          <a:xfrm>
            <a:off x="335236" y="883997"/>
            <a:ext cx="10247420" cy="5686551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5A81090-61AD-422F-B1A8-48C103139F1C}"/>
              </a:ext>
            </a:extLst>
          </p:cNvPr>
          <p:cNvSpPr/>
          <p:nvPr/>
        </p:nvSpPr>
        <p:spPr>
          <a:xfrm>
            <a:off x="1836751" y="1439186"/>
            <a:ext cx="7076661" cy="2798859"/>
          </a:xfrm>
          <a:custGeom>
            <a:avLst/>
            <a:gdLst>
              <a:gd name="connsiteX0" fmla="*/ 0 w 7076661"/>
              <a:gd name="connsiteY0" fmla="*/ 2798859 h 2798859"/>
              <a:gd name="connsiteX1" fmla="*/ 1248355 w 7076661"/>
              <a:gd name="connsiteY1" fmla="*/ 2520564 h 2798859"/>
              <a:gd name="connsiteX2" fmla="*/ 3522428 w 7076661"/>
              <a:gd name="connsiteY2" fmla="*/ 1789044 h 2798859"/>
              <a:gd name="connsiteX3" fmla="*/ 4842345 w 7076661"/>
              <a:gd name="connsiteY3" fmla="*/ 1240404 h 2798859"/>
              <a:gd name="connsiteX4" fmla="*/ 6384898 w 7076661"/>
              <a:gd name="connsiteY4" fmla="*/ 469127 h 2798859"/>
              <a:gd name="connsiteX5" fmla="*/ 7076661 w 7076661"/>
              <a:gd name="connsiteY5" fmla="*/ 0 h 2798859"/>
              <a:gd name="connsiteX6" fmla="*/ 7952 w 7076661"/>
              <a:gd name="connsiteY6" fmla="*/ 7951 h 2798859"/>
              <a:gd name="connsiteX7" fmla="*/ 0 w 7076661"/>
              <a:gd name="connsiteY7" fmla="*/ 2798859 h 2798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76661" h="2798859">
                <a:moveTo>
                  <a:pt x="0" y="2798859"/>
                </a:moveTo>
                <a:lnTo>
                  <a:pt x="1248355" y="2520564"/>
                </a:lnTo>
                <a:lnTo>
                  <a:pt x="3522428" y="1789044"/>
                </a:lnTo>
                <a:lnTo>
                  <a:pt x="4842345" y="1240404"/>
                </a:lnTo>
                <a:lnTo>
                  <a:pt x="6384898" y="469127"/>
                </a:lnTo>
                <a:lnTo>
                  <a:pt x="7076661" y="0"/>
                </a:lnTo>
                <a:lnTo>
                  <a:pt x="7952" y="7951"/>
                </a:lnTo>
                <a:cubicBezTo>
                  <a:pt x="5301" y="938254"/>
                  <a:pt x="2651" y="1868556"/>
                  <a:pt x="0" y="2798859"/>
                </a:cubicBezTo>
                <a:close/>
              </a:path>
            </a:pathLst>
          </a:custGeom>
          <a:solidFill>
            <a:srgbClr val="F49B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26859A-CD95-48B8-BACE-D88F0936774F}"/>
              </a:ext>
            </a:extLst>
          </p:cNvPr>
          <p:cNvSpPr txBox="1"/>
          <p:nvPr/>
        </p:nvSpPr>
        <p:spPr>
          <a:xfrm>
            <a:off x="2913888" y="2005843"/>
            <a:ext cx="1816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ANAEMIA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F1E1813-C708-430F-812B-D541F2C9B9D0}"/>
              </a:ext>
            </a:extLst>
          </p:cNvPr>
          <p:cNvSpPr/>
          <p:nvPr/>
        </p:nvSpPr>
        <p:spPr>
          <a:xfrm>
            <a:off x="1804416" y="1522646"/>
            <a:ext cx="7049825" cy="2744554"/>
          </a:xfrm>
          <a:custGeom>
            <a:avLst/>
            <a:gdLst>
              <a:gd name="connsiteX0" fmla="*/ 0 w 7049825"/>
              <a:gd name="connsiteY0" fmla="*/ 2744554 h 2744554"/>
              <a:gd name="connsiteX1" fmla="*/ 1767840 w 7049825"/>
              <a:gd name="connsiteY1" fmla="*/ 2281258 h 2744554"/>
              <a:gd name="connsiteX2" fmla="*/ 3316224 w 7049825"/>
              <a:gd name="connsiteY2" fmla="*/ 1781386 h 2744554"/>
              <a:gd name="connsiteX3" fmla="*/ 4949952 w 7049825"/>
              <a:gd name="connsiteY3" fmla="*/ 1110826 h 2744554"/>
              <a:gd name="connsiteX4" fmla="*/ 6071616 w 7049825"/>
              <a:gd name="connsiteY4" fmla="*/ 549994 h 2744554"/>
              <a:gd name="connsiteX5" fmla="*/ 6986016 w 7049825"/>
              <a:gd name="connsiteY5" fmla="*/ 37930 h 2744554"/>
              <a:gd name="connsiteX6" fmla="*/ 6973824 w 7049825"/>
              <a:gd name="connsiteY6" fmla="*/ 37930 h 2744554"/>
              <a:gd name="connsiteX7" fmla="*/ 6973824 w 7049825"/>
              <a:gd name="connsiteY7" fmla="*/ 37930 h 2744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49825" h="2744554">
                <a:moveTo>
                  <a:pt x="0" y="2744554"/>
                </a:moveTo>
                <a:cubicBezTo>
                  <a:pt x="607568" y="2593170"/>
                  <a:pt x="1215136" y="2441786"/>
                  <a:pt x="1767840" y="2281258"/>
                </a:cubicBezTo>
                <a:cubicBezTo>
                  <a:pt x="2320544" y="2120730"/>
                  <a:pt x="2785872" y="1976458"/>
                  <a:pt x="3316224" y="1781386"/>
                </a:cubicBezTo>
                <a:cubicBezTo>
                  <a:pt x="3846576" y="1586314"/>
                  <a:pt x="4490720" y="1316058"/>
                  <a:pt x="4949952" y="1110826"/>
                </a:cubicBezTo>
                <a:cubicBezTo>
                  <a:pt x="5409184" y="905594"/>
                  <a:pt x="5732272" y="728810"/>
                  <a:pt x="6071616" y="549994"/>
                </a:cubicBezTo>
                <a:cubicBezTo>
                  <a:pt x="6410960" y="371178"/>
                  <a:pt x="6986016" y="37930"/>
                  <a:pt x="6986016" y="37930"/>
                </a:cubicBezTo>
                <a:cubicBezTo>
                  <a:pt x="7136384" y="-47414"/>
                  <a:pt x="6973824" y="37930"/>
                  <a:pt x="6973824" y="37930"/>
                </a:cubicBezTo>
                <a:lnTo>
                  <a:pt x="6973824" y="37930"/>
                </a:ln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2" descr="Ultrasound service icon showing transducer used for sonography imaging at Premier Diagnostic Imaging in Cookeville, TN">
            <a:extLst>
              <a:ext uri="{FF2B5EF4-FFF2-40B4-BE49-F238E27FC236}">
                <a16:creationId xmlns:a16="http://schemas.microsoft.com/office/drawing/2014/main" id="{6409FB96-D72A-4074-A9B3-3EB4F052F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5472" y="70643"/>
            <a:ext cx="855028" cy="85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921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Dr </a:t>
            </a:r>
            <a:r>
              <a:rPr lang="en-GB" b="1" dirty="0"/>
              <a:t>Bryan Beattie </a:t>
            </a:r>
            <a:r>
              <a:rPr lang="en-GB" sz="2400" b="1" dirty="0"/>
              <a:t>MD FRCOG</a:t>
            </a:r>
            <a:endParaRPr lang="en-GB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43549-7BDA-4345-A3E0-978E4FE91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236" y="1385303"/>
            <a:ext cx="10566677" cy="517064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0" dirty="0"/>
              <a:t>Medically qualified fetal medicine consultant who trained in Canada and the United Kingdom and Clinical Lead for NHS Fetal Medicine Service in Wales. </a:t>
            </a:r>
          </a:p>
          <a:p>
            <a:pPr marL="0" indent="0">
              <a:buNone/>
            </a:pPr>
            <a:endParaRPr lang="en-US" b="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b="0" dirty="0">
                <a:solidFill>
                  <a:schemeClr val="bg1">
                    <a:lumMod val="50000"/>
                  </a:schemeClr>
                </a:solidFill>
              </a:rPr>
              <a:t>MD Thesis on Doppler Ultrasound in Obstetrics </a:t>
            </a:r>
            <a:r>
              <a:rPr lang="en-GB" b="0" dirty="0">
                <a:solidFill>
                  <a:schemeClr val="bg1">
                    <a:lumMod val="50000"/>
                  </a:schemeClr>
                </a:solidFill>
              </a:rPr>
              <a:t>(Queens University Belfast).</a:t>
            </a:r>
            <a:endParaRPr lang="en-US" b="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b="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b="0" dirty="0">
                <a:solidFill>
                  <a:schemeClr val="bg1">
                    <a:lumMod val="50000"/>
                  </a:schemeClr>
                </a:solidFill>
              </a:rPr>
              <a:t>Founder member of the British Maternal Fetal Medicine </a:t>
            </a:r>
            <a:r>
              <a:rPr lang="en-GB" b="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b="0" dirty="0" err="1">
                <a:solidFill>
                  <a:schemeClr val="bg1">
                    <a:lumMod val="50000"/>
                  </a:schemeClr>
                </a:solidFill>
              </a:rPr>
              <a:t>ociety</a:t>
            </a:r>
            <a:r>
              <a:rPr lang="en-US" b="0" dirty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  <a:p>
            <a:pPr marL="0" indent="0">
              <a:buNone/>
            </a:pPr>
            <a:endParaRPr lang="en-US" b="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b="0" dirty="0">
                <a:solidFill>
                  <a:schemeClr val="bg1">
                    <a:lumMod val="50000"/>
                  </a:schemeClr>
                </a:solidFill>
              </a:rPr>
              <a:t>Executive Medical Director of Innermost Healthcare, a private women’s healthcare clinic in Cardiff, Wales. </a:t>
            </a:r>
          </a:p>
          <a:p>
            <a:pPr marL="0" indent="0">
              <a:buNone/>
            </a:pPr>
            <a:endParaRPr lang="en-GB" b="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b="0" dirty="0">
                <a:solidFill>
                  <a:schemeClr val="bg1">
                    <a:lumMod val="50000"/>
                  </a:schemeClr>
                </a:solidFill>
              </a:rPr>
              <a:t>Founder &amp; Chairman of Innermost Learning-UK registered educational charity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EEE3ABC9-616A-C546-B5CB-8DAD0F4DD6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901913" y="302051"/>
            <a:ext cx="954849" cy="1461503"/>
          </a:xfrm>
          <a:prstGeom prst="rect">
            <a:avLst/>
          </a:prstGeom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54DF44B2-0AF0-43A0-96A3-3DDC1CD1F19A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61F8986D-DADC-44D9-8836-241BEF9208C7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4633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BC7CAFBF-801B-456D-AB50-48FC7510F043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E6258D11-39EF-48DC-AC6A-7F497B2E4475}"/>
              </a:ext>
            </a:extLst>
          </p:cNvPr>
          <p:cNvSpPr/>
          <p:nvPr/>
        </p:nvSpPr>
        <p:spPr>
          <a:xfrm>
            <a:off x="0" y="0"/>
            <a:ext cx="12192000" cy="48348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E9AF97-1956-4C0F-AD37-5E2FA98E96CA}"/>
              </a:ext>
            </a:extLst>
          </p:cNvPr>
          <p:cNvSpPr txBox="1"/>
          <p:nvPr/>
        </p:nvSpPr>
        <p:spPr>
          <a:xfrm>
            <a:off x="232111" y="5064877"/>
            <a:ext cx="59096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800" b="1" dirty="0"/>
              <a:t>TREATMENT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D96B17-CE50-411B-BB3B-CF8E6798095F}"/>
              </a:ext>
            </a:extLst>
          </p:cNvPr>
          <p:cNvSpPr txBox="1"/>
          <p:nvPr/>
        </p:nvSpPr>
        <p:spPr>
          <a:xfrm>
            <a:off x="334277" y="144749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spc="395" dirty="0">
                <a:solidFill>
                  <a:srgbClr val="FFFFFF"/>
                </a:solidFill>
                <a:cs typeface="Calibri"/>
              </a:rPr>
              <a:t>HYDROPS</a:t>
            </a:r>
            <a:endParaRPr lang="en-GB" sz="4800"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F96C8BDE-D38B-4A2D-ABA1-C2AE0523AF14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CDC0C3CF-A5E1-41FE-97E0-F893C13D78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4733" y="144749"/>
            <a:ext cx="1100955" cy="1100955"/>
          </a:xfrm>
          <a:prstGeom prst="rect">
            <a:avLst/>
          </a:prstGeom>
        </p:spPr>
      </p:pic>
      <p:pic>
        <p:nvPicPr>
          <p:cNvPr id="9" name="Picture 8" descr="FMU Logo.png">
            <a:extLst>
              <a:ext uri="{FF2B5EF4-FFF2-40B4-BE49-F238E27FC236}">
                <a16:creationId xmlns:a16="http://schemas.microsoft.com/office/drawing/2014/main" id="{8C7B5588-47BF-4AC1-90D1-4BF71710AE9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9526485" y="5732704"/>
            <a:ext cx="1276350" cy="933450"/>
          </a:xfrm>
          <a:prstGeom prst="rect">
            <a:avLst/>
          </a:prstGeom>
        </p:spPr>
      </p:pic>
      <p:pic>
        <p:nvPicPr>
          <p:cNvPr id="10" name="Picture 9" descr="CandV logo hires.jpg">
            <a:extLst>
              <a:ext uri="{FF2B5EF4-FFF2-40B4-BE49-F238E27FC236}">
                <a16:creationId xmlns:a16="http://schemas.microsoft.com/office/drawing/2014/main" id="{63D3EAB6-33E9-4BD5-8E49-CEC69F75B6CC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937282" y="5790770"/>
            <a:ext cx="2360930" cy="67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0101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 err="1"/>
              <a:t>FETAL</a:t>
            </a:r>
            <a:r>
              <a:rPr lang="en-GB" b="1" dirty="0"/>
              <a:t> THERAPY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43549-7BDA-4345-A3E0-978E4FE91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236" y="1143000"/>
            <a:ext cx="11247164" cy="55984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Fetal anaemia: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intrauterine blood transfusion/s</a:t>
            </a:r>
          </a:p>
          <a:p>
            <a:pPr marL="0" indent="0">
              <a:buNone/>
            </a:pPr>
            <a:endParaRPr lang="en-GB" b="0" i="0" u="none" strike="noStrike" dirty="0">
              <a:solidFill>
                <a:srgbClr val="566066"/>
              </a:solidFill>
              <a:effectLst/>
              <a:latin typeface="BlinkMacSystemFont"/>
            </a:endParaRPr>
          </a:p>
          <a:p>
            <a:pPr marL="0" indent="0">
              <a:buNone/>
            </a:pP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Pleural effusions or large pulmonary cyst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: </a:t>
            </a:r>
            <a:r>
              <a:rPr lang="en-GB" b="0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thoracoamniotic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shunt</a:t>
            </a:r>
          </a:p>
          <a:p>
            <a:pPr marL="0" indent="0">
              <a:buNone/>
            </a:pPr>
            <a:endParaRPr lang="en-GB" b="0" i="0" u="none" strike="noStrike" dirty="0">
              <a:solidFill>
                <a:srgbClr val="566066"/>
              </a:solidFill>
              <a:effectLst/>
              <a:latin typeface="BlinkMacSystemFont"/>
            </a:endParaRPr>
          </a:p>
          <a:p>
            <a:pPr marL="0" indent="0">
              <a:buNone/>
            </a:pPr>
            <a:r>
              <a:rPr lang="en-GB" b="1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Fetal</a:t>
            </a: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</a:t>
            </a:r>
            <a:r>
              <a:rPr lang="en-GB" b="1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tachyarrhythmias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: </a:t>
            </a:r>
            <a:r>
              <a:rPr lang="en-GB" b="0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transplacental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or direct </a:t>
            </a:r>
            <a:r>
              <a:rPr lang="en-GB" b="0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fetal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administration of </a:t>
            </a:r>
            <a:r>
              <a:rPr lang="en-GB" b="0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antiarrhythmic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drugs.</a:t>
            </a:r>
          </a:p>
          <a:p>
            <a:pPr marL="0" indent="0">
              <a:buNone/>
            </a:pPr>
            <a:endParaRPr lang="en-GB" b="0" i="0" u="none" strike="noStrike" dirty="0">
              <a:solidFill>
                <a:srgbClr val="566066"/>
              </a:solidFill>
              <a:effectLst/>
              <a:latin typeface="BlinkMacSystemFont"/>
            </a:endParaRPr>
          </a:p>
          <a:p>
            <a:pPr marL="0" indent="0">
              <a:buNone/>
            </a:pP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Teratomas, </a:t>
            </a:r>
            <a:r>
              <a:rPr lang="en-GB" b="1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chorioangiomas</a:t>
            </a: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, pulmonary sequestration: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ultrasound-guided laser coagulation of feeding vessel.</a:t>
            </a:r>
          </a:p>
          <a:p>
            <a:pPr marL="0" indent="0">
              <a:buNone/>
            </a:pPr>
            <a:endParaRPr lang="en-GB" b="0" i="0" u="none" strike="noStrike" dirty="0">
              <a:solidFill>
                <a:srgbClr val="566066"/>
              </a:solidFill>
              <a:effectLst/>
              <a:latin typeface="BlinkMacSystemFont"/>
            </a:endParaRPr>
          </a:p>
          <a:p>
            <a:pPr marL="0" indent="0">
              <a:buNone/>
            </a:pP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Recipient </a:t>
            </a:r>
            <a:r>
              <a:rPr lang="en-GB" b="1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fetus</a:t>
            </a: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in twin-to-twin transfusion syndrome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: endoscopic laser coagulation of the communicating placental vessels.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07812F9E-5A63-4577-9066-EC4557424D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4733" y="144749"/>
            <a:ext cx="1100955" cy="110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1479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TREATMENT </a:t>
            </a:r>
            <a:r>
              <a:rPr lang="en-GB" dirty="0"/>
              <a:t>– Fetal Transfusion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3E6153F2-2AC0-4126-8EF0-E7246A4F3D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5"/>
          <a:stretch/>
        </p:blipFill>
        <p:spPr bwMode="auto">
          <a:xfrm>
            <a:off x="431801" y="1017601"/>
            <a:ext cx="5511800" cy="545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Management of Red Cell Alloimmunization (Chapter 10) - Fetal Therapy">
            <a:extLst>
              <a:ext uri="{FF2B5EF4-FFF2-40B4-BE49-F238E27FC236}">
                <a16:creationId xmlns:a16="http://schemas.microsoft.com/office/drawing/2014/main" id="{216E3D56-BDC1-4A54-A9A8-82F39BE284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323" b="15621"/>
          <a:stretch/>
        </p:blipFill>
        <p:spPr bwMode="auto">
          <a:xfrm>
            <a:off x="6704014" y="1098320"/>
            <a:ext cx="3441700" cy="251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Management of Red Cell Alloimmunization (Chapter 10) - Fetal Therapy">
            <a:extLst>
              <a:ext uri="{FF2B5EF4-FFF2-40B4-BE49-F238E27FC236}">
                <a16:creationId xmlns:a16="http://schemas.microsoft.com/office/drawing/2014/main" id="{05817A19-1F05-4546-9267-C197EAFBB6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55" t="11204" r="568" b="-2322"/>
          <a:stretch/>
        </p:blipFill>
        <p:spPr bwMode="auto">
          <a:xfrm>
            <a:off x="6704014" y="3877620"/>
            <a:ext cx="3441700" cy="2730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0830052-212A-4DA3-90BE-071C7D7B2B5A}"/>
              </a:ext>
            </a:extLst>
          </p:cNvPr>
          <p:cNvSpPr txBox="1"/>
          <p:nvPr/>
        </p:nvSpPr>
        <p:spPr>
          <a:xfrm>
            <a:off x="6808360" y="6028723"/>
            <a:ext cx="1756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solidFill>
                  <a:schemeClr val="bg1"/>
                </a:solidFill>
              </a:rPr>
              <a:t>Heaptic</a:t>
            </a:r>
            <a:r>
              <a:rPr lang="en-GB" sz="2400" dirty="0">
                <a:solidFill>
                  <a:schemeClr val="bg1"/>
                </a:solidFill>
              </a:rPr>
              <a:t> Vein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C5E09B-3454-4E71-ABDF-85057A5D1B64}"/>
              </a:ext>
            </a:extLst>
          </p:cNvPr>
          <p:cNvSpPr txBox="1"/>
          <p:nvPr/>
        </p:nvSpPr>
        <p:spPr>
          <a:xfrm>
            <a:off x="6727796" y="3078128"/>
            <a:ext cx="13898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Cord Vein</a:t>
            </a:r>
          </a:p>
        </p:txBody>
      </p:sp>
      <p:pic>
        <p:nvPicPr>
          <p:cNvPr id="1026" name="Picture 2" descr="Blood bag, blood transfusion, human blood, transfusion icon - Download on Iconfinder">
            <a:extLst>
              <a:ext uri="{FF2B5EF4-FFF2-40B4-BE49-F238E27FC236}">
                <a16:creationId xmlns:a16="http://schemas.microsoft.com/office/drawing/2014/main" id="{9ACD4F39-D84C-4841-9B3C-7F7F3FD4C6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071" b="20630"/>
          <a:stretch/>
        </p:blipFill>
        <p:spPr bwMode="auto">
          <a:xfrm flipH="1">
            <a:off x="10756751" y="0"/>
            <a:ext cx="1100011" cy="1507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5303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100" y="646914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TREATMENT – </a:t>
            </a:r>
            <a:r>
              <a:rPr lang="en-GB" sz="4400" dirty="0"/>
              <a:t>Thoraco-Amniotic Shunt</a:t>
            </a:r>
            <a:br>
              <a:rPr lang="en-GB" sz="4400" dirty="0"/>
            </a:br>
            <a:endParaRPr lang="en-GB" b="1" dirty="0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4B882C-0A33-45ED-925D-36976318A3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654" y="5169602"/>
            <a:ext cx="1219200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AutoShape 4">
            <a:hlinkClick r:id="rId3"/>
            <a:extLst>
              <a:ext uri="{FF2B5EF4-FFF2-40B4-BE49-F238E27FC236}">
                <a16:creationId xmlns:a16="http://schemas.microsoft.com/office/drawing/2014/main" id="{9072CCEC-AA37-4614-B15E-1BBFF43A3A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53804" y="50112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FB07F8B8-14FE-4AB4-AE14-7B45F09B628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1" r="17243"/>
          <a:stretch/>
        </p:blipFill>
        <p:spPr>
          <a:xfrm rot="5400000" flipV="1">
            <a:off x="731692" y="588153"/>
            <a:ext cx="4819611" cy="5952795"/>
          </a:xfrm>
          <a:prstGeom prst="rect">
            <a:avLst/>
          </a:prstGeom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23F4E0B4-4734-41D8-95DA-70766576DE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78"/>
          <a:stretch/>
        </p:blipFill>
        <p:spPr bwMode="auto">
          <a:xfrm>
            <a:off x="6245711" y="1154745"/>
            <a:ext cx="5835355" cy="4819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72D38C25-6699-47DD-8FAD-B6AF96CCF0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71" y="1112464"/>
            <a:ext cx="2252133" cy="1630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DF79F50-9D30-4A86-BE0D-4B27A47C29FD}"/>
              </a:ext>
            </a:extLst>
          </p:cNvPr>
          <p:cNvSpPr txBox="1"/>
          <p:nvPr/>
        </p:nvSpPr>
        <p:spPr>
          <a:xfrm>
            <a:off x="4092105" y="5959886"/>
            <a:ext cx="4717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Thoraco-Amniotic Shunt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F6F527-63DB-4617-B7B8-539E95733191}"/>
              </a:ext>
            </a:extLst>
          </p:cNvPr>
          <p:cNvSpPr txBox="1"/>
          <p:nvPr/>
        </p:nvSpPr>
        <p:spPr>
          <a:xfrm>
            <a:off x="240635" y="1184331"/>
            <a:ext cx="10919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Pigtail</a:t>
            </a:r>
          </a:p>
          <a:p>
            <a:r>
              <a:rPr lang="en-GB" sz="2000" dirty="0"/>
              <a:t>Catheter</a:t>
            </a:r>
          </a:p>
        </p:txBody>
      </p:sp>
      <p:pic>
        <p:nvPicPr>
          <p:cNvPr id="6150" name="Picture 6">
            <a:extLst>
              <a:ext uri="{FF2B5EF4-FFF2-40B4-BE49-F238E27FC236}">
                <a16:creationId xmlns:a16="http://schemas.microsoft.com/office/drawing/2014/main" id="{D9D18337-E3DC-42E1-9655-F778BE605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040" y="120397"/>
            <a:ext cx="1270747" cy="90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9331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TREATMENT </a:t>
            </a:r>
            <a:r>
              <a:rPr lang="en-GB" dirty="0"/>
              <a:t>– Maternal Drug Therapy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C7F765-D0F0-4A2B-A27F-6FB943A43D0D}"/>
              </a:ext>
            </a:extLst>
          </p:cNvPr>
          <p:cNvSpPr txBox="1"/>
          <p:nvPr/>
        </p:nvSpPr>
        <p:spPr>
          <a:xfrm>
            <a:off x="471747" y="1093954"/>
            <a:ext cx="1104207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i="0" dirty="0">
                <a:solidFill>
                  <a:srgbClr val="212121"/>
                </a:solidFill>
                <a:effectLst/>
                <a:latin typeface="+mj-lt"/>
              </a:rPr>
              <a:t>Favourable outcome for hydrops or cardiac failure associated with fetal tachyarrhythmia: a 20-year review  - </a:t>
            </a:r>
            <a:r>
              <a:rPr lang="en-GB" sz="2000" dirty="0" err="1"/>
              <a:t>Gulhan</a:t>
            </a:r>
            <a:r>
              <a:rPr lang="en-GB" sz="2000" dirty="0"/>
              <a:t> </a:t>
            </a:r>
            <a:r>
              <a:rPr lang="en-GB" sz="2000" dirty="0" err="1"/>
              <a:t>Tunca</a:t>
            </a:r>
            <a:r>
              <a:rPr lang="en-GB" sz="2000" dirty="0"/>
              <a:t> </a:t>
            </a:r>
            <a:r>
              <a:rPr lang="en-GB" sz="2000" dirty="0" err="1"/>
              <a:t>Sahin</a:t>
            </a:r>
            <a:r>
              <a:rPr lang="en-GB" sz="2000" dirty="0"/>
              <a:t>, Robert Bryan Beattie and, Orhan Uzun</a:t>
            </a:r>
            <a:endParaRPr lang="en-GB" sz="2400" dirty="0"/>
          </a:p>
          <a:p>
            <a:pPr algn="l"/>
            <a:endParaRPr lang="en-GB" sz="2400" b="1" i="0" dirty="0">
              <a:solidFill>
                <a:srgbClr val="212121"/>
              </a:solidFill>
              <a:effectLst/>
              <a:latin typeface="+mj-lt"/>
            </a:endParaRPr>
          </a:p>
          <a:p>
            <a:pPr algn="l"/>
            <a:r>
              <a:rPr lang="en-GB" sz="2400" b="1" dirty="0">
                <a:solidFill>
                  <a:srgbClr val="212121"/>
                </a:solidFill>
                <a:latin typeface="+mj-lt"/>
              </a:rPr>
              <a:t>20 fetuses with hydrops due to SVT </a:t>
            </a:r>
            <a:r>
              <a:rPr lang="en-GB" sz="2400" dirty="0">
                <a:solidFill>
                  <a:srgbClr val="212121"/>
                </a:solidFill>
                <a:latin typeface="+mj-lt"/>
              </a:rPr>
              <a:t>- joint management FMU and Fetal Cardiology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i="0" dirty="0">
                <a:solidFill>
                  <a:srgbClr val="212121"/>
                </a:solidFill>
                <a:effectLst/>
                <a:latin typeface="+mj-lt"/>
              </a:rPr>
              <a:t>Admit for baseline ECG, Echo, FBC, U+E, LFTs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i="0" dirty="0">
                <a:solidFill>
                  <a:srgbClr val="212121"/>
                </a:solidFill>
                <a:effectLst/>
                <a:latin typeface="+mj-lt"/>
              </a:rPr>
              <a:t>High dose inpatient Digoxin and Flecainide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12121"/>
                </a:solidFill>
                <a:latin typeface="+mj-lt"/>
              </a:rPr>
              <a:t>Weekly scan, ECG, Digoxin and Flecainide levels</a:t>
            </a:r>
            <a:endParaRPr lang="en-GB" sz="2400" i="0" dirty="0">
              <a:solidFill>
                <a:srgbClr val="212121"/>
              </a:solidFill>
              <a:effectLst/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4B882C-0A33-45ED-925D-36976318A3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654" y="5169602"/>
            <a:ext cx="1219200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AutoShape 4">
            <a:hlinkClick r:id="rId3"/>
            <a:extLst>
              <a:ext uri="{FF2B5EF4-FFF2-40B4-BE49-F238E27FC236}">
                <a16:creationId xmlns:a16="http://schemas.microsoft.com/office/drawing/2014/main" id="{9072CCEC-AA37-4614-B15E-1BBFF43A3A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53804" y="50112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ABA7928-7EF3-413D-8CB7-4EB5E6B9E517}"/>
              </a:ext>
            </a:extLst>
          </p:cNvPr>
          <p:cNvSpPr txBox="1"/>
          <p:nvPr/>
        </p:nvSpPr>
        <p:spPr>
          <a:xfrm>
            <a:off x="512618" y="4619902"/>
            <a:ext cx="1059872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333333"/>
                </a:solidFill>
                <a:latin typeface="+mj-lt"/>
              </a:rPr>
              <a:t>O</a:t>
            </a:r>
            <a:r>
              <a:rPr lang="en-GB" sz="2000" b="1" i="0" dirty="0">
                <a:solidFill>
                  <a:srgbClr val="333333"/>
                </a:solidFill>
                <a:effectLst/>
                <a:latin typeface="+mj-lt"/>
              </a:rPr>
              <a:t>verall tachycardia response rate 90% </a:t>
            </a:r>
            <a:r>
              <a:rPr lang="en-GB" sz="2000" i="0" dirty="0">
                <a:solidFill>
                  <a:srgbClr val="333333"/>
                </a:solidFill>
                <a:effectLst/>
                <a:latin typeface="+mj-lt"/>
              </a:rPr>
              <a:t>(18/20)</a:t>
            </a:r>
          </a:p>
          <a:p>
            <a:r>
              <a:rPr lang="en-GB" sz="2000" dirty="0">
                <a:solidFill>
                  <a:srgbClr val="333333"/>
                </a:solidFill>
                <a:latin typeface="+mj-lt"/>
              </a:rPr>
              <a:t>R</a:t>
            </a:r>
            <a:r>
              <a:rPr lang="en-GB" sz="2000" b="0" i="0" dirty="0">
                <a:solidFill>
                  <a:srgbClr val="333333"/>
                </a:solidFill>
                <a:effectLst/>
                <a:latin typeface="+mj-lt"/>
              </a:rPr>
              <a:t>estoration of sinus rhythm 85% (17/20) </a:t>
            </a:r>
            <a:br>
              <a:rPr lang="en-GB" sz="2000" b="0" i="0" dirty="0">
                <a:solidFill>
                  <a:srgbClr val="333333"/>
                </a:solidFill>
                <a:effectLst/>
                <a:latin typeface="+mj-lt"/>
              </a:rPr>
            </a:br>
            <a:r>
              <a:rPr lang="en-GB" sz="2000" b="0" i="0" dirty="0">
                <a:solidFill>
                  <a:srgbClr val="333333"/>
                </a:solidFill>
                <a:effectLst/>
                <a:latin typeface="+mj-lt"/>
              </a:rPr>
              <a:t>Median time to restore sinus rhythm or control arrhythmia 1.5 days (range 12 hours to 13 days)</a:t>
            </a:r>
          </a:p>
          <a:p>
            <a:endParaRPr lang="en-GB" sz="2000" b="0" i="0" dirty="0">
              <a:solidFill>
                <a:srgbClr val="333333"/>
              </a:solidFill>
              <a:effectLst/>
              <a:latin typeface="+mj-lt"/>
            </a:endParaRPr>
          </a:p>
          <a:p>
            <a:r>
              <a:rPr lang="en-GB" sz="2000" b="1" i="0" dirty="0">
                <a:solidFill>
                  <a:srgbClr val="333333"/>
                </a:solidFill>
                <a:effectLst/>
                <a:latin typeface="+mj-lt"/>
              </a:rPr>
              <a:t>Hydrops resolved in 85% </a:t>
            </a:r>
            <a:r>
              <a:rPr lang="en-GB" sz="2000" i="0" dirty="0">
                <a:solidFill>
                  <a:srgbClr val="333333"/>
                </a:solidFill>
                <a:effectLst/>
                <a:latin typeface="+mj-lt"/>
              </a:rPr>
              <a:t>(17/20) </a:t>
            </a:r>
            <a:br>
              <a:rPr lang="en-GB" sz="2000" i="0" dirty="0">
                <a:solidFill>
                  <a:srgbClr val="333333"/>
                </a:solidFill>
                <a:effectLst/>
                <a:latin typeface="+mj-lt"/>
              </a:rPr>
            </a:br>
            <a:r>
              <a:rPr lang="en-GB" sz="2000" b="0" i="0" dirty="0">
                <a:solidFill>
                  <a:srgbClr val="333333"/>
                </a:solidFill>
                <a:effectLst/>
                <a:latin typeface="+mj-lt"/>
              </a:rPr>
              <a:t>Median time of 12 days (range 3–21 days).</a:t>
            </a:r>
            <a:endParaRPr lang="en-GB" sz="2000" dirty="0">
              <a:latin typeface="+mj-lt"/>
            </a:endParaRPr>
          </a:p>
        </p:txBody>
      </p:sp>
      <p:pic>
        <p:nvPicPr>
          <p:cNvPr id="5126" name="Picture 6" descr="Pulse wave Doppler during fetal echocardiography showing fetal tachyarrhythmia (heart rate: 228 bpm) with 1:1 atrioventricular conduction ">
            <a:extLst>
              <a:ext uri="{FF2B5EF4-FFF2-40B4-BE49-F238E27FC236}">
                <a16:creationId xmlns:a16="http://schemas.microsoft.com/office/drawing/2014/main" id="{153734C2-7580-4EA3-8D88-A716145B24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6" t="66423" r="-5806" b="2918"/>
          <a:stretch/>
        </p:blipFill>
        <p:spPr bwMode="auto">
          <a:xfrm>
            <a:off x="665017" y="3837826"/>
            <a:ext cx="7342910" cy="68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39679C0-1D95-4FF6-9785-76F13B2D6051}"/>
              </a:ext>
            </a:extLst>
          </p:cNvPr>
          <p:cNvSpPr/>
          <p:nvPr/>
        </p:nvSpPr>
        <p:spPr>
          <a:xfrm>
            <a:off x="7548906" y="3832522"/>
            <a:ext cx="2604656" cy="6743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Fetal SVT 220bpm</a:t>
            </a:r>
          </a:p>
        </p:txBody>
      </p:sp>
      <p:pic>
        <p:nvPicPr>
          <p:cNvPr id="5130" name="Picture 10" descr="Image result for toxicity">
            <a:extLst>
              <a:ext uri="{FF2B5EF4-FFF2-40B4-BE49-F238E27FC236}">
                <a16:creationId xmlns:a16="http://schemas.microsoft.com/office/drawing/2014/main" id="{F3DEFFFB-9A92-4D89-BDA8-32C00D643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443" y="2716487"/>
            <a:ext cx="1074926" cy="107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develop">
            <a:extLst>
              <a:ext uri="{FF2B5EF4-FFF2-40B4-BE49-F238E27FC236}">
                <a16:creationId xmlns:a16="http://schemas.microsoft.com/office/drawing/2014/main" id="{C329C281-3EB2-431F-B7DD-5CFE63650C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102" y="239626"/>
            <a:ext cx="1390534" cy="77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D1D71B8F-7595-4DF6-BA9D-33F2C4AEB0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61547" y="2616541"/>
            <a:ext cx="705068" cy="1079185"/>
          </a:xfrm>
          <a:prstGeom prst="rect">
            <a:avLst/>
          </a:prstGeom>
        </p:spPr>
      </p:pic>
      <p:pic>
        <p:nvPicPr>
          <p:cNvPr id="2050" name="Picture 2" descr="Orhan Uzun">
            <a:extLst>
              <a:ext uri="{FF2B5EF4-FFF2-40B4-BE49-F238E27FC236}">
                <a16:creationId xmlns:a16="http://schemas.microsoft.com/office/drawing/2014/main" id="{5B859C09-B274-49BD-B6F9-BCF0DB040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1192" y="2587699"/>
            <a:ext cx="689772" cy="111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422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TREATMENT </a:t>
            </a:r>
            <a:r>
              <a:rPr lang="en-GB" dirty="0"/>
              <a:t>– Laser Ablation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194" name="Picture 2" descr="image">
            <a:extLst>
              <a:ext uri="{FF2B5EF4-FFF2-40B4-BE49-F238E27FC236}">
                <a16:creationId xmlns:a16="http://schemas.microsoft.com/office/drawing/2014/main" id="{091380F7-94FD-4361-A3C3-11142DA6FE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3" r="4381" b="830"/>
          <a:stretch/>
        </p:blipFill>
        <p:spPr bwMode="auto">
          <a:xfrm>
            <a:off x="335236" y="1321657"/>
            <a:ext cx="5185954" cy="458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56AB6F5-8B01-4437-B36B-AB432C260AE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286" t="19077" r="25000" b="3949"/>
          <a:stretch/>
        </p:blipFill>
        <p:spPr>
          <a:xfrm>
            <a:off x="6132513" y="1321657"/>
            <a:ext cx="5237943" cy="430843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FC41D7C-F35A-49F5-BFE5-A5758B819585}"/>
              </a:ext>
            </a:extLst>
          </p:cNvPr>
          <p:cNvSpPr txBox="1"/>
          <p:nvPr/>
        </p:nvSpPr>
        <p:spPr>
          <a:xfrm>
            <a:off x="821544" y="5585588"/>
            <a:ext cx="48765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/>
              <a:t>Laser Ablation </a:t>
            </a:r>
          </a:p>
          <a:p>
            <a:pPr algn="ctr"/>
            <a:r>
              <a:rPr lang="en-GB" sz="3600" dirty="0"/>
              <a:t>Sacrococcygeal Teratoma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FDC4CA-FE6A-4A4C-A660-F0728335BD07}"/>
              </a:ext>
            </a:extLst>
          </p:cNvPr>
          <p:cNvSpPr txBox="1"/>
          <p:nvPr/>
        </p:nvSpPr>
        <p:spPr>
          <a:xfrm>
            <a:off x="7701245" y="5631545"/>
            <a:ext cx="28525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/>
              <a:t>Laser Ablation</a:t>
            </a:r>
          </a:p>
          <a:p>
            <a:pPr algn="ctr"/>
            <a:r>
              <a:rPr lang="en-GB" sz="3600" dirty="0"/>
              <a:t>TTTS</a:t>
            </a:r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64913913-C53C-4D86-8DC8-7BFE66A84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2351" y="211533"/>
            <a:ext cx="2094411" cy="796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8089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BC7CAFBF-801B-456D-AB50-48FC7510F043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E6258D11-39EF-48DC-AC6A-7F497B2E4475}"/>
              </a:ext>
            </a:extLst>
          </p:cNvPr>
          <p:cNvSpPr/>
          <p:nvPr/>
        </p:nvSpPr>
        <p:spPr>
          <a:xfrm>
            <a:off x="0" y="0"/>
            <a:ext cx="12192000" cy="48348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E9AF97-1956-4C0F-AD37-5E2FA98E96CA}"/>
              </a:ext>
            </a:extLst>
          </p:cNvPr>
          <p:cNvSpPr txBox="1"/>
          <p:nvPr/>
        </p:nvSpPr>
        <p:spPr>
          <a:xfrm>
            <a:off x="232111" y="5064877"/>
            <a:ext cx="667054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800" b="1" dirty="0"/>
              <a:t>MONITORING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D96B17-CE50-411B-BB3B-CF8E6798095F}"/>
              </a:ext>
            </a:extLst>
          </p:cNvPr>
          <p:cNvSpPr txBox="1"/>
          <p:nvPr/>
        </p:nvSpPr>
        <p:spPr>
          <a:xfrm>
            <a:off x="334277" y="144749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spc="395" dirty="0">
                <a:solidFill>
                  <a:srgbClr val="FFFFFF"/>
                </a:solidFill>
                <a:cs typeface="Calibri"/>
              </a:rPr>
              <a:t>HYDROPS</a:t>
            </a:r>
            <a:endParaRPr lang="en-GB" sz="4800"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F96C8BDE-D38B-4A2D-ABA1-C2AE0523AF14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458" name="Picture 2" descr="Monitoring  free icon">
            <a:extLst>
              <a:ext uri="{FF2B5EF4-FFF2-40B4-BE49-F238E27FC236}">
                <a16:creationId xmlns:a16="http://schemas.microsoft.com/office/drawing/2014/main" id="{74017B62-D47B-4009-AC40-450261873F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7121" y="132576"/>
            <a:ext cx="1686339" cy="168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FMU Logo.png">
            <a:extLst>
              <a:ext uri="{FF2B5EF4-FFF2-40B4-BE49-F238E27FC236}">
                <a16:creationId xmlns:a16="http://schemas.microsoft.com/office/drawing/2014/main" id="{D82F4DD7-142E-4659-ADA8-1B19AA42FAC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9526485" y="5732704"/>
            <a:ext cx="1276350" cy="933450"/>
          </a:xfrm>
          <a:prstGeom prst="rect">
            <a:avLst/>
          </a:prstGeom>
        </p:spPr>
      </p:pic>
      <p:pic>
        <p:nvPicPr>
          <p:cNvPr id="9" name="Picture 8" descr="CandV logo hires.jpg">
            <a:extLst>
              <a:ext uri="{FF2B5EF4-FFF2-40B4-BE49-F238E27FC236}">
                <a16:creationId xmlns:a16="http://schemas.microsoft.com/office/drawing/2014/main" id="{7EF393E2-599D-42D6-80C3-DB2EBCBF260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937282" y="5790770"/>
            <a:ext cx="2360930" cy="67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4267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PRENATAL MONITORING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43549-7BDA-4345-A3E0-978E4FE91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236" y="1143000"/>
            <a:ext cx="11247164" cy="55984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Fetal</a:t>
            </a: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: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</a:t>
            </a:r>
          </a:p>
          <a:p>
            <a:pPr marL="0" indent="0">
              <a:buNone/>
            </a:pP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Scans every 2-3 weeks to monitor the evolution of </a:t>
            </a:r>
            <a:r>
              <a:rPr lang="en-GB" b="0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hydrops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.</a:t>
            </a:r>
          </a:p>
          <a:p>
            <a:pPr marL="0" indent="0">
              <a:buNone/>
            </a:pPr>
            <a:endParaRPr lang="en-GB" b="0" i="0" u="none" strike="noStrike" dirty="0">
              <a:solidFill>
                <a:srgbClr val="566066"/>
              </a:solidFill>
              <a:effectLst/>
              <a:latin typeface="BlinkMacSystemFont"/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566066"/>
                </a:solidFill>
                <a:latin typeface="BlinkMacSystemFont"/>
              </a:rPr>
              <a:t>Maternal:</a:t>
            </a:r>
          </a:p>
          <a:p>
            <a:pPr marL="0" indent="0">
              <a:buNone/>
            </a:pPr>
            <a:r>
              <a:rPr lang="en-GB" dirty="0">
                <a:solidFill>
                  <a:srgbClr val="566066"/>
                </a:solidFill>
                <a:latin typeface="BlinkMacSystemFont"/>
              </a:rPr>
              <a:t>Risk 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of maternal morbidity due to  ‘mirror syndrome’ </a:t>
            </a:r>
          </a:p>
          <a:p>
            <a:pPr marL="0" indent="0">
              <a:buNone/>
            </a:pPr>
            <a:r>
              <a:rPr lang="en-GB" sz="2400" b="0" i="1" u="none" strike="noStrike" dirty="0">
                <a:solidFill>
                  <a:srgbClr val="566066"/>
                </a:solidFill>
                <a:effectLst/>
                <a:latin typeface="BlinkMacSystemFont"/>
              </a:rPr>
              <a:t>(</a:t>
            </a:r>
            <a:r>
              <a:rPr lang="en-GB" sz="2400" b="0" i="1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fetal</a:t>
            </a:r>
            <a:r>
              <a:rPr lang="en-GB" sz="2400" b="0" i="1" u="none" strike="noStrike" dirty="0">
                <a:solidFill>
                  <a:srgbClr val="566066"/>
                </a:solidFill>
                <a:effectLst/>
                <a:latin typeface="BlinkMacSystemFont"/>
              </a:rPr>
              <a:t> </a:t>
            </a:r>
            <a:r>
              <a:rPr lang="en-GB" sz="2400" b="0" i="1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hydrops</a:t>
            </a:r>
            <a:r>
              <a:rPr lang="en-GB" sz="2400" b="0" i="1" u="none" strike="noStrike" dirty="0">
                <a:solidFill>
                  <a:srgbClr val="566066"/>
                </a:solidFill>
                <a:effectLst/>
                <a:latin typeface="BlinkMacSystemFont"/>
              </a:rPr>
              <a:t> with </a:t>
            </a:r>
            <a:r>
              <a:rPr lang="en-GB" sz="2400" b="0" i="1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generalized</a:t>
            </a:r>
            <a:r>
              <a:rPr lang="en-GB" sz="2400" b="0" i="1" u="none" strike="noStrike" dirty="0">
                <a:solidFill>
                  <a:srgbClr val="566066"/>
                </a:solidFill>
                <a:effectLst/>
                <a:latin typeface="BlinkMacSystemFont"/>
              </a:rPr>
              <a:t> fluid overload and pre-eclampsia in the mother).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Picture 2" descr="Monitoring  free icon">
            <a:extLst>
              <a:ext uri="{FF2B5EF4-FFF2-40B4-BE49-F238E27FC236}">
                <a16:creationId xmlns:a16="http://schemas.microsoft.com/office/drawing/2014/main" id="{A55D4ABB-5528-4F42-8E78-4D4CD5C32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7121" y="132576"/>
            <a:ext cx="1686339" cy="168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5867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BC7CAFBF-801B-456D-AB50-48FC7510F043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E6258D11-39EF-48DC-AC6A-7F497B2E4475}"/>
              </a:ext>
            </a:extLst>
          </p:cNvPr>
          <p:cNvSpPr/>
          <p:nvPr/>
        </p:nvSpPr>
        <p:spPr>
          <a:xfrm>
            <a:off x="0" y="0"/>
            <a:ext cx="12192000" cy="48348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E9AF97-1956-4C0F-AD37-5E2FA98E96CA}"/>
              </a:ext>
            </a:extLst>
          </p:cNvPr>
          <p:cNvSpPr txBox="1"/>
          <p:nvPr/>
        </p:nvSpPr>
        <p:spPr>
          <a:xfrm>
            <a:off x="232111" y="5064877"/>
            <a:ext cx="464248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800" b="1" dirty="0"/>
              <a:t>DELIVERY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D96B17-CE50-411B-BB3B-CF8E6798095F}"/>
              </a:ext>
            </a:extLst>
          </p:cNvPr>
          <p:cNvSpPr txBox="1"/>
          <p:nvPr/>
        </p:nvSpPr>
        <p:spPr>
          <a:xfrm>
            <a:off x="334277" y="144749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spc="395" dirty="0">
                <a:solidFill>
                  <a:srgbClr val="FFFFFF"/>
                </a:solidFill>
                <a:cs typeface="Calibri"/>
              </a:rPr>
              <a:t>HYDROPS</a:t>
            </a:r>
            <a:endParaRPr lang="en-GB" sz="4800"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F96C8BDE-D38B-4A2D-ABA1-C2AE0523AF14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4" descr="Stork  free icon">
            <a:extLst>
              <a:ext uri="{FF2B5EF4-FFF2-40B4-BE49-F238E27FC236}">
                <a16:creationId xmlns:a16="http://schemas.microsoft.com/office/drawing/2014/main" id="{45D9CAC9-48DC-48D8-8D9B-EF34B25F7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4007" y="156974"/>
            <a:ext cx="1143629" cy="1143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FMU Logo.png">
            <a:extLst>
              <a:ext uri="{FF2B5EF4-FFF2-40B4-BE49-F238E27FC236}">
                <a16:creationId xmlns:a16="http://schemas.microsoft.com/office/drawing/2014/main" id="{57B1D20E-38D1-4553-8654-EB10195F75B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9526485" y="5732704"/>
            <a:ext cx="127635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9251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DELIVERY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9BFA6B11-9ED5-644A-B1F8-4D0BCA2B53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839152"/>
              </p:ext>
            </p:extLst>
          </p:nvPr>
        </p:nvGraphicFramePr>
        <p:xfrm>
          <a:off x="335235" y="1300602"/>
          <a:ext cx="10067722" cy="5111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3861">
                  <a:extLst>
                    <a:ext uri="{9D8B030D-6E8A-4147-A177-3AD203B41FA5}">
                      <a16:colId xmlns:a16="http://schemas.microsoft.com/office/drawing/2014/main" val="2915900424"/>
                    </a:ext>
                  </a:extLst>
                </a:gridCol>
                <a:gridCol w="5033861">
                  <a:extLst>
                    <a:ext uri="{9D8B030D-6E8A-4147-A177-3AD203B41FA5}">
                      <a16:colId xmlns:a16="http://schemas.microsoft.com/office/drawing/2014/main" val="126792992"/>
                    </a:ext>
                  </a:extLst>
                </a:gridCol>
              </a:tblGrid>
              <a:tr h="2555564">
                <a:tc>
                  <a:txBody>
                    <a:bodyPr/>
                    <a:lstStyle/>
                    <a:p>
                      <a:pPr algn="ctr"/>
                      <a:endParaRPr lang="en-US" sz="6000" dirty="0"/>
                    </a:p>
                  </a:txBody>
                  <a:tcPr marT="37785" marB="3778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6000" dirty="0"/>
                    </a:p>
                  </a:txBody>
                  <a:tcPr marT="37785" marB="37785" anchor="ctr"/>
                </a:tc>
                <a:extLst>
                  <a:ext uri="{0D108BD9-81ED-4DB2-BD59-A6C34878D82A}">
                    <a16:rowId xmlns:a16="http://schemas.microsoft.com/office/drawing/2014/main" val="201247301"/>
                  </a:ext>
                </a:extLst>
              </a:tr>
              <a:tr h="2555564">
                <a:tc>
                  <a:txBody>
                    <a:bodyPr/>
                    <a:lstStyle/>
                    <a:p>
                      <a:pPr algn="ctr"/>
                      <a:endParaRPr lang="en-US" sz="6000" dirty="0"/>
                    </a:p>
                  </a:txBody>
                  <a:tcPr marT="37785" marB="3778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6000" dirty="0"/>
                    </a:p>
                  </a:txBody>
                  <a:tcPr marT="37785" marB="37785" anchor="ctr"/>
                </a:tc>
                <a:extLst>
                  <a:ext uri="{0D108BD9-81ED-4DB2-BD59-A6C34878D82A}">
                    <a16:rowId xmlns:a16="http://schemas.microsoft.com/office/drawing/2014/main" val="2193472673"/>
                  </a:ext>
                </a:extLst>
              </a:tr>
            </a:tbl>
          </a:graphicData>
        </a:graphic>
      </p:graphicFrame>
      <p:pic>
        <p:nvPicPr>
          <p:cNvPr id="20484" name="Picture 4" descr="Stork  free icon">
            <a:extLst>
              <a:ext uri="{FF2B5EF4-FFF2-40B4-BE49-F238E27FC236}">
                <a16:creationId xmlns:a16="http://schemas.microsoft.com/office/drawing/2014/main" id="{DA2AA6D9-8CEA-4115-986E-2A4B9CDFA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4007" y="156974"/>
            <a:ext cx="1143629" cy="1143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Alarm Clock Png Image PNG Image">
            <a:extLst>
              <a:ext uri="{FF2B5EF4-FFF2-40B4-BE49-F238E27FC236}">
                <a16:creationId xmlns:a16="http://schemas.microsoft.com/office/drawing/2014/main" id="{380CD7D9-1F5E-4364-AD6A-1626DE61A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434" y="1499578"/>
            <a:ext cx="1419383" cy="204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>
            <a:extLst>
              <a:ext uri="{FF2B5EF4-FFF2-40B4-BE49-F238E27FC236}">
                <a16:creationId xmlns:a16="http://schemas.microsoft.com/office/drawing/2014/main" id="{FB3ACEEC-904D-4D0D-9E78-39EF3C602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103" y="1360359"/>
            <a:ext cx="4835079" cy="241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E2B594-C86E-4B33-91F1-02EFC6A8088D}"/>
              </a:ext>
            </a:extLst>
          </p:cNvPr>
          <p:cNvSpPr txBox="1"/>
          <p:nvPr/>
        </p:nvSpPr>
        <p:spPr>
          <a:xfrm>
            <a:off x="401452" y="1360359"/>
            <a:ext cx="1048685" cy="461665"/>
          </a:xfrm>
          <a:prstGeom prst="rect">
            <a:avLst/>
          </a:prstGeom>
          <a:solidFill>
            <a:srgbClr val="AF3236"/>
          </a:solidFill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Timing</a:t>
            </a:r>
          </a:p>
        </p:txBody>
      </p:sp>
      <p:pic>
        <p:nvPicPr>
          <p:cNvPr id="13" name="Picture 4" descr="Duchenne aetiology &amp;amp; genetics - Take on Duchenne">
            <a:extLst>
              <a:ext uri="{FF2B5EF4-FFF2-40B4-BE49-F238E27FC236}">
                <a16:creationId xmlns:a16="http://schemas.microsoft.com/office/drawing/2014/main" id="{11996B1F-71A8-4EE5-B5C3-12D0EB1A0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547" y="4145878"/>
            <a:ext cx="2048692" cy="204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A73A0C2-221D-4C2C-983D-D27BFFF71C62}"/>
              </a:ext>
            </a:extLst>
          </p:cNvPr>
          <p:cNvSpPr txBox="1"/>
          <p:nvPr/>
        </p:nvSpPr>
        <p:spPr>
          <a:xfrm>
            <a:off x="420398" y="3915045"/>
            <a:ext cx="1404039" cy="461665"/>
          </a:xfrm>
          <a:prstGeom prst="rect">
            <a:avLst/>
          </a:prstGeom>
          <a:solidFill>
            <a:srgbClr val="AF3236"/>
          </a:solidFill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Aetiology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28CE19-D92E-4621-B3A8-8D22F2CBD78B}"/>
              </a:ext>
            </a:extLst>
          </p:cNvPr>
          <p:cNvSpPr txBox="1"/>
          <p:nvPr/>
        </p:nvSpPr>
        <p:spPr>
          <a:xfrm>
            <a:off x="5441006" y="3941549"/>
            <a:ext cx="1220655" cy="461665"/>
          </a:xfrm>
          <a:prstGeom prst="rect">
            <a:avLst/>
          </a:prstGeom>
          <a:solidFill>
            <a:srgbClr val="AF3236"/>
          </a:solidFill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Severity</a:t>
            </a:r>
          </a:p>
        </p:txBody>
      </p:sp>
      <p:pic>
        <p:nvPicPr>
          <p:cNvPr id="20492" name="Picture 12">
            <a:extLst>
              <a:ext uri="{FF2B5EF4-FFF2-40B4-BE49-F238E27FC236}">
                <a16:creationId xmlns:a16="http://schemas.microsoft.com/office/drawing/2014/main" id="{AF804607-FC12-440F-8BF0-DFF43CFC5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210" y="4206020"/>
            <a:ext cx="3194602" cy="198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9A89643-054A-4A30-8B09-5EB4EDC9D34B}"/>
              </a:ext>
            </a:extLst>
          </p:cNvPr>
          <p:cNvSpPr/>
          <p:nvPr/>
        </p:nvSpPr>
        <p:spPr>
          <a:xfrm>
            <a:off x="7481453" y="4655126"/>
            <a:ext cx="350982" cy="16625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E47B8EC-7C33-4380-A28E-52E8C743105E}"/>
              </a:ext>
            </a:extLst>
          </p:cNvPr>
          <p:cNvSpPr/>
          <p:nvPr/>
        </p:nvSpPr>
        <p:spPr>
          <a:xfrm>
            <a:off x="8782068" y="4585855"/>
            <a:ext cx="731386" cy="16625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276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BC7CAFBF-801B-456D-AB50-48FC7510F043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E6258D11-39EF-48DC-AC6A-7F497B2E4475}"/>
              </a:ext>
            </a:extLst>
          </p:cNvPr>
          <p:cNvSpPr/>
          <p:nvPr/>
        </p:nvSpPr>
        <p:spPr>
          <a:xfrm>
            <a:off x="0" y="0"/>
            <a:ext cx="12192000" cy="48348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E9AF97-1956-4C0F-AD37-5E2FA98E96CA}"/>
              </a:ext>
            </a:extLst>
          </p:cNvPr>
          <p:cNvSpPr txBox="1"/>
          <p:nvPr/>
        </p:nvSpPr>
        <p:spPr>
          <a:xfrm>
            <a:off x="230502" y="5190606"/>
            <a:ext cx="107554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>
                <a:solidFill>
                  <a:schemeClr val="bg1">
                    <a:lumMod val="25000"/>
                  </a:schemeClr>
                </a:solidFill>
              </a:rPr>
              <a:t>PREVALENCE   </a:t>
            </a:r>
            <a:r>
              <a:rPr lang="en-GB" sz="7200" dirty="0">
                <a:solidFill>
                  <a:schemeClr val="bg1">
                    <a:lumMod val="25000"/>
                  </a:schemeClr>
                </a:solidFill>
              </a:rPr>
              <a:t>1:2000 births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D96B17-CE50-411B-BB3B-CF8E6798095F}"/>
              </a:ext>
            </a:extLst>
          </p:cNvPr>
          <p:cNvSpPr txBox="1"/>
          <p:nvPr/>
        </p:nvSpPr>
        <p:spPr>
          <a:xfrm>
            <a:off x="334277" y="144749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spc="395" dirty="0" err="1">
                <a:solidFill>
                  <a:srgbClr val="FFFFFF"/>
                </a:solidFill>
                <a:cs typeface="Calibri"/>
              </a:rPr>
              <a:t>HYDROPS</a:t>
            </a:r>
            <a:endParaRPr lang="en-GB" sz="5400"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2133B74B-0976-4001-9864-490340F8925B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434" name="Picture 2" descr="Snapshot of a small population in which existing cases are clearly distinguiched from disease-free subjects.">
            <a:extLst>
              <a:ext uri="{FF2B5EF4-FFF2-40B4-BE49-F238E27FC236}">
                <a16:creationId xmlns:a16="http://schemas.microsoft.com/office/drawing/2014/main" id="{5FA090C3-5219-4317-9CB2-005564F9B4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2656" y="144749"/>
            <a:ext cx="2592134" cy="123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70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DYSTOCIA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506" name="Picture 2">
            <a:extLst>
              <a:ext uri="{FF2B5EF4-FFF2-40B4-BE49-F238E27FC236}">
                <a16:creationId xmlns:a16="http://schemas.microsoft.com/office/drawing/2014/main" id="{7110B0E2-EDFC-40B8-9C55-6DC83410A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35" y="1300602"/>
            <a:ext cx="10186991" cy="509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577325-7363-4892-AF23-ED1E2DF41599}"/>
              </a:ext>
            </a:extLst>
          </p:cNvPr>
          <p:cNvSpPr txBox="1"/>
          <p:nvPr/>
        </p:nvSpPr>
        <p:spPr>
          <a:xfrm>
            <a:off x="1526669" y="4412974"/>
            <a:ext cx="80012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/>
              <a:t>Risk of Abdominal Dystocia</a:t>
            </a:r>
          </a:p>
        </p:txBody>
      </p:sp>
      <p:pic>
        <p:nvPicPr>
          <p:cNvPr id="15" name="Picture 4" descr="Stork  free icon">
            <a:extLst>
              <a:ext uri="{FF2B5EF4-FFF2-40B4-BE49-F238E27FC236}">
                <a16:creationId xmlns:a16="http://schemas.microsoft.com/office/drawing/2014/main" id="{411C1984-EA3E-4E67-A865-E2605391A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4007" y="156974"/>
            <a:ext cx="1143629" cy="1143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9508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BC7CAFBF-801B-456D-AB50-48FC7510F043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E6258D11-39EF-48DC-AC6A-7F497B2E4475}"/>
              </a:ext>
            </a:extLst>
          </p:cNvPr>
          <p:cNvSpPr/>
          <p:nvPr/>
        </p:nvSpPr>
        <p:spPr>
          <a:xfrm>
            <a:off x="0" y="0"/>
            <a:ext cx="12192000" cy="48348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E9AF97-1956-4C0F-AD37-5E2FA98E96CA}"/>
              </a:ext>
            </a:extLst>
          </p:cNvPr>
          <p:cNvSpPr txBox="1"/>
          <p:nvPr/>
        </p:nvSpPr>
        <p:spPr>
          <a:xfrm>
            <a:off x="232111" y="5064877"/>
            <a:ext cx="576811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800" b="1" dirty="0"/>
              <a:t>PROGNOSIS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D96B17-CE50-411B-BB3B-CF8E6798095F}"/>
              </a:ext>
            </a:extLst>
          </p:cNvPr>
          <p:cNvSpPr txBox="1"/>
          <p:nvPr/>
        </p:nvSpPr>
        <p:spPr>
          <a:xfrm>
            <a:off x="334277" y="144749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spc="395" dirty="0">
                <a:solidFill>
                  <a:srgbClr val="FFFFFF"/>
                </a:solidFill>
                <a:cs typeface="Calibri"/>
              </a:rPr>
              <a:t>HYDROPS</a:t>
            </a:r>
            <a:endParaRPr lang="en-GB" sz="4800"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F96C8BDE-D38B-4A2D-ABA1-C2AE0523AF14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E51E00CD-FC01-4F1D-8624-6D0E4EDB79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2" r="9769"/>
          <a:stretch/>
        </p:blipFill>
        <p:spPr bwMode="auto">
          <a:xfrm>
            <a:off x="10649780" y="156974"/>
            <a:ext cx="1232759" cy="85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FMU Logo.png">
            <a:extLst>
              <a:ext uri="{FF2B5EF4-FFF2-40B4-BE49-F238E27FC236}">
                <a16:creationId xmlns:a16="http://schemas.microsoft.com/office/drawing/2014/main" id="{5ABDE491-BE71-42F5-A43F-1165C130D86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9526485" y="5732704"/>
            <a:ext cx="1276350" cy="933450"/>
          </a:xfrm>
          <a:prstGeom prst="rect">
            <a:avLst/>
          </a:prstGeom>
        </p:spPr>
      </p:pic>
      <p:pic>
        <p:nvPicPr>
          <p:cNvPr id="10" name="Picture 9" descr="CandV logo hires.jpg">
            <a:extLst>
              <a:ext uri="{FF2B5EF4-FFF2-40B4-BE49-F238E27FC236}">
                <a16:creationId xmlns:a16="http://schemas.microsoft.com/office/drawing/2014/main" id="{4FB21401-E955-4AE8-B8B7-5CDF3DBB57B2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937282" y="5790770"/>
            <a:ext cx="2360930" cy="67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2119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PROGNOSIS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43549-7BDA-4345-A3E0-978E4FE91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236" y="1143000"/>
            <a:ext cx="11247164" cy="19206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Depends on the cause of </a:t>
            </a:r>
            <a:r>
              <a:rPr lang="en-GB" b="0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hydrops</a:t>
            </a:r>
            <a:endParaRPr lang="en-GB" b="0" i="0" u="none" strike="noStrike" dirty="0">
              <a:solidFill>
                <a:srgbClr val="566066"/>
              </a:solidFill>
              <a:effectLst/>
              <a:latin typeface="BlinkMacSystemFont"/>
            </a:endParaRPr>
          </a:p>
          <a:p>
            <a:pPr marL="0" indent="0">
              <a:buNone/>
            </a:pPr>
            <a:endParaRPr lang="en-GB" b="0" i="0" u="none" strike="noStrike" dirty="0">
              <a:solidFill>
                <a:srgbClr val="566066"/>
              </a:solidFill>
              <a:effectLst/>
              <a:latin typeface="BlinkMacSystemFont"/>
            </a:endParaRPr>
          </a:p>
          <a:p>
            <a:pPr marL="0" indent="0">
              <a:buNone/>
            </a:pP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Progressive unexplained hydrops is often lethal before or soon after birth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9AA2EFA2-D8ED-42FE-B951-EB98E0E6CB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2" r="9769"/>
          <a:stretch/>
        </p:blipFill>
        <p:spPr bwMode="auto">
          <a:xfrm>
            <a:off x="10349641" y="156974"/>
            <a:ext cx="1232759" cy="85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2456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BC7CAFBF-801B-456D-AB50-48FC7510F043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E6258D11-39EF-48DC-AC6A-7F497B2E4475}"/>
              </a:ext>
            </a:extLst>
          </p:cNvPr>
          <p:cNvSpPr/>
          <p:nvPr/>
        </p:nvSpPr>
        <p:spPr>
          <a:xfrm>
            <a:off x="0" y="0"/>
            <a:ext cx="12192000" cy="48348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E9AF97-1956-4C0F-AD37-5E2FA98E96CA}"/>
              </a:ext>
            </a:extLst>
          </p:cNvPr>
          <p:cNvSpPr txBox="1"/>
          <p:nvPr/>
        </p:nvSpPr>
        <p:spPr>
          <a:xfrm>
            <a:off x="232111" y="5064877"/>
            <a:ext cx="639899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800" b="1" dirty="0"/>
              <a:t>RECURRENCE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D96B17-CE50-411B-BB3B-CF8E6798095F}"/>
              </a:ext>
            </a:extLst>
          </p:cNvPr>
          <p:cNvSpPr txBox="1"/>
          <p:nvPr/>
        </p:nvSpPr>
        <p:spPr>
          <a:xfrm>
            <a:off x="334277" y="144749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spc="395" dirty="0">
                <a:solidFill>
                  <a:srgbClr val="FFFFFF"/>
                </a:solidFill>
                <a:cs typeface="Calibri"/>
              </a:rPr>
              <a:t>HYDROPS</a:t>
            </a:r>
            <a:endParaRPr lang="en-GB" sz="4800"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F96C8BDE-D38B-4A2D-ABA1-C2AE0523AF14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Risk  free icon">
            <a:extLst>
              <a:ext uri="{FF2B5EF4-FFF2-40B4-BE49-F238E27FC236}">
                <a16:creationId xmlns:a16="http://schemas.microsoft.com/office/drawing/2014/main" id="{696CC234-CC9E-4601-9CC3-A788C8A244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5246" y="116586"/>
            <a:ext cx="961516" cy="96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FMU Logo.png">
            <a:extLst>
              <a:ext uri="{FF2B5EF4-FFF2-40B4-BE49-F238E27FC236}">
                <a16:creationId xmlns:a16="http://schemas.microsoft.com/office/drawing/2014/main" id="{F28F119B-D5DB-45E5-8464-F4CC59710BA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9526485" y="5732704"/>
            <a:ext cx="1276350" cy="933450"/>
          </a:xfrm>
          <a:prstGeom prst="rect">
            <a:avLst/>
          </a:prstGeom>
        </p:spPr>
      </p:pic>
      <p:pic>
        <p:nvPicPr>
          <p:cNvPr id="9" name="Picture 8" descr="CandV logo hires.jpg">
            <a:extLst>
              <a:ext uri="{FF2B5EF4-FFF2-40B4-BE49-F238E27FC236}">
                <a16:creationId xmlns:a16="http://schemas.microsoft.com/office/drawing/2014/main" id="{B9623C16-262E-4723-A390-51E10B4123B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937282" y="5790770"/>
            <a:ext cx="2360930" cy="67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4802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RECURRENCE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43549-7BDA-4345-A3E0-978E4FE91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236" y="1143000"/>
            <a:ext cx="11247164" cy="55984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Structural Anomalies: 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no increased risk of recurrence</a:t>
            </a:r>
            <a:endParaRPr lang="en-GB" dirty="0">
              <a:solidFill>
                <a:srgbClr val="566066"/>
              </a:solidFill>
              <a:latin typeface="BlinkMacSystemFont"/>
            </a:endParaRPr>
          </a:p>
          <a:p>
            <a:pPr marL="0" indent="0">
              <a:buNone/>
            </a:pPr>
            <a:endParaRPr lang="en-GB" dirty="0">
              <a:solidFill>
                <a:srgbClr val="566066"/>
              </a:solidFill>
              <a:latin typeface="BlinkMacSystemFont"/>
            </a:endParaRPr>
          </a:p>
          <a:p>
            <a:pPr marL="0" indent="0">
              <a:buNone/>
            </a:pP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Infection: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no increased risk of recurrence.</a:t>
            </a:r>
          </a:p>
          <a:p>
            <a:pPr marL="0" indent="0">
              <a:buNone/>
            </a:pPr>
            <a:endParaRPr lang="en-GB" dirty="0">
              <a:solidFill>
                <a:srgbClr val="566066"/>
              </a:solidFill>
              <a:latin typeface="BlinkMacSystemFont"/>
            </a:endParaRPr>
          </a:p>
          <a:p>
            <a:pPr marL="0" indent="0">
              <a:buNone/>
            </a:pP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Arrhythmia: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recurrence risk low</a:t>
            </a:r>
          </a:p>
          <a:p>
            <a:pPr marL="0" indent="0">
              <a:buNone/>
            </a:pPr>
            <a:endParaRPr lang="en-GB" b="0" i="0" u="none" strike="noStrike" dirty="0">
              <a:solidFill>
                <a:srgbClr val="566066"/>
              </a:solidFill>
              <a:effectLst/>
              <a:latin typeface="BlinkMacSystemFont"/>
            </a:endParaRPr>
          </a:p>
          <a:p>
            <a:pPr marL="0" indent="0">
              <a:buNone/>
            </a:pP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Trisomy 21,18,13 &amp; XO: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recurrence risk usually 1%.</a:t>
            </a:r>
          </a:p>
          <a:p>
            <a:pPr marL="0" indent="0">
              <a:buNone/>
            </a:pPr>
            <a:endParaRPr lang="en-GB" b="0" i="0" u="none" strike="noStrike" dirty="0">
              <a:solidFill>
                <a:srgbClr val="566066"/>
              </a:solidFill>
              <a:effectLst/>
              <a:latin typeface="BlinkMacSystemFont"/>
            </a:endParaRPr>
          </a:p>
          <a:p>
            <a:pPr marL="0" indent="0">
              <a:buNone/>
            </a:pP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Metabolic disorders: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recurrence risk (autosomal recessive) 25%.</a:t>
            </a:r>
          </a:p>
          <a:p>
            <a:pPr marL="0" indent="0">
              <a:buNone/>
            </a:pPr>
            <a:endParaRPr lang="en-GB" dirty="0">
              <a:solidFill>
                <a:srgbClr val="566066"/>
              </a:solidFill>
              <a:latin typeface="BlinkMacSystemFont"/>
            </a:endParaRPr>
          </a:p>
          <a:p>
            <a:pPr marL="0" indent="0">
              <a:buNone/>
            </a:pP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Red blood cell </a:t>
            </a:r>
            <a:r>
              <a:rPr lang="en-GB" b="1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isoimmunisation</a:t>
            </a:r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: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recurrence risk high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530" name="Picture 2" descr="Risk  free icon">
            <a:extLst>
              <a:ext uri="{FF2B5EF4-FFF2-40B4-BE49-F238E27FC236}">
                <a16:creationId xmlns:a16="http://schemas.microsoft.com/office/drawing/2014/main" id="{2EBFCBD1-E33F-428C-96BA-6ECC40465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5246" y="116586"/>
            <a:ext cx="961516" cy="96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2074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BC7CAFBF-801B-456D-AB50-48FC7510F043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E6258D11-39EF-48DC-AC6A-7F497B2E4475}"/>
              </a:ext>
            </a:extLst>
          </p:cNvPr>
          <p:cNvSpPr/>
          <p:nvPr/>
        </p:nvSpPr>
        <p:spPr>
          <a:xfrm>
            <a:off x="0" y="0"/>
            <a:ext cx="12192000" cy="48348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E9AF97-1956-4C0F-AD37-5E2FA98E96CA}"/>
              </a:ext>
            </a:extLst>
          </p:cNvPr>
          <p:cNvSpPr txBox="1"/>
          <p:nvPr/>
        </p:nvSpPr>
        <p:spPr>
          <a:xfrm>
            <a:off x="230502" y="5190606"/>
            <a:ext cx="47762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>
                <a:solidFill>
                  <a:schemeClr val="bg1">
                    <a:lumMod val="25000"/>
                  </a:schemeClr>
                </a:solidFill>
              </a:rPr>
              <a:t>THANK YOU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D96B17-CE50-411B-BB3B-CF8E6798095F}"/>
              </a:ext>
            </a:extLst>
          </p:cNvPr>
          <p:cNvSpPr txBox="1"/>
          <p:nvPr/>
        </p:nvSpPr>
        <p:spPr>
          <a:xfrm>
            <a:off x="334277" y="144749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spc="395" dirty="0" err="1">
                <a:solidFill>
                  <a:srgbClr val="FFFFFF"/>
                </a:solidFill>
                <a:cs typeface="Calibri"/>
              </a:rPr>
              <a:t>HYDROPS</a:t>
            </a:r>
            <a:endParaRPr lang="en-GB" sz="4800"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2133B74B-0976-4001-9864-490340F8925B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40778473-F0AD-4141-87D9-1D3E316603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901913" y="302051"/>
            <a:ext cx="954849" cy="1461503"/>
          </a:xfrm>
          <a:prstGeom prst="rect">
            <a:avLst/>
          </a:prstGeom>
        </p:spPr>
      </p:pic>
      <p:pic>
        <p:nvPicPr>
          <p:cNvPr id="9" name="Picture 8" descr="FMU Logo.png">
            <a:extLst>
              <a:ext uri="{FF2B5EF4-FFF2-40B4-BE49-F238E27FC236}">
                <a16:creationId xmlns:a16="http://schemas.microsoft.com/office/drawing/2014/main" id="{60502120-F884-473F-AF1F-8DA3FAC1835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9526485" y="5732704"/>
            <a:ext cx="1276350" cy="933450"/>
          </a:xfrm>
          <a:prstGeom prst="rect">
            <a:avLst/>
          </a:prstGeom>
        </p:spPr>
      </p:pic>
      <p:pic>
        <p:nvPicPr>
          <p:cNvPr id="11" name="Picture 10" descr="CandV logo hires.jpg">
            <a:extLst>
              <a:ext uri="{FF2B5EF4-FFF2-40B4-BE49-F238E27FC236}">
                <a16:creationId xmlns:a16="http://schemas.microsoft.com/office/drawing/2014/main" id="{A83D9986-CD36-435C-A56E-A8F7E7DEF457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937282" y="5790770"/>
            <a:ext cx="2360930" cy="67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030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BC7CAFBF-801B-456D-AB50-48FC7510F043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E6258D11-39EF-48DC-AC6A-7F497B2E4475}"/>
              </a:ext>
            </a:extLst>
          </p:cNvPr>
          <p:cNvSpPr/>
          <p:nvPr/>
        </p:nvSpPr>
        <p:spPr>
          <a:xfrm>
            <a:off x="0" y="0"/>
            <a:ext cx="12192000" cy="48348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E9AF97-1956-4C0F-AD37-5E2FA98E96CA}"/>
              </a:ext>
            </a:extLst>
          </p:cNvPr>
          <p:cNvSpPr txBox="1"/>
          <p:nvPr/>
        </p:nvSpPr>
        <p:spPr>
          <a:xfrm>
            <a:off x="230502" y="5190606"/>
            <a:ext cx="45014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>
                <a:solidFill>
                  <a:schemeClr val="bg1">
                    <a:lumMod val="25000"/>
                  </a:schemeClr>
                </a:solidFill>
              </a:rPr>
              <a:t>DIAGNOSIS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D96B17-CE50-411B-BB3B-CF8E6798095F}"/>
              </a:ext>
            </a:extLst>
          </p:cNvPr>
          <p:cNvSpPr txBox="1"/>
          <p:nvPr/>
        </p:nvSpPr>
        <p:spPr>
          <a:xfrm>
            <a:off x="334277" y="144749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spc="395" dirty="0" err="1">
                <a:solidFill>
                  <a:srgbClr val="FFFFFF"/>
                </a:solidFill>
                <a:cs typeface="Calibri"/>
              </a:rPr>
              <a:t>HYDROPS</a:t>
            </a:r>
            <a:endParaRPr lang="en-GB" sz="4800"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2133B74B-0976-4001-9864-490340F8925B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Picture 2" descr="Hepatitis A Treatment &amp;amp; Causes APK 1.1 - Download APK latest version">
            <a:extLst>
              <a:ext uri="{FF2B5EF4-FFF2-40B4-BE49-F238E27FC236}">
                <a16:creationId xmlns:a16="http://schemas.microsoft.com/office/drawing/2014/main" id="{33B14E66-6B7F-4831-AC3C-9E5BA5E20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7732" y="156974"/>
            <a:ext cx="1154991" cy="115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FMU Logo.png">
            <a:extLst>
              <a:ext uri="{FF2B5EF4-FFF2-40B4-BE49-F238E27FC236}">
                <a16:creationId xmlns:a16="http://schemas.microsoft.com/office/drawing/2014/main" id="{B1921247-B4F1-4828-B77F-3EE9B2A5756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9526485" y="5732704"/>
            <a:ext cx="1276350" cy="933450"/>
          </a:xfrm>
          <a:prstGeom prst="rect">
            <a:avLst/>
          </a:prstGeom>
        </p:spPr>
      </p:pic>
      <p:pic>
        <p:nvPicPr>
          <p:cNvPr id="10" name="Picture 9" descr="CandV logo hires.jpg">
            <a:extLst>
              <a:ext uri="{FF2B5EF4-FFF2-40B4-BE49-F238E27FC236}">
                <a16:creationId xmlns:a16="http://schemas.microsoft.com/office/drawing/2014/main" id="{3D6D99F6-6CFC-46AD-A332-91ACF301292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937282" y="5790770"/>
            <a:ext cx="2360930" cy="67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551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DIAGNOSIS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43549-7BDA-4345-A3E0-978E4FE91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236" y="1143000"/>
            <a:ext cx="11247164" cy="55984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Abnormal accumulation of fluid in at least two places: </a:t>
            </a:r>
          </a:p>
          <a:p>
            <a:r>
              <a:rPr lang="en-GB" sz="3600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skin (oedema)</a:t>
            </a:r>
          </a:p>
          <a:p>
            <a:r>
              <a:rPr lang="en-GB" sz="3600" dirty="0">
                <a:solidFill>
                  <a:srgbClr val="566066"/>
                </a:solidFill>
                <a:latin typeface="BlinkMacSystemFont"/>
              </a:rPr>
              <a:t>p</a:t>
            </a:r>
            <a:r>
              <a:rPr lang="en-GB" sz="3600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ericardial effusion</a:t>
            </a:r>
          </a:p>
          <a:p>
            <a:r>
              <a:rPr lang="en-GB" sz="3600" dirty="0">
                <a:solidFill>
                  <a:srgbClr val="566066"/>
                </a:solidFill>
                <a:latin typeface="BlinkMacSystemFont"/>
              </a:rPr>
              <a:t>p</a:t>
            </a:r>
            <a:r>
              <a:rPr lang="en-GB" sz="3600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leural effusion </a:t>
            </a:r>
          </a:p>
          <a:p>
            <a:r>
              <a:rPr lang="en-GB" sz="3600" dirty="0">
                <a:solidFill>
                  <a:srgbClr val="566066"/>
                </a:solidFill>
                <a:latin typeface="BlinkMacSystemFont"/>
              </a:rPr>
              <a:t>a</a:t>
            </a:r>
            <a:r>
              <a:rPr lang="en-GB" sz="3600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scites</a:t>
            </a:r>
          </a:p>
          <a:p>
            <a:pPr marL="0" indent="0">
              <a:buNone/>
            </a:pPr>
            <a:endParaRPr lang="en-GB" sz="3600" b="0" i="0" u="none" strike="noStrike" dirty="0">
              <a:solidFill>
                <a:srgbClr val="566066"/>
              </a:solidFill>
              <a:effectLst/>
              <a:latin typeface="BlinkMacSystemFont"/>
            </a:endParaRPr>
          </a:p>
          <a:p>
            <a:pPr marL="0" indent="0">
              <a:buNone/>
            </a:pPr>
            <a:r>
              <a:rPr lang="en-GB" sz="3600" i="1" dirty="0" err="1">
                <a:solidFill>
                  <a:schemeClr val="bg1">
                    <a:lumMod val="50000"/>
                  </a:schemeClr>
                </a:solidFill>
                <a:latin typeface="BlinkMacSystemFont"/>
              </a:rPr>
              <a:t>Polyhydramnios</a:t>
            </a:r>
            <a:endParaRPr lang="en-GB" sz="3600" b="0" i="1" u="none" strike="noStrike" dirty="0">
              <a:solidFill>
                <a:schemeClr val="bg1">
                  <a:lumMod val="50000"/>
                </a:schemeClr>
              </a:solidFill>
              <a:effectLst/>
              <a:latin typeface="BlinkMacSystemFont"/>
            </a:endParaRPr>
          </a:p>
          <a:p>
            <a:pPr marL="0" indent="0">
              <a:buNone/>
            </a:pPr>
            <a:r>
              <a:rPr lang="en-GB" sz="3600" b="0" i="1" u="none" strike="noStrike" dirty="0" err="1">
                <a:solidFill>
                  <a:schemeClr val="bg1">
                    <a:lumMod val="50000"/>
                  </a:schemeClr>
                </a:solidFill>
                <a:effectLst/>
                <a:latin typeface="BlinkMacSystemFont"/>
              </a:rPr>
              <a:t>Placentomegaly</a:t>
            </a:r>
            <a:r>
              <a:rPr lang="en-GB" sz="3600" b="0" i="1" u="none" strike="noStrike" dirty="0">
                <a:solidFill>
                  <a:schemeClr val="bg1">
                    <a:lumMod val="50000"/>
                  </a:schemeClr>
                </a:solidFill>
                <a:effectLst/>
                <a:latin typeface="BlinkMacSystemFont"/>
              </a:rPr>
              <a:t> (placental thickness &gt;6 cm)</a:t>
            </a:r>
            <a:endParaRPr lang="en-GB" sz="3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2" descr="Hepatitis A Treatment &amp;amp; Causes APK 1.1 - Download APK latest version">
            <a:extLst>
              <a:ext uri="{FF2B5EF4-FFF2-40B4-BE49-F238E27FC236}">
                <a16:creationId xmlns:a16="http://schemas.microsoft.com/office/drawing/2014/main" id="{1D3D6243-1C21-4648-A43F-BAF892E66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7732" y="156974"/>
            <a:ext cx="1154991" cy="115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368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DIAGNOSIS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C4A4EB3B-43AC-42E0-8CCF-9DE0D92C7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35" y="1242438"/>
            <a:ext cx="10097238" cy="506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70AD0F-32A4-4BFD-85CE-5A22B644CA1F}"/>
              </a:ext>
            </a:extLst>
          </p:cNvPr>
          <p:cNvSpPr txBox="1"/>
          <p:nvPr/>
        </p:nvSpPr>
        <p:spPr>
          <a:xfrm>
            <a:off x="5181600" y="1888245"/>
            <a:ext cx="1250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FF00"/>
                </a:solidFill>
              </a:rPr>
              <a:t>Oedema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1984189-650A-41E9-B365-275D06287416}"/>
              </a:ext>
            </a:extLst>
          </p:cNvPr>
          <p:cNvCxnSpPr/>
          <p:nvPr/>
        </p:nvCxnSpPr>
        <p:spPr>
          <a:xfrm>
            <a:off x="6095999" y="2341418"/>
            <a:ext cx="637310" cy="60960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Hepatitis A Treatment &amp;amp; Causes APK 1.1 - Download APK latest version">
            <a:extLst>
              <a:ext uri="{FF2B5EF4-FFF2-40B4-BE49-F238E27FC236}">
                <a16:creationId xmlns:a16="http://schemas.microsoft.com/office/drawing/2014/main" id="{D4B70EBD-BC31-4B26-918B-1997FF895B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7732" y="156974"/>
            <a:ext cx="1154991" cy="115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012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BC7CAFBF-801B-456D-AB50-48FC7510F043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E6258D11-39EF-48DC-AC6A-7F497B2E4475}"/>
              </a:ext>
            </a:extLst>
          </p:cNvPr>
          <p:cNvSpPr/>
          <p:nvPr/>
        </p:nvSpPr>
        <p:spPr>
          <a:xfrm>
            <a:off x="0" y="0"/>
            <a:ext cx="12192000" cy="48348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E9AF97-1956-4C0F-AD37-5E2FA98E96CA}"/>
              </a:ext>
            </a:extLst>
          </p:cNvPr>
          <p:cNvSpPr txBox="1"/>
          <p:nvPr/>
        </p:nvSpPr>
        <p:spPr>
          <a:xfrm>
            <a:off x="230502" y="5190606"/>
            <a:ext cx="45776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>
                <a:solidFill>
                  <a:schemeClr val="bg1">
                    <a:lumMod val="25000"/>
                  </a:schemeClr>
                </a:solidFill>
              </a:rPr>
              <a:t>AETIOLOGY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D96B17-CE50-411B-BB3B-CF8E6798095F}"/>
              </a:ext>
            </a:extLst>
          </p:cNvPr>
          <p:cNvSpPr txBox="1"/>
          <p:nvPr/>
        </p:nvSpPr>
        <p:spPr>
          <a:xfrm>
            <a:off x="334277" y="144749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spc="395" dirty="0" err="1">
                <a:solidFill>
                  <a:srgbClr val="FFFFFF"/>
                </a:solidFill>
                <a:cs typeface="Calibri"/>
              </a:rPr>
              <a:t>HYDROPS</a:t>
            </a:r>
            <a:endParaRPr lang="en-GB" sz="5400"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2133B74B-0976-4001-9864-490340F8925B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340" name="Picture 4" descr="Duchenne aetiology &amp;amp; genetics - Take on Duchenne">
            <a:extLst>
              <a:ext uri="{FF2B5EF4-FFF2-40B4-BE49-F238E27FC236}">
                <a16:creationId xmlns:a16="http://schemas.microsoft.com/office/drawing/2014/main" id="{351A6171-2D00-4EDE-9BB5-6820B7032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2673" y="156974"/>
            <a:ext cx="1035050" cy="103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FMU Logo.png">
            <a:extLst>
              <a:ext uri="{FF2B5EF4-FFF2-40B4-BE49-F238E27FC236}">
                <a16:creationId xmlns:a16="http://schemas.microsoft.com/office/drawing/2014/main" id="{D1596F4A-CBE5-4FE1-8B0B-4B75954E9A3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9526485" y="5732704"/>
            <a:ext cx="1276350" cy="933450"/>
          </a:xfrm>
          <a:prstGeom prst="rect">
            <a:avLst/>
          </a:prstGeom>
        </p:spPr>
      </p:pic>
      <p:pic>
        <p:nvPicPr>
          <p:cNvPr id="9" name="Picture 8" descr="CandV logo hires.jpg">
            <a:extLst>
              <a:ext uri="{FF2B5EF4-FFF2-40B4-BE49-F238E27FC236}">
                <a16:creationId xmlns:a16="http://schemas.microsoft.com/office/drawing/2014/main" id="{BCB73A10-E53E-456E-AA4A-A0DFE7483EE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937282" y="5790770"/>
            <a:ext cx="2360930" cy="67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205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AETIOLOGY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43549-7BDA-4345-A3E0-978E4FE91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236" y="1143000"/>
            <a:ext cx="11247164" cy="55984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Non-specific finding in a wide variety of </a:t>
            </a:r>
            <a:r>
              <a:rPr lang="en-GB" b="0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fetal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 and maternal disorders, including </a:t>
            </a:r>
            <a:r>
              <a:rPr lang="en-GB" b="0" i="0" u="none" strike="noStrike" dirty="0" err="1">
                <a:solidFill>
                  <a:srgbClr val="566066"/>
                </a:solidFill>
                <a:effectLst/>
                <a:latin typeface="BlinkMacSystemFont"/>
              </a:rPr>
              <a:t>hematological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, chromosomal, cardiovascular, renal, pulmonary, gastrointestinal, hepatic and metabolic abnormalities, congenital infection, neoplasms, malformations of the placenta or umbilical cord and genetic syndromes.</a:t>
            </a:r>
          </a:p>
          <a:p>
            <a:pPr marL="0" indent="0">
              <a:buNone/>
            </a:pPr>
            <a:endParaRPr lang="en-GB" b="0" i="0" u="none" strike="noStrike" dirty="0">
              <a:solidFill>
                <a:srgbClr val="566066"/>
              </a:solidFill>
              <a:effectLst/>
              <a:latin typeface="BlinkMacSystemFont"/>
            </a:endParaRPr>
          </a:p>
          <a:p>
            <a:pPr marL="0" indent="0">
              <a:buNone/>
            </a:pP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Classically divided into:</a:t>
            </a:r>
          </a:p>
          <a:p>
            <a:pPr lvl="1"/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Immune: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 10% of cases due to maternal haemolytic antibodies.</a:t>
            </a:r>
          </a:p>
          <a:p>
            <a:pPr lvl="1"/>
            <a:endParaRPr lang="en-GB" b="0" i="0" u="none" strike="noStrike" dirty="0">
              <a:solidFill>
                <a:srgbClr val="566066"/>
              </a:solidFill>
              <a:effectLst/>
              <a:latin typeface="BlinkMacSystemFont"/>
            </a:endParaRPr>
          </a:p>
          <a:p>
            <a:pPr lvl="1"/>
            <a:r>
              <a:rPr lang="en-GB" b="1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Non-immune:</a:t>
            </a:r>
            <a:r>
              <a:rPr lang="en-GB" b="0" i="0" u="none" strike="noStrike" dirty="0">
                <a:solidFill>
                  <a:srgbClr val="566066"/>
                </a:solidFill>
                <a:effectLst/>
                <a:latin typeface="BlinkMacSystemFont"/>
              </a:rPr>
              <a:t> 90% of cases due to all other aetiologies.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Picture 4" descr="Duchenne aetiology &amp;amp; genetics - Take on Duchenne">
            <a:extLst>
              <a:ext uri="{FF2B5EF4-FFF2-40B4-BE49-F238E27FC236}">
                <a16:creationId xmlns:a16="http://schemas.microsoft.com/office/drawing/2014/main" id="{A7C34A4C-97E7-4B95-A58F-D0085E897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2673" y="156974"/>
            <a:ext cx="1035050" cy="103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932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6C022-DE50-445D-9457-9416ADA6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36" y="446270"/>
            <a:ext cx="11521526" cy="507831"/>
          </a:xfrm>
        </p:spPr>
        <p:txBody>
          <a:bodyPr>
            <a:noAutofit/>
          </a:bodyPr>
          <a:lstStyle/>
          <a:p>
            <a:r>
              <a:rPr lang="en-GB" b="1" dirty="0"/>
              <a:t>AETIOLOGY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43549-7BDA-4345-A3E0-978E4FE91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236" y="1143000"/>
            <a:ext cx="11247164" cy="55984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>
                <a:effectLst/>
              </a:rPr>
              <a:t>Anaemia</a:t>
            </a:r>
            <a:r>
              <a:rPr lang="en-GB" sz="1800" b="1" dirty="0"/>
              <a:t>: </a:t>
            </a:r>
            <a:r>
              <a:rPr lang="en-GB" sz="1800" dirty="0">
                <a:effectLst/>
              </a:rPr>
              <a:t>Red cell </a:t>
            </a:r>
            <a:r>
              <a:rPr lang="en-GB" sz="1800" dirty="0" err="1">
                <a:effectLst/>
              </a:rPr>
              <a:t>isoimmunization</a:t>
            </a:r>
            <a:r>
              <a:rPr lang="en-GB" sz="1800" dirty="0">
                <a:effectLst/>
              </a:rPr>
              <a:t>, Parvovirus B19, cytomegalovirus, </a:t>
            </a:r>
            <a:r>
              <a:rPr lang="el-GR" sz="1800" dirty="0">
                <a:effectLst/>
              </a:rPr>
              <a:t>α-</a:t>
            </a:r>
            <a:r>
              <a:rPr lang="en-GB" sz="1800" dirty="0" err="1">
                <a:effectLst/>
              </a:rPr>
              <a:t>thalassemia</a:t>
            </a:r>
            <a:r>
              <a:rPr lang="en-GB" sz="1800" dirty="0">
                <a:effectLst/>
              </a:rPr>
              <a:t>, </a:t>
            </a:r>
            <a:r>
              <a:rPr lang="en-GB" sz="1800" dirty="0" err="1">
                <a:effectLst/>
              </a:rPr>
              <a:t>fetomaternal</a:t>
            </a:r>
            <a:r>
              <a:rPr lang="en-GB" sz="1800" dirty="0">
                <a:effectLst/>
              </a:rPr>
              <a:t> </a:t>
            </a:r>
            <a:r>
              <a:rPr lang="en-GB" sz="1800" dirty="0" err="1">
                <a:effectLst/>
              </a:rPr>
              <a:t>hemorrhage</a:t>
            </a:r>
            <a:r>
              <a:rPr lang="en-GB" sz="1800" dirty="0">
                <a:effectLst/>
              </a:rPr>
              <a:t>,         G6PD deficiency.</a:t>
            </a:r>
          </a:p>
          <a:p>
            <a:pPr marL="0" indent="0">
              <a:buNone/>
            </a:pPr>
            <a:r>
              <a:rPr lang="en-GB" sz="1800" b="1" dirty="0">
                <a:effectLst/>
              </a:rPr>
              <a:t>Infection</a:t>
            </a:r>
            <a:r>
              <a:rPr lang="en-GB" sz="1800" b="1" dirty="0"/>
              <a:t>: </a:t>
            </a:r>
            <a:r>
              <a:rPr lang="en-GB" sz="1800" dirty="0">
                <a:effectLst/>
              </a:rPr>
              <a:t>Cytomegalovirus, Parvovirus B19, toxoplasmosis, syphilis, herpes simplex, rubella, </a:t>
            </a:r>
            <a:r>
              <a:rPr lang="en-GB" sz="1800" dirty="0" err="1">
                <a:effectLst/>
              </a:rPr>
              <a:t>coxackievirus</a:t>
            </a:r>
            <a:r>
              <a:rPr lang="en-GB" sz="1800" dirty="0">
                <a:effectLst/>
              </a:rPr>
              <a:t>, varicella.</a:t>
            </a:r>
          </a:p>
          <a:p>
            <a:pPr marL="0" indent="0">
              <a:buNone/>
            </a:pPr>
            <a:r>
              <a:rPr lang="en-GB" sz="1800" b="1" dirty="0">
                <a:effectLst/>
              </a:rPr>
              <a:t>Chromosomal</a:t>
            </a:r>
            <a:r>
              <a:rPr lang="en-GB" sz="1800" b="1" dirty="0"/>
              <a:t>: </a:t>
            </a:r>
            <a:r>
              <a:rPr lang="en-GB" sz="1800" dirty="0">
                <a:effectLst/>
              </a:rPr>
              <a:t>Trisomies 21, 18 or 13, Turner syndrome, triploidy, tetraploidy.</a:t>
            </a:r>
          </a:p>
          <a:p>
            <a:pPr marL="0" indent="0">
              <a:buNone/>
            </a:pPr>
            <a:r>
              <a:rPr lang="en-GB" sz="1800" b="1" dirty="0">
                <a:effectLst/>
              </a:rPr>
              <a:t>Heart failure</a:t>
            </a:r>
            <a:r>
              <a:rPr lang="en-GB" sz="1800" b="1" dirty="0"/>
              <a:t>: </a:t>
            </a:r>
            <a:r>
              <a:rPr lang="en-GB" sz="1800" dirty="0">
                <a:effectLst/>
              </a:rPr>
              <a:t>Cardiac defects, dysrhythmias, myocarditis, cardiomyopathy, recipient in twin-to-transfusion syndrome.</a:t>
            </a:r>
          </a:p>
          <a:p>
            <a:pPr marL="0" indent="0">
              <a:buNone/>
            </a:pPr>
            <a:r>
              <a:rPr lang="en-GB" sz="1800" b="1" dirty="0">
                <a:effectLst/>
              </a:rPr>
              <a:t>Arteriovenous shunts</a:t>
            </a:r>
            <a:r>
              <a:rPr lang="en-GB" sz="1800" b="1" dirty="0"/>
              <a:t>: </a:t>
            </a:r>
            <a:r>
              <a:rPr lang="en-GB" sz="1800" dirty="0">
                <a:effectLst/>
              </a:rPr>
              <a:t>Fetal </a:t>
            </a:r>
            <a:r>
              <a:rPr lang="en-GB" sz="1800" dirty="0" err="1">
                <a:effectLst/>
              </a:rPr>
              <a:t>tumor</a:t>
            </a:r>
            <a:r>
              <a:rPr lang="en-GB" sz="1800" dirty="0">
                <a:effectLst/>
              </a:rPr>
              <a:t>, vein of Galen aneurysm, placental chorioangioma, </a:t>
            </a:r>
            <a:r>
              <a:rPr lang="en-GB" sz="1800" dirty="0" err="1">
                <a:effectLst/>
              </a:rPr>
              <a:t>acardiac</a:t>
            </a:r>
            <a:r>
              <a:rPr lang="en-GB" sz="1800" dirty="0">
                <a:effectLst/>
              </a:rPr>
              <a:t> twin.</a:t>
            </a:r>
          </a:p>
          <a:p>
            <a:pPr marL="0" indent="0">
              <a:buNone/>
            </a:pPr>
            <a:r>
              <a:rPr lang="en-GB" sz="1800" b="1" dirty="0">
                <a:effectLst/>
              </a:rPr>
              <a:t>Metabolic disorder</a:t>
            </a:r>
            <a:r>
              <a:rPr lang="en-GB" sz="1800" b="1" dirty="0"/>
              <a:t>: </a:t>
            </a:r>
            <a:r>
              <a:rPr lang="en-GB" sz="1800" dirty="0" err="1">
                <a:effectLst/>
              </a:rPr>
              <a:t>Mucopolysaccharidosis</a:t>
            </a:r>
            <a:r>
              <a:rPr lang="en-GB" sz="1800" dirty="0">
                <a:effectLst/>
              </a:rPr>
              <a:t>, Gaucher's disease, Hurler's syndrome, </a:t>
            </a:r>
            <a:r>
              <a:rPr lang="en-GB" sz="1800" dirty="0" err="1">
                <a:effectLst/>
              </a:rPr>
              <a:t>Gangliosidosis</a:t>
            </a:r>
            <a:r>
              <a:rPr lang="en-GB" sz="1800" dirty="0">
                <a:effectLst/>
              </a:rPr>
              <a:t>, </a:t>
            </a:r>
            <a:r>
              <a:rPr lang="en-GB" sz="1800" dirty="0" err="1">
                <a:effectLst/>
              </a:rPr>
              <a:t>Sialidosis</a:t>
            </a:r>
            <a:r>
              <a:rPr lang="en-GB" sz="1800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GB" sz="1800" b="1" dirty="0">
                <a:effectLst/>
              </a:rPr>
              <a:t>Neuromuscular</a:t>
            </a:r>
            <a:r>
              <a:rPr lang="en-GB" sz="1800" b="1" dirty="0"/>
              <a:t>: </a:t>
            </a:r>
            <a:r>
              <a:rPr lang="en-GB" sz="1800" dirty="0" err="1">
                <a:effectLst/>
              </a:rPr>
              <a:t>Fetal</a:t>
            </a:r>
            <a:r>
              <a:rPr lang="en-GB" sz="1800" dirty="0">
                <a:effectLst/>
              </a:rPr>
              <a:t> akinesia deformation sequence.</a:t>
            </a:r>
          </a:p>
          <a:p>
            <a:pPr marL="0" indent="0">
              <a:buNone/>
            </a:pPr>
            <a:r>
              <a:rPr lang="en-GB" sz="1800" b="1" dirty="0">
                <a:effectLst/>
              </a:rPr>
              <a:t>Brain abnormality</a:t>
            </a:r>
            <a:r>
              <a:rPr lang="en-GB" sz="1800" dirty="0">
                <a:effectLst/>
              </a:rPr>
              <a:t>: </a:t>
            </a:r>
            <a:r>
              <a:rPr lang="en-GB" sz="1800" dirty="0" err="1">
                <a:effectLst/>
              </a:rPr>
              <a:t>Encephalocele</a:t>
            </a:r>
            <a:r>
              <a:rPr lang="en-GB" sz="1800" dirty="0">
                <a:effectLst/>
              </a:rPr>
              <a:t>, intracranial </a:t>
            </a:r>
            <a:r>
              <a:rPr lang="en-GB" sz="1800" dirty="0" err="1">
                <a:effectLst/>
              </a:rPr>
              <a:t>hemorrhage</a:t>
            </a:r>
            <a:r>
              <a:rPr lang="en-GB" sz="1800" dirty="0">
                <a:effectLst/>
              </a:rPr>
              <a:t>, </a:t>
            </a:r>
            <a:r>
              <a:rPr lang="en-GB" sz="1800" dirty="0" err="1">
                <a:effectLst/>
              </a:rPr>
              <a:t>porencephaly</a:t>
            </a:r>
            <a:r>
              <a:rPr lang="en-GB" sz="1800" dirty="0">
                <a:effectLst/>
              </a:rPr>
              <a:t> with absent corpus </a:t>
            </a:r>
            <a:r>
              <a:rPr lang="en-GB" sz="1800" dirty="0" err="1">
                <a:effectLst/>
              </a:rPr>
              <a:t>callosum</a:t>
            </a:r>
            <a:r>
              <a:rPr lang="en-GB" sz="1800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GB" sz="1800" b="1" dirty="0">
                <a:effectLst/>
              </a:rPr>
              <a:t>Mediastinal compression</a:t>
            </a:r>
            <a:r>
              <a:rPr lang="en-GB" sz="1800" b="1" dirty="0"/>
              <a:t>: </a:t>
            </a:r>
            <a:r>
              <a:rPr lang="en-GB" sz="1800" dirty="0">
                <a:effectLst/>
              </a:rPr>
              <a:t>Skeletal </a:t>
            </a:r>
            <a:r>
              <a:rPr lang="en-GB" sz="1800" dirty="0" err="1">
                <a:effectLst/>
              </a:rPr>
              <a:t>dysplasias</a:t>
            </a:r>
            <a:r>
              <a:rPr lang="en-GB" sz="1800" dirty="0">
                <a:effectLst/>
              </a:rPr>
              <a:t>, diaphragmatic hernia, cystic </a:t>
            </a:r>
            <a:r>
              <a:rPr lang="en-GB" sz="1800" dirty="0" err="1">
                <a:effectLst/>
              </a:rPr>
              <a:t>adenomatoid</a:t>
            </a:r>
            <a:r>
              <a:rPr lang="en-GB" sz="1800" dirty="0">
                <a:effectLst/>
              </a:rPr>
              <a:t> malformation, pulmonary sequestration, laryngeal obstruction.</a:t>
            </a:r>
          </a:p>
          <a:p>
            <a:pPr marL="0" indent="0">
              <a:buNone/>
            </a:pPr>
            <a:r>
              <a:rPr lang="en-GB" sz="1800" b="1" dirty="0" err="1">
                <a:effectLst/>
              </a:rPr>
              <a:t>Hypoproteinemia</a:t>
            </a:r>
            <a:r>
              <a:rPr lang="en-GB" sz="1800" b="1" dirty="0"/>
              <a:t>: </a:t>
            </a:r>
            <a:r>
              <a:rPr lang="en-GB" sz="1800" dirty="0">
                <a:effectLst/>
              </a:rPr>
              <a:t>Renal defects, gastrointestinal defects.</a:t>
            </a:r>
          </a:p>
          <a:p>
            <a:pPr marL="0" indent="0">
              <a:buNone/>
            </a:pPr>
            <a:r>
              <a:rPr lang="en-GB" sz="1800" b="1" dirty="0">
                <a:effectLst/>
              </a:rPr>
              <a:t>Genetic syndrome</a:t>
            </a:r>
            <a:r>
              <a:rPr lang="en-GB" sz="1800" b="1" dirty="0"/>
              <a:t>: </a:t>
            </a:r>
            <a:r>
              <a:rPr lang="en-GB" sz="1800" dirty="0" err="1">
                <a:effectLst/>
              </a:rPr>
              <a:t>Arthrogryposis</a:t>
            </a:r>
            <a:r>
              <a:rPr lang="en-GB" sz="1800" dirty="0">
                <a:effectLst/>
              </a:rPr>
              <a:t>, Noonan syndrome, multiple </a:t>
            </a:r>
            <a:r>
              <a:rPr lang="en-GB" sz="1800" dirty="0" err="1">
                <a:effectLst/>
              </a:rPr>
              <a:t>pterygium</a:t>
            </a:r>
            <a:r>
              <a:rPr lang="en-GB" sz="1800" dirty="0">
                <a:effectLst/>
              </a:rPr>
              <a:t> syndrome, </a:t>
            </a:r>
            <a:r>
              <a:rPr lang="en-GB" sz="1800" dirty="0" err="1">
                <a:effectLst/>
              </a:rPr>
              <a:t>Pena-Shokeir</a:t>
            </a:r>
            <a:r>
              <a:rPr lang="en-GB" sz="1800" dirty="0">
                <a:effectLst/>
              </a:rPr>
              <a:t> syndrome, Cornelia de Lange syndrome, tuberous sclerosis.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CF54B83-C265-43AF-8E30-76C148E0A046}"/>
              </a:ext>
            </a:extLst>
          </p:cNvPr>
          <p:cNvSpPr/>
          <p:nvPr/>
        </p:nvSpPr>
        <p:spPr>
          <a:xfrm>
            <a:off x="0" y="6741414"/>
            <a:ext cx="12192000" cy="116839"/>
          </a:xfrm>
          <a:custGeom>
            <a:avLst/>
            <a:gdLst/>
            <a:ahLst/>
            <a:cxnLst/>
            <a:rect l="l" t="t" r="r" b="b"/>
            <a:pathLst>
              <a:path w="12192000" h="116840">
                <a:moveTo>
                  <a:pt x="0" y="116585"/>
                </a:moveTo>
                <a:lnTo>
                  <a:pt x="12192000" y="116585"/>
                </a:lnTo>
                <a:lnTo>
                  <a:pt x="12192000" y="0"/>
                </a:lnTo>
                <a:lnTo>
                  <a:pt x="0" y="0"/>
                </a:lnTo>
                <a:lnTo>
                  <a:pt x="0" y="116585"/>
                </a:lnTo>
                <a:close/>
              </a:path>
            </a:pathLst>
          </a:custGeom>
          <a:solidFill>
            <a:srgbClr val="F499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18130FBB-158C-4AB6-A85F-07FA4D2D4111}"/>
              </a:ext>
            </a:extLst>
          </p:cNvPr>
          <p:cNvSpPr/>
          <p:nvPr/>
        </p:nvSpPr>
        <p:spPr>
          <a:xfrm>
            <a:off x="10944607" y="5537453"/>
            <a:ext cx="1138426" cy="1163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Picture 4" descr="Duchenne aetiology &amp;amp; genetics - Take on Duchenne">
            <a:extLst>
              <a:ext uri="{FF2B5EF4-FFF2-40B4-BE49-F238E27FC236}">
                <a16:creationId xmlns:a16="http://schemas.microsoft.com/office/drawing/2014/main" id="{855182A9-D4DF-45D9-813A-2947C7F61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2673" y="156974"/>
            <a:ext cx="1035050" cy="103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7460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xGbsXz9QGaxbbKsMryOdw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1272</Words>
  <Application>Microsoft Office PowerPoint</Application>
  <PresentationFormat>Widescreen</PresentationFormat>
  <Paragraphs>221</Paragraphs>
  <Slides>35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.SFUIDisplay</vt:lpstr>
      <vt:lpstr>Apple Symbols</vt:lpstr>
      <vt:lpstr>Arial</vt:lpstr>
      <vt:lpstr>BlinkMacSystemFont</vt:lpstr>
      <vt:lpstr>Calibri</vt:lpstr>
      <vt:lpstr>Calibri Light</vt:lpstr>
      <vt:lpstr>Office Theme</vt:lpstr>
      <vt:lpstr>think-cell Slide</vt:lpstr>
      <vt:lpstr>HYDROPS</vt:lpstr>
      <vt:lpstr>Dr Bryan Beattie MD FRCOG</vt:lpstr>
      <vt:lpstr>PowerPoint Presentation</vt:lpstr>
      <vt:lpstr>PowerPoint Presentation</vt:lpstr>
      <vt:lpstr>DIAGNOSIS</vt:lpstr>
      <vt:lpstr>DIAGNOSIS</vt:lpstr>
      <vt:lpstr>PowerPoint Presentation</vt:lpstr>
      <vt:lpstr>AETIOLOGY</vt:lpstr>
      <vt:lpstr>AETIOLOGY</vt:lpstr>
      <vt:lpstr>PowerPoint Presentation</vt:lpstr>
      <vt:lpstr>PowerPoint Presentation</vt:lpstr>
      <vt:lpstr>PowerPoint Presentation</vt:lpstr>
      <vt:lpstr>PRENATAL DIAGNOSIS - D.E.B.U.G.</vt:lpstr>
      <vt:lpstr>INVESTIGATION</vt:lpstr>
      <vt:lpstr>ULTRASOUND – LUNG MASS</vt:lpstr>
      <vt:lpstr>ULTRASOUND – AV SHUNT</vt:lpstr>
      <vt:lpstr>ULTRASOUND &amp; MRI – Tumour</vt:lpstr>
      <vt:lpstr>ULTRASOUND – Anaemia</vt:lpstr>
      <vt:lpstr>ULTRASOUND – MCA Vmax</vt:lpstr>
      <vt:lpstr>PowerPoint Presentation</vt:lpstr>
      <vt:lpstr>FETAL THERAPY</vt:lpstr>
      <vt:lpstr>TREATMENT – Fetal Transfusion</vt:lpstr>
      <vt:lpstr>TREATMENT – Thoraco-Amniotic Shunt </vt:lpstr>
      <vt:lpstr>TREATMENT – Maternal Drug Therapy</vt:lpstr>
      <vt:lpstr>TREATMENT – Laser Ablation</vt:lpstr>
      <vt:lpstr>PowerPoint Presentation</vt:lpstr>
      <vt:lpstr>PRENATAL MONITORING</vt:lpstr>
      <vt:lpstr>PowerPoint Presentation</vt:lpstr>
      <vt:lpstr>DELIVERY</vt:lpstr>
      <vt:lpstr>DYSTOCIA</vt:lpstr>
      <vt:lpstr>PowerPoint Presentation</vt:lpstr>
      <vt:lpstr>PROGNOSIS</vt:lpstr>
      <vt:lpstr>PowerPoint Presentation</vt:lpstr>
      <vt:lpstr>RECURRENCE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Advances in Prenatal Screening</dc:title>
  <dc:creator>Dr Bryan Beattie</dc:creator>
  <cp:lastModifiedBy>Bryan Beattie (Cardiff and Vale UHB - Obstetrics And Gynaecology)</cp:lastModifiedBy>
  <cp:revision>19</cp:revision>
  <dcterms:created xsi:type="dcterms:W3CDTF">2021-10-31T10:36:28Z</dcterms:created>
  <dcterms:modified xsi:type="dcterms:W3CDTF">2021-11-16T08:53:05Z</dcterms:modified>
</cp:coreProperties>
</file>