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8" r:id="rId2"/>
    <p:sldId id="259" r:id="rId3"/>
    <p:sldId id="257" r:id="rId4"/>
    <p:sldId id="271" r:id="rId5"/>
    <p:sldId id="272" r:id="rId6"/>
    <p:sldId id="270" r:id="rId7"/>
    <p:sldId id="273" r:id="rId8"/>
    <p:sldId id="274" r:id="rId9"/>
    <p:sldId id="275" r:id="rId10"/>
    <p:sldId id="276" r:id="rId11"/>
    <p:sldId id="277" r:id="rId12"/>
    <p:sldId id="282" r:id="rId13"/>
    <p:sldId id="283" r:id="rId14"/>
    <p:sldId id="285" r:id="rId15"/>
    <p:sldId id="269" r:id="rId16"/>
    <p:sldId id="264" r:id="rId17"/>
    <p:sldId id="295" r:id="rId18"/>
    <p:sldId id="278" r:id="rId19"/>
    <p:sldId id="284" r:id="rId20"/>
    <p:sldId id="289" r:id="rId21"/>
    <p:sldId id="286" r:id="rId22"/>
    <p:sldId id="287" r:id="rId23"/>
    <p:sldId id="288" r:id="rId24"/>
    <p:sldId id="290" r:id="rId25"/>
    <p:sldId id="291" r:id="rId26"/>
    <p:sldId id="266" r:id="rId27"/>
    <p:sldId id="292" r:id="rId28"/>
    <p:sldId id="293" r:id="rId29"/>
    <p:sldId id="294" r:id="rId30"/>
    <p:sldId id="280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Cover" id="{09CBDFA4-820A-4863-86AE-D054E360DF4E}">
          <p14:sldIdLst>
            <p14:sldId id="258"/>
            <p14:sldId id="259"/>
            <p14:sldId id="257"/>
            <p14:sldId id="271"/>
            <p14:sldId id="272"/>
            <p14:sldId id="270"/>
            <p14:sldId id="273"/>
            <p14:sldId id="274"/>
            <p14:sldId id="275"/>
            <p14:sldId id="276"/>
            <p14:sldId id="277"/>
            <p14:sldId id="282"/>
            <p14:sldId id="283"/>
            <p14:sldId id="285"/>
            <p14:sldId id="269"/>
            <p14:sldId id="264"/>
            <p14:sldId id="295"/>
            <p14:sldId id="278"/>
            <p14:sldId id="284"/>
            <p14:sldId id="289"/>
            <p14:sldId id="286"/>
            <p14:sldId id="287"/>
            <p14:sldId id="288"/>
            <p14:sldId id="290"/>
            <p14:sldId id="291"/>
          </p14:sldIdLst>
        </p14:section>
        <p14:section name="Main" id="{22718CC9-8CD0-4139-B29B-8DBD969023DB}">
          <p14:sldIdLst>
            <p14:sldId id="266"/>
            <p14:sldId id="292"/>
            <p14:sldId id="293"/>
            <p14:sldId id="294"/>
            <p14:sldId id="280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8" autoAdjust="0"/>
    <p:restoredTop sz="94660"/>
  </p:normalViewPr>
  <p:slideViewPr>
    <p:cSldViewPr snapToGrid="0">
      <p:cViewPr varScale="1">
        <p:scale>
          <a:sx n="93" d="100"/>
          <a:sy n="93" d="100"/>
        </p:scale>
        <p:origin x="1928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01BF331-C707-4F4F-AE2D-DB7C58D6D24D}" type="datetimeFigureOut">
              <a:rPr lang="en-GB" smtClean="0"/>
              <a:t>16/11/2021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8962C8-5942-4608-AD27-92DC326888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67253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01BF331-C707-4F4F-AE2D-DB7C58D6D24D}" type="datetimeFigureOut">
              <a:rPr lang="en-GB" smtClean="0"/>
              <a:t>16/11/2021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8962C8-5942-4608-AD27-92DC326888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88199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01BF331-C707-4F4F-AE2D-DB7C58D6D24D}" type="datetimeFigureOut">
              <a:rPr lang="en-GB" smtClean="0"/>
              <a:t>16/11/2021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8962C8-5942-4608-AD27-92DC326888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94758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01BF331-C707-4F4F-AE2D-DB7C58D6D24D}" type="datetimeFigureOut">
              <a:rPr lang="en-GB" smtClean="0"/>
              <a:t>16/11/2021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8962C8-5942-4608-AD27-92DC326888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26661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01BF331-C707-4F4F-AE2D-DB7C58D6D24D}" type="datetimeFigureOut">
              <a:rPr lang="en-GB" smtClean="0"/>
              <a:t>16/11/2021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8962C8-5942-4608-AD27-92DC326888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12805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01BF331-C707-4F4F-AE2D-DB7C58D6D24D}" type="datetimeFigureOut">
              <a:rPr lang="en-GB" smtClean="0"/>
              <a:t>16/11/2021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8962C8-5942-4608-AD27-92DC326888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70368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01BF331-C707-4F4F-AE2D-DB7C58D6D24D}" type="datetimeFigureOut">
              <a:rPr lang="en-GB" smtClean="0"/>
              <a:t>16/11/2021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8962C8-5942-4608-AD27-92DC326888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53761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01BF331-C707-4F4F-AE2D-DB7C58D6D24D}" type="datetimeFigureOut">
              <a:rPr lang="en-GB" smtClean="0"/>
              <a:t>16/11/2021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8962C8-5942-4608-AD27-92DC326888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78947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01BF331-C707-4F4F-AE2D-DB7C58D6D24D}" type="datetimeFigureOut">
              <a:rPr lang="en-GB" smtClean="0"/>
              <a:t>16/11/2021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8962C8-5942-4608-AD27-92DC326888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11884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01BF331-C707-4F4F-AE2D-DB7C58D6D24D}" type="datetimeFigureOut">
              <a:rPr lang="en-GB" smtClean="0"/>
              <a:t>16/11/2021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8962C8-5942-4608-AD27-92DC326888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35947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01BF331-C707-4F4F-AE2D-DB7C58D6D24D}" type="datetimeFigureOut">
              <a:rPr lang="en-GB" smtClean="0"/>
              <a:t>16/11/2021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8962C8-5942-4608-AD27-92DC326888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0409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901BF331-C707-4F4F-AE2D-DB7C58D6D24D}" type="datetimeFigureOut">
              <a:rPr lang="en-GB" smtClean="0"/>
              <a:t>16/11/2021</a:t>
            </a:fld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88962C8-5942-4608-AD27-92DC326888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8717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Nunito Regular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01312"/>
            <a:ext cx="9144000" cy="245668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371600"/>
          </a:xfrm>
          <a:prstGeom prst="rect">
            <a:avLst/>
          </a:prstGeom>
        </p:spPr>
      </p:pic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381000" y="5548739"/>
            <a:ext cx="7348268" cy="1171237"/>
          </a:xfrm>
        </p:spPr>
        <p:txBody>
          <a:bodyPr/>
          <a:lstStyle/>
          <a:p>
            <a:pPr algn="l"/>
            <a:r>
              <a:rPr lang="en-GB" sz="2400" dirty="0">
                <a:solidFill>
                  <a:srgbClr val="CCA87E"/>
                </a:solidFill>
              </a:rPr>
              <a:t>A prospective national cohort study using active surveillance</a:t>
            </a:r>
          </a:p>
          <a:p>
            <a:pPr algn="l"/>
            <a:endParaRPr lang="en-GB" sz="2400" dirty="0">
              <a:solidFill>
                <a:srgbClr val="CCA87E"/>
              </a:solidFill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 bwMode="auto">
          <a:xfrm>
            <a:off x="381000" y="4594026"/>
            <a:ext cx="8305800" cy="1171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Nunito Regular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l"/>
            <a:r>
              <a:rPr lang="en-GB" sz="2800" kern="0" dirty="0">
                <a:solidFill>
                  <a:schemeClr val="bg1"/>
                </a:solidFill>
                <a:cs typeface="Nunito Bold"/>
              </a:rPr>
              <a:t>Characteristics and outcomes of neonatal SARS-CoV-2 infection in the United Kingdom</a:t>
            </a:r>
          </a:p>
        </p:txBody>
      </p:sp>
      <p:sp>
        <p:nvSpPr>
          <p:cNvPr id="15" name="Title 1"/>
          <p:cNvSpPr txBox="1">
            <a:spLocks/>
          </p:cNvSpPr>
          <p:nvPr/>
        </p:nvSpPr>
        <p:spPr bwMode="auto">
          <a:xfrm>
            <a:off x="0" y="4073430"/>
            <a:ext cx="9144000" cy="338554"/>
          </a:xfrm>
          <a:prstGeom prst="rect">
            <a:avLst/>
          </a:prstGeom>
          <a:solidFill>
            <a:schemeClr val="bg1">
              <a:alpha val="4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468000" tIns="45720" rIns="91440" bIns="45720" numCol="1" anchor="b" anchorCtr="0" compatLnSpc="1">
            <a:prstTxWarp prst="textNoShape">
              <a:avLst/>
            </a:prstTxWarp>
            <a:sp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Nunito Regular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l"/>
            <a:r>
              <a:rPr lang="en-GB" sz="1600" kern="0" dirty="0"/>
              <a:t>Cora Doherty</a:t>
            </a:r>
          </a:p>
        </p:txBody>
      </p:sp>
    </p:spTree>
    <p:extLst>
      <p:ext uri="{BB962C8B-B14F-4D97-AF65-F5344CB8AC3E}">
        <p14:creationId xmlns:p14="http://schemas.microsoft.com/office/powerpoint/2010/main" val="18578945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DF5584-4CA3-8940-9C7C-B70239A164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Severe disease (Dong et al.)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B66735-C46C-9341-B257-26E7D0A716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At least two of: </a:t>
            </a:r>
          </a:p>
          <a:p>
            <a:pPr lvl="1"/>
            <a:r>
              <a:rPr lang="en-GB" sz="2400" dirty="0"/>
              <a:t>Hyperthermia (&gt; 37·5</a:t>
            </a:r>
            <a:r>
              <a:rPr lang="en-GB" sz="2400" baseline="30000" dirty="0"/>
              <a:t>o</a:t>
            </a:r>
            <a:r>
              <a:rPr lang="en-GB" sz="2400" dirty="0"/>
              <a:t>C) OR apnoea OR cough OR tachypnoea OR respiratory distress/chest recession OR supplemental oxygen requirement OR poor feeding/vomiting OR diarrhoea</a:t>
            </a:r>
          </a:p>
          <a:p>
            <a:pPr lvl="1"/>
            <a:r>
              <a:rPr lang="en-GB" sz="2400" dirty="0"/>
              <a:t>Low WBC OR low lymphocytes OR raised CRP</a:t>
            </a:r>
          </a:p>
          <a:p>
            <a:pPr lvl="1"/>
            <a:r>
              <a:rPr lang="en-GB" sz="2400" dirty="0"/>
              <a:t>Abnormal chest X-ray </a:t>
            </a:r>
          </a:p>
          <a:p>
            <a:pPr marL="457200" lvl="1" indent="0">
              <a:buNone/>
            </a:pPr>
            <a:endParaRPr lang="en-GB" sz="1200" dirty="0"/>
          </a:p>
          <a:p>
            <a:pPr marL="457200" lvl="1" indent="0">
              <a:buNone/>
            </a:pPr>
            <a:endParaRPr lang="en-GB" sz="1200" dirty="0"/>
          </a:p>
          <a:p>
            <a:pPr marL="457200" lvl="1" indent="0">
              <a:buNone/>
            </a:pPr>
            <a:r>
              <a:rPr lang="en-GB" sz="1200" dirty="0"/>
              <a:t>Dong Y, Mo X, Hu Y, Qi X, Jiang F, Jiang Z, </a:t>
            </a:r>
            <a:r>
              <a:rPr lang="en-GB" sz="1200" i="1" dirty="0"/>
              <a:t>et al</a:t>
            </a:r>
            <a:r>
              <a:rPr lang="en-GB" sz="1200" dirty="0"/>
              <a:t>. Epidemiology of COVID-19 Among Children in China. </a:t>
            </a:r>
            <a:r>
              <a:rPr lang="en-GB" sz="1200" dirty="0" err="1"/>
              <a:t>Pediatrics</a:t>
            </a:r>
            <a:r>
              <a:rPr lang="en-GB" sz="1200" dirty="0"/>
              <a:t>. 2020. </a:t>
            </a:r>
          </a:p>
          <a:p>
            <a:pPr marL="457200" lvl="1" indent="0">
              <a:buNone/>
            </a:pPr>
            <a:endParaRPr lang="en-GB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12547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5E9F32-6478-E445-9C41-D984971229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Ethics &amp; Approvals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2F94EA-89FA-0D41-AF4A-24EA2A0812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99754"/>
            <a:ext cx="8229600" cy="4525963"/>
          </a:xfrm>
        </p:spPr>
        <p:txBody>
          <a:bodyPr/>
          <a:lstStyle/>
          <a:p>
            <a:r>
              <a:rPr lang="en-US" dirty="0"/>
              <a:t>Urgent public health priority study</a:t>
            </a:r>
          </a:p>
          <a:p>
            <a:r>
              <a:rPr lang="en-US" dirty="0"/>
              <a:t>HRA 282127</a:t>
            </a:r>
            <a:endParaRPr lang="en-GB"/>
          </a:p>
          <a:p>
            <a:r>
              <a:rPr lang="en-US"/>
              <a:t>REC </a:t>
            </a:r>
            <a:r>
              <a:rPr lang="en-US" dirty="0"/>
              <a:t>20/NE/0107</a:t>
            </a:r>
          </a:p>
          <a:p>
            <a:r>
              <a:rPr lang="en-US" dirty="0"/>
              <a:t>Data collected without parental consent</a:t>
            </a:r>
          </a:p>
          <a:p>
            <a:pPr lvl="1"/>
            <a:r>
              <a:rPr lang="en-US" sz="2400" dirty="0"/>
              <a:t>England and Wales (20/CAG/0058) </a:t>
            </a:r>
          </a:p>
          <a:p>
            <a:pPr lvl="1"/>
            <a:r>
              <a:rPr lang="en-US" sz="2400" dirty="0"/>
              <a:t>Scotland (PBPP 1920-0288)</a:t>
            </a:r>
          </a:p>
          <a:p>
            <a:r>
              <a:rPr lang="en-US" dirty="0"/>
              <a:t>Maternal consent required in Northern Ireland</a:t>
            </a:r>
          </a:p>
          <a:p>
            <a:r>
              <a:rPr lang="en-US" dirty="0"/>
              <a:t>ISRCTN60033461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46071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Results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6754" y="1600200"/>
            <a:ext cx="8882743" cy="4525963"/>
          </a:xfrm>
        </p:spPr>
        <p:txBody>
          <a:bodyPr/>
          <a:lstStyle/>
          <a:p>
            <a:pPr lvl="1">
              <a:buFont typeface="Arial" panose="020B0604020202020204" pitchFamily="34" charset="0"/>
              <a:buChar char="•"/>
            </a:pPr>
            <a:r>
              <a:rPr lang="en-GB" sz="3200" dirty="0"/>
              <a:t>Study is on-going 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GB" sz="8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GB" sz="3200" dirty="0"/>
              <a:t>This analysis is of babies with SARS-CoV-2 confirmed 1</a:t>
            </a:r>
            <a:r>
              <a:rPr lang="en-GB" sz="3200" baseline="30000" dirty="0"/>
              <a:t>st</a:t>
            </a:r>
            <a:r>
              <a:rPr lang="en-GB" sz="3200" dirty="0"/>
              <a:t> March 2020 - 30</a:t>
            </a:r>
            <a:r>
              <a:rPr lang="en-GB" sz="3200" baseline="30000" dirty="0"/>
              <a:t>th</a:t>
            </a:r>
            <a:r>
              <a:rPr lang="en-GB" sz="3200" dirty="0"/>
              <a:t> April 2020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GB" sz="8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GB" sz="3200" dirty="0"/>
              <a:t>Published Lancet Child and Adolescent Health - 9</a:t>
            </a:r>
            <a:r>
              <a:rPr lang="en-GB" sz="3200" baseline="30000" dirty="0"/>
              <a:t>th</a:t>
            </a:r>
            <a:r>
              <a:rPr lang="en-GB" sz="3200" dirty="0"/>
              <a:t> November 2020 </a:t>
            </a:r>
          </a:p>
        </p:txBody>
      </p:sp>
    </p:spTree>
    <p:extLst>
      <p:ext uri="{BB962C8B-B14F-4D97-AF65-F5344CB8AC3E}">
        <p14:creationId xmlns:p14="http://schemas.microsoft.com/office/powerpoint/2010/main" val="2235855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3CBEC7-184F-604F-9769-9387AD66818A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en-US" dirty="0"/>
              <a:t>Results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7066041-3328-AC4C-9AE0-EFFF092A70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0169" y="274638"/>
            <a:ext cx="6563661" cy="5851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11327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C15D53-11C9-224A-836B-7AE563D097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Incidence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4EA617-2BE0-E740-A72C-A110851A25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4320" y="1136470"/>
            <a:ext cx="8869680" cy="4924380"/>
          </a:xfrm>
        </p:spPr>
        <p:txBody>
          <a:bodyPr/>
          <a:lstStyle/>
          <a:p>
            <a:r>
              <a:rPr lang="en-US" dirty="0"/>
              <a:t>66 babies* - </a:t>
            </a:r>
            <a:r>
              <a:rPr lang="en-US" sz="2000" dirty="0"/>
              <a:t>28 with severe disease</a:t>
            </a:r>
          </a:p>
          <a:p>
            <a:r>
              <a:rPr lang="en-US" b="1" dirty="0">
                <a:solidFill>
                  <a:schemeClr val="accent4"/>
                </a:solidFill>
              </a:rPr>
              <a:t>5.6</a:t>
            </a:r>
            <a:r>
              <a:rPr lang="en-US" dirty="0"/>
              <a:t> </a:t>
            </a:r>
            <a:r>
              <a:rPr lang="en-US" sz="2400" dirty="0"/>
              <a:t>(95%CI 4.3 – 7.1) </a:t>
            </a:r>
            <a:r>
              <a:rPr lang="en-US" sz="2000" dirty="0"/>
              <a:t>per 10,000 live births (1 in 1,780)</a:t>
            </a:r>
          </a:p>
          <a:p>
            <a:pPr lvl="1"/>
            <a:r>
              <a:rPr lang="en-US" dirty="0"/>
              <a:t>England </a:t>
            </a:r>
            <a:r>
              <a:rPr lang="en-US" b="1" dirty="0">
                <a:solidFill>
                  <a:schemeClr val="accent4"/>
                </a:solidFill>
              </a:rPr>
              <a:t>6.4</a:t>
            </a:r>
            <a:r>
              <a:rPr lang="en-US" dirty="0"/>
              <a:t> </a:t>
            </a:r>
            <a:r>
              <a:rPr lang="en-US" sz="2400" dirty="0"/>
              <a:t>(95%CI 4.9, 8.2) </a:t>
            </a:r>
            <a:r>
              <a:rPr lang="en-US" sz="2000" dirty="0"/>
              <a:t>per 10,000 live births</a:t>
            </a:r>
          </a:p>
          <a:p>
            <a:r>
              <a:rPr lang="en-US" dirty="0"/>
              <a:t>Severe disease </a:t>
            </a:r>
            <a:r>
              <a:rPr lang="en-US" b="1" dirty="0">
                <a:solidFill>
                  <a:schemeClr val="accent4"/>
                </a:solidFill>
              </a:rPr>
              <a:t>2.4</a:t>
            </a:r>
            <a:r>
              <a:rPr lang="en-US" dirty="0"/>
              <a:t> </a:t>
            </a:r>
            <a:r>
              <a:rPr lang="en-US" sz="2400" dirty="0"/>
              <a:t>(95% CI 1.6, 3.4) </a:t>
            </a:r>
            <a:r>
              <a:rPr lang="en-US" sz="2000" dirty="0"/>
              <a:t>per 10,000 live births 								(1 in 4,200)</a:t>
            </a:r>
          </a:p>
          <a:p>
            <a:r>
              <a:rPr lang="en-US" dirty="0"/>
              <a:t>Median age at diagnosis </a:t>
            </a:r>
            <a:r>
              <a:rPr lang="en-US" b="1" dirty="0">
                <a:solidFill>
                  <a:schemeClr val="accent4"/>
                </a:solidFill>
              </a:rPr>
              <a:t>9.5 days </a:t>
            </a:r>
            <a:r>
              <a:rPr lang="en-US" sz="2400" dirty="0"/>
              <a:t>(IQR 7.5 – 11)</a:t>
            </a:r>
          </a:p>
          <a:p>
            <a:r>
              <a:rPr lang="en-US" dirty="0"/>
              <a:t>45 (68%) diagnosed &gt; 7 days</a:t>
            </a:r>
          </a:p>
          <a:p>
            <a:r>
              <a:rPr lang="en-US" dirty="0"/>
              <a:t>21 (32%) diagnosed 1-7 days; </a:t>
            </a:r>
            <a:r>
              <a:rPr lang="en-US" sz="2200" dirty="0"/>
              <a:t>14 to infected mothers </a:t>
            </a:r>
          </a:p>
        </p:txBody>
      </p:sp>
    </p:spTree>
    <p:extLst>
      <p:ext uri="{BB962C8B-B14F-4D97-AF65-F5344CB8AC3E}">
        <p14:creationId xmlns:p14="http://schemas.microsoft.com/office/powerpoint/2010/main" val="1106099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B39D7F-A93F-F644-AF79-3FD1D6B8E0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618DE7-7CA9-094A-B709-B1ADD2B406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551710"/>
            <a:ext cx="8229600" cy="4920818"/>
          </a:xfrm>
        </p:spPr>
        <p:txBody>
          <a:bodyPr/>
          <a:lstStyle/>
          <a:p>
            <a:r>
              <a:rPr lang="en-US" dirty="0"/>
              <a:t>45 dx &gt; 7 days after delivery</a:t>
            </a:r>
          </a:p>
          <a:p>
            <a:endParaRPr lang="en-US" dirty="0"/>
          </a:p>
          <a:p>
            <a:r>
              <a:rPr lang="en-US" dirty="0"/>
              <a:t>18 (27%) preterm – mainly late preterm</a:t>
            </a:r>
          </a:p>
          <a:p>
            <a:endParaRPr lang="en-US" dirty="0"/>
          </a:p>
          <a:p>
            <a:r>
              <a:rPr lang="en-US" dirty="0"/>
              <a:t>17 (26%) – mother and baby positive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93933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Date and Age of Diagnosis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8D3A7F31-4691-C648-92D5-9937D104113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94000" y="1579563"/>
            <a:ext cx="3556000" cy="429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39615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4FD5A9-690E-804F-BDC3-49F2D30F58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Characteristics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CF46AA-0090-AC4E-95CE-6A11423ACB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17638"/>
            <a:ext cx="8373291" cy="4525963"/>
          </a:xfrm>
        </p:spPr>
        <p:txBody>
          <a:bodyPr/>
          <a:lstStyle/>
          <a:p>
            <a:r>
              <a:rPr lang="en-US" dirty="0"/>
              <a:t>44% Male</a:t>
            </a:r>
          </a:p>
          <a:p>
            <a:endParaRPr lang="en-US" sz="800" dirty="0"/>
          </a:p>
          <a:p>
            <a:endParaRPr lang="en-US" sz="800" dirty="0"/>
          </a:p>
          <a:p>
            <a:r>
              <a:rPr lang="en-US" dirty="0"/>
              <a:t>45% Black, Asian, Minority Ethnic group</a:t>
            </a:r>
          </a:p>
          <a:p>
            <a:pPr lvl="1"/>
            <a:r>
              <a:rPr lang="en-US" b="1" dirty="0">
                <a:solidFill>
                  <a:schemeClr val="accent4"/>
                </a:solidFill>
              </a:rPr>
              <a:t>11.1</a:t>
            </a:r>
            <a:r>
              <a:rPr lang="en-US" dirty="0"/>
              <a:t> </a:t>
            </a:r>
            <a:r>
              <a:rPr lang="en-US" sz="2400" dirty="0"/>
              <a:t>(95%CI 7.4 - 15.9</a:t>
            </a:r>
            <a:r>
              <a:rPr lang="en-US" dirty="0"/>
              <a:t>) </a:t>
            </a:r>
            <a:r>
              <a:rPr lang="en-US" sz="2000" dirty="0"/>
              <a:t>per 10,000 live births (1 in 900)</a:t>
            </a:r>
          </a:p>
          <a:p>
            <a:r>
              <a:rPr lang="en-US" dirty="0"/>
              <a:t>55% White </a:t>
            </a:r>
            <a:r>
              <a:rPr lang="en-US" b="1" dirty="0">
                <a:solidFill>
                  <a:schemeClr val="accent4"/>
                </a:solidFill>
              </a:rPr>
              <a:t>4.6</a:t>
            </a:r>
            <a:r>
              <a:rPr lang="en-US" dirty="0"/>
              <a:t> </a:t>
            </a:r>
            <a:r>
              <a:rPr lang="en-US" sz="2400" dirty="0"/>
              <a:t>(95%CI 3.2 - 6.4) </a:t>
            </a:r>
            <a:r>
              <a:rPr lang="en-US" sz="2000" dirty="0"/>
              <a:t>per 10,000 live births    							(1 in 2,200)</a:t>
            </a:r>
          </a:p>
          <a:p>
            <a:endParaRPr lang="en-US" sz="800" dirty="0"/>
          </a:p>
          <a:p>
            <a:endParaRPr lang="en-US" sz="800" dirty="0"/>
          </a:p>
          <a:p>
            <a:r>
              <a:rPr lang="en-US" dirty="0"/>
              <a:t>25% Preterm </a:t>
            </a:r>
            <a:r>
              <a:rPr lang="en-US" sz="2400" dirty="0"/>
              <a:t>(&lt;37 weeks gestation)</a:t>
            </a:r>
          </a:p>
          <a:p>
            <a:pPr lvl="1"/>
            <a:r>
              <a:rPr lang="en-US" dirty="0"/>
              <a:t>32</a:t>
            </a:r>
            <a:r>
              <a:rPr lang="en-US" baseline="30000" dirty="0"/>
              <a:t>+0</a:t>
            </a:r>
            <a:r>
              <a:rPr lang="en-US" dirty="0"/>
              <a:t>–36</a:t>
            </a:r>
            <a:r>
              <a:rPr lang="en-US" baseline="30000" dirty="0"/>
              <a:t>+6</a:t>
            </a:r>
            <a:r>
              <a:rPr lang="en-US" dirty="0"/>
              <a:t> </a:t>
            </a:r>
            <a:r>
              <a:rPr lang="en-US" b="1" dirty="0">
                <a:solidFill>
                  <a:schemeClr val="accent4"/>
                </a:solidFill>
              </a:rPr>
              <a:t>18.4</a:t>
            </a:r>
            <a:r>
              <a:rPr lang="en-US" dirty="0"/>
              <a:t> </a:t>
            </a:r>
            <a:r>
              <a:rPr lang="en-US" sz="2400" dirty="0"/>
              <a:t>(95% CI 9.8, 31.4)</a:t>
            </a:r>
            <a:r>
              <a:rPr lang="en-US" dirty="0"/>
              <a:t> </a:t>
            </a:r>
            <a:r>
              <a:rPr lang="en-US" sz="2000" dirty="0"/>
              <a:t>per 10,000 live births 							(1 in 540)</a:t>
            </a:r>
          </a:p>
        </p:txBody>
      </p:sp>
    </p:spTree>
    <p:extLst>
      <p:ext uri="{BB962C8B-B14F-4D97-AF65-F5344CB8AC3E}">
        <p14:creationId xmlns:p14="http://schemas.microsoft.com/office/powerpoint/2010/main" val="1058817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ED9CC8-9DEA-9949-A9EA-ED70D9C83E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Transmission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B4A5BF-DD0C-E94F-B1F4-B3CFEA8AE0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r>
              <a:rPr lang="en-US" sz="2000" dirty="0"/>
              <a:t>17 infected babies with infected mothers – 1 in 7,000 live births</a:t>
            </a:r>
          </a:p>
          <a:p>
            <a:pPr marL="0" indent="0">
              <a:buNone/>
            </a:pPr>
            <a:r>
              <a:rPr lang="en-US" sz="2000" dirty="0"/>
              <a:t>~300 infected mothers gave birth in the study period</a:t>
            </a:r>
          </a:p>
          <a:p>
            <a:pPr marL="0" indent="0">
              <a:buNone/>
            </a:pPr>
            <a:r>
              <a:rPr lang="en-US" sz="2000" dirty="0"/>
              <a:t>5/6 false positive vertical transmissions from UKOSS data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A25535F-741C-B247-BD6F-5D84EF3E7C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550" y="1208633"/>
            <a:ext cx="8724900" cy="3797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482110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83C13B-B85D-A743-A161-03C28A63FB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Common signs at presentation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453E6B-64E5-E248-BFE5-B6C032426E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49928"/>
            <a:ext cx="8229600" cy="4976236"/>
          </a:xfrm>
        </p:spPr>
        <p:txBody>
          <a:bodyPr/>
          <a:lstStyle/>
          <a:p>
            <a:r>
              <a:rPr lang="en-US" dirty="0"/>
              <a:t>Most – hyperthermia, poor feeding, vomiting</a:t>
            </a:r>
          </a:p>
          <a:p>
            <a:r>
              <a:rPr lang="en-US" dirty="0"/>
              <a:t>Coryza, respiratory signs and lethargy also common</a:t>
            </a:r>
          </a:p>
          <a:p>
            <a:r>
              <a:rPr lang="en-US" dirty="0"/>
              <a:t>Symptoms more common &gt; 7 days</a:t>
            </a:r>
          </a:p>
          <a:p>
            <a:r>
              <a:rPr lang="en-US" dirty="0"/>
              <a:t>Some babies in NICU – no </a:t>
            </a:r>
            <a:r>
              <a:rPr lang="en-US" dirty="0" err="1"/>
              <a:t>sx</a:t>
            </a:r>
            <a:r>
              <a:rPr lang="en-US" dirty="0"/>
              <a:t> – tested as Mum positive</a:t>
            </a:r>
          </a:p>
          <a:p>
            <a:r>
              <a:rPr lang="en-US" dirty="0"/>
              <a:t>25 babies CXR – 14 (56%) – abnormal – ground glass – 4 preterm</a:t>
            </a:r>
          </a:p>
        </p:txBody>
      </p:sp>
    </p:spTree>
    <p:extLst>
      <p:ext uri="{BB962C8B-B14F-4D97-AF65-F5344CB8AC3E}">
        <p14:creationId xmlns:p14="http://schemas.microsoft.com/office/powerpoint/2010/main" val="37169652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Co-investigator group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12817"/>
            <a:ext cx="8229600" cy="4826726"/>
          </a:xfrm>
        </p:spPr>
        <p:txBody>
          <a:bodyPr/>
          <a:lstStyle/>
          <a:p>
            <a:r>
              <a:rPr lang="en-GB" sz="2400" dirty="0"/>
              <a:t>Chris Gale (Co-PI), Imperial College, London</a:t>
            </a:r>
          </a:p>
          <a:p>
            <a:r>
              <a:rPr lang="en-GB" sz="2400" dirty="0"/>
              <a:t>Jenny Kurinczuk (Co-PI), NPEU, University of Oxford</a:t>
            </a:r>
          </a:p>
          <a:p>
            <a:r>
              <a:rPr lang="en-GB" sz="2400" dirty="0"/>
              <a:t>Maria A Quigley, NPEU, University of Oxford</a:t>
            </a:r>
          </a:p>
          <a:p>
            <a:r>
              <a:rPr lang="en-GB" sz="2400" dirty="0"/>
              <a:t>Anna </a:t>
            </a:r>
            <a:r>
              <a:rPr lang="en-GB" sz="2400" dirty="0" err="1"/>
              <a:t>Placzek</a:t>
            </a:r>
            <a:r>
              <a:rPr lang="en-GB" sz="2400" dirty="0"/>
              <a:t>, NPEU, University of Oxford</a:t>
            </a:r>
          </a:p>
          <a:p>
            <a:r>
              <a:rPr lang="en-GB" sz="2400" dirty="0"/>
              <a:t>Marian Knight, NPEU, University of Oxford</a:t>
            </a:r>
          </a:p>
          <a:p>
            <a:r>
              <a:rPr lang="en-GB" sz="2400" dirty="0" err="1"/>
              <a:t>Shamez</a:t>
            </a:r>
            <a:r>
              <a:rPr lang="en-GB" sz="2400" dirty="0"/>
              <a:t> </a:t>
            </a:r>
            <a:r>
              <a:rPr lang="en-GB" sz="2400" dirty="0" err="1"/>
              <a:t>Ladhani</a:t>
            </a:r>
            <a:r>
              <a:rPr lang="en-GB" sz="2400" dirty="0"/>
              <a:t>, Public Health England, Colindale</a:t>
            </a:r>
          </a:p>
          <a:p>
            <a:r>
              <a:rPr lang="en-GB" sz="2400" dirty="0"/>
              <a:t>Elizabeth S Draper, University of Leicester </a:t>
            </a:r>
          </a:p>
          <a:p>
            <a:r>
              <a:rPr lang="en-GB" sz="2400" dirty="0"/>
              <a:t>Don Sharkey, University of Nottingham</a:t>
            </a:r>
          </a:p>
          <a:p>
            <a:r>
              <a:rPr lang="en-GB" sz="2400" dirty="0"/>
              <a:t>Cora Doherty, University Hospital of Wales, Cardiff</a:t>
            </a:r>
          </a:p>
          <a:p>
            <a:r>
              <a:rPr lang="en-GB" sz="2400" dirty="0"/>
              <a:t>Helen </a:t>
            </a:r>
            <a:r>
              <a:rPr lang="en-GB" sz="2400" dirty="0" err="1"/>
              <a:t>Mactier</a:t>
            </a:r>
            <a:r>
              <a:rPr lang="en-GB" sz="2400" dirty="0"/>
              <a:t>, Princess Royal Maternity &amp; University of Glasgow</a:t>
            </a:r>
          </a:p>
        </p:txBody>
      </p:sp>
    </p:spTree>
    <p:extLst>
      <p:ext uri="{BB962C8B-B14F-4D97-AF65-F5344CB8AC3E}">
        <p14:creationId xmlns:p14="http://schemas.microsoft.com/office/powerpoint/2010/main" val="104287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24A285-C259-0A48-A204-C571942340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US" dirty="0"/>
            </a:br>
            <a:r>
              <a:rPr lang="en-US" dirty="0"/>
              <a:t>Clinical presentation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EC67E7-56D3-9C4A-A654-5A325FF3D5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1B6790B-C6CF-564F-8587-50E790EF3A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4571" y="1170592"/>
            <a:ext cx="7234857" cy="509381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076994" y="2782389"/>
            <a:ext cx="457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>
                <a:solidFill>
                  <a:srgbClr val="FF0000"/>
                </a:solidFill>
              </a:rPr>
              <a:t>*</a:t>
            </a:r>
          </a:p>
        </p:txBody>
      </p:sp>
      <p:sp>
        <p:nvSpPr>
          <p:cNvPr id="6" name="TextBox 5"/>
          <p:cNvSpPr txBox="1"/>
          <p:nvPr/>
        </p:nvSpPr>
        <p:spPr>
          <a:xfrm rot="60000">
            <a:off x="4513109" y="3992881"/>
            <a:ext cx="4617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>
                <a:solidFill>
                  <a:srgbClr val="FF0000"/>
                </a:solidFill>
              </a:rPr>
              <a:t>*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136069" y="3320208"/>
            <a:ext cx="457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>
                <a:solidFill>
                  <a:srgbClr val="0070C0"/>
                </a:solidFill>
              </a:rPr>
              <a:t>*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821518" y="3350491"/>
            <a:ext cx="457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>
                <a:solidFill>
                  <a:srgbClr val="0070C0"/>
                </a:solidFill>
              </a:rPr>
              <a:t>*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195144" y="3363554"/>
            <a:ext cx="3952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>
                <a:solidFill>
                  <a:srgbClr val="0070C0"/>
                </a:solidFill>
              </a:rPr>
              <a:t>*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874835" y="4179419"/>
            <a:ext cx="457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>
                <a:solidFill>
                  <a:srgbClr val="0070C0"/>
                </a:solidFill>
              </a:rPr>
              <a:t>*</a:t>
            </a:r>
          </a:p>
        </p:txBody>
      </p:sp>
    </p:spTree>
    <p:extLst>
      <p:ext uri="{BB962C8B-B14F-4D97-AF65-F5344CB8AC3E}">
        <p14:creationId xmlns:p14="http://schemas.microsoft.com/office/powerpoint/2010/main" val="263560100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A68222-18EE-6449-A6FE-9661EEBEF2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Laboratory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AA6554-AFCF-E04F-91F4-392B52BB40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Lactate – 17/31 (55%) tested &gt;2</a:t>
            </a:r>
          </a:p>
          <a:p>
            <a:endParaRPr lang="en-US" dirty="0"/>
          </a:p>
          <a:p>
            <a:r>
              <a:rPr lang="en-US" dirty="0"/>
              <a:t>CRP 14/49 (29%) &gt;5</a:t>
            </a:r>
          </a:p>
          <a:p>
            <a:endParaRPr lang="en-US" dirty="0"/>
          </a:p>
          <a:p>
            <a:r>
              <a:rPr lang="en-US" dirty="0"/>
              <a:t>Lymphocytes low 5/54 (9%)</a:t>
            </a:r>
          </a:p>
        </p:txBody>
      </p:sp>
    </p:spTree>
    <p:extLst>
      <p:ext uri="{BB962C8B-B14F-4D97-AF65-F5344CB8AC3E}">
        <p14:creationId xmlns:p14="http://schemas.microsoft.com/office/powerpoint/2010/main" val="27032092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620CCC-15DE-BA4C-B072-5222281B3C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DBB0F6-2765-2B4D-913D-C3C9780617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NICU 20 (30%)</a:t>
            </a:r>
          </a:p>
          <a:p>
            <a:r>
              <a:rPr lang="en-US" dirty="0"/>
              <a:t>PICU 4 (6%)</a:t>
            </a:r>
          </a:p>
          <a:p>
            <a:r>
              <a:rPr lang="en-US" dirty="0"/>
              <a:t>Postnatal Ward and </a:t>
            </a:r>
            <a:r>
              <a:rPr lang="en-US" dirty="0" err="1"/>
              <a:t>Paediatric</a:t>
            </a:r>
            <a:r>
              <a:rPr lang="en-US" dirty="0"/>
              <a:t> Ward 42 (64%)</a:t>
            </a:r>
          </a:p>
          <a:p>
            <a:r>
              <a:rPr lang="en-US" dirty="0"/>
              <a:t>Most babies and mothers together</a:t>
            </a:r>
          </a:p>
        </p:txBody>
      </p:sp>
    </p:spTree>
    <p:extLst>
      <p:ext uri="{BB962C8B-B14F-4D97-AF65-F5344CB8AC3E}">
        <p14:creationId xmlns:p14="http://schemas.microsoft.com/office/powerpoint/2010/main" val="245309227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2A312A-B8EF-5142-B824-1BCB6D6B9A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468582"/>
          </a:xfrm>
        </p:spPr>
        <p:txBody>
          <a:bodyPr/>
          <a:lstStyle/>
          <a:p>
            <a:r>
              <a:rPr lang="en-US" dirty="0"/>
              <a:t>Respiratory support – 22/66 (33%)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A36365-AB51-CF49-9313-2472997339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332037"/>
            <a:ext cx="8229600" cy="4525963"/>
          </a:xfrm>
        </p:spPr>
        <p:txBody>
          <a:bodyPr/>
          <a:lstStyle/>
          <a:p>
            <a:r>
              <a:rPr lang="en-US" dirty="0"/>
              <a:t>Invasive ventilation 3</a:t>
            </a:r>
          </a:p>
          <a:p>
            <a:r>
              <a:rPr lang="en-US" dirty="0"/>
              <a:t>Noninvasive 10 (4 preterm)</a:t>
            </a:r>
          </a:p>
          <a:p>
            <a:r>
              <a:rPr lang="en-US" dirty="0"/>
              <a:t>Supplemental oxygen 22</a:t>
            </a:r>
          </a:p>
          <a:p>
            <a:endParaRPr lang="en-US" dirty="0"/>
          </a:p>
          <a:p>
            <a:r>
              <a:rPr lang="en-US" dirty="0"/>
              <a:t>Other treatment – 5 – steroids, antiviral, IgG</a:t>
            </a:r>
          </a:p>
        </p:txBody>
      </p:sp>
    </p:spTree>
    <p:extLst>
      <p:ext uri="{BB962C8B-B14F-4D97-AF65-F5344CB8AC3E}">
        <p14:creationId xmlns:p14="http://schemas.microsoft.com/office/powerpoint/2010/main" val="102607504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196251-BCC9-0042-9C62-F0D5B92509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Interpretation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340602-7543-564B-9DCA-33F3C0BDE3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67691"/>
            <a:ext cx="8229600" cy="5022273"/>
          </a:xfrm>
        </p:spPr>
        <p:txBody>
          <a:bodyPr/>
          <a:lstStyle/>
          <a:p>
            <a:r>
              <a:rPr lang="en-US" dirty="0"/>
              <a:t>Inpatient care neonates with SARS-CoV-2 rare</a:t>
            </a:r>
          </a:p>
          <a:p>
            <a:r>
              <a:rPr lang="en-US" dirty="0"/>
              <a:t>Infection in first 7 days uncommon</a:t>
            </a:r>
          </a:p>
          <a:p>
            <a:r>
              <a:rPr lang="en-US" dirty="0"/>
              <a:t>Only 2 suspected vertical transmission</a:t>
            </a:r>
          </a:p>
          <a:p>
            <a:r>
              <a:rPr lang="en-US" dirty="0"/>
              <a:t>Respiratory – 33% - some related to prematurity</a:t>
            </a:r>
          </a:p>
          <a:p>
            <a:r>
              <a:rPr lang="en-US" dirty="0"/>
              <a:t>Unusual – but neonates sicker – 42% criteria for severe disease</a:t>
            </a:r>
          </a:p>
          <a:p>
            <a:r>
              <a:rPr lang="en-US" dirty="0"/>
              <a:t>Avoid separation of Mother and Baby</a:t>
            </a:r>
          </a:p>
        </p:txBody>
      </p:sp>
    </p:spTree>
    <p:extLst>
      <p:ext uri="{BB962C8B-B14F-4D97-AF65-F5344CB8AC3E}">
        <p14:creationId xmlns:p14="http://schemas.microsoft.com/office/powerpoint/2010/main" val="362757545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09FB81-E54A-094A-8475-12F496A130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Looking ahead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784753-34BC-DC4C-BBC8-067D9C8D9C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BAME rates need further explanation</a:t>
            </a:r>
          </a:p>
          <a:p>
            <a:r>
              <a:rPr lang="en-US" dirty="0"/>
              <a:t>Preterm rates 26% at background 8% - needs further examination – </a:t>
            </a:r>
          </a:p>
          <a:p>
            <a:pPr lvl="1"/>
            <a:r>
              <a:rPr lang="en-US" dirty="0"/>
              <a:t>? Iatrogenic delivery</a:t>
            </a:r>
          </a:p>
          <a:p>
            <a:pPr lvl="1"/>
            <a:r>
              <a:rPr lang="en-US" dirty="0"/>
              <a:t>? Preterm </a:t>
            </a:r>
            <a:r>
              <a:rPr lang="en-US" dirty="0" err="1"/>
              <a:t>labour</a:t>
            </a:r>
            <a:endParaRPr lang="en-US" dirty="0"/>
          </a:p>
          <a:p>
            <a:r>
              <a:rPr lang="en-US" dirty="0"/>
              <a:t>New variants – impact</a:t>
            </a:r>
          </a:p>
          <a:p>
            <a:r>
              <a:rPr lang="en-US" dirty="0"/>
              <a:t>Placenta – vascular </a:t>
            </a:r>
            <a:r>
              <a:rPr lang="en-US" dirty="0" err="1"/>
              <a:t>malperfusion</a:t>
            </a:r>
            <a:endParaRPr lang="en-US" dirty="0"/>
          </a:p>
          <a:p>
            <a:r>
              <a:rPr lang="en-US" dirty="0"/>
              <a:t>Longer term effects of neonatal Covid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12945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855999-4D8A-2442-8D5E-B48CEB0221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E54CF9D8-5D3E-9741-AF1B-9037D7B5FCB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15788" y="0"/>
            <a:ext cx="4912423" cy="6345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794573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Thanks to members of: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88720"/>
            <a:ext cx="8229600" cy="4950823"/>
          </a:xfrm>
        </p:spPr>
        <p:txBody>
          <a:bodyPr/>
          <a:lstStyle/>
          <a:p>
            <a:r>
              <a:rPr lang="en-GB" sz="1800" dirty="0"/>
              <a:t>British Paediatric Surveillance Unit Scientific Committee</a:t>
            </a:r>
          </a:p>
          <a:p>
            <a:r>
              <a:rPr lang="en-GB" sz="1800" dirty="0"/>
              <a:t>Confidentiality Advisory Group, Health Research Authority</a:t>
            </a:r>
          </a:p>
          <a:p>
            <a:r>
              <a:rPr lang="en-GB" sz="1800" dirty="0"/>
              <a:t>Health Protection Scotland</a:t>
            </a:r>
          </a:p>
          <a:p>
            <a:r>
              <a:rPr lang="en-GB" sz="1800" dirty="0"/>
              <a:t>Health Research Authority</a:t>
            </a:r>
          </a:p>
          <a:p>
            <a:r>
              <a:rPr lang="en-GB" sz="1800" dirty="0"/>
              <a:t>Information Governance team, Nuffield Department of Population Health, University of Oxford</a:t>
            </a:r>
          </a:p>
          <a:p>
            <a:r>
              <a:rPr lang="en-GB" sz="1800" dirty="0"/>
              <a:t>Information Services Division, Scotland</a:t>
            </a:r>
          </a:p>
          <a:p>
            <a:r>
              <a:rPr lang="en-GB" sz="1800" dirty="0"/>
              <a:t>Multicentre Research Ethics Committee</a:t>
            </a:r>
          </a:p>
          <a:p>
            <a:r>
              <a:rPr lang="en-GB" sz="1800" dirty="0"/>
              <a:t>Northern Ireland Maternal and Child Health, Public Health Agency</a:t>
            </a:r>
          </a:p>
          <a:p>
            <a:r>
              <a:rPr lang="en-GB" sz="1800" dirty="0"/>
              <a:t>Policy Research Programme, Department of Health and Social Care, England</a:t>
            </a:r>
          </a:p>
          <a:p>
            <a:r>
              <a:rPr lang="en-GB" sz="1800" dirty="0"/>
              <a:t>Public Benefit and Privacy Panel for Health and Social Care, Scotland</a:t>
            </a:r>
          </a:p>
          <a:p>
            <a:r>
              <a:rPr lang="en-GB" sz="1800" dirty="0"/>
              <a:t>Public Health England</a:t>
            </a:r>
          </a:p>
          <a:p>
            <a:r>
              <a:rPr lang="en-GB" sz="1800" dirty="0"/>
              <a:t>Public Health Wales</a:t>
            </a:r>
          </a:p>
          <a:p>
            <a:r>
              <a:rPr lang="en-GB" sz="1800" dirty="0"/>
              <a:t>Sponsors, Clinical Trials and Research Governance, Research Support, University of Oxford</a:t>
            </a:r>
          </a:p>
        </p:txBody>
      </p:sp>
    </p:spTree>
    <p:extLst>
      <p:ext uri="{BB962C8B-B14F-4D97-AF65-F5344CB8AC3E}">
        <p14:creationId xmlns:p14="http://schemas.microsoft.com/office/powerpoint/2010/main" val="277154223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Particular thanks to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12817"/>
            <a:ext cx="8229600" cy="4826726"/>
          </a:xfrm>
        </p:spPr>
        <p:txBody>
          <a:bodyPr/>
          <a:lstStyle/>
          <a:p>
            <a:r>
              <a:rPr lang="en-GB" sz="2400" b="1" dirty="0">
                <a:cs typeface="Calibri" panose="020F0502020204030204" pitchFamily="34" charset="0"/>
              </a:rPr>
              <a:t>British Paediatric Surveillance Unit, Royal College of Paediatrics and Child Health:</a:t>
            </a:r>
            <a:r>
              <a:rPr lang="en-GB" sz="2400" dirty="0">
                <a:cs typeface="Calibri" panose="020F0502020204030204" pitchFamily="34" charset="0"/>
              </a:rPr>
              <a:t> Richard Lynn, Jacob Avis</a:t>
            </a:r>
          </a:p>
          <a:p>
            <a:r>
              <a:rPr lang="en-GB" sz="2400" b="1" dirty="0">
                <a:cs typeface="Calibri" panose="020F0502020204030204" pitchFamily="34" charset="0"/>
              </a:rPr>
              <a:t>Public, parent and patient involvement: </a:t>
            </a:r>
            <a:r>
              <a:rPr lang="en-GB" sz="2400" dirty="0">
                <a:cs typeface="Calibri" panose="020F0502020204030204" pitchFamily="34" charset="0"/>
              </a:rPr>
              <a:t>Charlotte Bevan and Rachel </a:t>
            </a:r>
            <a:r>
              <a:rPr lang="en-GB" sz="2400" dirty="0" err="1">
                <a:cs typeface="Calibri" panose="020F0502020204030204" pitchFamily="34" charset="0"/>
              </a:rPr>
              <a:t>Plachcinski</a:t>
            </a:r>
            <a:r>
              <a:rPr lang="en-GB" sz="2400" dirty="0">
                <a:cs typeface="Calibri" panose="020F0502020204030204" pitchFamily="34" charset="0"/>
              </a:rPr>
              <a:t>, PPPI Leads Policy Research Unit in Maternal and Neonatal and the </a:t>
            </a:r>
            <a:r>
              <a:rPr lang="en-GB" sz="2400" dirty="0"/>
              <a:t>MBRRACE-UK third sector stakeholder group</a:t>
            </a:r>
          </a:p>
          <a:p>
            <a:r>
              <a:rPr lang="en-GB" sz="2400" b="1" dirty="0"/>
              <a:t>NIHR Clinical Research Networks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81939579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Particular thanks to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480"/>
          </a:xfrm>
        </p:spPr>
        <p:txBody>
          <a:bodyPr/>
          <a:lstStyle/>
          <a:p>
            <a:pPr marL="0" indent="0" algn="ctr">
              <a:buNone/>
            </a:pPr>
            <a:r>
              <a:rPr lang="en-GB" sz="1800" b="1" dirty="0"/>
              <a:t>Reporting clinicians</a:t>
            </a:r>
          </a:p>
          <a:p>
            <a:pPr marL="0" indent="0" algn="ctr">
              <a:buNone/>
            </a:pPr>
            <a:r>
              <a:rPr lang="en-GB" sz="1000" b="1" dirty="0"/>
              <a:t>Barnet Hospital </a:t>
            </a:r>
            <a:r>
              <a:rPr lang="en-GB" sz="1000" dirty="0"/>
              <a:t>Dr Esther Freeman; </a:t>
            </a:r>
            <a:r>
              <a:rPr lang="en-GB" sz="1000" b="1" dirty="0"/>
              <a:t>Birmingham Women's Hospital </a:t>
            </a:r>
            <a:r>
              <a:rPr lang="en-GB" sz="1000" dirty="0"/>
              <a:t>Dr </a:t>
            </a:r>
            <a:r>
              <a:rPr lang="en-GB" sz="1000" dirty="0" err="1"/>
              <a:t>Gergely</a:t>
            </a:r>
            <a:r>
              <a:rPr lang="en-GB" sz="1000" dirty="0"/>
              <a:t> </a:t>
            </a:r>
            <a:r>
              <a:rPr lang="en-GB" sz="1000" dirty="0" err="1"/>
              <a:t>Toldi</a:t>
            </a:r>
            <a:r>
              <a:rPr lang="en-GB" sz="1000" dirty="0"/>
              <a:t>;</a:t>
            </a:r>
          </a:p>
          <a:p>
            <a:pPr marL="0" indent="0" algn="ctr">
              <a:buNone/>
            </a:pPr>
            <a:r>
              <a:rPr lang="en-GB" sz="1000" b="1" dirty="0" err="1"/>
              <a:t>Breightmet</a:t>
            </a:r>
            <a:r>
              <a:rPr lang="en-GB" sz="1000" b="1" dirty="0"/>
              <a:t> Health Centre </a:t>
            </a:r>
            <a:r>
              <a:rPr lang="en-GB" sz="1000" dirty="0"/>
              <a:t>Dr Gabrielle </a:t>
            </a:r>
            <a:r>
              <a:rPr lang="en-GB" sz="1000" dirty="0" err="1"/>
              <a:t>Lipshen</a:t>
            </a:r>
            <a:r>
              <a:rPr lang="en-GB" sz="1000" dirty="0"/>
              <a:t>; </a:t>
            </a:r>
            <a:r>
              <a:rPr lang="en-GB" sz="1000" b="1" dirty="0"/>
              <a:t>Bristol Royal Hospital for Children </a:t>
            </a:r>
            <a:r>
              <a:rPr lang="en-GB" sz="1000" dirty="0"/>
              <a:t>Dr </a:t>
            </a:r>
            <a:r>
              <a:rPr lang="en-GB" sz="1000" dirty="0" err="1"/>
              <a:t>Stefania</a:t>
            </a:r>
            <a:endParaRPr lang="en-GB" sz="1000" dirty="0"/>
          </a:p>
          <a:p>
            <a:pPr marL="0" indent="0" algn="ctr">
              <a:buNone/>
            </a:pPr>
            <a:r>
              <a:rPr lang="en-GB" sz="1000" dirty="0" err="1"/>
              <a:t>Vergnano</a:t>
            </a:r>
            <a:r>
              <a:rPr lang="en-GB" sz="1000" dirty="0"/>
              <a:t>; </a:t>
            </a:r>
            <a:r>
              <a:rPr lang="en-GB" sz="1000" b="1" dirty="0"/>
              <a:t>Chelsea &amp; Westminster Hospital </a:t>
            </a:r>
            <a:r>
              <a:rPr lang="en-GB" sz="1000" dirty="0"/>
              <a:t>Dr Catherine O'Sullivan; </a:t>
            </a:r>
            <a:r>
              <a:rPr lang="en-GB" sz="1000" b="1" dirty="0"/>
              <a:t>Countess of Chester</a:t>
            </a:r>
          </a:p>
          <a:p>
            <a:pPr marL="0" indent="0" algn="ctr">
              <a:buNone/>
            </a:pPr>
            <a:r>
              <a:rPr lang="en-GB" sz="1000" b="1" dirty="0"/>
              <a:t>Hospital </a:t>
            </a:r>
            <a:r>
              <a:rPr lang="en-GB" sz="1000" dirty="0"/>
              <a:t>Dr Ravi </a:t>
            </a:r>
            <a:r>
              <a:rPr lang="en-GB" sz="1000" dirty="0" err="1"/>
              <a:t>Jayaram</a:t>
            </a:r>
            <a:r>
              <a:rPr lang="en-GB" sz="1000" dirty="0"/>
              <a:t>; </a:t>
            </a:r>
            <a:r>
              <a:rPr lang="en-GB" sz="1000" b="1" dirty="0"/>
              <a:t>Croydon University Hospital </a:t>
            </a:r>
            <a:r>
              <a:rPr lang="en-GB" sz="1000" dirty="0"/>
              <a:t>Dr John Chang; </a:t>
            </a:r>
            <a:r>
              <a:rPr lang="en-GB" sz="1000" b="1" dirty="0"/>
              <a:t>Derbyshire Children's</a:t>
            </a:r>
          </a:p>
          <a:p>
            <a:pPr marL="0" indent="0" algn="ctr">
              <a:buNone/>
            </a:pPr>
            <a:r>
              <a:rPr lang="en-GB" sz="1000" b="1" dirty="0"/>
              <a:t>Hospital </a:t>
            </a:r>
            <a:r>
              <a:rPr lang="en-GB" sz="1000" dirty="0"/>
              <a:t>Dr Jennifer </a:t>
            </a:r>
            <a:r>
              <a:rPr lang="en-GB" sz="1000" dirty="0" err="1"/>
              <a:t>Evennett</a:t>
            </a:r>
            <a:r>
              <a:rPr lang="en-GB" sz="1000" dirty="0"/>
              <a:t>; </a:t>
            </a:r>
            <a:r>
              <a:rPr lang="en-GB" sz="1000" b="1" dirty="0"/>
              <a:t>Ealing Hospital </a:t>
            </a:r>
            <a:r>
              <a:rPr lang="en-GB" sz="1000" dirty="0"/>
              <a:t>Dr </a:t>
            </a:r>
            <a:r>
              <a:rPr lang="en-GB" sz="1000" dirty="0" err="1"/>
              <a:t>Ewa</a:t>
            </a:r>
            <a:r>
              <a:rPr lang="en-GB" sz="1000" dirty="0"/>
              <a:t> </a:t>
            </a:r>
            <a:r>
              <a:rPr lang="en-GB" sz="1000" dirty="0" err="1"/>
              <a:t>Lichtarowicz-Krynska</a:t>
            </a:r>
            <a:r>
              <a:rPr lang="en-GB" sz="1000" dirty="0"/>
              <a:t>; </a:t>
            </a:r>
            <a:r>
              <a:rPr lang="en-GB" sz="1000" b="1" dirty="0" err="1"/>
              <a:t>Evelina</a:t>
            </a:r>
            <a:r>
              <a:rPr lang="en-GB" sz="1000" b="1" dirty="0"/>
              <a:t> Children's</a:t>
            </a:r>
          </a:p>
          <a:p>
            <a:pPr marL="0" indent="0" algn="ctr">
              <a:buNone/>
            </a:pPr>
            <a:r>
              <a:rPr lang="en-GB" sz="1000" b="1" dirty="0"/>
              <a:t>Hospital </a:t>
            </a:r>
            <a:r>
              <a:rPr lang="en-GB" sz="1000" dirty="0"/>
              <a:t>Dr Emma Parish; </a:t>
            </a:r>
            <a:r>
              <a:rPr lang="en-GB" sz="1000" b="1" dirty="0" err="1"/>
              <a:t>Hinchingbrooke</a:t>
            </a:r>
            <a:r>
              <a:rPr lang="en-GB" sz="1000" b="1" dirty="0"/>
              <a:t> Hospital </a:t>
            </a:r>
            <a:r>
              <a:rPr lang="en-GB" sz="1000" dirty="0"/>
              <a:t>Dr Hilary Dixon; </a:t>
            </a:r>
            <a:r>
              <a:rPr lang="en-GB" sz="1000" b="1" dirty="0"/>
              <a:t>Imperial College School of</a:t>
            </a:r>
          </a:p>
          <a:p>
            <a:pPr marL="0" indent="0" algn="ctr">
              <a:buNone/>
            </a:pPr>
            <a:r>
              <a:rPr lang="en-GB" sz="1000" b="1" dirty="0"/>
              <a:t>Medicine </a:t>
            </a:r>
            <a:r>
              <a:rPr lang="en-GB" sz="1000" dirty="0"/>
              <a:t>Dr Simon </a:t>
            </a:r>
            <a:r>
              <a:rPr lang="en-GB" sz="1000" dirty="0" err="1"/>
              <a:t>Nadel</a:t>
            </a:r>
            <a:r>
              <a:rPr lang="en-GB" sz="1000" dirty="0"/>
              <a:t>; </a:t>
            </a:r>
            <a:r>
              <a:rPr lang="en-GB" sz="1000" b="1" dirty="0"/>
              <a:t>Joyce Green Hospital </a:t>
            </a:r>
            <a:r>
              <a:rPr lang="en-GB" sz="1000" dirty="0"/>
              <a:t>Dr Selwyn </a:t>
            </a:r>
            <a:r>
              <a:rPr lang="en-GB" sz="1000" dirty="0" err="1"/>
              <a:t>D'Costa</a:t>
            </a:r>
            <a:r>
              <a:rPr lang="en-GB" sz="1000" dirty="0"/>
              <a:t>; </a:t>
            </a:r>
            <a:r>
              <a:rPr lang="en-GB" sz="1000" b="1" dirty="0"/>
              <a:t>Kings College Hospital </a:t>
            </a:r>
            <a:r>
              <a:rPr lang="en-GB" sz="1000" dirty="0"/>
              <a:t>Dr</a:t>
            </a:r>
          </a:p>
          <a:p>
            <a:pPr marL="0" indent="0" algn="ctr">
              <a:buNone/>
            </a:pPr>
            <a:r>
              <a:rPr lang="en-GB" sz="1000" dirty="0" err="1"/>
              <a:t>Theodoros</a:t>
            </a:r>
            <a:r>
              <a:rPr lang="en-GB" sz="1000" dirty="0"/>
              <a:t> </a:t>
            </a:r>
            <a:r>
              <a:rPr lang="en-GB" sz="1000" dirty="0" err="1"/>
              <a:t>Dassios</a:t>
            </a:r>
            <a:r>
              <a:rPr lang="en-GB" sz="1000" dirty="0"/>
              <a:t>; </a:t>
            </a:r>
            <a:r>
              <a:rPr lang="en-GB" sz="1000" b="1" dirty="0"/>
              <a:t>Leeds General Infirmary </a:t>
            </a:r>
            <a:r>
              <a:rPr lang="en-GB" sz="1000" dirty="0"/>
              <a:t>Dr Elizabeth Evans, Dr Kerry </a:t>
            </a:r>
            <a:r>
              <a:rPr lang="en-GB" sz="1000" dirty="0" err="1"/>
              <a:t>Jeavons</a:t>
            </a:r>
            <a:r>
              <a:rPr lang="en-GB" sz="1000" dirty="0"/>
              <a:t>, Dr Sian</a:t>
            </a:r>
          </a:p>
          <a:p>
            <a:pPr marL="0" indent="0" algn="ctr">
              <a:buNone/>
            </a:pPr>
            <a:r>
              <a:rPr lang="en-GB" sz="1000" dirty="0"/>
              <a:t>Cooper; </a:t>
            </a:r>
            <a:r>
              <a:rPr lang="en-GB" sz="1000" b="1" dirty="0"/>
              <a:t>Leicester Royal Infirmary </a:t>
            </a:r>
            <a:r>
              <a:rPr lang="en-GB" sz="1000" dirty="0"/>
              <a:t>Dr </a:t>
            </a:r>
            <a:r>
              <a:rPr lang="en-GB" sz="1000" dirty="0" err="1"/>
              <a:t>Premkumar</a:t>
            </a:r>
            <a:r>
              <a:rPr lang="en-GB" sz="1000" dirty="0"/>
              <a:t> </a:t>
            </a:r>
            <a:r>
              <a:rPr lang="en-GB" sz="1000" dirty="0" err="1"/>
              <a:t>Sundaram</a:t>
            </a:r>
            <a:r>
              <a:rPr lang="en-GB" sz="1000" dirty="0"/>
              <a:t>; </a:t>
            </a:r>
            <a:r>
              <a:rPr lang="en-GB" sz="1000" b="1" dirty="0"/>
              <a:t>Luton &amp; Dunstable Hospital </a:t>
            </a:r>
            <a:r>
              <a:rPr lang="en-GB" sz="1000" dirty="0"/>
              <a:t>Dr</a:t>
            </a:r>
          </a:p>
          <a:p>
            <a:pPr marL="0" indent="0" algn="ctr">
              <a:buNone/>
            </a:pPr>
            <a:r>
              <a:rPr lang="en-GB" sz="1000" dirty="0"/>
              <a:t>Doris </a:t>
            </a:r>
            <a:r>
              <a:rPr lang="en-GB" sz="1000" dirty="0" err="1"/>
              <a:t>Iyamabo</a:t>
            </a:r>
            <a:r>
              <a:rPr lang="en-GB" sz="1000" dirty="0"/>
              <a:t>; </a:t>
            </a:r>
            <a:r>
              <a:rPr lang="en-GB" sz="1000" b="1" dirty="0"/>
              <a:t>Manor Hospital </a:t>
            </a:r>
            <a:r>
              <a:rPr lang="en-GB" sz="1000" dirty="0"/>
              <a:t>Dr </a:t>
            </a:r>
            <a:r>
              <a:rPr lang="en-GB" sz="1000" dirty="0" err="1"/>
              <a:t>Rayasandra</a:t>
            </a:r>
            <a:r>
              <a:rPr lang="en-GB" sz="1000" dirty="0"/>
              <a:t> </a:t>
            </a:r>
            <a:r>
              <a:rPr lang="en-GB" sz="1000" dirty="0" err="1"/>
              <a:t>Gireesh</a:t>
            </a:r>
            <a:r>
              <a:rPr lang="en-GB" sz="1000" dirty="0"/>
              <a:t>; </a:t>
            </a:r>
            <a:r>
              <a:rPr lang="en-GB" sz="1000" b="1" dirty="0"/>
              <a:t>Medway Maritime Hospital </a:t>
            </a:r>
            <a:r>
              <a:rPr lang="en-GB" sz="1000" dirty="0"/>
              <a:t>Dr </a:t>
            </a:r>
            <a:r>
              <a:rPr lang="en-GB" sz="1000" dirty="0" err="1"/>
              <a:t>Ghada</a:t>
            </a:r>
            <a:endParaRPr lang="en-GB" sz="1000" dirty="0"/>
          </a:p>
          <a:p>
            <a:pPr marL="0" indent="0" algn="ctr">
              <a:buNone/>
            </a:pPr>
            <a:r>
              <a:rPr lang="en-GB" sz="1000" dirty="0"/>
              <a:t>Ramadan; </a:t>
            </a:r>
            <a:r>
              <a:rPr lang="en-GB" sz="1000" b="1" dirty="0"/>
              <a:t>Newham University Hospital </a:t>
            </a:r>
            <a:r>
              <a:rPr lang="en-GB" sz="1000" dirty="0"/>
              <a:t>Dr Susan </a:t>
            </a:r>
            <a:r>
              <a:rPr lang="en-GB" sz="1000" dirty="0" err="1"/>
              <a:t>Liebeschuetz</a:t>
            </a:r>
            <a:r>
              <a:rPr lang="en-GB" sz="1000" dirty="0"/>
              <a:t>; </a:t>
            </a:r>
            <a:r>
              <a:rPr lang="en-GB" sz="1000" b="1" dirty="0"/>
              <a:t>Norfolk &amp; Norwich </a:t>
            </a:r>
            <a:r>
              <a:rPr lang="en-GB" sz="1000" b="1" dirty="0" err="1"/>
              <a:t>Univ</a:t>
            </a:r>
            <a:endParaRPr lang="en-GB" sz="1000" b="1" dirty="0"/>
          </a:p>
          <a:p>
            <a:pPr marL="0" indent="0" algn="ctr">
              <a:buNone/>
            </a:pPr>
            <a:r>
              <a:rPr lang="en-GB" sz="1000" b="1" dirty="0"/>
              <a:t>Hospital </a:t>
            </a:r>
            <a:r>
              <a:rPr lang="en-GB" sz="1000" dirty="0"/>
              <a:t>Dr Catherine Thomas; </a:t>
            </a:r>
            <a:r>
              <a:rPr lang="en-GB" sz="1000" b="1" dirty="0"/>
              <a:t>Northwick Park Hospital </a:t>
            </a:r>
            <a:r>
              <a:rPr lang="en-GB" sz="1000" dirty="0"/>
              <a:t>Ms </a:t>
            </a:r>
            <a:r>
              <a:rPr lang="en-GB" sz="1000" dirty="0" err="1"/>
              <a:t>Anam</a:t>
            </a:r>
            <a:r>
              <a:rPr lang="en-GB" sz="1000" dirty="0"/>
              <a:t> </a:t>
            </a:r>
            <a:r>
              <a:rPr lang="en-GB" sz="1000" dirty="0" err="1"/>
              <a:t>Fayadh</a:t>
            </a:r>
            <a:r>
              <a:rPr lang="en-GB" sz="1000" dirty="0"/>
              <a:t>; </a:t>
            </a:r>
            <a:r>
              <a:rPr lang="en-GB" sz="1000" b="1" dirty="0"/>
              <a:t>Oxford University</a:t>
            </a:r>
          </a:p>
          <a:p>
            <a:pPr marL="0" indent="0" algn="ctr">
              <a:buNone/>
            </a:pPr>
            <a:r>
              <a:rPr lang="en-GB" sz="1000" b="1" dirty="0"/>
              <a:t>Hospitals </a:t>
            </a:r>
            <a:r>
              <a:rPr lang="en-GB" sz="1000" dirty="0"/>
              <a:t>Dr Charles </a:t>
            </a:r>
            <a:r>
              <a:rPr lang="en-GB" sz="1000" dirty="0" err="1"/>
              <a:t>Roehr</a:t>
            </a:r>
            <a:r>
              <a:rPr lang="en-GB" sz="1000" dirty="0"/>
              <a:t>; </a:t>
            </a:r>
            <a:r>
              <a:rPr lang="en-GB" sz="1000" b="1" dirty="0"/>
              <a:t>Peterborough City Hospital </a:t>
            </a:r>
            <a:r>
              <a:rPr lang="en-GB" sz="1000" dirty="0"/>
              <a:t>Dr Katharine McDevitt; </a:t>
            </a:r>
            <a:r>
              <a:rPr lang="en-GB" sz="1000" b="1" dirty="0"/>
              <a:t>Queen Elizabeth</a:t>
            </a:r>
          </a:p>
          <a:p>
            <a:pPr marL="0" indent="0" algn="ctr">
              <a:buNone/>
            </a:pPr>
            <a:r>
              <a:rPr lang="en-GB" sz="1000" b="1" dirty="0"/>
              <a:t>Hospital - Birmingham </a:t>
            </a:r>
            <a:r>
              <a:rPr lang="en-GB" sz="1000" dirty="0"/>
              <a:t>Dr </a:t>
            </a:r>
            <a:r>
              <a:rPr lang="en-GB" sz="1000" dirty="0" err="1"/>
              <a:t>Manobi</a:t>
            </a:r>
            <a:r>
              <a:rPr lang="en-GB" sz="1000" dirty="0"/>
              <a:t> </a:t>
            </a:r>
            <a:r>
              <a:rPr lang="en-GB" sz="1000" dirty="0" err="1"/>
              <a:t>Borooah</a:t>
            </a:r>
            <a:r>
              <a:rPr lang="en-GB" sz="1000" dirty="0"/>
              <a:t>; </a:t>
            </a:r>
            <a:r>
              <a:rPr lang="en-GB" sz="1000" b="1" dirty="0"/>
              <a:t>Queen Elizabeth Hospital - Lewisham and</a:t>
            </a:r>
          </a:p>
          <a:p>
            <a:pPr marL="0" indent="0" algn="ctr">
              <a:buNone/>
            </a:pPr>
            <a:r>
              <a:rPr lang="en-GB" sz="1000" b="1" dirty="0"/>
              <a:t>Greenwich </a:t>
            </a:r>
            <a:r>
              <a:rPr lang="en-GB" sz="1000" dirty="0"/>
              <a:t>Dr </a:t>
            </a:r>
            <a:r>
              <a:rPr lang="en-GB" sz="1000" dirty="0" err="1"/>
              <a:t>Olutoyin</a:t>
            </a:r>
            <a:r>
              <a:rPr lang="en-GB" sz="1000" dirty="0"/>
              <a:t> </a:t>
            </a:r>
            <a:r>
              <a:rPr lang="en-GB" sz="1000" dirty="0" err="1"/>
              <a:t>Banjoko</a:t>
            </a:r>
            <a:r>
              <a:rPr lang="en-GB" sz="1000" dirty="0"/>
              <a:t>; </a:t>
            </a:r>
            <a:r>
              <a:rPr lang="en-GB" sz="1000" b="1" dirty="0"/>
              <a:t>Queen Mary's Hospital for Children </a:t>
            </a:r>
            <a:r>
              <a:rPr lang="en-GB" sz="1000" dirty="0"/>
              <a:t>Dr Daniel Langer; </a:t>
            </a:r>
            <a:r>
              <a:rPr lang="en-GB" sz="1000" b="1" dirty="0"/>
              <a:t>Queen's</a:t>
            </a:r>
          </a:p>
          <a:p>
            <a:pPr marL="0" indent="0" algn="ctr">
              <a:buNone/>
            </a:pPr>
            <a:r>
              <a:rPr lang="en-GB" sz="1000" b="1" dirty="0"/>
              <a:t>Hospital - Romford </a:t>
            </a:r>
            <a:r>
              <a:rPr lang="en-GB" sz="1000" dirty="0"/>
              <a:t>Dr </a:t>
            </a:r>
            <a:r>
              <a:rPr lang="en-GB" sz="1000" dirty="0" err="1"/>
              <a:t>Ambalika</a:t>
            </a:r>
            <a:r>
              <a:rPr lang="en-GB" sz="1000" dirty="0"/>
              <a:t> Das, Ms Helen Smith; </a:t>
            </a:r>
            <a:r>
              <a:rPr lang="en-GB" sz="1000" b="1" dirty="0"/>
              <a:t>Queen's Medical Centre </a:t>
            </a:r>
            <a:r>
              <a:rPr lang="en-GB" sz="1000" dirty="0"/>
              <a:t>Dr Don Sharkey;</a:t>
            </a:r>
          </a:p>
          <a:p>
            <a:pPr marL="0" indent="0" algn="ctr">
              <a:buNone/>
            </a:pPr>
            <a:r>
              <a:rPr lang="en-GB" sz="1000" b="1" dirty="0"/>
              <a:t>Royal Berkshire &amp; Battle Hospitals </a:t>
            </a:r>
            <a:r>
              <a:rPr lang="en-GB" sz="1000" dirty="0"/>
              <a:t>Dr </a:t>
            </a:r>
            <a:r>
              <a:rPr lang="en-GB" sz="1000" dirty="0" err="1"/>
              <a:t>Chandan</a:t>
            </a:r>
            <a:r>
              <a:rPr lang="en-GB" sz="1000" dirty="0"/>
              <a:t> </a:t>
            </a:r>
            <a:r>
              <a:rPr lang="en-GB" sz="1000" dirty="0" err="1"/>
              <a:t>Yaliwal</a:t>
            </a:r>
            <a:r>
              <a:rPr lang="en-GB" sz="1000" dirty="0"/>
              <a:t>; </a:t>
            </a:r>
            <a:r>
              <a:rPr lang="en-GB" sz="1000" b="1" dirty="0"/>
              <a:t>Royal Devon &amp; Exeter Hospital </a:t>
            </a:r>
            <a:r>
              <a:rPr lang="en-GB" sz="1000" dirty="0"/>
              <a:t>Dr Sian</a:t>
            </a:r>
          </a:p>
          <a:p>
            <a:pPr marL="0" indent="0" algn="ctr">
              <a:buNone/>
            </a:pPr>
            <a:r>
              <a:rPr lang="en-GB" sz="1000" dirty="0" err="1"/>
              <a:t>Ludman</a:t>
            </a:r>
            <a:r>
              <a:rPr lang="en-GB" sz="1000" dirty="0"/>
              <a:t>; </a:t>
            </a:r>
            <a:r>
              <a:rPr lang="en-GB" sz="1000" b="1" dirty="0"/>
              <a:t>Royal Free Hospital </a:t>
            </a:r>
            <a:r>
              <a:rPr lang="en-GB" sz="1000" dirty="0"/>
              <a:t>Dr James Rosenberg; </a:t>
            </a:r>
            <a:r>
              <a:rPr lang="en-GB" sz="1000" b="1" dirty="0"/>
              <a:t>Royal Oldham Hospital </a:t>
            </a:r>
            <a:r>
              <a:rPr lang="en-GB" sz="1000" dirty="0"/>
              <a:t>Dr Anita </a:t>
            </a:r>
            <a:r>
              <a:rPr lang="en-GB" sz="1000" dirty="0" err="1"/>
              <a:t>Vayalakkad</a:t>
            </a:r>
            <a:r>
              <a:rPr lang="en-GB" sz="1000" dirty="0"/>
              <a:t>;</a:t>
            </a:r>
          </a:p>
          <a:p>
            <a:pPr marL="0" indent="0" algn="ctr">
              <a:buNone/>
            </a:pPr>
            <a:r>
              <a:rPr lang="en-GB" sz="1000" b="1" dirty="0"/>
              <a:t>Royal United Hospital </a:t>
            </a:r>
            <a:r>
              <a:rPr lang="en-GB" sz="1000" dirty="0"/>
              <a:t>Dr Tobias Hunt; </a:t>
            </a:r>
            <a:r>
              <a:rPr lang="en-GB" sz="1000" b="1" dirty="0" err="1"/>
              <a:t>Russells</a:t>
            </a:r>
            <a:r>
              <a:rPr lang="en-GB" sz="1000" b="1" dirty="0"/>
              <a:t> Hall Hospital </a:t>
            </a:r>
            <a:r>
              <a:rPr lang="en-GB" sz="1000" dirty="0"/>
              <a:t>Dr Evans </a:t>
            </a:r>
            <a:r>
              <a:rPr lang="en-GB" sz="1000" dirty="0" err="1"/>
              <a:t>Chingwenje</a:t>
            </a:r>
            <a:r>
              <a:rPr lang="en-GB" sz="1000" dirty="0"/>
              <a:t>;</a:t>
            </a:r>
          </a:p>
          <a:p>
            <a:pPr marL="0" indent="0" algn="ctr">
              <a:buNone/>
            </a:pPr>
            <a:r>
              <a:rPr lang="en-GB" sz="1000" b="1" dirty="0"/>
              <a:t>Southampton General Hospital </a:t>
            </a:r>
            <a:r>
              <a:rPr lang="en-GB" sz="1000" dirty="0"/>
              <a:t>Dr Mark Johnson; </a:t>
            </a:r>
            <a:r>
              <a:rPr lang="en-GB" sz="1000" b="1" dirty="0"/>
              <a:t>St George's Hospital Medical School </a:t>
            </a:r>
            <a:r>
              <a:rPr lang="en-GB" sz="1000" dirty="0"/>
              <a:t>Dr </a:t>
            </a:r>
            <a:r>
              <a:rPr lang="en-GB" sz="1000" dirty="0" err="1"/>
              <a:t>Sijo</a:t>
            </a:r>
            <a:endParaRPr lang="en-GB" sz="1000" dirty="0"/>
          </a:p>
          <a:p>
            <a:pPr marL="0" indent="0" algn="ctr">
              <a:buNone/>
            </a:pPr>
            <a:r>
              <a:rPr lang="en-GB" sz="1000" dirty="0"/>
              <a:t>Francis; </a:t>
            </a:r>
            <a:r>
              <a:rPr lang="en-GB" sz="1000" b="1" dirty="0"/>
              <a:t>St Mary's Hospital - London </a:t>
            </a:r>
            <a:r>
              <a:rPr lang="en-GB" sz="1000" dirty="0"/>
              <a:t>Dr </a:t>
            </a:r>
            <a:r>
              <a:rPr lang="en-GB" sz="1000" dirty="0" err="1"/>
              <a:t>Jayanta</a:t>
            </a:r>
            <a:r>
              <a:rPr lang="en-GB" sz="1000" dirty="0"/>
              <a:t> Banerjee; </a:t>
            </a:r>
            <a:r>
              <a:rPr lang="en-GB" sz="1000" b="1" dirty="0"/>
              <a:t>St Peter's Hospital </a:t>
            </a:r>
            <a:r>
              <a:rPr lang="en-GB" sz="1000" dirty="0"/>
              <a:t>Dr </a:t>
            </a:r>
            <a:r>
              <a:rPr lang="en-GB" sz="1000" dirty="0" err="1"/>
              <a:t>Vennila</a:t>
            </a:r>
            <a:endParaRPr lang="en-GB" sz="1000" dirty="0"/>
          </a:p>
          <a:p>
            <a:pPr marL="0" indent="0" algn="ctr">
              <a:buNone/>
            </a:pPr>
            <a:r>
              <a:rPr lang="en-GB" sz="1000" dirty="0" err="1"/>
              <a:t>Ponnusamy</a:t>
            </a:r>
            <a:r>
              <a:rPr lang="en-GB" sz="1000" dirty="0"/>
              <a:t>; </a:t>
            </a:r>
            <a:r>
              <a:rPr lang="en-GB" sz="1000" b="1" dirty="0"/>
              <a:t>Stoke Mandeville Hospital </a:t>
            </a:r>
            <a:r>
              <a:rPr lang="en-GB" sz="1000" dirty="0"/>
              <a:t>Dr </a:t>
            </a:r>
            <a:r>
              <a:rPr lang="en-GB" sz="1000" dirty="0" err="1"/>
              <a:t>Gopa</a:t>
            </a:r>
            <a:r>
              <a:rPr lang="en-GB" sz="1000" dirty="0"/>
              <a:t> Sarkar; </a:t>
            </a:r>
            <a:r>
              <a:rPr lang="en-GB" sz="1000" b="1" dirty="0"/>
              <a:t>The Royal London Hospital </a:t>
            </a:r>
            <a:r>
              <a:rPr lang="en-GB" sz="1000" dirty="0"/>
              <a:t>Dr </a:t>
            </a:r>
            <a:r>
              <a:rPr lang="en-GB" sz="1000" dirty="0" err="1"/>
              <a:t>Nicolene</a:t>
            </a:r>
            <a:endParaRPr lang="en-GB" sz="1000" dirty="0"/>
          </a:p>
          <a:p>
            <a:pPr marL="0" indent="0" algn="ctr">
              <a:buNone/>
            </a:pPr>
            <a:r>
              <a:rPr lang="en-GB" sz="1000" dirty="0" err="1"/>
              <a:t>Plaatjies</a:t>
            </a:r>
            <a:r>
              <a:rPr lang="en-GB" sz="1000" dirty="0"/>
              <a:t>; </a:t>
            </a:r>
            <a:r>
              <a:rPr lang="en-GB" sz="1000" b="1" dirty="0"/>
              <a:t>University College Hospital London </a:t>
            </a:r>
            <a:r>
              <a:rPr lang="en-GB" sz="1000" dirty="0"/>
              <a:t>Dr Sarah </a:t>
            </a:r>
            <a:r>
              <a:rPr lang="en-GB" sz="1000" dirty="0" err="1"/>
              <a:t>Eisen</a:t>
            </a:r>
            <a:r>
              <a:rPr lang="en-GB" sz="1000" dirty="0"/>
              <a:t>; </a:t>
            </a:r>
            <a:r>
              <a:rPr lang="en-GB" sz="1000" b="1" dirty="0"/>
              <a:t>University Hospital Wishaw </a:t>
            </a:r>
            <a:r>
              <a:rPr lang="en-GB" sz="1000" dirty="0"/>
              <a:t>Dr</a:t>
            </a:r>
          </a:p>
          <a:p>
            <a:pPr marL="0" indent="0" algn="ctr">
              <a:buNone/>
            </a:pPr>
            <a:r>
              <a:rPr lang="en-GB" sz="1000" dirty="0"/>
              <a:t>Augusta </a:t>
            </a:r>
            <a:r>
              <a:rPr lang="en-GB" sz="1000" dirty="0" err="1"/>
              <a:t>Anenih</a:t>
            </a:r>
            <a:r>
              <a:rPr lang="en-GB" sz="1000" dirty="0"/>
              <a:t>; </a:t>
            </a:r>
            <a:r>
              <a:rPr lang="en-GB" sz="1000" b="1" dirty="0"/>
              <a:t>Victoria Hospital - Blackpool </a:t>
            </a:r>
            <a:r>
              <a:rPr lang="en-GB" sz="1000" dirty="0"/>
              <a:t>Dr Christopher John </a:t>
            </a:r>
            <a:r>
              <a:rPr lang="en-GB" sz="1000" dirty="0" err="1"/>
              <a:t>Rawlingson</a:t>
            </a:r>
            <a:r>
              <a:rPr lang="en-GB" sz="1000" dirty="0"/>
              <a:t>; </a:t>
            </a:r>
            <a:r>
              <a:rPr lang="en-GB" sz="1000" b="1" dirty="0"/>
              <a:t>Warrington</a:t>
            </a:r>
            <a:endParaRPr lang="en-GB" sz="1000" dirty="0"/>
          </a:p>
          <a:p>
            <a:pPr marL="0" indent="0" algn="ctr">
              <a:buNone/>
            </a:pPr>
            <a:r>
              <a:rPr lang="en-GB" sz="1000" b="1" dirty="0"/>
              <a:t>Hospital </a:t>
            </a:r>
            <a:r>
              <a:rPr lang="en-GB" sz="1000" dirty="0"/>
              <a:t>Dr Colin Wong, Dr </a:t>
            </a:r>
            <a:r>
              <a:rPr lang="en-GB" sz="1000" dirty="0" err="1"/>
              <a:t>Delyth</a:t>
            </a:r>
            <a:r>
              <a:rPr lang="en-GB" sz="1000" dirty="0"/>
              <a:t> Webb; </a:t>
            </a:r>
            <a:r>
              <a:rPr lang="en-GB" sz="1000" b="1" dirty="0"/>
              <a:t>Watford General Hospital </a:t>
            </a:r>
            <a:r>
              <a:rPr lang="en-GB" sz="1000" dirty="0"/>
              <a:t>Dr </a:t>
            </a:r>
            <a:r>
              <a:rPr lang="en-GB" sz="1000" dirty="0" err="1"/>
              <a:t>Nazakat</a:t>
            </a:r>
            <a:r>
              <a:rPr lang="en-GB" sz="1000" dirty="0"/>
              <a:t> Merchant;</a:t>
            </a:r>
          </a:p>
          <a:p>
            <a:pPr marL="0" indent="0" algn="ctr">
              <a:buNone/>
            </a:pPr>
            <a:r>
              <a:rPr lang="en-GB" sz="1000" b="1" dirty="0" err="1"/>
              <a:t>Wexham</a:t>
            </a:r>
            <a:r>
              <a:rPr lang="en-GB" sz="1000" b="1" dirty="0"/>
              <a:t> Park Hospital </a:t>
            </a:r>
            <a:r>
              <a:rPr lang="en-GB" sz="1000" dirty="0"/>
              <a:t>Dr </a:t>
            </a:r>
            <a:r>
              <a:rPr lang="en-GB" sz="1000" dirty="0" err="1"/>
              <a:t>Kanaga</a:t>
            </a:r>
            <a:r>
              <a:rPr lang="en-GB" sz="1000" dirty="0"/>
              <a:t> Raj </a:t>
            </a:r>
            <a:r>
              <a:rPr lang="en-GB" sz="1000" dirty="0" err="1"/>
              <a:t>Sinnathuray</a:t>
            </a:r>
            <a:r>
              <a:rPr lang="en-GB" sz="1000" dirty="0"/>
              <a:t>; </a:t>
            </a:r>
            <a:r>
              <a:rPr lang="en-GB" sz="1000" b="1" dirty="0"/>
              <a:t>William Harvey Hospital </a:t>
            </a:r>
            <a:r>
              <a:rPr lang="en-GB" sz="1000" dirty="0"/>
              <a:t>Dr Amit Gupta</a:t>
            </a:r>
          </a:p>
        </p:txBody>
      </p:sp>
    </p:spTree>
    <p:extLst>
      <p:ext uri="{BB962C8B-B14F-4D97-AF65-F5344CB8AC3E}">
        <p14:creationId xmlns:p14="http://schemas.microsoft.com/office/powerpoint/2010/main" val="26867729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AC32C7-3DD0-0E45-82B9-A4E7F23A50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Novel Corona Virus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332C43-F4E6-DB40-8ED3-DC5ED7E3D2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Novel Corona virus SARS-CoV-2 identified late December 2019</a:t>
            </a:r>
          </a:p>
          <a:p>
            <a:endParaRPr lang="en-US" dirty="0"/>
          </a:p>
          <a:p>
            <a:r>
              <a:rPr lang="en-US" dirty="0"/>
              <a:t>Limited information for Neonates initially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348084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Funding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12817"/>
            <a:ext cx="8229600" cy="4826726"/>
          </a:xfrm>
        </p:spPr>
        <p:txBody>
          <a:bodyPr/>
          <a:lstStyle/>
          <a:p>
            <a:r>
              <a:rPr lang="en-GB" sz="2400" dirty="0"/>
              <a:t>NIHR Policy Research Programme through the Policy Research Unit in Maternal and Neonatal Health and Care, National Perinatal Epidemiology Unit, University of Oxford (PR-PRU-1217-21202).</a:t>
            </a:r>
          </a:p>
        </p:txBody>
      </p:sp>
    </p:spTree>
    <p:extLst>
      <p:ext uri="{BB962C8B-B14F-4D97-AF65-F5344CB8AC3E}">
        <p14:creationId xmlns:p14="http://schemas.microsoft.com/office/powerpoint/2010/main" val="38225946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B28B82-FB64-CB45-99C7-9EB49F0417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Potential Neonatal Impact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1DB622-ECFC-0043-BF6C-CA9C3F7298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Vertical  - pregnancy, </a:t>
            </a:r>
            <a:r>
              <a:rPr lang="en-US" dirty="0" err="1"/>
              <a:t>labour</a:t>
            </a:r>
            <a:r>
              <a:rPr lang="en-US" dirty="0"/>
              <a:t>, birth</a:t>
            </a:r>
          </a:p>
          <a:p>
            <a:endParaRPr lang="en-US" dirty="0"/>
          </a:p>
          <a:p>
            <a:r>
              <a:rPr lang="en-US" dirty="0"/>
              <a:t>Horizontal – mother, family, neonatal unit</a:t>
            </a:r>
          </a:p>
          <a:p>
            <a:endParaRPr lang="en-US" dirty="0"/>
          </a:p>
          <a:p>
            <a:r>
              <a:rPr lang="en-US" dirty="0"/>
              <a:t>Maternal Covid – leading to impact on </a:t>
            </a:r>
            <a:r>
              <a:rPr lang="en-US" dirty="0" err="1"/>
              <a:t>labour</a:t>
            </a:r>
            <a:r>
              <a:rPr lang="en-US" dirty="0"/>
              <a:t> or birth </a:t>
            </a:r>
            <a:r>
              <a:rPr lang="en-US" dirty="0" err="1"/>
              <a:t>eg</a:t>
            </a:r>
            <a:r>
              <a:rPr lang="en-US" dirty="0"/>
              <a:t> preterm delivery – neonate may not have Covid</a:t>
            </a:r>
          </a:p>
        </p:txBody>
      </p:sp>
    </p:spTree>
    <p:extLst>
      <p:ext uri="{BB962C8B-B14F-4D97-AF65-F5344CB8AC3E}">
        <p14:creationId xmlns:p14="http://schemas.microsoft.com/office/powerpoint/2010/main" val="41290535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43876D-AA85-D448-96CE-A31EBBE7E1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Clinical and Service impact - planning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02860E-41CE-E24E-9C7C-9FA86B0E6F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517073"/>
            <a:ext cx="8229600" cy="4525963"/>
          </a:xfrm>
        </p:spPr>
        <p:txBody>
          <a:bodyPr/>
          <a:lstStyle/>
          <a:p>
            <a:r>
              <a:rPr lang="en-US" dirty="0"/>
              <a:t>March 2020 – reconfigurations at unit, network level and national guidance from </a:t>
            </a:r>
            <a:r>
              <a:rPr lang="en-US" dirty="0" err="1"/>
              <a:t>eg</a:t>
            </a:r>
            <a:r>
              <a:rPr lang="en-US" dirty="0"/>
              <a:t> BAPM released and updated</a:t>
            </a:r>
          </a:p>
          <a:p>
            <a:r>
              <a:rPr lang="en-US" dirty="0"/>
              <a:t>Important to determine how common impact</a:t>
            </a:r>
          </a:p>
          <a:p>
            <a:r>
              <a:rPr lang="en-US" dirty="0"/>
              <a:t>Inform prevention and control</a:t>
            </a:r>
          </a:p>
          <a:p>
            <a:r>
              <a:rPr lang="en-US" dirty="0"/>
              <a:t>Understand clinical course and look to potential treatment of infection </a:t>
            </a:r>
          </a:p>
        </p:txBody>
      </p:sp>
    </p:spTree>
    <p:extLst>
      <p:ext uri="{BB962C8B-B14F-4D97-AF65-F5344CB8AC3E}">
        <p14:creationId xmlns:p14="http://schemas.microsoft.com/office/powerpoint/2010/main" val="42488735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BF8332-B863-3B46-9F68-15B086D301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Impact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5B7D4D-108D-AE4F-A943-189484E6B0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Indirect effects – </a:t>
            </a:r>
            <a:r>
              <a:rPr lang="en-US" dirty="0" err="1"/>
              <a:t>eg</a:t>
            </a:r>
            <a:r>
              <a:rPr lang="en-US" dirty="0"/>
              <a:t> preterm delivery</a:t>
            </a:r>
          </a:p>
          <a:p>
            <a:endParaRPr lang="en-US" dirty="0"/>
          </a:p>
          <a:p>
            <a:r>
              <a:rPr lang="en-US" dirty="0"/>
              <a:t>Delivery by CS to mothers – practice China</a:t>
            </a:r>
          </a:p>
          <a:p>
            <a:endParaRPr lang="en-US" dirty="0"/>
          </a:p>
          <a:p>
            <a:r>
              <a:rPr lang="en-US" dirty="0"/>
              <a:t>Separation of mothers and babies</a:t>
            </a:r>
          </a:p>
        </p:txBody>
      </p:sp>
    </p:spTree>
    <p:extLst>
      <p:ext uri="{BB962C8B-B14F-4D97-AF65-F5344CB8AC3E}">
        <p14:creationId xmlns:p14="http://schemas.microsoft.com/office/powerpoint/2010/main" val="26127881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AD083B-651C-ED41-941D-02C26B42AF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Active population based surveillance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FB21DE-FAA5-A24E-B415-2409DD3DFD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2119" y="2125266"/>
            <a:ext cx="8193232" cy="3698839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BPSU – pioneered pop based active surveillance since 1985</a:t>
            </a:r>
          </a:p>
          <a:p>
            <a:r>
              <a:rPr lang="en-US" dirty="0"/>
              <a:t>BPSU – emails all </a:t>
            </a:r>
            <a:r>
              <a:rPr lang="en-US" dirty="0" err="1"/>
              <a:t>paediatricians</a:t>
            </a:r>
            <a:r>
              <a:rPr lang="en-US" dirty="0"/>
              <a:t> in UK and Ireland every month requesting to report a condition under surveillance </a:t>
            </a:r>
            <a:r>
              <a:rPr lang="en-US" dirty="0" err="1"/>
              <a:t>eg</a:t>
            </a:r>
            <a:r>
              <a:rPr lang="en-US" dirty="0"/>
              <a:t> Rubella</a:t>
            </a:r>
          </a:p>
          <a:p>
            <a:r>
              <a:rPr lang="en-US" dirty="0"/>
              <a:t>90% response rate – 4,000 consultants </a:t>
            </a:r>
          </a:p>
          <a:p>
            <a:r>
              <a:rPr lang="en-US" dirty="0"/>
              <a:t>April  1</a:t>
            </a:r>
            <a:r>
              <a:rPr lang="en-US" baseline="30000" dirty="0"/>
              <a:t>st</a:t>
            </a:r>
            <a:r>
              <a:rPr lang="en-US" dirty="0"/>
              <a:t> 2020 – active surveillance for neonatal complications of coronavirus –  (back to March 1</a:t>
            </a:r>
            <a:r>
              <a:rPr lang="en-US" baseline="30000" dirty="0"/>
              <a:t>st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Incidence</a:t>
            </a:r>
          </a:p>
          <a:p>
            <a:pPr lvl="1"/>
            <a:r>
              <a:rPr lang="en-US" dirty="0"/>
              <a:t>Clinical course</a:t>
            </a:r>
          </a:p>
          <a:p>
            <a:pPr lvl="1"/>
            <a:r>
              <a:rPr lang="en-US" dirty="0"/>
              <a:t>Management</a:t>
            </a:r>
          </a:p>
          <a:p>
            <a:r>
              <a:rPr lang="en-GB" dirty="0"/>
              <a:t>Identified as Urgent Public Health Priority study by the NIHR Clinical Research Network</a:t>
            </a:r>
            <a:r>
              <a:rPr lang="en-GB" dirty="0">
                <a:effectLst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80589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53875D-3008-BE4E-82FD-3F9613D9F7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13" y="372342"/>
            <a:ext cx="7886700" cy="994172"/>
          </a:xfrm>
        </p:spPr>
        <p:txBody>
          <a:bodyPr/>
          <a:lstStyle/>
          <a:p>
            <a:r>
              <a:rPr lang="en-US" b="1" dirty="0"/>
              <a:t>Initial Criteria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831F68-A870-2B4F-831B-E35FE50B36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3605"/>
            <a:ext cx="7886700" cy="4397086"/>
          </a:xfrm>
        </p:spPr>
        <p:txBody>
          <a:bodyPr>
            <a:normAutofit fontScale="62500" lnSpcReduction="20000"/>
          </a:bodyPr>
          <a:lstStyle/>
          <a:p>
            <a:r>
              <a:rPr lang="en-GB" b="1" dirty="0"/>
              <a:t>Any baby or infant:</a:t>
            </a:r>
          </a:p>
          <a:p>
            <a:pPr lvl="0"/>
            <a:r>
              <a:rPr lang="en-GB" dirty="0"/>
              <a:t>That has a diagnosis of COVID-19 made on a sample taken before 29 days of age and receives inpatient care for COVID-19 (this includes postnatal ward, neonatal unit, paediatric inpatient wards, paediatric intensive care units)</a:t>
            </a:r>
          </a:p>
          <a:p>
            <a:pPr marL="0" lvl="0" indent="0">
              <a:buNone/>
            </a:pPr>
            <a:br>
              <a:rPr lang="en-GB" dirty="0"/>
            </a:br>
            <a:r>
              <a:rPr lang="en-GB" b="1" dirty="0"/>
              <a:t>OR</a:t>
            </a:r>
          </a:p>
          <a:p>
            <a:pPr lvl="0"/>
            <a:endParaRPr lang="en-GB" dirty="0"/>
          </a:p>
          <a:p>
            <a:pPr lvl="0"/>
            <a:r>
              <a:rPr lang="en-GB" dirty="0"/>
              <a:t>Where the mother had confirmed COVID-19 at the time of birth or suspected COVID-19 at the time of birth that has subsequently been confirmed, and the baby was admitted for neonatal care.</a:t>
            </a:r>
          </a:p>
          <a:p>
            <a:r>
              <a:rPr lang="en-US" dirty="0"/>
              <a:t>Limitations - </a:t>
            </a:r>
            <a:r>
              <a:rPr lang="en-GB" dirty="0"/>
              <a:t>secondary or tertiary care – not asymptomatic in community</a:t>
            </a:r>
          </a:p>
          <a:p>
            <a:r>
              <a:rPr lang="en-GB" dirty="0"/>
              <a:t>Recent change September 2021 – only babies admitted that are positive on testing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61062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2000E5-F1B2-E841-A2AB-C5C5318DBA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collection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7A1614-6230-5549-8B26-D36F362D46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525963"/>
          </a:xfrm>
        </p:spPr>
        <p:txBody>
          <a:bodyPr/>
          <a:lstStyle/>
          <a:p>
            <a:r>
              <a:rPr lang="en-US" dirty="0"/>
              <a:t>Data collection form – sent to </a:t>
            </a:r>
            <a:r>
              <a:rPr lang="en-US" dirty="0" err="1"/>
              <a:t>notifiers</a:t>
            </a:r>
            <a:endParaRPr lang="en-US" dirty="0"/>
          </a:p>
          <a:p>
            <a:pPr lvl="1"/>
            <a:r>
              <a:rPr lang="en-US" dirty="0"/>
              <a:t>Follow-up emails x 3</a:t>
            </a:r>
          </a:p>
          <a:p>
            <a:pPr lvl="1"/>
            <a:r>
              <a:rPr lang="en-US" dirty="0"/>
              <a:t>Supported by CRN hospital-based research nurses </a:t>
            </a:r>
            <a:r>
              <a:rPr lang="en-US" sz="2000" dirty="0"/>
              <a:t>(urgent public health priority study)</a:t>
            </a:r>
          </a:p>
          <a:p>
            <a:pPr marL="457200" lvl="1" indent="0">
              <a:buNone/>
            </a:pPr>
            <a:r>
              <a:rPr lang="en-US" dirty="0">
                <a:solidFill>
                  <a:srgbClr val="FF0000"/>
                </a:solidFill>
              </a:rPr>
              <a:t>  </a:t>
            </a:r>
          </a:p>
          <a:p>
            <a:r>
              <a:rPr lang="en-US" i="1" dirty="0">
                <a:solidFill>
                  <a:schemeClr val="accent3"/>
                </a:solidFill>
              </a:rPr>
              <a:t>Possible vertically acquired infection</a:t>
            </a:r>
          </a:p>
          <a:p>
            <a:pPr lvl="1"/>
            <a:r>
              <a:rPr lang="en-US" dirty="0"/>
              <a:t>Consistent with UKOSS</a:t>
            </a:r>
          </a:p>
          <a:p>
            <a:pPr lvl="2"/>
            <a:r>
              <a:rPr lang="en-US" dirty="0"/>
              <a:t>Positive baby sample &lt; 12 hours after birth</a:t>
            </a:r>
          </a:p>
        </p:txBody>
      </p:sp>
    </p:spTree>
    <p:extLst>
      <p:ext uri="{BB962C8B-B14F-4D97-AF65-F5344CB8AC3E}">
        <p14:creationId xmlns:p14="http://schemas.microsoft.com/office/powerpoint/2010/main" val="1444900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NPEU Brand">
  <a:themeElements>
    <a:clrScheme name="Custom 2">
      <a:dk1>
        <a:srgbClr val="000000"/>
      </a:dk1>
      <a:lt1>
        <a:srgbClr val="FFFFFF"/>
      </a:lt1>
      <a:dk2>
        <a:srgbClr val="4E3463"/>
      </a:dk2>
      <a:lt2>
        <a:srgbClr val="EFF3F6"/>
      </a:lt2>
      <a:accent1>
        <a:srgbClr val="C19968"/>
      </a:accent1>
      <a:accent2>
        <a:srgbClr val="8D8179"/>
      </a:accent2>
      <a:accent3>
        <a:srgbClr val="68547C"/>
      </a:accent3>
      <a:accent4>
        <a:srgbClr val="00806E"/>
      </a:accent4>
      <a:accent5>
        <a:srgbClr val="276092"/>
      </a:accent5>
      <a:accent6>
        <a:srgbClr val="E3D9B1"/>
      </a:accent6>
      <a:hlink>
        <a:srgbClr val="FF0000"/>
      </a:hlink>
      <a:folHlink>
        <a:srgbClr val="0070C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NPEU Brand" id="{C2F6DC5D-09F6-431A-8B68-9CB01F34401D}" vid="{5B9556F9-5219-4A8D-8B24-980A98254C5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1056</TotalTime>
  <Words>1652</Words>
  <Application>Microsoft Macintosh PowerPoint</Application>
  <PresentationFormat>On-screen Show (4:3)</PresentationFormat>
  <Paragraphs>215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2" baseType="lpstr">
      <vt:lpstr>Arial</vt:lpstr>
      <vt:lpstr>NPEU Brand</vt:lpstr>
      <vt:lpstr>PowerPoint Presentation</vt:lpstr>
      <vt:lpstr>Co-investigator group</vt:lpstr>
      <vt:lpstr>Novel Corona Virus</vt:lpstr>
      <vt:lpstr>Potential Neonatal Impact</vt:lpstr>
      <vt:lpstr>Clinical and Service impact - planning</vt:lpstr>
      <vt:lpstr>Other Impact</vt:lpstr>
      <vt:lpstr>Active population based surveillance</vt:lpstr>
      <vt:lpstr>Initial Criteria</vt:lpstr>
      <vt:lpstr>Data collection</vt:lpstr>
      <vt:lpstr>Severe disease (Dong et al.)</vt:lpstr>
      <vt:lpstr>Ethics &amp; Approvals</vt:lpstr>
      <vt:lpstr>Results </vt:lpstr>
      <vt:lpstr>Results</vt:lpstr>
      <vt:lpstr>Incidence</vt:lpstr>
      <vt:lpstr>Results</vt:lpstr>
      <vt:lpstr>Date and Age of Diagnosis</vt:lpstr>
      <vt:lpstr>Characteristics</vt:lpstr>
      <vt:lpstr>Transmission</vt:lpstr>
      <vt:lpstr>Common signs at presentation</vt:lpstr>
      <vt:lpstr> Clinical presentation </vt:lpstr>
      <vt:lpstr>Laboratory</vt:lpstr>
      <vt:lpstr>Location</vt:lpstr>
      <vt:lpstr>Respiratory support – 22/66 (33%)</vt:lpstr>
      <vt:lpstr>Interpretation</vt:lpstr>
      <vt:lpstr>Looking ahead </vt:lpstr>
      <vt:lpstr>PowerPoint Presentation</vt:lpstr>
      <vt:lpstr>Thanks to members of:</vt:lpstr>
      <vt:lpstr>Particular thanks to</vt:lpstr>
      <vt:lpstr>Particular thanks to</vt:lpstr>
      <vt:lpstr>Funding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Replace this Slide with a cover from this file:</dc:title>
  <dc:creator>Andy Kirk</dc:creator>
  <cp:lastModifiedBy>Cora Doherty</cp:lastModifiedBy>
  <cp:revision>45</cp:revision>
  <dcterms:created xsi:type="dcterms:W3CDTF">2018-02-09T13:19:44Z</dcterms:created>
  <dcterms:modified xsi:type="dcterms:W3CDTF">2021-11-16T11:53:06Z</dcterms:modified>
</cp:coreProperties>
</file>