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2"/>
    <p:sldId id="259" r:id="rId3"/>
    <p:sldId id="261" r:id="rId4"/>
    <p:sldId id="262" r:id="rId5"/>
    <p:sldId id="273" r:id="rId6"/>
    <p:sldId id="263" r:id="rId7"/>
    <p:sldId id="264" r:id="rId8"/>
    <p:sldId id="266" r:id="rId9"/>
    <p:sldId id="267" r:id="rId10"/>
    <p:sldId id="274" r:id="rId11"/>
    <p:sldId id="275" r:id="rId12"/>
    <p:sldId id="268" r:id="rId13"/>
    <p:sldId id="269" r:id="rId14"/>
    <p:sldId id="270" r:id="rId15"/>
    <p:sldId id="272" r:id="rId16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F82"/>
    <a:srgbClr val="F9C402"/>
    <a:srgbClr val="E03882"/>
    <a:srgbClr val="4FB9AB"/>
    <a:srgbClr val="28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57"/>
    <p:restoredTop sz="78796" autoAdjust="0"/>
  </p:normalViewPr>
  <p:slideViewPr>
    <p:cSldViewPr snapToGrid="0" snapToObjects="1" showGuides="1">
      <p:cViewPr varScale="1">
        <p:scale>
          <a:sx n="54" d="100"/>
          <a:sy n="54" d="100"/>
        </p:scale>
        <p:origin x="1404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11/10/2021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7705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2430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146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9643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26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2845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24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396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84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086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58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526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973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29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21FB3-2FB1-D246-9430-EC4C2EC16AD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664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28th July 2017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Presented By: Insert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4 Column Text &amp; Icon Slide Heading</a:t>
            </a:r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4 Column Text &amp; Icon Slide Heading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Comparison Slide Heading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 Quid </a:t>
            </a:r>
            <a:r>
              <a:rPr lang="en-US" dirty="0" err="1" smtClean="0"/>
              <a:t>enim</a:t>
            </a:r>
            <a:r>
              <a:rPr lang="en-US" dirty="0" smtClean="0"/>
              <a:t> de </a:t>
            </a:r>
            <a:r>
              <a:rPr lang="en-US" dirty="0" err="1" smtClean="0"/>
              <a:t>amicitia</a:t>
            </a:r>
            <a:r>
              <a:rPr lang="en-US" dirty="0" smtClean="0"/>
              <a:t> </a:t>
            </a:r>
            <a:r>
              <a:rPr lang="en-US" dirty="0" err="1" smtClean="0"/>
              <a:t>statueris</a:t>
            </a:r>
            <a:r>
              <a:rPr lang="en-US" dirty="0" smtClean="0"/>
              <a:t> </a:t>
            </a:r>
            <a:r>
              <a:rPr lang="en-US" dirty="0" err="1" smtClean="0"/>
              <a:t>utilitatis</a:t>
            </a:r>
            <a:r>
              <a:rPr lang="en-US" dirty="0" smtClean="0"/>
              <a:t> causa </a:t>
            </a:r>
            <a:r>
              <a:rPr lang="en-US" dirty="0" err="1" smtClean="0"/>
              <a:t>expetenda</a:t>
            </a:r>
            <a:r>
              <a:rPr lang="en-US" dirty="0" smtClean="0"/>
              <a:t> vides. Quod </a:t>
            </a:r>
            <a:r>
              <a:rPr lang="en-US" dirty="0" err="1" smtClean="0"/>
              <a:t>vestri</a:t>
            </a:r>
            <a:r>
              <a:rPr lang="en-US" dirty="0" smtClean="0"/>
              <a:t> non item.</a:t>
            </a:r>
            <a:endParaRPr lang="en-US" dirty="0"/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Comparison Slide Heading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6 Icons &amp; Text Slide Heading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6 Icons &amp; Text Slide Heading</a:t>
            </a:r>
            <a:endParaRPr lang="en-US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Insert Subtitle Here</a:t>
            </a:r>
            <a:endParaRPr lang="en-US" dirty="0"/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</a:t>
            </a:r>
            <a:endParaRPr lang="en-US" dirty="0"/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Text &amp; Image Slide Heading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Split Image Slide Heading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Split Image Slide Heading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28th July 2017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Presented By: Insert Name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Presentation Title </a:t>
            </a:r>
            <a:br>
              <a:rPr lang="en-US" dirty="0" smtClean="0"/>
            </a:br>
            <a:r>
              <a:rPr lang="en-US" dirty="0" smtClean="0"/>
              <a:t>Two Lines Template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Chapter/Slide Title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 smtClean="0"/>
              <a:t>Icon Chapter Slide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 smtClean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 smtClean="0"/>
              <a:t>Click the icon to start building your chart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Chart Slide Heading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1 Column Text Slide Heading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1 Column Text Slide Heading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Text Slide Heading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2 Column Text Slide Heading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Text Slide Heading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3 Column Pull Out Slide Heading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Click the icon to add your image 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Insert Document Title</a:t>
            </a:r>
            <a:endParaRPr lang="en-US" dirty="0"/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  <a:p>
            <a:pPr lvl="0"/>
            <a:r>
              <a:rPr lang="en-US" dirty="0" smtClean="0"/>
              <a:t>Bullet Point Bullet Point</a:t>
            </a:r>
          </a:p>
          <a:p>
            <a:pPr lvl="1"/>
            <a:r>
              <a:rPr lang="en-US" dirty="0" smtClean="0"/>
              <a:t>Bullet Point Bullet Point</a:t>
            </a:r>
          </a:p>
          <a:p>
            <a:pPr lvl="2"/>
            <a:r>
              <a:rPr lang="en-US" dirty="0" smtClean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Text &amp; Image Slide Heading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 smtClean="0"/>
              <a:t>Slide Subheading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0" r:id="rId3"/>
    <p:sldLayoutId id="2147483666" r:id="rId4"/>
    <p:sldLayoutId id="2147483651" r:id="rId5"/>
    <p:sldLayoutId id="2147483667" r:id="rId6"/>
    <p:sldLayoutId id="2147483652" r:id="rId7"/>
    <p:sldLayoutId id="2147483665" r:id="rId8"/>
    <p:sldLayoutId id="2147483654" r:id="rId9"/>
    <p:sldLayoutId id="2147483656" r:id="rId10"/>
    <p:sldLayoutId id="2147483663" r:id="rId11"/>
    <p:sldLayoutId id="2147483660" r:id="rId12"/>
    <p:sldLayoutId id="2147483664" r:id="rId13"/>
    <p:sldLayoutId id="2147483670" r:id="rId14"/>
    <p:sldLayoutId id="2147483671" r:id="rId15"/>
    <p:sldLayoutId id="2147483657" r:id="rId16"/>
    <p:sldLayoutId id="2147483653" r:id="rId17"/>
    <p:sldLayoutId id="2147483668" r:id="rId18"/>
    <p:sldLayoutId id="2147483669" r:id="rId19"/>
    <p:sldLayoutId id="2147483658" r:id="rId20"/>
    <p:sldLayoutId id="2147483655" r:id="rId21"/>
    <p:sldLayoutId id="2147483662" r:id="rId22"/>
    <p:sldLayoutId id="2147483673" r:id="rId23"/>
    <p:sldLayoutId id="2147483659" r:id="rId2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/>
              <a:t>Beh</a:t>
            </a:r>
            <a:r>
              <a:rPr lang="en-GB" sz="3600" dirty="0"/>
              <a:t>ç</a:t>
            </a:r>
            <a:r>
              <a:rPr lang="en-US" sz="3600" dirty="0" err="1" smtClean="0"/>
              <a:t>et’s</a:t>
            </a:r>
            <a:r>
              <a:rPr lang="en-US" sz="3600" dirty="0" smtClean="0"/>
              <a:t> Disease in Wales: An Epidemiological Description of an Adult Case Series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smtClean="0"/>
              <a:t>16 </a:t>
            </a:r>
            <a:r>
              <a:rPr lang="en-US" dirty="0" smtClean="0"/>
              <a:t>November 2021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Annie Ashman, ST3 Registrar in Public Health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5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4361161" cy="221599"/>
          </a:xfrm>
        </p:spPr>
        <p:txBody>
          <a:bodyPr/>
          <a:lstStyle/>
          <a:p>
            <a:r>
              <a:rPr lang="en-GB" dirty="0" err="1"/>
              <a:t>Behçet’s</a:t>
            </a:r>
            <a:r>
              <a:rPr lang="en-GB" dirty="0"/>
              <a:t> </a:t>
            </a:r>
            <a:r>
              <a:rPr lang="en-GB" dirty="0" smtClean="0"/>
              <a:t>Disease in Wales – Annie Ashman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Results 3: </a:t>
            </a:r>
            <a:r>
              <a:rPr lang="en-GB" dirty="0" err="1" smtClean="0"/>
              <a:t>Univariable</a:t>
            </a:r>
            <a:r>
              <a:rPr lang="en-GB" dirty="0" smtClean="0"/>
              <a:t> survival analysis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0223653" y="4370630"/>
            <a:ext cx="1740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/>
          </a:p>
          <a:p>
            <a:endParaRPr lang="en-GB" sz="3000" b="0" i="0" dirty="0" smtClean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98" y="1351793"/>
            <a:ext cx="7383563" cy="43008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8524432" y="1861173"/>
            <a:ext cx="6096000" cy="11169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Gender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>
                <a:solidFill>
                  <a:srgbClr val="2E74B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-------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Female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------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Male</a:t>
            </a:r>
          </a:p>
        </p:txBody>
      </p:sp>
    </p:spTree>
    <p:extLst>
      <p:ext uri="{BB962C8B-B14F-4D97-AF65-F5344CB8AC3E}">
        <p14:creationId xmlns:p14="http://schemas.microsoft.com/office/powerpoint/2010/main" val="3383525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4361161" cy="221599"/>
          </a:xfrm>
        </p:spPr>
        <p:txBody>
          <a:bodyPr/>
          <a:lstStyle/>
          <a:p>
            <a:r>
              <a:rPr lang="en-GB" dirty="0" err="1"/>
              <a:t>Behçet’s</a:t>
            </a:r>
            <a:r>
              <a:rPr lang="en-GB" dirty="0"/>
              <a:t> </a:t>
            </a:r>
            <a:r>
              <a:rPr lang="en-GB" dirty="0" smtClean="0"/>
              <a:t>Disease in Wales – Annie Ashman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Results 3: </a:t>
            </a:r>
            <a:r>
              <a:rPr lang="en-GB" dirty="0" err="1" smtClean="0"/>
              <a:t>Univariable</a:t>
            </a:r>
            <a:r>
              <a:rPr lang="en-GB" dirty="0" smtClean="0"/>
              <a:t> survival analysis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0223653" y="4370630"/>
            <a:ext cx="1740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/>
          </a:p>
          <a:p>
            <a:endParaRPr lang="en-GB" sz="3000" b="0" i="0" dirty="0" smtClean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30" y="1472248"/>
            <a:ext cx="7146228" cy="41804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8190016" y="1854311"/>
            <a:ext cx="2426524" cy="206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WIMD </a:t>
            </a: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2019 Quintile</a:t>
            </a:r>
            <a:endParaRPr lang="en-GB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----- 1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-----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2000" dirty="0">
                <a:solidFill>
                  <a:srgbClr val="BF8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-----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2000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-----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20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-----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752109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4361161" cy="221599"/>
          </a:xfrm>
        </p:spPr>
        <p:txBody>
          <a:bodyPr/>
          <a:lstStyle/>
          <a:p>
            <a:r>
              <a:rPr lang="en-GB" dirty="0" err="1"/>
              <a:t>Behçet’s</a:t>
            </a:r>
            <a:r>
              <a:rPr lang="en-GB" dirty="0"/>
              <a:t> </a:t>
            </a:r>
            <a:r>
              <a:rPr lang="en-GB" dirty="0" smtClean="0"/>
              <a:t>Disease in Wales – Annie Ashman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1733808"/>
          </a:xfrm>
        </p:spPr>
        <p:txBody>
          <a:bodyPr/>
          <a:lstStyle/>
          <a:p>
            <a:r>
              <a:rPr lang="en-GB" dirty="0" smtClean="0"/>
              <a:t>National, population-level registry data</a:t>
            </a:r>
          </a:p>
          <a:p>
            <a:r>
              <a:rPr lang="en-GB" dirty="0" smtClean="0"/>
              <a:t>Data identification using well-established surveillance registry practices</a:t>
            </a:r>
          </a:p>
          <a:p>
            <a:r>
              <a:rPr lang="en-GB" dirty="0" smtClean="0"/>
              <a:t>Triangulation using multiple databases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Strengths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989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4361161" cy="221599"/>
          </a:xfrm>
        </p:spPr>
        <p:txBody>
          <a:bodyPr/>
          <a:lstStyle/>
          <a:p>
            <a:r>
              <a:rPr lang="en-GB" dirty="0" err="1"/>
              <a:t>Behçet’s</a:t>
            </a:r>
            <a:r>
              <a:rPr lang="en-GB" dirty="0"/>
              <a:t> </a:t>
            </a:r>
            <a:r>
              <a:rPr lang="en-GB" dirty="0" smtClean="0"/>
              <a:t>Disease in Wales – Annie Ashman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1862048"/>
          </a:xfrm>
        </p:spPr>
        <p:txBody>
          <a:bodyPr/>
          <a:lstStyle/>
          <a:p>
            <a:r>
              <a:rPr lang="en-GB" dirty="0" err="1" smtClean="0"/>
              <a:t>Unvalidated</a:t>
            </a:r>
            <a:r>
              <a:rPr lang="en-GB" dirty="0" smtClean="0"/>
              <a:t> cases not included</a:t>
            </a:r>
          </a:p>
          <a:p>
            <a:r>
              <a:rPr lang="en-GB" dirty="0" smtClean="0"/>
              <a:t>Variables not routinely collected, e.g. comorbidity</a:t>
            </a:r>
          </a:p>
          <a:p>
            <a:r>
              <a:rPr lang="en-GB" dirty="0" smtClean="0"/>
              <a:t>Missing data on small number of cases</a:t>
            </a:r>
          </a:p>
          <a:p>
            <a:r>
              <a:rPr lang="en-GB" dirty="0" smtClean="0"/>
              <a:t>Cause of death not recorded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Limitations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3841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4361161" cy="221599"/>
          </a:xfrm>
        </p:spPr>
        <p:txBody>
          <a:bodyPr/>
          <a:lstStyle/>
          <a:p>
            <a:r>
              <a:rPr lang="en-GB" dirty="0" err="1"/>
              <a:t>Behçet’s</a:t>
            </a:r>
            <a:r>
              <a:rPr lang="en-GB" dirty="0"/>
              <a:t> </a:t>
            </a:r>
            <a:r>
              <a:rPr lang="en-GB" dirty="0" smtClean="0"/>
              <a:t>Disease in Wales – Annie Ashman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728952"/>
          </a:xfrm>
        </p:spPr>
        <p:txBody>
          <a:bodyPr/>
          <a:lstStyle/>
          <a:p>
            <a:r>
              <a:rPr lang="en-GB" dirty="0" smtClean="0"/>
              <a:t>Estimated prevalence = </a:t>
            </a:r>
            <a:r>
              <a:rPr lang="en-GB" b="1" dirty="0" smtClean="0"/>
              <a:t>11.1 per 100,000 population</a:t>
            </a:r>
          </a:p>
          <a:p>
            <a:r>
              <a:rPr lang="en-GB" dirty="0" smtClean="0"/>
              <a:t>Greater proportion of female than male patients</a:t>
            </a:r>
          </a:p>
          <a:p>
            <a:r>
              <a:rPr lang="en-GB" dirty="0" smtClean="0"/>
              <a:t>Older age at diagnosis than reported elsewhere </a:t>
            </a:r>
          </a:p>
          <a:p>
            <a:r>
              <a:rPr lang="en-GB" dirty="0"/>
              <a:t>A</a:t>
            </a:r>
            <a:r>
              <a:rPr lang="en-GB" dirty="0" smtClean="0"/>
              <a:t>ge at diagnosis was associated with poorer durations of survival</a:t>
            </a:r>
          </a:p>
          <a:p>
            <a:r>
              <a:rPr lang="en-GB" dirty="0" smtClean="0"/>
              <a:t>No statistically significant difference in survival according to WIMD 2019 or gender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1155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4361161" cy="221599"/>
          </a:xfrm>
        </p:spPr>
        <p:txBody>
          <a:bodyPr/>
          <a:lstStyle/>
          <a:p>
            <a:r>
              <a:rPr lang="en-GB" dirty="0" err="1"/>
              <a:t>Behçet’s</a:t>
            </a:r>
            <a:r>
              <a:rPr lang="en-GB" dirty="0"/>
              <a:t> </a:t>
            </a:r>
            <a:r>
              <a:rPr lang="en-GB" dirty="0" smtClean="0"/>
              <a:t>Disease in Wales – Annie Ashman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1364476"/>
          </a:xfrm>
        </p:spPr>
        <p:txBody>
          <a:bodyPr/>
          <a:lstStyle/>
          <a:p>
            <a:r>
              <a:rPr lang="en-GB" dirty="0" smtClean="0"/>
              <a:t>Ceri Williams, David Tucker and all of </a:t>
            </a:r>
            <a:r>
              <a:rPr lang="en-GB" dirty="0"/>
              <a:t>the CARIS </a:t>
            </a:r>
            <a:r>
              <a:rPr lang="en-GB" dirty="0" smtClean="0"/>
              <a:t>team</a:t>
            </a:r>
          </a:p>
          <a:p>
            <a:r>
              <a:rPr lang="en-GB" dirty="0" smtClean="0"/>
              <a:t>Llion Davies</a:t>
            </a:r>
            <a:endParaRPr lang="en-GB" dirty="0"/>
          </a:p>
          <a:p>
            <a:r>
              <a:rPr lang="en-GB" dirty="0" smtClean="0"/>
              <a:t>Dr Lisa Hurt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5943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4361161" cy="221599"/>
          </a:xfrm>
        </p:spPr>
        <p:txBody>
          <a:bodyPr/>
          <a:lstStyle/>
          <a:p>
            <a:r>
              <a:rPr lang="en-GB" dirty="0" err="1"/>
              <a:t>Behçet’s</a:t>
            </a:r>
            <a:r>
              <a:rPr lang="en-GB" dirty="0"/>
              <a:t> </a:t>
            </a:r>
            <a:r>
              <a:rPr lang="en-GB" dirty="0" smtClean="0"/>
              <a:t>Disease in Wales – Annie Ashman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2" y="1913922"/>
            <a:ext cx="9199219" cy="3226524"/>
          </a:xfrm>
        </p:spPr>
        <p:txBody>
          <a:bodyPr/>
          <a:lstStyle/>
          <a:p>
            <a:r>
              <a:rPr lang="en-GB" dirty="0" err="1" smtClean="0">
                <a:solidFill>
                  <a:schemeClr val="tx2"/>
                </a:solidFill>
              </a:rPr>
              <a:t>Behçet’s</a:t>
            </a:r>
            <a:r>
              <a:rPr lang="en-GB" dirty="0" smtClean="0">
                <a:solidFill>
                  <a:schemeClr val="tx2"/>
                </a:solidFill>
              </a:rPr>
              <a:t> is “a rare, chronic, relapsing, </a:t>
            </a:r>
            <a:r>
              <a:rPr lang="en-GB" dirty="0" err="1" smtClean="0">
                <a:solidFill>
                  <a:schemeClr val="tx2"/>
                </a:solidFill>
              </a:rPr>
              <a:t>multisystemic</a:t>
            </a:r>
            <a:r>
              <a:rPr lang="en-GB" dirty="0" smtClean="0">
                <a:solidFill>
                  <a:schemeClr val="tx2"/>
                </a:solidFill>
              </a:rPr>
              <a:t> vasculitis”</a:t>
            </a:r>
          </a:p>
          <a:p>
            <a:r>
              <a:rPr lang="en-GB" dirty="0" smtClean="0"/>
              <a:t>Ulcers, eye inflammation, joint pain</a:t>
            </a:r>
          </a:p>
          <a:p>
            <a:r>
              <a:rPr lang="en-GB" dirty="0" smtClean="0"/>
              <a:t>Unknown aetiology, incurable</a:t>
            </a:r>
          </a:p>
          <a:p>
            <a:r>
              <a:rPr lang="en-GB" dirty="0" smtClean="0"/>
              <a:t>Significant morbidity</a:t>
            </a:r>
          </a:p>
          <a:p>
            <a:r>
              <a:rPr lang="en-GB" dirty="0" smtClean="0"/>
              <a:t>Geographical variation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255" y="2029522"/>
            <a:ext cx="2668632" cy="22732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011" y="3311809"/>
            <a:ext cx="3034070" cy="224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98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4361161" cy="221599"/>
          </a:xfrm>
        </p:spPr>
        <p:txBody>
          <a:bodyPr/>
          <a:lstStyle/>
          <a:p>
            <a:r>
              <a:rPr lang="en-GB" dirty="0" err="1"/>
              <a:t>Behçet’s</a:t>
            </a:r>
            <a:r>
              <a:rPr lang="en-GB" dirty="0"/>
              <a:t> </a:t>
            </a:r>
            <a:r>
              <a:rPr lang="en-GB" dirty="0" smtClean="0"/>
              <a:t>Disease in Wales – Annie Ashman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1733808"/>
          </a:xfrm>
        </p:spPr>
        <p:txBody>
          <a:bodyPr/>
          <a:lstStyle/>
          <a:p>
            <a:r>
              <a:rPr lang="en-GB" dirty="0" smtClean="0"/>
              <a:t>To identify population prevalence </a:t>
            </a:r>
            <a:r>
              <a:rPr lang="en-GB" dirty="0"/>
              <a:t>of </a:t>
            </a:r>
            <a:r>
              <a:rPr lang="en-GB" dirty="0" err="1"/>
              <a:t>Behçet’s</a:t>
            </a:r>
            <a:r>
              <a:rPr lang="en-GB" dirty="0"/>
              <a:t> disease </a:t>
            </a:r>
            <a:r>
              <a:rPr lang="en-GB" dirty="0" smtClean="0"/>
              <a:t>in Wales</a:t>
            </a:r>
          </a:p>
          <a:p>
            <a:r>
              <a:rPr lang="en-GB" dirty="0" smtClean="0"/>
              <a:t>To provide an epidemiological profile </a:t>
            </a:r>
            <a:r>
              <a:rPr lang="en-GB" dirty="0"/>
              <a:t>of a case series of </a:t>
            </a:r>
            <a:r>
              <a:rPr lang="en-GB" dirty="0" smtClean="0"/>
              <a:t>adult </a:t>
            </a:r>
            <a:r>
              <a:rPr lang="en-GB" dirty="0" err="1" smtClean="0"/>
              <a:t>Behçet’s</a:t>
            </a:r>
            <a:r>
              <a:rPr lang="en-GB" dirty="0" smtClean="0"/>
              <a:t> </a:t>
            </a:r>
            <a:r>
              <a:rPr lang="en-GB" dirty="0"/>
              <a:t>disease patients in </a:t>
            </a:r>
            <a:r>
              <a:rPr lang="en-GB" dirty="0" smtClean="0"/>
              <a:t>Wales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Aims of study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626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4361161" cy="221599"/>
          </a:xfrm>
        </p:spPr>
        <p:txBody>
          <a:bodyPr/>
          <a:lstStyle/>
          <a:p>
            <a:r>
              <a:rPr lang="en-GB" dirty="0" err="1"/>
              <a:t>Behçet’s</a:t>
            </a:r>
            <a:r>
              <a:rPr lang="en-GB" dirty="0"/>
              <a:t> </a:t>
            </a:r>
            <a:r>
              <a:rPr lang="en-GB" dirty="0" smtClean="0"/>
              <a:t>Disease in Wales – Annie Ashman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3724096"/>
          </a:xfrm>
        </p:spPr>
        <p:txBody>
          <a:bodyPr/>
          <a:lstStyle/>
          <a:p>
            <a:r>
              <a:rPr lang="en-GB" dirty="0" smtClean="0"/>
              <a:t>Adult Rare Disease Surveillance Registry for Wales</a:t>
            </a:r>
          </a:p>
          <a:p>
            <a:r>
              <a:rPr lang="en-GB" dirty="0" smtClean="0"/>
              <a:t>[Data sources: CARIS, PEDW, clinical portals]</a:t>
            </a:r>
          </a:p>
          <a:p>
            <a:r>
              <a:rPr lang="en-GB" dirty="0" smtClean="0"/>
              <a:t>Cases from 1995 – September 2020 identified in database, anonymised data pulled for analysis</a:t>
            </a:r>
          </a:p>
          <a:p>
            <a:r>
              <a:rPr lang="en-GB" dirty="0" smtClean="0"/>
              <a:t>Paediatric cases identified from CARIS database</a:t>
            </a:r>
          </a:p>
          <a:p>
            <a:r>
              <a:rPr lang="en-GB" dirty="0" smtClean="0"/>
              <a:t>Dataset exported to SPSS for analysis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Methods 1 – data abstraction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9718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4361161" cy="221599"/>
          </a:xfrm>
        </p:spPr>
        <p:txBody>
          <a:bodyPr/>
          <a:lstStyle/>
          <a:p>
            <a:r>
              <a:rPr lang="en-GB" dirty="0" err="1"/>
              <a:t>Behçet’s</a:t>
            </a:r>
            <a:r>
              <a:rPr lang="en-GB" dirty="0"/>
              <a:t> </a:t>
            </a:r>
            <a:r>
              <a:rPr lang="en-GB" dirty="0" smtClean="0"/>
              <a:t>Disease in Wales – Annie Ashman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728952"/>
          </a:xfrm>
        </p:spPr>
        <p:txBody>
          <a:bodyPr/>
          <a:lstStyle/>
          <a:p>
            <a:r>
              <a:rPr lang="en-GB" dirty="0" smtClean="0"/>
              <a:t>Manual deduplication of data</a:t>
            </a:r>
          </a:p>
          <a:p>
            <a:r>
              <a:rPr lang="en-GB" dirty="0" smtClean="0"/>
              <a:t>Suspected, unverified cases removed</a:t>
            </a:r>
          </a:p>
          <a:p>
            <a:r>
              <a:rPr lang="en-GB" dirty="0" smtClean="0"/>
              <a:t>Creation of new variables (WIMD, survival in months from diagnosis)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Methods 2 – data handling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0099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4361161" cy="221599"/>
          </a:xfrm>
        </p:spPr>
        <p:txBody>
          <a:bodyPr/>
          <a:lstStyle/>
          <a:p>
            <a:r>
              <a:rPr lang="en-GB" dirty="0" err="1"/>
              <a:t>Behçet’s</a:t>
            </a:r>
            <a:r>
              <a:rPr lang="en-GB" dirty="0"/>
              <a:t> </a:t>
            </a:r>
            <a:r>
              <a:rPr lang="en-GB" dirty="0" smtClean="0"/>
              <a:t>Disease in Wales – Annie Ashman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3467616"/>
          </a:xfrm>
        </p:spPr>
        <p:txBody>
          <a:bodyPr/>
          <a:lstStyle/>
          <a:p>
            <a:r>
              <a:rPr lang="en-GB" dirty="0" smtClean="0"/>
              <a:t>Continuous </a:t>
            </a:r>
            <a:r>
              <a:rPr lang="en-GB" dirty="0"/>
              <a:t>data summarised as median (</a:t>
            </a:r>
            <a:r>
              <a:rPr lang="en-GB" dirty="0" smtClean="0"/>
              <a:t>range)</a:t>
            </a:r>
          </a:p>
          <a:p>
            <a:r>
              <a:rPr lang="en-GB" dirty="0"/>
              <a:t>N</a:t>
            </a:r>
            <a:r>
              <a:rPr lang="en-GB" dirty="0" smtClean="0"/>
              <a:t>on-parametric tests: </a:t>
            </a:r>
            <a:r>
              <a:rPr lang="en-GB" dirty="0"/>
              <a:t>Categorical and continuous data compared with Chi-square and Mann-Whitney U-tests. </a:t>
            </a:r>
          </a:p>
          <a:p>
            <a:r>
              <a:rPr lang="en-GB" dirty="0" smtClean="0"/>
              <a:t>Spearman’s Rho to investigate correlation between date of diagnosis and age at diagnosis</a:t>
            </a:r>
          </a:p>
          <a:p>
            <a:r>
              <a:rPr lang="en-GB" dirty="0" err="1" smtClean="0"/>
              <a:t>Univariable</a:t>
            </a:r>
            <a:r>
              <a:rPr lang="en-GB" dirty="0" smtClean="0"/>
              <a:t> and multivariable survival analyses conducted using Kaplan-Meier and Cox regression respectively</a:t>
            </a:r>
          </a:p>
          <a:p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Methods 3 – statistical 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3510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4361161" cy="221599"/>
          </a:xfrm>
        </p:spPr>
        <p:txBody>
          <a:bodyPr/>
          <a:lstStyle/>
          <a:p>
            <a:r>
              <a:rPr lang="en-GB" dirty="0" err="1"/>
              <a:t>Behçet’s</a:t>
            </a:r>
            <a:r>
              <a:rPr lang="en-GB" dirty="0"/>
              <a:t> </a:t>
            </a:r>
            <a:r>
              <a:rPr lang="en-GB" dirty="0" smtClean="0"/>
              <a:t>Disease in Wales – Annie Ashman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3" y="2230644"/>
            <a:ext cx="10760075" cy="2857192"/>
          </a:xfrm>
        </p:spPr>
        <p:txBody>
          <a:bodyPr/>
          <a:lstStyle/>
          <a:p>
            <a:r>
              <a:rPr lang="en-GB" dirty="0" smtClean="0"/>
              <a:t>347 adult cases, 5 paediatric cases </a:t>
            </a:r>
          </a:p>
          <a:p>
            <a:r>
              <a:rPr lang="en-GB" dirty="0" smtClean="0"/>
              <a:t>Prevalence: </a:t>
            </a:r>
            <a:r>
              <a:rPr lang="en-GB" b="1" dirty="0" smtClean="0"/>
              <a:t>11.1 per 100,000 population</a:t>
            </a:r>
            <a:endParaRPr lang="en-GB" dirty="0"/>
          </a:p>
          <a:p>
            <a:r>
              <a:rPr lang="en-GB" dirty="0" smtClean="0"/>
              <a:t>267 females (76.9%), 80 males (23.1%)</a:t>
            </a:r>
          </a:p>
          <a:p>
            <a:r>
              <a:rPr lang="en-GB" dirty="0" smtClean="0"/>
              <a:t>23 cases deceased by end of study (6.6%)</a:t>
            </a:r>
          </a:p>
          <a:p>
            <a:r>
              <a:rPr lang="en-GB" dirty="0" smtClean="0"/>
              <a:t>Median age at diagnosis = 42.0 years (range 10-78 years)</a:t>
            </a:r>
          </a:p>
          <a:p>
            <a:r>
              <a:rPr lang="en-GB" dirty="0" smtClean="0"/>
              <a:t>Highest proportion of cases in most deprived WIMD quintile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Results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7962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4361161" cy="221599"/>
          </a:xfrm>
        </p:spPr>
        <p:txBody>
          <a:bodyPr/>
          <a:lstStyle/>
          <a:p>
            <a:r>
              <a:rPr lang="en-GB" dirty="0" err="1"/>
              <a:t>Behçet’s</a:t>
            </a:r>
            <a:r>
              <a:rPr lang="en-GB" dirty="0"/>
              <a:t> </a:t>
            </a:r>
            <a:r>
              <a:rPr lang="en-GB" dirty="0" smtClean="0"/>
              <a:t>Disease in Wales – Annie Ashman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Results 2: Gender </a:t>
            </a:r>
            <a:r>
              <a:rPr lang="en-GB" dirty="0" err="1" smtClean="0"/>
              <a:t>cohorting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952169"/>
              </p:ext>
            </p:extLst>
          </p:nvPr>
        </p:nvGraphicFramePr>
        <p:xfrm>
          <a:off x="861516" y="1145282"/>
          <a:ext cx="10122436" cy="368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9681">
                  <a:extLst>
                    <a:ext uri="{9D8B030D-6E8A-4147-A177-3AD203B41FA5}">
                      <a16:colId xmlns:a16="http://schemas.microsoft.com/office/drawing/2014/main" val="2678334219"/>
                    </a:ext>
                  </a:extLst>
                </a:gridCol>
                <a:gridCol w="2551537">
                  <a:extLst>
                    <a:ext uri="{9D8B030D-6E8A-4147-A177-3AD203B41FA5}">
                      <a16:colId xmlns:a16="http://schemas.microsoft.com/office/drawing/2014/main" val="4191046453"/>
                    </a:ext>
                  </a:extLst>
                </a:gridCol>
                <a:gridCol w="2530609">
                  <a:extLst>
                    <a:ext uri="{9D8B030D-6E8A-4147-A177-3AD203B41FA5}">
                      <a16:colId xmlns:a16="http://schemas.microsoft.com/office/drawing/2014/main" val="713495213"/>
                    </a:ext>
                  </a:extLst>
                </a:gridCol>
                <a:gridCol w="2530609">
                  <a:extLst>
                    <a:ext uri="{9D8B030D-6E8A-4147-A177-3AD203B41FA5}">
                      <a16:colId xmlns:a16="http://schemas.microsoft.com/office/drawing/2014/main" val="1697407152"/>
                    </a:ext>
                  </a:extLst>
                </a:gridCol>
              </a:tblGrid>
              <a:tr h="356285">
                <a:tc>
                  <a:txBody>
                    <a:bodyPr/>
                    <a:lstStyle/>
                    <a:p>
                      <a:r>
                        <a:rPr lang="en-GB" dirty="0" smtClean="0"/>
                        <a:t>Factor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Female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p-value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801162"/>
                  </a:ext>
                </a:extLst>
              </a:tr>
              <a:tr h="778939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Age at diagnosis in years – median (range)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38.0 (13-76)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42.0 (10-78)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0.326</a:t>
                      </a:r>
                      <a:r>
                        <a:rPr lang="en-GB" sz="16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497671"/>
                  </a:ext>
                </a:extLst>
              </a:tr>
              <a:tr h="317346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Deaths – n (%)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(10.0)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(5.6)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0.167</a:t>
                      </a:r>
                      <a:r>
                        <a:rPr lang="en-GB" sz="16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9252556"/>
                  </a:ext>
                </a:extLst>
              </a:tr>
              <a:tr h="2163720">
                <a:tc>
                  <a:txBody>
                    <a:bodyPr/>
                    <a:lstStyle/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WIMD 2019 quintile – n (%)</a:t>
                      </a:r>
                      <a:r>
                        <a:rPr lang="en-GB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r>
                        <a:rPr lang="en-GB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Missing data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 (17.5)</a:t>
                      </a:r>
                    </a:p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(13.7)</a:t>
                      </a:r>
                    </a:p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(18.7)</a:t>
                      </a:r>
                    </a:p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 (21.3)</a:t>
                      </a:r>
                    </a:p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 (26.3)</a:t>
                      </a:r>
                    </a:p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 (2.5)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 (27.3)</a:t>
                      </a:r>
                    </a:p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 (20.2)</a:t>
                      </a:r>
                    </a:p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 (19.1)</a:t>
                      </a:r>
                    </a:p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 (18.0)</a:t>
                      </a:r>
                    </a:p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 (13.5)</a:t>
                      </a:r>
                    </a:p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 (1.9)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0.36</a:t>
                      </a:r>
                      <a:r>
                        <a:rPr lang="en-GB" sz="16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146024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61516" y="4874204"/>
            <a:ext cx="99089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baseline="30000" dirty="0"/>
              <a:t>1</a:t>
            </a:r>
            <a:r>
              <a:rPr lang="en-GB" sz="1200" b="1" baseline="30000" dirty="0" smtClean="0"/>
              <a:t> </a:t>
            </a:r>
            <a:r>
              <a:rPr lang="en-GB" sz="1200" b="1" baseline="30000" dirty="0"/>
              <a:t>– </a:t>
            </a:r>
            <a:r>
              <a:rPr lang="en-GB" sz="1200" b="1" dirty="0"/>
              <a:t>Mann-Whitney </a:t>
            </a:r>
            <a:r>
              <a:rPr lang="en-GB" sz="1200" b="1" dirty="0" smtClean="0"/>
              <a:t>U-test, </a:t>
            </a:r>
            <a:r>
              <a:rPr lang="en-GB" sz="1200" b="1" baseline="30000" dirty="0"/>
              <a:t>2</a:t>
            </a:r>
            <a:r>
              <a:rPr lang="en-GB" sz="1200" b="1" baseline="30000" dirty="0" smtClean="0"/>
              <a:t> </a:t>
            </a:r>
            <a:r>
              <a:rPr lang="en-GB" sz="1200" b="1" baseline="30000" dirty="0"/>
              <a:t>– </a:t>
            </a:r>
            <a:r>
              <a:rPr lang="en-GB" sz="1200" b="1" dirty="0"/>
              <a:t>Chi-square </a:t>
            </a:r>
            <a:r>
              <a:rPr lang="en-GB" sz="1200" b="1" dirty="0" smtClean="0"/>
              <a:t>test</a:t>
            </a:r>
          </a:p>
          <a:p>
            <a:endParaRPr lang="en-GB" sz="1200" b="1" dirty="0"/>
          </a:p>
          <a:p>
            <a:endParaRPr lang="en-GB" sz="1200" dirty="0"/>
          </a:p>
          <a:p>
            <a:r>
              <a:rPr lang="en-GB" sz="2400" dirty="0" smtClean="0">
                <a:latin typeface="Verdana" panose="020B0604030504040204" pitchFamily="34" charset="0"/>
                <a:ea typeface="Verdana" panose="020B0604030504040204" pitchFamily="34" charset="0"/>
                <a:cs typeface="Ubuntu" charset="0"/>
              </a:rPr>
              <a:t>Spearman’s Rho coefficient = 0.063, p = 0.257</a:t>
            </a:r>
            <a:endParaRPr lang="en-GB" sz="2400" b="0" i="0" dirty="0" smtClean="0">
              <a:latin typeface="Verdana" panose="020B0604030504040204" pitchFamily="34" charset="0"/>
              <a:ea typeface="Verdana" panose="020B0604030504040204" pitchFamily="34" charset="0"/>
              <a:cs typeface="Ubunt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527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4361161" cy="221599"/>
          </a:xfrm>
        </p:spPr>
        <p:txBody>
          <a:bodyPr/>
          <a:lstStyle/>
          <a:p>
            <a:r>
              <a:rPr lang="en-GB" dirty="0" err="1"/>
              <a:t>Behçet’s</a:t>
            </a:r>
            <a:r>
              <a:rPr lang="en-GB" dirty="0"/>
              <a:t> </a:t>
            </a:r>
            <a:r>
              <a:rPr lang="en-GB" dirty="0" smtClean="0"/>
              <a:t>Disease in Wales – Annie Ashman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Results 3: </a:t>
            </a:r>
            <a:r>
              <a:rPr lang="en-GB" dirty="0"/>
              <a:t>S</a:t>
            </a:r>
            <a:r>
              <a:rPr lang="en-GB" dirty="0" smtClean="0"/>
              <a:t>urvival analyses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570204"/>
              </p:ext>
            </p:extLst>
          </p:nvPr>
        </p:nvGraphicFramePr>
        <p:xfrm>
          <a:off x="718248" y="1574641"/>
          <a:ext cx="9505405" cy="3329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2265">
                  <a:extLst>
                    <a:ext uri="{9D8B030D-6E8A-4147-A177-3AD203B41FA5}">
                      <a16:colId xmlns:a16="http://schemas.microsoft.com/office/drawing/2014/main" val="2678334219"/>
                    </a:ext>
                  </a:extLst>
                </a:gridCol>
                <a:gridCol w="3194672">
                  <a:extLst>
                    <a:ext uri="{9D8B030D-6E8A-4147-A177-3AD203B41FA5}">
                      <a16:colId xmlns:a16="http://schemas.microsoft.com/office/drawing/2014/main" val="4191046453"/>
                    </a:ext>
                  </a:extLst>
                </a:gridCol>
                <a:gridCol w="3168468">
                  <a:extLst>
                    <a:ext uri="{9D8B030D-6E8A-4147-A177-3AD203B41FA5}">
                      <a16:colId xmlns:a16="http://schemas.microsoft.com/office/drawing/2014/main" val="713495213"/>
                    </a:ext>
                  </a:extLst>
                </a:gridCol>
              </a:tblGrid>
              <a:tr h="797291">
                <a:tc>
                  <a:txBody>
                    <a:bodyPr/>
                    <a:lstStyle/>
                    <a:p>
                      <a:r>
                        <a:rPr lang="en-GB" dirty="0" smtClean="0"/>
                        <a:t>Factor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Survival (months)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p-value (Mantel-Cox</a:t>
                      </a:r>
                      <a:r>
                        <a:rPr lang="en-GB" baseline="0" dirty="0" smtClean="0"/>
                        <a:t> Log Rank)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801162"/>
                  </a:ext>
                </a:extLst>
              </a:tr>
              <a:tr h="1091000">
                <a:tc>
                  <a:txBody>
                    <a:bodyPr/>
                    <a:lstStyle/>
                    <a:p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Gender (median,</a:t>
                      </a:r>
                      <a:r>
                        <a:rPr lang="en-GB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(range)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):</a:t>
                      </a:r>
                      <a:endParaRPr lang="en-GB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Male</a:t>
                      </a: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104.5</a:t>
                      </a:r>
                      <a:r>
                        <a:rPr lang="en-GB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(4-311)</a:t>
                      </a:r>
                      <a:endParaRPr lang="en-GB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99.5</a:t>
                      </a:r>
                      <a:r>
                        <a:rPr lang="en-GB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(1-315)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497671"/>
                  </a:ext>
                </a:extLst>
              </a:tr>
              <a:tr h="1016900">
                <a:tc>
                  <a:txBody>
                    <a:bodyPr/>
                    <a:lstStyle/>
                    <a:p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WIMD 2019 quintile</a:t>
                      </a:r>
                      <a:endParaRPr lang="en-GB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0.473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9252556"/>
                  </a:ext>
                </a:extLst>
              </a:tr>
              <a:tr h="424676">
                <a:tc>
                  <a:txBody>
                    <a:bodyPr/>
                    <a:lstStyle/>
                    <a:p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Age at diagnosis in years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&lt;0.001*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146024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223653" y="4370630"/>
            <a:ext cx="1740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/>
          </a:p>
          <a:p>
            <a:endParaRPr lang="en-GB" sz="3000" b="0" i="0" dirty="0" smtClean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8248" y="5076034"/>
            <a:ext cx="11068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atin typeface="Ubuntu" charset="0"/>
                <a:ea typeface="Ubuntu" charset="0"/>
                <a:cs typeface="Ubuntu" charset="0"/>
              </a:rPr>
              <a:t>* Cox regression</a:t>
            </a:r>
            <a:r>
              <a:rPr lang="en-GB" sz="2000" dirty="0" smtClean="0">
                <a:latin typeface="Ubuntu" charset="0"/>
                <a:ea typeface="Ubuntu" charset="0"/>
                <a:cs typeface="Ubuntu" charset="0"/>
              </a:rPr>
              <a:t>: age significantly and independently associated with poorer durations of survival (p &lt;0.001)</a:t>
            </a:r>
            <a:endParaRPr lang="en-GB" sz="2000" b="0" i="0" dirty="0" smtClean="0"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2888" y="1109760"/>
            <a:ext cx="8430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0" dirty="0" err="1" smtClean="0">
                <a:latin typeface="Ubuntu" charset="0"/>
                <a:ea typeface="Ubuntu" charset="0"/>
                <a:cs typeface="Ubuntu" charset="0"/>
              </a:rPr>
              <a:t>Univariable</a:t>
            </a:r>
            <a:r>
              <a:rPr lang="en-GB" sz="2000" b="1" i="0" dirty="0" smtClean="0">
                <a:latin typeface="Ubuntu" charset="0"/>
                <a:ea typeface="Ubuntu" charset="0"/>
                <a:cs typeface="Ubuntu" charset="0"/>
              </a:rPr>
              <a:t> analysis:</a:t>
            </a:r>
          </a:p>
        </p:txBody>
      </p:sp>
    </p:spTree>
    <p:extLst>
      <p:ext uri="{BB962C8B-B14F-4D97-AF65-F5344CB8AC3E}">
        <p14:creationId xmlns:p14="http://schemas.microsoft.com/office/powerpoint/2010/main" val="557541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3561</TotalTime>
  <Words>706</Words>
  <Application>Microsoft Office PowerPoint</Application>
  <PresentationFormat>Widescreen</PresentationFormat>
  <Paragraphs>158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Courier New</vt:lpstr>
      <vt:lpstr>Times New Roman</vt:lpstr>
      <vt:lpstr>Ubuntu</vt:lpstr>
      <vt:lpstr>Ubuntu Light</vt:lpstr>
      <vt:lpstr>Verdana</vt:lpstr>
      <vt:lpstr>Office Theme</vt:lpstr>
      <vt:lpstr>Behçet’s Disease in Wales: An Epidemiological Description of an Adult Case Series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Annie Ashman (PHW - Public health medicine)</cp:lastModifiedBy>
  <cp:revision>97</cp:revision>
  <cp:lastPrinted>2018-02-28T08:37:13Z</cp:lastPrinted>
  <dcterms:created xsi:type="dcterms:W3CDTF">2017-10-31T10:35:26Z</dcterms:created>
  <dcterms:modified xsi:type="dcterms:W3CDTF">2021-11-10T09:28:43Z</dcterms:modified>
</cp:coreProperties>
</file>