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50" r:id="rId1"/>
  </p:sldMasterIdLst>
  <p:notesMasterIdLst>
    <p:notesMasterId r:id="rId24"/>
  </p:notesMasterIdLst>
  <p:sldIdLst>
    <p:sldId id="258" r:id="rId2"/>
    <p:sldId id="273" r:id="rId3"/>
    <p:sldId id="275" r:id="rId4"/>
    <p:sldId id="274" r:id="rId5"/>
    <p:sldId id="276" r:id="rId6"/>
    <p:sldId id="277" r:id="rId7"/>
    <p:sldId id="295" r:id="rId8"/>
    <p:sldId id="294" r:id="rId9"/>
    <p:sldId id="282" r:id="rId10"/>
    <p:sldId id="278" r:id="rId11"/>
    <p:sldId id="283" r:id="rId12"/>
    <p:sldId id="279" r:id="rId13"/>
    <p:sldId id="280" r:id="rId14"/>
    <p:sldId id="292" r:id="rId15"/>
    <p:sldId id="290" r:id="rId16"/>
    <p:sldId id="284" r:id="rId17"/>
    <p:sldId id="286" r:id="rId18"/>
    <p:sldId id="287" r:id="rId19"/>
    <p:sldId id="288" r:id="rId20"/>
    <p:sldId id="289" r:id="rId21"/>
    <p:sldId id="291" r:id="rId22"/>
    <p:sldId id="281" r:id="rId23"/>
  </p:sldIdLst>
  <p:sldSz cx="10688638" cy="7562850"/>
  <p:notesSz cx="6797675" cy="9926638"/>
  <p:defaultTextStyle>
    <a:defPPr>
      <a:defRPr lang="en-GB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82">
          <p15:clr>
            <a:srgbClr val="A4A3A4"/>
          </p15:clr>
        </p15:guide>
        <p15:guide id="2" pos="3366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23F74"/>
    <a:srgbClr val="8CC63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505E3EF-67EA-436B-97B2-0124C06EBD24}" styleName="Medium Style 4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809" autoAdjust="0"/>
    <p:restoredTop sz="90860" autoAdjust="0"/>
  </p:normalViewPr>
  <p:slideViewPr>
    <p:cSldViewPr>
      <p:cViewPr varScale="1">
        <p:scale>
          <a:sx n="60" d="100"/>
          <a:sy n="60" d="100"/>
        </p:scale>
        <p:origin x="816" y="78"/>
      </p:cViewPr>
      <p:guideLst>
        <p:guide orient="horz" pos="2382"/>
        <p:guide pos="3366"/>
      </p:guideLst>
    </p:cSldViewPr>
  </p:slideViewPr>
  <p:outlineViewPr>
    <p:cViewPr>
      <p:scale>
        <a:sx n="33" d="100"/>
        <a:sy n="33" d="100"/>
      </p:scale>
      <p:origin x="18" y="62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3576"/>
    </p:cViewPr>
  </p:sorterViewPr>
  <p:notesViewPr>
    <p:cSldViewPr>
      <p:cViewPr varScale="1">
        <p:scale>
          <a:sx n="82" d="100"/>
          <a:sy n="82" d="100"/>
        </p:scale>
        <p:origin x="-2064" y="-90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GB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2016" y="0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GB"/>
          </a:p>
        </p:txBody>
      </p:sp>
      <p:sp>
        <p:nvSpPr>
          <p:cNvPr id="41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768350" y="744538"/>
            <a:ext cx="526097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357" y="4715153"/>
            <a:ext cx="4984962" cy="4466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0306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GB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2016" y="9430306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7F8BDD5-D067-4DFD-8144-8188DB198194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07857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38CA2F9-94EA-4B7D-9731-5AF645CCA1C1}" type="slidenum">
              <a:rPr lang="en-GB"/>
              <a:pPr/>
              <a:t>1</a:t>
            </a:fld>
            <a:endParaRPr lang="en-GB"/>
          </a:p>
        </p:txBody>
      </p:sp>
      <p:sp>
        <p:nvSpPr>
          <p:cNvPr id="71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ECDC</a:t>
            </a:r>
            <a:r>
              <a:rPr lang="en-GB" baseline="0" dirty="0" smtClean="0"/>
              <a:t> map as of 7 Nov 2016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F8BDD5-D067-4DFD-8144-8188DB198194}" type="slidenum">
              <a:rPr lang="en-GB" smtClean="0"/>
              <a:pPr/>
              <a:t>4</a:t>
            </a:fld>
            <a:endParaRPr lang="en-GB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Increase</a:t>
            </a:r>
            <a:r>
              <a:rPr lang="en-GB" baseline="0" dirty="0" smtClean="0"/>
              <a:t> is apparent, no good baseline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F8BDD5-D067-4DFD-8144-8188DB198194}" type="slidenum">
              <a:rPr lang="en-GB" smtClean="0"/>
              <a:pPr/>
              <a:t>6</a:t>
            </a:fld>
            <a:endParaRPr lang="en-GB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3 months is longer than the 4 weeks in UKOSS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F8BDD5-D067-4DFD-8144-8188DB198194}" type="slidenum">
              <a:rPr lang="en-GB" smtClean="0"/>
              <a:pPr/>
              <a:t>12</a:t>
            </a:fld>
            <a:endParaRPr lang="en-GB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Other symptomatic- no symptoms ticked. No reporting</a:t>
            </a:r>
            <a:r>
              <a:rPr lang="en-GB" baseline="0" dirty="0" smtClean="0"/>
              <a:t> outside Cardiff. USS was not in symptomatic case.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F8BDD5-D067-4DFD-8144-8188DB198194}" type="slidenum">
              <a:rPr lang="en-GB" smtClean="0"/>
              <a:pPr/>
              <a:t>14</a:t>
            </a:fld>
            <a:endParaRPr lang="en-GB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N=116 tests,</a:t>
            </a:r>
            <a:r>
              <a:rPr lang="en-GB" baseline="0" dirty="0" smtClean="0"/>
              <a:t> 59 persons. Positive tests , then earliest if negative/no result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F8BDD5-D067-4DFD-8144-8188DB198194}" type="slidenum">
              <a:rPr lang="en-GB" smtClean="0"/>
              <a:pPr/>
              <a:t>16</a:t>
            </a:fld>
            <a:endParaRPr lang="en-GB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42</a:t>
            </a:r>
            <a:r>
              <a:rPr lang="en-GB" baseline="0" dirty="0" smtClean="0"/>
              <a:t> female (mean age 34), 18 male (mean age 37)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F8BDD5-D067-4DFD-8144-8188DB198194}" type="slidenum">
              <a:rPr lang="en-GB" smtClean="0"/>
              <a:pPr/>
              <a:t>17</a:t>
            </a:fld>
            <a:endParaRPr lang="en-GB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N=42 women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F8BDD5-D067-4DFD-8144-8188DB198194}" type="slidenum">
              <a:rPr lang="en-GB" smtClean="0"/>
              <a:pPr/>
              <a:t>18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688" y="2349500"/>
            <a:ext cx="9085262" cy="16208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03375" y="4286250"/>
            <a:ext cx="7481888" cy="1931988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 smtClean="0"/>
              <a:t>GBS cluster</a:t>
            </a:r>
            <a:endParaRPr lang="en-GB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 smtClean="0"/>
              <a:t>GBS cluster	</a:t>
            </a:r>
            <a:endParaRPr lang="en-GB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Text slide2 b-ground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3175" y="0"/>
            <a:ext cx="10694988" cy="7561263"/>
          </a:xfrm>
          <a:prstGeom prst="rect">
            <a:avLst/>
          </a:prstGeom>
          <a:noFill/>
        </p:spPr>
      </p:pic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457200"/>
            <a:ext cx="90678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4287" tIns="52144" rIns="104287" bIns="52144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981200"/>
            <a:ext cx="9085263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4287" tIns="52144" rIns="104287" bIns="5214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Master text styles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838200" y="6629400"/>
            <a:ext cx="65532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GB" dirty="0" smtClean="0"/>
              <a:t>GBS cluster</a:t>
            </a:r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52" r:id="rId2"/>
  </p:sldLayoutIdLst>
  <p:hf sldNum="0" hdr="0" dt="0"/>
  <p:txStyles>
    <p:titleStyle>
      <a:lvl1pPr algn="l" defTabSz="1042988" rtl="0" fontAlgn="base">
        <a:spcBef>
          <a:spcPct val="0"/>
        </a:spcBef>
        <a:spcAft>
          <a:spcPct val="0"/>
        </a:spcAft>
        <a:defRPr sz="4600">
          <a:solidFill>
            <a:srgbClr val="423F74"/>
          </a:solidFill>
          <a:latin typeface="+mj-lt"/>
          <a:ea typeface="+mj-ea"/>
          <a:cs typeface="+mj-cs"/>
        </a:defRPr>
      </a:lvl1pPr>
      <a:lvl2pPr algn="l" defTabSz="1042988" rtl="0" fontAlgn="base">
        <a:spcBef>
          <a:spcPct val="0"/>
        </a:spcBef>
        <a:spcAft>
          <a:spcPct val="0"/>
        </a:spcAft>
        <a:defRPr sz="4600">
          <a:solidFill>
            <a:srgbClr val="423F74"/>
          </a:solidFill>
          <a:latin typeface="Verdana Bold" pitchFamily="1" charset="0"/>
          <a:ea typeface="ＭＳ Ｐゴシック" pitchFamily="1" charset="-128"/>
        </a:defRPr>
      </a:lvl2pPr>
      <a:lvl3pPr algn="l" defTabSz="1042988" rtl="0" fontAlgn="base">
        <a:spcBef>
          <a:spcPct val="0"/>
        </a:spcBef>
        <a:spcAft>
          <a:spcPct val="0"/>
        </a:spcAft>
        <a:defRPr sz="4600">
          <a:solidFill>
            <a:srgbClr val="423F74"/>
          </a:solidFill>
          <a:latin typeface="Verdana Bold" pitchFamily="1" charset="0"/>
          <a:ea typeface="ＭＳ Ｐゴシック" pitchFamily="1" charset="-128"/>
        </a:defRPr>
      </a:lvl3pPr>
      <a:lvl4pPr algn="l" defTabSz="1042988" rtl="0" fontAlgn="base">
        <a:spcBef>
          <a:spcPct val="0"/>
        </a:spcBef>
        <a:spcAft>
          <a:spcPct val="0"/>
        </a:spcAft>
        <a:defRPr sz="4600">
          <a:solidFill>
            <a:srgbClr val="423F74"/>
          </a:solidFill>
          <a:latin typeface="Verdana Bold" pitchFamily="1" charset="0"/>
          <a:ea typeface="ＭＳ Ｐゴシック" pitchFamily="1" charset="-128"/>
        </a:defRPr>
      </a:lvl4pPr>
      <a:lvl5pPr algn="l" defTabSz="1042988" rtl="0" fontAlgn="base">
        <a:spcBef>
          <a:spcPct val="0"/>
        </a:spcBef>
        <a:spcAft>
          <a:spcPct val="0"/>
        </a:spcAft>
        <a:defRPr sz="4600">
          <a:solidFill>
            <a:srgbClr val="423F74"/>
          </a:solidFill>
          <a:latin typeface="Verdana Bold" pitchFamily="1" charset="0"/>
          <a:ea typeface="ＭＳ Ｐゴシック" pitchFamily="1" charset="-128"/>
        </a:defRPr>
      </a:lvl5pPr>
      <a:lvl6pPr marL="457200" algn="l" defTabSz="1042988" rtl="0" fontAlgn="base">
        <a:spcBef>
          <a:spcPct val="0"/>
        </a:spcBef>
        <a:spcAft>
          <a:spcPct val="0"/>
        </a:spcAft>
        <a:defRPr sz="4600">
          <a:solidFill>
            <a:srgbClr val="423F74"/>
          </a:solidFill>
          <a:latin typeface="Verdana Bold" pitchFamily="1" charset="0"/>
          <a:ea typeface="ＭＳ Ｐゴシック" pitchFamily="1" charset="-128"/>
        </a:defRPr>
      </a:lvl6pPr>
      <a:lvl7pPr marL="914400" algn="l" defTabSz="1042988" rtl="0" fontAlgn="base">
        <a:spcBef>
          <a:spcPct val="0"/>
        </a:spcBef>
        <a:spcAft>
          <a:spcPct val="0"/>
        </a:spcAft>
        <a:defRPr sz="4600">
          <a:solidFill>
            <a:srgbClr val="423F74"/>
          </a:solidFill>
          <a:latin typeface="Verdana Bold" pitchFamily="1" charset="0"/>
          <a:ea typeface="ＭＳ Ｐゴシック" pitchFamily="1" charset="-128"/>
        </a:defRPr>
      </a:lvl7pPr>
      <a:lvl8pPr marL="1371600" algn="l" defTabSz="1042988" rtl="0" fontAlgn="base">
        <a:spcBef>
          <a:spcPct val="0"/>
        </a:spcBef>
        <a:spcAft>
          <a:spcPct val="0"/>
        </a:spcAft>
        <a:defRPr sz="4600">
          <a:solidFill>
            <a:srgbClr val="423F74"/>
          </a:solidFill>
          <a:latin typeface="Verdana Bold" pitchFamily="1" charset="0"/>
          <a:ea typeface="ＭＳ Ｐゴシック" pitchFamily="1" charset="-128"/>
        </a:defRPr>
      </a:lvl8pPr>
      <a:lvl9pPr marL="1828800" algn="l" defTabSz="1042988" rtl="0" fontAlgn="base">
        <a:spcBef>
          <a:spcPct val="0"/>
        </a:spcBef>
        <a:spcAft>
          <a:spcPct val="0"/>
        </a:spcAft>
        <a:defRPr sz="4600">
          <a:solidFill>
            <a:srgbClr val="423F74"/>
          </a:solidFill>
          <a:latin typeface="Verdana Bold" pitchFamily="1" charset="0"/>
          <a:ea typeface="ＭＳ Ｐゴシック" pitchFamily="1" charset="-128"/>
        </a:defRPr>
      </a:lvl9pPr>
    </p:titleStyle>
    <p:bodyStyle>
      <a:lvl1pPr marL="390525" indent="-390525" algn="l" defTabSz="1042988" rtl="0" fontAlgn="base">
        <a:spcBef>
          <a:spcPct val="20000"/>
        </a:spcBef>
        <a:spcAft>
          <a:spcPct val="0"/>
        </a:spcAft>
        <a:buChar char="•"/>
        <a:defRPr sz="3600">
          <a:solidFill>
            <a:schemeClr val="tx1"/>
          </a:solidFill>
          <a:latin typeface="+mn-lt"/>
          <a:ea typeface="+mn-ea"/>
          <a:cs typeface="+mn-cs"/>
        </a:defRPr>
      </a:lvl1pPr>
      <a:lvl2pPr marL="847725" indent="-327025" algn="l" defTabSz="1042988" rtl="0" fontAlgn="base">
        <a:spcBef>
          <a:spcPct val="20000"/>
        </a:spcBef>
        <a:spcAft>
          <a:spcPct val="0"/>
        </a:spcAft>
        <a:buChar char="–"/>
        <a:defRPr sz="3200">
          <a:solidFill>
            <a:schemeClr val="tx1"/>
          </a:solidFill>
          <a:latin typeface="+mn-lt"/>
          <a:ea typeface="+mn-ea"/>
        </a:defRPr>
      </a:lvl2pPr>
      <a:lvl3pPr marL="1303338" indent="-260350" algn="l" defTabSz="1042988" rtl="0" fontAlgn="base">
        <a:spcBef>
          <a:spcPct val="20000"/>
        </a:spcBef>
        <a:spcAft>
          <a:spcPct val="0"/>
        </a:spcAft>
        <a:buChar char="•"/>
        <a:defRPr sz="2700">
          <a:solidFill>
            <a:schemeClr val="tx1"/>
          </a:solidFill>
          <a:latin typeface="+mn-lt"/>
          <a:ea typeface="+mn-ea"/>
        </a:defRPr>
      </a:lvl3pPr>
      <a:lvl4pPr marL="1825625" indent="-261938" algn="l" defTabSz="1042988" rtl="0" fontAlgn="base">
        <a:spcBef>
          <a:spcPct val="20000"/>
        </a:spcBef>
        <a:spcAft>
          <a:spcPct val="0"/>
        </a:spcAft>
        <a:buChar char="–"/>
        <a:defRPr sz="2300">
          <a:solidFill>
            <a:schemeClr val="tx1"/>
          </a:solidFill>
          <a:latin typeface="+mn-lt"/>
          <a:ea typeface="+mn-ea"/>
        </a:defRPr>
      </a:lvl4pPr>
      <a:lvl5pPr marL="2346325" indent="-260350" algn="l" defTabSz="1042988" rtl="0" fontAlgn="base">
        <a:spcBef>
          <a:spcPct val="20000"/>
        </a:spcBef>
        <a:spcAft>
          <a:spcPct val="0"/>
        </a:spcAft>
        <a:buChar char="»"/>
        <a:defRPr sz="2300">
          <a:solidFill>
            <a:schemeClr val="tx1"/>
          </a:solidFill>
          <a:latin typeface="+mn-lt"/>
          <a:ea typeface="+mn-ea"/>
        </a:defRPr>
      </a:lvl5pPr>
      <a:lvl6pPr marL="2803525" indent="-260350" algn="l" defTabSz="1042988" rtl="0" fontAlgn="base">
        <a:spcBef>
          <a:spcPct val="20000"/>
        </a:spcBef>
        <a:spcAft>
          <a:spcPct val="0"/>
        </a:spcAft>
        <a:buChar char="»"/>
        <a:defRPr sz="2300">
          <a:solidFill>
            <a:schemeClr val="tx1"/>
          </a:solidFill>
          <a:latin typeface="+mn-lt"/>
          <a:ea typeface="+mn-ea"/>
        </a:defRPr>
      </a:lvl6pPr>
      <a:lvl7pPr marL="3260725" indent="-260350" algn="l" defTabSz="1042988" rtl="0" fontAlgn="base">
        <a:spcBef>
          <a:spcPct val="20000"/>
        </a:spcBef>
        <a:spcAft>
          <a:spcPct val="0"/>
        </a:spcAft>
        <a:buChar char="»"/>
        <a:defRPr sz="2300">
          <a:solidFill>
            <a:schemeClr val="tx1"/>
          </a:solidFill>
          <a:latin typeface="+mn-lt"/>
          <a:ea typeface="+mn-ea"/>
        </a:defRPr>
      </a:lvl7pPr>
      <a:lvl8pPr marL="3717925" indent="-260350" algn="l" defTabSz="1042988" rtl="0" fontAlgn="base">
        <a:spcBef>
          <a:spcPct val="20000"/>
        </a:spcBef>
        <a:spcAft>
          <a:spcPct val="0"/>
        </a:spcAft>
        <a:buChar char="»"/>
        <a:defRPr sz="2300">
          <a:solidFill>
            <a:schemeClr val="tx1"/>
          </a:solidFill>
          <a:latin typeface="+mn-lt"/>
          <a:ea typeface="+mn-ea"/>
        </a:defRPr>
      </a:lvl8pPr>
      <a:lvl9pPr marL="4175125" indent="-260350" algn="l" defTabSz="1042988" rtl="0" fontAlgn="base">
        <a:spcBef>
          <a:spcPct val="20000"/>
        </a:spcBef>
        <a:spcAft>
          <a:spcPct val="0"/>
        </a:spcAft>
        <a:buChar char="»"/>
        <a:defRPr sz="23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nc.cdc.gov/eid/article/22/7/15-1990_article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ncbi.nlm.nih.gov/pubmed/26943629?dopt=Abstract" TargetMode="External"/><Relationship Id="rId5" Type="http://schemas.openxmlformats.org/officeDocument/2006/relationships/hyperlink" Target="http://dx.doi.org/10.2471/BLT.16.176990" TargetMode="External"/><Relationship Id="rId4" Type="http://schemas.openxmlformats.org/officeDocument/2006/relationships/hyperlink" Target="http://wwwnc.cdc.gov/eid/article/22/11/16-0956_article" TargetMode="Externa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://www.ons.gov.uk/ons/rel/ott/travel-trends/2013/rft-travel-trends--section-5-uk-residents-abroad--2013.xls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Insert name of presentation on Master Slide</a:t>
            </a:r>
          </a:p>
        </p:txBody>
      </p:sp>
      <p:pic>
        <p:nvPicPr>
          <p:cNvPr id="6153" name="Picture 9" descr="Title slide2 b-ground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3175" y="0"/>
            <a:ext cx="10694988" cy="7561263"/>
          </a:xfrm>
          <a:prstGeom prst="rect">
            <a:avLst/>
          </a:prstGeom>
          <a:noFill/>
        </p:spPr>
      </p:pic>
      <p:sp>
        <p:nvSpPr>
          <p:cNvPr id="6149" name="Rectangle 5"/>
          <p:cNvSpPr>
            <a:spLocks noGrp="1" noChangeArrowheads="1"/>
          </p:cNvSpPr>
          <p:nvPr>
            <p:ph type="title"/>
          </p:nvPr>
        </p:nvSpPr>
        <p:spPr>
          <a:xfrm>
            <a:off x="663799" y="4789537"/>
            <a:ext cx="9793088" cy="762000"/>
          </a:xfrm>
          <a:noFill/>
          <a:ln/>
        </p:spPr>
        <p:txBody>
          <a:bodyPr/>
          <a:lstStyle/>
          <a:p>
            <a:r>
              <a:rPr lang="en-GB" sz="3200" dirty="0" smtClean="0">
                <a:solidFill>
                  <a:schemeClr val="bg1"/>
                </a:solidFill>
              </a:rPr>
              <a:t>Surveillance for effects of Zika virus in pregnancy</a:t>
            </a:r>
            <a:endParaRPr lang="en-GB" sz="3200" dirty="0">
              <a:solidFill>
                <a:schemeClr val="bg1"/>
              </a:solidFill>
            </a:endParaRPr>
          </a:p>
        </p:txBody>
      </p:sp>
      <p:sp>
        <p:nvSpPr>
          <p:cNvPr id="6150" name="Rectangle 6"/>
          <p:cNvSpPr>
            <a:spLocks noChangeArrowheads="1"/>
          </p:cNvSpPr>
          <p:nvPr/>
        </p:nvSpPr>
        <p:spPr bwMode="auto">
          <a:xfrm>
            <a:off x="735807" y="3565401"/>
            <a:ext cx="9525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4287" tIns="52144" rIns="104287" bIns="52144" anchor="ctr"/>
          <a:lstStyle/>
          <a:p>
            <a:r>
              <a:rPr lang="en-GB" sz="2800" dirty="0" smtClean="0">
                <a:solidFill>
                  <a:schemeClr val="bg1"/>
                </a:solidFill>
                <a:latin typeface="Verdana" pitchFamily="1" charset="0"/>
              </a:rPr>
              <a:t>15</a:t>
            </a:r>
            <a:r>
              <a:rPr lang="en-GB" sz="2800" baseline="30000" dirty="0" smtClean="0">
                <a:solidFill>
                  <a:schemeClr val="bg1"/>
                </a:solidFill>
                <a:latin typeface="Verdana" pitchFamily="1" charset="0"/>
              </a:rPr>
              <a:t>th</a:t>
            </a:r>
            <a:r>
              <a:rPr lang="en-GB" sz="2800" dirty="0" smtClean="0">
                <a:solidFill>
                  <a:schemeClr val="bg1"/>
                </a:solidFill>
                <a:latin typeface="Verdana" pitchFamily="1" charset="0"/>
              </a:rPr>
              <a:t> November 2016</a:t>
            </a:r>
            <a:endParaRPr lang="en-GB" sz="2800" dirty="0">
              <a:solidFill>
                <a:schemeClr val="bg1"/>
              </a:solidFill>
            </a:endParaRPr>
          </a:p>
        </p:txBody>
      </p:sp>
      <p:sp>
        <p:nvSpPr>
          <p:cNvPr id="6151" name="Rectangle 7"/>
          <p:cNvSpPr>
            <a:spLocks noChangeArrowheads="1"/>
          </p:cNvSpPr>
          <p:nvPr/>
        </p:nvSpPr>
        <p:spPr bwMode="auto">
          <a:xfrm>
            <a:off x="663799" y="6589737"/>
            <a:ext cx="9525000" cy="576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4287" tIns="52144" rIns="104287" bIns="52144" anchor="ctr"/>
          <a:lstStyle/>
          <a:p>
            <a:r>
              <a:rPr lang="en-GB" sz="2000" dirty="0" smtClean="0">
                <a:solidFill>
                  <a:schemeClr val="bg1"/>
                </a:solidFill>
                <a:latin typeface="Verdana" pitchFamily="1" charset="0"/>
              </a:rPr>
              <a:t>Dr Robert Smith</a:t>
            </a:r>
          </a:p>
          <a:p>
            <a:r>
              <a:rPr lang="en-GB" sz="2000" dirty="0" smtClean="0">
                <a:solidFill>
                  <a:schemeClr val="bg1"/>
                </a:solidFill>
                <a:latin typeface="Verdana" pitchFamily="1" charset="0"/>
              </a:rPr>
              <a:t>Clinical Scientist, CDSC</a:t>
            </a:r>
          </a:p>
          <a:p>
            <a:r>
              <a:rPr lang="en-GB" sz="2000" dirty="0" smtClean="0">
                <a:solidFill>
                  <a:schemeClr val="bg1"/>
                </a:solidFill>
                <a:latin typeface="Verdana" pitchFamily="1" charset="0"/>
              </a:rPr>
              <a:t>Public Health Wales</a:t>
            </a:r>
            <a:endParaRPr lang="en-GB" sz="20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UKOSS Zika surveillance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800" dirty="0" smtClean="0"/>
              <a:t>Exposure: travel to affected country during pregnancy/ 4 weeks prior to conception</a:t>
            </a:r>
          </a:p>
          <a:p>
            <a:pPr lvl="1"/>
            <a:r>
              <a:rPr lang="en-GB" sz="2400" dirty="0" smtClean="0"/>
              <a:t>Aggregate data on exposed</a:t>
            </a:r>
          </a:p>
          <a:p>
            <a:r>
              <a:rPr lang="en-GB" sz="2800" dirty="0" smtClean="0"/>
              <a:t>Case form if any </a:t>
            </a:r>
            <a:r>
              <a:rPr lang="en-GB" sz="2800" dirty="0" err="1" smtClean="0"/>
              <a:t>fetal</a:t>
            </a:r>
            <a:r>
              <a:rPr lang="en-GB" sz="2800" dirty="0" smtClean="0"/>
              <a:t> USS abnormality or other adverse outcome [miscarriage/stillbirth/ neonatal death/ termination]</a:t>
            </a:r>
          </a:p>
          <a:p>
            <a:r>
              <a:rPr lang="en-GB" sz="2800" b="1" dirty="0" smtClean="0"/>
              <a:t>March-Oct 2016</a:t>
            </a:r>
            <a:r>
              <a:rPr lang="en-GB" sz="2800" dirty="0" smtClean="0"/>
              <a:t>: [UK-wide, no breakdown]</a:t>
            </a:r>
          </a:p>
          <a:p>
            <a:pPr lvl="1"/>
            <a:r>
              <a:rPr lang="en-GB" sz="2400" dirty="0" smtClean="0"/>
              <a:t>~512 exposed</a:t>
            </a:r>
          </a:p>
          <a:p>
            <a:pPr lvl="1"/>
            <a:r>
              <a:rPr lang="en-GB" sz="2400" dirty="0" smtClean="0"/>
              <a:t>&lt;10 adverse outcome</a:t>
            </a:r>
            <a:endParaRPr lang="en-GB" sz="24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 smtClean="0"/>
              <a:t>Zika pregnancy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BPSU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 smtClean="0"/>
              <a:t>Zika pregnancy</a:t>
            </a:r>
            <a:endParaRPr lang="en-GB" dirty="0"/>
          </a:p>
        </p:txBody>
      </p:sp>
      <p:pic>
        <p:nvPicPr>
          <p:cNvPr id="1126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79823" y="1765201"/>
            <a:ext cx="8100972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BPSU Zika surveillance: Possible case definition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000" dirty="0" smtClean="0"/>
              <a:t>infant ≤ 6 months , HC&gt; 2 standard deviations below the mean for gestational age and sex (i.e. below the 2</a:t>
            </a:r>
            <a:r>
              <a:rPr lang="en-GB" sz="2000" baseline="30000" dirty="0" smtClean="0"/>
              <a:t>nd</a:t>
            </a:r>
            <a:r>
              <a:rPr lang="en-GB" sz="2000" dirty="0" smtClean="0"/>
              <a:t> </a:t>
            </a:r>
            <a:r>
              <a:rPr lang="en-GB" sz="2000" dirty="0" err="1" smtClean="0"/>
              <a:t>centile</a:t>
            </a:r>
            <a:r>
              <a:rPr lang="en-GB" sz="2000" dirty="0" smtClean="0"/>
              <a:t>) </a:t>
            </a:r>
          </a:p>
          <a:p>
            <a:r>
              <a:rPr lang="en-GB" sz="2000" b="1" dirty="0" smtClean="0"/>
              <a:t>or</a:t>
            </a:r>
            <a:r>
              <a:rPr lang="en-GB" sz="2000" dirty="0" smtClean="0"/>
              <a:t> intracranial abnormalities including but not restricted to intracranial calcifications, ventricular dilation, </a:t>
            </a:r>
            <a:r>
              <a:rPr lang="en-GB" sz="2000" dirty="0" err="1" smtClean="0"/>
              <a:t>lissencephaly</a:t>
            </a:r>
            <a:r>
              <a:rPr lang="en-GB" sz="2000" dirty="0" smtClean="0"/>
              <a:t>, </a:t>
            </a:r>
            <a:r>
              <a:rPr lang="en-GB" sz="2000" dirty="0" err="1" smtClean="0"/>
              <a:t>pachygyria</a:t>
            </a:r>
            <a:r>
              <a:rPr lang="en-GB" sz="2000" dirty="0" smtClean="0"/>
              <a:t> or cortical/</a:t>
            </a:r>
            <a:r>
              <a:rPr lang="en-GB" sz="2000" dirty="0" err="1" smtClean="0"/>
              <a:t>subcortical</a:t>
            </a:r>
            <a:r>
              <a:rPr lang="en-GB" sz="2000" dirty="0" smtClean="0"/>
              <a:t> atrophy </a:t>
            </a:r>
          </a:p>
          <a:p>
            <a:r>
              <a:rPr lang="en-GB" sz="2000" dirty="0" smtClean="0"/>
              <a:t>whose mother has travelled to a country with active ZIKV transmission </a:t>
            </a:r>
            <a:r>
              <a:rPr lang="en-GB" sz="2000" b="1" dirty="0" smtClean="0"/>
              <a:t>during pregnancy or in the three months </a:t>
            </a:r>
            <a:r>
              <a:rPr lang="en-GB" sz="2000" dirty="0" smtClean="0"/>
              <a:t>prior to conception </a:t>
            </a:r>
          </a:p>
          <a:p>
            <a:r>
              <a:rPr lang="en-GB" sz="1800" i="1" dirty="0" smtClean="0"/>
              <a:t>(a list of ZIKV affected countries will be provided on the study flyer/questionnaire as well as a web link to a regularly updated list)</a:t>
            </a:r>
          </a:p>
          <a:p>
            <a:endParaRPr lang="en-GB" sz="20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 smtClean="0"/>
              <a:t>Zika pregnancy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Public Health Wales surveillance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CDSC/ obstetric collaboration</a:t>
            </a:r>
          </a:p>
          <a:p>
            <a:r>
              <a:rPr lang="en-GB" dirty="0" smtClean="0"/>
              <a:t>Aim to capture all travel-exposed pregnant women</a:t>
            </a:r>
          </a:p>
          <a:p>
            <a:r>
              <a:rPr lang="en-GB" dirty="0" smtClean="0"/>
              <a:t>7 reports since March</a:t>
            </a:r>
          </a:p>
          <a:p>
            <a:pPr lvl="1"/>
            <a:r>
              <a:rPr lang="en-GB" dirty="0" smtClean="0"/>
              <a:t>All UHW, 6/7 Cardiff</a:t>
            </a:r>
          </a:p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 smtClean="0"/>
              <a:t>Zika pregnancy</a:t>
            </a:r>
            <a:endParaRPr lang="en-GB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Pregnancy forms (n=7)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9783" y="1765201"/>
            <a:ext cx="9721080" cy="4536504"/>
          </a:xfrm>
        </p:spPr>
        <p:txBody>
          <a:bodyPr/>
          <a:lstStyle/>
          <a:p>
            <a:r>
              <a:rPr lang="en-GB" sz="3200" dirty="0" smtClean="0"/>
              <a:t>March (2), July (1), Aug (1), Sep (3)</a:t>
            </a:r>
          </a:p>
          <a:p>
            <a:r>
              <a:rPr lang="en-GB" sz="3200" dirty="0" smtClean="0"/>
              <a:t>Aged 24-34</a:t>
            </a:r>
          </a:p>
          <a:p>
            <a:r>
              <a:rPr lang="en-GB" sz="3200" dirty="0" smtClean="0"/>
              <a:t>5-90 days LMP to return, mean 39</a:t>
            </a:r>
          </a:p>
          <a:p>
            <a:r>
              <a:rPr lang="en-GB" sz="3200" dirty="0" smtClean="0"/>
              <a:t>4/7 Caribbean; away 5-31 days</a:t>
            </a:r>
          </a:p>
          <a:p>
            <a:r>
              <a:rPr lang="en-GB" sz="3200" dirty="0" smtClean="0"/>
              <a:t>2 symptomatic (1 head/joint pain)</a:t>
            </a:r>
          </a:p>
          <a:p>
            <a:r>
              <a:rPr lang="en-GB" sz="3200" dirty="0" smtClean="0"/>
              <a:t>1 USS; 1 blood saved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 smtClean="0"/>
              <a:t>Zika pregnancy</a:t>
            </a:r>
            <a:endParaRPr lang="en-GB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Zika testing in Welsh patients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Rare and imported pathogens lab</a:t>
            </a:r>
          </a:p>
          <a:p>
            <a:r>
              <a:rPr lang="en-GB" dirty="0" smtClean="0"/>
              <a:t>Jan-Sept 2016</a:t>
            </a:r>
          </a:p>
          <a:p>
            <a:r>
              <a:rPr lang="en-GB" dirty="0" smtClean="0"/>
              <a:t>119 tests, 59 persons</a:t>
            </a:r>
          </a:p>
          <a:p>
            <a:r>
              <a:rPr lang="en-GB" dirty="0" smtClean="0"/>
              <a:t>42 female, 17 male</a:t>
            </a:r>
          </a:p>
          <a:p>
            <a:r>
              <a:rPr lang="en-GB" dirty="0" smtClean="0"/>
              <a:t>No overlap with pregnancy forms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 smtClean="0"/>
              <a:t>Zika pregnancy</a:t>
            </a:r>
            <a:endParaRPr lang="en-GB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 smtClean="0"/>
              <a:t>Zika pregnancy</a:t>
            </a:r>
            <a:endParaRPr lang="en-GB" dirty="0"/>
          </a:p>
        </p:txBody>
      </p:sp>
      <p:pic>
        <p:nvPicPr>
          <p:cNvPr id="1229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11871" y="559355"/>
            <a:ext cx="8424936" cy="56725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 smtClean="0"/>
              <a:t>Zika pregnancy</a:t>
            </a:r>
            <a:endParaRPr lang="en-GB" dirty="0"/>
          </a:p>
        </p:txBody>
      </p:sp>
      <p:pic>
        <p:nvPicPr>
          <p:cNvPr id="1433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7775" y="0"/>
            <a:ext cx="9865096" cy="64823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 smtClean="0"/>
              <a:t>Zika pregnancy</a:t>
            </a:r>
            <a:endParaRPr lang="en-GB" dirty="0"/>
          </a:p>
        </p:txBody>
      </p:sp>
      <p:pic>
        <p:nvPicPr>
          <p:cNvPr id="1536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83879" y="181025"/>
            <a:ext cx="7632848" cy="53886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 smtClean="0"/>
              <a:t>Zika pregnancy</a:t>
            </a:r>
            <a:endParaRPr lang="en-GB" dirty="0"/>
          </a:p>
        </p:txBody>
      </p:sp>
      <p:pic>
        <p:nvPicPr>
          <p:cNvPr id="1638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7775" y="901105"/>
            <a:ext cx="9840127" cy="52583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Outline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79823" y="1765201"/>
            <a:ext cx="9085263" cy="4267200"/>
          </a:xfrm>
        </p:spPr>
        <p:txBody>
          <a:bodyPr/>
          <a:lstStyle/>
          <a:p>
            <a:r>
              <a:rPr lang="en-GB" dirty="0" smtClean="0"/>
              <a:t>Zika and pregnancy</a:t>
            </a:r>
          </a:p>
          <a:p>
            <a:r>
              <a:rPr lang="en-GB" dirty="0" smtClean="0"/>
              <a:t>UKOSS surveillance</a:t>
            </a:r>
          </a:p>
          <a:p>
            <a:r>
              <a:rPr lang="en-GB" dirty="0" smtClean="0"/>
              <a:t>BPSU</a:t>
            </a:r>
          </a:p>
          <a:p>
            <a:r>
              <a:rPr lang="en-GB" dirty="0" smtClean="0"/>
              <a:t>PH Wales surveillance</a:t>
            </a:r>
          </a:p>
          <a:p>
            <a:pPr lvl="1"/>
            <a:r>
              <a:rPr lang="en-GB" dirty="0" smtClean="0"/>
              <a:t>Pregnancy</a:t>
            </a:r>
          </a:p>
          <a:p>
            <a:pPr lvl="1"/>
            <a:r>
              <a:rPr lang="en-GB" dirty="0" smtClean="0"/>
              <a:t>Testing</a:t>
            </a:r>
          </a:p>
          <a:p>
            <a:r>
              <a:rPr lang="en-GB" dirty="0" smtClean="0"/>
              <a:t>Question</a:t>
            </a:r>
          </a:p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 smtClean="0"/>
              <a:t>Zika pregnancy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 smtClean="0"/>
              <a:t>Zika pregnancy</a:t>
            </a:r>
            <a:endParaRPr lang="en-GB" dirty="0"/>
          </a:p>
        </p:txBody>
      </p:sp>
      <p:pic>
        <p:nvPicPr>
          <p:cNvPr id="1741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5807" y="829097"/>
            <a:ext cx="9623510" cy="5330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Main results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91791" y="1477169"/>
            <a:ext cx="9733335" cy="4267200"/>
          </a:xfrm>
        </p:spPr>
        <p:txBody>
          <a:bodyPr/>
          <a:lstStyle/>
          <a:p>
            <a:r>
              <a:rPr lang="en-GB" dirty="0" smtClean="0"/>
              <a:t>59 PHE tested, 71%F, 18% pregnant</a:t>
            </a:r>
          </a:p>
          <a:p>
            <a:r>
              <a:rPr lang="en-GB" dirty="0" smtClean="0"/>
              <a:t>7 pregnancy forms to PHW, 1 </a:t>
            </a:r>
            <a:r>
              <a:rPr lang="en-GB" dirty="0" err="1" smtClean="0"/>
              <a:t>symp</a:t>
            </a:r>
            <a:r>
              <a:rPr lang="en-GB" dirty="0" smtClean="0"/>
              <a:t>.</a:t>
            </a:r>
          </a:p>
          <a:p>
            <a:pPr lvl="1"/>
            <a:r>
              <a:rPr lang="en-GB" dirty="0" smtClean="0"/>
              <a:t>Mostly SE Wales (few W/N Wales)</a:t>
            </a:r>
          </a:p>
          <a:p>
            <a:r>
              <a:rPr lang="en-GB" dirty="0" smtClean="0"/>
              <a:t>No report of adverse outcomes</a:t>
            </a:r>
          </a:p>
          <a:p>
            <a:r>
              <a:rPr lang="en-GB" dirty="0" smtClean="0"/>
              <a:t>UKOSS&gt;PHW reporting (but no breakdown)</a:t>
            </a:r>
          </a:p>
          <a:p>
            <a:pPr lvl="1"/>
            <a:r>
              <a:rPr lang="en-GB" dirty="0" smtClean="0"/>
              <a:t>Likely under-reporting to both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 smtClean="0"/>
              <a:t>Zika pregnancy</a:t>
            </a:r>
            <a:endParaRPr lang="en-GB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Questions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Have you seen/submitted UKOSS?</a:t>
            </a:r>
          </a:p>
          <a:p>
            <a:r>
              <a:rPr lang="en-GB" dirty="0" smtClean="0"/>
              <a:t>Seen/submitted BPSU?</a:t>
            </a:r>
          </a:p>
          <a:p>
            <a:r>
              <a:rPr lang="en-GB" dirty="0" smtClean="0"/>
              <a:t>Seen/submitted PHW form</a:t>
            </a:r>
          </a:p>
          <a:p>
            <a:r>
              <a:rPr lang="en-GB" dirty="0" smtClean="0"/>
              <a:t>PHW form- continue?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 smtClean="0"/>
              <a:t>Zika pregnancy</a:t>
            </a:r>
            <a:endParaRPr lang="en-GB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Zika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815" y="1405161"/>
            <a:ext cx="9721080" cy="4267200"/>
          </a:xfrm>
        </p:spPr>
        <p:txBody>
          <a:bodyPr/>
          <a:lstStyle/>
          <a:p>
            <a:r>
              <a:rPr lang="en-GB" sz="3200" dirty="0" err="1" smtClean="0"/>
              <a:t>Flavivirus</a:t>
            </a:r>
            <a:r>
              <a:rPr lang="en-GB" sz="3200" dirty="0" smtClean="0"/>
              <a:t> isolated 1947, Uganda</a:t>
            </a:r>
          </a:p>
          <a:p>
            <a:r>
              <a:rPr lang="en-GB" sz="3200" dirty="0" smtClean="0"/>
              <a:t>Mosquito-borne (l</a:t>
            </a:r>
            <a:r>
              <a:rPr lang="en-GB" sz="2800" dirty="0" smtClean="0"/>
              <a:t>ike Dengue/Chikungunya)</a:t>
            </a:r>
          </a:p>
          <a:p>
            <a:r>
              <a:rPr lang="en-GB" sz="3200" dirty="0" smtClean="0"/>
              <a:t>2007 Pacific </a:t>
            </a:r>
            <a:r>
              <a:rPr lang="en-GB" sz="3200" dirty="0" smtClean="0">
                <a:sym typeface="Wingdings" pitchFamily="2" charset="2"/>
              </a:rPr>
              <a:t> 2015 Americas</a:t>
            </a:r>
          </a:p>
          <a:p>
            <a:pPr>
              <a:buNone/>
            </a:pPr>
            <a:endParaRPr lang="en-GB" sz="3200" dirty="0" smtClean="0">
              <a:sym typeface="Wingdings" pitchFamily="2" charset="2"/>
            </a:endParaRPr>
          </a:p>
          <a:p>
            <a:r>
              <a:rPr lang="en-GB" sz="3200" dirty="0" smtClean="0"/>
              <a:t>Incubation 3-12 days</a:t>
            </a:r>
          </a:p>
          <a:p>
            <a:r>
              <a:rPr lang="en-GB" sz="3200" dirty="0" smtClean="0"/>
              <a:t>Rash, fever, headache, </a:t>
            </a:r>
            <a:r>
              <a:rPr lang="en-GB" sz="3200" dirty="0" err="1" smtClean="0"/>
              <a:t>myalgia</a:t>
            </a:r>
            <a:r>
              <a:rPr lang="en-GB" sz="3200" dirty="0" smtClean="0"/>
              <a:t>, </a:t>
            </a:r>
            <a:r>
              <a:rPr lang="en-GB" sz="3200" dirty="0" err="1" smtClean="0"/>
              <a:t>arthralgia</a:t>
            </a:r>
            <a:endParaRPr lang="en-GB" sz="3200" dirty="0" smtClean="0"/>
          </a:p>
          <a:p>
            <a:r>
              <a:rPr lang="en-GB" sz="3200" dirty="0" smtClean="0"/>
              <a:t>80% asymptomatic</a:t>
            </a:r>
            <a:endParaRPr lang="en-GB" dirty="0" smtClean="0"/>
          </a:p>
          <a:p>
            <a:pPr>
              <a:buNone/>
            </a:pPr>
            <a:endParaRPr lang="en-GB" dirty="0" smtClean="0"/>
          </a:p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 smtClean="0"/>
              <a:t>Zika pregnancy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Zika </a:t>
            </a:r>
            <a:r>
              <a:rPr lang="en-GB" dirty="0" err="1" smtClean="0"/>
              <a:t>virus:affected</a:t>
            </a:r>
            <a:r>
              <a:rPr lang="en-GB" dirty="0" smtClean="0"/>
              <a:t> areas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 smtClean="0"/>
              <a:t>Zika pregnancy</a:t>
            </a:r>
          </a:p>
          <a:p>
            <a:r>
              <a:rPr lang="en-GB" dirty="0" smtClean="0"/>
              <a:t>	</a:t>
            </a:r>
            <a:endParaRPr lang="en-GB" dirty="0"/>
          </a:p>
        </p:txBody>
      </p:sp>
      <p:pic>
        <p:nvPicPr>
          <p:cNvPr id="7" name="Picture 4" descr="Current Zika transmission worldwide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5807" y="1404784"/>
            <a:ext cx="8712968" cy="50833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Zika and pregnancy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981200"/>
            <a:ext cx="9618687" cy="4267200"/>
          </a:xfrm>
        </p:spPr>
        <p:txBody>
          <a:bodyPr/>
          <a:lstStyle/>
          <a:p>
            <a:r>
              <a:rPr lang="en-GB" sz="3200" dirty="0" smtClean="0"/>
              <a:t>Risk of acquiring Zika</a:t>
            </a:r>
          </a:p>
          <a:p>
            <a:pPr lvl="1"/>
            <a:r>
              <a:rPr lang="en-GB" sz="2800" dirty="0" smtClean="0"/>
              <a:t>Visit to affected country</a:t>
            </a:r>
          </a:p>
          <a:p>
            <a:pPr lvl="1"/>
            <a:r>
              <a:rPr lang="en-GB" sz="2800" dirty="0" smtClean="0"/>
              <a:t>Sexual contact with infected case</a:t>
            </a:r>
          </a:p>
          <a:p>
            <a:r>
              <a:rPr lang="en-GB" sz="3200" dirty="0" smtClean="0"/>
              <a:t>Advise safe sex (male partner) post-travel</a:t>
            </a:r>
          </a:p>
          <a:p>
            <a:pPr lvl="1"/>
            <a:r>
              <a:rPr lang="en-GB" sz="2800" dirty="0" smtClean="0"/>
              <a:t>6 months (</a:t>
            </a:r>
            <a:r>
              <a:rPr lang="en-GB" sz="2800" dirty="0" err="1" smtClean="0"/>
              <a:t>sympto</a:t>
            </a:r>
            <a:r>
              <a:rPr lang="en-GB" sz="2800" dirty="0" smtClean="0"/>
              <a:t>.) 8 weeks (</a:t>
            </a:r>
            <a:r>
              <a:rPr lang="en-GB" sz="2800" dirty="0" err="1" smtClean="0"/>
              <a:t>asympto</a:t>
            </a:r>
            <a:r>
              <a:rPr lang="en-GB" sz="2800" dirty="0" smtClean="0"/>
              <a:t>.)</a:t>
            </a:r>
          </a:p>
          <a:p>
            <a:pPr lvl="1"/>
            <a:r>
              <a:rPr lang="en-GB" sz="2800" dirty="0" smtClean="0"/>
              <a:t>May change to 6 months for both</a:t>
            </a:r>
          </a:p>
          <a:p>
            <a:pPr lvl="1"/>
            <a:r>
              <a:rPr lang="en-GB" sz="2800" dirty="0" smtClean="0"/>
              <a:t>Female- 8 weeks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 smtClean="0"/>
              <a:t>Zika pregnancy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Zika in pregnancy- effects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7775" y="1477169"/>
            <a:ext cx="9373295" cy="4267200"/>
          </a:xfrm>
        </p:spPr>
        <p:txBody>
          <a:bodyPr/>
          <a:lstStyle/>
          <a:p>
            <a:r>
              <a:rPr lang="en-GB" sz="2400" dirty="0" smtClean="0"/>
              <a:t>Brazil: </a:t>
            </a:r>
            <a:r>
              <a:rPr lang="en-GB" sz="2400" dirty="0" err="1" smtClean="0"/>
              <a:t>microcephaly</a:t>
            </a:r>
            <a:r>
              <a:rPr lang="en-GB" sz="2400" dirty="0" smtClean="0"/>
              <a:t> increase (0.5 to 20 /10,000 LB)</a:t>
            </a:r>
          </a:p>
          <a:p>
            <a:r>
              <a:rPr lang="en-GB" sz="2400" dirty="0" smtClean="0"/>
              <a:t>“Fetal brain disruption sequence” [Brazil, 48 presumed]</a:t>
            </a:r>
          </a:p>
          <a:p>
            <a:pPr lvl="1"/>
            <a:r>
              <a:rPr lang="en-GB" sz="2000" dirty="0" smtClean="0"/>
              <a:t>Craniofacial disproportion, </a:t>
            </a:r>
            <a:r>
              <a:rPr lang="en-GB" sz="2000" dirty="0" err="1" smtClean="0"/>
              <a:t>biparetal</a:t>
            </a:r>
            <a:r>
              <a:rPr lang="en-GB" sz="2000" dirty="0" smtClean="0"/>
              <a:t> depression, prominent </a:t>
            </a:r>
            <a:r>
              <a:rPr lang="en-GB" sz="2000" dirty="0" err="1" smtClean="0"/>
              <a:t>occiput</a:t>
            </a:r>
            <a:r>
              <a:rPr lang="en-GB" sz="2000" dirty="0" smtClean="0"/>
              <a:t>, excess </a:t>
            </a:r>
            <a:r>
              <a:rPr lang="en-GB" sz="2000" dirty="0" err="1" smtClean="0"/>
              <a:t>nuchal</a:t>
            </a:r>
            <a:r>
              <a:rPr lang="en-GB" sz="2000" dirty="0" smtClean="0"/>
              <a:t> skin</a:t>
            </a:r>
          </a:p>
          <a:p>
            <a:r>
              <a:rPr lang="en-GB" sz="2400" dirty="0" smtClean="0"/>
              <a:t>Zika PCR + women</a:t>
            </a:r>
          </a:p>
          <a:p>
            <a:pPr lvl="1"/>
            <a:r>
              <a:rPr lang="en-GB" sz="2000" dirty="0" smtClean="0"/>
              <a:t>12/42 </a:t>
            </a:r>
            <a:r>
              <a:rPr lang="en-GB" sz="2000" dirty="0" err="1" smtClean="0"/>
              <a:t>fetal</a:t>
            </a:r>
            <a:r>
              <a:rPr lang="en-GB" sz="2000" dirty="0" smtClean="0"/>
              <a:t> USS abnormal; 7/42 </a:t>
            </a:r>
            <a:r>
              <a:rPr lang="en-GB" sz="2000" dirty="0" err="1" smtClean="0"/>
              <a:t>microcephaly</a:t>
            </a:r>
            <a:r>
              <a:rPr lang="en-GB" sz="2000" dirty="0" smtClean="0"/>
              <a:t>, cerebral atrophy or brain calcifications</a:t>
            </a:r>
            <a:endParaRPr lang="en-GB" sz="1600" dirty="0" smtClean="0"/>
          </a:p>
          <a:p>
            <a:r>
              <a:rPr lang="en-GB" sz="2400" dirty="0" smtClean="0"/>
              <a:t>French Polynesia: CNS malformations (n=17)</a:t>
            </a:r>
          </a:p>
          <a:p>
            <a:r>
              <a:rPr lang="en-GB" sz="2400" dirty="0" smtClean="0"/>
              <a:t>Viral </a:t>
            </a:r>
            <a:r>
              <a:rPr lang="en-GB" sz="2400" dirty="0" err="1" smtClean="0"/>
              <a:t>neurotropism</a:t>
            </a:r>
            <a:r>
              <a:rPr lang="en-GB" sz="2400" dirty="0" smtClean="0"/>
              <a:t> in mice</a:t>
            </a:r>
          </a:p>
          <a:p>
            <a:r>
              <a:rPr lang="en-GB" sz="2400" dirty="0" smtClean="0"/>
              <a:t>“Most data… remain unpublished”- WHO</a:t>
            </a:r>
          </a:p>
          <a:p>
            <a:endParaRPr lang="en-GB" sz="24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 smtClean="0"/>
              <a:t>Zika pregnancy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663799" y="5509617"/>
            <a:ext cx="986509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solidFill>
                  <a:srgbClr val="00B0F0"/>
                </a:solidFill>
                <a:hlinkClick r:id="rId3"/>
              </a:rPr>
              <a:t>http://wwwnc.cdc.gov/eid/article/22/7/15-1990_article</a:t>
            </a:r>
            <a:endParaRPr lang="en-GB" sz="1400" dirty="0" smtClean="0">
              <a:solidFill>
                <a:srgbClr val="00B0F0"/>
              </a:solidFill>
            </a:endParaRPr>
          </a:p>
          <a:p>
            <a:r>
              <a:rPr lang="en-GB" sz="1400" dirty="0" smtClean="0">
                <a:solidFill>
                  <a:srgbClr val="00B0F0"/>
                </a:solidFill>
                <a:hlinkClick r:id="rId4"/>
              </a:rPr>
              <a:t>http://wwwnc.cdc.gov/eid/article/22/11/16-0956_article</a:t>
            </a:r>
            <a:endParaRPr lang="en-GB" sz="1400" dirty="0" smtClean="0">
              <a:solidFill>
                <a:srgbClr val="00B0F0"/>
              </a:solidFill>
            </a:endParaRPr>
          </a:p>
          <a:p>
            <a:r>
              <a:rPr lang="en-GB" sz="1400" dirty="0" smtClean="0">
                <a:solidFill>
                  <a:srgbClr val="00B0F0"/>
                </a:solidFill>
                <a:hlinkClick r:id="rId5"/>
              </a:rPr>
              <a:t>http://dx.doi.org/10.2471/BLT.16.176990</a:t>
            </a:r>
            <a:r>
              <a:rPr lang="en-GB" sz="1400" dirty="0" smtClean="0">
                <a:solidFill>
                  <a:srgbClr val="00B0F0"/>
                </a:solidFill>
              </a:rPr>
              <a:t> </a:t>
            </a:r>
          </a:p>
          <a:p>
            <a:r>
              <a:rPr lang="en-GB" sz="1400" dirty="0" smtClean="0">
                <a:solidFill>
                  <a:srgbClr val="00B0F0"/>
                </a:solidFill>
                <a:hlinkClick r:id="rId6"/>
              </a:rPr>
              <a:t>https://www.ncbi.nlm.nih.gov/pubmed/26943629?dopt=Abstract</a:t>
            </a:r>
            <a:r>
              <a:rPr lang="en-GB" sz="1400" dirty="0" smtClean="0">
                <a:solidFill>
                  <a:srgbClr val="00B0F0"/>
                </a:solidFill>
              </a:rPr>
              <a:t> </a:t>
            </a:r>
            <a:endParaRPr lang="en-GB" sz="1400" dirty="0">
              <a:solidFill>
                <a:srgbClr val="00B0F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7815" y="181025"/>
            <a:ext cx="9433048" cy="1219200"/>
          </a:xfrm>
        </p:spPr>
        <p:txBody>
          <a:bodyPr/>
          <a:lstStyle/>
          <a:p>
            <a:r>
              <a:rPr lang="en-GB" dirty="0" smtClean="0"/>
              <a:t>How many travellers?</a:t>
            </a:r>
            <a:br>
              <a:rPr lang="en-GB" dirty="0" smtClean="0"/>
            </a:br>
            <a:r>
              <a:rPr lang="en-GB" dirty="0" smtClean="0"/>
              <a:t>(if no change in behaviour)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 smtClean="0"/>
              <a:t>Zika Pregnancy	</a:t>
            </a:r>
            <a:endParaRPr lang="en-GB" dirty="0"/>
          </a:p>
        </p:txBody>
      </p:sp>
      <p:sp>
        <p:nvSpPr>
          <p:cNvPr id="6" name="Content Placeholder 5"/>
          <p:cNvSpPr txBox="1">
            <a:spLocks noGrp="1"/>
          </p:cNvSpPr>
          <p:nvPr>
            <p:ph idx="1"/>
          </p:nvPr>
        </p:nvSpPr>
        <p:spPr>
          <a:xfrm>
            <a:off x="663799" y="1909217"/>
            <a:ext cx="9085263" cy="420489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3200" b="1" dirty="0" smtClean="0"/>
              <a:t>350K visits to affected countries</a:t>
            </a:r>
          </a:p>
          <a:p>
            <a:pPr lvl="1"/>
            <a:r>
              <a:rPr lang="en-GB" sz="2800" b="1" dirty="0" smtClean="0"/>
              <a:t>16-44 females , 2013</a:t>
            </a:r>
          </a:p>
          <a:p>
            <a:pPr lvl="1"/>
            <a:r>
              <a:rPr lang="en-GB" sz="2800" b="1" dirty="0" smtClean="0"/>
              <a:t>46% Caribbean</a:t>
            </a:r>
          </a:p>
          <a:p>
            <a:pPr lvl="1"/>
            <a:r>
              <a:rPr lang="en-GB" sz="2800" b="1" dirty="0" smtClean="0"/>
              <a:t>~8500 from Wales</a:t>
            </a:r>
          </a:p>
          <a:p>
            <a:pPr lvl="1"/>
            <a:endParaRPr lang="en-GB" sz="2800" b="1" dirty="0" smtClean="0"/>
          </a:p>
          <a:p>
            <a:pPr lvl="1">
              <a:buNone/>
            </a:pPr>
            <a:endParaRPr lang="en-GB" b="1" dirty="0" smtClean="0"/>
          </a:p>
          <a:p>
            <a:r>
              <a:rPr lang="en-GB" sz="1400" dirty="0" smtClean="0"/>
              <a:t>Note conception rate ~7% in this age group, assuming no change in behaviour/travel</a:t>
            </a:r>
          </a:p>
          <a:p>
            <a:r>
              <a:rPr lang="en-GB" sz="1400" dirty="0" smtClean="0"/>
              <a:t>Office for National Statistics [Internet]. Travel Trends – Section 5 UK Residents Visits Abroad, 2013, 5.09– [cited 2016-Feb-01]. Available from: &lt;</a:t>
            </a:r>
            <a:r>
              <a:rPr lang="en-GB" sz="1400" u="sng" dirty="0" smtClean="0">
                <a:hlinkClick r:id="rId2"/>
              </a:rPr>
              <a:t>http://www.ons.gov.uk/ons/rel/ott/travel-trends/2013/rft-travel-trends--section-5-uk-residents-abroad--2013.xls</a:t>
            </a:r>
            <a:r>
              <a:rPr lang="en-GB" sz="1400" dirty="0" smtClean="0"/>
              <a:t>&gt;</a:t>
            </a:r>
            <a:endParaRPr lang="en-GB" sz="1400" b="1" dirty="0" smtClean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Imported UK cases to date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244 cases (to 26/10/2016)</a:t>
            </a:r>
          </a:p>
          <a:p>
            <a:r>
              <a:rPr lang="en-GB" dirty="0" smtClean="0"/>
              <a:t>Mainly from Caribbean travel</a:t>
            </a:r>
          </a:p>
          <a:p>
            <a:pPr>
              <a:buNone/>
            </a:pPr>
            <a:endParaRPr lang="en-GB" dirty="0" smtClean="0"/>
          </a:p>
          <a:p>
            <a:r>
              <a:rPr lang="en-GB" b="1" dirty="0" smtClean="0"/>
              <a:t>Surveillance: </a:t>
            </a:r>
            <a:r>
              <a:rPr lang="en-GB" dirty="0" smtClean="0"/>
              <a:t>measure any impact to UK pregnancies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 smtClean="0"/>
              <a:t>Zika pregnancy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 smtClean="0"/>
              <a:t>Zika pregnancy</a:t>
            </a:r>
            <a:endParaRPr lang="en-GB" dirty="0"/>
          </a:p>
        </p:txBody>
      </p:sp>
      <p:pic>
        <p:nvPicPr>
          <p:cNvPr id="10244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36007" y="253033"/>
            <a:ext cx="5866037" cy="60024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ank Presentatio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8CC63F"/>
      </a:accent2>
      <a:accent3>
        <a:srgbClr val="FFFFFF"/>
      </a:accent3>
      <a:accent4>
        <a:srgbClr val="000000"/>
      </a:accent4>
      <a:accent5>
        <a:srgbClr val="DAEDEF"/>
      </a:accent5>
      <a:accent6>
        <a:srgbClr val="7EB338"/>
      </a:accent6>
      <a:hlink>
        <a:srgbClr val="ED1C24"/>
      </a:hlink>
      <a:folHlink>
        <a:srgbClr val="000000"/>
      </a:folHlink>
    </a:clrScheme>
    <a:fontScheme name="Blank Presentation">
      <a:majorFont>
        <a:latin typeface="Verdana Bold"/>
        <a:ea typeface="ＭＳ Ｐゴシック"/>
        <a:cs typeface=""/>
      </a:majorFont>
      <a:minorFont>
        <a:latin typeface="Verdana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1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1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3437</TotalTime>
  <Words>754</Words>
  <Application>Microsoft Office PowerPoint</Application>
  <PresentationFormat>Custom</PresentationFormat>
  <Paragraphs>138</Paragraphs>
  <Slides>22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8" baseType="lpstr">
      <vt:lpstr>ＭＳ Ｐゴシック</vt:lpstr>
      <vt:lpstr>Arial</vt:lpstr>
      <vt:lpstr>Verdana</vt:lpstr>
      <vt:lpstr>Verdana Bold</vt:lpstr>
      <vt:lpstr>Wingdings</vt:lpstr>
      <vt:lpstr>Blank Presentation</vt:lpstr>
      <vt:lpstr>Surveillance for effects of Zika virus in pregnancy</vt:lpstr>
      <vt:lpstr>Outline</vt:lpstr>
      <vt:lpstr>Zika</vt:lpstr>
      <vt:lpstr>Zika virus:affected areas</vt:lpstr>
      <vt:lpstr>Zika and pregnancy</vt:lpstr>
      <vt:lpstr>Zika in pregnancy- effects</vt:lpstr>
      <vt:lpstr>How many travellers? (if no change in behaviour)</vt:lpstr>
      <vt:lpstr>Imported UK cases to date</vt:lpstr>
      <vt:lpstr>PowerPoint Presentation</vt:lpstr>
      <vt:lpstr>UKOSS Zika surveillance</vt:lpstr>
      <vt:lpstr>BPSU</vt:lpstr>
      <vt:lpstr>BPSU Zika surveillance: Possible case definition</vt:lpstr>
      <vt:lpstr>Public Health Wales surveillance</vt:lpstr>
      <vt:lpstr>Pregnancy forms (n=7)</vt:lpstr>
      <vt:lpstr>Zika testing in Welsh patients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Main results</vt:lpstr>
      <vt:lpstr>Questions</vt:lpstr>
    </vt:vector>
  </TitlesOfParts>
  <Company>Public Health Wales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Public Health Wales</dc:title>
  <dc:creator>Public Health Wales</dc:creator>
  <cp:lastModifiedBy>Morgane Richards (Public Health Wales - No. 2 Capital Quarter)</cp:lastModifiedBy>
  <cp:revision>281</cp:revision>
  <dcterms:created xsi:type="dcterms:W3CDTF">2010-01-28T14:43:59Z</dcterms:created>
  <dcterms:modified xsi:type="dcterms:W3CDTF">2020-10-06T13:24:45Z</dcterms:modified>
</cp:coreProperties>
</file>