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25" r:id="rId1"/>
  </p:sldMasterIdLst>
  <p:sldIdLst>
    <p:sldId id="256" r:id="rId2"/>
    <p:sldId id="289" r:id="rId3"/>
    <p:sldId id="301" r:id="rId4"/>
    <p:sldId id="281" r:id="rId5"/>
    <p:sldId id="282" r:id="rId6"/>
    <p:sldId id="290" r:id="rId7"/>
    <p:sldId id="284" r:id="rId8"/>
    <p:sldId id="285" r:id="rId9"/>
    <p:sldId id="286" r:id="rId10"/>
    <p:sldId id="288" r:id="rId11"/>
    <p:sldId id="287" r:id="rId12"/>
    <p:sldId id="257" r:id="rId13"/>
    <p:sldId id="258" r:id="rId14"/>
    <p:sldId id="259" r:id="rId15"/>
    <p:sldId id="260" r:id="rId16"/>
    <p:sldId id="261" r:id="rId17"/>
    <p:sldId id="263" r:id="rId18"/>
    <p:sldId id="265" r:id="rId19"/>
    <p:sldId id="292" r:id="rId20"/>
    <p:sldId id="266" r:id="rId21"/>
    <p:sldId id="293" r:id="rId22"/>
    <p:sldId id="267" r:id="rId23"/>
    <p:sldId id="271" r:id="rId24"/>
    <p:sldId id="294" r:id="rId25"/>
    <p:sldId id="295" r:id="rId26"/>
    <p:sldId id="296" r:id="rId27"/>
    <p:sldId id="297" r:id="rId28"/>
    <p:sldId id="298" r:id="rId29"/>
    <p:sldId id="299" r:id="rId30"/>
    <p:sldId id="278" r:id="rId31"/>
    <p:sldId id="300" r:id="rId32"/>
    <p:sldId id="280" r:id="rId33"/>
    <p:sldId id="291" r:id="rId34"/>
    <p:sldId id="279" r:id="rId3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4" autoAdjust="0"/>
    <p:restoredTop sz="94660"/>
  </p:normalViewPr>
  <p:slideViewPr>
    <p:cSldViewPr snapToGrid="0">
      <p:cViewPr varScale="1">
        <p:scale>
          <a:sx n="73" d="100"/>
          <a:sy n="73" d="100"/>
        </p:scale>
        <p:origin x="15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3556000" y="0"/>
            <a:ext cx="8636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127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4489157" y="533400"/>
            <a:ext cx="68072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4472589" y="3539864"/>
            <a:ext cx="6819704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7828299" y="6557946"/>
            <a:ext cx="2669952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0765B03-760C-48FF-8A9D-DD82B2265697}" type="datetimeFigureOut">
              <a:rPr lang="en-US" smtClean="0"/>
              <a:pPr/>
              <a:t>10/6/2020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3759200" y="6557946"/>
            <a:ext cx="3903629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0507845" y="6556248"/>
            <a:ext cx="784448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FC3B39C-382F-4FD7-9335-1906F38D1B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65B03-760C-48FF-8A9D-DD82B2265697}" type="datetimeFigureOut">
              <a:rPr lang="en-US" smtClean="0"/>
              <a:pPr/>
              <a:t>10/6/2020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3B39C-382F-4FD7-9335-1906F38D1B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37600" y="274956"/>
            <a:ext cx="2032000" cy="5851525"/>
          </a:xfrm>
        </p:spPr>
        <p:txBody>
          <a:bodyPr vert="eaVert"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57088" y="6557946"/>
            <a:ext cx="2669952" cy="226902"/>
          </a:xfrm>
        </p:spPr>
        <p:txBody>
          <a:bodyPr/>
          <a:lstStyle/>
          <a:p>
            <a:fld id="{C0765B03-760C-48FF-8A9D-DD82B2265697}" type="datetimeFigureOut">
              <a:rPr lang="en-US" smtClean="0"/>
              <a:pPr/>
              <a:t>10/6/2020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0" y="6556248"/>
            <a:ext cx="4876800" cy="2286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39328" y="6553200"/>
            <a:ext cx="784448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FC3B39C-382F-4FD7-9335-1906F38D1B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65B03-760C-48FF-8A9D-DD82B2265697}" type="datetimeFigureOut">
              <a:rPr lang="en-US" smtClean="0"/>
              <a:pPr/>
              <a:t>10/6/2020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3B39C-382F-4FD7-9335-1906F38D1B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2400" y="2821838"/>
            <a:ext cx="8340651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2400" y="1905001"/>
            <a:ext cx="8340651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98984" y="6556810"/>
            <a:ext cx="2669952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0765B03-760C-48FF-8A9D-DD82B2265697}" type="datetimeFigureOut">
              <a:rPr lang="en-US" smtClean="0"/>
              <a:pPr/>
              <a:t>10/6/2020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13811" y="6556810"/>
            <a:ext cx="38608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78603" y="6555112"/>
            <a:ext cx="784448" cy="228600"/>
          </a:xfrm>
        </p:spPr>
        <p:txBody>
          <a:bodyPr/>
          <a:lstStyle/>
          <a:p>
            <a:fld id="{1FC3B39C-382F-4FD7-9335-1906F38D1B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71744" y="1600201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65B03-760C-48FF-8A9D-DD82B2265697}" type="datetimeFigureOut">
              <a:rPr lang="en-US" smtClean="0"/>
              <a:pPr/>
              <a:t>10/6/2020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3B39C-382F-4FD7-9335-1906F38D1B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571744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71744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65B03-760C-48FF-8A9D-DD82B2265697}" type="datetimeFigureOut">
              <a:rPr lang="en-US" smtClean="0"/>
              <a:pPr/>
              <a:t>10/6/2020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3B39C-382F-4FD7-9335-1906F38D1B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65B03-760C-48FF-8A9D-DD82B2265697}" type="datetimeFigureOut">
              <a:rPr lang="en-US" smtClean="0"/>
              <a:pPr/>
              <a:t>10/6/2020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3B39C-382F-4FD7-9335-1906F38D1B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0765B03-760C-48FF-8A9D-DD82B2265697}" type="datetimeFigureOut">
              <a:rPr lang="en-US" smtClean="0"/>
              <a:pPr/>
              <a:t>10/6/2020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3B39C-382F-4FD7-9335-1906F38D1B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86384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497416"/>
            <a:ext cx="786384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09600" y="2133600"/>
            <a:ext cx="9652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65B03-760C-48FF-8A9D-DD82B2265697}" type="datetimeFigureOut">
              <a:rPr lang="en-US" smtClean="0"/>
              <a:pPr/>
              <a:t>10/6/2020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3B39C-382F-4FD7-9335-1906F38D1B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797292" y="1004669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795609" y="998817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85464" y="1143000"/>
            <a:ext cx="4572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85464" y="3283634"/>
            <a:ext cx="4572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65B03-760C-48FF-8A9D-DD82B2265697}" type="datetimeFigureOut">
              <a:rPr lang="en-US" smtClean="0"/>
              <a:pPr/>
              <a:t>10/6/2020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3B39C-382F-4FD7-9335-1906F38D1BA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884909" y="1041002"/>
            <a:ext cx="560832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10871200" y="0"/>
            <a:ext cx="13208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609600" y="1609416"/>
            <a:ext cx="9652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5661248" y="6557946"/>
            <a:ext cx="2669952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0765B03-760C-48FF-8A9D-DD82B2265697}" type="datetimeFigureOut">
              <a:rPr lang="en-US" smtClean="0"/>
              <a:pPr/>
              <a:t>10/6/2020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09600" y="6557946"/>
            <a:ext cx="48768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8335264" y="6556248"/>
            <a:ext cx="784448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FC3B39C-382F-4FD7-9335-1906F38D1B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6" r:id="rId1"/>
    <p:sldLayoutId id="2147484127" r:id="rId2"/>
    <p:sldLayoutId id="2147484128" r:id="rId3"/>
    <p:sldLayoutId id="2147484129" r:id="rId4"/>
    <p:sldLayoutId id="2147484130" r:id="rId5"/>
    <p:sldLayoutId id="2147484131" r:id="rId6"/>
    <p:sldLayoutId id="2147484132" r:id="rId7"/>
    <p:sldLayoutId id="2147484133" r:id="rId8"/>
    <p:sldLayoutId id="2147484134" r:id="rId9"/>
    <p:sldLayoutId id="2147484135" r:id="rId10"/>
    <p:sldLayoutId id="2147484136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400" dirty="0" smtClean="0"/>
              <a:t>CMV infection in pregnancy</a:t>
            </a:r>
            <a:br>
              <a:rPr lang="en-GB" sz="4400" dirty="0" smtClean="0"/>
            </a:br>
            <a:r>
              <a:rPr lang="en-GB" sz="4400" dirty="0" smtClean="0"/>
              <a:t/>
            </a:r>
            <a:br>
              <a:rPr lang="en-GB" sz="4400" dirty="0" smtClean="0"/>
            </a:br>
            <a:r>
              <a:rPr lang="en-GB" sz="3200" dirty="0" smtClean="0"/>
              <a:t>Annual</a:t>
            </a:r>
            <a:r>
              <a:rPr lang="en-GB" sz="4400" dirty="0" smtClean="0"/>
              <a:t> </a:t>
            </a:r>
            <a:r>
              <a:rPr lang="en-GB" sz="3200" dirty="0" smtClean="0"/>
              <a:t>CARIS WALES meeting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24217" y="4911856"/>
            <a:ext cx="9144000" cy="1655762"/>
          </a:xfrm>
        </p:spPr>
        <p:txBody>
          <a:bodyPr>
            <a:normAutofit/>
          </a:bodyPr>
          <a:lstStyle/>
          <a:p>
            <a:pPr algn="r"/>
            <a:endParaRPr lang="en-GB" sz="1800" dirty="0" smtClean="0"/>
          </a:p>
          <a:p>
            <a:pPr algn="r"/>
            <a:r>
              <a:rPr lang="en-GB" sz="1800" dirty="0" smtClean="0"/>
              <a:t>Sandra Bakker</a:t>
            </a:r>
          </a:p>
          <a:p>
            <a:pPr algn="r"/>
            <a:r>
              <a:rPr lang="en-GB" sz="1800" dirty="0" smtClean="0"/>
              <a:t>Neonatologist YGC</a:t>
            </a:r>
          </a:p>
          <a:p>
            <a:pPr algn="r"/>
            <a:r>
              <a:rPr lang="en-GB" sz="1800" dirty="0" smtClean="0"/>
              <a:t>November 2016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307157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This pregnancy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GB" sz="2600" dirty="0" smtClean="0"/>
              <a:t>35+4 weeks: </a:t>
            </a:r>
          </a:p>
          <a:p>
            <a:r>
              <a:rPr lang="en-GB" sz="2600" dirty="0" smtClean="0"/>
              <a:t>Notes not available at first clinic, </a:t>
            </a:r>
          </a:p>
          <a:p>
            <a:r>
              <a:rPr lang="en-GB" sz="2600" dirty="0" smtClean="0"/>
              <a:t>notes from last clinic not filed</a:t>
            </a:r>
          </a:p>
          <a:p>
            <a:pPr>
              <a:buFont typeface="Arial" charset="0"/>
              <a:buNone/>
            </a:pPr>
            <a:r>
              <a:rPr lang="en-GB" sz="2600" dirty="0" smtClean="0"/>
              <a:t>		*concern that mother had not understood that significant    </a:t>
            </a:r>
          </a:p>
          <a:p>
            <a:pPr>
              <a:buFont typeface="Arial" charset="0"/>
              <a:buNone/>
            </a:pPr>
            <a:r>
              <a:rPr lang="en-GB" sz="2600" dirty="0" smtClean="0"/>
              <a:t>             disability has not been ruled out, despite normal   </a:t>
            </a:r>
          </a:p>
          <a:p>
            <a:pPr>
              <a:buFont typeface="Arial" charset="0"/>
              <a:buNone/>
            </a:pPr>
            <a:r>
              <a:rPr lang="en-GB" sz="2600" dirty="0" smtClean="0"/>
              <a:t>             growth</a:t>
            </a:r>
          </a:p>
          <a:p>
            <a:pPr>
              <a:buFont typeface="Arial" charset="0"/>
              <a:buNone/>
            </a:pPr>
            <a:r>
              <a:rPr lang="en-GB" sz="2600" dirty="0" smtClean="0"/>
              <a:t>		* </a:t>
            </a:r>
            <a:r>
              <a:rPr lang="en-GB" sz="2600" dirty="0" err="1" smtClean="0"/>
              <a:t>fetal</a:t>
            </a:r>
            <a:r>
              <a:rPr lang="en-GB" sz="2600" dirty="0" smtClean="0"/>
              <a:t> medicine ‘vague’ when they counselled her</a:t>
            </a:r>
          </a:p>
          <a:p>
            <a:pPr>
              <a:buFont typeface="Arial" charset="0"/>
              <a:buNone/>
            </a:pPr>
            <a:r>
              <a:rPr lang="en-GB" sz="2600" dirty="0" smtClean="0"/>
              <a:t>		* plan; joint </a:t>
            </a:r>
            <a:r>
              <a:rPr lang="en-GB" sz="2600" dirty="0" err="1" smtClean="0"/>
              <a:t>paeds</a:t>
            </a:r>
            <a:r>
              <a:rPr lang="en-GB" sz="2600" dirty="0" smtClean="0"/>
              <a:t>/</a:t>
            </a:r>
            <a:r>
              <a:rPr lang="en-GB" sz="2600" dirty="0" err="1" smtClean="0"/>
              <a:t>obs</a:t>
            </a:r>
            <a:r>
              <a:rPr lang="en-GB" sz="2600" dirty="0" smtClean="0"/>
              <a:t> review, logistically not possible</a:t>
            </a:r>
          </a:p>
          <a:p>
            <a:pPr>
              <a:buFont typeface="Arial" charset="0"/>
              <a:buNone/>
            </a:pPr>
            <a:r>
              <a:rPr lang="en-GB" sz="2600" dirty="0" smtClean="0"/>
              <a:t>Uncertainty about outcome discussed </a:t>
            </a:r>
          </a:p>
          <a:p>
            <a:pPr lvl="2">
              <a:buFont typeface="Arial" charset="0"/>
              <a:buNone/>
            </a:pPr>
            <a:r>
              <a:rPr lang="en-GB" sz="2600" dirty="0" smtClean="0"/>
              <a:t>*Referral to LWH (discussed they may or may not offer abortion)</a:t>
            </a:r>
          </a:p>
          <a:p>
            <a:pPr lvl="2">
              <a:buFont typeface="Arial" charset="0"/>
              <a:buNone/>
            </a:pPr>
            <a:r>
              <a:rPr lang="en-GB" sz="2600" dirty="0" smtClean="0"/>
              <a:t>*Referral to </a:t>
            </a:r>
            <a:r>
              <a:rPr lang="en-GB" sz="2600" dirty="0" err="1" smtClean="0"/>
              <a:t>paeds</a:t>
            </a:r>
            <a:r>
              <a:rPr lang="en-GB" sz="2600" dirty="0" smtClean="0"/>
              <a:t> (to discuss </a:t>
            </a:r>
            <a:r>
              <a:rPr lang="en-GB" sz="2600" dirty="0" err="1" smtClean="0"/>
              <a:t>sequelae</a:t>
            </a:r>
            <a:r>
              <a:rPr lang="en-GB" sz="2600" dirty="0" smtClean="0"/>
              <a:t>)</a:t>
            </a:r>
          </a:p>
          <a:p>
            <a:endParaRPr lang="en-GB" sz="3000" dirty="0" smtClean="0"/>
          </a:p>
          <a:p>
            <a:pPr>
              <a:buFont typeface="Arial" charset="0"/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This pregnancy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GB" dirty="0" smtClean="0"/>
          </a:p>
          <a:p>
            <a:endParaRPr lang="en-GB" sz="2800" dirty="0" smtClean="0"/>
          </a:p>
          <a:p>
            <a:r>
              <a:rPr lang="en-GB" sz="2800" dirty="0" smtClean="0"/>
              <a:t>I am not sure what happened</a:t>
            </a:r>
          </a:p>
          <a:p>
            <a:endParaRPr lang="en-GB" sz="2800" dirty="0" smtClean="0"/>
          </a:p>
          <a:p>
            <a:r>
              <a:rPr lang="en-GB" sz="2800" dirty="0" smtClean="0"/>
              <a:t>37+5 weeks; normal FH, normal growth</a:t>
            </a:r>
            <a:endParaRPr lang="en-US" sz="2800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Baby M.W.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GB" sz="2400" dirty="0" smtClean="0"/>
          </a:p>
          <a:p>
            <a:r>
              <a:rPr lang="en-GB" dirty="0" smtClean="0"/>
              <a:t>Twin pregnancy, but other twin demised early pregnancy.</a:t>
            </a:r>
          </a:p>
          <a:p>
            <a:r>
              <a:rPr lang="en-GB" dirty="0" smtClean="0"/>
              <a:t>Echogenic bowel on anomaly USS @ 21/40 – resolved</a:t>
            </a:r>
          </a:p>
          <a:p>
            <a:r>
              <a:rPr lang="en-GB" dirty="0" smtClean="0"/>
              <a:t>CMV +</a:t>
            </a:r>
            <a:r>
              <a:rPr lang="en-GB" dirty="0" err="1" smtClean="0"/>
              <a:t>ve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BBA, Term, good condition, Apgars 9+9</a:t>
            </a:r>
          </a:p>
          <a:p>
            <a:r>
              <a:rPr lang="en-GB" dirty="0" smtClean="0"/>
              <a:t>No RF for sepsis.</a:t>
            </a:r>
          </a:p>
          <a:p>
            <a:r>
              <a:rPr lang="en-GB" dirty="0" smtClean="0"/>
              <a:t>No maternal notes.</a:t>
            </a:r>
          </a:p>
          <a:p>
            <a:r>
              <a:rPr lang="en-GB" dirty="0" smtClean="0"/>
              <a:t>Was booked at YG.</a:t>
            </a:r>
          </a:p>
        </p:txBody>
      </p:sp>
    </p:spTree>
    <p:extLst>
      <p:ext uri="{BB962C8B-B14F-4D97-AF65-F5344CB8AC3E}">
        <p14:creationId xmlns:p14="http://schemas.microsoft.com/office/powerpoint/2010/main" val="211525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CMV+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94560"/>
            <a:ext cx="10820400" cy="45028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/>
              <a:t>History from Mum:</a:t>
            </a:r>
          </a:p>
          <a:p>
            <a:r>
              <a:rPr lang="en-GB" sz="2400" dirty="0" smtClean="0"/>
              <a:t>Twin pregnancy at 9+ weeks. One twin demised at 11+ weeks.</a:t>
            </a:r>
          </a:p>
          <a:p>
            <a:r>
              <a:rPr lang="en-GB" sz="2400" dirty="0" smtClean="0"/>
              <a:t>Echogenic bowel on anomaly USS at 21/40 – Referred to FMU in Wrexham</a:t>
            </a:r>
          </a:p>
          <a:p>
            <a:r>
              <a:rPr lang="en-GB" sz="2400" dirty="0" smtClean="0"/>
              <a:t>CMV + on amniotic fluid, was told it was just a ‘cold-virus’</a:t>
            </a:r>
          </a:p>
          <a:p>
            <a:r>
              <a:rPr lang="en-GB" sz="2400" dirty="0" smtClean="0"/>
              <a:t>Fortnightly USS. Echogenic bowel resolved.</a:t>
            </a:r>
          </a:p>
          <a:p>
            <a:r>
              <a:rPr lang="en-GB" sz="2400" dirty="0" smtClean="0"/>
              <a:t>Counselling about Congenital CMV +/- Termination of pregnancy at 35/40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 algn="ctr">
              <a:buNone/>
            </a:pPr>
            <a:r>
              <a:rPr lang="en-GB" sz="2400" b="1" dirty="0" smtClean="0"/>
              <a:t>Maternal notes requested several times, but arrived after the baby had gone home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03374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During admission…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2400" dirty="0" smtClean="0"/>
              <a:t>Isolation measures.</a:t>
            </a:r>
          </a:p>
          <a:p>
            <a:r>
              <a:rPr lang="en-GB" sz="2400" dirty="0" smtClean="0"/>
              <a:t>EON completed (No jaundice or rashes. Resp &amp; CVS N, Abd: tip of spleen felt 1-2cm, rest N. CNS N).</a:t>
            </a:r>
          </a:p>
          <a:p>
            <a:r>
              <a:rPr lang="en-GB" sz="2400" dirty="0" smtClean="0"/>
              <a:t>Growth: Wt 25</a:t>
            </a:r>
            <a:r>
              <a:rPr lang="en-GB" sz="2400" baseline="30000" dirty="0" smtClean="0"/>
              <a:t>th</a:t>
            </a:r>
            <a:r>
              <a:rPr lang="en-GB" sz="2400" dirty="0" smtClean="0"/>
              <a:t>, HC &lt; 2</a:t>
            </a:r>
            <a:r>
              <a:rPr lang="en-GB" sz="2400" baseline="30000" dirty="0" smtClean="0"/>
              <a:t>nd</a:t>
            </a:r>
            <a:r>
              <a:rPr lang="en-GB" sz="2400" dirty="0" smtClean="0"/>
              <a:t>, L 9</a:t>
            </a:r>
            <a:r>
              <a:rPr lang="en-GB" sz="2400" baseline="30000" dirty="0" smtClean="0"/>
              <a:t>th</a:t>
            </a:r>
            <a:r>
              <a:rPr lang="en-GB" sz="2400" dirty="0" smtClean="0"/>
              <a:t> </a:t>
            </a:r>
          </a:p>
          <a:p>
            <a:r>
              <a:rPr lang="en-GB" sz="2400" dirty="0" smtClean="0"/>
              <a:t>Bloods: Plt 114, rest of FBC, U&amp;E’s, LFT’s N</a:t>
            </a:r>
          </a:p>
          <a:p>
            <a:r>
              <a:rPr lang="en-GB" sz="2400" dirty="0" smtClean="0"/>
              <a:t>Urine CMV PCR +ve</a:t>
            </a:r>
          </a:p>
          <a:p>
            <a:r>
              <a:rPr lang="en-GB" sz="2400" dirty="0" smtClean="0"/>
              <a:t>CrUSS: No IVH. Widespread calcifications, </a:t>
            </a:r>
            <a:r>
              <a:rPr lang="en-GB" sz="2400" dirty="0" err="1" smtClean="0"/>
              <a:t>Periventricular</a:t>
            </a:r>
            <a:r>
              <a:rPr lang="en-GB" sz="2400" dirty="0" smtClean="0"/>
              <a:t> ++</a:t>
            </a:r>
          </a:p>
          <a:p>
            <a:r>
              <a:rPr lang="en-GB" sz="2400" dirty="0" smtClean="0"/>
              <a:t>MRI head: Not conclusive. Rt post PV cyst. ? Calcifications</a:t>
            </a:r>
          </a:p>
          <a:p>
            <a:r>
              <a:rPr lang="en-GB" sz="2400" dirty="0" smtClean="0"/>
              <a:t>Hearing and ophthalmology N.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9194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Impression: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dirty="0" smtClean="0"/>
              <a:t>Congenital CMV</a:t>
            </a:r>
          </a:p>
          <a:p>
            <a:r>
              <a:rPr lang="en-GB" dirty="0" smtClean="0"/>
              <a:t>Transient </a:t>
            </a:r>
            <a:r>
              <a:rPr lang="en-GB" dirty="0" err="1" smtClean="0"/>
              <a:t>thrombocytopaenia</a:t>
            </a:r>
            <a:r>
              <a:rPr lang="en-GB" dirty="0" smtClean="0"/>
              <a:t>, </a:t>
            </a:r>
            <a:r>
              <a:rPr lang="en-GB" dirty="0" err="1" smtClean="0"/>
              <a:t>splenomegaly</a:t>
            </a:r>
            <a:r>
              <a:rPr lang="en-GB" dirty="0" smtClean="0"/>
              <a:t>, brain calcifications</a:t>
            </a:r>
          </a:p>
          <a:p>
            <a:r>
              <a:rPr lang="en-GB" dirty="0" smtClean="0"/>
              <a:t>D/W AHH ID re: further management.</a:t>
            </a:r>
          </a:p>
          <a:p>
            <a:r>
              <a:rPr lang="en-GB" dirty="0" smtClean="0"/>
              <a:t>D/w parents re: treatment – PO Valgancyclovir 6/12</a:t>
            </a:r>
          </a:p>
          <a:p>
            <a:r>
              <a:rPr lang="en-GB" dirty="0" smtClean="0"/>
              <a:t>Improves hearing and neurological outcomes.</a:t>
            </a:r>
          </a:p>
          <a:p>
            <a:r>
              <a:rPr lang="en-GB" dirty="0" smtClean="0"/>
              <a:t>Side effects: bone marrow suppression, liver toxicity, ? Long term malignancy, fertility problems.</a:t>
            </a:r>
          </a:p>
          <a:p>
            <a:r>
              <a:rPr lang="en-GB" dirty="0" smtClean="0"/>
              <a:t>Close F/u with frequent bloods and assessments</a:t>
            </a:r>
            <a:r>
              <a:rPr lang="en-GB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6830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dirty="0" smtClean="0"/>
              <a:t>After long discussions and fully informed, parents decided to start treatment.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F/u at YG as more convenient/closer to home.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So far, doing well.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1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2341" y="-170341"/>
            <a:ext cx="10515600" cy="2073275"/>
          </a:xfrm>
        </p:spPr>
        <p:txBody>
          <a:bodyPr>
            <a:normAutofit/>
          </a:bodyPr>
          <a:lstStyle/>
          <a:p>
            <a:r>
              <a:rPr lang="en-GB" sz="4800" dirty="0" smtClean="0"/>
              <a:t>Congenital CMV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618205"/>
            <a:ext cx="10515600" cy="558758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 smtClean="0"/>
              <a:t>Consensus Guidelines from June/2015 (By ID team at AHH)</a:t>
            </a:r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 rotWithShape="1">
          <a:blip r:embed="rId2" cstate="print"/>
          <a:srcRect l="50576" t="47425" r="17644" b="12863"/>
          <a:stretch/>
        </p:blipFill>
        <p:spPr>
          <a:xfrm>
            <a:off x="3834713" y="2077248"/>
            <a:ext cx="4522573" cy="3178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18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Epidemiology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GB" sz="2800" dirty="0" smtClean="0"/>
          </a:p>
          <a:p>
            <a:r>
              <a:rPr lang="en-GB" sz="2800" dirty="0" smtClean="0"/>
              <a:t>Prevalence of cCMV 0.4-0.8% developing countries</a:t>
            </a:r>
          </a:p>
          <a:p>
            <a:r>
              <a:rPr lang="en-GB" sz="2800" dirty="0" smtClean="0"/>
              <a:t>UK: symptomatic cCMV 3/1000 in 1970-80’s</a:t>
            </a:r>
          </a:p>
          <a:p>
            <a:r>
              <a:rPr lang="en-GB" sz="2800" dirty="0" smtClean="0"/>
              <a:t>Now unknown</a:t>
            </a:r>
          </a:p>
          <a:p>
            <a:r>
              <a:rPr lang="en-GB" sz="2800" dirty="0" smtClean="0"/>
              <a:t>CMV is the most common infection passed from mother to baby</a:t>
            </a:r>
          </a:p>
          <a:p>
            <a:r>
              <a:rPr lang="en-GB" sz="2800" dirty="0" smtClean="0"/>
              <a:t>Mild – severe</a:t>
            </a:r>
          </a:p>
          <a:p>
            <a:r>
              <a:rPr lang="en-GB" sz="2800" dirty="0" smtClean="0"/>
              <a:t>Mortality  5%</a:t>
            </a:r>
          </a:p>
          <a:p>
            <a:r>
              <a:rPr lang="en-GB" sz="2800" dirty="0" err="1" smtClean="0"/>
              <a:t>cCMV</a:t>
            </a:r>
            <a:r>
              <a:rPr lang="en-GB" sz="2800" dirty="0" smtClean="0"/>
              <a:t> leading causes of hearing loss (25%) and childhood disability.</a:t>
            </a:r>
          </a:p>
        </p:txBody>
      </p:sp>
    </p:spTree>
    <p:extLst>
      <p:ext uri="{BB962C8B-B14F-4D97-AF65-F5344CB8AC3E}">
        <p14:creationId xmlns:p14="http://schemas.microsoft.com/office/powerpoint/2010/main" val="239965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1" y="195943"/>
            <a:ext cx="9771016" cy="62309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CMV in pregnancy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Case presentation</a:t>
            </a:r>
          </a:p>
          <a:p>
            <a:r>
              <a:rPr lang="en-GB" dirty="0" smtClean="0"/>
              <a:t>Management of </a:t>
            </a:r>
            <a:r>
              <a:rPr lang="en-GB" dirty="0" err="1" smtClean="0"/>
              <a:t>cCMV</a:t>
            </a:r>
            <a:r>
              <a:rPr lang="en-GB" dirty="0" smtClean="0"/>
              <a:t> infection</a:t>
            </a:r>
          </a:p>
          <a:p>
            <a:r>
              <a:rPr lang="en-GB" dirty="0" smtClean="0"/>
              <a:t>Who do we screen, who should we screen</a:t>
            </a:r>
          </a:p>
          <a:p>
            <a:r>
              <a:rPr lang="en-GB" dirty="0" smtClean="0"/>
              <a:t>Research evidence</a:t>
            </a:r>
          </a:p>
          <a:p>
            <a:r>
              <a:rPr lang="en-GB" dirty="0" smtClean="0"/>
              <a:t>Future</a:t>
            </a:r>
            <a:endParaRPr lang="en-GB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Clinical Features? Symptomatic disease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en-GB" dirty="0" smtClean="0"/>
          </a:p>
          <a:p>
            <a:r>
              <a:rPr lang="en-GB" dirty="0" smtClean="0"/>
              <a:t>10% have symptomatic disease @ birth.</a:t>
            </a:r>
          </a:p>
          <a:p>
            <a:r>
              <a:rPr lang="en-GB" dirty="0" smtClean="0"/>
              <a:t>Typically reticuloendothelial, hepatobiliary or CNS involvement.</a:t>
            </a:r>
          </a:p>
          <a:p>
            <a:r>
              <a:rPr lang="en-GB" dirty="0" smtClean="0"/>
              <a:t>Mild – severe</a:t>
            </a:r>
          </a:p>
          <a:p>
            <a:r>
              <a:rPr lang="en-GB" dirty="0" smtClean="0"/>
              <a:t>Mortality 5%</a:t>
            </a:r>
          </a:p>
          <a:p>
            <a:r>
              <a:rPr lang="en-GB" dirty="0" smtClean="0"/>
              <a:t>Of the 10% - 2/3 long term CNS sequelae (hearing loss, psychomotor and gross motor delay, blindness)</a:t>
            </a:r>
          </a:p>
          <a:p>
            <a:r>
              <a:rPr lang="en-GB" dirty="0" smtClean="0"/>
              <a:t>15% asymptomatic – CNS sequelae.</a:t>
            </a:r>
          </a:p>
          <a:p>
            <a:r>
              <a:rPr lang="en-GB" dirty="0" smtClean="0"/>
              <a:t>cCMV – 10-20% hearing loss (1/3 symp, 1/10 assymp)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56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Who should be screened for </a:t>
            </a:r>
            <a:r>
              <a:rPr lang="en-GB" dirty="0" err="1" smtClean="0"/>
              <a:t>cCMV</a:t>
            </a:r>
            <a:r>
              <a:rPr lang="en-GB" dirty="0" smtClean="0"/>
              <a:t>? </a:t>
            </a:r>
            <a:br>
              <a:rPr lang="en-GB" dirty="0" smtClean="0"/>
            </a:br>
            <a:r>
              <a:rPr lang="en-GB" sz="2700" i="1" dirty="0" smtClean="0"/>
              <a:t>Clinical features to trigger screening Neonates </a:t>
            </a:r>
            <a:endParaRPr lang="en-GB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Intracranial </a:t>
            </a:r>
            <a:r>
              <a:rPr lang="en-GB" dirty="0" err="1" smtClean="0"/>
              <a:t>ventriculomegaly</a:t>
            </a:r>
            <a:r>
              <a:rPr lang="en-GB" dirty="0" smtClean="0"/>
              <a:t> (without other explanation) 	</a:t>
            </a:r>
          </a:p>
          <a:p>
            <a:r>
              <a:rPr lang="en-GB" dirty="0" smtClean="0"/>
              <a:t>Calcification on cranial USS (often </a:t>
            </a:r>
            <a:r>
              <a:rPr lang="en-GB" dirty="0" err="1" smtClean="0"/>
              <a:t>periventricular</a:t>
            </a:r>
            <a:r>
              <a:rPr lang="en-GB" dirty="0" smtClean="0"/>
              <a:t>) 	</a:t>
            </a:r>
          </a:p>
          <a:p>
            <a:r>
              <a:rPr lang="en-GB" dirty="0" smtClean="0"/>
              <a:t>Congenital cataracts 	</a:t>
            </a:r>
          </a:p>
          <a:p>
            <a:r>
              <a:rPr lang="en-GB" dirty="0" smtClean="0"/>
              <a:t>Failed neonatal hearing screen 	</a:t>
            </a:r>
          </a:p>
          <a:p>
            <a:r>
              <a:rPr lang="en-GB" dirty="0" err="1" smtClean="0"/>
              <a:t>Petechiae</a:t>
            </a:r>
            <a:r>
              <a:rPr lang="en-GB" dirty="0" smtClean="0"/>
              <a:t> or </a:t>
            </a:r>
            <a:r>
              <a:rPr lang="en-GB" dirty="0" err="1" smtClean="0"/>
              <a:t>purpura</a:t>
            </a:r>
            <a:r>
              <a:rPr lang="en-GB" dirty="0" smtClean="0"/>
              <a:t> in the newborn 	</a:t>
            </a:r>
          </a:p>
          <a:p>
            <a:r>
              <a:rPr lang="en-GB" dirty="0" err="1" smtClean="0"/>
              <a:t>Hepatosplenomegaly</a:t>
            </a:r>
            <a:r>
              <a:rPr lang="en-GB" dirty="0" smtClean="0"/>
              <a:t> 	</a:t>
            </a:r>
          </a:p>
          <a:p>
            <a:r>
              <a:rPr lang="en-GB" dirty="0" smtClean="0"/>
              <a:t>Prolonged jaundice with </a:t>
            </a:r>
            <a:r>
              <a:rPr lang="en-GB" dirty="0" err="1" smtClean="0"/>
              <a:t>transaminitis</a:t>
            </a:r>
            <a:r>
              <a:rPr lang="en-GB" dirty="0" smtClean="0"/>
              <a:t> 	</a:t>
            </a:r>
          </a:p>
          <a:p>
            <a:r>
              <a:rPr lang="en-GB" dirty="0" smtClean="0"/>
              <a:t>Unexplained thrombocytopenia 	</a:t>
            </a:r>
          </a:p>
          <a:p>
            <a:r>
              <a:rPr lang="en-GB" dirty="0" smtClean="0"/>
              <a:t>Evidence of maternal primary CMV infection in pregnancy</a:t>
            </a:r>
            <a:endParaRPr lang="en-GB" b="1" dirty="0" smtClean="0"/>
          </a:p>
          <a:p>
            <a:r>
              <a:rPr lang="en-GB" b="1" u="sng" dirty="0" smtClean="0"/>
              <a:t>Consider</a:t>
            </a:r>
            <a:r>
              <a:rPr lang="en-GB" b="1" dirty="0" smtClean="0"/>
              <a:t> Screening 	</a:t>
            </a:r>
          </a:p>
          <a:p>
            <a:r>
              <a:rPr lang="en-GB" dirty="0" smtClean="0"/>
              <a:t>Prematurity 	</a:t>
            </a:r>
          </a:p>
          <a:p>
            <a:r>
              <a:rPr lang="en-GB" dirty="0" smtClean="0"/>
              <a:t>IUGR 	</a:t>
            </a:r>
            <a:r>
              <a:rPr lang="en-GB" b="1" dirty="0" smtClean="0"/>
              <a:t>	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en-GB" dirty="0" smtClean="0"/>
          </a:p>
          <a:p>
            <a:r>
              <a:rPr lang="en-GB" dirty="0" smtClean="0"/>
              <a:t>Pregnancy, delivery, postnatally</a:t>
            </a:r>
            <a:r>
              <a:rPr lang="en-GB" dirty="0"/>
              <a:t> </a:t>
            </a:r>
            <a:r>
              <a:rPr lang="en-GB" dirty="0" smtClean="0"/>
              <a:t>through breast milk or close contact</a:t>
            </a:r>
          </a:p>
          <a:p>
            <a:r>
              <a:rPr lang="en-GB" dirty="0" smtClean="0"/>
              <a:t>Transmission is higher @ later stages of pregnancy, but if in early pregnancy – severe consequences</a:t>
            </a:r>
          </a:p>
          <a:p>
            <a:r>
              <a:rPr lang="en-GB" dirty="0" smtClean="0"/>
              <a:t>Rate of transmission pregnancy 30-40% in primary maternal CMV, but 1% on reactivation</a:t>
            </a:r>
          </a:p>
          <a:p>
            <a:r>
              <a:rPr lang="en-GB" dirty="0" smtClean="0"/>
              <a:t>UK 50% of women are CMV negative</a:t>
            </a:r>
          </a:p>
          <a:p>
            <a:r>
              <a:rPr lang="en-GB" dirty="0" smtClean="0"/>
              <a:t>Main way women get infected is from saliva and urine of small children</a:t>
            </a:r>
          </a:p>
          <a:p>
            <a:pPr marL="0" indent="0">
              <a:buNone/>
            </a:pPr>
            <a:endParaRPr lang="en-GB" sz="2800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4909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Confirmed </a:t>
            </a:r>
            <a:r>
              <a:rPr lang="en-GB" dirty="0" err="1" smtClean="0"/>
              <a:t>cCMV</a:t>
            </a:r>
            <a:r>
              <a:rPr lang="en-GB" dirty="0" smtClean="0"/>
              <a:t>, what next?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GB" dirty="0" smtClean="0"/>
          </a:p>
          <a:p>
            <a:r>
              <a:rPr lang="en-GB" dirty="0" smtClean="0"/>
              <a:t>Urgent referral to ID to consider </a:t>
            </a:r>
            <a:r>
              <a:rPr lang="en-GB" dirty="0" err="1" smtClean="0"/>
              <a:t>Tx</a:t>
            </a:r>
            <a:endParaRPr lang="en-GB" dirty="0" smtClean="0"/>
          </a:p>
          <a:p>
            <a:endParaRPr lang="en-GB" dirty="0" smtClean="0"/>
          </a:p>
          <a:p>
            <a:pPr>
              <a:buNone/>
            </a:pPr>
            <a:r>
              <a:rPr lang="en-GB" dirty="0" smtClean="0"/>
              <a:t>Determine if there’s evidence of disease : </a:t>
            </a:r>
          </a:p>
          <a:p>
            <a:r>
              <a:rPr lang="en-GB" dirty="0" smtClean="0"/>
              <a:t>clinical assessment,</a:t>
            </a:r>
          </a:p>
          <a:p>
            <a:r>
              <a:rPr lang="en-GB" dirty="0" err="1" smtClean="0"/>
              <a:t>Invx</a:t>
            </a:r>
            <a:r>
              <a:rPr lang="en-GB" dirty="0" smtClean="0"/>
              <a:t> (FBC, U&amp;E’s, LFT’s, viral load by PCR), </a:t>
            </a:r>
          </a:p>
          <a:p>
            <a:r>
              <a:rPr lang="en-GB" dirty="0" smtClean="0"/>
              <a:t>Imaging (CrUSS, MRI – look for PV calcifications, ventriculomegaly, white matter changes, cysts, neuronal migration defects, cerebellar hypoplasia)</a:t>
            </a:r>
          </a:p>
          <a:p>
            <a:r>
              <a:rPr lang="en-GB" dirty="0" smtClean="0"/>
              <a:t>Ophthalmology r/v: chorio-retinitis, optic atrophy, cataracts</a:t>
            </a:r>
          </a:p>
          <a:p>
            <a:r>
              <a:rPr lang="en-GB" dirty="0" smtClean="0"/>
              <a:t>Audiology: auditory brainstem response.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62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2697480"/>
          </a:xfrm>
        </p:spPr>
        <p:txBody>
          <a:bodyPr>
            <a:normAutofit fontScale="90000"/>
          </a:bodyPr>
          <a:lstStyle/>
          <a:p>
            <a:r>
              <a:rPr lang="en-GB" sz="3100" dirty="0" err="1" smtClean="0"/>
              <a:t>Kimberlin</a:t>
            </a:r>
            <a:r>
              <a:rPr lang="en-GB" sz="3100" dirty="0" smtClean="0"/>
              <a:t>, D.W., et al., </a:t>
            </a:r>
            <a:r>
              <a:rPr lang="en-GB" sz="3100" i="1" dirty="0" smtClean="0"/>
              <a:t>Effect of </a:t>
            </a:r>
            <a:r>
              <a:rPr lang="en-GB" sz="3100" i="1" dirty="0" err="1" smtClean="0"/>
              <a:t>ganciclovir</a:t>
            </a:r>
            <a:r>
              <a:rPr lang="en-GB" sz="3100" i="1" dirty="0" smtClean="0"/>
              <a:t> therapy on hearing in symptomatic congenital cytomegalovirus disease involving the central nervous system: a randomized, controlled trial. J </a:t>
            </a:r>
            <a:r>
              <a:rPr lang="en-GB" sz="3100" i="1" dirty="0" err="1" smtClean="0"/>
              <a:t>Pediatr</a:t>
            </a:r>
            <a:r>
              <a:rPr lang="en-GB" sz="3100" i="1" dirty="0" smtClean="0"/>
              <a:t>, 2003. 143(1): p. 16-25. </a:t>
            </a:r>
            <a:r>
              <a:rPr lang="en-GB" sz="4000" dirty="0" smtClean="0"/>
              <a:t/>
            </a:r>
            <a:br>
              <a:rPr lang="en-GB" sz="4000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286000"/>
            <a:ext cx="9652000" cy="4169736"/>
          </a:xfrm>
        </p:spPr>
        <p:txBody>
          <a:bodyPr>
            <a:normAutofit/>
          </a:bodyPr>
          <a:lstStyle/>
          <a:p>
            <a:endParaRPr lang="en-GB" sz="2400" dirty="0" smtClean="0"/>
          </a:p>
          <a:p>
            <a:endParaRPr lang="en-GB" sz="2400" dirty="0" smtClean="0"/>
          </a:p>
          <a:p>
            <a:r>
              <a:rPr lang="en-GB" sz="2400" dirty="0" smtClean="0"/>
              <a:t>RCT, 1991-1999 USA, </a:t>
            </a:r>
            <a:r>
              <a:rPr lang="en-GB" sz="2400" dirty="0" err="1" smtClean="0"/>
              <a:t>cCMV</a:t>
            </a:r>
            <a:r>
              <a:rPr lang="en-GB" sz="2400" dirty="0" smtClean="0"/>
              <a:t> with CNS involvement</a:t>
            </a:r>
          </a:p>
          <a:p>
            <a:r>
              <a:rPr lang="en-GB" sz="2400" dirty="0" smtClean="0"/>
              <a:t>6/52  IV </a:t>
            </a:r>
            <a:r>
              <a:rPr lang="en-GB" sz="2400" dirty="0" err="1" smtClean="0"/>
              <a:t>ganciclovir</a:t>
            </a:r>
            <a:r>
              <a:rPr lang="en-GB" sz="2400" dirty="0" smtClean="0"/>
              <a:t> versus placebo</a:t>
            </a:r>
          </a:p>
          <a:p>
            <a:r>
              <a:rPr lang="en-GB" sz="2400" dirty="0" smtClean="0"/>
              <a:t>Prevents hearing deterioration at 6 months and probably </a:t>
            </a:r>
            <a:r>
              <a:rPr lang="en-GB" sz="2400" u="sng" dirty="0" smtClean="0"/>
              <a:t>&gt;</a:t>
            </a:r>
            <a:r>
              <a:rPr lang="en-GB" sz="2400" dirty="0" smtClean="0"/>
              <a:t> 1year</a:t>
            </a:r>
          </a:p>
          <a:p>
            <a:endParaRPr lang="en-GB" sz="24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2397034"/>
          </a:xfrm>
        </p:spPr>
        <p:txBody>
          <a:bodyPr>
            <a:normAutofit/>
          </a:bodyPr>
          <a:lstStyle/>
          <a:p>
            <a:r>
              <a:rPr lang="en-GB" sz="2800" dirty="0" smtClean="0"/>
              <a:t>Oliver, S.E., et al., </a:t>
            </a:r>
            <a:r>
              <a:rPr lang="en-GB" sz="2800" i="1" dirty="0" err="1" smtClean="0"/>
              <a:t>Neurodevelopmental</a:t>
            </a:r>
            <a:r>
              <a:rPr lang="en-GB" sz="2800" i="1" dirty="0" smtClean="0"/>
              <a:t> outcomes following </a:t>
            </a:r>
            <a:r>
              <a:rPr lang="en-GB" sz="2800" i="1" dirty="0" err="1" smtClean="0"/>
              <a:t>ganciclovir</a:t>
            </a:r>
            <a:r>
              <a:rPr lang="en-GB" sz="2800" i="1" dirty="0" smtClean="0"/>
              <a:t> therapy in symptomatic congenital cytomegalovirus infections involving the central nervous system. J </a:t>
            </a:r>
            <a:r>
              <a:rPr lang="en-GB" sz="2800" i="1" dirty="0" err="1" smtClean="0"/>
              <a:t>Clin</a:t>
            </a:r>
            <a:r>
              <a:rPr lang="en-GB" sz="2800" i="1" dirty="0" smtClean="0"/>
              <a:t> </a:t>
            </a:r>
            <a:r>
              <a:rPr lang="en-GB" sz="2800" i="1" dirty="0" err="1" smtClean="0"/>
              <a:t>Virol</a:t>
            </a:r>
            <a:r>
              <a:rPr lang="en-GB" sz="2800" i="1" dirty="0" smtClean="0"/>
              <a:t>, 2009. 46 </a:t>
            </a:r>
            <a:r>
              <a:rPr lang="en-GB" sz="2800" i="1" dirty="0" err="1" smtClean="0"/>
              <a:t>Suppl</a:t>
            </a:r>
            <a:r>
              <a:rPr lang="en-GB" sz="2800" i="1" dirty="0" smtClean="0"/>
              <a:t> 4: p. S22-6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913016"/>
            <a:ext cx="9652000" cy="3542719"/>
          </a:xfrm>
        </p:spPr>
        <p:txBody>
          <a:bodyPr>
            <a:normAutofit/>
          </a:bodyPr>
          <a:lstStyle/>
          <a:p>
            <a:endParaRPr lang="en-GB" sz="24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1900646"/>
          </a:xfrm>
        </p:spPr>
        <p:txBody>
          <a:bodyPr>
            <a:noAutofit/>
          </a:bodyPr>
          <a:lstStyle/>
          <a:p>
            <a:r>
              <a:rPr lang="en-GB" sz="2800" dirty="0" err="1" smtClean="0"/>
              <a:t>Kimberlin</a:t>
            </a:r>
            <a:r>
              <a:rPr lang="en-GB" sz="2800" dirty="0" smtClean="0"/>
              <a:t>, D.W., et al., </a:t>
            </a:r>
            <a:r>
              <a:rPr lang="en-GB" sz="2800" i="1" dirty="0" err="1" smtClean="0"/>
              <a:t>Valganciclovir</a:t>
            </a:r>
            <a:r>
              <a:rPr lang="en-GB" sz="2800" i="1" dirty="0" smtClean="0"/>
              <a:t> for Symptomatic Congenital Cytomegalovirus Disease. New England Journal of Medicine, 2015. 372(10): p. 933-943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63930"/>
            <a:ext cx="9652000" cy="4391805"/>
          </a:xfrm>
        </p:spPr>
        <p:txBody>
          <a:bodyPr>
            <a:normAutofit fontScale="92500" lnSpcReduction="10000"/>
          </a:bodyPr>
          <a:lstStyle/>
          <a:p>
            <a:endParaRPr lang="en-GB" sz="2400" b="1" i="1" dirty="0" smtClean="0"/>
          </a:p>
          <a:p>
            <a:r>
              <a:rPr lang="en-GB" sz="2400" b="1" i="1" dirty="0" smtClean="0"/>
              <a:t>Randomised placebo-controlled trial comparing 6 weeks with 6 months oral </a:t>
            </a:r>
            <a:r>
              <a:rPr lang="en-GB" sz="2400" b="1" i="1" dirty="0" err="1" smtClean="0"/>
              <a:t>valganciclovir</a:t>
            </a:r>
            <a:r>
              <a:rPr lang="en-GB" sz="2400" b="1" i="1" dirty="0" smtClean="0"/>
              <a:t> treatment of symptomatic </a:t>
            </a:r>
            <a:r>
              <a:rPr lang="en-GB" sz="2400" b="1" i="1" dirty="0" err="1" smtClean="0"/>
              <a:t>cCMV</a:t>
            </a:r>
            <a:r>
              <a:rPr lang="en-GB" sz="2400" b="1" i="1" dirty="0" smtClean="0"/>
              <a:t>.</a:t>
            </a:r>
          </a:p>
          <a:p>
            <a:r>
              <a:rPr lang="en-GB" sz="2400" b="1" i="1" dirty="0" smtClean="0"/>
              <a:t>Multicentre, &gt;32/40, &gt;1800g, start </a:t>
            </a:r>
            <a:r>
              <a:rPr lang="en-GB" sz="2400" b="1" i="1" dirty="0" err="1" smtClean="0"/>
              <a:t>Tx</a:t>
            </a:r>
            <a:r>
              <a:rPr lang="en-GB" sz="2400" b="1" i="1" dirty="0" smtClean="0"/>
              <a:t> in first 30/7, 2008-2011 USA</a:t>
            </a:r>
          </a:p>
          <a:p>
            <a:r>
              <a:rPr lang="en-GB" sz="2400" b="1" i="1" dirty="0" smtClean="0"/>
              <a:t>With or without CNS involvement</a:t>
            </a:r>
          </a:p>
          <a:p>
            <a:r>
              <a:rPr lang="en-GB" sz="2400" b="1" i="1" dirty="0" smtClean="0"/>
              <a:t>Modest improvement in hearing and developmental outcomes  in the longer term (12-24 months FU)</a:t>
            </a:r>
          </a:p>
          <a:p>
            <a:r>
              <a:rPr lang="en-GB" sz="2400" b="1" i="1" dirty="0" smtClean="0"/>
              <a:t>statistically significant improvement in language and receptive-communication scales The</a:t>
            </a:r>
          </a:p>
          <a:p>
            <a:r>
              <a:rPr lang="en-GB" sz="2400" b="1" i="1" dirty="0" smtClean="0"/>
              <a:t>benefit of 6 months versus 6 weeks treatment on hearing was more marked when there was baseline CNS disease compared to those infants with no CNS involvement</a:t>
            </a:r>
          </a:p>
          <a:p>
            <a:endParaRPr lang="en-GB" sz="2400" b="1" i="1" dirty="0" smtClean="0"/>
          </a:p>
          <a:p>
            <a:endParaRPr lang="en-GB" sz="24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2214154"/>
          </a:xfrm>
        </p:spPr>
        <p:txBody>
          <a:bodyPr>
            <a:normAutofit fontScale="90000"/>
          </a:bodyPr>
          <a:lstStyle/>
          <a:p>
            <a:r>
              <a:rPr lang="en-GB" sz="3100" dirty="0" smtClean="0"/>
              <a:t>Williams, E.J., et al., </a:t>
            </a:r>
            <a:r>
              <a:rPr lang="en-GB" sz="3100" i="1" dirty="0" smtClean="0"/>
              <a:t>Feasibility and acceptability of targeted screening for congenital CMV-related hearing loss. Arch </a:t>
            </a:r>
            <a:r>
              <a:rPr lang="en-GB" sz="3100" i="1" dirty="0" err="1" smtClean="0"/>
              <a:t>Dis</a:t>
            </a:r>
            <a:r>
              <a:rPr lang="en-GB" sz="3100" i="1" dirty="0" smtClean="0"/>
              <a:t> Child </a:t>
            </a:r>
            <a:r>
              <a:rPr lang="en-GB" sz="3100" i="1" dirty="0" err="1" smtClean="0"/>
              <a:t>Fetal</a:t>
            </a:r>
            <a:r>
              <a:rPr lang="en-GB" sz="3100" i="1" dirty="0" smtClean="0"/>
              <a:t> Neonatal Ed, 2014. 99(3): p. F230-6</a:t>
            </a:r>
            <a:r>
              <a:rPr lang="en-GB" i="1" dirty="0" smtClean="0"/>
              <a:t>.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664822"/>
            <a:ext cx="9652000" cy="3790913"/>
          </a:xfrm>
        </p:spPr>
        <p:txBody>
          <a:bodyPr/>
          <a:lstStyle/>
          <a:p>
            <a:r>
              <a:rPr lang="en-GB" dirty="0" smtClean="0"/>
              <a:t>BEST study (Benefits of Extended Screening testing)</a:t>
            </a:r>
          </a:p>
          <a:p>
            <a:r>
              <a:rPr lang="en-GB" dirty="0" err="1" smtClean="0"/>
              <a:t>cCMV</a:t>
            </a:r>
            <a:r>
              <a:rPr lang="en-GB" dirty="0" smtClean="0"/>
              <a:t> related </a:t>
            </a:r>
            <a:r>
              <a:rPr lang="en-GB" dirty="0" err="1" smtClean="0"/>
              <a:t>Sensorineural</a:t>
            </a:r>
            <a:r>
              <a:rPr lang="en-GB" dirty="0" smtClean="0"/>
              <a:t> hearing loss (SNHL) </a:t>
            </a:r>
          </a:p>
          <a:p>
            <a:r>
              <a:rPr lang="en-GB" dirty="0" smtClean="0"/>
              <a:t>Feasibility= get samples before 3 weeks of age + clinical assessment &lt;30 days</a:t>
            </a:r>
          </a:p>
          <a:p>
            <a:r>
              <a:rPr lang="en-GB" dirty="0" smtClean="0"/>
              <a:t>Acceptability= maternal anxiety (At </a:t>
            </a:r>
            <a:r>
              <a:rPr lang="en-GB" dirty="0" err="1" smtClean="0"/>
              <a:t>recruitement</a:t>
            </a:r>
            <a:r>
              <a:rPr lang="en-GB" dirty="0" smtClean="0"/>
              <a:t> and 3/12)</a:t>
            </a:r>
          </a:p>
          <a:p>
            <a:r>
              <a:rPr lang="en-GB" dirty="0" smtClean="0"/>
              <a:t>UK, multicentre, 46242 screened, 1133 referred (2.5%)</a:t>
            </a:r>
          </a:p>
          <a:p>
            <a:r>
              <a:rPr lang="en-GB" dirty="0" smtClean="0"/>
              <a:t>411 recruited, 6 </a:t>
            </a:r>
            <a:r>
              <a:rPr lang="en-GB" dirty="0" err="1" smtClean="0"/>
              <a:t>cCMV</a:t>
            </a:r>
            <a:r>
              <a:rPr lang="en-GB" dirty="0" smtClean="0"/>
              <a:t> </a:t>
            </a:r>
            <a:r>
              <a:rPr lang="en-GB" dirty="0" err="1" smtClean="0"/>
              <a:t>postive</a:t>
            </a:r>
            <a:r>
              <a:rPr lang="en-GB" dirty="0" smtClean="0"/>
              <a:t> (0.7%)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20039"/>
            <a:ext cx="9652000" cy="1952897"/>
          </a:xfrm>
        </p:spPr>
        <p:txBody>
          <a:bodyPr>
            <a:noAutofit/>
          </a:bodyPr>
          <a:lstStyle/>
          <a:p>
            <a:r>
              <a:rPr lang="en-GB" sz="2800" dirty="0" err="1" smtClean="0"/>
              <a:t>Kadambari</a:t>
            </a:r>
            <a:r>
              <a:rPr lang="en-GB" sz="2800" dirty="0" smtClean="0"/>
              <a:t>, S., et al., </a:t>
            </a:r>
            <a:r>
              <a:rPr lang="en-GB" sz="2800" i="1" dirty="0" smtClean="0"/>
              <a:t>Evaluating the feasibility of integrating salivary testing for congenital CMV into the Newborn Hearing Screening Programme in the UK. </a:t>
            </a:r>
            <a:r>
              <a:rPr lang="en-GB" sz="2800" i="1" dirty="0" err="1" smtClean="0"/>
              <a:t>Eur</a:t>
            </a:r>
            <a:r>
              <a:rPr lang="en-GB" sz="2800" i="1" dirty="0" smtClean="0"/>
              <a:t> J </a:t>
            </a:r>
            <a:r>
              <a:rPr lang="en-GB" sz="2800" i="1" dirty="0" err="1" smtClean="0"/>
              <a:t>Pediatr</a:t>
            </a:r>
            <a:r>
              <a:rPr lang="en-GB" sz="2800" i="1" dirty="0" smtClean="0"/>
              <a:t>, 2015. 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377440"/>
            <a:ext cx="9652000" cy="4078296"/>
          </a:xfrm>
        </p:spPr>
        <p:txBody>
          <a:bodyPr>
            <a:normAutofit fontScale="92500" lnSpcReduction="10000"/>
          </a:bodyPr>
          <a:lstStyle/>
          <a:p>
            <a:endParaRPr lang="en-GB" dirty="0" smtClean="0"/>
          </a:p>
          <a:p>
            <a:r>
              <a:rPr lang="en-GB" dirty="0" smtClean="0"/>
              <a:t>Newborn hearing screening programme UK (2006, 96.5%)</a:t>
            </a:r>
          </a:p>
          <a:p>
            <a:r>
              <a:rPr lang="en-GB" dirty="0" smtClean="0"/>
              <a:t>Saliva testing for CMV DNA PCR by hearing screeners </a:t>
            </a:r>
          </a:p>
          <a:p>
            <a:r>
              <a:rPr lang="en-GB" dirty="0" smtClean="0"/>
              <a:t>All babies referred for further testing after failing initial hearing screen, &lt;22 days old, 7/12 study, UK, multicentre</a:t>
            </a:r>
          </a:p>
          <a:p>
            <a:r>
              <a:rPr lang="en-GB" dirty="0" smtClean="0"/>
              <a:t>Over 10.000 hearing screens, 3.4% referred, 20% &gt;22/7 old excluded</a:t>
            </a:r>
          </a:p>
          <a:p>
            <a:r>
              <a:rPr lang="en-GB" dirty="0" smtClean="0"/>
              <a:t>80% of parents agreed to saliva swab, 2/203 swabs positive</a:t>
            </a:r>
          </a:p>
          <a:p>
            <a:r>
              <a:rPr lang="en-GB" dirty="0" smtClean="0"/>
              <a:t>1 symptomatic and treated</a:t>
            </a:r>
          </a:p>
          <a:p>
            <a:r>
              <a:rPr lang="en-GB" dirty="0" smtClean="0"/>
              <a:t>Training improved screeners confidence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Screening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Only half of babies with </a:t>
            </a:r>
            <a:r>
              <a:rPr lang="en-GB" dirty="0" err="1" smtClean="0"/>
              <a:t>cCMV</a:t>
            </a:r>
            <a:r>
              <a:rPr lang="en-GB" dirty="0" smtClean="0"/>
              <a:t> related hearing loss identifiable at birth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Monday morning handover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Baby boy W</a:t>
            </a:r>
          </a:p>
          <a:p>
            <a:r>
              <a:rPr lang="en-GB" dirty="0" smtClean="0"/>
              <a:t>BBA</a:t>
            </a:r>
          </a:p>
          <a:p>
            <a:r>
              <a:rPr lang="en-GB" dirty="0" smtClean="0"/>
              <a:t>Maternal notes unavailable (booked YG, BBA brought to YGC)</a:t>
            </a:r>
          </a:p>
          <a:p>
            <a:endParaRPr lang="en-GB" dirty="0" smtClean="0"/>
          </a:p>
          <a:p>
            <a:r>
              <a:rPr lang="en-GB" dirty="0" smtClean="0"/>
              <a:t>‘Bony white structure’ in abdomen early scan, but this disappeared</a:t>
            </a:r>
          </a:p>
          <a:p>
            <a:r>
              <a:rPr lang="en-GB" dirty="0" smtClean="0"/>
              <a:t>Mother was CMV </a:t>
            </a:r>
            <a:r>
              <a:rPr lang="en-GB" dirty="0" err="1" smtClean="0"/>
              <a:t>IgG</a:t>
            </a:r>
            <a:r>
              <a:rPr lang="en-GB" dirty="0" smtClean="0"/>
              <a:t> positive, CMV </a:t>
            </a:r>
            <a:r>
              <a:rPr lang="en-GB" dirty="0" err="1" smtClean="0"/>
              <a:t>IgM</a:t>
            </a:r>
            <a:r>
              <a:rPr lang="en-GB" dirty="0" smtClean="0"/>
              <a:t> negative</a:t>
            </a:r>
            <a:endParaRPr lang="en-GB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800" dirty="0" smtClean="0"/>
          </a:p>
          <a:p>
            <a:r>
              <a:rPr lang="en-GB" dirty="0" err="1" smtClean="0"/>
              <a:t>cCMV</a:t>
            </a:r>
            <a:r>
              <a:rPr lang="en-GB" dirty="0" smtClean="0"/>
              <a:t> important cause of morbidity and mortality</a:t>
            </a:r>
          </a:p>
          <a:p>
            <a:r>
              <a:rPr lang="en-GB" dirty="0" smtClean="0"/>
              <a:t>Early diagnosis &amp; investigations important for </a:t>
            </a:r>
            <a:r>
              <a:rPr lang="en-GB" dirty="0" err="1" smtClean="0"/>
              <a:t>Tx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Long relationship between family+patient with health services (ID team/local team)</a:t>
            </a:r>
          </a:p>
          <a:p>
            <a:endParaRPr lang="en-GB" dirty="0" smtClean="0"/>
          </a:p>
          <a:p>
            <a:r>
              <a:rPr lang="en-GB" dirty="0" smtClean="0"/>
              <a:t>Advice and support for families: National CMV support group – cmvaction.org.uk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85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Mother’s (parent’s) perspective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room for improvement?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sz="2800" dirty="0" smtClean="0"/>
              <a:t>CMV PCR + in amniotic fluids=c CMV infection??</a:t>
            </a:r>
          </a:p>
          <a:p>
            <a:r>
              <a:rPr lang="en-GB" sz="2800" dirty="0" smtClean="0"/>
              <a:t>Improve communication between teams</a:t>
            </a:r>
          </a:p>
          <a:p>
            <a:r>
              <a:rPr lang="en-GB" sz="2800" dirty="0" smtClean="0"/>
              <a:t>Importance of accurate documentation and clear information passed on to all involved, most importantly parents.</a:t>
            </a:r>
          </a:p>
          <a:p>
            <a:r>
              <a:rPr lang="en-GB" sz="2800" dirty="0" smtClean="0"/>
              <a:t>Access to maternal notes </a:t>
            </a:r>
          </a:p>
          <a:p>
            <a:r>
              <a:rPr lang="en-GB" sz="2800" dirty="0" smtClean="0"/>
              <a:t>Early diagnosis – early counselling – early management/treatment. </a:t>
            </a:r>
            <a:endParaRPr lang="en-GB" sz="28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did the mother tell 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048000" y="957606"/>
            <a:ext cx="8229600" cy="1894362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Thank you!</a:t>
            </a:r>
            <a:endParaRPr lang="en-US" sz="36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048000" y="3405150"/>
            <a:ext cx="8229600" cy="1371600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Any Questions?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43286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Maternal details</a:t>
            </a:r>
            <a:endParaRPr lang="en-US" dirty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Age: 36year old</a:t>
            </a:r>
          </a:p>
          <a:p>
            <a:r>
              <a:rPr lang="en-GB" dirty="0" err="1" smtClean="0"/>
              <a:t>PMHx</a:t>
            </a:r>
            <a:r>
              <a:rPr lang="en-GB" dirty="0" smtClean="0"/>
              <a:t>; psoriasis </a:t>
            </a:r>
            <a:r>
              <a:rPr lang="en-US" dirty="0" smtClean="0"/>
              <a:t>(topical steroids/UV light </a:t>
            </a:r>
            <a:r>
              <a:rPr lang="en-US" dirty="0" err="1" smtClean="0"/>
              <a:t>Tx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endParaRPr lang="en-GB" dirty="0" smtClean="0"/>
          </a:p>
          <a:p>
            <a:r>
              <a:rPr lang="en-US" dirty="0" smtClean="0"/>
              <a:t>Non smoker</a:t>
            </a:r>
          </a:p>
          <a:p>
            <a:r>
              <a:rPr lang="en-US" dirty="0" smtClean="0"/>
              <a:t>No alcohol since being pregnant</a:t>
            </a:r>
          </a:p>
          <a:p>
            <a:endParaRPr lang="en-US" dirty="0" smtClean="0"/>
          </a:p>
          <a:p>
            <a:r>
              <a:rPr lang="en-US" dirty="0" smtClean="0"/>
              <a:t>Iron + folic acid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Obstetric details</a:t>
            </a:r>
            <a:endParaRPr lang="en-US" dirty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G4P1</a:t>
            </a:r>
          </a:p>
          <a:p>
            <a:r>
              <a:rPr lang="en-US" dirty="0" smtClean="0"/>
              <a:t>2007 misc ? dates</a:t>
            </a:r>
          </a:p>
          <a:p>
            <a:r>
              <a:rPr lang="en-US" dirty="0" smtClean="0"/>
              <a:t>2008 TOP 9 weeks</a:t>
            </a:r>
          </a:p>
          <a:p>
            <a:r>
              <a:rPr lang="en-US" dirty="0" smtClean="0"/>
              <a:t>2011 term NVD F&amp;W</a:t>
            </a:r>
          </a:p>
          <a:p>
            <a:endParaRPr lang="en-GB" dirty="0" smtClean="0"/>
          </a:p>
          <a:p>
            <a:pPr>
              <a:buFont typeface="Arial" charset="0"/>
              <a:buNone/>
            </a:pPr>
            <a:r>
              <a:rPr lang="en-GB" dirty="0" smtClean="0"/>
              <a:t>This pregnancy – EDD 7/5/2016, booked at YG (West)</a:t>
            </a:r>
          </a:p>
          <a:p>
            <a:pPr>
              <a:buFont typeface="Arial" charset="0"/>
              <a:buNone/>
            </a:pPr>
            <a:r>
              <a:rPr lang="en-GB" dirty="0" smtClean="0"/>
              <a:t>First scan; 9+ weeks </a:t>
            </a:r>
            <a:r>
              <a:rPr lang="en-GB" dirty="0" err="1" smtClean="0"/>
              <a:t>dichorionic</a:t>
            </a:r>
            <a:r>
              <a:rPr lang="en-GB" dirty="0" smtClean="0"/>
              <a:t> </a:t>
            </a:r>
            <a:r>
              <a:rPr lang="en-GB" dirty="0" err="1" smtClean="0"/>
              <a:t>diamniotic</a:t>
            </a:r>
            <a:r>
              <a:rPr lang="en-GB" dirty="0" smtClean="0"/>
              <a:t> twin pregnancy</a:t>
            </a:r>
          </a:p>
          <a:p>
            <a:pPr>
              <a:buFont typeface="Arial" charset="0"/>
              <a:buNone/>
            </a:pPr>
            <a:r>
              <a:rPr lang="en-GB" dirty="0" smtClean="0"/>
              <a:t>Went on holiday to Egypt at around 10 weeks, episode of ?’food </a:t>
            </a:r>
            <a:r>
              <a:rPr lang="en-GB" dirty="0" err="1" smtClean="0"/>
              <a:t>poisening</a:t>
            </a:r>
            <a:r>
              <a:rPr lang="en-GB" smtClean="0"/>
              <a:t> </a:t>
            </a:r>
            <a:endParaRPr lang="en-GB" dirty="0" smtClean="0"/>
          </a:p>
          <a:p>
            <a:pPr>
              <a:buFont typeface="Arial" charset="0"/>
              <a:buNone/>
            </a:pPr>
            <a:endParaRPr lang="en-GB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This pregnancy</a:t>
            </a:r>
            <a:endParaRPr lang="en-US" dirty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GB" dirty="0" smtClean="0"/>
              <a:t>11+ weeks scan; </a:t>
            </a:r>
            <a:r>
              <a:rPr lang="en-GB" dirty="0" err="1" smtClean="0"/>
              <a:t>fetal</a:t>
            </a:r>
            <a:r>
              <a:rPr lang="en-GB" dirty="0" smtClean="0"/>
              <a:t> demise of one twin</a:t>
            </a:r>
          </a:p>
          <a:p>
            <a:pPr>
              <a:buFont typeface="Arial" charset="0"/>
              <a:buNone/>
            </a:pPr>
            <a:endParaRPr lang="en-GB" dirty="0" smtClean="0"/>
          </a:p>
          <a:p>
            <a:pPr>
              <a:buFont typeface="Arial" charset="0"/>
              <a:buNone/>
            </a:pPr>
            <a:r>
              <a:rPr lang="en-GB" dirty="0" smtClean="0"/>
              <a:t>Anomaly USS @ 20/40;	</a:t>
            </a:r>
            <a:r>
              <a:rPr lang="en-GB" dirty="0" err="1" smtClean="0"/>
              <a:t>Echogenic</a:t>
            </a:r>
            <a:r>
              <a:rPr lang="en-GB" dirty="0" smtClean="0"/>
              <a:t> bowel </a:t>
            </a:r>
          </a:p>
          <a:p>
            <a:pPr>
              <a:buFont typeface="Arial" charset="0"/>
              <a:buNone/>
            </a:pPr>
            <a:endParaRPr lang="en-GB" dirty="0" smtClean="0"/>
          </a:p>
          <a:p>
            <a:pPr>
              <a:buFont typeface="Arial" charset="0"/>
              <a:buNone/>
            </a:pPr>
            <a:r>
              <a:rPr lang="en-GB" dirty="0" smtClean="0"/>
              <a:t>Referral to </a:t>
            </a:r>
            <a:r>
              <a:rPr lang="en-GB" dirty="0" err="1" smtClean="0"/>
              <a:t>fetal</a:t>
            </a:r>
            <a:r>
              <a:rPr lang="en-GB" dirty="0" smtClean="0"/>
              <a:t> medicine in YWM (East), seen at 21+5 weeks</a:t>
            </a:r>
          </a:p>
          <a:p>
            <a:pPr>
              <a:buFont typeface="Arial" charset="0"/>
              <a:buNone/>
            </a:pPr>
            <a:r>
              <a:rPr lang="en-GB" dirty="0" smtClean="0"/>
              <a:t>Prominent </a:t>
            </a:r>
            <a:r>
              <a:rPr lang="en-GB" dirty="0" err="1" smtClean="0"/>
              <a:t>echogenic</a:t>
            </a:r>
            <a:r>
              <a:rPr lang="en-GB" dirty="0" smtClean="0"/>
              <a:t> bowel + small </a:t>
            </a:r>
            <a:r>
              <a:rPr lang="en-GB" dirty="0" err="1" smtClean="0"/>
              <a:t>fetal</a:t>
            </a:r>
            <a:r>
              <a:rPr lang="en-GB" dirty="0" smtClean="0"/>
              <a:t> pleural effusion</a:t>
            </a:r>
          </a:p>
          <a:p>
            <a:pPr>
              <a:buFont typeface="Arial" charset="0"/>
              <a:buNone/>
            </a:pPr>
            <a:endParaRPr lang="en-GB" dirty="0" smtClean="0"/>
          </a:p>
          <a:p>
            <a:pPr>
              <a:buFont typeface="Arial" charset="0"/>
              <a:buNone/>
            </a:pPr>
            <a:r>
              <a:rPr lang="en-GB" dirty="0" smtClean="0"/>
              <a:t>DD chromosomal abnormality, CF, </a:t>
            </a:r>
            <a:r>
              <a:rPr lang="en-GB" dirty="0" err="1" smtClean="0"/>
              <a:t>fetal</a:t>
            </a:r>
            <a:r>
              <a:rPr lang="en-GB" dirty="0" smtClean="0"/>
              <a:t> infection</a:t>
            </a:r>
          </a:p>
          <a:p>
            <a:pPr>
              <a:buFont typeface="Arial" charset="0"/>
              <a:buNone/>
            </a:pPr>
            <a:endParaRPr lang="en-GB" dirty="0" smtClean="0"/>
          </a:p>
          <a:p>
            <a:pPr>
              <a:buFont typeface="Arial" charset="0"/>
              <a:buNone/>
            </a:pPr>
            <a:r>
              <a:rPr lang="en-GB" dirty="0" err="1" smtClean="0"/>
              <a:t>Amniocenthesis</a:t>
            </a:r>
            <a:r>
              <a:rPr lang="en-GB" dirty="0" smtClean="0"/>
              <a:t>, maternal blood for viral infection screen, parents blood for CF carrier status</a:t>
            </a:r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This pregnancy</a:t>
            </a:r>
            <a:endParaRPr lang="en-US" dirty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Arial" charset="0"/>
              <a:buNone/>
            </a:pPr>
            <a:endParaRPr lang="en-GB" dirty="0" smtClean="0"/>
          </a:p>
          <a:p>
            <a:pPr>
              <a:buFont typeface="Arial" charset="0"/>
              <a:buNone/>
            </a:pPr>
            <a:r>
              <a:rPr lang="en-GB" dirty="0" smtClean="0"/>
              <a:t>Results:</a:t>
            </a:r>
          </a:p>
          <a:p>
            <a:r>
              <a:rPr lang="en-GB" dirty="0" smtClean="0"/>
              <a:t>46XY</a:t>
            </a:r>
          </a:p>
          <a:p>
            <a:r>
              <a:rPr lang="en-GB" dirty="0" smtClean="0"/>
              <a:t>CF carrier negative</a:t>
            </a:r>
          </a:p>
          <a:p>
            <a:r>
              <a:rPr lang="en-GB" dirty="0" smtClean="0"/>
              <a:t>Viral screen negative </a:t>
            </a:r>
            <a:r>
              <a:rPr lang="en-GB" u="sng" dirty="0" smtClean="0"/>
              <a:t>except</a:t>
            </a:r>
            <a:r>
              <a:rPr lang="en-GB" dirty="0" smtClean="0"/>
              <a:t>:</a:t>
            </a:r>
          </a:p>
          <a:p>
            <a:pPr>
              <a:buFont typeface="Arial" charset="0"/>
              <a:buNone/>
            </a:pPr>
            <a:r>
              <a:rPr lang="en-GB" dirty="0" smtClean="0"/>
              <a:t>Maternal blood 21+6 weeks:  CMV </a:t>
            </a:r>
            <a:r>
              <a:rPr lang="en-GB" dirty="0" err="1" smtClean="0"/>
              <a:t>IgG</a:t>
            </a:r>
            <a:r>
              <a:rPr lang="en-GB" dirty="0" smtClean="0"/>
              <a:t> positive (avidity 32 low), </a:t>
            </a:r>
            <a:r>
              <a:rPr lang="en-GB" dirty="0" err="1" smtClean="0"/>
              <a:t>IgM</a:t>
            </a:r>
            <a:r>
              <a:rPr lang="en-GB" dirty="0" smtClean="0"/>
              <a:t> negative</a:t>
            </a:r>
          </a:p>
          <a:p>
            <a:pPr>
              <a:buFont typeface="Arial" charset="0"/>
              <a:buNone/>
            </a:pPr>
            <a:r>
              <a:rPr lang="en-GB" dirty="0" smtClean="0"/>
              <a:t>Booking bloods at 9+ weeks; CMV </a:t>
            </a:r>
            <a:r>
              <a:rPr lang="en-GB" dirty="0" err="1" smtClean="0"/>
              <a:t>IgG</a:t>
            </a:r>
            <a:r>
              <a:rPr lang="en-GB" dirty="0" smtClean="0"/>
              <a:t> positive (avidity 77 high), </a:t>
            </a:r>
            <a:r>
              <a:rPr lang="en-GB" dirty="0" err="1" smtClean="0"/>
              <a:t>IgM</a:t>
            </a:r>
            <a:r>
              <a:rPr lang="en-GB" dirty="0" smtClean="0"/>
              <a:t> positive</a:t>
            </a:r>
          </a:p>
          <a:p>
            <a:pPr>
              <a:buFont typeface="Arial" charset="0"/>
              <a:buNone/>
            </a:pPr>
            <a:endParaRPr lang="en-GB" dirty="0" smtClean="0"/>
          </a:p>
          <a:p>
            <a:pPr>
              <a:buFont typeface="Arial" charset="0"/>
              <a:buNone/>
            </a:pPr>
            <a:r>
              <a:rPr lang="en-GB" dirty="0" err="1" smtClean="0"/>
              <a:t>IgG</a:t>
            </a:r>
            <a:r>
              <a:rPr lang="en-GB" dirty="0" smtClean="0"/>
              <a:t> immunity acquired within the time frame of pregnancy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This pregnancy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dirty="0" smtClean="0"/>
              <a:t>Amniotic fluid 21+5 weeks CMV PCR positive, high viral load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Primary CMV infection in early pregnancy, 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‘About 25% risk that the </a:t>
            </a:r>
            <a:r>
              <a:rPr lang="en-GB" dirty="0" err="1" smtClean="0"/>
              <a:t>fetus</a:t>
            </a:r>
            <a:r>
              <a:rPr lang="en-GB" dirty="0" smtClean="0"/>
              <a:t> will be affected in some way or other’. 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dirty="0" smtClean="0"/>
              <a:t>Scanned in </a:t>
            </a:r>
            <a:r>
              <a:rPr lang="en-GB" dirty="0" err="1" smtClean="0"/>
              <a:t>fetal</a:t>
            </a:r>
            <a:r>
              <a:rPr lang="en-GB" dirty="0" smtClean="0"/>
              <a:t> medicine at 25 weeks in </a:t>
            </a:r>
            <a:r>
              <a:rPr lang="en-GB" dirty="0" err="1" smtClean="0"/>
              <a:t>fetal</a:t>
            </a:r>
            <a:r>
              <a:rPr lang="en-GB" dirty="0" smtClean="0"/>
              <a:t> medicine in YWM (East)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Normal </a:t>
            </a:r>
            <a:r>
              <a:rPr lang="en-GB" dirty="0" err="1" smtClean="0"/>
              <a:t>fetal</a:t>
            </a:r>
            <a:r>
              <a:rPr lang="en-GB" dirty="0" smtClean="0"/>
              <a:t> growth, bowel less </a:t>
            </a:r>
            <a:r>
              <a:rPr lang="en-GB" dirty="0" err="1" smtClean="0"/>
              <a:t>echogenic</a:t>
            </a:r>
            <a:endParaRPr lang="en-GB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Bright lung field, not </a:t>
            </a:r>
            <a:r>
              <a:rPr lang="en-GB" dirty="0" err="1" smtClean="0"/>
              <a:t>echogenic</a:t>
            </a:r>
            <a:endParaRPr lang="en-GB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FU one week:  to discuss results (not all above results available)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This pregnancy</a:t>
            </a:r>
            <a:endParaRPr lang="en-US" dirty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Arial" charset="0"/>
              <a:buNone/>
            </a:pPr>
            <a:endParaRPr lang="en-GB" dirty="0" smtClean="0"/>
          </a:p>
          <a:p>
            <a:pPr>
              <a:buFont typeface="Arial" charset="0"/>
              <a:buNone/>
            </a:pPr>
            <a:r>
              <a:rPr lang="en-GB" dirty="0" smtClean="0"/>
              <a:t>FU YG </a:t>
            </a:r>
          </a:p>
          <a:p>
            <a:pPr>
              <a:buFont typeface="Arial" charset="0"/>
              <a:buNone/>
            </a:pPr>
            <a:endParaRPr lang="en-GB" dirty="0" smtClean="0"/>
          </a:p>
          <a:p>
            <a:r>
              <a:rPr lang="en-GB" dirty="0" smtClean="0"/>
              <a:t>29+1 weeks: has been seen in Wrexham with </a:t>
            </a:r>
            <a:r>
              <a:rPr lang="en-GB" dirty="0" err="1" smtClean="0"/>
              <a:t>echogenic</a:t>
            </a:r>
            <a:r>
              <a:rPr lang="en-GB" dirty="0" smtClean="0"/>
              <a:t> bowel, CMV +, discussed implications, </a:t>
            </a:r>
            <a:r>
              <a:rPr lang="en-GB" dirty="0" err="1" smtClean="0"/>
              <a:t>neuro</a:t>
            </a:r>
            <a:r>
              <a:rPr lang="en-GB" dirty="0" smtClean="0"/>
              <a:t> developmental impact unknown. Normal </a:t>
            </a:r>
            <a:r>
              <a:rPr lang="en-GB" dirty="0" err="1" smtClean="0"/>
              <a:t>fetal</a:t>
            </a:r>
            <a:r>
              <a:rPr lang="en-GB" dirty="0" smtClean="0"/>
              <a:t> growth</a:t>
            </a:r>
          </a:p>
          <a:p>
            <a:r>
              <a:rPr lang="en-GB" dirty="0" smtClean="0"/>
              <a:t>Paediatric alert completed, in maternal notes</a:t>
            </a:r>
          </a:p>
          <a:p>
            <a:r>
              <a:rPr lang="en-GB" dirty="0" smtClean="0"/>
              <a:t>33+5 weeks: cephalic, normal FH, normal growth</a:t>
            </a:r>
          </a:p>
          <a:p>
            <a:r>
              <a:rPr lang="en-GB" dirty="0" smtClean="0"/>
              <a:t>possible</a:t>
            </a:r>
            <a:endParaRPr lang="en-US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3395</TotalTime>
  <Words>1701</Words>
  <Application>Microsoft Office PowerPoint</Application>
  <PresentationFormat>Widescreen</PresentationFormat>
  <Paragraphs>244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9" baseType="lpstr">
      <vt:lpstr>Arial</vt:lpstr>
      <vt:lpstr>Trebuchet MS</vt:lpstr>
      <vt:lpstr>Wingdings</vt:lpstr>
      <vt:lpstr>Wingdings 2</vt:lpstr>
      <vt:lpstr>Opulent</vt:lpstr>
      <vt:lpstr>CMV infection in pregnancy  Annual CARIS WALES meeting</vt:lpstr>
      <vt:lpstr>CMV in pregnancy</vt:lpstr>
      <vt:lpstr>Monday morning handover</vt:lpstr>
      <vt:lpstr>Maternal details</vt:lpstr>
      <vt:lpstr>Obstetric details</vt:lpstr>
      <vt:lpstr>This pregnancy</vt:lpstr>
      <vt:lpstr>This pregnancy</vt:lpstr>
      <vt:lpstr>This pregnancy</vt:lpstr>
      <vt:lpstr>This pregnancy</vt:lpstr>
      <vt:lpstr>This pregnancy</vt:lpstr>
      <vt:lpstr>This pregnancy</vt:lpstr>
      <vt:lpstr>Baby M.W.</vt:lpstr>
      <vt:lpstr>CMV+</vt:lpstr>
      <vt:lpstr>During admission…</vt:lpstr>
      <vt:lpstr>Impression:</vt:lpstr>
      <vt:lpstr>Conclusion…</vt:lpstr>
      <vt:lpstr>Congenital CMV</vt:lpstr>
      <vt:lpstr>Epidemiology</vt:lpstr>
      <vt:lpstr>PowerPoint Presentation</vt:lpstr>
      <vt:lpstr>Clinical Features? Symptomatic disease</vt:lpstr>
      <vt:lpstr>Who should be screened for cCMV?  Clinical features to trigger screening Neonates </vt:lpstr>
      <vt:lpstr>Transmission</vt:lpstr>
      <vt:lpstr>Confirmed cCMV, what next?</vt:lpstr>
      <vt:lpstr>Kimberlin, D.W., et al., Effect of ganciclovir therapy on hearing in symptomatic congenital cytomegalovirus disease involving the central nervous system: a randomized, controlled trial. J Pediatr, 2003. 143(1): p. 16-25.  </vt:lpstr>
      <vt:lpstr>Oliver, S.E., et al., Neurodevelopmental outcomes following ganciclovir therapy in symptomatic congenital cytomegalovirus infections involving the central nervous system. J Clin Virol, 2009. 46 Suppl 4: p. S22-6</vt:lpstr>
      <vt:lpstr>Kimberlin, D.W., et al., Valganciclovir for Symptomatic Congenital Cytomegalovirus Disease. New England Journal of Medicine, 2015. 372(10): p. 933-943</vt:lpstr>
      <vt:lpstr>Williams, E.J., et al., Feasibility and acceptability of targeted screening for congenital CMV-related hearing loss. Arch Dis Child Fetal Neonatal Ed, 2014. 99(3): p. F230-6. </vt:lpstr>
      <vt:lpstr>Kadambari, S., et al., Evaluating the feasibility of integrating salivary testing for congenital CMV into the Newborn Hearing Screening Programme in the UK. Eur J Pediatr, 2015. </vt:lpstr>
      <vt:lpstr>Screening</vt:lpstr>
      <vt:lpstr>Conclusion</vt:lpstr>
      <vt:lpstr>Mother’s (parent’s) perspective</vt:lpstr>
      <vt:lpstr>room for improvement?</vt:lpstr>
      <vt:lpstr>What did the mother tell us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Case Presentation</dc:title>
  <dc:creator>Tiago Guimaraes</dc:creator>
  <cp:lastModifiedBy>Morgane Richards (Public Health Wales - No. 2 Capital Quarter)</cp:lastModifiedBy>
  <cp:revision>77</cp:revision>
  <dcterms:created xsi:type="dcterms:W3CDTF">2016-07-04T20:17:09Z</dcterms:created>
  <dcterms:modified xsi:type="dcterms:W3CDTF">2020-10-06T13:27:24Z</dcterms:modified>
</cp:coreProperties>
</file>