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6"/>
  </p:notesMasterIdLst>
  <p:sldIdLst>
    <p:sldId id="258" r:id="rId2"/>
    <p:sldId id="259" r:id="rId3"/>
    <p:sldId id="265" r:id="rId4"/>
    <p:sldId id="260" r:id="rId5"/>
    <p:sldId id="268" r:id="rId6"/>
    <p:sldId id="261" r:id="rId7"/>
    <p:sldId id="263" r:id="rId8"/>
    <p:sldId id="262" r:id="rId9"/>
    <p:sldId id="264" r:id="rId10"/>
    <p:sldId id="266" r:id="rId11"/>
    <p:sldId id="267" r:id="rId12"/>
    <p:sldId id="269" r:id="rId13"/>
    <p:sldId id="270" r:id="rId14"/>
    <p:sldId id="271" r:id="rId15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2" autoAdjust="0"/>
    <p:restoredTop sz="79227" autoAdjust="0"/>
  </p:normalViewPr>
  <p:slideViewPr>
    <p:cSldViewPr>
      <p:cViewPr varScale="1">
        <p:scale>
          <a:sx n="52" d="100"/>
          <a:sy n="52" d="100"/>
        </p:scale>
        <p:origin x="1638" y="8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5CE0DBC-6BF8-450B-BA8B-CAA5C83219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4413FF-F557-414C-A1BC-A8FB8D13FEBA}" type="slidenum">
              <a:rPr lang="en-GB"/>
              <a:pPr/>
              <a:t>1</a:t>
            </a:fld>
            <a:endParaRPr lang="en-GB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CE0DBC-6BF8-450B-BA8B-CAA5C832191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457200"/>
            <a:ext cx="227012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57200"/>
            <a:ext cx="6662738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81200"/>
            <a:ext cx="4465638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981200"/>
            <a:ext cx="4467225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xt slide2 b-groun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57200"/>
            <a:ext cx="906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81200"/>
            <a:ext cx="90852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005561"/>
            <a:ext cx="9525000" cy="762000"/>
          </a:xfrm>
          <a:noFill/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CARIS Update	</a:t>
            </a:r>
            <a:endParaRPr lang="en-GB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051" name="Picture 9" descr="Title slide2 b-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663799" y="3997449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2016	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663799" y="5005561"/>
            <a:ext cx="9525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endParaRPr lang="en-GB" sz="2800" dirty="0" smtClean="0">
              <a:solidFill>
                <a:schemeClr val="bg1"/>
              </a:solidFill>
              <a:latin typeface="Verdana" pitchFamily="1" charset="0"/>
            </a:endParaRPr>
          </a:p>
          <a:p>
            <a:r>
              <a:rPr lang="en-GB" sz="5400" b="1" dirty="0" smtClean="0">
                <a:solidFill>
                  <a:schemeClr val="bg1"/>
                </a:solidFill>
                <a:latin typeface="Calibri" pitchFamily="34" charset="0"/>
              </a:rPr>
              <a:t>CARIS Update</a:t>
            </a:r>
            <a:endParaRPr lang="en-GB" sz="5400" b="1" dirty="0">
              <a:solidFill>
                <a:schemeClr val="bg1"/>
              </a:solidFill>
              <a:latin typeface="Calibri" pitchFamily="34" charset="0"/>
            </a:endParaRPr>
          </a:p>
          <a:p>
            <a:endParaRPr lang="en-GB" sz="2800" dirty="0" smtClean="0">
              <a:solidFill>
                <a:schemeClr val="bg1"/>
              </a:solidFill>
              <a:latin typeface="Verdana" pitchFamily="1" charset="0"/>
            </a:endParaRPr>
          </a:p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Linda Bailey, Consultant in Public Health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4438" y="973113"/>
            <a:ext cx="4264199" cy="3312368"/>
          </a:xfrm>
        </p:spPr>
        <p:txBody>
          <a:bodyPr/>
          <a:lstStyle/>
          <a:p>
            <a:r>
              <a:rPr lang="en-GB" sz="4400" b="1" dirty="0" smtClean="0">
                <a:latin typeface="Calibri" pitchFamily="34" charset="0"/>
              </a:rPr>
              <a:t>Congenital anomaly rates across Wales – 1998 to 2015</a:t>
            </a:r>
            <a:endParaRPr lang="en-GB" sz="4400" b="1" dirty="0">
              <a:latin typeface="Calibri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815" y="0"/>
            <a:ext cx="5463403" cy="637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775" y="0"/>
            <a:ext cx="5913437" cy="63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992391" y="2341265"/>
            <a:ext cx="4392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02060"/>
                </a:solidFill>
                <a:latin typeface="Calibri" pitchFamily="34" charset="0"/>
              </a:rPr>
              <a:t>Survival to the age of one year</a:t>
            </a:r>
            <a:endParaRPr lang="en-GB" sz="44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7856" y="0"/>
            <a:ext cx="7373736" cy="641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b="1" dirty="0" smtClean="0">
                <a:latin typeface="Calibri" pitchFamily="34" charset="0"/>
              </a:rPr>
              <a:t>Other CARIS work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79823" y="2053233"/>
            <a:ext cx="9085263" cy="2808337"/>
          </a:xfrm>
        </p:spPr>
        <p:txBody>
          <a:bodyPr/>
          <a:lstStyle/>
          <a:p>
            <a:r>
              <a:rPr lang="en-GB" sz="5400" dirty="0" smtClean="0">
                <a:solidFill>
                  <a:srgbClr val="002060"/>
                </a:solidFill>
                <a:latin typeface="Calibri" pitchFamily="34" charset="0"/>
              </a:rPr>
              <a:t>Rare diseases </a:t>
            </a:r>
          </a:p>
          <a:p>
            <a:r>
              <a:rPr lang="en-GB" sz="5400" dirty="0" smtClean="0">
                <a:solidFill>
                  <a:srgbClr val="002060"/>
                </a:solidFill>
                <a:latin typeface="Calibri" pitchFamily="34" charset="0"/>
              </a:rPr>
              <a:t>Antenatal screening – rates of detection</a:t>
            </a:r>
            <a:endParaRPr lang="en-GB" sz="5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9823" y="4645521"/>
            <a:ext cx="9067800" cy="1219200"/>
          </a:xfrm>
        </p:spPr>
        <p:txBody>
          <a:bodyPr/>
          <a:lstStyle/>
          <a:p>
            <a:r>
              <a:rPr lang="en-GB" dirty="0" smtClean="0"/>
              <a:t>Any questions?</a:t>
            </a:r>
            <a:endParaRPr lang="en-GB" dirty="0"/>
          </a:p>
        </p:txBody>
      </p:sp>
      <p:pic>
        <p:nvPicPr>
          <p:cNvPr id="9" name="Content Placeholder 8" descr="1399631439DiolchThankYou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21568" y="637525"/>
            <a:ext cx="5859055" cy="386398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807815" y="253033"/>
            <a:ext cx="9067800" cy="1219200"/>
          </a:xfrm>
        </p:spPr>
        <p:txBody>
          <a:bodyPr/>
          <a:lstStyle/>
          <a:p>
            <a:pPr algn="ctr" eaLnBrk="1" hangingPunct="1"/>
            <a:r>
              <a:rPr lang="en-GB" sz="5400" b="1" dirty="0" smtClean="0">
                <a:latin typeface="Calibri" pitchFamily="34" charset="0"/>
              </a:rPr>
              <a:t>CARIS update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3759" y="1477169"/>
            <a:ext cx="4680520" cy="4771231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solidFill>
                  <a:srgbClr val="002060"/>
                </a:solidFill>
                <a:latin typeface="Calibri" pitchFamily="34" charset="0"/>
              </a:rPr>
              <a:t>CARIS aim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solidFill>
                  <a:srgbClr val="002060"/>
                </a:solidFill>
                <a:latin typeface="Calibri" pitchFamily="34" charset="0"/>
              </a:rPr>
              <a:t>CARIS activity since 2015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solidFill>
                  <a:srgbClr val="002060"/>
                </a:solidFill>
                <a:latin typeface="Calibri" pitchFamily="34" charset="0"/>
              </a:rPr>
              <a:t>Update on CARIS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	</a:t>
            </a:r>
            <a:endParaRPr lang="en-GB" dirty="0"/>
          </a:p>
        </p:txBody>
      </p:sp>
      <p:pic>
        <p:nvPicPr>
          <p:cNvPr id="8" name="Picture 7" descr="parvovirus.jpg"/>
          <p:cNvPicPr>
            <a:picLocks noChangeAspect="1"/>
          </p:cNvPicPr>
          <p:nvPr/>
        </p:nvPicPr>
        <p:blipFill>
          <a:blip r:embed="rId3" cstate="print"/>
          <a:srcRect l="22379" t="8568" r="21031" b="11600"/>
          <a:stretch>
            <a:fillRect/>
          </a:stretch>
        </p:blipFill>
        <p:spPr>
          <a:xfrm>
            <a:off x="5200303" y="1621185"/>
            <a:ext cx="5200303" cy="48907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79823" y="0"/>
            <a:ext cx="9067800" cy="901105"/>
          </a:xfrm>
        </p:spPr>
        <p:txBody>
          <a:bodyPr/>
          <a:lstStyle/>
          <a:p>
            <a:pPr algn="ctr"/>
            <a:r>
              <a:rPr lang="en-GB" sz="4400" dirty="0" smtClean="0"/>
              <a:t>Aims of CARIS</a:t>
            </a:r>
            <a:endParaRPr lang="en-GB" sz="4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9743" y="829097"/>
            <a:ext cx="10528895" cy="561662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Public Health Wales established in 2009 with four statutory functions. The third of these includes the requirement for a congenital anomaly register.</a:t>
            </a:r>
          </a:p>
          <a:p>
            <a:pPr>
              <a:buNone/>
            </a:pP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CARIS aims to collect reliable data that can be used to: 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Build up and monitor the picture of congenital anomalies in Wales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Assess possible clusters &amp; their causes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Assess interventions to prevent or detect anomalies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Plan &amp; co-ordinate provision of health care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75" y="0"/>
            <a:ext cx="9499848" cy="1045121"/>
          </a:xfrm>
        </p:spPr>
        <p:txBody>
          <a:bodyPr/>
          <a:lstStyle/>
          <a:p>
            <a:r>
              <a:rPr lang="en-GB" b="1" dirty="0" smtClean="0">
                <a:latin typeface="Calibri" pitchFamily="34" charset="0"/>
              </a:rPr>
              <a:t>Key publications since last meeting</a:t>
            </a:r>
            <a:endParaRPr lang="en-GB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751" y="973113"/>
            <a:ext cx="10297144" cy="5275287"/>
          </a:xfrm>
        </p:spPr>
        <p:txBody>
          <a:bodyPr/>
          <a:lstStyle/>
          <a:p>
            <a:r>
              <a:rPr lang="en-GB" sz="4400" dirty="0" smtClean="0">
                <a:solidFill>
                  <a:srgbClr val="002060"/>
                </a:solidFill>
                <a:latin typeface="Calibri" pitchFamily="34" charset="0"/>
              </a:rPr>
              <a:t>BMJ: Long term trends in prevalence of neural tube defects in Europe: population based study</a:t>
            </a:r>
          </a:p>
          <a:p>
            <a:r>
              <a:rPr lang="en-GB" sz="4400" dirty="0" err="1" smtClean="0">
                <a:solidFill>
                  <a:srgbClr val="002060"/>
                </a:solidFill>
                <a:latin typeface="Calibri" pitchFamily="34" charset="0"/>
              </a:rPr>
              <a:t>Arch.Dis.Child</a:t>
            </a:r>
            <a:r>
              <a:rPr lang="en-GB" sz="4400" dirty="0" smtClean="0">
                <a:solidFill>
                  <a:srgbClr val="002060"/>
                </a:solidFill>
                <a:latin typeface="Calibri" pitchFamily="34" charset="0"/>
              </a:rPr>
              <a:t>: Prevention of neural tube defects in the UK: a missed opportunity</a:t>
            </a:r>
          </a:p>
          <a:p>
            <a:r>
              <a:rPr lang="en-GB" sz="4400" dirty="0" smtClean="0">
                <a:solidFill>
                  <a:srgbClr val="002060"/>
                </a:solidFill>
                <a:latin typeface="Calibri" pitchFamily="34" charset="0"/>
              </a:rPr>
              <a:t>BMJ: Prevalence of microcephaly in Europe</a:t>
            </a:r>
            <a:endParaRPr lang="en-GB" sz="4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743" y="181026"/>
            <a:ext cx="10225136" cy="1080120"/>
          </a:xfrm>
        </p:spPr>
        <p:txBody>
          <a:bodyPr/>
          <a:lstStyle/>
          <a:p>
            <a:pPr algn="ctr"/>
            <a:r>
              <a:rPr lang="en-GB" sz="4400" b="1" dirty="0" smtClean="0">
                <a:latin typeface="Calibri" pitchFamily="34" charset="0"/>
              </a:rPr>
              <a:t>CARIS – headlines1998 to 2015</a:t>
            </a:r>
            <a:endParaRPr lang="en-GB" sz="4400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807" y="1549177"/>
            <a:ext cx="9073009" cy="4320480"/>
          </a:xfrm>
        </p:spPr>
        <p:txBody>
          <a:bodyPr/>
          <a:lstStyle/>
          <a:p>
            <a:r>
              <a:rPr lang="en-GB" sz="4000" dirty="0" smtClean="0">
                <a:solidFill>
                  <a:srgbClr val="002060"/>
                </a:solidFill>
                <a:latin typeface="Calibri" pitchFamily="34" charset="0"/>
              </a:rPr>
              <a:t>31,123 cases recorded in CARIS</a:t>
            </a:r>
          </a:p>
          <a:p>
            <a:r>
              <a:rPr lang="en-GB" sz="4000" dirty="0" smtClean="0">
                <a:solidFill>
                  <a:srgbClr val="002060"/>
                </a:solidFill>
                <a:latin typeface="Calibri" pitchFamily="34" charset="0"/>
              </a:rPr>
              <a:t>Gross rate of 5.2%</a:t>
            </a:r>
          </a:p>
          <a:p>
            <a:r>
              <a:rPr lang="en-GB" sz="4000" dirty="0" smtClean="0">
                <a:solidFill>
                  <a:srgbClr val="002060"/>
                </a:solidFill>
                <a:latin typeface="Calibri" pitchFamily="34" charset="0"/>
              </a:rPr>
              <a:t>86.2% live born of whom 96.9% survived to one year</a:t>
            </a:r>
          </a:p>
          <a:p>
            <a:r>
              <a:rPr lang="en-GB" sz="4000" dirty="0" smtClean="0">
                <a:solidFill>
                  <a:srgbClr val="002060"/>
                </a:solidFill>
                <a:latin typeface="Calibri" pitchFamily="34" charset="0"/>
              </a:rPr>
              <a:t>More males than females – 58% to 40%</a:t>
            </a:r>
          </a:p>
          <a:p>
            <a:r>
              <a:rPr lang="en-GB" sz="4000" dirty="0" smtClean="0">
                <a:solidFill>
                  <a:srgbClr val="002060"/>
                </a:solidFill>
                <a:latin typeface="Calibri" pitchFamily="34" charset="0"/>
              </a:rPr>
              <a:t>Most (59.9%) with a single anomaly</a:t>
            </a:r>
          </a:p>
          <a:p>
            <a:endParaRPr lang="en-GB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7815" y="0"/>
            <a:ext cx="9067800" cy="966167"/>
          </a:xfrm>
        </p:spPr>
        <p:txBody>
          <a:bodyPr/>
          <a:lstStyle/>
          <a:p>
            <a:pPr algn="ctr"/>
            <a:r>
              <a:rPr lang="en-GB" b="1" dirty="0" smtClean="0">
                <a:latin typeface="Calibri" pitchFamily="34" charset="0"/>
              </a:rPr>
              <a:t>Neural Tube defect</a:t>
            </a:r>
            <a:endParaRPr lang="en-GB" b="1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3879" y="901105"/>
            <a:ext cx="7859674" cy="542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815" y="0"/>
            <a:ext cx="9067800" cy="901105"/>
          </a:xfrm>
        </p:spPr>
        <p:txBody>
          <a:bodyPr/>
          <a:lstStyle/>
          <a:p>
            <a:pPr algn="ctr"/>
            <a:r>
              <a:rPr lang="en-GB" b="1" dirty="0" smtClean="0">
                <a:latin typeface="Calibri" pitchFamily="34" charset="0"/>
              </a:rPr>
              <a:t>Gastroschisis</a:t>
            </a:r>
            <a:endParaRPr lang="en-GB" b="1" dirty="0">
              <a:latin typeface="Calibri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2936" y="944257"/>
            <a:ext cx="7443791" cy="521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815" y="0"/>
            <a:ext cx="9067800" cy="973113"/>
          </a:xfrm>
        </p:spPr>
        <p:txBody>
          <a:bodyPr/>
          <a:lstStyle/>
          <a:p>
            <a:pPr algn="ctr"/>
            <a:r>
              <a:rPr lang="en-GB" sz="4400" b="1" dirty="0" err="1" smtClean="0">
                <a:latin typeface="Calibri" pitchFamily="34" charset="0"/>
              </a:rPr>
              <a:t>Multicystic</a:t>
            </a:r>
            <a:r>
              <a:rPr lang="en-GB" sz="4400" b="1" dirty="0" smtClean="0">
                <a:latin typeface="Calibri" pitchFamily="34" charset="0"/>
              </a:rPr>
              <a:t> dysplastic kidneys</a:t>
            </a:r>
            <a:endParaRPr lang="en-GB" sz="4400" b="1" dirty="0">
              <a:latin typeface="Calibri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9863" y="973112"/>
            <a:ext cx="7848872" cy="537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CARIS Update </a:t>
            </a:r>
            <a:endParaRPr lang="en-GB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 t="15897" b="1491"/>
          <a:stretch>
            <a:fillRect/>
          </a:stretch>
        </p:blipFill>
        <p:spPr bwMode="auto">
          <a:xfrm>
            <a:off x="336026" y="178997"/>
            <a:ext cx="6088413" cy="612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 b="83580"/>
          <a:stretch>
            <a:fillRect/>
          </a:stretch>
        </p:blipFill>
        <p:spPr bwMode="auto">
          <a:xfrm>
            <a:off x="4299492" y="4933553"/>
            <a:ext cx="6389146" cy="127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</TotalTime>
  <Words>265</Words>
  <Application>Microsoft Office PowerPoint</Application>
  <PresentationFormat>Custom</PresentationFormat>
  <Paragraphs>63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Calibri</vt:lpstr>
      <vt:lpstr>Verdana</vt:lpstr>
      <vt:lpstr>Verdana Bold</vt:lpstr>
      <vt:lpstr>Blank Presentation</vt:lpstr>
      <vt:lpstr>CARIS Update </vt:lpstr>
      <vt:lpstr>CARIS update</vt:lpstr>
      <vt:lpstr>Aims of CARIS</vt:lpstr>
      <vt:lpstr>Key publications since last meeting</vt:lpstr>
      <vt:lpstr>CARIS – headlines1998 to 2015</vt:lpstr>
      <vt:lpstr>Neural Tube defect</vt:lpstr>
      <vt:lpstr>Gastroschisis</vt:lpstr>
      <vt:lpstr>Multicystic dysplastic kidneys</vt:lpstr>
      <vt:lpstr>PowerPoint Presentation</vt:lpstr>
      <vt:lpstr>Congenital anomaly rates across Wales – 1998 to 2015</vt:lpstr>
      <vt:lpstr>PowerPoint Presentation</vt:lpstr>
      <vt:lpstr>PowerPoint Presentation</vt:lpstr>
      <vt:lpstr>Other CARIS work </vt:lpstr>
      <vt:lpstr>Any questions?</vt:lpstr>
    </vt:vector>
  </TitlesOfParts>
  <Company>Public Health Wales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creator>Public Health Wales</dc:creator>
  <cp:lastModifiedBy>Morgane Richards (Public Health Wales - No. 2 Capital Quarter)</cp:lastModifiedBy>
  <cp:revision>85</cp:revision>
  <dcterms:created xsi:type="dcterms:W3CDTF">2010-01-28T14:43:59Z</dcterms:created>
  <dcterms:modified xsi:type="dcterms:W3CDTF">2020-10-06T13:24:11Z</dcterms:modified>
</cp:coreProperties>
</file>