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67" r:id="rId2"/>
    <p:sldId id="268" r:id="rId3"/>
    <p:sldId id="271" r:id="rId4"/>
    <p:sldId id="272" r:id="rId5"/>
    <p:sldId id="285" r:id="rId6"/>
    <p:sldId id="269" r:id="rId7"/>
    <p:sldId id="270" r:id="rId8"/>
    <p:sldId id="275" r:id="rId9"/>
    <p:sldId id="276" r:id="rId10"/>
    <p:sldId id="256" r:id="rId11"/>
    <p:sldId id="262" r:id="rId12"/>
    <p:sldId id="257" r:id="rId13"/>
    <p:sldId id="260" r:id="rId14"/>
    <p:sldId id="258" r:id="rId15"/>
    <p:sldId id="259" r:id="rId16"/>
    <p:sldId id="280" r:id="rId17"/>
    <p:sldId id="264" r:id="rId18"/>
    <p:sldId id="265" r:id="rId19"/>
    <p:sldId id="282" r:id="rId20"/>
    <p:sldId id="286" r:id="rId21"/>
    <p:sldId id="28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6E-4DCF-9860-2862CF8F076F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E6E-4DCF-9860-2862CF8F0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864384"/>
        <c:axId val="92305280"/>
      </c:scatterChart>
      <c:valAx>
        <c:axId val="82864384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92305280"/>
        <c:crosses val="autoZero"/>
        <c:crossBetween val="midCat"/>
      </c:valAx>
      <c:valAx>
        <c:axId val="9230528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82864384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EB-4EE4-8F79-27D0749508CD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0EB-4EE4-8F79-27D0749508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73312"/>
        <c:axId val="145766272"/>
      </c:scatterChart>
      <c:valAx>
        <c:axId val="92973312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45766272"/>
        <c:crosses val="autoZero"/>
        <c:crossBetween val="midCat"/>
      </c:valAx>
      <c:valAx>
        <c:axId val="145766272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92973312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39-400D-A21B-2F61FDF27563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39-400D-A21B-2F61FDF275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132224"/>
        <c:axId val="110421120"/>
      </c:scatterChart>
      <c:valAx>
        <c:axId val="110132224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10421120"/>
        <c:crosses val="autoZero"/>
        <c:crossBetween val="midCat"/>
      </c:valAx>
      <c:valAx>
        <c:axId val="11042112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110132224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11101370288378"/>
          <c:y val="1.2068338256577679E-2"/>
          <c:w val="0.82612642576645356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22E-4519-A92C-5339DCC63289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22E-4519-A92C-5339DCC632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095040"/>
        <c:axId val="110032000"/>
      </c:scatterChart>
      <c:valAx>
        <c:axId val="97095040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10032000"/>
        <c:crosses val="autoZero"/>
        <c:crossBetween val="midCat"/>
      </c:valAx>
      <c:valAx>
        <c:axId val="11003200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97095040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0.5422</cdr:x>
      <cdr:y>0.17334</cdr:y>
    </cdr:from>
    <cdr:to>
      <cdr:x>0.75721</cdr:x>
      <cdr:y>0.29239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240832" y="761870"/>
          <a:ext cx="128510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</cdr:y>
    </cdr:from>
    <cdr:to>
      <cdr:x>1</cdr:x>
      <cdr:y>0.11905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3630314" y="0"/>
          <a:ext cx="119120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0.55425</cdr:x>
      <cdr:y>0.36995</cdr:y>
    </cdr:from>
    <cdr:to>
      <cdr:x>0.67472</cdr:x>
      <cdr:y>0.50102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12840" y="1625966"/>
          <a:ext cx="72008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1.55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8685602-CB3E-48E5-8362-33A2F66B04CB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4638705-F49F-45BB-B97A-E95ADDD6D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89F7-E6EE-4420-A3ED-D0B451827CCC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51585-FD57-42AD-8CB6-FBE2064065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2F2B-E2E4-4AF1-9AAB-A8B6AF3C90E6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08AE-F66F-4829-8923-A4D5799AC2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EC07F-C464-46DA-93CB-3895095412DF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C0C7-9435-45F2-A0C3-3A14ED5518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High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g_slide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35613"/>
            <a:ext cx="37941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47675" y="185739"/>
            <a:ext cx="8239125" cy="920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Content Placeholder 20"/>
          <p:cNvSpPr>
            <a:spLocks noGrp="1"/>
          </p:cNvSpPr>
          <p:nvPr>
            <p:ph sz="quarter" idx="17"/>
          </p:nvPr>
        </p:nvSpPr>
        <p:spPr>
          <a:xfrm>
            <a:off x="449263" y="1289829"/>
            <a:ext cx="8250237" cy="487125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1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05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baseline="0">
                <a:solidFill>
                  <a:schemeClr val="tx1"/>
                </a:solidFill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4183063" y="6516688"/>
            <a:ext cx="777875" cy="241300"/>
          </a:xfrm>
        </p:spPr>
        <p:txBody>
          <a:bodyPr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100">
                <a:solidFill>
                  <a:srgbClr val="666666"/>
                </a:solidFill>
                <a:cs typeface="Arial" charset="0"/>
              </a:defRPr>
            </a:lvl1pPr>
          </a:lstStyle>
          <a:p>
            <a:pPr>
              <a:defRPr/>
            </a:pPr>
            <a:fld id="{C42F0A23-8E1D-4A94-84EC-CBAC3DE4F0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g_slide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35613"/>
            <a:ext cx="37941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47675" y="185739"/>
            <a:ext cx="8239125" cy="920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20"/>
          <p:cNvSpPr>
            <a:spLocks noGrp="1"/>
          </p:cNvSpPr>
          <p:nvPr>
            <p:ph sz="quarter" idx="17"/>
          </p:nvPr>
        </p:nvSpPr>
        <p:spPr>
          <a:xfrm>
            <a:off x="449264" y="1266825"/>
            <a:ext cx="3956050" cy="4886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baseline="0">
                <a:solidFill>
                  <a:schemeClr val="tx1"/>
                </a:solidFill>
                <a:latin typeface="Arial" pitchFamily="34" charset="0"/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23"/>
          </p:nvPr>
        </p:nvSpPr>
        <p:spPr>
          <a:xfrm>
            <a:off x="4741416" y="1266825"/>
            <a:ext cx="3956050" cy="4886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20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  <a:latin typeface="Arial" pitchFamily="34" charset="0"/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4"/>
          </p:nvPr>
        </p:nvSpPr>
        <p:spPr>
          <a:xfrm>
            <a:off x="4183063" y="6516688"/>
            <a:ext cx="777875" cy="241300"/>
          </a:xfrm>
        </p:spPr>
        <p:txBody>
          <a:bodyPr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100">
                <a:solidFill>
                  <a:srgbClr val="666666"/>
                </a:solidFill>
                <a:cs typeface="Arial" charset="0"/>
              </a:defRPr>
            </a:lvl1pPr>
          </a:lstStyle>
          <a:p>
            <a:pPr>
              <a:defRPr/>
            </a:pPr>
            <a:fld id="{802AF1B9-2F46-42C3-8CE9-9587B609F3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3970-23C8-43FC-AB48-19111CE92EF3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14D3-FBEE-4D54-96D3-D55329A5A8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DD22-D711-486D-B456-4C4F672F5E60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726F-9D7E-4B02-BF1B-CEA43C05CA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C2562-5F3D-4D62-A1EA-64A200321AB1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2E68B-9D5B-4A83-958E-2E994875A6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24F1D-8842-495E-A488-86F30D304952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58C4E-D961-41EE-BAAD-6A490BB81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8D658-85D8-4BE3-9543-176660555C97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2381-DD70-46E4-A381-E58CBC945F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FAC2E-51CF-488F-BC9F-ACAE30AF1983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854B-7058-49AA-A4C2-119C3DDB15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765E3-5367-4E67-A344-9079787EC993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B778-AB4E-43E0-8982-F20026173B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55A3-02EF-40FF-AEAB-9512E7F24C3A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4BE2F-9145-4EB8-8C2B-FABAAE7C1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49A9DB-30FA-4D1B-88BB-89DFE327B022}" type="datetimeFigureOut">
              <a:rPr lang="en-GB"/>
              <a:pPr>
                <a:defRPr/>
              </a:pPr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A4A9D0-9A10-4C3A-AA0D-8493F07E9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9388" y="1125538"/>
            <a:ext cx="8964612" cy="1223962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Teenage Pregnancies - Increased Risk of Congenital Anomalies?</a:t>
            </a:r>
          </a:p>
        </p:txBody>
      </p:sp>
      <p:sp>
        <p:nvSpPr>
          <p:cNvPr id="19459" name="Subtitle 2"/>
          <p:cNvSpPr>
            <a:spLocks noGrp="1"/>
          </p:cNvSpPr>
          <p:nvPr>
            <p:ph type="subTitle" idx="1"/>
          </p:nvPr>
        </p:nvSpPr>
        <p:spPr>
          <a:xfrm>
            <a:off x="107950" y="3284538"/>
            <a:ext cx="8516938" cy="3384550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b="1" dirty="0" smtClean="0">
                <a:latin typeface="Arial" charset="0"/>
                <a:cs typeface="Arial" charset="0"/>
              </a:rPr>
              <a:t> F Hodge, D Tucker, C Humphries &amp; M Morgan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b="1" dirty="0" smtClean="0">
                <a:latin typeface="Arial" charset="0"/>
                <a:cs typeface="Arial" charset="0"/>
              </a:rPr>
              <a:t>Welsh Obs &amp; Gynae Society Meeting October 2015</a:t>
            </a:r>
          </a:p>
          <a:p>
            <a:pPr eaLnBrk="1" hangingPunct="1">
              <a:spcBef>
                <a:spcPct val="0"/>
              </a:spcBef>
              <a:defRPr/>
            </a:pPr>
            <a:endParaRPr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Disorders of Sex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CARIS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" y="225425"/>
            <a:ext cx="8140700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DSD Guidelines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Assessment by experienced clinician</a:t>
            </a:r>
          </a:p>
          <a:p>
            <a:pPr eaLnBrk="1" hangingPunct="1"/>
            <a:r>
              <a:rPr lang="en-GB" smtClean="0"/>
              <a:t>Involve regional DSD team</a:t>
            </a:r>
          </a:p>
          <a:p>
            <a:pPr eaLnBrk="1" hangingPunct="1"/>
            <a:r>
              <a:rPr lang="en-GB" smtClean="0"/>
              <a:t>Specialist psychological support</a:t>
            </a:r>
          </a:p>
          <a:p>
            <a:pPr eaLnBrk="1" hangingPunct="1"/>
            <a:r>
              <a:rPr lang="en-GB" smtClean="0"/>
              <a:t>Parental discussion </a:t>
            </a:r>
          </a:p>
          <a:p>
            <a:pPr eaLnBrk="1" hangingPunct="1"/>
            <a:r>
              <a:rPr lang="en-GB" smtClean="0"/>
              <a:t>Research and clinical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101111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620713"/>
            <a:ext cx="6402387" cy="5545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1 in 2000 born with atypical genitalia</a:t>
            </a:r>
          </a:p>
          <a:p>
            <a:pPr eaLnBrk="1" hangingPunct="1"/>
            <a:r>
              <a:rPr lang="en-GB" smtClean="0"/>
              <a:t>Normalising surgery is common</a:t>
            </a:r>
          </a:p>
          <a:p>
            <a:pPr eaLnBrk="1" hangingPunct="1"/>
            <a:r>
              <a:rPr lang="en-GB" smtClean="0"/>
              <a:t>Limited longitudinal research on outcomes</a:t>
            </a:r>
          </a:p>
          <a:p>
            <a:pPr eaLnBrk="1" hangingPunct="1"/>
            <a:r>
              <a:rPr lang="en-GB" smtClean="0"/>
              <a:t>Parental pressure/regret</a:t>
            </a:r>
          </a:p>
          <a:p>
            <a:pPr eaLnBrk="1" hangingPunct="1"/>
            <a:r>
              <a:rPr lang="en-GB" smtClean="0"/>
              <a:t>Non surgical protocol</a:t>
            </a:r>
          </a:p>
          <a:p>
            <a:pPr eaLnBrk="1" hangingPunct="1"/>
            <a:r>
              <a:rPr lang="en-GB" smtClean="0"/>
              <a:t>Mandatory surgical audit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573463"/>
            <a:ext cx="2808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2012 – Germany, gender can be left blank on birth certificate</a:t>
            </a:r>
          </a:p>
          <a:p>
            <a:pPr eaLnBrk="1" hangingPunct="1"/>
            <a:r>
              <a:rPr lang="en-GB" smtClean="0"/>
              <a:t>2015 – Malta has moratorium on non vital genital surgery</a:t>
            </a:r>
          </a:p>
          <a:p>
            <a:pPr eaLnBrk="1" hangingPunct="1"/>
            <a:r>
              <a:rPr lang="en-GB" smtClean="0"/>
              <a:t>2015 – ‘avoid non-consensual sex normalising medical treatements on intersex people’</a:t>
            </a:r>
          </a:p>
          <a:p>
            <a:pPr eaLnBrk="1" hangingPunct="1">
              <a:buFont typeface="Arial" charset="0"/>
              <a:buNone/>
            </a:pPr>
            <a:r>
              <a:rPr lang="en-GB" smtClean="0"/>
              <a:t>European Union Agency for Fundamental Rights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516563"/>
            <a:ext cx="20875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6868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Hypospadias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16013" y="1628775"/>
          <a:ext cx="6840760" cy="2808311"/>
        </p:xfrm>
        <a:graphic>
          <a:graphicData uri="http://schemas.openxmlformats.org/drawingml/2006/table">
            <a:tbl>
              <a:tblPr/>
              <a:tblGrid>
                <a:gridCol w="281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6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Type of hypospadias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Number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% of total known cases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Glanular (Q54.0)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938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78.1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Penile (Q54.1)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179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14.9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Penoscrotal (Q54.2)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67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5.6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Perineal (Q54.3)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1.4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509" name="TextBox 4"/>
          <p:cNvSpPr txBox="1">
            <a:spLocks noChangeArrowheads="1"/>
          </p:cNvSpPr>
          <p:nvPr/>
        </p:nvSpPr>
        <p:spPr bwMode="auto">
          <a:xfrm>
            <a:off x="900113" y="4797425"/>
            <a:ext cx="6556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There are an additional 501 cases where the type of hypospadias hasn’t been specified.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205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157788"/>
            <a:ext cx="60674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Surgery for hypospadias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31913" y="1412875"/>
          <a:ext cx="6120680" cy="2952325"/>
        </p:xfrm>
        <a:graphic>
          <a:graphicData uri="http://schemas.openxmlformats.org/drawingml/2006/table">
            <a:tbl>
              <a:tblPr/>
              <a:tblGrid>
                <a:gridCol w="2020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2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6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Age at first surgical procedure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Number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% of cases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 2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112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26.7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3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216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51.6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4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13.4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5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5.0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5+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3.2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37" name="TextBox 4"/>
          <p:cNvSpPr txBox="1">
            <a:spLocks noChangeArrowheads="1"/>
          </p:cNvSpPr>
          <p:nvPr/>
        </p:nvSpPr>
        <p:spPr bwMode="auto">
          <a:xfrm>
            <a:off x="827088" y="4724400"/>
            <a:ext cx="77358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In summary this data shows that 78.3% of cases notified to CARIS have surgery before their 3</a:t>
            </a:r>
            <a:r>
              <a:rPr lang="en-GB" sz="1400" baseline="30000">
                <a:latin typeface="Calibri" pitchFamily="34" charset="0"/>
              </a:rPr>
              <a:t>rd</a:t>
            </a:r>
            <a:r>
              <a:rPr lang="en-GB" sz="1400">
                <a:latin typeface="Calibri" pitchFamily="34" charset="0"/>
              </a:rPr>
              <a:t> birthday.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21538" name="Picture 1" descr="Types of Hypospadias - Subcoronal, Midshaft, and Penoscro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5084763"/>
            <a:ext cx="34559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http://img.tfd.com/mk/C/X2604-C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7575" y="1196975"/>
            <a:ext cx="4324350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49263" y="1263650"/>
            <a:ext cx="8250237" cy="1444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Wales teenage conception rate 48/1000 (Stats Wales 2015)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UK teenage birth rate 2012 19.7/1000 (ONS 2012)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European teenage birth rate 15.4/1000 (ONS 2012)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Teenage </a:t>
            </a:r>
            <a:r>
              <a:rPr lang="en-GB" dirty="0"/>
              <a:t>pregnancies known to be associated </a:t>
            </a:r>
            <a:r>
              <a:rPr lang="en-GB" dirty="0" smtClean="0"/>
              <a:t>with:</a:t>
            </a:r>
            <a:endParaRPr lang="en-GB" dirty="0"/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Pre-term delivery</a:t>
            </a:r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Low birth weight</a:t>
            </a:r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Neonatal </a:t>
            </a:r>
            <a:r>
              <a:rPr lang="en-GB" sz="1600" dirty="0" smtClean="0"/>
              <a:t>mortality</a:t>
            </a:r>
            <a:endParaRPr lang="en-GB" sz="1600" dirty="0"/>
          </a:p>
          <a:p>
            <a:pPr marL="263525" lvl="2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dirty="0" smtClean="0"/>
              <a:t>(</a:t>
            </a:r>
            <a:r>
              <a:rPr lang="en-GB" sz="1600" dirty="0" err="1" smtClean="0"/>
              <a:t>Paranjothy</a:t>
            </a:r>
            <a:r>
              <a:rPr lang="en-GB" sz="1600" dirty="0" smtClean="0"/>
              <a:t> </a:t>
            </a:r>
            <a:r>
              <a:rPr lang="en-GB" sz="1600" i="1" dirty="0"/>
              <a:t>et al </a:t>
            </a:r>
            <a:r>
              <a:rPr lang="en-GB" sz="1600" dirty="0"/>
              <a:t>2008)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6868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1557338"/>
            <a:ext cx="8229600" cy="1511300"/>
          </a:xfrm>
        </p:spPr>
        <p:txBody>
          <a:bodyPr/>
          <a:lstStyle/>
          <a:p>
            <a:r>
              <a:rPr lang="en-GB" smtClean="0"/>
              <a:t>Thanks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66825"/>
            <a:ext cx="8237537" cy="4886325"/>
          </a:xfrm>
        </p:spPr>
        <p:txBody>
          <a:bodyPr/>
          <a:lstStyle/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Retrospective study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Selected conditions of congenital anomalies in Wales recorded by CARIS from 1</a:t>
            </a:r>
            <a:r>
              <a:rPr lang="en-GB" baseline="30000" dirty="0"/>
              <a:t>st</a:t>
            </a:r>
            <a:r>
              <a:rPr lang="en-GB" dirty="0"/>
              <a:t> January 1998 until 31</a:t>
            </a:r>
            <a:r>
              <a:rPr lang="en-GB" baseline="30000" dirty="0"/>
              <a:t>st</a:t>
            </a:r>
            <a:r>
              <a:rPr lang="en-GB" dirty="0"/>
              <a:t> December 2012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err="1"/>
              <a:t>Primiparous</a:t>
            </a:r>
            <a:r>
              <a:rPr lang="en-GB" dirty="0"/>
              <a:t> and multiparous women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Singleton and multiple pregnancies included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All outcomes including spontaneous </a:t>
            </a:r>
            <a:r>
              <a:rPr lang="en-GB" dirty="0" err="1"/>
              <a:t>fetal</a:t>
            </a:r>
            <a:r>
              <a:rPr lang="en-GB" dirty="0"/>
              <a:t> losses and terminations of pregnancy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Denominator data used was total births over the given time period by maternal age which was 425,025 births</a:t>
            </a:r>
            <a:endParaRPr lang="en-GB" sz="800" dirty="0"/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Cases were categorised by maternal age at delivery into two groups:  those less than 20 years and those aged 20 to 34 years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Congenital anomalies are classified by ICD-10 coding system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>
                <a:latin typeface="Arial" charset="0"/>
              </a:rPr>
              <a:t>Rates of Anomalies per 10,000 Births by Maternal  Age</a:t>
            </a:r>
          </a:p>
        </p:txBody>
      </p:sp>
      <p:graphicFrame>
        <p:nvGraphicFramePr>
          <p:cNvPr id="1026" name="Content Placeholder 3"/>
          <p:cNvGraphicFramePr>
            <a:graphicFrameLocks noGrp="1"/>
          </p:cNvGraphicFramePr>
          <p:nvPr>
            <p:ph sz="quarter" idx="17"/>
          </p:nvPr>
        </p:nvGraphicFramePr>
        <p:xfrm>
          <a:off x="398463" y="1238250"/>
          <a:ext cx="8351837" cy="497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3" imgW="8358340" imgH="4980864" progId="Excel.Chart.8">
                  <p:embed/>
                </p:oleObj>
              </mc:Choice>
              <mc:Fallback>
                <p:oleObj name="Chart" r:id="rId3" imgW="8358340" imgH="498086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1238250"/>
                        <a:ext cx="8351837" cy="4973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r>
              <a:rPr lang="en-GB" sz="4000" smtClean="0">
                <a:latin typeface="Arial" charset="0"/>
              </a:rPr>
              <a:t>Odds Ratios with 95% Confidence Intervals</a:t>
            </a:r>
            <a:endParaRPr lang="en-GB" sz="400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12936908" y="9660805"/>
          <a:ext cx="7949041" cy="4928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13089308" y="9813205"/>
          <a:ext cx="7949041" cy="4928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10071100" y="9513888"/>
            <a:ext cx="10939463" cy="5075237"/>
            <a:chOff x="0" y="0"/>
            <a:chExt cx="6440331" cy="2965724"/>
          </a:xfrm>
        </p:grpSpPr>
        <p:grpSp>
          <p:nvGrpSpPr>
            <p:cNvPr id="8214" name="Group 86"/>
            <p:cNvGrpSpPr>
              <a:grpSpLocks/>
            </p:cNvGrpSpPr>
            <p:nvPr/>
          </p:nvGrpSpPr>
          <p:grpSpPr bwMode="auto">
            <a:xfrm>
              <a:off x="0" y="85726"/>
              <a:ext cx="6367050" cy="2879998"/>
              <a:chOff x="0" y="85726"/>
              <a:chExt cx="6367050" cy="2879998"/>
            </a:xfrm>
          </p:grpSpPr>
          <p:graphicFrame>
            <p:nvGraphicFramePr>
              <p:cNvPr id="14" name="Chart 13"/>
              <p:cNvGraphicFramePr/>
              <p:nvPr/>
            </p:nvGraphicFramePr>
            <p:xfrm>
              <a:off x="1687050" y="85726"/>
              <a:ext cx="4680000" cy="2879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8222" name="Group 94"/>
              <p:cNvGrpSpPr>
                <a:grpSpLocks/>
              </p:cNvGrpSpPr>
              <p:nvPr/>
            </p:nvGrpSpPr>
            <p:grpSpPr bwMode="auto">
              <a:xfrm>
                <a:off x="0" y="226798"/>
                <a:ext cx="1928981" cy="2162962"/>
                <a:chOff x="0" y="226798"/>
                <a:chExt cx="1928981" cy="2162962"/>
              </a:xfrm>
            </p:grpSpPr>
            <p:sp>
              <p:nvSpPr>
                <p:cNvPr id="16" name="TextBox 3"/>
                <p:cNvSpPr txBox="1"/>
                <p:nvPr/>
              </p:nvSpPr>
              <p:spPr>
                <a:xfrm>
                  <a:off x="0" y="226349"/>
                  <a:ext cx="1924342" cy="43600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Gastroschisis</a:t>
                  </a:r>
                </a:p>
              </p:txBody>
            </p:sp>
            <p:sp>
              <p:nvSpPr>
                <p:cNvPr id="17" name="TextBox 4"/>
                <p:cNvSpPr txBox="1"/>
                <p:nvPr/>
              </p:nvSpPr>
              <p:spPr>
                <a:xfrm>
                  <a:off x="0" y="669769"/>
                  <a:ext cx="1866397" cy="686467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Neural tube defects</a:t>
                  </a:r>
                </a:p>
              </p:txBody>
            </p:sp>
            <p:sp>
              <p:nvSpPr>
                <p:cNvPr id="18" name="TextBox 5"/>
                <p:cNvSpPr txBox="1"/>
                <p:nvPr/>
              </p:nvSpPr>
              <p:spPr>
                <a:xfrm>
                  <a:off x="63553" y="1116901"/>
                  <a:ext cx="1865462" cy="548246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Limb reduction</a:t>
                  </a:r>
                </a:p>
              </p:txBody>
            </p:sp>
            <p:sp>
              <p:nvSpPr>
                <p:cNvPr id="19" name="TextBox 6"/>
                <p:cNvSpPr txBox="1"/>
                <p:nvPr/>
              </p:nvSpPr>
              <p:spPr>
                <a:xfrm>
                  <a:off x="39253" y="1579802"/>
                  <a:ext cx="1841163" cy="809846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Double outlet right ventricle</a:t>
                  </a:r>
                </a:p>
              </p:txBody>
            </p:sp>
          </p:grpSp>
        </p:grpSp>
        <p:grpSp>
          <p:nvGrpSpPr>
            <p:cNvPr id="8215" name="Group 87"/>
            <p:cNvGrpSpPr>
              <a:grpSpLocks/>
            </p:cNvGrpSpPr>
            <p:nvPr/>
          </p:nvGrpSpPr>
          <p:grpSpPr bwMode="auto">
            <a:xfrm>
              <a:off x="4496926" y="0"/>
              <a:ext cx="1943405" cy="254166"/>
              <a:chOff x="4496926" y="0"/>
              <a:chExt cx="2017020" cy="230227"/>
            </a:xfrm>
          </p:grpSpPr>
          <p:sp>
            <p:nvSpPr>
              <p:cNvPr id="8216" name="TextBox 1"/>
              <p:cNvSpPr txBox="1">
                <a:spLocks noChangeArrowheads="1"/>
              </p:cNvSpPr>
              <p:nvPr/>
            </p:nvSpPr>
            <p:spPr bwMode="auto">
              <a:xfrm>
                <a:off x="4694570" y="0"/>
                <a:ext cx="1819376" cy="230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>
                    <a:latin typeface="Verdana" pitchFamily="34" charset="0"/>
                  </a:rPr>
                  <a:t>95% confidence interval</a:t>
                </a:r>
              </a:p>
            </p:txBody>
          </p:sp>
          <p:grpSp>
            <p:nvGrpSpPr>
              <p:cNvPr id="8217" name="Group 89"/>
              <p:cNvGrpSpPr>
                <a:grpSpLocks/>
              </p:cNvGrpSpPr>
              <p:nvPr/>
            </p:nvGrpSpPr>
            <p:grpSpPr bwMode="auto">
              <a:xfrm>
                <a:off x="4496926" y="75614"/>
                <a:ext cx="228600" cy="54436"/>
                <a:chOff x="4496926" y="75614"/>
                <a:chExt cx="228600" cy="54436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4497311" y="104195"/>
                  <a:ext cx="23086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27202" y="76466"/>
                  <a:ext cx="0" cy="5377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500221" y="75626"/>
                  <a:ext cx="0" cy="5377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198" name="Content Placeholder 19"/>
          <p:cNvGrpSpPr>
            <a:grpSpLocks noGrp="1"/>
          </p:cNvGrpSpPr>
          <p:nvPr/>
        </p:nvGrpSpPr>
        <p:grpSpPr bwMode="auto">
          <a:xfrm>
            <a:off x="179388" y="1341438"/>
            <a:ext cx="8070850" cy="4784725"/>
            <a:chOff x="-269537" y="-169998"/>
            <a:chExt cx="7833794" cy="3135722"/>
          </a:xfrm>
        </p:grpSpPr>
        <p:grpSp>
          <p:nvGrpSpPr>
            <p:cNvPr id="8201" name="Group 86"/>
            <p:cNvGrpSpPr>
              <a:grpSpLocks/>
            </p:cNvGrpSpPr>
            <p:nvPr/>
          </p:nvGrpSpPr>
          <p:grpSpPr bwMode="auto">
            <a:xfrm>
              <a:off x="-269537" y="85726"/>
              <a:ext cx="7758285" cy="2879998"/>
              <a:chOff x="-269537" y="85726"/>
              <a:chExt cx="7758285" cy="2879998"/>
            </a:xfrm>
          </p:grpSpPr>
          <p:graphicFrame>
            <p:nvGraphicFramePr>
              <p:cNvPr id="28" name="Chart 27"/>
              <p:cNvGraphicFramePr/>
              <p:nvPr/>
            </p:nvGraphicFramePr>
            <p:xfrm>
              <a:off x="1687050" y="85726"/>
              <a:ext cx="5801698" cy="2879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pSp>
            <p:nvGrpSpPr>
              <p:cNvPr id="8209" name="Group 94"/>
              <p:cNvGrpSpPr>
                <a:grpSpLocks/>
              </p:cNvGrpSpPr>
              <p:nvPr/>
            </p:nvGrpSpPr>
            <p:grpSpPr bwMode="auto">
              <a:xfrm>
                <a:off x="-269537" y="207479"/>
                <a:ext cx="3075356" cy="1840200"/>
                <a:chOff x="-269537" y="207479"/>
                <a:chExt cx="3075356" cy="1840200"/>
              </a:xfrm>
            </p:grpSpPr>
            <p:sp>
              <p:nvSpPr>
                <p:cNvPr id="30" name="TextBox 3"/>
                <p:cNvSpPr txBox="1"/>
                <p:nvPr/>
              </p:nvSpPr>
              <p:spPr>
                <a:xfrm>
                  <a:off x="359139" y="207662"/>
                  <a:ext cx="2027788" cy="435922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Gastroschisis</a:t>
                  </a:r>
                </a:p>
              </p:txBody>
            </p:sp>
            <p:sp>
              <p:nvSpPr>
                <p:cNvPr id="31" name="TextBox 4"/>
                <p:cNvSpPr txBox="1"/>
                <p:nvPr/>
              </p:nvSpPr>
              <p:spPr>
                <a:xfrm>
                  <a:off x="-269537" y="670634"/>
                  <a:ext cx="3075581" cy="686655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Neural tube defects</a:t>
                  </a:r>
                </a:p>
              </p:txBody>
            </p:sp>
            <p:sp>
              <p:nvSpPr>
                <p:cNvPr id="32" name="TextBox 5"/>
                <p:cNvSpPr txBox="1"/>
                <p:nvPr/>
              </p:nvSpPr>
              <p:spPr>
                <a:xfrm>
                  <a:off x="9360" y="1104474"/>
                  <a:ext cx="2306686" cy="547243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Limb reduction</a:t>
                  </a:r>
                </a:p>
              </p:txBody>
            </p:sp>
            <p:sp>
              <p:nvSpPr>
                <p:cNvPr id="33" name="TextBox 6"/>
                <p:cNvSpPr txBox="1"/>
                <p:nvPr/>
              </p:nvSpPr>
              <p:spPr>
                <a:xfrm>
                  <a:off x="-269537" y="1482135"/>
                  <a:ext cx="2516244" cy="56597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Double outlet right ventricle</a:t>
                  </a:r>
                </a:p>
              </p:txBody>
            </p:sp>
          </p:grpSp>
        </p:grpSp>
        <p:grpSp>
          <p:nvGrpSpPr>
            <p:cNvPr id="8202" name="Group 87"/>
            <p:cNvGrpSpPr>
              <a:grpSpLocks/>
            </p:cNvGrpSpPr>
            <p:nvPr/>
          </p:nvGrpSpPr>
          <p:grpSpPr bwMode="auto">
            <a:xfrm>
              <a:off x="5531703" y="-169998"/>
              <a:ext cx="2032554" cy="254166"/>
              <a:chOff x="5570900" y="-153987"/>
              <a:chExt cx="2109546" cy="230227"/>
            </a:xfrm>
          </p:grpSpPr>
          <p:sp>
            <p:nvSpPr>
              <p:cNvPr id="8203" name="TextBox 1"/>
              <p:cNvSpPr txBox="1">
                <a:spLocks noChangeArrowheads="1"/>
              </p:cNvSpPr>
              <p:nvPr/>
            </p:nvSpPr>
            <p:spPr bwMode="auto">
              <a:xfrm>
                <a:off x="5861069" y="-153987"/>
                <a:ext cx="1819377" cy="230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>
                    <a:latin typeface="Verdana" pitchFamily="34" charset="0"/>
                  </a:rPr>
                  <a:t>95% confidence interval</a:t>
                </a:r>
              </a:p>
            </p:txBody>
          </p:sp>
          <p:grpSp>
            <p:nvGrpSpPr>
              <p:cNvPr id="8204" name="Group 89"/>
              <p:cNvGrpSpPr>
                <a:grpSpLocks/>
              </p:cNvGrpSpPr>
              <p:nvPr/>
            </p:nvGrpSpPr>
            <p:grpSpPr bwMode="auto">
              <a:xfrm>
                <a:off x="5570900" y="-54097"/>
                <a:ext cx="228602" cy="53928"/>
                <a:chOff x="5570900" y="-54097"/>
                <a:chExt cx="228602" cy="53928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571048" y="-25821"/>
                  <a:ext cx="228692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796541" y="-54093"/>
                  <a:ext cx="0" cy="5371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571048" y="-54093"/>
                  <a:ext cx="0" cy="5371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199" name="TextBox 33"/>
          <p:cNvSpPr txBox="1">
            <a:spLocks noChangeArrowheads="1"/>
          </p:cNvSpPr>
          <p:nvPr/>
        </p:nvSpPr>
        <p:spPr bwMode="auto">
          <a:xfrm>
            <a:off x="14868525" y="13366750"/>
            <a:ext cx="854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FF0000"/>
                </a:solidFill>
              </a:rPr>
              <a:t>1.81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51500" y="4076700"/>
            <a:ext cx="8302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rgbClr val="FF0000"/>
                </a:solidFill>
                <a:latin typeface="+mn-lt"/>
              </a:rPr>
              <a:t>1.81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377825" y="1125538"/>
            <a:ext cx="3978275" cy="50530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000" dirty="0"/>
              <a:t>Statistically different rates in teenage pregnancy </a:t>
            </a:r>
            <a:r>
              <a:rPr lang="en-GB" sz="2000" dirty="0" smtClean="0"/>
              <a:t>of:</a:t>
            </a:r>
            <a:endParaRPr lang="en-GB" sz="2000" dirty="0"/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Neural tube defects</a:t>
            </a: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>
                <a:solidFill>
                  <a:srgbClr val="FF0000"/>
                </a:solidFill>
              </a:rPr>
              <a:t>Gastroschisis</a:t>
            </a:r>
            <a:endParaRPr lang="en-GB" sz="1800" i="1" dirty="0">
              <a:solidFill>
                <a:srgbClr val="FF0000"/>
              </a:solidFill>
            </a:endParaRP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Limb reduction defects</a:t>
            </a: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Double outlet right ventricle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05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4013" y="5318125"/>
            <a:ext cx="216217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5975" y="5322888"/>
            <a:ext cx="2117725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125" y="5326063"/>
            <a:ext cx="2124075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988" y="5316538"/>
            <a:ext cx="2136775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924300" y="1143000"/>
            <a:ext cx="4968875" cy="48879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263525" indent="-263525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536575" indent="-2730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811213" indent="-2746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074738" indent="-263525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05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1136650" indent="-2159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3025" indent="-228600" algn="l" defTabSz="914400" rtl="0" eaLnBrk="1" latinLnBrk="0" hangingPunct="1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en-GB" sz="2000" dirty="0" smtClean="0"/>
              <a:t>No statistical difference for:</a:t>
            </a:r>
          </a:p>
          <a:p>
            <a:pPr algn="just" fontAlgn="auto">
              <a:spcAft>
                <a:spcPts val="0"/>
              </a:spcAft>
              <a:defRPr/>
            </a:pPr>
            <a:endParaRPr lang="en-GB" sz="800" dirty="0" smtClean="0"/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Exomphalos</a:t>
            </a:r>
            <a:endParaRPr lang="en-GB" sz="1800" i="1" dirty="0" smtClean="0"/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C</a:t>
            </a:r>
            <a:r>
              <a:rPr lang="en-GB" sz="1800" i="1" dirty="0" smtClean="0"/>
              <a:t>left </a:t>
            </a:r>
            <a:r>
              <a:rPr lang="en-GB" sz="1800" i="1" dirty="0"/>
              <a:t>p</a:t>
            </a:r>
            <a:r>
              <a:rPr lang="en-GB" sz="1800" i="1" dirty="0" smtClean="0"/>
              <a:t>alate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Cleft lip and palate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Non neural tube central nervous system anomalies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Truncus arteriosus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Transposition of the great</a:t>
            </a:r>
            <a:r>
              <a:rPr lang="en-GB" sz="1600" i="1" dirty="0" smtClean="0"/>
              <a:t> </a:t>
            </a:r>
            <a:r>
              <a:rPr lang="en-GB" sz="1800" i="1" dirty="0" smtClean="0"/>
              <a:t>arteries 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Fallot’s</a:t>
            </a:r>
            <a:r>
              <a:rPr lang="en-GB" sz="1800" i="1" dirty="0" smtClean="0"/>
              <a:t> tetralogy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Hypoplastic</a:t>
            </a:r>
            <a:r>
              <a:rPr lang="en-GB" sz="1800" i="1" dirty="0" smtClean="0"/>
              <a:t> left heart syndrome 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Total anomalous pulmonary venous disease</a:t>
            </a:r>
          </a:p>
          <a:p>
            <a:pPr fontAlgn="auto">
              <a:spcAft>
                <a:spcPts val="0"/>
              </a:spcAft>
              <a:defRPr/>
            </a:pP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>
                <a:latin typeface="Arial" charset="0"/>
              </a:rPr>
              <a:t>Recent Literature – Increased Teenage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66825"/>
            <a:ext cx="3956050" cy="4886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North American Study (Chen </a:t>
            </a:r>
            <a:r>
              <a:rPr lang="en-GB" i="1" dirty="0"/>
              <a:t>et al </a:t>
            </a:r>
            <a:r>
              <a:rPr lang="en-GB" dirty="0"/>
              <a:t>2007</a:t>
            </a:r>
            <a:r>
              <a:rPr lang="en-GB" dirty="0" smtClean="0"/>
              <a:t>):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Non neural tube CNS anomalies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GI anomalies - </a:t>
            </a:r>
            <a:r>
              <a:rPr lang="en-GB" sz="1800" i="1" dirty="0" err="1"/>
              <a:t>Exomphalos</a:t>
            </a:r>
            <a:r>
              <a:rPr lang="en-GB" sz="1800" i="1" dirty="0"/>
              <a:t>/ </a:t>
            </a:r>
            <a:r>
              <a:rPr lang="en-GB" sz="1800" i="1" dirty="0" err="1"/>
              <a:t>Gastroschisis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MSK anomalies – cleft lip/palate, polydactyly/syndactyly/</a:t>
            </a:r>
            <a:r>
              <a:rPr lang="en-GB" sz="1800" i="1" dirty="0" err="1"/>
              <a:t>adactyly</a:t>
            </a:r>
            <a:endParaRPr lang="en-GB" i="1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3"/>
          </p:nvPr>
        </p:nvSpPr>
        <p:spPr>
          <a:xfrm>
            <a:off x="4741863" y="1266825"/>
            <a:ext cx="3956050" cy="4886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European Study (</a:t>
            </a:r>
            <a:r>
              <a:rPr lang="en-GB" dirty="0" err="1"/>
              <a:t>Loane</a:t>
            </a:r>
            <a:r>
              <a:rPr lang="en-GB" dirty="0"/>
              <a:t>, </a:t>
            </a:r>
            <a:r>
              <a:rPr lang="en-GB" dirty="0" err="1"/>
              <a:t>Dolk</a:t>
            </a:r>
            <a:r>
              <a:rPr lang="en-GB" dirty="0"/>
              <a:t> &amp; Morris 2009</a:t>
            </a:r>
            <a:r>
              <a:rPr lang="en-GB" dirty="0" smtClean="0"/>
              <a:t>):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/>
              <a:t>Gastroschisis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Maternal Infection Syndromes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Tricuspid atresia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/>
              <a:t>Anencephalus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Nervous system anomalies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Digestive system anomalies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64088" y="0"/>
            <a:ext cx="3774727" cy="6858000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89050"/>
            <a:ext cx="8250237" cy="4872038"/>
          </a:xfrm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Some </a:t>
            </a:r>
            <a:r>
              <a:rPr lang="en-GB" sz="2000" dirty="0"/>
              <a:t>differences between our data and previous </a:t>
            </a:r>
            <a:r>
              <a:rPr lang="en-GB" sz="2000" dirty="0" smtClean="0"/>
              <a:t>studies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May relate to differences within populations and </a:t>
            </a:r>
            <a:r>
              <a:rPr lang="en-GB" sz="2000" dirty="0" smtClean="0"/>
              <a:t>exposures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This data highlights opportunities to reduce risk in teenage </a:t>
            </a:r>
            <a:r>
              <a:rPr lang="en-GB" sz="2000" dirty="0" smtClean="0"/>
              <a:t>mothers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lvl="3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900" dirty="0"/>
              <a:t>Pre-conceptual folic acid</a:t>
            </a:r>
          </a:p>
          <a:p>
            <a:pPr lvl="3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900" dirty="0"/>
              <a:t>Healthy </a:t>
            </a:r>
            <a:r>
              <a:rPr lang="en-GB" sz="1900" dirty="0" smtClean="0"/>
              <a:t>diet</a:t>
            </a: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1152525"/>
          </a:xfrm>
        </p:spPr>
        <p:txBody>
          <a:bodyPr/>
          <a:lstStyle/>
          <a:p>
            <a:pPr eaLnBrk="1" hangingPunct="1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Trisomy 13 and Trisomy 18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z="3200" smtClean="0"/>
              <a:t>International Mortality Review </a:t>
            </a:r>
            <a:br>
              <a:rPr lang="en-GB" sz="3200" smtClean="0"/>
            </a:br>
            <a:r>
              <a:rPr lang="en-GB" sz="2000" smtClean="0"/>
              <a:t>International Clearing House for Birth Defects, Surveillance and Research</a:t>
            </a:r>
            <a:r>
              <a:rPr lang="en-GB" sz="3200" smtClean="0"/>
              <a:t/>
            </a:r>
            <a:br>
              <a:rPr lang="en-GB" sz="3200" smtClean="0"/>
            </a:br>
            <a:r>
              <a:rPr lang="en-GB" sz="3200" smtClean="0"/>
              <a:t/>
            </a:r>
            <a:br>
              <a:rPr lang="en-GB" sz="3200" smtClean="0"/>
            </a:br>
            <a:r>
              <a:rPr lang="en-GB" sz="3200" smtClean="0"/>
              <a:t>Wales Outcome Review</a:t>
            </a:r>
            <a:br>
              <a:rPr lang="en-GB" sz="3200" smtClean="0"/>
            </a:br>
            <a:endParaRPr lang="en-GB" sz="3200" smtClean="0"/>
          </a:p>
        </p:txBody>
      </p:sp>
      <p:pic>
        <p:nvPicPr>
          <p:cNvPr id="12291" name="Picture 4" descr="CYTOG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365625"/>
            <a:ext cx="2592388" cy="1655763"/>
          </a:xfrm>
          <a:noFill/>
        </p:spPr>
      </p:pic>
      <p:pic>
        <p:nvPicPr>
          <p:cNvPr id="12292" name="Picture 5" descr="Karotype-of-Trisomy-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221163"/>
            <a:ext cx="2665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2286000" y="3105150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/>
            </a:r>
            <a:br>
              <a:rPr lang="en-GB"/>
            </a:b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627</Words>
  <Application>Microsoft Office PowerPoint</Application>
  <PresentationFormat>On-screen Show (4:3)</PresentationFormat>
  <Paragraphs>147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Times New Roman</vt:lpstr>
      <vt:lpstr>Verdana</vt:lpstr>
      <vt:lpstr>Office Theme</vt:lpstr>
      <vt:lpstr>Chart</vt:lpstr>
      <vt:lpstr>Teenage Pregnancies - Increased Risk of Congenital Anomalies?</vt:lpstr>
      <vt:lpstr>Background</vt:lpstr>
      <vt:lpstr>Methods</vt:lpstr>
      <vt:lpstr>Rates of Anomalies per 10,000 Births by Maternal  Age</vt:lpstr>
      <vt:lpstr>Odds Ratios with 95% Confidence Intervals</vt:lpstr>
      <vt:lpstr>Results</vt:lpstr>
      <vt:lpstr>Recent Literature – Increased Teenage Rates</vt:lpstr>
      <vt:lpstr>Conclusion</vt:lpstr>
      <vt:lpstr>  Trisomy 13 and Trisomy 18  International Mortality Review  International Clearing House for Birth Defects, Surveillance and Research  Wales Outcome Review </vt:lpstr>
      <vt:lpstr>Disorders of Sex Development</vt:lpstr>
      <vt:lpstr>PowerPoint Presentation</vt:lpstr>
      <vt:lpstr>DSD Guidelines</vt:lpstr>
      <vt:lpstr>101111</vt:lpstr>
      <vt:lpstr>PowerPoint Presentation</vt:lpstr>
      <vt:lpstr>PowerPoint Presentation</vt:lpstr>
      <vt:lpstr>PowerPoint Presentation</vt:lpstr>
      <vt:lpstr>Hypospadias</vt:lpstr>
      <vt:lpstr>Surgery for hypospadias</vt:lpstr>
      <vt:lpstr>PowerPoint Presentation</vt:lpstr>
      <vt:lpstr>PowerPoint Presentation</vt:lpstr>
      <vt:lpstr>Thanks </vt:lpstr>
    </vt:vector>
  </TitlesOfParts>
  <Company>ABMU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Disorders of Sex Development</dc:title>
  <dc:creator>ma007652</dc:creator>
  <cp:lastModifiedBy>Morgane Richards (Public Health Wales - No. 2 Capital Quarter)</cp:lastModifiedBy>
  <cp:revision>56</cp:revision>
  <dcterms:created xsi:type="dcterms:W3CDTF">2015-11-04T15:06:53Z</dcterms:created>
  <dcterms:modified xsi:type="dcterms:W3CDTF">2020-10-06T13:39:56Z</dcterms:modified>
</cp:coreProperties>
</file>