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8"/>
  </p:notesMasterIdLst>
  <p:sldIdLst>
    <p:sldId id="258" r:id="rId2"/>
    <p:sldId id="260" r:id="rId3"/>
    <p:sldId id="259" r:id="rId4"/>
    <p:sldId id="266" r:id="rId5"/>
    <p:sldId id="275" r:id="rId6"/>
    <p:sldId id="262" r:id="rId7"/>
    <p:sldId id="263" r:id="rId8"/>
    <p:sldId id="269" r:id="rId9"/>
    <p:sldId id="276" r:id="rId10"/>
    <p:sldId id="273" r:id="rId11"/>
    <p:sldId id="277" r:id="rId12"/>
    <p:sldId id="268" r:id="rId13"/>
    <p:sldId id="265" r:id="rId14"/>
    <p:sldId id="261" r:id="rId15"/>
    <p:sldId id="271" r:id="rId16"/>
    <p:sldId id="264" r:id="rId17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77132" autoAdjust="0"/>
  </p:normalViewPr>
  <p:slideViewPr>
    <p:cSldViewPr>
      <p:cViewPr varScale="1">
        <p:scale>
          <a:sx n="51" d="100"/>
          <a:sy n="51" d="100"/>
        </p:scale>
        <p:origin x="1674" y="72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368A75-59EB-4B03-B570-FB69F1DB895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9A087C-3127-4EE8-898F-4988FADF13FA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8ECE7-ACA0-4FF2-8B83-9ED2E9F8348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68A75-59EB-4B03-B570-FB69F1DB895F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457200"/>
            <a:ext cx="22701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57200"/>
            <a:ext cx="6662738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1200"/>
            <a:ext cx="4465638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981200"/>
            <a:ext cx="44672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xt slide2 b-groun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906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1200"/>
            <a:ext cx="90852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6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Insert name of presentation on Master Slide</a:t>
            </a:r>
          </a:p>
        </p:txBody>
      </p:sp>
      <p:pic>
        <p:nvPicPr>
          <p:cNvPr id="6153" name="Picture 9" descr="Title slide2 b-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7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447775" y="4285481"/>
            <a:ext cx="9525000" cy="1368152"/>
          </a:xfrm>
          <a:noFill/>
          <a:ln/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CARIS 1998 – 2014 annual report</a:t>
            </a:r>
            <a:endParaRPr lang="en-GB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47775" y="3565401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2015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91791" y="5941665"/>
            <a:ext cx="9525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>
                <a:solidFill>
                  <a:schemeClr val="bg1"/>
                </a:solidFill>
                <a:latin typeface="Verdana" pitchFamily="1" charset="0"/>
              </a:rPr>
              <a:t>Presenter</a:t>
            </a:r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: Linda Bailey – Consultant in Public Health / Health Intelligence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75" y="0"/>
            <a:ext cx="9649072" cy="966167"/>
          </a:xfrm>
        </p:spPr>
        <p:txBody>
          <a:bodyPr/>
          <a:lstStyle/>
          <a:p>
            <a:pPr algn="ctr"/>
            <a:r>
              <a:rPr lang="en-GB" sz="4400" b="1" dirty="0" smtClean="0">
                <a:latin typeface="Calibri" pitchFamily="34" charset="0"/>
              </a:rPr>
              <a:t>Pattern of anomalies and survival</a:t>
            </a:r>
            <a:endParaRPr lang="en-GB" sz="4400" b="1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2252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633" y="829097"/>
            <a:ext cx="900770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9498"/>
          <a:stretch>
            <a:fillRect/>
          </a:stretch>
        </p:blipFill>
        <p:spPr bwMode="auto">
          <a:xfrm>
            <a:off x="4696246" y="0"/>
            <a:ext cx="5992392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8" name="TextBox 1"/>
          <p:cNvSpPr txBox="1">
            <a:spLocks noGrp="1"/>
          </p:cNvSpPr>
          <p:nvPr>
            <p:ph type="body" sz="half" idx="2"/>
          </p:nvPr>
        </p:nvSpPr>
        <p:spPr>
          <a:xfrm>
            <a:off x="303759" y="469057"/>
            <a:ext cx="4752528" cy="4824536"/>
          </a:xfrm>
          <a:prstGeom prst="rect">
            <a:avLst/>
          </a:prstGeom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fontAlgn="auto" latinLnBrk="0" hangingPunct="1"/>
            <a:r>
              <a:rPr lang="en-GB" sz="2800" b="1" baseline="0" dirty="0">
                <a:latin typeface="Calibri" pitchFamily="34" charset="0"/>
              </a:rPr>
              <a:t>Isolated cleft palate (Q35), rate per 10,000 total births with 95% confidence intervals, local authorities</a:t>
            </a:r>
            <a:r>
              <a:rPr lang="en-GB" sz="2800" b="1" dirty="0">
                <a:latin typeface="Calibri" pitchFamily="34" charset="0"/>
              </a:rPr>
              <a:t>, </a:t>
            </a:r>
            <a:r>
              <a:rPr lang="en-GB" sz="2800" b="1" baseline="0" dirty="0">
                <a:latin typeface="Calibri" pitchFamily="34" charset="0"/>
              </a:rPr>
              <a:t>1998-2014</a:t>
            </a:r>
            <a:endParaRPr lang="en-GB" sz="2800" dirty="0">
              <a:latin typeface="Calibri" pitchFamily="34" charset="0"/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baseline="0" dirty="0">
                <a:latin typeface="Calibri" pitchFamily="34" charset="0"/>
              </a:rPr>
              <a:t>Produced by Public Health Wales Observatory, using CARIS (Public Health Wales) &amp; PHB (ONS)</a:t>
            </a:r>
            <a:endParaRPr lang="en-GB" sz="1600" b="0" dirty="0">
              <a:latin typeface="Calibri" pitchFamily="34" charset="0"/>
            </a:endParaRPr>
          </a:p>
          <a:p>
            <a:endParaRPr lang="en-GB" sz="900" b="1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31751" y="685081"/>
            <a:ext cx="4608512" cy="5184576"/>
          </a:xfrm>
        </p:spPr>
        <p:txBody>
          <a:bodyPr/>
          <a:lstStyle/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Rates per 10,000 births</a:t>
            </a:r>
          </a:p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Vary across Wales, possibly because of variations in reporting</a:t>
            </a:r>
          </a:p>
          <a:p>
            <a:pPr marL="446088" indent="-271463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Rates of specific anomalies vary too, but small numbers don’t allow for too much investigation</a:t>
            </a:r>
            <a:endParaRPr lang="en-GB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2311" y="0"/>
            <a:ext cx="5303838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7" y="1045121"/>
            <a:ext cx="9443673" cy="546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31951" y="253033"/>
            <a:ext cx="65527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2060"/>
                </a:solidFill>
                <a:latin typeface="Calibri" pitchFamily="34" charset="0"/>
              </a:rPr>
              <a:t>CARIS data tables</a:t>
            </a:r>
            <a:endParaRPr lang="en-GB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38200" y="6629400"/>
            <a:ext cx="6553200" cy="838200"/>
          </a:xfrm>
        </p:spPr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767" y="0"/>
            <a:ext cx="9746257" cy="1333153"/>
          </a:xfrm>
        </p:spPr>
        <p:txBody>
          <a:bodyPr/>
          <a:lstStyle/>
          <a:p>
            <a:r>
              <a:rPr lang="en-GB" sz="2400" dirty="0" smtClean="0"/>
              <a:t>EUROMEDICAT study – risk of congenital anomalies after exposure to asthma medication in the first trimester of pregnancy – a cohort linkage study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751" y="1333153"/>
            <a:ext cx="9937103" cy="4968552"/>
          </a:xfrm>
        </p:spPr>
        <p:txBody>
          <a:bodyPr/>
          <a:lstStyle/>
          <a:p>
            <a:pPr>
              <a:buNone/>
            </a:pPr>
            <a:r>
              <a:rPr lang="en-GB" sz="2200" dirty="0" smtClean="0">
                <a:solidFill>
                  <a:srgbClr val="002060"/>
                </a:solidFill>
              </a:rPr>
              <a:t>Data from 3 registries: Norway, Wales and Denmark 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20% increased risk for major congenital anomalies, same finding as in other studies </a:t>
            </a:r>
            <a:r>
              <a:rPr lang="en-GB" sz="2200" b="1" dirty="0" smtClean="0">
                <a:solidFill>
                  <a:srgbClr val="002060"/>
                </a:solidFill>
              </a:rPr>
              <a:t>BUT </a:t>
            </a:r>
            <a:r>
              <a:rPr lang="en-GB" sz="2200" dirty="0" smtClean="0">
                <a:solidFill>
                  <a:srgbClr val="002060"/>
                </a:solidFill>
              </a:rPr>
              <a:t>very small difference after adjustment for maternal age and socio-economic status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Significant OR up to 3 at the 1% significance level for inhaled medications for some specific congenital anomalies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Higher risks with systemic steroids</a:t>
            </a:r>
          </a:p>
          <a:p>
            <a:r>
              <a:rPr lang="en-GB" sz="2200" b="1" dirty="0" smtClean="0">
                <a:solidFill>
                  <a:srgbClr val="FF0000"/>
                </a:solidFill>
              </a:rPr>
              <a:t>Overall, the increased risk for a specific major congenital anomaly for the individual pregnant woman with asthma is low</a:t>
            </a:r>
          </a:p>
          <a:p>
            <a:r>
              <a:rPr lang="en-GB" sz="2200" dirty="0" smtClean="0">
                <a:solidFill>
                  <a:srgbClr val="002060"/>
                </a:solidFill>
              </a:rPr>
              <a:t>It is very difficult to define the correct exposure period for asthma medications using data from prescription databases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47775" y="181025"/>
            <a:ext cx="9319569" cy="1260475"/>
          </a:xfrm>
        </p:spPr>
        <p:txBody>
          <a:bodyPr/>
          <a:lstStyle/>
          <a:p>
            <a:pPr algn="ctr" eaLnBrk="1" hangingPunct="1"/>
            <a:r>
              <a:rPr lang="en-GB" sz="4000" b="1" dirty="0" smtClean="0">
                <a:solidFill>
                  <a:srgbClr val="002060"/>
                </a:solidFill>
                <a:latin typeface="Calibri" pitchFamily="34" charset="0"/>
              </a:rPr>
              <a:t>Warning card / E-Alert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75767" y="1405162"/>
            <a:ext cx="9865096" cy="460851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Cases can be reported at anytime using a warning card (see pack) or our E-alert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If you wonder if a case has been reported you can phone or send a confidential email to: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GB" u="sng" dirty="0" smtClean="0">
                <a:solidFill>
                  <a:srgbClr val="7030A0"/>
                </a:solidFill>
                <a:latin typeface="Calibri" pitchFamily="34" charset="0"/>
              </a:rPr>
              <a:t>Caris.safehavenMailbox@wales.nhs.uk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Your assistance is very much appreciated as none of the work would be possible without you </a:t>
            </a:r>
          </a:p>
          <a:p>
            <a:pPr lvl="1" eaLnBrk="1" hangingPunct="1"/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6" name="Content Placeholder 5" descr="1399631439DiolchThankYou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959943" y="325041"/>
            <a:ext cx="6914429" cy="4560441"/>
          </a:xfr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0063" y="5077569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2060"/>
                </a:solidFill>
                <a:latin typeface="Calibri" pitchFamily="34" charset="0"/>
              </a:rPr>
              <a:t>Any questions?</a:t>
            </a:r>
            <a:endParaRPr lang="en-GB" sz="5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caris1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59163" y="-1"/>
            <a:ext cx="4556096" cy="6445721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59743" y="1765201"/>
            <a:ext cx="5328592" cy="4536504"/>
          </a:xfrm>
        </p:spPr>
        <p:txBody>
          <a:bodyPr/>
          <a:lstStyle/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Overview of CARIS</a:t>
            </a:r>
          </a:p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Headline statistics</a:t>
            </a:r>
          </a:p>
          <a:p>
            <a:pPr marL="174625" indent="360363">
              <a:spcBef>
                <a:spcPts val="120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Focus – teenage pregnancy and disorders of sexual development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23839" y="181025"/>
            <a:ext cx="7946057" cy="864096"/>
          </a:xfrm>
        </p:spPr>
        <p:txBody>
          <a:bodyPr/>
          <a:lstStyle/>
          <a:p>
            <a:pPr algn="ctr"/>
            <a:r>
              <a:rPr lang="en-GB" sz="3600" dirty="0" smtClean="0"/>
              <a:t>Aims of CARIS</a:t>
            </a:r>
            <a:endParaRPr lang="en-GB" sz="36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9743" y="1189137"/>
            <a:ext cx="7776864" cy="482453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Build up and monitor the picture of congenital anomalies in Wales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Assess interventions to prevent or detect anomalies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Plan &amp; co-ordinate provision of health care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Assess possible clusters &amp; their causes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 smtClean="0">
                <a:solidFill>
                  <a:srgbClr val="002060"/>
                </a:solidFill>
                <a:latin typeface="Calibri" pitchFamily="34" charset="0"/>
              </a:rPr>
              <a:t>Also – participation in UK and international work</a:t>
            </a:r>
          </a:p>
        </p:txBody>
      </p:sp>
      <p:pic>
        <p:nvPicPr>
          <p:cNvPr id="6" name="Content Placeholder 5" descr="DNA_double_helix_vertikal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936607" y="973113"/>
            <a:ext cx="2149212" cy="474572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07815" y="0"/>
            <a:ext cx="9067800" cy="1045121"/>
          </a:xfrm>
        </p:spPr>
        <p:txBody>
          <a:bodyPr/>
          <a:lstStyle/>
          <a:p>
            <a:pPr algn="ctr" eaLnBrk="1" hangingPunct="1"/>
            <a:r>
              <a:rPr lang="en-GB" sz="5400" b="1" dirty="0" smtClean="0">
                <a:solidFill>
                  <a:srgbClr val="002060"/>
                </a:solidFill>
                <a:latin typeface="Calibri" pitchFamily="34" charset="0"/>
              </a:rPr>
              <a:t>CARIS criteria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3759" y="1189137"/>
            <a:ext cx="6336704" cy="5184576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2060"/>
                </a:solidFill>
                <a:latin typeface="Calibri" pitchFamily="34" charset="0"/>
              </a:rPr>
              <a:t>Babies and fetuses: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delivered from 1st January 1998 onwards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mothers normally resident in Wales at time of birth  </a:t>
            </a:r>
          </a:p>
          <a:p>
            <a:pPr eaLnBrk="1" hangingPunct="1"/>
            <a:r>
              <a:rPr lang="en-GB" b="1" dirty="0" smtClean="0">
                <a:solidFill>
                  <a:srgbClr val="002060"/>
                </a:solidFill>
                <a:latin typeface="Calibri" pitchFamily="34" charset="0"/>
              </a:rPr>
              <a:t>Anomaly should be: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detected during pregnancy, at birth or within the first year of life 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sz="2800" dirty="0" smtClean="0">
                <a:solidFill>
                  <a:srgbClr val="002060"/>
                </a:solidFill>
                <a:latin typeface="Calibri" pitchFamily="34" charset="0"/>
              </a:rPr>
              <a:t>present at the time of delivery, regardless of when detected</a:t>
            </a:r>
          </a:p>
        </p:txBody>
      </p:sp>
      <p:pic>
        <p:nvPicPr>
          <p:cNvPr id="7" name="Content Placeholder 6" descr="c7_mid_1_witcham_school_register_cover_mi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288535" y="1333153"/>
            <a:ext cx="3015040" cy="4717910"/>
          </a:xfrm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81439" y="2773045"/>
            <a:ext cx="7482047" cy="10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338" tIns="48669" rIns="97338" bIns="48669"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endParaRPr lang="en-GB" sz="2600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2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55887" y="1549177"/>
          <a:ext cx="7776864" cy="4426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410">
                <a:tc gridSpan="2">
                  <a:txBody>
                    <a:bodyPr/>
                    <a:lstStyle/>
                    <a:p>
                      <a:pPr algn="ctr"/>
                      <a:r>
                        <a:rPr lang="en-GB" sz="4400" dirty="0" smtClean="0"/>
                        <a:t>Publication time</a:t>
                      </a:r>
                      <a:r>
                        <a:rPr lang="en-GB" sz="4400" baseline="0" dirty="0" smtClean="0"/>
                        <a:t> table</a:t>
                      </a:r>
                      <a:endParaRPr lang="en-GB" sz="4400" dirty="0"/>
                    </a:p>
                  </a:txBody>
                  <a:tcPr marL="106886" marR="106886" marT="50419" marB="50419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2144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November 2015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</a:t>
                      </a:r>
                      <a:r>
                        <a:rPr lang="en-GB" sz="2000" baseline="0" dirty="0" smtClean="0"/>
                        <a:t> of prevalence tables for congenital anomalies in Wales (1998-2014)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8403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February 2016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</a:t>
                      </a:r>
                      <a:r>
                        <a:rPr lang="en-GB" sz="2000" baseline="0" dirty="0" smtClean="0"/>
                        <a:t> of prevalence rates of rare diseases in Wales (1998-2014)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2144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March 2016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Publication of latest antenatal detection rates of select (FASP) anomalies (2012-2014)</a:t>
                      </a:r>
                      <a:endParaRPr lang="en-GB" sz="2000" dirty="0"/>
                    </a:p>
                  </a:txBody>
                  <a:tcPr marL="106886" marR="106886" marT="50419" marB="504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36007" y="469057"/>
            <a:ext cx="52504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5400" dirty="0" smtClean="0">
                <a:solidFill>
                  <a:srgbClr val="002060"/>
                </a:solidFill>
              </a:rPr>
              <a:t>Official Statistics</a:t>
            </a:r>
            <a:endParaRPr lang="en-GB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31751" y="181025"/>
            <a:ext cx="10297143" cy="1219200"/>
          </a:xfrm>
        </p:spPr>
        <p:txBody>
          <a:bodyPr/>
          <a:lstStyle/>
          <a:p>
            <a:pPr algn="ctr"/>
            <a:r>
              <a:rPr lang="en-GB" sz="3600" b="1" dirty="0" smtClean="0">
                <a:latin typeface="Calibri" pitchFamily="34" charset="0"/>
              </a:rPr>
              <a:t>CARIS headline numbers and rates 1998 – 2014 </a:t>
            </a:r>
            <a:endParaRPr lang="en-GB" sz="3600" b="1" dirty="0">
              <a:latin typeface="Calibri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5767" y="1405161"/>
            <a:ext cx="9865096" cy="4824536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29,642 cases reported since 1998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Gross rate – 5.2% - about 1 in 20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25,540 live born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Live born rate 4.5%  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60% of our cases are affected by a single anomaly</a:t>
            </a:r>
          </a:p>
          <a:p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96.9% of babies born alive survive to their first birthday</a:t>
            </a:r>
          </a:p>
          <a:p>
            <a:endParaRPr lang="en-GB" sz="32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en-GB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Intersex m 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24639" y="1045121"/>
            <a:ext cx="2170669" cy="29000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106886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1751" y="397049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2060"/>
                </a:solidFill>
                <a:latin typeface="Calibri" pitchFamily="34" charset="0"/>
              </a:rPr>
              <a:t>Cases by sex 1998 – 2014 </a:t>
            </a:r>
            <a:endParaRPr lang="en-GB" sz="4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print"/>
          <a:srcRect t="15468" b="14701"/>
          <a:stretch>
            <a:fillRect/>
          </a:stretch>
        </p:blipFill>
        <p:spPr bwMode="auto">
          <a:xfrm>
            <a:off x="231751" y="3421385"/>
            <a:ext cx="799288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47775" y="1477169"/>
            <a:ext cx="5112568" cy="4896544"/>
          </a:xfrm>
        </p:spPr>
        <p:txBody>
          <a:bodyPr/>
          <a:lstStyle/>
          <a:p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The largest groups, in order are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:-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Heart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Limbs 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Musculoskeletal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Urinary</a:t>
            </a:r>
          </a:p>
          <a:p>
            <a:pPr marL="1435100" lvl="1" indent="-542925">
              <a:buFont typeface="Courier New" pitchFamily="49" charset="0"/>
              <a:buChar char="o"/>
            </a:pPr>
            <a:r>
              <a:rPr lang="en-GB" sz="3600" dirty="0" smtClean="0">
                <a:solidFill>
                  <a:srgbClr val="002060"/>
                </a:solidFill>
                <a:latin typeface="Calibri" pitchFamily="34" charset="0"/>
              </a:rPr>
              <a:t>Digestive</a:t>
            </a:r>
            <a:r>
              <a:rPr lang="en-GB" dirty="0"/>
              <a:t> </a:t>
            </a:r>
            <a:endParaRPr lang="en-GB" sz="36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9" name="Content Placeholder 8" descr="stacking to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76367" y="1549177"/>
            <a:ext cx="4699248" cy="469924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231751" y="181025"/>
            <a:ext cx="10297144" cy="85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423F74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CARIS headline numbers and rates 1998 – 2014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423F74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CARIS 1998 – 2014 annual report</a:t>
            </a:r>
            <a:endParaRPr lang="en-GB" dirty="0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"/>
            <a:ext cx="10472615" cy="63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Blank Presentation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</TotalTime>
  <Words>623</Words>
  <Application>Microsoft Office PowerPoint</Application>
  <PresentationFormat>Custom</PresentationFormat>
  <Paragraphs>94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Arial</vt:lpstr>
      <vt:lpstr>Calibri</vt:lpstr>
      <vt:lpstr>Courier New</vt:lpstr>
      <vt:lpstr>Times New Roman</vt:lpstr>
      <vt:lpstr>Verdana</vt:lpstr>
      <vt:lpstr>Verdana Bold</vt:lpstr>
      <vt:lpstr>Wingdings</vt:lpstr>
      <vt:lpstr>Blank Presentation</vt:lpstr>
      <vt:lpstr>CARIS 1998 – 2014 annual report</vt:lpstr>
      <vt:lpstr>PowerPoint Presentation</vt:lpstr>
      <vt:lpstr>Aims of CARIS</vt:lpstr>
      <vt:lpstr>CARIS criteria</vt:lpstr>
      <vt:lpstr>PowerPoint Presentation</vt:lpstr>
      <vt:lpstr>CARIS headline numbers and rates 1998 – 2014 </vt:lpstr>
      <vt:lpstr>PowerPoint Presentation</vt:lpstr>
      <vt:lpstr>PowerPoint Presentation</vt:lpstr>
      <vt:lpstr>PowerPoint Presentation</vt:lpstr>
      <vt:lpstr>Pattern of anomalies and survival</vt:lpstr>
      <vt:lpstr>PowerPoint Presentation</vt:lpstr>
      <vt:lpstr>PowerPoint Presentation</vt:lpstr>
      <vt:lpstr>PowerPoint Presentation</vt:lpstr>
      <vt:lpstr>EUROMEDICAT study – risk of congenital anomalies after exposure to asthma medication in the first trimester of pregnancy – a cohort linkage study</vt:lpstr>
      <vt:lpstr>Warning card / E-Alert</vt:lpstr>
      <vt:lpstr>PowerPoint Presentation</vt:lpstr>
    </vt:vector>
  </TitlesOfParts>
  <Company>Public Health Wales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Wales</dc:title>
  <dc:creator>Public Health Wales</dc:creator>
  <cp:lastModifiedBy>Morgane Richards (Public Health Wales - No. 2 Capital Quarter)</cp:lastModifiedBy>
  <cp:revision>121</cp:revision>
  <dcterms:created xsi:type="dcterms:W3CDTF">2010-01-28T14:43:59Z</dcterms:created>
  <dcterms:modified xsi:type="dcterms:W3CDTF">2020-10-06T13:40:28Z</dcterms:modified>
</cp:coreProperties>
</file>