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79" r:id="rId3"/>
    <p:sldId id="267" r:id="rId4"/>
    <p:sldId id="273" r:id="rId5"/>
    <p:sldId id="257" r:id="rId6"/>
    <p:sldId id="264" r:id="rId7"/>
    <p:sldId id="269" r:id="rId8"/>
    <p:sldId id="271" r:id="rId9"/>
    <p:sldId id="259" r:id="rId10"/>
    <p:sldId id="268" r:id="rId11"/>
    <p:sldId id="277" r:id="rId12"/>
    <p:sldId id="260" r:id="rId13"/>
    <p:sldId id="270" r:id="rId14"/>
    <p:sldId id="276" r:id="rId15"/>
    <p:sldId id="275" r:id="rId16"/>
    <p:sldId id="278" r:id="rId17"/>
    <p:sldId id="272" r:id="rId18"/>
    <p:sldId id="262" r:id="rId19"/>
    <p:sldId id="281" r:id="rId20"/>
    <p:sldId id="258" r:id="rId21"/>
    <p:sldId id="274" r:id="rId22"/>
    <p:sldId id="280" r:id="rId23"/>
    <p:sldId id="263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0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D1453B-743E-4436-8D84-8E3E6A034449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719643E-1A0A-4998-A310-9F9205345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0030F-6ED5-41FB-8AD6-40875359EC21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C410-5494-4CC2-9674-610C3E8817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BE8BC-8AE7-4E24-A6F1-8783561B4D4B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F3500-E13F-4E95-81AB-28B251E77C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07996-FDCA-4D75-ADBB-1C823BDB4AC2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7B7E7-4CF3-4CAC-A9BF-1780861424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F67D1-1BE6-4C93-9257-66AA4736AC76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658E-82E1-4D89-83B1-0D3D33ED9F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9795-11E0-4EA9-BEC5-102CE92E8107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0FCE5-D1E4-4223-A9BD-C2CE1F656D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E0F64-19D1-4784-BAD6-745F8DA4CD46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DC88D-840A-4FD7-A1BC-F399DBD863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6D183-5FCD-4F50-8579-212477343385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BF14C-73BC-41A3-9442-C28E824FF8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2DC3A-F53B-40D0-8C14-7417B2DD1D1A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4D97D-91FD-47B4-9C12-88EDEA8AFB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FE0BA-F916-4199-8BDB-2605896C3DCD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73595-12AD-44A7-AF47-6E83702974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6B5A-C1D6-48A4-8B5D-0AEAFE3968E7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B7FCB-52D2-4683-ACF6-55A7E11813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3B604-B717-4A11-893B-D1A3099C4EDC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2DEA9-5DA2-46C5-8974-C124AB726C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BEFF4-231C-453F-8A7C-F46C43ABE0E4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1CE64-4104-4D6D-9794-987B75C030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0E74EE-ED6A-474A-BC61-2BF3224E159E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95DA56-0896-4621-9F2B-57E3F7D9AC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inecharity.org.uk/" TargetMode="External"/><Relationship Id="rId2" Type="http://schemas.openxmlformats.org/officeDocument/2006/relationships/hyperlink" Target="http://www.waisman.wisc.edu/~rowley/sb-kids/famous.html#mar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pinabifidaassociation.org/site/c.evKRI7OXIoJ8H/b.8028963/k.BE67/Home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/>
          <a:lstStyle/>
          <a:p>
            <a:r>
              <a:rPr lang="en-GB" smtClean="0"/>
              <a:t>Spina bifida: paediatric challenges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94288"/>
            <a:ext cx="6400800" cy="1071562"/>
          </a:xfrm>
        </p:spPr>
        <p:txBody>
          <a:bodyPr rtlCol="0">
            <a:normAutofit fontScale="70000" lnSpcReduction="20000"/>
          </a:bodyPr>
          <a:lstStyle/>
          <a:p>
            <a:pPr algn="r"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Frances Gibbon</a:t>
            </a:r>
          </a:p>
          <a:p>
            <a:pPr algn="r"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Consultant Paediatric Neurologist</a:t>
            </a:r>
          </a:p>
          <a:p>
            <a:pPr algn="r"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University Hospital of Wales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Hydrocephalus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2"/>
          </a:xfrm>
        </p:spPr>
        <p:txBody>
          <a:bodyPr/>
          <a:lstStyle/>
          <a:p>
            <a:r>
              <a:rPr lang="en-GB" smtClean="0"/>
              <a:t>Distortion of the lower brainstem can cause blockage to flow of CSF (Chiari II malformation)</a:t>
            </a:r>
          </a:p>
          <a:p>
            <a:r>
              <a:rPr lang="en-GB" smtClean="0"/>
              <a:t>Hydrocephalus can develop </a:t>
            </a:r>
          </a:p>
          <a:p>
            <a:pPr lvl="1"/>
            <a:r>
              <a:rPr lang="en-GB" smtClean="0"/>
              <a:t>in utero</a:t>
            </a:r>
          </a:p>
          <a:p>
            <a:pPr lvl="1"/>
            <a:r>
              <a:rPr lang="en-GB" smtClean="0"/>
              <a:t>After surgery to close the lumbar defect</a:t>
            </a:r>
          </a:p>
          <a:p>
            <a:r>
              <a:rPr lang="en-GB" smtClean="0"/>
              <a:t>Treatable with VP shunt</a:t>
            </a:r>
          </a:p>
          <a:p>
            <a:r>
              <a:rPr lang="en-GB" smtClean="0"/>
              <a:t>Lifelong risk of shunt blockage and infection</a:t>
            </a:r>
          </a:p>
          <a:p>
            <a:r>
              <a:rPr lang="en-GB" smtClean="0"/>
              <a:t>May be associated with epilepsy/seizures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127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6988" y="2552700"/>
            <a:ext cx="5080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Holters-Photo600p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74638"/>
            <a:ext cx="38655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outlineshunt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84513" y="5249863"/>
            <a:ext cx="17780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shunt_labele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756025"/>
            <a:ext cx="2841625" cy="2370138"/>
          </a:xfrm>
          <a:prstGeom prst="rect">
            <a:avLst/>
          </a:prstGeom>
          <a:noFill/>
        </p:spPr>
      </p:pic>
      <p:pic>
        <p:nvPicPr>
          <p:cNvPr id="33801" name="Picture 9" descr="outlineshunt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5825" y="528638"/>
            <a:ext cx="1333500" cy="193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Neurological  levels in Spina bifida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The level of weakness depends of the spinal level</a:t>
            </a:r>
          </a:p>
          <a:p>
            <a:pPr lvl="1"/>
            <a:r>
              <a:rPr lang="en-GB" smtClean="0"/>
              <a:t>Hips L3/L4</a:t>
            </a:r>
          </a:p>
          <a:p>
            <a:pPr lvl="1"/>
            <a:r>
              <a:rPr lang="en-GB" smtClean="0"/>
              <a:t>Knees L4/L5</a:t>
            </a:r>
          </a:p>
          <a:p>
            <a:pPr lvl="1"/>
            <a:r>
              <a:rPr lang="en-GB" smtClean="0"/>
              <a:t>Ankles L5/S1</a:t>
            </a:r>
          </a:p>
          <a:p>
            <a:r>
              <a:rPr lang="en-GB" smtClean="0"/>
              <a:t>Motor levels can be patchy and sensory levels more accurate</a:t>
            </a:r>
          </a:p>
          <a:p>
            <a:r>
              <a:rPr lang="en-GB" smtClean="0"/>
              <a:t>Insensitivity to pain can cause pressure sores and burns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5314950" y="2411413"/>
            <a:ext cx="3371850" cy="1143000"/>
          </a:xfrm>
        </p:spPr>
        <p:txBody>
          <a:bodyPr/>
          <a:lstStyle/>
          <a:p>
            <a:r>
              <a:rPr lang="en-GB" smtClean="0"/>
              <a:t>Spinal levels</a:t>
            </a:r>
          </a:p>
        </p:txBody>
      </p:sp>
      <p:pic>
        <p:nvPicPr>
          <p:cNvPr id="22530" name="Picture 4" descr="spine-level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0938" y="623888"/>
            <a:ext cx="3035300" cy="592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Motor levels</a:t>
            </a:r>
          </a:p>
        </p:txBody>
      </p:sp>
      <p:pic>
        <p:nvPicPr>
          <p:cNvPr id="32771" name="Picture 3" descr="IMG_1694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8388" y="1600200"/>
            <a:ext cx="3394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libc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4538" y="1417638"/>
            <a:ext cx="20161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Neurogenic bladder</a:t>
            </a:r>
          </a:p>
        </p:txBody>
      </p:sp>
      <p:sp>
        <p:nvSpPr>
          <p:cNvPr id="31750" name="Rectangle 6"/>
          <p:cNvSpPr>
            <a:spLocks noGrp="1"/>
          </p:cNvSpPr>
          <p:nvPr>
            <p:ph type="body" sz="half" idx="4294967295"/>
          </p:nvPr>
        </p:nvSpPr>
        <p:spPr>
          <a:xfrm>
            <a:off x="5413375" y="1600200"/>
            <a:ext cx="3730625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z="2800" smtClean="0"/>
              <a:t>Urinary retention</a:t>
            </a:r>
          </a:p>
          <a:p>
            <a:pPr>
              <a:buFont typeface="Arial" charset="0"/>
              <a:buNone/>
            </a:pPr>
            <a:r>
              <a:rPr lang="en-GB" sz="2800" smtClean="0"/>
              <a:t>Reflux and kidney damage</a:t>
            </a:r>
          </a:p>
          <a:p>
            <a:pPr>
              <a:buFont typeface="Arial" charset="0"/>
              <a:buNone/>
            </a:pPr>
            <a:r>
              <a:rPr lang="en-GB" sz="2800" smtClean="0"/>
              <a:t>Risk of kidney failure</a:t>
            </a:r>
          </a:p>
          <a:p>
            <a:pPr>
              <a:buFont typeface="Arial" charset="0"/>
              <a:buNone/>
            </a:pPr>
            <a:r>
              <a:rPr lang="en-GB" sz="2800" smtClean="0"/>
              <a:t>Urology clinic</a:t>
            </a:r>
          </a:p>
          <a:p>
            <a:pPr>
              <a:buFont typeface="Arial" charset="0"/>
              <a:buNone/>
            </a:pPr>
            <a:r>
              <a:rPr lang="en-GB" sz="2800" smtClean="0"/>
              <a:t>Urodynamic studies</a:t>
            </a:r>
          </a:p>
          <a:p>
            <a:pPr>
              <a:buFont typeface="Arial" charset="0"/>
              <a:buNone/>
            </a:pPr>
            <a:r>
              <a:rPr lang="en-GB" sz="2800" smtClean="0"/>
              <a:t>Various bladder surgeries</a:t>
            </a:r>
          </a:p>
        </p:txBody>
      </p:sp>
      <p:pic>
        <p:nvPicPr>
          <p:cNvPr id="31747" name="Picture 3" descr="reflux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44763"/>
            <a:ext cx="240982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What does the operation invol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13113" y="1908175"/>
            <a:ext cx="1625600" cy="372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Neurogenic bowel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mtClean="0"/>
              <a:t>Constipation main problem</a:t>
            </a:r>
          </a:p>
          <a:p>
            <a:r>
              <a:rPr lang="en-GB" smtClean="0"/>
              <a:t>Treatment with enemas/washouts</a:t>
            </a:r>
          </a:p>
        </p:txBody>
      </p:sp>
      <p:sp>
        <p:nvSpPr>
          <p:cNvPr id="35850" name="Rectangle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mtClean="0"/>
              <a:t>Sexual function may be affected in males and females</a:t>
            </a:r>
          </a:p>
          <a:p>
            <a:pPr>
              <a:lnSpc>
                <a:spcPct val="90000"/>
              </a:lnSpc>
            </a:pPr>
            <a:r>
              <a:rPr lang="en-GB" sz="2600" smtClean="0"/>
              <a:t>but at least 50% of men with lesions below L5 can have children without medical help</a:t>
            </a:r>
          </a:p>
          <a:p>
            <a:endParaRPr lang="en-GB" smtClean="0"/>
          </a:p>
        </p:txBody>
      </p:sp>
      <p:pic>
        <p:nvPicPr>
          <p:cNvPr id="35844" name="Picture 4" descr="CPUCC_Peristeen_Descriptive_022_224x2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3938" y="3317875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Orthopaedic issues</a:t>
            </a:r>
          </a:p>
        </p:txBody>
      </p:sp>
      <p:sp>
        <p:nvSpPr>
          <p:cNvPr id="25602" name="Content Placeholder 4"/>
          <p:cNvSpPr>
            <a:spLocks noGrp="1"/>
          </p:cNvSpPr>
          <p:nvPr>
            <p:ph idx="1"/>
          </p:nvPr>
        </p:nvSpPr>
        <p:spPr>
          <a:xfrm>
            <a:off x="4460875" y="1600200"/>
            <a:ext cx="4225925" cy="4525963"/>
          </a:xfrm>
        </p:spPr>
        <p:txBody>
          <a:bodyPr/>
          <a:lstStyle/>
          <a:p>
            <a:r>
              <a:rPr lang="en-GB" smtClean="0"/>
              <a:t>Talipes may need casting and/or surgery</a:t>
            </a:r>
          </a:p>
          <a:p>
            <a:r>
              <a:rPr lang="en-GB" smtClean="0"/>
              <a:t>Hips are often dislocated in high lesions</a:t>
            </a:r>
          </a:p>
          <a:p>
            <a:r>
              <a:rPr lang="en-GB" smtClean="0"/>
              <a:t>Aim of surgery is to allow weight bearing</a:t>
            </a:r>
          </a:p>
        </p:txBody>
      </p:sp>
      <p:pic>
        <p:nvPicPr>
          <p:cNvPr id="25603" name="Picture 5" descr="100_8182_thumb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2797175"/>
            <a:ext cx="320040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Educational issues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Verbal skills may be in advance of performance skills</a:t>
            </a:r>
          </a:p>
          <a:p>
            <a:r>
              <a:rPr lang="en-GB" smtClean="0"/>
              <a:t>Hand-eye co-ordination may be a problem</a:t>
            </a:r>
          </a:p>
          <a:p>
            <a:r>
              <a:rPr lang="en-GB" smtClean="0"/>
              <a:t>Attention deficit is more common</a:t>
            </a:r>
          </a:p>
          <a:p>
            <a:r>
              <a:rPr lang="en-GB" smtClean="0"/>
              <a:t>Problem solving and sequencing difficulties may become more obvious in an older child</a:t>
            </a:r>
          </a:p>
          <a:p>
            <a:r>
              <a:rPr lang="en-GB" smtClean="0"/>
              <a:t>Lower scores associated with higher spinal deficits/antenatal hydrocephalus/epilepsy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Surgery for spina bifida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/>
              <a:t>All S. Wales children have neurosurgery at UHW with support from the plastic surgeon (NW-J)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Both paediatric neurosurgeons able to perform procedures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Babies kept in NICU for 7-10 days post op to monitor OFC</a:t>
            </a:r>
          </a:p>
        </p:txBody>
      </p:sp>
      <p:pic>
        <p:nvPicPr>
          <p:cNvPr id="38919" name="Picture 7" descr="iaza184810599654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943100"/>
            <a:ext cx="4038600" cy="2533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Antenatal advice re spina bifida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/>
              <a:t>Regular requests from fetal medicine to counsel parents when spina bifida has been found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Parents seen by paediatric neurosurgeon (PL) and neurologist (FG)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Advice given re general issues around SB and also details of the neurosurgical procedures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Recently the paediatric urological surgeon (AA) has also offered to counsel families if they so wish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Referral made to counselling service provided by SHINE charity</a:t>
            </a:r>
          </a:p>
          <a:p>
            <a:pPr>
              <a:lnSpc>
                <a:spcPct val="9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Surgical treatment of </a:t>
            </a:r>
            <a:r>
              <a:rPr lang="en-GB" dirty="0" err="1" smtClean="0"/>
              <a:t>spina</a:t>
            </a:r>
            <a:r>
              <a:rPr lang="en-GB" dirty="0" smtClean="0"/>
              <a:t> bifida UHW </a:t>
            </a:r>
            <a:endParaRPr lang="en-GB" dirty="0"/>
          </a:p>
        </p:txBody>
      </p:sp>
      <p:graphicFrame>
        <p:nvGraphicFramePr>
          <p:cNvPr id="30722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" r:id="rId3" imgW="8230313" imgH="4523624" progId="Excel.Chart.8">
                  <p:embed/>
                </p:oleObj>
              </mc:Choice>
              <mc:Fallback>
                <p:oleObj r:id="rId3" imgW="8230313" imgH="452362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00200"/>
                        <a:ext cx="8229600" cy="4525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Fetal surgery</a:t>
            </a:r>
          </a:p>
        </p:txBody>
      </p:sp>
      <p:pic>
        <p:nvPicPr>
          <p:cNvPr id="24578" name="Picture 3" descr="head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1417638"/>
            <a:ext cx="7710488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wpid-20110331-IMG_21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2238" y="3298825"/>
            <a:ext cx="2112962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Samuel_Alexander_Arm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3150" y="3773488"/>
            <a:ext cx="3351213" cy="2138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Issues for the future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Likely increase in numbers of children surviving with SB</a:t>
            </a:r>
          </a:p>
          <a:p>
            <a:r>
              <a:rPr lang="en-GB" smtClean="0"/>
              <a:t>Burden of disability on families</a:t>
            </a:r>
          </a:p>
          <a:p>
            <a:r>
              <a:rPr lang="en-GB" smtClean="0"/>
              <a:t>Pressure on paediatric services: especially urology</a:t>
            </a:r>
          </a:p>
          <a:p>
            <a:r>
              <a:rPr lang="en-GB" smtClean="0"/>
              <a:t>Difficulties with transition to adult services</a:t>
            </a:r>
          </a:p>
          <a:p>
            <a:r>
              <a:rPr lang="en-GB" smtClean="0"/>
              <a:t>Long term monitoring to prevent kidney failure and shunt malfunction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References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http://www.waisman.wisc.edu/~rowley/sb-kids/famous.html#mark</a:t>
            </a:r>
            <a:endParaRPr lang="en-US" smtClean="0"/>
          </a:p>
          <a:p>
            <a:r>
              <a:rPr lang="en-US" smtClean="0">
                <a:hlinkClick r:id="rId3"/>
              </a:rPr>
              <a:t>http://www.shinecharity.org.uk/</a:t>
            </a:r>
            <a:endParaRPr lang="en-US" smtClean="0"/>
          </a:p>
          <a:p>
            <a:r>
              <a:rPr lang="en-US" smtClean="0">
                <a:hlinkClick r:id="rId4"/>
              </a:rPr>
              <a:t>http://www.spinabifidaassociation.org/site/c.evKRI7OXIoJ8H/b.8028963/k.BE67/Home.htm</a:t>
            </a:r>
            <a:endParaRPr lang="en-US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How does </a:t>
            </a:r>
            <a:r>
              <a:rPr lang="en-GB" dirty="0" err="1" smtClean="0"/>
              <a:t>spina</a:t>
            </a:r>
            <a:r>
              <a:rPr lang="en-GB" dirty="0" smtClean="0"/>
              <a:t> bifida affect people?</a:t>
            </a:r>
            <a:endParaRPr lang="en-GB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90% of babies with spina bifida now survive to adulthood</a:t>
            </a:r>
          </a:p>
          <a:p>
            <a:r>
              <a:rPr lang="en-GB" smtClean="0"/>
              <a:t>80% have normal intelligence</a:t>
            </a:r>
          </a:p>
          <a:p>
            <a:r>
              <a:rPr lang="en-GB" smtClean="0"/>
              <a:t>75% participate in sport</a:t>
            </a:r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ollysnak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163513"/>
            <a:ext cx="2857500" cy="3810000"/>
          </a:xfrm>
          <a:prstGeom prst="rect">
            <a:avLst/>
          </a:prstGeom>
          <a:noFill/>
        </p:spPr>
      </p:pic>
      <p:pic>
        <p:nvPicPr>
          <p:cNvPr id="18433" name="Content Placeholder 3" descr="emily-keicher-parents-magazine-cover-model-spina-bifida.jpg"/>
          <p:cNvPicPr>
            <a:picLocks noGrp="1" noChangeAspect="1"/>
          </p:cNvPicPr>
          <p:nvPr>
            <p:ph idx="1"/>
          </p:nvPr>
        </p:nvPicPr>
        <p:blipFill>
          <a:blip r:embed="rId3"/>
          <a:srcRect l="-86307" r="-86307"/>
          <a:stretch>
            <a:fillRect/>
          </a:stretch>
        </p:blipFill>
        <p:spPr>
          <a:xfrm>
            <a:off x="2930525" y="163513"/>
            <a:ext cx="6578600" cy="3617912"/>
          </a:xfrm>
        </p:spPr>
      </p:pic>
      <p:pic>
        <p:nvPicPr>
          <p:cNvPr id="18443" name="Picture 11" descr="care-needs-2-237x3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413" y="3703638"/>
            <a:ext cx="2257425" cy="2857500"/>
          </a:xfrm>
          <a:prstGeom prst="rect">
            <a:avLst/>
          </a:prstGeom>
          <a:noFill/>
        </p:spPr>
      </p:pic>
      <p:pic>
        <p:nvPicPr>
          <p:cNvPr id="18435" name="Picture 6" descr="Tanni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13025" y="3613150"/>
            <a:ext cx="2314575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Stoppa Chad Spina-Bifida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2413" y="163513"/>
            <a:ext cx="23606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Harmani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34275" y="163513"/>
            <a:ext cx="1609725" cy="2505075"/>
          </a:xfrm>
          <a:prstGeom prst="rect">
            <a:avLst/>
          </a:prstGeom>
          <a:noFill/>
        </p:spPr>
      </p:pic>
      <p:pic>
        <p:nvPicPr>
          <p:cNvPr id="18444" name="Picture 12" descr="rya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973513"/>
            <a:ext cx="1647825" cy="2495550"/>
          </a:xfrm>
          <a:prstGeom prst="rect">
            <a:avLst/>
          </a:prstGeom>
          <a:noFill/>
        </p:spPr>
      </p:pic>
      <p:pic>
        <p:nvPicPr>
          <p:cNvPr id="18442" name="Picture 10" descr="beachwc002-juliagrace-tn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89750" y="2301875"/>
            <a:ext cx="1933575" cy="1455738"/>
          </a:xfrm>
          <a:prstGeom prst="rect">
            <a:avLst/>
          </a:prstGeom>
          <a:noFill/>
        </p:spPr>
      </p:pic>
      <p:pic>
        <p:nvPicPr>
          <p:cNvPr id="18436" name="Picture 7" descr="Tatyana_McFadden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78550" y="3613150"/>
            <a:ext cx="2644775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How does spina bifida happen?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Environmental and genetic factors affect development in weeks 0-3 after conception</a:t>
            </a:r>
          </a:p>
        </p:txBody>
      </p:sp>
      <p:pic>
        <p:nvPicPr>
          <p:cNvPr id="15363" name="Picture 8" descr="neural groov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2675" y="2932113"/>
            <a:ext cx="382905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3-4 weeks: establishment of SB</a:t>
            </a:r>
            <a:endParaRPr lang="en-US" smtClean="0"/>
          </a:p>
        </p:txBody>
      </p:sp>
      <p:pic>
        <p:nvPicPr>
          <p:cNvPr id="16386" name="Picture 3" descr="spina-bifida-lg-enlg - embry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7638" y="2571750"/>
            <a:ext cx="34925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Types of spina bifida</a:t>
            </a:r>
          </a:p>
        </p:txBody>
      </p:sp>
      <p:pic>
        <p:nvPicPr>
          <p:cNvPr id="21506" name="Picture 3" descr="tumblr_m4ynmmYZdJ1r261r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600200"/>
            <a:ext cx="45720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Myelomeningocoele</a:t>
            </a:r>
          </a:p>
        </p:txBody>
      </p:sp>
      <p:pic>
        <p:nvPicPr>
          <p:cNvPr id="23554" name="Picture 3" descr="100_7941_thumb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50" y="2425700"/>
            <a:ext cx="367982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3461465263_2c250b8dd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9850" y="2392363"/>
            <a:ext cx="3536950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Main problems in SB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000" smtClean="0"/>
              <a:t>Hydrocephalus: affects 80% of people with spina bifida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Motor: weakness of lower limbs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Sensory: loss of sensation in lower limbs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90-95% have problems with bladder and bowel continence</a:t>
            </a:r>
          </a:p>
          <a:p>
            <a:pPr>
              <a:lnSpc>
                <a:spcPct val="90000"/>
              </a:lnSpc>
            </a:pPr>
            <a:r>
              <a:rPr lang="en-GB" sz="3000" smtClean="0"/>
              <a:t>Sexual function may be affected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496</Words>
  <Application>Microsoft Office PowerPoint</Application>
  <PresentationFormat>On-screen Show (4:3)</PresentationFormat>
  <Paragraphs>80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Office Theme</vt:lpstr>
      <vt:lpstr>Microsoft Excel Chart</vt:lpstr>
      <vt:lpstr>Spina bifida: paediatric challenges</vt:lpstr>
      <vt:lpstr>Antenatal advice re spina bifida</vt:lpstr>
      <vt:lpstr>How does spina bifida affect people?</vt:lpstr>
      <vt:lpstr>PowerPoint Presentation</vt:lpstr>
      <vt:lpstr>How does spina bifida happen?</vt:lpstr>
      <vt:lpstr>3-4 weeks: establishment of SB</vt:lpstr>
      <vt:lpstr>Types of spina bifida</vt:lpstr>
      <vt:lpstr>Myelomeningocoele</vt:lpstr>
      <vt:lpstr>Main problems in SB</vt:lpstr>
      <vt:lpstr>Hydrocephalus</vt:lpstr>
      <vt:lpstr>PowerPoint Presentation</vt:lpstr>
      <vt:lpstr>Neurological  levels in Spina bifida</vt:lpstr>
      <vt:lpstr>Spinal levels</vt:lpstr>
      <vt:lpstr>Motor levels</vt:lpstr>
      <vt:lpstr>Neurogenic bladder</vt:lpstr>
      <vt:lpstr>Neurogenic bowel</vt:lpstr>
      <vt:lpstr>Orthopaedic issues</vt:lpstr>
      <vt:lpstr>Educational issues</vt:lpstr>
      <vt:lpstr>Surgery for spina bifida</vt:lpstr>
      <vt:lpstr>Surgical treatment of spina bifida UHW </vt:lpstr>
      <vt:lpstr>Fetal surgery</vt:lpstr>
      <vt:lpstr>Issues for the future</vt:lpstr>
      <vt:lpstr>References</vt:lpstr>
    </vt:vector>
  </TitlesOfParts>
  <Company>cardiff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Spina bifida</dc:title>
  <dc:creator>Frances Kershaw</dc:creator>
  <cp:lastModifiedBy>Morgane Richards (Public Health Wales - No. 2 Capital Quarter)</cp:lastModifiedBy>
  <cp:revision>6</cp:revision>
  <dcterms:created xsi:type="dcterms:W3CDTF">2014-11-11T21:22:07Z</dcterms:created>
  <dcterms:modified xsi:type="dcterms:W3CDTF">2020-10-06T13:46:09Z</dcterms:modified>
</cp:coreProperties>
</file>