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58" r:id="rId5"/>
    <p:sldId id="259" r:id="rId6"/>
  </p:sldIdLst>
  <p:sldSz cx="18288000" cy="10287000"/>
  <p:notesSz cx="6858000" cy="9144000"/>
  <p:embeddedFontLst>
    <p:embeddedFont>
      <p:font typeface="Canva Sans Bold" panose="020B0604020202020204" charset="0"/>
      <p:regular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  <p:embeddedFont>
      <p:font typeface="Ubuntu" panose="020B0504030602030204" pitchFamily="34" charset="0"/>
      <p:regular r:id="rId13"/>
      <p:bold r:id="rId14"/>
      <p:italic r:id="rId15"/>
      <p:boldItalic r:id="rId16"/>
    </p:embeddedFont>
    <p:embeddedFont>
      <p:font typeface="Ubuntu Bold" panose="020B0804030602030204" pitchFamily="3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A294"/>
    <a:srgbClr val="FF5D0C"/>
    <a:srgbClr val="285087"/>
    <a:srgbClr val="F43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370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36715-46D7-4ABE-83AA-28ADB5A0BBA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2649D-AA9A-4C00-BB50-EA956E34E5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00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3.sv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00160"/>
            <a:ext cx="18288000" cy="0"/>
          </a:xfrm>
          <a:prstGeom prst="line">
            <a:avLst/>
          </a:prstGeom>
          <a:ln w="38100" cap="flat">
            <a:solidFill>
              <a:srgbClr val="285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791200" y="3619500"/>
            <a:ext cx="1716507" cy="1716507"/>
          </a:xfrm>
          <a:custGeom>
            <a:avLst/>
            <a:gdLst/>
            <a:ahLst/>
            <a:cxnLst/>
            <a:rect l="l" t="t" r="r" b="b"/>
            <a:pathLst>
              <a:path w="1716507" h="1716507">
                <a:moveTo>
                  <a:pt x="0" y="0"/>
                </a:moveTo>
                <a:lnTo>
                  <a:pt x="1716507" y="0"/>
                </a:lnTo>
                <a:lnTo>
                  <a:pt x="1716507" y="1716507"/>
                </a:lnTo>
                <a:lnTo>
                  <a:pt x="0" y="17165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6240234" y="1650938"/>
            <a:ext cx="1019066" cy="1698444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13329086" y="3677671"/>
            <a:ext cx="4485043" cy="5485324"/>
            <a:chOff x="0" y="0"/>
            <a:chExt cx="1181246" cy="14446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81246" cy="1444694"/>
            </a:xfrm>
            <a:custGeom>
              <a:avLst/>
              <a:gdLst/>
              <a:ahLst/>
              <a:cxnLst/>
              <a:rect l="l" t="t" r="r" b="b"/>
              <a:pathLst>
                <a:path w="1181246" h="1444694">
                  <a:moveTo>
                    <a:pt x="0" y="0"/>
                  </a:moveTo>
                  <a:lnTo>
                    <a:pt x="1181246" y="0"/>
                  </a:lnTo>
                  <a:lnTo>
                    <a:pt x="1181246" y="1444694"/>
                  </a:lnTo>
                  <a:lnTo>
                    <a:pt x="0" y="1444694"/>
                  </a:lnTo>
                  <a:close/>
                </a:path>
              </a:pathLst>
            </a:custGeom>
            <a:solidFill>
              <a:srgbClr val="1C639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048349" y="5759956"/>
            <a:ext cx="3046516" cy="3046516"/>
            <a:chOff x="0" y="0"/>
            <a:chExt cx="4062022" cy="406202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62022" cy="4062022"/>
            </a:xfrm>
            <a:custGeom>
              <a:avLst/>
              <a:gdLst/>
              <a:ahLst/>
              <a:cxnLst/>
              <a:rect l="l" t="t" r="r" b="b"/>
              <a:pathLst>
                <a:path w="4062022" h="4062022">
                  <a:moveTo>
                    <a:pt x="0" y="0"/>
                  </a:moveTo>
                  <a:lnTo>
                    <a:pt x="4062022" y="0"/>
                  </a:lnTo>
                  <a:lnTo>
                    <a:pt x="4062022" y="4062022"/>
                  </a:lnTo>
                  <a:lnTo>
                    <a:pt x="0" y="4062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756102" y="3677671"/>
            <a:ext cx="1240852" cy="1905339"/>
          </a:xfrm>
          <a:custGeom>
            <a:avLst/>
            <a:gdLst/>
            <a:ahLst/>
            <a:cxnLst/>
            <a:rect l="l" t="t" r="r" b="b"/>
            <a:pathLst>
              <a:path w="1240852" h="1905339">
                <a:moveTo>
                  <a:pt x="0" y="0"/>
                </a:moveTo>
                <a:lnTo>
                  <a:pt x="1240852" y="0"/>
                </a:lnTo>
                <a:lnTo>
                  <a:pt x="1240852" y="1905339"/>
                </a:lnTo>
                <a:lnTo>
                  <a:pt x="0" y="19053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371600" y="6667500"/>
            <a:ext cx="1966948" cy="1966948"/>
          </a:xfrm>
          <a:custGeom>
            <a:avLst/>
            <a:gdLst/>
            <a:ahLst/>
            <a:cxnLst/>
            <a:rect l="l" t="t" r="r" b="b"/>
            <a:pathLst>
              <a:path w="1966948" h="1966948">
                <a:moveTo>
                  <a:pt x="0" y="0"/>
                </a:moveTo>
                <a:lnTo>
                  <a:pt x="1966948" y="0"/>
                </a:lnTo>
                <a:lnTo>
                  <a:pt x="1966948" y="1966948"/>
                </a:lnTo>
                <a:lnTo>
                  <a:pt x="0" y="19669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5562600" y="6896100"/>
            <a:ext cx="2257757" cy="1375179"/>
          </a:xfrm>
          <a:custGeom>
            <a:avLst/>
            <a:gdLst/>
            <a:ahLst/>
            <a:cxnLst/>
            <a:rect l="l" t="t" r="r" b="b"/>
            <a:pathLst>
              <a:path w="2257757" h="1375179">
                <a:moveTo>
                  <a:pt x="0" y="0"/>
                </a:moveTo>
                <a:lnTo>
                  <a:pt x="2257757" y="0"/>
                </a:lnTo>
                <a:lnTo>
                  <a:pt x="2257757" y="1375180"/>
                </a:lnTo>
                <a:lnTo>
                  <a:pt x="0" y="1375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9726653" y="3771900"/>
            <a:ext cx="2331159" cy="1570618"/>
          </a:xfrm>
          <a:custGeom>
            <a:avLst/>
            <a:gdLst/>
            <a:ahLst/>
            <a:cxnLst/>
            <a:rect l="l" t="t" r="r" b="b"/>
            <a:pathLst>
              <a:path w="2331159" h="1570618">
                <a:moveTo>
                  <a:pt x="0" y="0"/>
                </a:moveTo>
                <a:lnTo>
                  <a:pt x="2331159" y="0"/>
                </a:lnTo>
                <a:lnTo>
                  <a:pt x="2331159" y="1570618"/>
                </a:lnTo>
                <a:lnTo>
                  <a:pt x="0" y="15706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0209315" y="6896100"/>
            <a:ext cx="1498958" cy="1665509"/>
          </a:xfrm>
          <a:custGeom>
            <a:avLst/>
            <a:gdLst/>
            <a:ahLst/>
            <a:cxnLst/>
            <a:rect l="l" t="t" r="r" b="b"/>
            <a:pathLst>
              <a:path w="1498958" h="1665509">
                <a:moveTo>
                  <a:pt x="0" y="0"/>
                </a:moveTo>
                <a:lnTo>
                  <a:pt x="1498958" y="0"/>
                </a:lnTo>
                <a:lnTo>
                  <a:pt x="1498958" y="1665509"/>
                </a:lnTo>
                <a:lnTo>
                  <a:pt x="0" y="1665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7402397" y="321321"/>
            <a:ext cx="10226080" cy="1106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Ubuntu"/>
              </a:rPr>
              <a:t>Mouth Cancer Action Month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02397" y="1478570"/>
            <a:ext cx="7473800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>
                <a:solidFill>
                  <a:srgbClr val="24A2B5"/>
                </a:solidFill>
                <a:latin typeface="Ubuntu"/>
              </a:rPr>
              <a:t>1st November to 30th Novembe</a:t>
            </a:r>
            <a:r>
              <a:rPr lang="en-US" sz="3199">
                <a:solidFill>
                  <a:srgbClr val="24A2B5"/>
                </a:solidFill>
                <a:latin typeface="Ubuntu Bold"/>
              </a:rPr>
              <a:t>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707921" y="5600700"/>
            <a:ext cx="3759804" cy="868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0"/>
              </a:lnSpc>
            </a:pPr>
            <a:r>
              <a:rPr lang="en-US" sz="2736" dirty="0">
                <a:solidFill>
                  <a:srgbClr val="F43882"/>
                </a:solidFill>
                <a:latin typeface="Ubuntu Bold"/>
              </a:rPr>
              <a:t>Quit smoking or chewing tobacco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48671" y="9353495"/>
            <a:ext cx="523967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999">
                <a:solidFill>
                  <a:srgbClr val="285087"/>
                </a:solidFill>
                <a:latin typeface="Roboto"/>
              </a:rPr>
              <a:t>#MouthCancerActionMonth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91594" y="3839716"/>
            <a:ext cx="4236884" cy="1701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3599">
                <a:solidFill>
                  <a:srgbClr val="FFFFFF"/>
                </a:solidFill>
                <a:latin typeface="Ubuntu"/>
              </a:rPr>
              <a:t>For help with quitting smoking scan the QR code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2187" y="5903723"/>
            <a:ext cx="3419459" cy="421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0"/>
              </a:lnSpc>
            </a:pPr>
            <a:r>
              <a:rPr lang="en-US" sz="2696" dirty="0">
                <a:solidFill>
                  <a:srgbClr val="285087"/>
                </a:solidFill>
                <a:latin typeface="Ubuntu Bold"/>
              </a:rPr>
              <a:t>Drink less alcohol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3473" y="8877300"/>
            <a:ext cx="3268927" cy="421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0"/>
              </a:lnSpc>
            </a:pPr>
            <a:r>
              <a:rPr lang="en-US" sz="2696" dirty="0">
                <a:solidFill>
                  <a:srgbClr val="FF5D0C"/>
                </a:solidFill>
                <a:latin typeface="Ubuntu Bold"/>
              </a:rPr>
              <a:t>Use SPF on lips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89971" y="2726331"/>
            <a:ext cx="12532428" cy="658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43882"/>
                </a:solidFill>
                <a:latin typeface="Ubuntu Bold"/>
              </a:rPr>
              <a:t>90% of mouth cancers are linked to lifestyle factors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707921" y="8648700"/>
            <a:ext cx="3759804" cy="126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2700" dirty="0">
                <a:solidFill>
                  <a:srgbClr val="24A2B5"/>
                </a:solidFill>
                <a:latin typeface="Ubuntu Bold"/>
              </a:rPr>
              <a:t>Practice safe sex </a:t>
            </a:r>
            <a:r>
              <a:rPr lang="en-GB" sz="2700" dirty="0">
                <a:solidFill>
                  <a:srgbClr val="24A2B5"/>
                </a:solidFill>
                <a:latin typeface="Ubuntu Bold"/>
              </a:rPr>
              <a:t>and ensure you are immunised from HPV</a:t>
            </a:r>
            <a:endParaRPr lang="en-US" sz="2700" dirty="0">
              <a:solidFill>
                <a:srgbClr val="24A2B5"/>
              </a:solidFill>
              <a:latin typeface="Ubuntu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144000" y="5676900"/>
            <a:ext cx="3512652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2700" dirty="0">
                <a:solidFill>
                  <a:srgbClr val="40A294"/>
                </a:solidFill>
                <a:latin typeface="Ubuntu Bold"/>
              </a:rPr>
              <a:t>Maintain a healthy diet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020424" y="8801100"/>
            <a:ext cx="3759804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2700" dirty="0">
                <a:solidFill>
                  <a:srgbClr val="285087"/>
                </a:solidFill>
                <a:latin typeface="Ubuntu Bold"/>
              </a:rPr>
              <a:t>Check your mouth monthly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00160"/>
            <a:ext cx="18288000" cy="0"/>
          </a:xfrm>
          <a:prstGeom prst="line">
            <a:avLst/>
          </a:prstGeom>
          <a:ln w="38100" cap="flat">
            <a:solidFill>
              <a:srgbClr val="285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445950" y="4037011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6"/>
                </a:lnTo>
                <a:lnTo>
                  <a:pt x="0" y="1833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10800000">
            <a:off x="4566877" y="8151713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5"/>
                </a:lnTo>
                <a:lnTo>
                  <a:pt x="0" y="1833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13329086" y="3677671"/>
            <a:ext cx="4485043" cy="5485324"/>
            <a:chOff x="0" y="0"/>
            <a:chExt cx="1181246" cy="14446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81246" cy="1444694"/>
            </a:xfrm>
            <a:custGeom>
              <a:avLst/>
              <a:gdLst/>
              <a:ahLst/>
              <a:cxnLst/>
              <a:rect l="l" t="t" r="r" b="b"/>
              <a:pathLst>
                <a:path w="1181246" h="1444694">
                  <a:moveTo>
                    <a:pt x="0" y="0"/>
                  </a:moveTo>
                  <a:lnTo>
                    <a:pt x="1181246" y="0"/>
                  </a:lnTo>
                  <a:lnTo>
                    <a:pt x="1181246" y="1444694"/>
                  </a:lnTo>
                  <a:lnTo>
                    <a:pt x="0" y="1444694"/>
                  </a:lnTo>
                  <a:close/>
                </a:path>
              </a:pathLst>
            </a:custGeom>
            <a:solidFill>
              <a:srgbClr val="1C639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946942" y="5723531"/>
            <a:ext cx="3220042" cy="3220042"/>
            <a:chOff x="0" y="0"/>
            <a:chExt cx="4293389" cy="42933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93389" cy="4293389"/>
            </a:xfrm>
            <a:custGeom>
              <a:avLst/>
              <a:gdLst/>
              <a:ahLst/>
              <a:cxnLst/>
              <a:rect l="l" t="t" r="r" b="b"/>
              <a:pathLst>
                <a:path w="4293389" h="4293389">
                  <a:moveTo>
                    <a:pt x="0" y="0"/>
                  </a:moveTo>
                  <a:lnTo>
                    <a:pt x="4293389" y="0"/>
                  </a:lnTo>
                  <a:lnTo>
                    <a:pt x="4293389" y="4293389"/>
                  </a:lnTo>
                  <a:lnTo>
                    <a:pt x="0" y="4293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6240234" y="1650938"/>
            <a:ext cx="1019066" cy="1698444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305983" y="4037011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6"/>
                </a:lnTo>
                <a:lnTo>
                  <a:pt x="0" y="1833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7402397" y="321321"/>
            <a:ext cx="10226080" cy="1106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Ubuntu"/>
              </a:rPr>
              <a:t>Mouth Cancer Action Month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02397" y="1478570"/>
            <a:ext cx="7473800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>
                <a:solidFill>
                  <a:srgbClr val="24A2B5"/>
                </a:solidFill>
                <a:latin typeface="Ubuntu"/>
              </a:rPr>
              <a:t>1st November to 30th Novembe</a:t>
            </a:r>
            <a:r>
              <a:rPr lang="en-US" sz="3199">
                <a:solidFill>
                  <a:srgbClr val="24A2B5"/>
                </a:solidFill>
                <a:latin typeface="Ubuntu Bold"/>
              </a:rPr>
              <a:t>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561072" y="3861076"/>
            <a:ext cx="3991782" cy="1767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699" dirty="0">
                <a:solidFill>
                  <a:srgbClr val="FFFFFF"/>
                </a:solidFill>
                <a:latin typeface="Ubuntu"/>
              </a:rPr>
              <a:t>Learn how to do a mouth cancer check at home </a:t>
            </a:r>
          </a:p>
        </p:txBody>
      </p:sp>
      <p:sp>
        <p:nvSpPr>
          <p:cNvPr id="19" name="Freeform 19"/>
          <p:cNvSpPr/>
          <p:nvPr/>
        </p:nvSpPr>
        <p:spPr>
          <a:xfrm>
            <a:off x="8445950" y="6467766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5"/>
                </a:lnTo>
                <a:lnTo>
                  <a:pt x="0" y="1833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8807070" y="6739317"/>
            <a:ext cx="3457634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Ubuntu Bold"/>
              </a:rPr>
              <a:t>Unexplained lumps</a:t>
            </a:r>
          </a:p>
        </p:txBody>
      </p:sp>
      <p:sp>
        <p:nvSpPr>
          <p:cNvPr id="21" name="Freeform 21"/>
          <p:cNvSpPr/>
          <p:nvPr/>
        </p:nvSpPr>
        <p:spPr>
          <a:xfrm>
            <a:off x="5290497" y="4037011"/>
            <a:ext cx="2936058" cy="4067586"/>
          </a:xfrm>
          <a:custGeom>
            <a:avLst/>
            <a:gdLst/>
            <a:ahLst/>
            <a:cxnLst/>
            <a:rect l="l" t="t" r="r" b="b"/>
            <a:pathLst>
              <a:path w="2936058" h="4067586">
                <a:moveTo>
                  <a:pt x="0" y="0"/>
                </a:moveTo>
                <a:lnTo>
                  <a:pt x="2936058" y="0"/>
                </a:lnTo>
                <a:lnTo>
                  <a:pt x="2936058" y="4067587"/>
                </a:lnTo>
                <a:lnTo>
                  <a:pt x="0" y="4067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>
            <a:off x="557075" y="4299282"/>
            <a:ext cx="3881114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Ubuntu Bold"/>
              </a:rPr>
              <a:t>Ulcers lasting more than 3 weeks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558060" y="4310899"/>
            <a:ext cx="3881114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Ubuntu Bold"/>
              </a:rPr>
              <a:t>Red or white patches</a:t>
            </a:r>
          </a:p>
        </p:txBody>
      </p:sp>
      <p:sp>
        <p:nvSpPr>
          <p:cNvPr id="24" name="Freeform 24"/>
          <p:cNvSpPr/>
          <p:nvPr/>
        </p:nvSpPr>
        <p:spPr>
          <a:xfrm>
            <a:off x="305983" y="6470102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6"/>
                </a:lnTo>
                <a:lnTo>
                  <a:pt x="0" y="1833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428386" y="6741653"/>
            <a:ext cx="4138491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Ubuntu Bold"/>
              </a:rPr>
              <a:t>Pain or difficulty swallowing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780929" y="8425601"/>
            <a:ext cx="3955194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Ubuntu Bold"/>
              </a:rPr>
              <a:t>Unexplained numbness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661963" y="2743314"/>
            <a:ext cx="8400008" cy="811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dirty="0">
                <a:solidFill>
                  <a:srgbClr val="F43882"/>
                </a:solidFill>
                <a:latin typeface="Canva Sans Bold"/>
              </a:rPr>
              <a:t>Symptoms to look out for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948671" y="9353495"/>
            <a:ext cx="523967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999">
                <a:solidFill>
                  <a:srgbClr val="285087"/>
                </a:solidFill>
                <a:latin typeface="Roboto"/>
              </a:rPr>
              <a:t>#MouthCancerActionMonth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3FAD88-A17B-4A16-A05C-3356581EBF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012199-0365-47C6-B04B-728886BC18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FC58C0F-A6CB-4B0F-8251-A239689A98B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106</Words>
  <Application>Microsoft Office PowerPoint</Application>
  <PresentationFormat>Custom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Mouth Cancer Action Month</dc:title>
  <dc:creator>Columbus Ohaeri (Public Health Wales - No. 2 Capital Quarter)</dc:creator>
  <cp:lastModifiedBy>Paul Brocklehurst (Public Health Wales - No. 2 Capital Quarter)</cp:lastModifiedBy>
  <cp:revision>14</cp:revision>
  <dcterms:created xsi:type="dcterms:W3CDTF">2006-08-16T00:00:00Z</dcterms:created>
  <dcterms:modified xsi:type="dcterms:W3CDTF">2026-10-27T16:01:34Z</dcterms:modified>
  <dc:identifier>DAFxCQ2APrA</dc:identifier>
</cp:coreProperties>
</file>