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1" r:id="rId5"/>
  </p:sldMasterIdLst>
  <p:notesMasterIdLst>
    <p:notesMasterId r:id="rId85"/>
  </p:notesMasterIdLst>
  <p:handoutMasterIdLst>
    <p:handoutMasterId r:id="rId86"/>
  </p:handoutMasterIdLst>
  <p:sldIdLst>
    <p:sldId id="2147376665" r:id="rId6"/>
    <p:sldId id="2147376754" r:id="rId7"/>
    <p:sldId id="2147376753" r:id="rId8"/>
    <p:sldId id="2147375649" r:id="rId9"/>
    <p:sldId id="2147375672" r:id="rId10"/>
    <p:sldId id="2147375673" r:id="rId11"/>
    <p:sldId id="2147376716" r:id="rId12"/>
    <p:sldId id="2147376689" r:id="rId13"/>
    <p:sldId id="2147375902" r:id="rId14"/>
    <p:sldId id="2147376649" r:id="rId15"/>
    <p:sldId id="2147376650" r:id="rId16"/>
    <p:sldId id="2147376652" r:id="rId17"/>
    <p:sldId id="2147376661" r:id="rId18"/>
    <p:sldId id="2147376707" r:id="rId19"/>
    <p:sldId id="2147376718" r:id="rId20"/>
    <p:sldId id="2147376696" r:id="rId21"/>
    <p:sldId id="2147376642" r:id="rId22"/>
    <p:sldId id="2147376643" r:id="rId23"/>
    <p:sldId id="2147376644" r:id="rId24"/>
    <p:sldId id="2147376712" r:id="rId25"/>
    <p:sldId id="2147376708" r:id="rId26"/>
    <p:sldId id="2147376615" r:id="rId27"/>
    <p:sldId id="2147376748" r:id="rId28"/>
    <p:sldId id="2147376589" r:id="rId29"/>
    <p:sldId id="2147376750" r:id="rId30"/>
    <p:sldId id="2147376656" r:id="rId31"/>
    <p:sldId id="2147376596" r:id="rId32"/>
    <p:sldId id="2147376547" r:id="rId33"/>
    <p:sldId id="2147376683" r:id="rId34"/>
    <p:sldId id="2147376747" r:id="rId35"/>
    <p:sldId id="2147376744" r:id="rId36"/>
    <p:sldId id="2147376711" r:id="rId37"/>
    <p:sldId id="2147376684" r:id="rId38"/>
    <p:sldId id="2147376548" r:id="rId39"/>
    <p:sldId id="2147375689" r:id="rId40"/>
    <p:sldId id="508" r:id="rId41"/>
    <p:sldId id="2147376688" r:id="rId42"/>
    <p:sldId id="2147376740" r:id="rId43"/>
    <p:sldId id="2147376741" r:id="rId44"/>
    <p:sldId id="2147376686" r:id="rId45"/>
    <p:sldId id="2147376724" r:id="rId46"/>
    <p:sldId id="2147376697" r:id="rId47"/>
    <p:sldId id="2147376628" r:id="rId48"/>
    <p:sldId id="2147376613" r:id="rId49"/>
    <p:sldId id="2147376735" r:id="rId50"/>
    <p:sldId id="2147376743" r:id="rId51"/>
    <p:sldId id="2147376742" r:id="rId52"/>
    <p:sldId id="2147376736" r:id="rId53"/>
    <p:sldId id="2147376738" r:id="rId54"/>
    <p:sldId id="2147376752" r:id="rId55"/>
    <p:sldId id="2147376731" r:id="rId56"/>
    <p:sldId id="2147376725" r:id="rId57"/>
    <p:sldId id="2147376715" r:id="rId58"/>
    <p:sldId id="2147376698" r:id="rId59"/>
    <p:sldId id="2147376564" r:id="rId60"/>
    <p:sldId id="2147376705" r:id="rId61"/>
    <p:sldId id="2147376719" r:id="rId62"/>
    <p:sldId id="2147376549" r:id="rId63"/>
    <p:sldId id="2147376755" r:id="rId64"/>
    <p:sldId id="2147375852" r:id="rId65"/>
    <p:sldId id="2147375861" r:id="rId66"/>
    <p:sldId id="2147376654" r:id="rId67"/>
    <p:sldId id="2147376653" r:id="rId68"/>
    <p:sldId id="2147376709" r:id="rId69"/>
    <p:sldId id="2147376568" r:id="rId70"/>
    <p:sldId id="2147376720" r:id="rId71"/>
    <p:sldId id="2147376704" r:id="rId72"/>
    <p:sldId id="2147376745" r:id="rId73"/>
    <p:sldId id="2147376746" r:id="rId74"/>
    <p:sldId id="2147376721" r:id="rId75"/>
    <p:sldId id="2147376723" r:id="rId76"/>
    <p:sldId id="2147376664" r:id="rId77"/>
    <p:sldId id="2147375690" r:id="rId78"/>
    <p:sldId id="2147376691" r:id="rId79"/>
    <p:sldId id="2147376646" r:id="rId80"/>
    <p:sldId id="2147376713" r:id="rId81"/>
    <p:sldId id="2147376594" r:id="rId82"/>
    <p:sldId id="2147376675" r:id="rId83"/>
    <p:sldId id="345"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19992A-3D09-C08D-DBF5-95040AB9B37F}" name="Ceriann Howard (Public Health Wales - No. 2 Capital Quarter)" initials="CH(HWN2CQ" userId="S::Ceriann.Howard2@wales.nhs.uk::21820608-678a-4a54-aec7-0e03d16ea59c" providerId="AD"/>
  <p188:author id="{389AFE47-C33C-6317-5D80-394894170595}" name="Clare Powell (Public Health Wales)" initials="CW" userId="S::clare.powell2@wales.nhs.uk::d7f25bbe-a553-4284-9dbf-a45ba97dae4b" providerId="AD"/>
  <p188:author id="{C5D0F550-F9BB-6F8A-BA5A-D4CC1CCA4996}" name="Nel Griffith (Public Health Wales - Preswylfa)" initials="NP" userId="S::nel.griffith2@wales.nhs.uk::d3411c5d-489e-4c8a-8609-fd949edced08" providerId="AD"/>
  <p188:author id="{8D0B7555-513D-0555-6327-44435E9246FA}" name="Jackie Blayney (Public Health Wales - No. 2 Capital Quarter)" initials="JB(HWN2CQ" userId="S::Jackie.Blayney@wales.nhs.uk::633d779f-4707-4e3e-888e-a968d3c25860" providerId="AD"/>
  <p188:author id="{DBAC516B-78D9-7271-9E83-BF11F31898DD}" name="Juliet Norwood (Public Health Wales - No. 2 Capital Quarter)" initials="JN(HWN2CQ" userId="S::Juliet.Norwood3@wales.nhs.uk::d95c3245-648b-48c9-b18a-f1410408e2e8"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2834FEB3-D47D-30A0-4F5D-CAA5C4749682}" name="Nel Griffith (Public Health Wales - Preswylfa)" initials="NG" userId="S::Nel.Griffith2@wales.nhs.uk::d3411c5d-489e-4c8a-8609-fd949edced08" providerId="AD"/>
  <p188:author id="{7C80A3C3-6E61-BCDB-5564-869A5EF3248E}" name="Carys Rees (Public Health Wales - No. 2 Capital Quarter)" initials="CR" userId="S::Carys.Rees8@wales.nhs.uk::b158f908-155c-451f-81aa-6b2e7effd62b" providerId="AD"/>
  <p188:author id="{7E7468D4-90F3-629A-FC72-77268836BECB}" name="Hawys Youlden (Public Health Wales - No.2 Capital Quarter)" initials="HQ" userId="S::hawys.youlden2@wales.nhs.uk::a640df3f-f1c5-4512-b62e-09302c969a5e" providerId="AD"/>
  <p188:author id="{2B1B84EE-57B4-63E8-1F44-723F5233FCE3}" name="Hawys Youlden (Public Health Wales - No.2 Capital Quarter)" initials="HY(HWNCQ" userId="S::Hawys.Youlden2@wales.nhs.uk::a640df3f-f1c5-4512-b62e-09302c969a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B8CE"/>
    <a:srgbClr val="FF5050"/>
    <a:srgbClr val="002060"/>
    <a:srgbClr val="B4B9EA"/>
    <a:srgbClr val="D5D7F3"/>
    <a:srgbClr val="EBECF9"/>
    <a:srgbClr val="FFDC00"/>
    <a:srgbClr val="01ABF7"/>
    <a:srgbClr val="B2E7F0"/>
    <a:srgbClr val="212A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D706B5-873D-62AB-3691-4CFE3549CA9E}" v="211" dt="2026-09-11T08:55:46.162"/>
    <p1510:client id="{1CEAC8DA-CA60-4612-AB22-E3F538DA6559}" v="17" dt="2026-09-11T13:24:04.257"/>
    <p1510:client id="{BD929F75-981D-9EA2-69E1-A0DC69B9119A}" v="24" dt="2026-09-11T13:32:35.9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theme" Target="theme/theme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commentAuthors" Target="commen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11/09/2026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11/09/2026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dicines.org.uk/emc/product/102370/smpc"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medicines.org.uk/emc/product/102371/smpc"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ps.nhs.uk/articles/off-label-medicine-use-under-a-patient-group-directio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dicines.org.uk/emc/product/102370/smpc#gre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ines.org.uk/emc/product/102370/smpc#gref"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sps.nhs.uk/articles/off-label-medicine-use-under-a-patient-group-direction/"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ines.org.uk/emc/product/102370/smpc#gre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dicines.org.uk/emc/product/102370/smpc#gre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102371/smpc"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edicines.org.uk/emc/product/102371/smpc"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ines.org.uk/emc/product/102371/smpc"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gov.uk/government/publications/vaccine-safety-and-adverse-events-following-immunisation-the-green-book-chapter-8"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resus.org.uk/about-us/news-and-events/rcuk-publishes-anaphylaxis-guidance-vaccination-settings"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edicines.org.uk/emc/product/101925/smpc"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medicines.org.uk/emc/product/101925/smpc"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mhraproducts4853.blob.core.windows.net/docs/fdfd4de023acbbbbce4187f95a5f082743a78dea"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mhraproducts4853.blob.core.windows.net/docs/fdfd4de023acbbbbce4187f95a5f082743a78dea"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8" Type="http://schemas.openxmlformats.org/officeDocument/2006/relationships/hyperlink" Target="https://mhraproducts4853.blob.core.windows.net/docs/fdfd4de023acbbbbce4187f95a5f082743a78dea" TargetMode="External"/><Relationship Id="rId3" Type="http://schemas.openxmlformats.org/officeDocument/2006/relationships/hyperlink" Target="https://www.medicines.org.uk/emc/product/102370/smpc#gref" TargetMode="External"/><Relationship Id="rId7" Type="http://schemas.openxmlformats.org/officeDocument/2006/relationships/hyperlink" Target="https://products.mhra.gov.uk/" TargetMode="External"/><Relationship Id="rId2" Type="http://schemas.openxmlformats.org/officeDocument/2006/relationships/slide" Target="../slides/slide58.xml"/><Relationship Id="rId1" Type="http://schemas.openxmlformats.org/officeDocument/2006/relationships/notesMaster" Target="../notesMasters/notesMaster1.xml"/><Relationship Id="rId6" Type="http://schemas.openxmlformats.org/officeDocument/2006/relationships/hyperlink" Target="https://www.medicines.org.uk/emc" TargetMode="External"/><Relationship Id="rId5" Type="http://schemas.openxmlformats.org/officeDocument/2006/relationships/hyperlink" Target="https://www.medicines.org.uk/emc/product/101925/smpc" TargetMode="External"/><Relationship Id="rId4" Type="http://schemas.openxmlformats.org/officeDocument/2006/relationships/hyperlink" Target="https://www.medicines.org.uk/emc/product/102371/smpc"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phw.nhs.wales/topics/immunisation-and-vaccines/covid-19-vaccination-information/resources-for-health-and-social-care-professionals/" TargetMode="External"/><Relationship Id="rId2" Type="http://schemas.openxmlformats.org/officeDocument/2006/relationships/slide" Target="../slides/slide78.xml"/><Relationship Id="rId1" Type="http://schemas.openxmlformats.org/officeDocument/2006/relationships/notesMaster" Target="../notesMasters/notesMaster1.xml"/><Relationship Id="rId4" Type="http://schemas.openxmlformats.org/officeDocument/2006/relationships/hyperlink" Target="https://phw.nhs.wales/topics/immunisation-and-vaccines/covid-19-vaccination-information/about-the-vaccin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dirty="0"/>
              <a:t>Material contained in this document may be reproduced without prior permission provided it is done so accurately and is not used in a misleading context.</a:t>
            </a:r>
          </a:p>
          <a:p>
            <a:r>
              <a:rPr lang="en-US" sz="1000" dirty="0"/>
              <a:t>Acknowledgement to Public Health Wales NHS Trust to be stated.</a:t>
            </a:r>
            <a:endParaRPr lang="en-US" sz="1000" dirty="0">
              <a:ea typeface="Calibri"/>
              <a:cs typeface="Calibri"/>
            </a:endParaRPr>
          </a:p>
          <a:p>
            <a:r>
              <a:rPr lang="en-US" sz="1000" dirty="0"/>
              <a:t>© 2026 Public Health Wales NHS Trust.</a:t>
            </a:r>
            <a:endParaRPr lang="en-US" sz="1000" dirty="0">
              <a:ea typeface="Calibri"/>
              <a:cs typeface="Calibri"/>
            </a:endParaRPr>
          </a:p>
          <a:p>
            <a:endParaRPr lang="en-GB" sz="1000" dirty="0"/>
          </a:p>
          <a:p>
            <a:endParaRPr lang="en-GB" sz="1000" b="1" dirty="0">
              <a:ea typeface="Calibri"/>
              <a:cs typeface="Calibri"/>
            </a:endParaRPr>
          </a:p>
          <a:p>
            <a:endParaRPr lang="en-GB" sz="1000" dirty="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3575676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contrast to other eligible risk groups, those who are eligible for a vaccination due to severe immunosuppression but miss vaccination during the campaign period, may be considered for an additional dose at a later date based on individual clinical judgement, balancing their immediate level of risk against the advantages of waiting till the next seasonal campaign. </a:t>
            </a: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126842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24437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strike="noStrike"/>
          </a:p>
        </p:txBody>
      </p:sp>
      <p:sp>
        <p:nvSpPr>
          <p:cNvPr id="4" name="Slide Number Placeholder 3"/>
          <p:cNvSpPr>
            <a:spLocks noGrp="1"/>
          </p:cNvSpPr>
          <p:nvPr>
            <p:ph type="sldNum" sz="quarter" idx="5"/>
          </p:nvPr>
        </p:nvSpPr>
        <p:spPr/>
        <p:txBody>
          <a:bodyPr/>
          <a:lstStyle/>
          <a:p>
            <a:fld id="{2D8AA4BB-B87A-4C65-BA72-7B766A56B35D}" type="slidenum">
              <a:rPr lang="en-US"/>
              <a:t>19</a:t>
            </a:fld>
            <a:endParaRPr lang="en-US"/>
          </a:p>
        </p:txBody>
      </p:sp>
    </p:spTree>
    <p:extLst>
      <p:ext uri="{BB962C8B-B14F-4D97-AF65-F5344CB8AC3E}">
        <p14:creationId xmlns:p14="http://schemas.microsoft.com/office/powerpoint/2010/main" val="2962815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CE3D-7BF1-8906-BD66-52E166734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FD72E-80C2-531C-9D86-60927DD34A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26E3F2-5968-B16C-7744-A4F9720199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C00000"/>
              </a:solidFill>
              <a:ea typeface="Calibri"/>
              <a:cs typeface="Calibri"/>
            </a:endParaRPr>
          </a:p>
        </p:txBody>
      </p:sp>
      <p:sp>
        <p:nvSpPr>
          <p:cNvPr id="4" name="Footer Placeholder 3">
            <a:extLst>
              <a:ext uri="{FF2B5EF4-FFF2-40B4-BE49-F238E27FC236}">
                <a16:creationId xmlns:a16="http://schemas.microsoft.com/office/drawing/2014/main" id="{2D99084C-5C22-D717-225F-F65507AE8743}"/>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E91673A1-B477-2433-D482-F4E8769AF973}"/>
              </a:ext>
            </a:extLst>
          </p:cNvPr>
          <p:cNvSpPr>
            <a:spLocks noGrp="1"/>
          </p:cNvSpPr>
          <p:nvPr>
            <p:ph type="sldNum" sz="quarter" idx="5"/>
          </p:nvPr>
        </p:nvSpPr>
        <p:spPr/>
        <p:txBody>
          <a:bodyPr/>
          <a:lstStyle/>
          <a:p>
            <a:fld id="{50E9AB69-1183-4A53-8418-DBE90C92BBE7}" type="slidenum">
              <a:rPr lang="en-GB" smtClean="0"/>
              <a:t>20</a:t>
            </a:fld>
            <a:endParaRPr lang="en-GB"/>
          </a:p>
        </p:txBody>
      </p:sp>
    </p:spTree>
    <p:extLst>
      <p:ext uri="{BB962C8B-B14F-4D97-AF65-F5344CB8AC3E}">
        <p14:creationId xmlns:p14="http://schemas.microsoft.com/office/powerpoint/2010/main" val="2881776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b="0" dirty="0">
                <a:solidFill>
                  <a:srgbClr val="002060"/>
                </a:solidFill>
                <a:cs typeface="Calibri"/>
              </a:rPr>
              <a:t>For 12-17 year olds who are not deemed suitable for an mRNA vaccine by a specialist clinician, </a:t>
            </a:r>
            <a:r>
              <a:rPr lang="en-GB" dirty="0">
                <a:solidFill>
                  <a:srgbClr val="002060"/>
                </a:solidFill>
              </a:rPr>
              <a:t>Accord (HIPRA)® </a:t>
            </a:r>
            <a:r>
              <a:rPr lang="en-GB" sz="1200" kern="1200" dirty="0">
                <a:solidFill>
                  <a:schemeClr val="tx1"/>
                </a:solidFill>
                <a:effectLst/>
                <a:latin typeface="+mn-lt"/>
                <a:ea typeface="+mn-ea"/>
                <a:cs typeface="+mn-cs"/>
              </a:rPr>
              <a:t>BIMERVAX LP.8.1. can be used (see slide </a:t>
            </a:r>
            <a:r>
              <a:rPr lang="en-GB" dirty="0"/>
              <a:t>45</a:t>
            </a:r>
            <a:r>
              <a:rPr lang="en-GB"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hlinkClick r:id="rId3"/>
              </a:rPr>
              <a:t>Comirnaty XFG 10 micrograms/dose dispersion for injection, single dose vial - Summary of Product Characteristics (SmPC) - (</a:t>
            </a:r>
            <a:r>
              <a:rPr lang="en-GB" dirty="0" err="1">
                <a:hlinkClick r:id="rId3"/>
              </a:rPr>
              <a:t>emc</a:t>
            </a:r>
            <a:r>
              <a:rPr lang="en-GB" dirty="0">
                <a:hlinkClick r:id="rId3"/>
              </a:rPr>
              <a:t>) | 102370</a:t>
            </a: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hlinkClick r:id="rId4"/>
              </a:rPr>
              <a:t>Comirnaty XFG 30 micrograms/dose dispersion for injection in pre-filled syringe - Summary of Product Characteristics (SmPC) - (</a:t>
            </a:r>
            <a:r>
              <a:rPr lang="en-GB" dirty="0" err="1">
                <a:hlinkClick r:id="rId4"/>
              </a:rPr>
              <a:t>emc</a:t>
            </a:r>
            <a:r>
              <a:rPr lang="en-GB" dirty="0">
                <a:hlinkClick r:id="rId4"/>
              </a:rPr>
              <a:t>) | 102371</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2220829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2060"/>
                </a:solidFill>
                <a:ea typeface="Source Sans Pro"/>
                <a:cs typeface="Calibri"/>
              </a:rPr>
              <a:t>Where information in the </a:t>
            </a:r>
            <a:r>
              <a:rPr lang="en-GB" err="1">
                <a:solidFill>
                  <a:srgbClr val="002060"/>
                </a:solidFill>
                <a:ea typeface="Source Sans Pro"/>
                <a:cs typeface="Calibri"/>
              </a:rPr>
              <a:t>SmPCs</a:t>
            </a:r>
            <a:r>
              <a:rPr lang="en-GB" sz="1200">
                <a:solidFill>
                  <a:srgbClr val="002060"/>
                </a:solidFill>
                <a:ea typeface="Source Sans Pro"/>
                <a:cs typeface="Calibri"/>
              </a:rPr>
              <a:t> differs from the advice in the Green Book COVID-19 chapter, the Green Book advice should be followed.</a:t>
            </a:r>
            <a:endParaRPr lang="en-GB">
              <a:cs typeface="Calibri"/>
              <a:hlinkClick r:id="rId3"/>
            </a:endParaRPr>
          </a:p>
          <a:p>
            <a:r>
              <a:rPr lang="en-GB">
                <a:hlinkClick r:id="rId3"/>
              </a:rPr>
              <a:t>https://www.sps.nhs.uk/articles/off-label-medicine-use-under-a-patient-group-direction/</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3709771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7861-3C5B-41DC-6A9D-621C7B134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BBD76-0F59-888D-04E0-208FDB6412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FF01F4-15F4-4A46-B9AA-9108F0AC8AC4}"/>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0B39FE7C-9D33-A780-804A-405F839384F6}"/>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9C6CB6AC-3773-46F9-E455-49EF41D30A8F}"/>
              </a:ext>
            </a:extLst>
          </p:cNvPr>
          <p:cNvSpPr>
            <a:spLocks noGrp="1"/>
          </p:cNvSpPr>
          <p:nvPr>
            <p:ph type="sldNum" sz="quarter" idx="5"/>
          </p:nvPr>
        </p:nvSpPr>
        <p:spPr/>
        <p:txBody>
          <a:bodyPr/>
          <a:lstStyle/>
          <a:p>
            <a:fld id="{50E9AB69-1183-4A53-8418-DBE90C92BBE7}" type="slidenum">
              <a:rPr lang="en-GB" smtClean="0"/>
              <a:t>23</a:t>
            </a:fld>
            <a:endParaRPr lang="en-GB"/>
          </a:p>
        </p:txBody>
      </p:sp>
    </p:spTree>
    <p:extLst>
      <p:ext uri="{BB962C8B-B14F-4D97-AF65-F5344CB8AC3E}">
        <p14:creationId xmlns:p14="http://schemas.microsoft.com/office/powerpoint/2010/main" val="909862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Comirnaty XFG 10 micrograms/dose dispersion for injection, single dose vial - Summary of Product Characteristics (SmPC) - (</a:t>
            </a:r>
            <a:r>
              <a:rPr lang="en-GB" err="1">
                <a:hlinkClick r:id="rId3"/>
              </a:rPr>
              <a:t>emc</a:t>
            </a:r>
            <a:r>
              <a:rPr lang="en-GB">
                <a:hlinkClick r:id="rId3"/>
              </a:rPr>
              <a:t>) | 102370</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1837493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1D2A3-6F9D-1E26-0214-C7300ED41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EA13B-3AE8-199C-5233-7616396F5DE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D32C86C-2422-F3EF-C4FC-9DEA2EECD8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2060"/>
                </a:solidFill>
                <a:ea typeface="Source Sans Pro"/>
                <a:cs typeface="Calibri"/>
              </a:rPr>
              <a:t>Where information in the </a:t>
            </a:r>
            <a:r>
              <a:rPr lang="en-GB" err="1">
                <a:solidFill>
                  <a:srgbClr val="002060"/>
                </a:solidFill>
                <a:ea typeface="Source Sans Pro"/>
                <a:cs typeface="Calibri"/>
              </a:rPr>
              <a:t>SmPCs</a:t>
            </a:r>
            <a:r>
              <a:rPr lang="en-GB" sz="1200">
                <a:solidFill>
                  <a:srgbClr val="002060"/>
                </a:solidFill>
                <a:ea typeface="Source Sans Pro"/>
                <a:cs typeface="Calibri"/>
              </a:rPr>
              <a:t> differs from the advice in the Green Book COVID-19 chapter, the Green Book advice should be followed.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Comirnaty XFG 10 micrograms/dose dispersion for injection, single dose vial - Summary of Product Characteristics (SmPC) - (emc) | 102370</a:t>
            </a:r>
            <a:endParaRPr lang="en-GB">
              <a:hlinkClick r:id="rId4"/>
            </a:endParaRPr>
          </a:p>
        </p:txBody>
      </p:sp>
      <p:sp>
        <p:nvSpPr>
          <p:cNvPr id="4" name="Footer Placeholder 3">
            <a:extLst>
              <a:ext uri="{FF2B5EF4-FFF2-40B4-BE49-F238E27FC236}">
                <a16:creationId xmlns:a16="http://schemas.microsoft.com/office/drawing/2014/main" id="{90F92DA1-06BC-D9E7-C769-AE601D00207B}"/>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4731EAE-BBF3-6340-E06B-D16D8CC77D39}"/>
              </a:ext>
            </a:extLst>
          </p:cNvPr>
          <p:cNvSpPr>
            <a:spLocks noGrp="1"/>
          </p:cNvSpPr>
          <p:nvPr>
            <p:ph type="sldNum" sz="quarter" idx="5"/>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3786527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Comirnaty XFG 10 micrograms/dose dispersion for injection, single dose vial - Summary of Product Characteristics (SmPC) - (</a:t>
            </a:r>
            <a:r>
              <a:rPr lang="en-GB" err="1">
                <a:hlinkClick r:id="rId3"/>
              </a:rPr>
              <a:t>emc</a:t>
            </a:r>
            <a:r>
              <a:rPr lang="en-GB">
                <a:hlinkClick r:id="rId3"/>
              </a:rPr>
              <a:t>) | 102370</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2946339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t>
            </a:r>
            <a:r>
              <a:rPr lang="en-GB" sz="1200" kern="1200">
                <a:solidFill>
                  <a:schemeClr val="tx1"/>
                </a:solidFill>
                <a:effectLst/>
                <a:latin typeface="+mn-lt"/>
                <a:ea typeface="+mn-ea"/>
                <a:cs typeface="+mn-cs"/>
              </a:rPr>
              <a:t>Pfizer</a:t>
            </a:r>
            <a:r>
              <a:rPr lang="en-GB"/>
              <a:t> Comirnaty</a:t>
            </a:r>
            <a:r>
              <a:rPr lang="en-GB" baseline="30000"/>
              <a:t>®</a:t>
            </a:r>
            <a:r>
              <a:rPr lang="en-GB"/>
              <a:t> </a:t>
            </a:r>
            <a:r>
              <a:rPr lang="en-GB" sz="1200" kern="1200">
                <a:solidFill>
                  <a:schemeClr val="tx1"/>
                </a:solidFill>
                <a:effectLst/>
                <a:latin typeface="+mn-lt"/>
                <a:ea typeface="+mn-ea"/>
                <a:cs typeface="+mn-cs"/>
              </a:rPr>
              <a:t> vaccine is the preferred vaccine for children due to slightly lower reported rates of myocarditis. Where an mRNA vaccine is not considered suitable, </a:t>
            </a:r>
            <a:r>
              <a:rPr lang="en-GB"/>
              <a:t>Accord (HIPRA)®  </a:t>
            </a:r>
            <a:r>
              <a:rPr lang="en-GB" sz="1200" kern="1200">
                <a:solidFill>
                  <a:schemeClr val="tx1"/>
                </a:solidFill>
                <a:effectLst/>
                <a:latin typeface="+mn-lt"/>
                <a:ea typeface="+mn-ea"/>
                <a:cs typeface="+mn-cs"/>
              </a:rPr>
              <a:t>BIMERVAX LP 8.1 can be used in people aged 12 to 17. </a:t>
            </a:r>
          </a:p>
          <a:p>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*Stability data indicate the vial can be stored for up to 24 hours at temperatures of +8 °C to +30 °C, including up to 12 hours following first puncture</a:t>
            </a:r>
          </a:p>
          <a:p>
            <a:r>
              <a:rPr lang="en-GB">
                <a:hlinkClick r:id="rId3"/>
              </a:rPr>
              <a:t>Comirnaty XFG 10 micrograms/dose dispersion for injection, single dose vial - Summary of Product Characteristics (SmPC) - (emc) | 102370</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69158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747685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CEAB-6E3D-6794-474A-D532F37FC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3F96A-BCFA-F908-EFAD-15288A48205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4C70C4-9140-95AC-829B-94AF1AA0E886}"/>
              </a:ext>
            </a:extLst>
          </p:cNvPr>
          <p:cNvSpPr>
            <a:spLocks noGrp="1"/>
          </p:cNvSpPr>
          <p:nvPr>
            <p:ph type="body" idx="1"/>
          </p:nvPr>
        </p:nvSpPr>
        <p:spPr/>
        <p:txBody>
          <a:bodyPr/>
          <a:lstStyle/>
          <a:p>
            <a:r>
              <a:rPr lang="en-GB">
                <a:hlinkClick r:id="rId3"/>
              </a:rPr>
              <a:t>Comirnaty XFG 30 micrograms/dose dispersion for injection in pre-filled syringe - Summary of Product Characteristics (SmPC) - (</a:t>
            </a:r>
            <a:r>
              <a:rPr lang="en-GB" err="1">
                <a:hlinkClick r:id="rId3"/>
              </a:rPr>
              <a:t>emc</a:t>
            </a:r>
            <a:r>
              <a:rPr lang="en-GB">
                <a:hlinkClick r:id="rId3"/>
              </a:rPr>
              <a:t>) | 102371</a:t>
            </a:r>
            <a:endParaRPr lang="en-GB"/>
          </a:p>
        </p:txBody>
      </p:sp>
      <p:sp>
        <p:nvSpPr>
          <p:cNvPr id="4" name="Footer Placeholder 3">
            <a:extLst>
              <a:ext uri="{FF2B5EF4-FFF2-40B4-BE49-F238E27FC236}">
                <a16:creationId xmlns:a16="http://schemas.microsoft.com/office/drawing/2014/main" id="{59F72765-88F8-3AFE-5C62-BE741B1CE784}"/>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EAC396D8-9B30-45A6-E336-46C2900E7A8A}"/>
              </a:ext>
            </a:extLst>
          </p:cNvPr>
          <p:cNvSpPr>
            <a:spLocks noGrp="1"/>
          </p:cNvSpPr>
          <p:nvPr>
            <p:ph type="sldNum" sz="quarter" idx="5"/>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9967587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63842-385C-2521-88CB-947D98365C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CBCF5-7C3C-0E4E-00E0-C6B0AC013EC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8A173E-93B0-68B2-1E7B-AFA130741BD8}"/>
              </a:ext>
            </a:extLst>
          </p:cNvPr>
          <p:cNvSpPr>
            <a:spLocks noGrp="1"/>
          </p:cNvSpPr>
          <p:nvPr>
            <p:ph type="body" idx="1"/>
          </p:nvPr>
        </p:nvSpPr>
        <p:spPr/>
        <p:txBody>
          <a:bodyPr/>
          <a:lstStyle/>
          <a:p>
            <a:r>
              <a:rPr lang="en-GB">
                <a:hlinkClick r:id="rId3"/>
              </a:rPr>
              <a:t>Comirnaty XFG 30 micrograms/dose dispersion for injection in pre-filled syringe - Summary of Product Characteristics (SmPC) - (</a:t>
            </a:r>
            <a:r>
              <a:rPr lang="en-GB" err="1">
                <a:hlinkClick r:id="rId3"/>
              </a:rPr>
              <a:t>emc</a:t>
            </a:r>
            <a:r>
              <a:rPr lang="en-GB">
                <a:hlinkClick r:id="rId3"/>
              </a:rPr>
              <a:t>) | 102371</a:t>
            </a:r>
            <a:endParaRPr lang="en-GB"/>
          </a:p>
        </p:txBody>
      </p:sp>
      <p:sp>
        <p:nvSpPr>
          <p:cNvPr id="4" name="Footer Placeholder 3">
            <a:extLst>
              <a:ext uri="{FF2B5EF4-FFF2-40B4-BE49-F238E27FC236}">
                <a16:creationId xmlns:a16="http://schemas.microsoft.com/office/drawing/2014/main" id="{1A4E9BDF-034F-5A66-CFB8-5F09BB04C307}"/>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3C474C76-286D-4372-1019-119C7F39C1F2}"/>
              </a:ext>
            </a:extLst>
          </p:cNvPr>
          <p:cNvSpPr>
            <a:spLocks noGrp="1"/>
          </p:cNvSpPr>
          <p:nvPr>
            <p:ph type="sldNum" sz="quarter" idx="5"/>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3722512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Comirnaty XFG 30 micrograms/dose dispersion for injection in pre-filled syringe - Summary of Product Characteristics (SmPC) - (</a:t>
            </a:r>
            <a:r>
              <a:rPr lang="en-GB" err="1">
                <a:hlinkClick r:id="rId3"/>
              </a:rPr>
              <a:t>emc</a:t>
            </a:r>
            <a:r>
              <a:rPr lang="en-GB">
                <a:hlinkClick r:id="rId3"/>
              </a:rPr>
              <a:t>) | 102371</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4216134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1600223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Before administering a COVID-19 vaccine, it is important to check for any relevant medical history including allergies and any previous history of severe reaction to a vaccine.</a:t>
            </a:r>
            <a:r>
              <a:rPr lang="en-GB" sz="1200">
                <a:solidFill>
                  <a:srgbClr val="002060"/>
                </a:solidFill>
                <a:effectLst/>
                <a:latin typeface="Arial" panose="020B0604020202020204" pitchFamily="34" charset="0"/>
                <a:ea typeface="Calibri" panose="020F0502020204030204" pitchFamily="34" charset="0"/>
              </a:rPr>
              <a:t> Facilities for management of paediatric anaphylaxis should be available at all vaccination sites. (See </a:t>
            </a:r>
            <a:r>
              <a:rPr lang="en-GB" sz="1200" u="sng">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Chapter 8</a:t>
            </a:r>
            <a:r>
              <a:rPr lang="en-GB" sz="1200">
                <a:solidFill>
                  <a:srgbClr val="000000"/>
                </a:solidFill>
                <a:effectLst/>
                <a:latin typeface="Arial" panose="020B0604020202020204" pitchFamily="34" charset="0"/>
                <a:ea typeface="Calibri" panose="020F0502020204030204" pitchFamily="34" charset="0"/>
              </a:rPr>
              <a:t> </a:t>
            </a:r>
            <a:r>
              <a:rPr lang="en-GB" sz="1200">
                <a:solidFill>
                  <a:srgbClr val="002060"/>
                </a:solidFill>
                <a:effectLst/>
                <a:latin typeface="Arial" panose="020B0604020202020204" pitchFamily="34" charset="0"/>
                <a:ea typeface="Calibri" panose="020F0502020204030204" pitchFamily="34" charset="0"/>
              </a:rPr>
              <a:t>of the Green Book: https://www.gov.uk/government/publications/vaccine-safety-and-adverse-events-following-immunisation-the-green-book-chapter-8 ) </a:t>
            </a:r>
            <a:r>
              <a:rPr lang="en-GB" sz="1200">
                <a:solidFill>
                  <a:srgbClr val="002060"/>
                </a:solidFill>
                <a:effectLst/>
                <a:latin typeface="Arial" panose="020B0604020202020204" pitchFamily="34" charset="0"/>
                <a:ea typeface="Times New Roman" panose="02020603050405020304" pitchFamily="18" charset="0"/>
                <a:cs typeface="Frutiger 45 Light"/>
              </a:rPr>
              <a:t>and advice issued by the </a:t>
            </a:r>
            <a:r>
              <a:rPr lang="en-GB" sz="1200" u="sng">
                <a:solidFill>
                  <a:srgbClr val="0000FF"/>
                </a:solidFill>
                <a:effectLst/>
                <a:latin typeface="Arial" panose="020B0604020202020204" pitchFamily="34" charset="0"/>
                <a:ea typeface="Times New Roman" panose="02020603050405020304" pitchFamily="18" charset="0"/>
                <a:cs typeface="Frutiger 45 Light"/>
                <a:hlinkClick r:id="rId4"/>
              </a:rPr>
              <a:t>Resuscitation Council</a:t>
            </a:r>
            <a:r>
              <a:rPr lang="en-GB" sz="1200" u="sng">
                <a:solidFill>
                  <a:srgbClr val="0000FF"/>
                </a:solidFill>
                <a:effectLst/>
                <a:latin typeface="Arial" panose="020B0604020202020204" pitchFamily="34" charset="0"/>
                <a:ea typeface="Times New Roman" panose="02020603050405020304" pitchFamily="18" charset="0"/>
                <a:cs typeface="Frutiger 45 Light"/>
              </a:rPr>
              <a:t> (https://www.resus.org.uk/)</a:t>
            </a:r>
            <a:r>
              <a:rPr lang="en-GB" sz="1200">
                <a:solidFill>
                  <a:srgbClr val="000000"/>
                </a:solidFill>
                <a:effectLst/>
                <a:latin typeface="Arial" panose="020B0604020202020204" pitchFamily="34" charset="0"/>
                <a:ea typeface="Times New Roman" panose="02020603050405020304" pitchFamily="18" charset="0"/>
                <a:cs typeface="Frutiger 45 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1828561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19001777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80A1C-D94A-A399-FD5D-CC1842A87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5C5FE-30ED-8320-4E45-4EFCA84BDF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8A671E-8B57-C1DD-C7C4-5A313DB33CE5}"/>
              </a:ext>
            </a:extLst>
          </p:cNvPr>
          <p:cNvSpPr>
            <a:spLocks noGrp="1"/>
          </p:cNvSpPr>
          <p:nvPr>
            <p:ph type="body" idx="1"/>
          </p:nvPr>
        </p:nvSpPr>
        <p:spPr/>
        <p:txBody>
          <a:bodyPr/>
          <a:lstStyle/>
          <a:p>
            <a:pPr>
              <a:defRPr/>
            </a:pPr>
            <a:r>
              <a:rPr lang="en-GB" b="0">
                <a:solidFill>
                  <a:srgbClr val="002060"/>
                </a:solidFill>
                <a:cs typeface="Calibri"/>
              </a:rPr>
              <a:t>*For 12-17 year olds who are not deemed suitable for an mRNA vaccine by a specialist clinician, </a:t>
            </a:r>
            <a:r>
              <a:rPr lang="en-GB">
                <a:solidFill>
                  <a:srgbClr val="002060"/>
                </a:solidFill>
              </a:rPr>
              <a:t>Accord (HIPRA)® </a:t>
            </a:r>
            <a:r>
              <a:rPr lang="en-GB" sz="1200" kern="1200">
                <a:solidFill>
                  <a:schemeClr val="tx1"/>
                </a:solidFill>
                <a:effectLst/>
                <a:latin typeface="+mn-lt"/>
                <a:ea typeface="+mn-ea"/>
                <a:cs typeface="+mn-cs"/>
              </a:rPr>
              <a:t>BIMERVAX LP.8.1. can be used (see slide </a:t>
            </a:r>
            <a:r>
              <a:rPr lang="en-GB"/>
              <a:t>45</a:t>
            </a:r>
            <a:r>
              <a:rPr lang="en-GB" sz="120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Footer Placeholder 3">
            <a:extLst>
              <a:ext uri="{FF2B5EF4-FFF2-40B4-BE49-F238E27FC236}">
                <a16:creationId xmlns:a16="http://schemas.microsoft.com/office/drawing/2014/main" id="{DC0707EF-6342-79FF-88B0-1645E8CCF6C0}"/>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C8BABD2-4804-F793-FA02-133399950DD7}"/>
              </a:ext>
            </a:extLst>
          </p:cNvPr>
          <p:cNvSpPr>
            <a:spLocks noGrp="1"/>
          </p:cNvSpPr>
          <p:nvPr>
            <p:ph type="sldNum" sz="quarter" idx="5"/>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32824098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B0C98-54CF-B5B5-C078-0AEBEF792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5BA47-5BA6-3658-EB06-44182F09C2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B91D485-DB93-DCC6-D3E1-1D89837078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0E474A-146F-1578-7514-87204FFB41CD}"/>
              </a:ext>
            </a:extLst>
          </p:cNvPr>
          <p:cNvSpPr>
            <a:spLocks noGrp="1"/>
          </p:cNvSpPr>
          <p:nvPr>
            <p:ph type="sldNum" sz="quarter" idx="5"/>
          </p:nvPr>
        </p:nvSpPr>
        <p:spPr/>
        <p:txBody>
          <a:bodyPr/>
          <a:lstStyle/>
          <a:p>
            <a:fld id="{2D8AA4BB-B87A-4C65-BA72-7B766A56B35D}" type="slidenum">
              <a:rPr lang="en-GB" smtClean="0"/>
              <a:t>40</a:t>
            </a:fld>
            <a:endParaRPr lang="en-GB"/>
          </a:p>
        </p:txBody>
      </p:sp>
    </p:spTree>
    <p:extLst>
      <p:ext uri="{BB962C8B-B14F-4D97-AF65-F5344CB8AC3E}">
        <p14:creationId xmlns:p14="http://schemas.microsoft.com/office/powerpoint/2010/main" val="3148142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*Moderna Spikevax is licenced for the immunisation of individuals aged 6 months and over. However as recommended by the JCVI and in the </a:t>
            </a:r>
            <a:r>
              <a:rPr lang="en-GB">
                <a:hlinkClick r:id="rId3"/>
              </a:rPr>
              <a:t>COVID-19: the green book chapter - GOV.UK</a:t>
            </a:r>
            <a:r>
              <a:rPr lang="en-GB"/>
              <a:t>, Spikevax is not recommended for individuals below 18 years.</a:t>
            </a:r>
            <a:endParaRPr lang="en-GB" strike="sngStrike">
              <a:ea typeface="Calibri"/>
              <a:cs typeface="Calibri"/>
            </a:endParaRPr>
          </a:p>
          <a:p>
            <a:endParaRPr lang="en-GB" strike="sngStrike"/>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1837493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0">
                <a:solidFill>
                  <a:schemeClr val="tx1"/>
                </a:solidFill>
                <a:latin typeface="+mn-lt"/>
                <a:ea typeface="+mn-ea"/>
                <a:cs typeface="+mn-cs"/>
              </a:rPr>
              <a:t>*An additional overfill is included in each vial to ensure that 5 doses of 0.5 mL or a maximum of 10 doses of 0.25 mL can be delivered. </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42</a:t>
            </a:fld>
            <a:endParaRPr lang="en-GB"/>
          </a:p>
        </p:txBody>
      </p:sp>
    </p:spTree>
    <p:extLst>
      <p:ext uri="{BB962C8B-B14F-4D97-AF65-F5344CB8AC3E}">
        <p14:creationId xmlns:p14="http://schemas.microsoft.com/office/powerpoint/2010/main" val="2796196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Spikevax XFG 0.1 mg/mL dispersion for injection - Summary of Product Characteristics (SmPC) - (emc) | 101925</a:t>
            </a: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86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Spikevax XFG 0.1 mg/mL dispersion for injection - Summary of Product Characteristics (SmPC) - (emc) | 101925</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44</a:t>
            </a:fld>
            <a:endParaRPr lang="en-GB"/>
          </a:p>
        </p:txBody>
      </p:sp>
    </p:spTree>
    <p:extLst>
      <p:ext uri="{BB962C8B-B14F-4D97-AF65-F5344CB8AC3E}">
        <p14:creationId xmlns:p14="http://schemas.microsoft.com/office/powerpoint/2010/main" val="37368643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002060"/>
                </a:solidFill>
                <a:cs typeface="Arial"/>
              </a:rPr>
              <a:t>*For 12-17 year olds who are not deemed suitable for an mRNA vaccine by a specialist clinician, Accord (HIPRA)® </a:t>
            </a:r>
            <a:r>
              <a:rPr lang="en-GB" sz="1200" kern="1200" dirty="0">
                <a:solidFill>
                  <a:schemeClr val="tx1"/>
                </a:solidFill>
                <a:effectLst/>
                <a:latin typeface="+mn-lt"/>
                <a:ea typeface="+mn-ea"/>
                <a:cs typeface="+mn-cs"/>
              </a:rPr>
              <a:t>BIMERVAX LP.8.1. can be used</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3934535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9E24-07ED-CE45-8E94-9D90814B8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A5DD7-9AAB-A673-5BC8-AA701DA96B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237D03-4B7F-94EC-F20F-9FA16AF9FAEB}"/>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4519ABA1-7105-FA16-DD8D-FEFAB35E02B0}"/>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97E08DA-C4AC-32BD-8301-42ADC5A5DDDC}"/>
              </a:ext>
            </a:extLst>
          </p:cNvPr>
          <p:cNvSpPr>
            <a:spLocks noGrp="1"/>
          </p:cNvSpPr>
          <p:nvPr>
            <p:ph type="sldNum" sz="quarter" idx="5"/>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28655168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420B1-4F4B-BB9A-A610-3F70879F0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86C74-6FD1-16B8-B277-2EA2BE2364D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38A4BBB-EC69-0FA8-C2AA-CADEAB505120}"/>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8EB70F42-03CE-E751-0507-1142DD7AD129}"/>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2023FF89-E011-83F4-B5D5-D15E05AEC696}"/>
              </a:ext>
            </a:extLst>
          </p:cNvPr>
          <p:cNvSpPr>
            <a:spLocks noGrp="1"/>
          </p:cNvSpPr>
          <p:nvPr>
            <p:ph type="sldNum" sz="quarter" idx="5"/>
          </p:nvPr>
        </p:nvSpPr>
        <p:spPr/>
        <p:txBody>
          <a:bodyPr/>
          <a:lstStyle/>
          <a:p>
            <a:fld id="{50E9AB69-1183-4A53-8418-DBE90C92BBE7}" type="slidenum">
              <a:rPr lang="en-GB" smtClean="0"/>
              <a:t>47</a:t>
            </a:fld>
            <a:endParaRPr lang="en-GB"/>
          </a:p>
        </p:txBody>
      </p:sp>
    </p:spTree>
    <p:extLst>
      <p:ext uri="{BB962C8B-B14F-4D97-AF65-F5344CB8AC3E}">
        <p14:creationId xmlns:p14="http://schemas.microsoft.com/office/powerpoint/2010/main" val="1986517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609C-6E94-BC85-0B05-16578B441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F9A95-5948-AA21-1A88-047F318B422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91850A9-C07C-4F73-1B06-BE645C4B9B61}"/>
              </a:ext>
            </a:extLst>
          </p:cNvPr>
          <p:cNvSpPr>
            <a:spLocks noGrp="1"/>
          </p:cNvSpPr>
          <p:nvPr>
            <p:ph type="body" idx="1"/>
          </p:nvPr>
        </p:nvSpPr>
        <p:spPr/>
        <p:txBody>
          <a:bodyPr/>
          <a:lstStyle/>
          <a:p>
            <a:r>
              <a:rPr lang="en-GB">
                <a:hlinkClick r:id="rId3"/>
              </a:rPr>
              <a:t>Accord (HIPRA)® BIMERVAX LP.8.1 SUMMARY OF PRODUCT CHARACTERISTICS</a:t>
            </a:r>
            <a:endParaRPr lang="en-US"/>
          </a:p>
          <a:p>
            <a:endParaRPr lang="en-GB">
              <a:ea typeface="Calibri"/>
              <a:cs typeface="Calibri"/>
            </a:endParaRPr>
          </a:p>
        </p:txBody>
      </p:sp>
      <p:sp>
        <p:nvSpPr>
          <p:cNvPr id="4" name="Footer Placeholder 3">
            <a:extLst>
              <a:ext uri="{FF2B5EF4-FFF2-40B4-BE49-F238E27FC236}">
                <a16:creationId xmlns:a16="http://schemas.microsoft.com/office/drawing/2014/main" id="{5CC02326-7342-600C-3509-BF8DE92CC4FB}"/>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38D5299-3E99-43F3-79C7-5748EB991E69}"/>
              </a:ext>
            </a:extLst>
          </p:cNvPr>
          <p:cNvSpPr>
            <a:spLocks noGrp="1"/>
          </p:cNvSpPr>
          <p:nvPr>
            <p:ph type="sldNum" sz="quarter" idx="5"/>
          </p:nvPr>
        </p:nvSpPr>
        <p:spPr/>
        <p:txBody>
          <a:bodyPr/>
          <a:lstStyle/>
          <a:p>
            <a:fld id="{50E9AB69-1183-4A53-8418-DBE90C92BBE7}" type="slidenum">
              <a:rPr lang="en-GB" smtClean="0"/>
              <a:t>48</a:t>
            </a:fld>
            <a:endParaRPr lang="en-GB"/>
          </a:p>
        </p:txBody>
      </p:sp>
    </p:spTree>
    <p:extLst>
      <p:ext uri="{BB962C8B-B14F-4D97-AF65-F5344CB8AC3E}">
        <p14:creationId xmlns:p14="http://schemas.microsoft.com/office/powerpoint/2010/main" val="19251575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Accord (HIPRA)® BIMERVAX LP.8.1 SUMMARY OF PRODUCT CHARACTERISTICS</a:t>
            </a:r>
            <a:endParaRPr lang="en-US"/>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49</a:t>
            </a:fld>
            <a:endParaRPr lang="en-GB"/>
          </a:p>
        </p:txBody>
      </p:sp>
    </p:spTree>
    <p:extLst>
      <p:ext uri="{BB962C8B-B14F-4D97-AF65-F5344CB8AC3E}">
        <p14:creationId xmlns:p14="http://schemas.microsoft.com/office/powerpoint/2010/main" val="6898305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68AA7-AE49-69CA-02F6-FE68775D2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C61DD5-C92A-F513-9649-01F9CE2F1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B0C85-6ADB-2B80-ACF7-09EA4E9CAD5C}"/>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0DA3B466-02D9-3B21-B04B-FE39F80EA030}"/>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BDBB66B-0794-FB13-5AF9-6BCD9C43B8AB}"/>
              </a:ext>
            </a:extLst>
          </p:cNvPr>
          <p:cNvSpPr>
            <a:spLocks noGrp="1"/>
          </p:cNvSpPr>
          <p:nvPr>
            <p:ph type="sldNum" sz="quarter" idx="5"/>
          </p:nvPr>
        </p:nvSpPr>
        <p:spPr/>
        <p:txBody>
          <a:bodyPr/>
          <a:lstStyle/>
          <a:p>
            <a:fld id="{50E9AB69-1183-4A53-8418-DBE90C92BBE7}" type="slidenum">
              <a:rPr lang="en-GB" smtClean="0"/>
              <a:t>50</a:t>
            </a:fld>
            <a:endParaRPr lang="en-GB"/>
          </a:p>
        </p:txBody>
      </p:sp>
    </p:spTree>
    <p:extLst>
      <p:ext uri="{BB962C8B-B14F-4D97-AF65-F5344CB8AC3E}">
        <p14:creationId xmlns:p14="http://schemas.microsoft.com/office/powerpoint/2010/main" val="1693965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4047961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6100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797ED-400E-A6A0-73BE-D566C9980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92AD1-782E-B42B-62C9-868808AD2E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7641B0-43AA-7628-0A67-AE35B4BC06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C00000"/>
              </a:solidFill>
              <a:ea typeface="Calibri"/>
              <a:cs typeface="Calibri"/>
            </a:endParaRPr>
          </a:p>
        </p:txBody>
      </p:sp>
      <p:sp>
        <p:nvSpPr>
          <p:cNvPr id="4" name="Footer Placeholder 3">
            <a:extLst>
              <a:ext uri="{FF2B5EF4-FFF2-40B4-BE49-F238E27FC236}">
                <a16:creationId xmlns:a16="http://schemas.microsoft.com/office/drawing/2014/main" id="{20729E8E-FDB2-73B4-BFFA-8FF169C531B5}"/>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B215DD83-EB04-D9A5-7ABC-8B03A37A203C}"/>
              </a:ext>
            </a:extLst>
          </p:cNvPr>
          <p:cNvSpPr>
            <a:spLocks noGrp="1"/>
          </p:cNvSpPr>
          <p:nvPr>
            <p:ph type="sldNum" sz="quarter" idx="5"/>
          </p:nvPr>
        </p:nvSpPr>
        <p:spPr/>
        <p:txBody>
          <a:bodyPr/>
          <a:lstStyle/>
          <a:p>
            <a:fld id="{50E9AB69-1183-4A53-8418-DBE90C92BBE7}" type="slidenum">
              <a:rPr lang="en-GB" smtClean="0"/>
              <a:t>53</a:t>
            </a:fld>
            <a:endParaRPr lang="en-GB"/>
          </a:p>
        </p:txBody>
      </p:sp>
    </p:spTree>
    <p:extLst>
      <p:ext uri="{BB962C8B-B14F-4D97-AF65-F5344CB8AC3E}">
        <p14:creationId xmlns:p14="http://schemas.microsoft.com/office/powerpoint/2010/main" val="5867618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7590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*Patients with undiagnosed PEG allergy often have a history of immediate onset unexplained anaphylaxis or anaphylaxis to multiple classes of drugs. Such individuals usually tolerate the Pfizer BioNTech or Moderna vaccines but it is advisable to seek expert advice from an allergy specialist (unless at least one dose of the same vaccine has been previously tolerated. A non-mRNA vaccine (such as Novavax or HIPRA) can be used as an alternative (unless otherwise contraindicated), particularly if they previously tolerated the adjuvanted influenza vaccine. The vaccine should be administered in a setting with full resuscitation facilities (e.g. a hospital), and a 30 minute observation period is recommended.</a:t>
            </a:r>
            <a:br>
              <a:rPr lang="en-GB"/>
            </a:br>
            <a:r>
              <a:rPr lang="en-GB"/>
              <a:t>Refer to Green Book: COVID-19 Chapter for further information (Link in slide above)</a:t>
            </a:r>
          </a:p>
        </p:txBody>
      </p:sp>
      <p:sp>
        <p:nvSpPr>
          <p:cNvPr id="4" name="Slide Number Placeholder 3"/>
          <p:cNvSpPr>
            <a:spLocks noGrp="1"/>
          </p:cNvSpPr>
          <p:nvPr>
            <p:ph type="sldNum" sz="quarter" idx="5"/>
          </p:nvPr>
        </p:nvSpPr>
        <p:spPr/>
        <p:txBody>
          <a:bodyPr/>
          <a:lstStyle/>
          <a:p>
            <a:fld id="{50E9AB69-1183-4A53-8418-DBE90C92BBE7}" type="slidenum">
              <a:rPr lang="en-GB" smtClean="0"/>
              <a:t>55</a:t>
            </a:fld>
            <a:endParaRPr lang="en-GB"/>
          </a:p>
        </p:txBody>
      </p:sp>
    </p:spTree>
    <p:extLst>
      <p:ext uri="{BB962C8B-B14F-4D97-AF65-F5344CB8AC3E}">
        <p14:creationId xmlns:p14="http://schemas.microsoft.com/office/powerpoint/2010/main" val="41315957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56</a:t>
            </a:fld>
            <a:endParaRPr lang="en-GB"/>
          </a:p>
        </p:txBody>
      </p:sp>
    </p:spTree>
    <p:extLst>
      <p:ext uri="{BB962C8B-B14F-4D97-AF65-F5344CB8AC3E}">
        <p14:creationId xmlns:p14="http://schemas.microsoft.com/office/powerpoint/2010/main" val="11364725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57</a:t>
            </a:fld>
            <a:endParaRPr lang="en-GB"/>
          </a:p>
        </p:txBody>
      </p:sp>
    </p:spTree>
    <p:extLst>
      <p:ext uri="{BB962C8B-B14F-4D97-AF65-F5344CB8AC3E}">
        <p14:creationId xmlns:p14="http://schemas.microsoft.com/office/powerpoint/2010/main" val="10395814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cs typeface="Calibri"/>
              </a:rPr>
              <a:t>ˆ</a:t>
            </a:r>
            <a:r>
              <a:rPr lang="en-GB" sz="1200" b="0" i="0" u="none" strike="noStrike" kern="1200" baseline="0" dirty="0">
                <a:solidFill>
                  <a:schemeClr val="tx1"/>
                </a:solidFill>
                <a:latin typeface="+mn-lt"/>
                <a:ea typeface="+mn-ea"/>
                <a:cs typeface="+mn-cs"/>
              </a:rPr>
              <a:t>Observed in the paediatric population (6 months to 5 years of age) for Moderna Spikevax XFG and </a:t>
            </a:r>
            <a:r>
              <a:rPr lang="en-GB" sz="1200" dirty="0" err="1">
                <a:cs typeface="Calibri"/>
              </a:rPr>
              <a:t>Comirnarty</a:t>
            </a:r>
            <a:r>
              <a:rPr lang="en-GB" sz="1200" dirty="0">
                <a:cs typeface="Calibri"/>
              </a:rPr>
              <a:t> XGF 10mcg and 30mcg </a:t>
            </a:r>
            <a:endParaRPr lang="en-GB" sz="1200" dirty="0">
              <a:ea typeface="Calibri"/>
              <a:cs typeface="Calibri"/>
            </a:endParaRPr>
          </a:p>
          <a:p>
            <a:pPr>
              <a:defRPr/>
            </a:pPr>
            <a:r>
              <a:rPr lang="en-GB" dirty="0">
                <a:cs typeface="Calibri"/>
              </a:rPr>
              <a:t>ˠ </a:t>
            </a:r>
            <a:r>
              <a:rPr lang="en-GB" dirty="0"/>
              <a:t>Observed</a:t>
            </a:r>
            <a:r>
              <a:rPr lang="en-GB" sz="1200" b="0" i="0" u="none" strike="noStrike" kern="1200" baseline="0" dirty="0">
                <a:solidFill>
                  <a:schemeClr val="tx1"/>
                </a:solidFill>
                <a:latin typeface="+mn-lt"/>
                <a:ea typeface="+mn-ea"/>
                <a:cs typeface="+mn-cs"/>
              </a:rPr>
              <a:t> in the paediatric population (6 months to 5 years of age) for Moderna Spikevax XFG and for Comirnaty 10mcg XFG and 30mcg XFG in those aged 6 to 23 months. </a:t>
            </a:r>
            <a:endParaRPr lang="en-GB" sz="1200" b="0" i="0" u="none" strike="noStrike" kern="1200" baseline="0" dirty="0">
              <a:solidFill>
                <a:schemeClr val="tx1"/>
              </a:solidFill>
              <a:latin typeface="+mn-lt"/>
              <a:ea typeface="Calibri"/>
              <a:cs typeface="Calibri"/>
            </a:endParaRPr>
          </a:p>
          <a:p>
            <a:pPr marL="285750" indent="-285750">
              <a:buFont typeface="Arial"/>
              <a:buChar char="•"/>
              <a:defRPr/>
            </a:pPr>
            <a:r>
              <a:rPr lang="en-GB" dirty="0">
                <a:hlinkClick r:id="rId3"/>
              </a:rPr>
              <a:t>Comirnaty XFG 10 micrograms/dose dispersion for injection, single dose vial - Summary of Product Characteristics (SmPC) - (</a:t>
            </a:r>
            <a:r>
              <a:rPr lang="en-GB" dirty="0" err="1">
                <a:hlinkClick r:id="rId3"/>
              </a:rPr>
              <a:t>emc</a:t>
            </a:r>
            <a:r>
              <a:rPr lang="en-GB" dirty="0">
                <a:hlinkClick r:id="rId3"/>
              </a:rPr>
              <a:t>) | 102370</a:t>
            </a:r>
            <a:endParaRPr lang="en-GB" dirty="0">
              <a:ea typeface="Calibri" panose="020F0502020204030204"/>
              <a:cs typeface="Calibri" panose="020F0502020204030204"/>
            </a:endParaRPr>
          </a:p>
          <a:p>
            <a:pPr marL="285750" indent="-285750">
              <a:buFont typeface="Arial"/>
              <a:buChar char="•"/>
            </a:pPr>
            <a:r>
              <a:rPr lang="en-GB" dirty="0">
                <a:hlinkClick r:id="rId4"/>
              </a:rPr>
              <a:t>Comirnaty XFG 30 micrograms/dose dispersion for injection in pre-filled syringe - Summary of Product Characteristics (SmPC) - (</a:t>
            </a:r>
            <a:r>
              <a:rPr lang="en-GB" dirty="0" err="1">
                <a:hlinkClick r:id="rId4"/>
              </a:rPr>
              <a:t>emc</a:t>
            </a:r>
            <a:r>
              <a:rPr lang="en-GB" dirty="0">
                <a:hlinkClick r:id="rId4"/>
              </a:rPr>
              <a:t>) | 102371</a:t>
            </a:r>
            <a:endParaRPr lang="en-GB" dirty="0"/>
          </a:p>
          <a:p>
            <a:pPr marL="285750" indent="-285750">
              <a:buFont typeface="Arial"/>
              <a:buChar char="•"/>
            </a:pPr>
            <a:r>
              <a:rPr lang="en-GB" dirty="0">
                <a:hlinkClick r:id="rId5"/>
              </a:rPr>
              <a:t>Spikevax XFG 0.1 mg/mL dispersion for injection - Summary of Product Characteristics (SmPC) - (</a:t>
            </a:r>
            <a:r>
              <a:rPr lang="en-GB" dirty="0" err="1">
                <a:hlinkClick r:id="rId5"/>
              </a:rPr>
              <a:t>emc</a:t>
            </a:r>
            <a:r>
              <a:rPr lang="en-GB" dirty="0">
                <a:hlinkClick r:id="rId5"/>
              </a:rPr>
              <a:t>) | 101925</a:t>
            </a:r>
            <a:endParaRPr lang="en-GB" dirty="0">
              <a:ea typeface="Calibri" panose="020F0502020204030204"/>
              <a:cs typeface="Calibri" panose="020F0502020204030204"/>
            </a:endParaRPr>
          </a:p>
          <a:p>
            <a:r>
              <a:rPr lang="en-GB" dirty="0">
                <a:ea typeface="Calibri" panose="020F0502020204030204"/>
                <a:cs typeface="Calibri" panose="020F0502020204030204"/>
              </a:rPr>
              <a:t>The SmPC for </a:t>
            </a:r>
            <a:r>
              <a:rPr lang="en-GB" dirty="0"/>
              <a:t>Accord (HIPRA)® BIMERVAX LP 8.1 is</a:t>
            </a:r>
            <a:r>
              <a:rPr lang="en-GB" dirty="0">
                <a:ea typeface="Calibri" panose="020F0502020204030204"/>
                <a:cs typeface="Calibri" panose="020F0502020204030204"/>
              </a:rPr>
              <a:t> not currently available on </a:t>
            </a:r>
            <a:r>
              <a:rPr lang="en-GB" dirty="0"/>
              <a:t>the </a:t>
            </a:r>
            <a:r>
              <a:rPr lang="en-GB" dirty="0">
                <a:hlinkClick r:id="rId6"/>
              </a:rPr>
              <a:t>electronic medicines compendium (</a:t>
            </a:r>
            <a:r>
              <a:rPr lang="en-GB" dirty="0" err="1">
                <a:hlinkClick r:id="rId6"/>
              </a:rPr>
              <a:t>emc</a:t>
            </a:r>
            <a:r>
              <a:rPr lang="en-GB" dirty="0">
                <a:hlinkClick r:id="rId6"/>
              </a:rPr>
              <a:t>)</a:t>
            </a:r>
            <a:r>
              <a:rPr lang="en-GB" dirty="0"/>
              <a:t>. </a:t>
            </a:r>
            <a:r>
              <a:rPr lang="en-GB" dirty="0">
                <a:ea typeface="Calibri" panose="020F0502020204030204"/>
                <a:cs typeface="Calibri" panose="020F0502020204030204"/>
              </a:rPr>
              <a:t>The information below is taken from the </a:t>
            </a:r>
            <a:r>
              <a:rPr lang="en-GB" dirty="0">
                <a:ea typeface="Calibri" panose="020F0502020204030204"/>
                <a:cs typeface="Calibri" panose="020F0502020204030204"/>
                <a:hlinkClick r:id="rId7"/>
              </a:rPr>
              <a:t>MHRA website</a:t>
            </a:r>
            <a:r>
              <a:rPr lang="en-GB" dirty="0">
                <a:ea typeface="Calibri" panose="020F0502020204030204"/>
                <a:cs typeface="Calibri" panose="020F0502020204030204"/>
              </a:rPr>
              <a:t>  </a:t>
            </a:r>
          </a:p>
          <a:p>
            <a:pPr marL="285750" indent="-285750">
              <a:buFont typeface="Arial"/>
              <a:buChar char="•"/>
            </a:pPr>
            <a:r>
              <a:rPr lang="en-GB" dirty="0">
                <a:hlinkClick r:id="rId8"/>
              </a:rPr>
              <a:t>Accord (HIPRA)® BIMERVAX LP.8.1 SUMMARY OF PRODUCT CHARACTERISTICS</a:t>
            </a:r>
            <a:endParaRPr lang="en-GB" dirty="0">
              <a:ea typeface="Calibri" panose="020F0502020204030204"/>
              <a:cs typeface="Calibri" panose="020F0502020204030204"/>
            </a:endParaRPr>
          </a:p>
          <a:p>
            <a:r>
              <a:rPr lang="en-GB" sz="1200" b="0" i="0" u="none" strike="noStrike" kern="1200" baseline="0" dirty="0">
                <a:solidFill>
                  <a:schemeClr val="tx1"/>
                </a:solidFill>
                <a:latin typeface="+mn-lt"/>
                <a:ea typeface="+mn-ea"/>
                <a:cs typeface="+mn-cs"/>
              </a:rPr>
              <a:t>Effects on ability to drive and use machines</a:t>
            </a:r>
            <a:r>
              <a:rPr lang="en-GB" dirty="0"/>
              <a:t>:</a:t>
            </a:r>
            <a:r>
              <a:rPr lang="en-GB" sz="1200" b="0" i="0" u="none" strike="noStrike" kern="1200" baseline="0" dirty="0">
                <a:solidFill>
                  <a:schemeClr val="tx1"/>
                </a:solidFill>
                <a:latin typeface="+mn-lt"/>
                <a:ea typeface="+mn-ea"/>
                <a:cs typeface="+mn-cs"/>
              </a:rPr>
              <a:t> </a:t>
            </a:r>
            <a:endParaRPr lang="en-GB" sz="1200" b="0" i="0" u="none" strike="noStrike" kern="1200" baseline="0" dirty="0">
              <a:solidFill>
                <a:schemeClr val="tx1"/>
              </a:solidFill>
              <a:latin typeface="+mn-lt"/>
              <a:ea typeface="Calibri" panose="020F0502020204030204"/>
              <a:cs typeface="Calibri" panose="020F0502020204030204"/>
            </a:endParaRPr>
          </a:p>
          <a:p>
            <a:r>
              <a:rPr lang="en-GB" dirty="0"/>
              <a:t>Covid-19 vaccines Comirnaty</a:t>
            </a:r>
            <a:r>
              <a:rPr lang="en-GB" sz="1200" b="0" i="0" u="none" strike="noStrike" kern="1200" baseline="0" dirty="0">
                <a:solidFill>
                  <a:schemeClr val="tx1"/>
                </a:solidFill>
                <a:latin typeface="+mn-lt"/>
                <a:ea typeface="+mn-ea"/>
                <a:cs typeface="+mn-cs"/>
              </a:rPr>
              <a:t> XFG (10mcg and 30 mcg),</a:t>
            </a:r>
            <a:r>
              <a:rPr lang="en-GB" dirty="0"/>
              <a:t> </a:t>
            </a:r>
            <a:r>
              <a:rPr lang="en-GB" sz="1200" dirty="0"/>
              <a:t> </a:t>
            </a:r>
            <a:r>
              <a:rPr lang="en-GB" dirty="0"/>
              <a:t>Accord (HIPRA)® BIMERVAX LP</a:t>
            </a:r>
            <a:r>
              <a:rPr lang="en-GB" sz="1200" dirty="0"/>
              <a:t> 8.1 and Moderna Spikevax</a:t>
            </a:r>
            <a:r>
              <a:rPr lang="en-GB" sz="1200" baseline="30000" dirty="0">
                <a:ea typeface="Calibri"/>
                <a:cs typeface="Calibri"/>
              </a:rPr>
              <a:t>®</a:t>
            </a:r>
            <a:r>
              <a:rPr lang="en-GB" sz="1200" dirty="0"/>
              <a:t> XFG </a:t>
            </a:r>
            <a:r>
              <a:rPr lang="en-GB" sz="1200" b="0" i="0" u="none" strike="noStrike" kern="1200" baseline="0" dirty="0">
                <a:solidFill>
                  <a:schemeClr val="tx1"/>
                </a:solidFill>
                <a:latin typeface="+mn-lt"/>
                <a:ea typeface="+mn-ea"/>
                <a:cs typeface="+mn-cs"/>
              </a:rPr>
              <a:t>have no or negligible influence on the ability to drive and use machines. </a:t>
            </a:r>
            <a:endParaRPr lang="en-GB" dirty="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58</a:t>
            </a:fld>
            <a:endParaRPr lang="en-GB"/>
          </a:p>
        </p:txBody>
      </p:sp>
    </p:spTree>
    <p:extLst>
      <p:ext uri="{BB962C8B-B14F-4D97-AF65-F5344CB8AC3E}">
        <p14:creationId xmlns:p14="http://schemas.microsoft.com/office/powerpoint/2010/main" val="2612155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trike="sngStrike"/>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60</a:t>
            </a:fld>
            <a:endParaRPr lang="en-GB"/>
          </a:p>
        </p:txBody>
      </p:sp>
    </p:spTree>
    <p:extLst>
      <p:ext uri="{BB962C8B-B14F-4D97-AF65-F5344CB8AC3E}">
        <p14:creationId xmlns:p14="http://schemas.microsoft.com/office/powerpoint/2010/main" val="39814787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61</a:t>
            </a:fld>
            <a:endParaRPr lang="en-GB"/>
          </a:p>
        </p:txBody>
      </p:sp>
    </p:spTree>
    <p:extLst>
      <p:ext uri="{BB962C8B-B14F-4D97-AF65-F5344CB8AC3E}">
        <p14:creationId xmlns:p14="http://schemas.microsoft.com/office/powerpoint/2010/main" val="35408525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681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11</a:t>
            </a:fld>
            <a:endParaRPr lang="en-GB"/>
          </a:p>
        </p:txBody>
      </p:sp>
    </p:spTree>
    <p:extLst>
      <p:ext uri="{BB962C8B-B14F-4D97-AF65-F5344CB8AC3E}">
        <p14:creationId xmlns:p14="http://schemas.microsoft.com/office/powerpoint/2010/main" val="41973654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None/>
            </a:pPr>
            <a:r>
              <a:rPr lang="en-GB" sz="1200" b="1"/>
              <a:t>Thrombocytopenia and coagulation disorders </a:t>
            </a:r>
          </a:p>
          <a:p>
            <a:pPr marL="0" indent="0">
              <a:buNone/>
            </a:pPr>
            <a:r>
              <a:rPr lang="en-GB" sz="1200"/>
              <a:t>As with other intramuscular injections, the vaccine should be given with caution in individuals receiving anticoagulant therapy or those with thrombocytopenia or any coagulation disorder (such as haemophilia) because bleeding or bruising may occur following an intramuscular administration in these individuals.</a:t>
            </a:r>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62644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a:effectLst/>
                <a:latin typeface="Segoe UI" panose="020B0502040204020203" pitchFamily="34" charset="0"/>
              </a:rPr>
              <a:t>Giving vaccine into the muscle: </a:t>
            </a:r>
            <a:endParaRPr lang="en-GB" sz="1800">
              <a:effectLst/>
              <a:latin typeface="Arial" panose="020B0604020202020204" pitchFamily="34" charset="0"/>
            </a:endParaRPr>
          </a:p>
          <a:p>
            <a:pPr marL="285750" indent="-285750">
              <a:buFont typeface="Arial" panose="020B0604020202020204" pitchFamily="34" charset="0"/>
              <a:buChar char="•"/>
            </a:pPr>
            <a:r>
              <a:rPr lang="en-GB" sz="1800">
                <a:effectLst/>
                <a:latin typeface="Segoe UI" panose="020B0502040204020203" pitchFamily="34" charset="0"/>
              </a:rPr>
              <a:t>leads to a better immune response to the vaccine (as the muscle contains the appropriate cells necessary to initiate the immune response)</a:t>
            </a:r>
            <a:endParaRPr lang="en-GB" sz="1800">
              <a:effectLst/>
              <a:latin typeface="Arial" panose="020B0604020202020204" pitchFamily="34" charset="0"/>
            </a:endParaRPr>
          </a:p>
          <a:p>
            <a:pPr marL="285750" indent="-285750">
              <a:buFont typeface="Arial" panose="020B0604020202020204" pitchFamily="34" charset="0"/>
              <a:buChar char="•"/>
            </a:pPr>
            <a:r>
              <a:rPr lang="en-GB" sz="1800">
                <a:effectLst/>
                <a:latin typeface="Segoe UI" panose="020B0502040204020203" pitchFamily="34" charset="0"/>
              </a:rPr>
              <a:t>is less likely to cause local reactions than if the vaccine is given into the skin (subcutaneously)</a:t>
            </a:r>
            <a:endParaRPr lang="en-GB" sz="1800">
              <a:effectLst/>
              <a:latin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2D8AA4BB-B87A-4C65-BA72-7B766A56B35D}" type="slidenum">
              <a:rPr lang="en-GB" smtClean="0"/>
              <a:t>67</a:t>
            </a:fld>
            <a:endParaRPr lang="en-GB"/>
          </a:p>
        </p:txBody>
      </p:sp>
    </p:spTree>
    <p:extLst>
      <p:ext uri="{BB962C8B-B14F-4D97-AF65-F5344CB8AC3E}">
        <p14:creationId xmlns:p14="http://schemas.microsoft.com/office/powerpoint/2010/main" val="11194526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68</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trike="sngStrike">
              <a:highlight>
                <a:srgbClr val="FFFF00"/>
              </a:highlight>
              <a:ea typeface="Calibri"/>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69</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70</a:t>
            </a:fld>
            <a:endParaRPr lang="en-GB"/>
          </a:p>
        </p:txBody>
      </p:sp>
    </p:spTree>
    <p:extLst>
      <p:ext uri="{BB962C8B-B14F-4D97-AF65-F5344CB8AC3E}">
        <p14:creationId xmlns:p14="http://schemas.microsoft.com/office/powerpoint/2010/main" val="4007107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71</a:t>
            </a:fld>
            <a:endParaRPr lang="en-GB"/>
          </a:p>
        </p:txBody>
      </p:sp>
    </p:spTree>
    <p:extLst>
      <p:ext uri="{BB962C8B-B14F-4D97-AF65-F5344CB8AC3E}">
        <p14:creationId xmlns:p14="http://schemas.microsoft.com/office/powerpoint/2010/main" val="10080352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72</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 COVID-19 vaccines covered in this slide set are </a:t>
            </a:r>
            <a:r>
              <a:rPr lang="en-GB" sz="1200" b="1"/>
              <a:t>▼ </a:t>
            </a:r>
            <a:r>
              <a:rPr lang="en-GB" sz="1200" b="0"/>
              <a:t>vaccines</a:t>
            </a:r>
            <a:endParaRPr lang="en-GB" b="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73</a:t>
            </a:fld>
            <a:endParaRPr lang="en-GB"/>
          </a:p>
        </p:txBody>
      </p:sp>
    </p:spTree>
    <p:extLst>
      <p:ext uri="{BB962C8B-B14F-4D97-AF65-F5344CB8AC3E}">
        <p14:creationId xmlns:p14="http://schemas.microsoft.com/office/powerpoint/2010/main" val="31856807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76</a:t>
            </a:fld>
            <a:endParaRPr lang="en-GB"/>
          </a:p>
        </p:txBody>
      </p:sp>
    </p:spTree>
    <p:extLst>
      <p:ext uri="{BB962C8B-B14F-4D97-AF65-F5344CB8AC3E}">
        <p14:creationId xmlns:p14="http://schemas.microsoft.com/office/powerpoint/2010/main" val="39429860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Resources for health and social care professionals - Public Health Wales (</a:t>
            </a:r>
            <a:r>
              <a:rPr lang="en-GB" err="1">
                <a:hlinkClick r:id="rId3"/>
              </a:rPr>
              <a:t>nhs.wales</a:t>
            </a:r>
            <a:r>
              <a:rPr lang="en-GB">
                <a:hlinkClick r:id="rId3"/>
              </a:rPr>
              <a:t>)</a:t>
            </a:r>
            <a:endParaRPr lang="en-GB"/>
          </a:p>
          <a:p>
            <a:r>
              <a:rPr lang="en-GB">
                <a:hlinkClick r:id="rId4"/>
              </a:rPr>
              <a:t>About the vaccine - Public Health Wales (</a:t>
            </a:r>
            <a:r>
              <a:rPr lang="en-GB" err="1">
                <a:hlinkClick r:id="rId4"/>
              </a:rPr>
              <a:t>nhs.wales</a:t>
            </a:r>
            <a:r>
              <a:rPr lang="en-GB">
                <a:hlinkClick r:id="rId4"/>
              </a:rPr>
              <a:t>)</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78</a:t>
            </a:fld>
            <a:endParaRPr lang="en-GB"/>
          </a:p>
        </p:txBody>
      </p:sp>
    </p:spTree>
    <p:extLst>
      <p:ext uri="{BB962C8B-B14F-4D97-AF65-F5344CB8AC3E}">
        <p14:creationId xmlns:p14="http://schemas.microsoft.com/office/powerpoint/2010/main" val="66480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R="0" lvl="0" algn="l" defTabSz="914400" rtl="0" eaLnBrk="0" fontAlgn="base" latinLnBrk="0" hangingPunct="0">
              <a:lnSpc>
                <a:spcPct val="100000"/>
              </a:lnSpc>
              <a:spcBef>
                <a:spcPct val="0"/>
              </a:spcBef>
              <a:spcAft>
                <a:spcPct val="0"/>
              </a:spcAft>
              <a:buClrTx/>
              <a:buSzTx/>
              <a:tabLst/>
            </a:pPr>
            <a:r>
              <a:rPr lang="en-GB" sz="1200" b="0" i="0" kern="1200">
                <a:solidFill>
                  <a:schemeClr val="tx1"/>
                </a:solidFill>
                <a:effectLst/>
                <a:latin typeface="+mn-lt"/>
                <a:ea typeface="+mn-ea"/>
                <a:cs typeface="+mn-cs"/>
              </a:rPr>
              <a:t>The vaccine should usually be offered no earlier than around 6 months after the last vaccine dose. Some operational flexibility around the timing of vaccination is considered appropriate but there should be a minimum interval of 3 months between doses.  More information on operational flexibility will be provided in the </a:t>
            </a:r>
            <a:r>
              <a:rPr lang="en-GB" sz="1200" b="1" i="0" u="none" strike="noStrike" kern="1200">
                <a:solidFill>
                  <a:schemeClr val="tx1"/>
                </a:solidFill>
                <a:effectLst/>
                <a:latin typeface="+mn-lt"/>
                <a:ea typeface="+mn-ea"/>
                <a:cs typeface="+mn-cs"/>
                <a:hlinkClick r:id="rId3"/>
              </a:rPr>
              <a:t>COVID-19: Green Book chapter</a:t>
            </a:r>
            <a:r>
              <a:rPr lang="en-GB" sz="1200" b="0" i="0" kern="1200">
                <a:solidFill>
                  <a:schemeClr val="tx1"/>
                </a:solidFill>
                <a:effectLst/>
                <a:latin typeface="+mn-lt"/>
                <a:ea typeface="+mn-ea"/>
                <a:cs typeface="+mn-cs"/>
              </a:rPr>
              <a:t>.</a:t>
            </a:r>
            <a:endParaRPr kumimoji="0" lang="en-US" altLang="en-US" sz="2000" b="0" i="0" u="none" strike="noStrike" cap="none" normalizeH="0" baseline="0">
              <a:ln>
                <a:noFill/>
              </a:ln>
              <a:solidFill>
                <a:srgbClr val="002060"/>
              </a:solidFill>
              <a:effectLst/>
              <a:latin typeface="+mn-lt"/>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31304009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Times New Roman" panose="02020603050405020304" pitchFamily="18" charset="0"/>
              <a:ea typeface="Times New Roman" panose="02020603050405020304" pitchFamily="18" charset="0"/>
            </a:endParaRPr>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79</a:t>
            </a:fld>
            <a:endParaRPr lang="en-GB"/>
          </a:p>
        </p:txBody>
      </p:sp>
    </p:spTree>
    <p:extLst>
      <p:ext uri="{BB962C8B-B14F-4D97-AF65-F5344CB8AC3E}">
        <p14:creationId xmlns:p14="http://schemas.microsoft.com/office/powerpoint/2010/main" val="1239613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R="0" lvl="0" algn="l" defTabSz="914400" rtl="0" eaLnBrk="0" fontAlgn="base" latinLnBrk="0" hangingPunct="0">
              <a:lnSpc>
                <a:spcPct val="100000"/>
              </a:lnSpc>
              <a:spcBef>
                <a:spcPct val="0"/>
              </a:spcBef>
              <a:spcAft>
                <a:spcPct val="0"/>
              </a:spcAft>
              <a:buClrTx/>
              <a:buSzTx/>
              <a:tabLst/>
            </a:pPr>
            <a:endParaRPr lang="en-GB"/>
          </a:p>
          <a:p>
            <a:pPr marR="0" lvl="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a:ln>
                <a:noFill/>
              </a:ln>
              <a:solidFill>
                <a:srgbClr val="002060"/>
              </a:solidFill>
              <a:effectLst/>
              <a:latin typeface="+mn-lt"/>
            </a:endParaRPr>
          </a:p>
          <a:p>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3199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18715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a:hlinkClick r:id="rId3"/>
              </a:rPr>
              <a:t>Green Book COVID-19 chapter </a:t>
            </a:r>
            <a:r>
              <a:rPr lang="en-GB" sz="1200"/>
              <a:t> </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3986380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COVID-19 vaccination for Children aged 6 months to 4 years at risk</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2442233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53588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418511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906677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50" r:id="rId3"/>
    <p:sldLayoutId id="2147483674"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876694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75"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gov.uk/government/publications/covid-19-vaccination-in-autumn-2026-and-spring-2027-jcvi-advice-16-july-2025/jcvi-statement-on-covid-19-vaccination-in-autumn-2026-and-spring-202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publications/covid-19-vaccination-in-autumn-2026-and-spring-2027-jcvi-advice-16-july-2025/jcvi-statement-on-covid-19-vaccination-in-autumn-2026-and-spring-2027"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www.gov.wales/national-covid-19-vaccination-programme-autumn-2026-whc2026009"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ov.wales/national-covid-19-vaccination-programme-autumn-2026-whc202600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gov.uk/government/publications/covid-19-the-green-book-chapter-14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immunisation-of-individuals-with-underlying-medical-conditions-the-green-book-chapter-7"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hyperlink" Target="https://phw.nhs.wales/services-and-teams/antibiotics-and-infections/nipcm/"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products.mhra.gov.uk/" TargetMode="External"/><Relationship Id="rId2" Type="http://schemas.openxmlformats.org/officeDocument/2006/relationships/hyperlink" Target="https://www.medicines.org.uk/emc" TargetMode="External"/><Relationship Id="rId1" Type="http://schemas.openxmlformats.org/officeDocument/2006/relationships/slideLayout" Target="../slideLayouts/slideLayout2.xml"/><Relationship Id="rId4" Type="http://schemas.openxmlformats.org/officeDocument/2006/relationships/hyperlink" Target="https://mhraproducts4853.blob.core.windows.net/docs/fdfd4de023acbbbbce4187f95a5f082743a78de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hyperlink" Target="https://phw.nhs.wales/services-and-teams/antibiotics-and-infections/nipcm/"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medicines.org.uk/emc/product/101151/smpc"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www.medicines.org.uk/emc/product/102371/smpc" TargetMode="External"/><Relationship Id="rId5" Type="http://schemas.openxmlformats.org/officeDocument/2006/relationships/hyperlink" Target="https://www.medicines.org.uk/emc/product/102370/smpc" TargetMode="External"/><Relationship Id="rId4" Type="http://schemas.openxmlformats.org/officeDocument/2006/relationships/hyperlink" Target="https://vk.ovg.ox.ac.uk/vk/vaccine-ingredient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phw.nhs.wales/topics/immunisation-and-vaccines/covid-19-vaccination-information/resources-for-health-and-social-care-professionals/training-resources-documents/distraction-techniques-to-minimise-a-childs-anxiety-during-vaccina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phw.nhs.wales/topics/immunisation-and-vaccines/covid-19-vaccination-information/resources-for-health-and-social-care-professionals/training-resources-documents/distraction-techniques-to-minimise-a-childs-anxiety-during-vaccination-w/"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sps.nhs.uk/" TargetMode="External"/><Relationship Id="rId2" Type="http://schemas.openxmlformats.org/officeDocument/2006/relationships/hyperlink" Target="https://www.wmic.wales.nhs.uk/pgds-templates-advice/" TargetMode="External"/><Relationship Id="rId1" Type="http://schemas.openxmlformats.org/officeDocument/2006/relationships/slideLayout" Target="../slideLayouts/slideLayout2.xml"/><Relationship Id="rId4" Type="http://schemas.openxmlformats.org/officeDocument/2006/relationships/hyperlink" Target="https://www.wmic.wales.nhs.uk/supply-and-administration-of-vaccines-in-wale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www.medicines.org.uk/emc/product/101925/smpc"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42.xml.rels><?xml version="1.0" encoding="UTF-8" standalone="yes"?>
<Relationships xmlns="http://schemas.openxmlformats.org/package/2006/relationships"><Relationship Id="rId3" Type="http://schemas.openxmlformats.org/officeDocument/2006/relationships/hyperlink" Target="https://www.medicines.org.uk/emc/product/101925/smpc"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mhraproducts4853.blob.core.windows.net/docs/fdfd4de023acbbbbce4187f95a5f082743a78dea"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s://phw.nhs.wales/services-and-teams/antibiotics-and-infections/nipc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medicines.org.uk/emc/product/102371/smpc" TargetMode="External"/><Relationship Id="rId7" Type="http://schemas.openxmlformats.org/officeDocument/2006/relationships/hyperlink" Target="https://mhraproducts4853.blob.core.windows.net/docs/fdfd4de023acbbbbce4187f95a5f082743a78dea" TargetMode="External"/><Relationship Id="rId2" Type="http://schemas.openxmlformats.org/officeDocument/2006/relationships/hyperlink" Target="https://www.medicines.org.uk/emc/product/102370/smpc#gref" TargetMode="External"/><Relationship Id="rId1" Type="http://schemas.openxmlformats.org/officeDocument/2006/relationships/slideLayout" Target="../slideLayouts/slideLayout2.xml"/><Relationship Id="rId6" Type="http://schemas.openxmlformats.org/officeDocument/2006/relationships/hyperlink" Target="https://products.mhra.gov.uk/" TargetMode="External"/><Relationship Id="rId5" Type="http://schemas.openxmlformats.org/officeDocument/2006/relationships/hyperlink" Target="https://www.medicines.org.uk/emc" TargetMode="External"/><Relationship Id="rId4" Type="http://schemas.openxmlformats.org/officeDocument/2006/relationships/hyperlink" Target="https://www.medicines.org.uk/emc/product/101925/smpc"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hyperlink" Target="https://www.gov.uk/government/publications/myocarditis-and-pericarditis-after-covid-19-vaccination"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hyperlink" Target="https://www.gov.uk/government/publications/covid-19-the-green-book-chapter-14a"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hyperlink" Target="https://www.gov.uk/government/publications/covid-19-the-green-book-chapter-14a" TargetMode="Externa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hyperlink" Target="https://www.gov.uk/government/publications/immunisation-procedures-the-green-book-chapter-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hyperlink" Target="https://nwssp.nhs.wales/ourservices/specialist-estates-services/specialist-estates-services-documents/whtms-library/final-whtm-07-01-waste-pdf/" TargetMode="External"/><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hyperlink" Target="https://www.legislation.gov.uk/ukpga/2005/9/content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hyperlink" Target="http://www.mhra.gov.uk/yellowcard"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hyperlink" Target="https://phw.nhs.wales/topics/immunisation-and-vaccines/immunisation-elearning/" TargetMode="External"/><Relationship Id="rId5" Type="http://schemas.openxmlformats.org/officeDocument/2006/relationships/hyperlink" Target="https://learning.nhs.wales/" TargetMode="External"/><Relationship Id="rId4" Type="http://schemas.openxmlformats.org/officeDocument/2006/relationships/hyperlink" Target="https://my.esr.nhs.uk/OA_HTML/RF.jsp?function_id=18931&amp;resp_id=-1&amp;resp_appl_id=-1&amp;security_group_id=0&amp;lang_code=US&amp;params=QinNEtMIy728t7bXXQPITirmlEWEI1XI512QkUXfJPmvOD2wyzXT4SBU7EPGgNFhFGT5UuAaa.aGcKrg74urKWauzCR9mV2ZVrjg8q3Jk7Y"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phw.nhs.wales/services-and-teams/health-information-resources/"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78.xml.rels><?xml version="1.0" encoding="UTF-8" standalone="yes"?>
<Relationships xmlns="http://schemas.openxmlformats.org/package/2006/relationships"><Relationship Id="rId3" Type="http://schemas.openxmlformats.org/officeDocument/2006/relationships/hyperlink" Target="https://phw.nhs.wales/topics/immunisation-and-vaccines/covid-19-vaccination-information/resources-for-health-and-social-care-professionals/"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https://phw.nhs.wales/topics/immunisation-and-vaccines/covid-19-vaccination-information/"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phw.nhs.wales/topics/immunisation-and-vaccines/vaccine-resources-for-health-and-social-care-professionals/immunisation-training-resources-and-events/" TargetMode="External"/><Relationship Id="rId13" Type="http://schemas.openxmlformats.org/officeDocument/2006/relationships/hyperlink" Target="http://www.gov.uk/government/collections/mhra-guidance-on-coronavirus-covid-19#vaccines-and-vaccine-safety" TargetMode="External"/><Relationship Id="rId3" Type="http://schemas.openxmlformats.org/officeDocument/2006/relationships/hyperlink" Target="https://www.gov.uk/government/collections/immunisation-against-infectious-disease-the-green-book" TargetMode="External"/><Relationship Id="rId7" Type="http://schemas.openxmlformats.org/officeDocument/2006/relationships/hyperlink" Target="https://phw.nhs.wales/topics/immunisation-and-vaccines/vaccine-resources-for-health-and-social-care-professionals/" TargetMode="External"/><Relationship Id="rId12" Type="http://schemas.openxmlformats.org/officeDocument/2006/relationships/hyperlink" Target="https://vk.ovg.ox.ac.uk/vk/covid-19-vaccines"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hyperlink" Target="https://phw.nhs.wales/topics/immunisation-and-vaccines/covid-19-vaccination-information/resources-for-health-and-social-care-professionals/" TargetMode="External"/><Relationship Id="rId11" Type="http://schemas.openxmlformats.org/officeDocument/2006/relationships/hyperlink" Target="https://www.gov.uk/government/publications/covid-19-vaccination-programme-guidance-for-healthcare-practitioners" TargetMode="External"/><Relationship Id="rId5" Type="http://schemas.openxmlformats.org/officeDocument/2006/relationships/hyperlink" Target="https://www.gov.wales/national-covid-19-vaccination-programme-autumn-2026-whc2026009" TargetMode="External"/><Relationship Id="rId10" Type="http://schemas.openxmlformats.org/officeDocument/2006/relationships/hyperlink" Target="https://www.gov.uk/government/collections/covid-19-vaccination-programme" TargetMode="External"/><Relationship Id="rId4" Type="http://schemas.openxmlformats.org/officeDocument/2006/relationships/hyperlink" Target="https://www.gov.uk/government/publications/covid-19-vaccination-in-autumn-2026-and-spring-2027-jcvi-advice-16-july-2025/jcvi-statement-on-covid-19-vaccination-in-autumn-2026-and-spring-2027" TargetMode="External"/><Relationship Id="rId9" Type="http://schemas.openxmlformats.org/officeDocument/2006/relationships/hyperlink" Target="https://phw.nhs.wales/topics/immunisation-and-vaccines/immunisation-elearning/"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gov.uk/government/publications/covid-19-the-green-book-chapter-14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gov.uk/government/publications/covid-19-the-green-book-chapter-14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covid-19-vaccination-programme-guidance-for-healthcare-practition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56971" y="2992791"/>
            <a:ext cx="9972161" cy="719137"/>
          </a:xfrm>
        </p:spPr>
        <p:txBody>
          <a:bodyPr>
            <a:normAutofit/>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a:t>VPDP update: Respiratory Planning and Delivery Meeting</a:t>
            </a:r>
          </a:p>
        </p:txBody>
      </p:sp>
      <p:sp>
        <p:nvSpPr>
          <p:cNvPr id="6" name="Text Placeholder 5">
            <a:extLst>
              <a:ext uri="{FF2B5EF4-FFF2-40B4-BE49-F238E27FC236}">
                <a16:creationId xmlns:a16="http://schemas.microsoft.com/office/drawing/2014/main" id="{649A8CC0-8C56-CC04-DA11-18422BE0D30E}"/>
              </a:ext>
            </a:extLst>
          </p:cNvPr>
          <p:cNvSpPr>
            <a:spLocks noGrp="1"/>
          </p:cNvSpPr>
          <p:nvPr>
            <p:ph type="body" sz="quarter" idx="11"/>
          </p:nvPr>
        </p:nvSpPr>
        <p:spPr/>
        <p:txBody>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a:t>Hawys Youlden, Lead Nurse Immunisation</a:t>
            </a:r>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2"/>
          </p:nvPr>
        </p:nvSpPr>
        <p:spPr>
          <a:xfrm>
            <a:off x="298451" y="5266200"/>
            <a:ext cx="7041091" cy="934811"/>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2000" dirty="0">
                <a:solidFill>
                  <a:schemeClr val="bg1"/>
                </a:solidFill>
              </a:rPr>
              <a:t>Vaccine Preventable Disease Programme</a:t>
            </a:r>
          </a:p>
          <a:p>
            <a:r>
              <a:rPr lang="en-GB" sz="2000" dirty="0">
                <a:solidFill>
                  <a:schemeClr val="bg1"/>
                </a:solidFill>
              </a:rPr>
              <a:t>Public Health Wales</a:t>
            </a:r>
            <a:endParaRPr lang="en-GB" sz="2000" dirty="0">
              <a:solidFill>
                <a:schemeClr val="bg1"/>
              </a:solidFill>
              <a:cs typeface="Arial"/>
            </a:endParaRPr>
          </a:p>
          <a:p>
            <a:r>
              <a:rPr lang="en-GB" dirty="0">
                <a:solidFill>
                  <a:schemeClr val="bg1"/>
                </a:solidFill>
                <a:cs typeface="Arial"/>
              </a:rPr>
              <a:t>Version 1</a:t>
            </a:r>
          </a:p>
          <a:p>
            <a:r>
              <a:rPr lang="en-GB" dirty="0">
                <a:solidFill>
                  <a:schemeClr val="bg1"/>
                </a:solidFill>
                <a:cs typeface="Arial"/>
              </a:rPr>
              <a:t>11 September 2026</a:t>
            </a:r>
          </a:p>
        </p:txBody>
      </p:sp>
      <p:sp>
        <p:nvSpPr>
          <p:cNvPr id="2" name="TextBox 1">
            <a:extLst>
              <a:ext uri="{FF2B5EF4-FFF2-40B4-BE49-F238E27FC236}">
                <a16:creationId xmlns:a16="http://schemas.microsoft.com/office/drawing/2014/main" id="{37D10F6B-E19D-5A6E-7B80-CA89FCB9D460}"/>
              </a:ext>
            </a:extLst>
          </p:cNvPr>
          <p:cNvSpPr txBox="1"/>
          <p:nvPr/>
        </p:nvSpPr>
        <p:spPr>
          <a:xfrm>
            <a:off x="248349" y="2840359"/>
            <a:ext cx="1176832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solidFill>
                  <a:srgbClr val="FFFFFF"/>
                </a:solidFill>
                <a:cs typeface="Segoe UI"/>
              </a:rPr>
              <a:t>COVID-19 Vaccination – Autumn 2026</a:t>
            </a:r>
          </a:p>
          <a:p>
            <a:pPr algn="ctr"/>
            <a:r>
              <a:rPr lang="en-GB" sz="2800" b="1">
                <a:solidFill>
                  <a:srgbClr val="FFFFFF"/>
                </a:solidFill>
                <a:cs typeface="Segoe UI"/>
              </a:rPr>
              <a:t>Vaccinations recommended for children and young people, </a:t>
            </a:r>
          </a:p>
          <a:p>
            <a:pPr algn="ctr"/>
            <a:r>
              <a:rPr lang="en-GB" sz="2800" b="1">
                <a:solidFill>
                  <a:srgbClr val="FFFFFF"/>
                </a:solidFill>
                <a:cs typeface="Segoe UI"/>
              </a:rPr>
              <a:t>and adults  </a:t>
            </a:r>
          </a:p>
          <a:p>
            <a:endParaRPr lang="en-GB" sz="2800" b="1">
              <a:solidFill>
                <a:schemeClr val="bg1"/>
              </a:solidFill>
              <a:cs typeface="Segoe UI"/>
            </a:endParaRPr>
          </a:p>
          <a:p>
            <a:r>
              <a:rPr lang="en-US" sz="2800" b="1">
                <a:solidFill>
                  <a:schemeClr val="bg1"/>
                </a:solidFill>
                <a:cs typeface="Segoe UI"/>
              </a:rPr>
              <a:t>​</a:t>
            </a:r>
            <a:endParaRPr lang="en-GB" sz="28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63545-EA2E-394C-4FAB-52A237E3A88C}"/>
              </a:ext>
            </a:extLst>
          </p:cNvPr>
          <p:cNvSpPr>
            <a:spLocks noGrp="1"/>
          </p:cNvSpPr>
          <p:nvPr>
            <p:ph type="title"/>
          </p:nvPr>
        </p:nvSpPr>
        <p:spPr>
          <a:xfrm>
            <a:off x="197069" y="136525"/>
            <a:ext cx="11674366" cy="1014337"/>
          </a:xfrm>
        </p:spPr>
        <p:txBody>
          <a:bodyPr lIns="91440" tIns="45720" rIns="91440" bIns="45720" anchor="t"/>
          <a:lstStyle/>
          <a:p>
            <a:pPr algn="ctr"/>
            <a:r>
              <a:rPr kumimoji="0" lang="en-GB" sz="3200" b="1" i="0" u="none" strike="noStrike" kern="1200" cap="none" spc="0" normalizeH="0" baseline="0" noProof="0">
                <a:ln>
                  <a:noFill/>
                </a:ln>
                <a:solidFill>
                  <a:srgbClr val="212A73"/>
                </a:solidFill>
                <a:effectLst/>
                <a:uLnTx/>
                <a:uFillTx/>
                <a:latin typeface="Arial"/>
                <a:ea typeface="+mj-ea"/>
                <a:cs typeface="+mj-cs"/>
              </a:rPr>
              <a:t>JCVI statement on the COVID-19 vaccination in autumn 2026 and spring 2027 </a:t>
            </a:r>
            <a:r>
              <a:rPr lang="en-GB" sz="3200" b="1">
                <a:solidFill>
                  <a:srgbClr val="212A73"/>
                </a:solidFill>
                <a:latin typeface="Arial"/>
              </a:rPr>
              <a:t>[published 16 July 2025</a:t>
            </a:r>
            <a:r>
              <a:rPr kumimoji="0" lang="en-GB" sz="3200" b="1" i="0" u="none" strike="noStrike" kern="1200" cap="none" spc="0" normalizeH="0" baseline="0" noProof="0">
                <a:ln>
                  <a:noFill/>
                </a:ln>
                <a:solidFill>
                  <a:srgbClr val="212A73"/>
                </a:solidFill>
                <a:effectLst/>
                <a:uLnTx/>
                <a:uFillTx/>
                <a:latin typeface="Arial"/>
                <a:ea typeface="+mj-ea"/>
                <a:cs typeface="+mj-cs"/>
              </a:rPr>
              <a:t>] </a:t>
            </a:r>
            <a:r>
              <a:rPr kumimoji="0" lang="en-GB" sz="2800" b="0" i="0" u="none" strike="noStrike" kern="1200" cap="none" spc="0" normalizeH="0" baseline="0" noProof="0">
                <a:ln>
                  <a:noFill/>
                </a:ln>
                <a:solidFill>
                  <a:srgbClr val="212A73"/>
                </a:solidFill>
                <a:effectLst/>
                <a:uLnTx/>
                <a:uFillTx/>
                <a:latin typeface="Arial"/>
                <a:ea typeface="+mj-ea"/>
                <a:cs typeface="+mj-cs"/>
              </a:rPr>
              <a:t> </a:t>
            </a:r>
            <a:r>
              <a:rPr lang="en-GB" sz="3200" b="1" i="0">
                <a:effectLst/>
              </a:rPr>
              <a:t>(1)</a:t>
            </a:r>
            <a:endParaRPr lang="en-GB" sz="2800" b="1">
              <a:cs typeface="Arial"/>
            </a:endParaRPr>
          </a:p>
        </p:txBody>
      </p:sp>
      <p:sp>
        <p:nvSpPr>
          <p:cNvPr id="3" name="Content Placeholder 2">
            <a:extLst>
              <a:ext uri="{FF2B5EF4-FFF2-40B4-BE49-F238E27FC236}">
                <a16:creationId xmlns:a16="http://schemas.microsoft.com/office/drawing/2014/main" id="{478445FB-E7F9-75A0-0AD4-FBDE0B623837}"/>
              </a:ext>
            </a:extLst>
          </p:cNvPr>
          <p:cNvSpPr>
            <a:spLocks noGrp="1"/>
          </p:cNvSpPr>
          <p:nvPr>
            <p:ph idx="1"/>
          </p:nvPr>
        </p:nvSpPr>
        <p:spPr>
          <a:xfrm>
            <a:off x="510096" y="1478105"/>
            <a:ext cx="11171808" cy="3946501"/>
          </a:xfrm>
        </p:spPr>
        <p:txBody>
          <a:bodyPr lIns="91440" tIns="45720" rIns="91440" bIns="45720" anchor="t"/>
          <a:lstStyle/>
          <a:p>
            <a:pPr marL="0" indent="0">
              <a:buNone/>
            </a:pPr>
            <a:r>
              <a:rPr kumimoji="0" lang="en-GB" sz="2000" b="1"/>
              <a:t>In </a:t>
            </a:r>
            <a:r>
              <a:rPr lang="en-GB" sz="2000" b="1"/>
              <a:t>autumn</a:t>
            </a:r>
            <a:r>
              <a:rPr kumimoji="0" lang="en-GB" sz="2000" b="1"/>
              <a:t> 2026, JCVI advises that a COVID-19 vaccine should be offered to</a:t>
            </a:r>
            <a:r>
              <a:rPr kumimoji="0" lang="en-US" sz="2000"/>
              <a:t>:</a:t>
            </a:r>
            <a:endParaRPr lang="en-US" sz="2000">
              <a:cs typeface="Arial"/>
            </a:endParaRPr>
          </a:p>
          <a:p>
            <a:r>
              <a:rPr lang="en-GB" sz="2000"/>
              <a:t>adults aged 75 years and over</a:t>
            </a:r>
            <a:endParaRPr lang="en-GB" sz="2000">
              <a:cs typeface="Arial"/>
            </a:endParaRPr>
          </a:p>
          <a:p>
            <a:pPr algn="l">
              <a:buFont typeface="Arial" panose="020B0604020202020204" pitchFamily="34" charset="0"/>
              <a:buChar char="•"/>
            </a:pPr>
            <a:r>
              <a:rPr lang="en-GB" sz="2000"/>
              <a:t>residents in a care home for older adults</a:t>
            </a:r>
            <a:endParaRPr lang="en-GB" sz="2000">
              <a:cs typeface="Arial"/>
            </a:endParaRPr>
          </a:p>
          <a:p>
            <a:pPr algn="l">
              <a:buFont typeface="Arial" panose="020B0604020202020204" pitchFamily="34" charset="0"/>
              <a:buChar char="•"/>
            </a:pPr>
            <a:r>
              <a:rPr lang="en-GB" sz="2000"/>
              <a:t>individuals aged 6 months and over who are immunosuppressed (as defined in ‘immunosuppression’ sections of tables 3 &amp; 4 of the </a:t>
            </a:r>
            <a:r>
              <a:rPr lang="en-GB" sz="2000">
                <a:hlinkClick r:id="rId3"/>
              </a:rPr>
              <a:t>COVID-19 chapter of the Green Book</a:t>
            </a:r>
            <a:r>
              <a:rPr lang="en-GB" sz="2000"/>
              <a:t>)</a:t>
            </a:r>
            <a:endParaRPr lang="en-GB" sz="2000">
              <a:cs typeface="Arial"/>
            </a:endParaRPr>
          </a:p>
          <a:p>
            <a:pPr marL="0" marR="0" lvl="0" indent="0" algn="l" defTabSz="914400" rtl="0" eaLnBrk="0" fontAlgn="base" latinLnBrk="0" hangingPunct="0">
              <a:lnSpc>
                <a:spcPct val="100000"/>
              </a:lnSpc>
              <a:spcBef>
                <a:spcPct val="0"/>
              </a:spcBef>
              <a:spcAft>
                <a:spcPct val="0"/>
              </a:spcAft>
              <a:buClrTx/>
              <a:buSzTx/>
              <a:buNone/>
              <a:tabLst/>
            </a:pPr>
            <a:endParaRPr lang="en-US" altLang="en-US" sz="1400">
              <a:cs typeface="Arial"/>
            </a:endParaRPr>
          </a:p>
          <a:p>
            <a:pPr marL="0" marR="0" lvl="0" indent="0" algn="l" defTabSz="914400" rtl="0" eaLnBrk="0" fontAlgn="base" latinLnBrk="0" hangingPunct="0">
              <a:lnSpc>
                <a:spcPct val="100000"/>
              </a:lnSpc>
              <a:spcBef>
                <a:spcPct val="0"/>
              </a:spcBef>
              <a:spcAft>
                <a:spcPct val="0"/>
              </a:spcAft>
              <a:buClrTx/>
              <a:buSzTx/>
              <a:buNone/>
              <a:tabLst/>
            </a:pPr>
            <a:r>
              <a:rPr kumimoji="0" lang="en-GB" sz="2000" b="1"/>
              <a:t>Timing of vaccination</a:t>
            </a:r>
            <a:endParaRPr lang="en-GB" sz="2000" b="1">
              <a:cs typeface="Arial"/>
            </a:endParaRPr>
          </a:p>
          <a:p>
            <a:pPr marL="0" marR="0" lvl="0" indent="0" algn="l" defTabSz="914400" rtl="0" eaLnBrk="0" fontAlgn="base" latinLnBrk="0" hangingPunct="0">
              <a:lnSpc>
                <a:spcPct val="100000"/>
              </a:lnSpc>
              <a:spcBef>
                <a:spcPct val="0"/>
              </a:spcBef>
              <a:spcAft>
                <a:spcPct val="0"/>
              </a:spcAft>
              <a:buClrTx/>
              <a:buSzTx/>
              <a:buNone/>
              <a:tabLst/>
            </a:pPr>
            <a:endParaRPr lang="en-GB" altLang="en-US" sz="1400" b="1" i="0" u="none" strike="noStrike" cap="none" normalizeH="0" baseline="0">
              <a:ln>
                <a:noFill/>
              </a:ln>
              <a:effectLst/>
              <a:cs typeface="Arial"/>
            </a:endParaRPr>
          </a:p>
          <a:p>
            <a:pPr marR="0" lvl="0" algn="l" defTabSz="914400" rtl="0" eaLnBrk="0" fontAlgn="base" latinLnBrk="0" hangingPunct="0">
              <a:lnSpc>
                <a:spcPct val="100000"/>
              </a:lnSpc>
              <a:spcBef>
                <a:spcPct val="0"/>
              </a:spcBef>
              <a:spcAft>
                <a:spcPct val="0"/>
              </a:spcAft>
              <a:buClrTx/>
              <a:buSzTx/>
              <a:tabLst/>
            </a:pPr>
            <a:r>
              <a:rPr kumimoji="0" lang="en-GB" sz="2000"/>
              <a:t>The vaccine should usually be offered no earlier than around 6 months after the last vaccine dose, although operational flexibility around the timing of vaccination in relation to the last vaccine dose is considered appropriate (with a minimum interval of 3 months between doses). More information on operational flexibility will be provided in the COVID-19 chapter of the green book.</a:t>
            </a:r>
            <a:endParaRPr kumimoji="0" lang="en-US" altLang="en-US" sz="2400" b="0" i="0" u="none" strike="noStrike" cap="none" normalizeH="0" baseline="0">
              <a:ln>
                <a:noFill/>
              </a:ln>
              <a:solidFill>
                <a:srgbClr val="0B0C0C"/>
              </a:solidFill>
              <a:effectLst/>
              <a:latin typeface="GDS Transport"/>
            </a:endParaRPr>
          </a:p>
          <a:p>
            <a:endParaRPr kumimoji="0" lang="en-US" altLang="en-US" sz="2400" b="0" i="0" u="none" strike="noStrike" cap="none" normalizeH="0" baseline="0">
              <a:ln>
                <a:noFill/>
              </a:ln>
              <a:solidFill>
                <a:srgbClr val="0B0C0C"/>
              </a:solidFill>
              <a:effectLst/>
              <a:latin typeface="GDS Transport"/>
            </a:endParaRPr>
          </a:p>
          <a:p>
            <a:endParaRPr lang="en-GB" sz="2400"/>
          </a:p>
        </p:txBody>
      </p:sp>
      <p:sp>
        <p:nvSpPr>
          <p:cNvPr id="5" name="Slide Number Placeholder 4">
            <a:extLst>
              <a:ext uri="{FF2B5EF4-FFF2-40B4-BE49-F238E27FC236}">
                <a16:creationId xmlns:a16="http://schemas.microsoft.com/office/drawing/2014/main" id="{9C02F0C6-9A99-5951-4C90-7047A763B222}"/>
              </a:ext>
            </a:extLst>
          </p:cNvPr>
          <p:cNvSpPr>
            <a:spLocks noGrp="1"/>
          </p:cNvSpPr>
          <p:nvPr>
            <p:ph type="sldNum" sz="quarter" idx="12"/>
          </p:nvPr>
        </p:nvSpPr>
        <p:spPr/>
        <p:txBody>
          <a:bodyPr/>
          <a:lstStyle/>
          <a:p>
            <a:fld id="{561D0CCE-8DCC-44DC-A653-AE62B1D84A52}" type="slidenum">
              <a:rPr lang="en-GB" smtClean="0"/>
              <a:pPr/>
              <a:t>10</a:t>
            </a:fld>
            <a:endParaRPr lang="en-GB"/>
          </a:p>
        </p:txBody>
      </p:sp>
      <p:sp>
        <p:nvSpPr>
          <p:cNvPr id="6" name="TextBox 5">
            <a:extLst>
              <a:ext uri="{FF2B5EF4-FFF2-40B4-BE49-F238E27FC236}">
                <a16:creationId xmlns:a16="http://schemas.microsoft.com/office/drawing/2014/main" id="{28EA28FE-AA8D-065C-4BED-A88738E84AC5}"/>
              </a:ext>
            </a:extLst>
          </p:cNvPr>
          <p:cNvSpPr txBox="1"/>
          <p:nvPr/>
        </p:nvSpPr>
        <p:spPr>
          <a:xfrm>
            <a:off x="576130" y="5751849"/>
            <a:ext cx="11295305" cy="369332"/>
          </a:xfrm>
          <a:prstGeom prst="rect">
            <a:avLst/>
          </a:prstGeom>
          <a:noFill/>
        </p:spPr>
        <p:txBody>
          <a:bodyPr wrap="square">
            <a:spAutoFit/>
          </a:bodyPr>
          <a:lstStyle/>
          <a:p>
            <a:pPr algn="ctr"/>
            <a:r>
              <a:rPr lang="en-GB">
                <a:hlinkClick r:id="rId4"/>
              </a:rPr>
              <a:t>JCVI statement on COVID-19 vaccination in autumn 2026 and spring 2027 - GOV.UK</a:t>
            </a:r>
            <a:endParaRPr lang="en-GB"/>
          </a:p>
        </p:txBody>
      </p:sp>
    </p:spTree>
    <p:extLst>
      <p:ext uri="{BB962C8B-B14F-4D97-AF65-F5344CB8AC3E}">
        <p14:creationId xmlns:p14="http://schemas.microsoft.com/office/powerpoint/2010/main" val="1115225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5DDF4-D92E-65AD-1B14-71D80322F4B8}"/>
              </a:ext>
            </a:extLst>
          </p:cNvPr>
          <p:cNvSpPr>
            <a:spLocks noGrp="1"/>
          </p:cNvSpPr>
          <p:nvPr>
            <p:ph type="title"/>
          </p:nvPr>
        </p:nvSpPr>
        <p:spPr>
          <a:xfrm>
            <a:off x="124810" y="136525"/>
            <a:ext cx="11942379" cy="845110"/>
          </a:xfrm>
        </p:spPr>
        <p:txBody>
          <a:bodyPr lIns="91440" tIns="45720" rIns="91440" bIns="45720" anchor="t"/>
          <a:lstStyle/>
          <a:p>
            <a:pPr algn="ctr"/>
            <a:r>
              <a:rPr lang="en-GB" sz="3200" b="1">
                <a:solidFill>
                  <a:srgbClr val="212A73"/>
                </a:solidFill>
              </a:rPr>
              <a:t>JCVI statement on the COVID-19 vaccination in autumn 2026 and spring 2027 [published 16 July 2025] </a:t>
            </a:r>
            <a:r>
              <a:rPr lang="en-GB" sz="2800">
                <a:solidFill>
                  <a:srgbClr val="212A73"/>
                </a:solidFill>
              </a:rPr>
              <a:t> </a:t>
            </a:r>
            <a:r>
              <a:rPr lang="en-GB" sz="3200" b="1"/>
              <a:t>(2)</a:t>
            </a:r>
            <a:endParaRPr lang="en-GB" sz="2400" b="1">
              <a:highlight>
                <a:srgbClr val="FFFF00"/>
              </a:highlight>
              <a:cs typeface="Arial"/>
            </a:endParaRPr>
          </a:p>
        </p:txBody>
      </p:sp>
      <p:sp>
        <p:nvSpPr>
          <p:cNvPr id="5" name="Slide Number Placeholder 4">
            <a:extLst>
              <a:ext uri="{FF2B5EF4-FFF2-40B4-BE49-F238E27FC236}">
                <a16:creationId xmlns:a16="http://schemas.microsoft.com/office/drawing/2014/main" id="{E2270CC6-9A89-38BF-341B-A268556DFA5E}"/>
              </a:ext>
            </a:extLst>
          </p:cNvPr>
          <p:cNvSpPr>
            <a:spLocks noGrp="1"/>
          </p:cNvSpPr>
          <p:nvPr>
            <p:ph type="sldNum" sz="quarter" idx="12"/>
          </p:nvPr>
        </p:nvSpPr>
        <p:spPr/>
        <p:txBody>
          <a:bodyPr/>
          <a:lstStyle/>
          <a:p>
            <a:fld id="{561D0CCE-8DCC-44DC-A653-AE62B1D84A52}" type="slidenum">
              <a:rPr lang="en-GB" smtClean="0"/>
              <a:pPr/>
              <a:t>11</a:t>
            </a:fld>
            <a:endParaRPr lang="en-GB"/>
          </a:p>
        </p:txBody>
      </p:sp>
      <p:sp>
        <p:nvSpPr>
          <p:cNvPr id="19" name="TextBox 18">
            <a:extLst>
              <a:ext uri="{FF2B5EF4-FFF2-40B4-BE49-F238E27FC236}">
                <a16:creationId xmlns:a16="http://schemas.microsoft.com/office/drawing/2014/main" id="{486FFAE5-9667-39BF-2447-AF57EED6B11B}"/>
              </a:ext>
            </a:extLst>
          </p:cNvPr>
          <p:cNvSpPr txBox="1"/>
          <p:nvPr/>
        </p:nvSpPr>
        <p:spPr>
          <a:xfrm>
            <a:off x="415141" y="1343854"/>
            <a:ext cx="11003973" cy="3539430"/>
          </a:xfrm>
          <a:prstGeom prst="rect">
            <a:avLst/>
          </a:prstGeom>
          <a:noFill/>
        </p:spPr>
        <p:txBody>
          <a:bodyPr wrap="square" lIns="91440" tIns="45720" rIns="91440" bIns="45720" rtlCol="0" anchor="t">
            <a:spAutoFit/>
          </a:bodyPr>
          <a:lstStyle/>
          <a:p>
            <a:pPr marL="0" indent="0">
              <a:buNone/>
            </a:pPr>
            <a:r>
              <a:rPr lang="en-GB" sz="1600" i="0">
                <a:solidFill>
                  <a:srgbClr val="002060"/>
                </a:solidFill>
                <a:effectLst/>
              </a:rPr>
              <a:t>This JCVI statement outlines the vaccine products for Autumn 2026 – spring 2027 remains the same as for autumn 2025 and spring 2026.</a:t>
            </a:r>
          </a:p>
          <a:p>
            <a:pPr marL="0" indent="0">
              <a:buNone/>
            </a:pPr>
            <a:endParaRPr lang="en-GB" sz="1600">
              <a:solidFill>
                <a:srgbClr val="002060"/>
              </a:solidFill>
            </a:endParaRPr>
          </a:p>
          <a:p>
            <a:r>
              <a:rPr lang="en-GB" sz="1600" b="1">
                <a:solidFill>
                  <a:srgbClr val="002060"/>
                </a:solidFill>
              </a:rPr>
              <a:t>Children and young people:</a:t>
            </a:r>
          </a:p>
          <a:p>
            <a:endParaRPr lang="en-US" sz="1600" b="1">
              <a:solidFill>
                <a:srgbClr val="002060"/>
              </a:solidFill>
              <a:cs typeface="Arial"/>
            </a:endParaRPr>
          </a:p>
          <a:p>
            <a:pPr marL="285750" indent="-285750">
              <a:buFont typeface="Arial" panose="020B0604020202020204" pitchFamily="34" charset="0"/>
              <a:buChar char="•"/>
            </a:pPr>
            <a:r>
              <a:rPr lang="en-GB" sz="1600"/>
              <a:t>For children and young people under the age of 18 years who are immunosuppressed, JCVI continues to advise the use of the Pfizer-BioNTech COVID-19 mRNA (Comirnaty) vaccine, with the vaccine dose appropriate to the child’s age.</a:t>
            </a:r>
          </a:p>
          <a:p>
            <a:endParaRPr lang="en-GB"/>
          </a:p>
          <a:p>
            <a:pPr marL="742950" indent="-285750">
              <a:buFont typeface="Arial" panose="020B0604020202020204" pitchFamily="34" charset="0"/>
              <a:buChar char="•"/>
            </a:pPr>
            <a:endParaRPr lang="en-GB"/>
          </a:p>
          <a:p>
            <a:pPr marL="457200"/>
            <a:endParaRPr lang="en-US"/>
          </a:p>
          <a:p>
            <a:pPr marL="457200"/>
            <a:endParaRPr lang="en-GB">
              <a:solidFill>
                <a:srgbClr val="002060"/>
              </a:solidFill>
            </a:endParaRPr>
          </a:p>
          <a:p>
            <a:pPr marL="914400" lvl="1"/>
            <a:endParaRPr lang="en-GB">
              <a:solidFill>
                <a:srgbClr val="212A73"/>
              </a:solidFill>
              <a:cs typeface="Arial"/>
            </a:endParaRPr>
          </a:p>
        </p:txBody>
      </p:sp>
      <p:sp>
        <p:nvSpPr>
          <p:cNvPr id="6" name="TextBox 5">
            <a:extLst>
              <a:ext uri="{FF2B5EF4-FFF2-40B4-BE49-F238E27FC236}">
                <a16:creationId xmlns:a16="http://schemas.microsoft.com/office/drawing/2014/main" id="{A17554AE-7972-D468-233A-FADA7E026D63}"/>
              </a:ext>
            </a:extLst>
          </p:cNvPr>
          <p:cNvSpPr txBox="1"/>
          <p:nvPr/>
        </p:nvSpPr>
        <p:spPr>
          <a:xfrm>
            <a:off x="415141" y="3472773"/>
            <a:ext cx="1136171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cs typeface="Arial"/>
              </a:rPr>
              <a:t>Adults:</a:t>
            </a:r>
          </a:p>
          <a:p>
            <a:endParaRPr lang="en-US" sz="1600" b="1">
              <a:cs typeface="Arial"/>
            </a:endParaRPr>
          </a:p>
          <a:p>
            <a:pPr marL="285750" indent="-285750">
              <a:buFont typeface="Arial" panose="020B0604020202020204" pitchFamily="34" charset="0"/>
              <a:buChar char="•"/>
            </a:pPr>
            <a:r>
              <a:rPr lang="en-GB" sz="1600">
                <a:cs typeface="Arial"/>
              </a:rPr>
              <a:t>JCVI does not have a preference for a specific COVID-19 vaccine product in the adult population. JCVI advises a preference for having vaccine products based on more than one vaccine platform in the programme, such as mRNA and protein-based vaccines.</a:t>
            </a:r>
          </a:p>
          <a:p>
            <a:pPr marL="285750" indent="-285750">
              <a:buFont typeface="Arial" panose="020B0604020202020204" pitchFamily="34" charset="0"/>
              <a:buChar char="•"/>
            </a:pPr>
            <a:endParaRPr lang="en-GB" sz="1600" i="1">
              <a:cs typeface="Arial"/>
            </a:endParaRPr>
          </a:p>
          <a:p>
            <a:pPr marL="285750" indent="-285750">
              <a:buFont typeface="Arial" panose="020B0604020202020204" pitchFamily="34" charset="0"/>
              <a:buChar char="•"/>
            </a:pPr>
            <a:r>
              <a:rPr lang="en-GB" sz="1600"/>
              <a:t>It is expected that COVID-19 vaccines will continue to be updated to match circulating variants on a yearly basis. JCVI advises that, when possible, the latest updated vaccine should be used in a vaccination campaign, provided this does not delay the start of the campaign</a:t>
            </a:r>
            <a:endParaRPr lang="en-US" sz="1600" i="1">
              <a:cs typeface="Arial"/>
            </a:endParaRPr>
          </a:p>
        </p:txBody>
      </p:sp>
      <p:sp>
        <p:nvSpPr>
          <p:cNvPr id="9" name="TextBox 8">
            <a:extLst>
              <a:ext uri="{FF2B5EF4-FFF2-40B4-BE49-F238E27FC236}">
                <a16:creationId xmlns:a16="http://schemas.microsoft.com/office/drawing/2014/main" id="{07D711BD-1431-F19F-4C41-7B1CCBB5D555}"/>
              </a:ext>
            </a:extLst>
          </p:cNvPr>
          <p:cNvSpPr txBox="1"/>
          <p:nvPr/>
        </p:nvSpPr>
        <p:spPr>
          <a:xfrm>
            <a:off x="1053737" y="4876800"/>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6AF14DA2-43C0-A2FE-C6E0-15330411E99B}"/>
              </a:ext>
            </a:extLst>
          </p:cNvPr>
          <p:cNvSpPr txBox="1"/>
          <p:nvPr/>
        </p:nvSpPr>
        <p:spPr>
          <a:xfrm>
            <a:off x="1053737" y="6259718"/>
            <a:ext cx="9895921" cy="369332"/>
          </a:xfrm>
          <a:prstGeom prst="rect">
            <a:avLst/>
          </a:prstGeom>
          <a:noFill/>
        </p:spPr>
        <p:txBody>
          <a:bodyPr wrap="square">
            <a:spAutoFit/>
          </a:bodyPr>
          <a:lstStyle/>
          <a:p>
            <a:pPr algn="ctr"/>
            <a:r>
              <a:rPr lang="en-GB">
                <a:hlinkClick r:id="rId3"/>
              </a:rPr>
              <a:t>JCVI statement on COVID-19 vaccination in autumn 2026 and spring 2027 - GOV.UK</a:t>
            </a:r>
            <a:endParaRPr lang="en-GB"/>
          </a:p>
        </p:txBody>
      </p:sp>
    </p:spTree>
    <p:extLst>
      <p:ext uri="{BB962C8B-B14F-4D97-AF65-F5344CB8AC3E}">
        <p14:creationId xmlns:p14="http://schemas.microsoft.com/office/powerpoint/2010/main" val="3227653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E547-8CEE-B538-9D6F-155FC63B8997}"/>
              </a:ext>
            </a:extLst>
          </p:cNvPr>
          <p:cNvSpPr>
            <a:spLocks noGrp="1"/>
          </p:cNvSpPr>
          <p:nvPr>
            <p:ph type="title"/>
          </p:nvPr>
        </p:nvSpPr>
        <p:spPr>
          <a:xfrm>
            <a:off x="0" y="174952"/>
            <a:ext cx="12192000" cy="1325563"/>
          </a:xfrm>
        </p:spPr>
        <p:txBody>
          <a:bodyPr lIns="91440" tIns="45720" rIns="91440" bIns="45720" anchor="t"/>
          <a:lstStyle/>
          <a:p>
            <a:pPr algn="ctr"/>
            <a:r>
              <a:rPr lang="en-GB" sz="3200" b="1"/>
              <a:t>COVID-19 autumn vaccination programme 2026, </a:t>
            </a:r>
            <a:br>
              <a:rPr lang="en-GB" sz="3200" b="1"/>
            </a:br>
            <a:r>
              <a:rPr lang="en-GB" sz="3200" b="1"/>
              <a:t>Welsh Health Circular (WHC/2026/009)</a:t>
            </a:r>
            <a:br>
              <a:rPr lang="en-GB" sz="3200" b="1"/>
            </a:br>
            <a:r>
              <a:rPr lang="en-GB" sz="3200" b="1"/>
              <a:t> published 1 July 2026 (1)</a:t>
            </a:r>
            <a:endParaRPr lang="en-GB" sz="3200" b="1">
              <a:cs typeface="Arial"/>
            </a:endParaRPr>
          </a:p>
        </p:txBody>
      </p:sp>
      <p:sp>
        <p:nvSpPr>
          <p:cNvPr id="3" name="Content Placeholder 2">
            <a:extLst>
              <a:ext uri="{FF2B5EF4-FFF2-40B4-BE49-F238E27FC236}">
                <a16:creationId xmlns:a16="http://schemas.microsoft.com/office/drawing/2014/main" id="{48B3E9C8-5ABE-869A-5A71-C6CD2EAA2F34}"/>
              </a:ext>
            </a:extLst>
          </p:cNvPr>
          <p:cNvSpPr>
            <a:spLocks noGrp="1"/>
          </p:cNvSpPr>
          <p:nvPr>
            <p:ph idx="1"/>
          </p:nvPr>
        </p:nvSpPr>
        <p:spPr>
          <a:xfrm>
            <a:off x="549087" y="1842542"/>
            <a:ext cx="7557683" cy="3888562"/>
          </a:xfrm>
        </p:spPr>
        <p:txBody>
          <a:bodyPr/>
          <a:lstStyle/>
          <a:p>
            <a:pPr marL="0" indent="0">
              <a:buNone/>
            </a:pPr>
            <a:r>
              <a:rPr lang="en-GB" sz="2000" b="1"/>
              <a:t>Groups eligible for a COVID-19 vaccine in autumn 2026:</a:t>
            </a:r>
          </a:p>
          <a:p>
            <a:r>
              <a:rPr lang="en-GB" sz="2000"/>
              <a:t>adults aged 75 years and over on 31 January 2027</a:t>
            </a:r>
          </a:p>
          <a:p>
            <a:r>
              <a:rPr lang="en-GB" sz="2000"/>
              <a:t>residents in a care home for older adults</a:t>
            </a:r>
          </a:p>
          <a:p>
            <a:r>
              <a:rPr lang="en-GB" sz="2000"/>
              <a:t>individuals aged 6 months and over who are immunosuppressed (as defined in tables 3 or 4 in </a:t>
            </a:r>
            <a:r>
              <a:rPr lang="en-GB" sz="2000" b="1">
                <a:hlinkClick r:id="rId3"/>
              </a:rPr>
              <a:t>COVID-19: the green book chapter</a:t>
            </a:r>
            <a:r>
              <a:rPr lang="en-GB" sz="2000"/>
              <a:t>)</a:t>
            </a:r>
          </a:p>
          <a:p>
            <a:pPr marL="0" indent="0">
              <a:buNone/>
            </a:pPr>
            <a:endParaRPr lang="en-GB" sz="2000" b="1"/>
          </a:p>
          <a:p>
            <a:pPr marL="0" indent="0">
              <a:buNone/>
            </a:pPr>
            <a:r>
              <a:rPr lang="en-GB" sz="2000" b="1"/>
              <a:t>Programme start and end date</a:t>
            </a:r>
            <a:r>
              <a:rPr lang="en-GB" sz="2000"/>
              <a:t>:</a:t>
            </a:r>
          </a:p>
          <a:p>
            <a:pPr marL="0" indent="0">
              <a:buNone/>
            </a:pPr>
            <a:r>
              <a:rPr lang="en-GB" sz="2000"/>
              <a:t>The programme will commence as soon as vaccines and the relevant legal authority (Vaccine Group Direction and Patient Group Direction) are available in October 2026 and concludes on 31 January 2027.</a:t>
            </a:r>
          </a:p>
        </p:txBody>
      </p:sp>
      <p:sp>
        <p:nvSpPr>
          <p:cNvPr id="5" name="Slide Number Placeholder 4">
            <a:extLst>
              <a:ext uri="{FF2B5EF4-FFF2-40B4-BE49-F238E27FC236}">
                <a16:creationId xmlns:a16="http://schemas.microsoft.com/office/drawing/2014/main" id="{E8944E41-9AC1-ADD8-385B-AE183680CE6B}"/>
              </a:ext>
            </a:extLst>
          </p:cNvPr>
          <p:cNvSpPr>
            <a:spLocks noGrp="1"/>
          </p:cNvSpPr>
          <p:nvPr>
            <p:ph type="sldNum" sz="quarter" idx="12"/>
          </p:nvPr>
        </p:nvSpPr>
        <p:spPr/>
        <p:txBody>
          <a:bodyPr/>
          <a:lstStyle/>
          <a:p>
            <a:fld id="{561D0CCE-8DCC-44DC-A653-AE62B1D84A52}" type="slidenum">
              <a:rPr lang="en-GB" smtClean="0"/>
              <a:pPr/>
              <a:t>12</a:t>
            </a:fld>
            <a:endParaRPr lang="en-GB"/>
          </a:p>
        </p:txBody>
      </p:sp>
      <p:sp>
        <p:nvSpPr>
          <p:cNvPr id="7" name="TextBox 6">
            <a:extLst>
              <a:ext uri="{FF2B5EF4-FFF2-40B4-BE49-F238E27FC236}">
                <a16:creationId xmlns:a16="http://schemas.microsoft.com/office/drawing/2014/main" id="{76789518-0203-C1C7-4288-4FEE6DC24BB1}"/>
              </a:ext>
            </a:extLst>
          </p:cNvPr>
          <p:cNvSpPr txBox="1"/>
          <p:nvPr/>
        </p:nvSpPr>
        <p:spPr>
          <a:xfrm>
            <a:off x="1091598" y="6356350"/>
            <a:ext cx="9719689" cy="369332"/>
          </a:xfrm>
          <a:prstGeom prst="rect">
            <a:avLst/>
          </a:prstGeom>
          <a:noFill/>
        </p:spPr>
        <p:txBody>
          <a:bodyPr wrap="square">
            <a:spAutoFit/>
          </a:bodyPr>
          <a:lstStyle/>
          <a:p>
            <a:r>
              <a:rPr lang="en-GB">
                <a:hlinkClick r:id="rId4"/>
              </a:rPr>
              <a:t>The national COVID-19 vaccination programme autumn 2026 (WHC/2026/009) | GOV.WALES</a:t>
            </a:r>
            <a:endParaRPr lang="en-GB"/>
          </a:p>
        </p:txBody>
      </p:sp>
      <p:pic>
        <p:nvPicPr>
          <p:cNvPr id="6" name="Picture 5">
            <a:extLst>
              <a:ext uri="{FF2B5EF4-FFF2-40B4-BE49-F238E27FC236}">
                <a16:creationId xmlns:a16="http://schemas.microsoft.com/office/drawing/2014/main" id="{6A384DE5-FA03-4DF8-6166-4D2FCAF32B63}"/>
              </a:ext>
            </a:extLst>
          </p:cNvPr>
          <p:cNvPicPr>
            <a:picLocks noChangeAspect="1"/>
          </p:cNvPicPr>
          <p:nvPr/>
        </p:nvPicPr>
        <p:blipFill>
          <a:blip r:embed="rId5"/>
          <a:stretch>
            <a:fillRect/>
          </a:stretch>
        </p:blipFill>
        <p:spPr>
          <a:xfrm>
            <a:off x="8374592" y="2148526"/>
            <a:ext cx="3215216" cy="3276593"/>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90750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E547-8CEE-B538-9D6F-155FC63B8997}"/>
              </a:ext>
            </a:extLst>
          </p:cNvPr>
          <p:cNvSpPr>
            <a:spLocks noGrp="1"/>
          </p:cNvSpPr>
          <p:nvPr>
            <p:ph type="title"/>
          </p:nvPr>
        </p:nvSpPr>
        <p:spPr>
          <a:xfrm>
            <a:off x="304800" y="240803"/>
            <a:ext cx="11582400" cy="1325563"/>
          </a:xfrm>
        </p:spPr>
        <p:txBody>
          <a:bodyPr lIns="91440" tIns="45720" rIns="91440" bIns="45720" anchor="t"/>
          <a:lstStyle/>
          <a:p>
            <a:pPr algn="ctr"/>
            <a:r>
              <a:rPr lang="en-GB" sz="3200" b="1"/>
              <a:t>COVID-19 autumn vaccination programme 2026, </a:t>
            </a:r>
            <a:br>
              <a:rPr lang="en-GB" sz="3200" b="1"/>
            </a:br>
            <a:r>
              <a:rPr lang="en-GB" sz="3200" b="1"/>
              <a:t>Welsh Health Circular (WHC/2026/009)</a:t>
            </a:r>
            <a:br>
              <a:rPr lang="en-GB" sz="3200" b="1"/>
            </a:br>
            <a:r>
              <a:rPr lang="en-GB" sz="3200" b="1"/>
              <a:t> published 1 July 2026 (2)</a:t>
            </a:r>
            <a:endParaRPr lang="en-GB" sz="3200" b="1">
              <a:cs typeface="Arial"/>
            </a:endParaRPr>
          </a:p>
        </p:txBody>
      </p:sp>
      <p:sp>
        <p:nvSpPr>
          <p:cNvPr id="3" name="Content Placeholder 2">
            <a:extLst>
              <a:ext uri="{FF2B5EF4-FFF2-40B4-BE49-F238E27FC236}">
                <a16:creationId xmlns:a16="http://schemas.microsoft.com/office/drawing/2014/main" id="{48B3E9C8-5ABE-869A-5A71-C6CD2EAA2F34}"/>
              </a:ext>
            </a:extLst>
          </p:cNvPr>
          <p:cNvSpPr>
            <a:spLocks noGrp="1"/>
          </p:cNvSpPr>
          <p:nvPr>
            <p:ph idx="1"/>
          </p:nvPr>
        </p:nvSpPr>
        <p:spPr>
          <a:xfrm>
            <a:off x="549087" y="1682174"/>
            <a:ext cx="10804713" cy="3888562"/>
          </a:xfrm>
        </p:spPr>
        <p:txBody>
          <a:bodyPr lIns="91440" tIns="45720" rIns="91440" bIns="45720" anchor="t"/>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GB" sz="2200" b="1" i="0" u="none" strike="noStrike" kern="1200" cap="none" spc="0" normalizeH="0" baseline="0" noProof="0">
                <a:ln>
                  <a:noFill/>
                </a:ln>
                <a:solidFill>
                  <a:srgbClr val="212A73"/>
                </a:solidFill>
                <a:effectLst/>
                <a:uLnTx/>
                <a:uFillTx/>
                <a:ea typeface="+mn-ea"/>
                <a:cs typeface="+mn-cs"/>
              </a:rPr>
              <a:t>Programme ambitions include</a:t>
            </a:r>
            <a:r>
              <a:rPr kumimoji="0" lang="en-GB" sz="2200" b="0" i="0" u="none" strike="noStrike" kern="1200" cap="none" spc="0" normalizeH="0" baseline="0" noProof="0">
                <a:ln>
                  <a:noFill/>
                </a:ln>
                <a:solidFill>
                  <a:srgbClr val="212A73"/>
                </a:solidFill>
                <a:effectLst/>
                <a:uLnTx/>
                <a:uFillTx/>
                <a:ea typeface="+mn-ea"/>
                <a:cs typeface="+mn-cs"/>
              </a:rPr>
              <a:t>:</a:t>
            </a:r>
          </a:p>
          <a:p>
            <a:pPr>
              <a:defRPr/>
            </a:pPr>
            <a:r>
              <a:rPr lang="en-GB" sz="2200">
                <a:solidFill>
                  <a:srgbClr val="212A73"/>
                </a:solidFill>
              </a:rPr>
              <a:t>The t</a:t>
            </a:r>
            <a:r>
              <a:rPr kumimoji="0" lang="en-GB" sz="2200" b="0" i="0" u="none" strike="noStrike" kern="1200" cap="none" spc="0" normalizeH="0" baseline="0" noProof="0" err="1">
                <a:ln>
                  <a:noFill/>
                </a:ln>
                <a:solidFill>
                  <a:srgbClr val="212A73"/>
                </a:solidFill>
                <a:effectLst/>
                <a:uLnTx/>
                <a:uFillTx/>
                <a:ea typeface="+mn-ea"/>
                <a:cs typeface="+mn-cs"/>
              </a:rPr>
              <a:t>arget</a:t>
            </a:r>
            <a:r>
              <a:rPr kumimoji="0" lang="en-GB" sz="2200" b="0" i="0" u="none" strike="noStrike" kern="1200" cap="none" spc="0" normalizeH="0" baseline="0" noProof="0">
                <a:ln>
                  <a:noFill/>
                </a:ln>
                <a:solidFill>
                  <a:srgbClr val="212A73"/>
                </a:solidFill>
                <a:effectLst/>
                <a:uLnTx/>
                <a:uFillTx/>
                <a:ea typeface="+mn-ea"/>
                <a:cs typeface="+mn-cs"/>
              </a:rPr>
              <a:t> across all eligible groups is 75%</a:t>
            </a:r>
          </a:p>
          <a:p>
            <a:pPr>
              <a:defRPr/>
            </a:pPr>
            <a:r>
              <a:rPr kumimoji="0" lang="en-GB" sz="2200" b="0" i="0" u="none" strike="noStrike" kern="1200" cap="none" spc="0" normalizeH="0" baseline="0" noProof="0">
                <a:ln>
                  <a:noFill/>
                </a:ln>
                <a:solidFill>
                  <a:srgbClr val="212A73"/>
                </a:solidFill>
                <a:effectLst/>
                <a:uLnTx/>
                <a:uFillTx/>
                <a:ea typeface="+mn-ea"/>
                <a:cs typeface="+mn-cs"/>
              </a:rPr>
              <a:t>Health boards (HBs) should make every effort to maximise uptake across all cohorts ensuring that</a:t>
            </a:r>
            <a:r>
              <a:rPr lang="en-GB" sz="2200">
                <a:solidFill>
                  <a:srgbClr val="212A73"/>
                </a:solidFill>
              </a:rPr>
              <a:t>:</a:t>
            </a:r>
          </a:p>
          <a:p>
            <a:pPr lvl="1">
              <a:defRPr/>
            </a:pPr>
            <a:r>
              <a:rPr kumimoji="0" lang="en-GB" sz="2000" u="none" strike="noStrike" kern="1200" cap="none" spc="0" normalizeH="0" baseline="0" noProof="0">
                <a:ln>
                  <a:noFill/>
                </a:ln>
                <a:solidFill>
                  <a:srgbClr val="212A73"/>
                </a:solidFill>
                <a:effectLst/>
                <a:uLnTx/>
                <a:uFillTx/>
                <a:ea typeface="+mn-ea"/>
                <a:cs typeface="+mn-cs"/>
              </a:rPr>
              <a:t>Where existing uptake is below 75% HB’s are to show improved delivery and increase in vaccination uptake compared to last year across all eligible cohorts.</a:t>
            </a:r>
          </a:p>
          <a:p>
            <a:pPr lvl="1">
              <a:defRPr/>
            </a:pPr>
            <a:r>
              <a:rPr lang="en-GB" sz="2000">
                <a:solidFill>
                  <a:srgbClr val="212A73"/>
                </a:solidFill>
              </a:rPr>
              <a:t>E</a:t>
            </a:r>
            <a:r>
              <a:rPr kumimoji="0" lang="en-GB" sz="2000" u="none" strike="noStrike" kern="1200" cap="none" spc="0" normalizeH="0" baseline="0" noProof="0" err="1">
                <a:ln>
                  <a:noFill/>
                </a:ln>
                <a:solidFill>
                  <a:srgbClr val="212A73"/>
                </a:solidFill>
                <a:effectLst/>
                <a:uLnTx/>
                <a:uFillTx/>
                <a:ea typeface="+mn-ea"/>
                <a:cs typeface="+mn-cs"/>
              </a:rPr>
              <a:t>vidence</a:t>
            </a:r>
            <a:r>
              <a:rPr kumimoji="0" lang="en-GB" sz="2000" u="none" strike="noStrike" kern="1200" cap="none" spc="0" normalizeH="0" baseline="0" noProof="0">
                <a:ln>
                  <a:noFill/>
                </a:ln>
                <a:solidFill>
                  <a:srgbClr val="212A73"/>
                </a:solidFill>
                <a:effectLst/>
                <a:uLnTx/>
                <a:uFillTx/>
                <a:ea typeface="+mn-ea"/>
                <a:cs typeface="+mn-cs"/>
              </a:rPr>
              <a:t> of interventions adopted locally to decrease the gap in vaccine uptake between the most and least deprived communities.</a:t>
            </a:r>
          </a:p>
          <a:p>
            <a:pPr lvl="1">
              <a:defRPr/>
            </a:pPr>
            <a:r>
              <a:rPr lang="en-GB" sz="2000">
                <a:solidFill>
                  <a:srgbClr val="212A73"/>
                </a:solidFill>
              </a:rPr>
              <a:t>Every effort should be made to ensure taking up a vaccination offer is as accessible as possible. </a:t>
            </a:r>
          </a:p>
          <a:p>
            <a:pPr marL="0" indent="0">
              <a:buNone/>
            </a:pPr>
            <a:endParaRPr lang="en-GB" sz="2000"/>
          </a:p>
        </p:txBody>
      </p:sp>
      <p:sp>
        <p:nvSpPr>
          <p:cNvPr id="5" name="Slide Number Placeholder 4">
            <a:extLst>
              <a:ext uri="{FF2B5EF4-FFF2-40B4-BE49-F238E27FC236}">
                <a16:creationId xmlns:a16="http://schemas.microsoft.com/office/drawing/2014/main" id="{E8944E41-9AC1-ADD8-385B-AE183680CE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3D43BC66-04E4-0409-2A75-80CDD2058EE1}"/>
              </a:ext>
            </a:extLst>
          </p:cNvPr>
          <p:cNvSpPr txBox="1"/>
          <p:nvPr/>
        </p:nvSpPr>
        <p:spPr>
          <a:xfrm>
            <a:off x="549087" y="5421880"/>
            <a:ext cx="11338113" cy="707886"/>
          </a:xfrm>
          <a:prstGeom prst="rect">
            <a:avLst/>
          </a:prstGeom>
          <a:noFill/>
        </p:spPr>
        <p:txBody>
          <a:bodyPr wrap="square">
            <a:spAutoFit/>
          </a:bodyPr>
          <a:lstStyle/>
          <a:p>
            <a:r>
              <a:rPr lang="en-GB" sz="2000"/>
              <a:t>For further information, see: </a:t>
            </a:r>
            <a:r>
              <a:rPr lang="en-GB" sz="2000">
                <a:hlinkClick r:id="rId3"/>
              </a:rPr>
              <a:t>The national COVID-19 vaccination programme autumn 2026 (WHC/2026/009) | GOV.WALES</a:t>
            </a:r>
            <a:endParaRPr lang="en-GB" sz="2000"/>
          </a:p>
        </p:txBody>
      </p:sp>
    </p:spTree>
    <p:extLst>
      <p:ext uri="{BB962C8B-B14F-4D97-AF65-F5344CB8AC3E}">
        <p14:creationId xmlns:p14="http://schemas.microsoft.com/office/powerpoint/2010/main" val="509570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AFC399-F310-DA91-4AB0-326DB7BED12C}"/>
              </a:ext>
            </a:extLst>
          </p:cNvPr>
          <p:cNvSpPr>
            <a:spLocks noGrp="1"/>
          </p:cNvSpPr>
          <p:nvPr>
            <p:ph idx="1"/>
          </p:nvPr>
        </p:nvSpPr>
        <p:spPr>
          <a:xfrm>
            <a:off x="838200" y="1095224"/>
            <a:ext cx="10515600" cy="4351338"/>
          </a:xfrm>
        </p:spPr>
        <p:txBody>
          <a:bodyPr/>
          <a:lstStyle/>
          <a:p>
            <a:r>
              <a:rPr lang="en-GB" sz="2400"/>
              <a:t>UKHSA studies suggest that the vast majority of under fives in the UK have had COVID infection. However, as the immunity profile of these children is less certain and may change for future birth cohorts, JCVI considers that children aged six months to four years of age should continue to receive </a:t>
            </a:r>
            <a:r>
              <a:rPr lang="en-GB" sz="2400" b="1"/>
              <a:t>two primary doses </a:t>
            </a:r>
            <a:r>
              <a:rPr lang="en-GB" sz="2400"/>
              <a:t>of vaccine. </a:t>
            </a:r>
          </a:p>
          <a:p>
            <a:endParaRPr lang="en-GB" sz="2400"/>
          </a:p>
          <a:p>
            <a:r>
              <a:rPr lang="en-GB" sz="2400"/>
              <a:t>JCVI has advised that eligible individuals aged 5 years and above only require a </a:t>
            </a:r>
            <a:r>
              <a:rPr lang="en-GB" sz="2400" b="1"/>
              <a:t>single primary dose </a:t>
            </a:r>
            <a:r>
              <a:rPr lang="en-GB" sz="2400"/>
              <a:t>of vaccine, irrespective of prior vaccination status. </a:t>
            </a:r>
          </a:p>
          <a:p>
            <a:endParaRPr lang="en-GB" sz="2400"/>
          </a:p>
          <a:p>
            <a:r>
              <a:rPr lang="en-GB" sz="2400"/>
              <a:t>The only exception to this will be individuals with severe immunosuppression who may require additional doses (see slides below).</a:t>
            </a:r>
          </a:p>
          <a:p>
            <a:endParaRPr lang="en-GB"/>
          </a:p>
        </p:txBody>
      </p:sp>
      <p:sp>
        <p:nvSpPr>
          <p:cNvPr id="5" name="Slide Number Placeholder 4">
            <a:extLst>
              <a:ext uri="{FF2B5EF4-FFF2-40B4-BE49-F238E27FC236}">
                <a16:creationId xmlns:a16="http://schemas.microsoft.com/office/drawing/2014/main" id="{6B3ACB50-A777-6598-BBB4-985E24DCD290}"/>
              </a:ext>
            </a:extLst>
          </p:cNvPr>
          <p:cNvSpPr>
            <a:spLocks noGrp="1"/>
          </p:cNvSpPr>
          <p:nvPr>
            <p:ph type="sldNum" sz="quarter" idx="12"/>
          </p:nvPr>
        </p:nvSpPr>
        <p:spPr/>
        <p:txBody>
          <a:bodyPr/>
          <a:lstStyle/>
          <a:p>
            <a:fld id="{561D0CCE-8DCC-44DC-A653-AE62B1D84A52}" type="slidenum">
              <a:rPr lang="en-GB" smtClean="0"/>
              <a:pPr/>
              <a:t>14</a:t>
            </a:fld>
            <a:endParaRPr lang="en-GB"/>
          </a:p>
        </p:txBody>
      </p:sp>
      <p:sp>
        <p:nvSpPr>
          <p:cNvPr id="2" name="TextBox 1">
            <a:extLst>
              <a:ext uri="{FF2B5EF4-FFF2-40B4-BE49-F238E27FC236}">
                <a16:creationId xmlns:a16="http://schemas.microsoft.com/office/drawing/2014/main" id="{C7072DE1-55FE-61D9-D12F-B88EA6CC878A}"/>
              </a:ext>
            </a:extLst>
          </p:cNvPr>
          <p:cNvSpPr txBox="1"/>
          <p:nvPr/>
        </p:nvSpPr>
        <p:spPr>
          <a:xfrm>
            <a:off x="840827" y="290786"/>
            <a:ext cx="893554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cs typeface="Arial"/>
              </a:rPr>
              <a:t>Dose recommendation by age </a:t>
            </a:r>
          </a:p>
        </p:txBody>
      </p:sp>
      <p:sp>
        <p:nvSpPr>
          <p:cNvPr id="4" name="TextBox 3">
            <a:extLst>
              <a:ext uri="{FF2B5EF4-FFF2-40B4-BE49-F238E27FC236}">
                <a16:creationId xmlns:a16="http://schemas.microsoft.com/office/drawing/2014/main" id="{8BA3165E-1673-2B6C-142A-EA7DAF4D536E}"/>
              </a:ext>
            </a:extLst>
          </p:cNvPr>
          <p:cNvSpPr txBox="1"/>
          <p:nvPr/>
        </p:nvSpPr>
        <p:spPr>
          <a:xfrm>
            <a:off x="3592693" y="5849217"/>
            <a:ext cx="4585648" cy="369332"/>
          </a:xfrm>
          <a:prstGeom prst="rect">
            <a:avLst/>
          </a:prstGeom>
          <a:noFill/>
        </p:spPr>
        <p:txBody>
          <a:bodyPr wrap="square" rtlCol="0">
            <a:spAutoFit/>
          </a:bodyPr>
          <a:lstStyle/>
          <a:p>
            <a:r>
              <a:rPr lang="en-GB">
                <a:hlinkClick r:id="rId3"/>
              </a:rPr>
              <a:t>Green Book: COVID-19 chapter - GOV.UK</a:t>
            </a:r>
            <a:endParaRPr lang="en-GB"/>
          </a:p>
        </p:txBody>
      </p:sp>
    </p:spTree>
    <p:extLst>
      <p:ext uri="{BB962C8B-B14F-4D97-AF65-F5344CB8AC3E}">
        <p14:creationId xmlns:p14="http://schemas.microsoft.com/office/powerpoint/2010/main" val="1961436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95DAE-1BEF-0714-03D7-DAAFB2FB4C52}"/>
              </a:ext>
            </a:extLst>
          </p:cNvPr>
          <p:cNvSpPr>
            <a:spLocks noGrp="1"/>
          </p:cNvSpPr>
          <p:nvPr>
            <p:ph idx="1"/>
          </p:nvPr>
        </p:nvSpPr>
        <p:spPr>
          <a:xfrm>
            <a:off x="707474" y="1575287"/>
            <a:ext cx="10887368" cy="3037657"/>
          </a:xfrm>
        </p:spPr>
        <p:txBody>
          <a:bodyPr lIns="91440" tIns="45720" rIns="91440" bIns="45720" anchor="t"/>
          <a:lstStyle/>
          <a:p>
            <a:pPr marL="0" indent="0" algn="ctr">
              <a:buNone/>
            </a:pPr>
            <a:r>
              <a:rPr lang="en-GB" sz="2000"/>
              <a:t>Individuals aged 6 months and above who have severe immunosuppression and require additional doses, are defined in Boxes 2 and 3 of the </a:t>
            </a:r>
            <a:r>
              <a:rPr lang="en-GB" sz="2000">
                <a:ea typeface="+mn-lt"/>
                <a:cs typeface="+mn-lt"/>
                <a:hlinkClick r:id="rId3"/>
              </a:rPr>
              <a:t>Green Book: COVID-19 chapter [GOV.UK]</a:t>
            </a:r>
            <a:r>
              <a:rPr lang="en-GB" sz="2000"/>
              <a:t>. </a:t>
            </a:r>
            <a:endParaRPr lang="en-GB" sz="2000">
              <a:cs typeface="Arial"/>
            </a:endParaRPr>
          </a:p>
          <a:p>
            <a:pPr marL="0" indent="0" algn="ctr">
              <a:buNone/>
            </a:pPr>
            <a:endParaRPr lang="en-GB" sz="2000">
              <a:cs typeface="Arial"/>
            </a:endParaRPr>
          </a:p>
          <a:p>
            <a:pPr marL="0" indent="0" algn="ctr">
              <a:buNone/>
            </a:pPr>
            <a:r>
              <a:rPr lang="en-GB" sz="2000"/>
              <a:t>Most individuals who receive brief immunosuppression (≥40mg prednisolone per day or equivalent for children) for an acute episode (for example, asthma / COPD / COVID-19) and individuals on replacement corticosteroids for adrenal insufficiency </a:t>
            </a:r>
            <a:r>
              <a:rPr lang="en-GB" sz="2000" b="1"/>
              <a:t>are not </a:t>
            </a:r>
            <a:r>
              <a:rPr lang="en-GB" sz="2000"/>
              <a:t>considered severely immunosuppressed sufficient to prevent response to vaccination</a:t>
            </a:r>
            <a:endParaRPr lang="en-GB" sz="2000">
              <a:cs typeface="Arial"/>
            </a:endParaRPr>
          </a:p>
          <a:p>
            <a:pPr marL="0" indent="0">
              <a:buNone/>
            </a:pPr>
            <a:endParaRPr lang="en-GB" sz="1800"/>
          </a:p>
        </p:txBody>
      </p:sp>
      <p:sp>
        <p:nvSpPr>
          <p:cNvPr id="5" name="Slide Number Placeholder 4">
            <a:extLst>
              <a:ext uri="{FF2B5EF4-FFF2-40B4-BE49-F238E27FC236}">
                <a16:creationId xmlns:a16="http://schemas.microsoft.com/office/drawing/2014/main" id="{EB292342-E793-C4F7-2D92-67C4BCCA2E8E}"/>
              </a:ext>
            </a:extLst>
          </p:cNvPr>
          <p:cNvSpPr>
            <a:spLocks noGrp="1"/>
          </p:cNvSpPr>
          <p:nvPr>
            <p:ph type="sldNum" sz="quarter" idx="12"/>
          </p:nvPr>
        </p:nvSpPr>
        <p:spPr/>
        <p:txBody>
          <a:bodyPr/>
          <a:lstStyle/>
          <a:p>
            <a:fld id="{561D0CCE-8DCC-44DC-A653-AE62B1D84A52}" type="slidenum">
              <a:rPr lang="en-GB" smtClean="0"/>
              <a:pPr/>
              <a:t>15</a:t>
            </a:fld>
            <a:endParaRPr lang="en-GB"/>
          </a:p>
        </p:txBody>
      </p:sp>
      <p:sp>
        <p:nvSpPr>
          <p:cNvPr id="8" name="Title 1">
            <a:extLst>
              <a:ext uri="{FF2B5EF4-FFF2-40B4-BE49-F238E27FC236}">
                <a16:creationId xmlns:a16="http://schemas.microsoft.com/office/drawing/2014/main" id="{D7618FC1-E941-8C6B-6E6C-FC5D4F94C469}"/>
              </a:ext>
            </a:extLst>
          </p:cNvPr>
          <p:cNvSpPr>
            <a:spLocks noGrp="1"/>
          </p:cNvSpPr>
          <p:nvPr>
            <p:ph type="title"/>
          </p:nvPr>
        </p:nvSpPr>
        <p:spPr>
          <a:xfrm>
            <a:off x="74428" y="0"/>
            <a:ext cx="12192000" cy="723901"/>
          </a:xfrm>
        </p:spPr>
        <p:txBody>
          <a:bodyPr/>
          <a:lstStyle/>
          <a:p>
            <a:pPr algn="ctr"/>
            <a:r>
              <a:rPr lang="en-GB" sz="4000" b="1"/>
              <a:t>Additional doses for individuals with severe immunosuppression</a:t>
            </a:r>
          </a:p>
        </p:txBody>
      </p:sp>
    </p:spTree>
    <p:extLst>
      <p:ext uri="{BB962C8B-B14F-4D97-AF65-F5344CB8AC3E}">
        <p14:creationId xmlns:p14="http://schemas.microsoft.com/office/powerpoint/2010/main" val="350158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113B5-4DA4-4413-B315-24AC9C59CFF8}"/>
              </a:ext>
            </a:extLst>
          </p:cNvPr>
          <p:cNvSpPr>
            <a:spLocks noGrp="1"/>
          </p:cNvSpPr>
          <p:nvPr>
            <p:ph type="title"/>
          </p:nvPr>
        </p:nvSpPr>
        <p:spPr>
          <a:xfrm>
            <a:off x="-71920" y="0"/>
            <a:ext cx="12263919" cy="1325563"/>
          </a:xfrm>
        </p:spPr>
        <p:txBody>
          <a:bodyPr/>
          <a:lstStyle/>
          <a:p>
            <a:pPr algn="ctr"/>
            <a:r>
              <a:rPr lang="en-GB" sz="3600" b="1"/>
              <a:t>Vaccine dose intervals for individuals who become or have recently become immunosuppressed</a:t>
            </a:r>
            <a:endParaRPr lang="en-GB" sz="3600"/>
          </a:p>
        </p:txBody>
      </p:sp>
      <p:sp>
        <p:nvSpPr>
          <p:cNvPr id="5" name="Slide Number Placeholder 4">
            <a:extLst>
              <a:ext uri="{FF2B5EF4-FFF2-40B4-BE49-F238E27FC236}">
                <a16:creationId xmlns:a16="http://schemas.microsoft.com/office/drawing/2014/main" id="{D1245718-D8CF-E0AE-308D-1F614C9ABD9A}"/>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4" name="TextBox 3">
            <a:extLst>
              <a:ext uri="{FF2B5EF4-FFF2-40B4-BE49-F238E27FC236}">
                <a16:creationId xmlns:a16="http://schemas.microsoft.com/office/drawing/2014/main" id="{DD825E87-26AB-8EBB-1F6E-D0DB183280AF}"/>
              </a:ext>
            </a:extLst>
          </p:cNvPr>
          <p:cNvSpPr txBox="1"/>
          <p:nvPr/>
        </p:nvSpPr>
        <p:spPr>
          <a:xfrm>
            <a:off x="563591" y="3259998"/>
            <a:ext cx="10992896" cy="367216"/>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en-GB"/>
              <a:t> </a:t>
            </a:r>
          </a:p>
        </p:txBody>
      </p:sp>
      <p:sp>
        <p:nvSpPr>
          <p:cNvPr id="7" name="TextBox 6">
            <a:extLst>
              <a:ext uri="{FF2B5EF4-FFF2-40B4-BE49-F238E27FC236}">
                <a16:creationId xmlns:a16="http://schemas.microsoft.com/office/drawing/2014/main" id="{F2ED09A8-78B4-1ED3-BE8A-AD85C1536A17}"/>
              </a:ext>
            </a:extLst>
          </p:cNvPr>
          <p:cNvSpPr txBox="1"/>
          <p:nvPr/>
        </p:nvSpPr>
        <p:spPr>
          <a:xfrm>
            <a:off x="977947" y="1154227"/>
            <a:ext cx="10456286" cy="1674817"/>
          </a:xfrm>
          <a:prstGeom prst="rect">
            <a:avLst/>
          </a:prstGeom>
          <a:noFill/>
        </p:spPr>
        <p:txBody>
          <a:bodyPr wrap="square" lIns="91440" tIns="45720" rIns="91440" bIns="45720" rtlCol="0" anchor="t">
            <a:spAutoFit/>
          </a:bodyPr>
          <a:lstStyle/>
          <a:p>
            <a:pPr algn="ctr"/>
            <a:endParaRPr lang="en-GB" b="1"/>
          </a:p>
          <a:p>
            <a:r>
              <a:rPr lang="en-GB" sz="2000" b="1"/>
              <a:t>Individuals previously </a:t>
            </a:r>
            <a:r>
              <a:rPr lang="en-GB" sz="2000" b="1" u="sng"/>
              <a:t>unvaccinated</a:t>
            </a:r>
            <a:r>
              <a:rPr lang="en-GB" sz="2000" b="1"/>
              <a:t> aged 5 years and over :</a:t>
            </a:r>
            <a:endParaRPr lang="en-GB" sz="2000">
              <a:cs typeface="Arial"/>
            </a:endParaRPr>
          </a:p>
          <a:p>
            <a:pPr marL="228600" indent="-228600">
              <a:lnSpc>
                <a:spcPct val="90000"/>
              </a:lnSpc>
              <a:spcBef>
                <a:spcPts val="1000"/>
              </a:spcBef>
              <a:spcAft>
                <a:spcPts val="300"/>
              </a:spcAft>
              <a:buFont typeface="Arial" panose="020B0604020202020204" pitchFamily="34" charset="0"/>
              <a:buChar char="•"/>
              <a:defRPr/>
            </a:pPr>
            <a:r>
              <a:rPr lang="en-GB" sz="2000">
                <a:solidFill>
                  <a:srgbClr val="212A73"/>
                </a:solidFill>
                <a:latin typeface="Arial"/>
                <a:ea typeface="Times New Roman" panose="02020603050405020304" pitchFamily="18" charset="0"/>
                <a:cs typeface="Arial"/>
              </a:rPr>
              <a:t>should</a:t>
            </a:r>
            <a:r>
              <a:rPr kumimoji="0" lang="en-GB" sz="2000" b="0" i="0" u="none" strike="noStrike" kern="1200" cap="none" spc="0" normalizeH="0" baseline="0" noProof="0">
                <a:ln>
                  <a:noFill/>
                </a:ln>
                <a:solidFill>
                  <a:srgbClr val="212A73"/>
                </a:solidFill>
                <a:effectLst/>
                <a:uLnTx/>
                <a:uFillTx/>
                <a:latin typeface="Arial"/>
                <a:ea typeface="Times New Roman" panose="02020603050405020304" pitchFamily="18" charset="0"/>
                <a:cs typeface="Arial"/>
              </a:rPr>
              <a:t> be considered for a first primary dose of vaccination regardless of the time of year with </a:t>
            </a:r>
            <a:r>
              <a:rPr lang="en-GB" sz="2000">
                <a:solidFill>
                  <a:srgbClr val="212A73"/>
                </a:solidFill>
                <a:latin typeface="Arial"/>
                <a:ea typeface="Times New Roman" panose="02020603050405020304" pitchFamily="18" charset="0"/>
                <a:cs typeface="Arial"/>
              </a:rPr>
              <a:t>consideration of </a:t>
            </a:r>
            <a:r>
              <a:rPr kumimoji="0" lang="en-GB" sz="2000" b="0" i="0" u="none" strike="noStrike" kern="1200" cap="none" spc="0" normalizeH="0" baseline="0" noProof="0">
                <a:ln>
                  <a:noFill/>
                </a:ln>
                <a:solidFill>
                  <a:srgbClr val="212A73"/>
                </a:solidFill>
                <a:effectLst/>
                <a:uLnTx/>
                <a:uFillTx/>
                <a:latin typeface="Arial"/>
                <a:ea typeface="Times New Roman" panose="02020603050405020304" pitchFamily="18" charset="0"/>
                <a:cs typeface="Arial"/>
              </a:rPr>
              <a:t>an </a:t>
            </a:r>
            <a:r>
              <a:rPr kumimoji="0" lang="en-GB" sz="2000" b="1" i="0" u="none" strike="noStrike" kern="1200" cap="none" spc="0" normalizeH="0" baseline="0" noProof="0">
                <a:ln>
                  <a:noFill/>
                </a:ln>
                <a:solidFill>
                  <a:srgbClr val="212A73"/>
                </a:solidFill>
                <a:effectLst/>
                <a:uLnTx/>
                <a:uFillTx/>
                <a:latin typeface="Arial"/>
                <a:ea typeface="Times New Roman" panose="02020603050405020304" pitchFamily="18" charset="0"/>
                <a:cs typeface="Arial"/>
              </a:rPr>
              <a:t>additional dose </a:t>
            </a:r>
            <a:r>
              <a:rPr lang="en-GB" sz="2000">
                <a:solidFill>
                  <a:srgbClr val="212A73"/>
                </a:solidFill>
                <a:latin typeface="Arial"/>
                <a:ea typeface="Times New Roman" panose="02020603050405020304" pitchFamily="18" charset="0"/>
                <a:cs typeface="Arial"/>
              </a:rPr>
              <a:t>as outlined in subsequent slides</a:t>
            </a:r>
            <a:endParaRPr lang="en-GB" sz="2000" b="1" i="0" u="none" strike="noStrike" kern="1200" cap="none" spc="0" normalizeH="0" baseline="0" noProof="0">
              <a:ln>
                <a:noFill/>
              </a:ln>
              <a:solidFill>
                <a:srgbClr val="212A73"/>
              </a:solidFill>
              <a:effectLst/>
              <a:uLnTx/>
              <a:uFillTx/>
              <a:latin typeface="Arial"/>
              <a:ea typeface="Times New Roman" panose="02020603050405020304" pitchFamily="18" charset="0"/>
              <a:cs typeface="Arial"/>
            </a:endParaRPr>
          </a:p>
          <a:p>
            <a:pPr marL="285750" indent="-285750">
              <a:buFont typeface="Arial" panose="020B0604020202020204" pitchFamily="34" charset="0"/>
              <a:buChar char="•"/>
            </a:pPr>
            <a:endParaRPr lang="en-GB"/>
          </a:p>
        </p:txBody>
      </p:sp>
      <p:sp>
        <p:nvSpPr>
          <p:cNvPr id="9" name="TextBox 8">
            <a:extLst>
              <a:ext uri="{FF2B5EF4-FFF2-40B4-BE49-F238E27FC236}">
                <a16:creationId xmlns:a16="http://schemas.microsoft.com/office/drawing/2014/main" id="{6E463C29-7ED4-CFAA-E63B-55152754E84A}"/>
              </a:ext>
            </a:extLst>
          </p:cNvPr>
          <p:cNvSpPr txBox="1"/>
          <p:nvPr/>
        </p:nvSpPr>
        <p:spPr>
          <a:xfrm>
            <a:off x="970085" y="3134803"/>
            <a:ext cx="10383715" cy="1323439"/>
          </a:xfrm>
          <a:prstGeom prst="rect">
            <a:avLst/>
          </a:prstGeom>
          <a:noFill/>
        </p:spPr>
        <p:txBody>
          <a:bodyPr wrap="square" lIns="91440" tIns="45720" rIns="91440" bIns="45720" rtlCol="0" anchor="t">
            <a:spAutoFit/>
          </a:bodyPr>
          <a:lstStyle/>
          <a:p>
            <a:r>
              <a:rPr lang="en-GB" sz="2000" b="1"/>
              <a:t>Individuals previously </a:t>
            </a:r>
            <a:r>
              <a:rPr lang="en-GB" sz="2000" b="1" u="sng"/>
              <a:t>vaccinated</a:t>
            </a:r>
            <a:r>
              <a:rPr lang="en-GB" sz="2000" b="1"/>
              <a:t> aged 5 years and over:</a:t>
            </a:r>
            <a:endParaRPr lang="en-US" sz="2000">
              <a:cs typeface="Arial"/>
            </a:endParaRPr>
          </a:p>
          <a:p>
            <a:pPr marL="285750" indent="-285750">
              <a:buFont typeface="Arial" panose="020B0604020202020204" pitchFamily="34" charset="0"/>
              <a:buChar char="•"/>
            </a:pPr>
            <a:r>
              <a:rPr lang="en-GB" sz="2000">
                <a:effectLst/>
                <a:latin typeface="Arial"/>
                <a:ea typeface="Times New Roman" panose="02020603050405020304" pitchFamily="18" charset="0"/>
                <a:cs typeface="Arial"/>
              </a:rPr>
              <a:t>should be considered for an </a:t>
            </a:r>
            <a:r>
              <a:rPr lang="en-GB" sz="2000" b="1">
                <a:effectLst/>
                <a:latin typeface="Arial"/>
                <a:ea typeface="Times New Roman" panose="02020603050405020304" pitchFamily="18" charset="0"/>
                <a:cs typeface="Arial"/>
              </a:rPr>
              <a:t>additional dose</a:t>
            </a:r>
            <a:r>
              <a:rPr lang="en-GB" sz="2000">
                <a:effectLst/>
                <a:latin typeface="Arial"/>
                <a:ea typeface="Times New Roman" panose="02020603050405020304" pitchFamily="18" charset="0"/>
                <a:cs typeface="Arial"/>
              </a:rPr>
              <a:t> of the vaccine regardless of their past vaccination history and time of year. </a:t>
            </a:r>
            <a:r>
              <a:rPr lang="en-GB" sz="2000">
                <a:latin typeface="Arial"/>
                <a:ea typeface="Times New Roman" panose="02020603050405020304" pitchFamily="18" charset="0"/>
                <a:cs typeface="Arial"/>
              </a:rPr>
              <a:t>Timing</a:t>
            </a:r>
            <a:r>
              <a:rPr lang="en-GB" sz="2000">
                <a:effectLst/>
                <a:latin typeface="Arial"/>
                <a:ea typeface="Times New Roman" panose="02020603050405020304" pitchFamily="18" charset="0"/>
                <a:cs typeface="Arial"/>
              </a:rPr>
              <a:t> </a:t>
            </a:r>
            <a:r>
              <a:rPr lang="en-GB" sz="2000">
                <a:latin typeface="Arial"/>
                <a:ea typeface="Times New Roman" panose="02020603050405020304" pitchFamily="18" charset="0"/>
                <a:cs typeface="Arial"/>
              </a:rPr>
              <a:t>of the </a:t>
            </a:r>
            <a:r>
              <a:rPr lang="en-GB" sz="2000">
                <a:effectLst/>
                <a:latin typeface="Arial"/>
                <a:ea typeface="Times New Roman" panose="02020603050405020304" pitchFamily="18" charset="0"/>
                <a:cs typeface="Arial"/>
              </a:rPr>
              <a:t>additional dose</a:t>
            </a:r>
            <a:r>
              <a:rPr lang="en-GB" sz="2000" b="1">
                <a:effectLst/>
                <a:latin typeface="Arial"/>
                <a:ea typeface="Times New Roman" panose="02020603050405020304" pitchFamily="18" charset="0"/>
                <a:cs typeface="Arial"/>
              </a:rPr>
              <a:t> </a:t>
            </a:r>
            <a:r>
              <a:rPr lang="en-GB" sz="2000">
                <a:latin typeface="Arial"/>
                <a:ea typeface="Times New Roman" panose="02020603050405020304" pitchFamily="18" charset="0"/>
                <a:cs typeface="Arial"/>
              </a:rPr>
              <a:t>outlined in subsequent slides.</a:t>
            </a:r>
            <a:endParaRPr lang="en-GB" sz="2000">
              <a:latin typeface="Arial"/>
              <a:cs typeface="Arial"/>
            </a:endParaRPr>
          </a:p>
        </p:txBody>
      </p:sp>
      <p:sp>
        <p:nvSpPr>
          <p:cNvPr id="6" name="TextBox 5">
            <a:extLst>
              <a:ext uri="{FF2B5EF4-FFF2-40B4-BE49-F238E27FC236}">
                <a16:creationId xmlns:a16="http://schemas.microsoft.com/office/drawing/2014/main" id="{FBB4B7E7-1918-DEBF-2BCC-65FEB4C7B829}"/>
              </a:ext>
            </a:extLst>
          </p:cNvPr>
          <p:cNvSpPr txBox="1"/>
          <p:nvPr/>
        </p:nvSpPr>
        <p:spPr>
          <a:xfrm>
            <a:off x="3411940" y="5604669"/>
            <a:ext cx="4585648" cy="369332"/>
          </a:xfrm>
          <a:prstGeom prst="rect">
            <a:avLst/>
          </a:prstGeom>
          <a:noFill/>
        </p:spPr>
        <p:txBody>
          <a:bodyPr wrap="square" rtlCol="0">
            <a:spAutoFit/>
          </a:bodyPr>
          <a:lstStyle/>
          <a:p>
            <a:r>
              <a:rPr lang="en-GB">
                <a:hlinkClick r:id="rId3"/>
              </a:rPr>
              <a:t>Green Book: COVID-19 chapter - GOV.UK</a:t>
            </a:r>
            <a:endParaRPr lang="en-GB"/>
          </a:p>
        </p:txBody>
      </p:sp>
    </p:spTree>
    <p:extLst>
      <p:ext uri="{BB962C8B-B14F-4D97-AF65-F5344CB8AC3E}">
        <p14:creationId xmlns:p14="http://schemas.microsoft.com/office/powerpoint/2010/main" val="514378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644E1-31B6-C308-5F72-41F0B28C0136}"/>
              </a:ext>
            </a:extLst>
          </p:cNvPr>
          <p:cNvSpPr>
            <a:spLocks noGrp="1"/>
          </p:cNvSpPr>
          <p:nvPr>
            <p:ph type="title"/>
          </p:nvPr>
        </p:nvSpPr>
        <p:spPr/>
        <p:txBody>
          <a:bodyPr lIns="91440" tIns="45720" rIns="91440" bIns="45720" anchor="t"/>
          <a:lstStyle/>
          <a:p>
            <a:pPr algn="ctr"/>
            <a:r>
              <a:rPr lang="en-GB" sz="4000" b="1"/>
              <a:t>Additional</a:t>
            </a:r>
            <a:r>
              <a:rPr lang="en-GB" sz="4000"/>
              <a:t> </a:t>
            </a:r>
            <a:r>
              <a:rPr lang="en-GB" sz="4000" b="1"/>
              <a:t>Doses</a:t>
            </a:r>
            <a:endParaRPr lang="en-GB" sz="4000" b="1">
              <a:cs typeface="Arial"/>
            </a:endParaRPr>
          </a:p>
        </p:txBody>
      </p:sp>
      <p:sp>
        <p:nvSpPr>
          <p:cNvPr id="3" name="Content Placeholder 2">
            <a:extLst>
              <a:ext uri="{FF2B5EF4-FFF2-40B4-BE49-F238E27FC236}">
                <a16:creationId xmlns:a16="http://schemas.microsoft.com/office/drawing/2014/main" id="{DF291EEC-B03F-5EEB-3B84-FE9C235E2901}"/>
              </a:ext>
            </a:extLst>
          </p:cNvPr>
          <p:cNvSpPr>
            <a:spLocks noGrp="1"/>
          </p:cNvSpPr>
          <p:nvPr>
            <p:ph idx="1"/>
          </p:nvPr>
        </p:nvSpPr>
        <p:spPr>
          <a:xfrm>
            <a:off x="707572" y="1122241"/>
            <a:ext cx="10515600" cy="4351338"/>
          </a:xfrm>
        </p:spPr>
        <p:txBody>
          <a:bodyPr lIns="91440" tIns="45720" rIns="91440" bIns="45720" anchor="t"/>
          <a:lstStyle/>
          <a:p>
            <a:pPr>
              <a:spcAft>
                <a:spcPts val="300"/>
              </a:spcAft>
              <a:defRPr/>
            </a:pPr>
            <a:r>
              <a:rPr lang="en-GB" sz="2000"/>
              <a:t>Individuals aged six months and above with severe immunosuppression may be considered for </a:t>
            </a:r>
            <a:r>
              <a:rPr lang="en-GB" sz="2000" b="1"/>
              <a:t>additional doses </a:t>
            </a:r>
            <a:r>
              <a:rPr lang="en-GB" sz="2000"/>
              <a:t>ideally at an interval of 8 to 12 weeks from the previous dose.</a:t>
            </a:r>
            <a:endParaRPr lang="en-GB" sz="2000">
              <a:cs typeface="Arial"/>
            </a:endParaRPr>
          </a:p>
          <a:p>
            <a:pPr marL="228600" marR="0" lvl="0" indent="-228600" algn="l" defTabSz="914400" rtl="0" eaLnBrk="1" fontAlgn="auto" latinLnBrk="0" hangingPunct="1">
              <a:lnSpc>
                <a:spcPct val="90000"/>
              </a:lnSpc>
              <a:spcBef>
                <a:spcPts val="1000"/>
              </a:spcBef>
              <a:spcAft>
                <a:spcPts val="30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12A73"/>
                </a:solidFill>
                <a:effectLst/>
                <a:uLnTx/>
                <a:uFillTx/>
                <a:latin typeface="Arial"/>
                <a:ea typeface="+mn-ea"/>
                <a:cs typeface="+mn-cs"/>
              </a:rPr>
              <a:t>Exception to this ideal interval may be advised based on specialist clinical judgement, for example for those about to receive or increase the intensity of an immunosuppressive treatment, where a better response would be made if immunised prior to that treatment commencing. Where the specialist has advised an exception, then the interval may be reduced to a </a:t>
            </a:r>
            <a:r>
              <a:rPr kumimoji="0" lang="en-GB" sz="2000" b="1" i="0" u="none" strike="noStrike" kern="1200" cap="none" spc="0" normalizeH="0" baseline="0" noProof="0">
                <a:ln>
                  <a:noFill/>
                </a:ln>
                <a:solidFill>
                  <a:srgbClr val="212A73"/>
                </a:solidFill>
                <a:effectLst/>
                <a:uLnTx/>
                <a:uFillTx/>
                <a:latin typeface="Arial"/>
                <a:ea typeface="+mn-ea"/>
                <a:cs typeface="+mn-cs"/>
              </a:rPr>
              <a:t>minimum of three weeks </a:t>
            </a:r>
            <a:r>
              <a:rPr kumimoji="0" lang="en-GB" sz="2000" b="0" i="0" u="none" strike="noStrike" kern="1200" cap="none" spc="0" normalizeH="0" baseline="0" noProof="0">
                <a:ln>
                  <a:noFill/>
                </a:ln>
                <a:solidFill>
                  <a:srgbClr val="212A73"/>
                </a:solidFill>
                <a:effectLst/>
                <a:uLnTx/>
                <a:uFillTx/>
                <a:latin typeface="Arial"/>
                <a:ea typeface="+mn-ea"/>
                <a:cs typeface="+mn-cs"/>
              </a:rPr>
              <a:t>for any of the vaccine products. </a:t>
            </a:r>
            <a:endParaRPr lang="en-GB" sz="2000" b="0" i="0" u="none" strike="noStrike" kern="1200" cap="none" spc="0" normalizeH="0" baseline="0" noProof="0">
              <a:ln>
                <a:noFill/>
              </a:ln>
              <a:solidFill>
                <a:srgbClr val="212A73"/>
              </a:solidFill>
              <a:effectLst/>
              <a:uLnTx/>
              <a:uFillTx/>
              <a:latin typeface="Arial"/>
              <a:cs typeface="Arial"/>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212A73"/>
                </a:solidFill>
                <a:effectLst/>
                <a:uLnTx/>
                <a:uFillTx/>
                <a:latin typeface="Arial"/>
                <a:ea typeface="+mn-ea"/>
                <a:cs typeface="+mn-cs"/>
              </a:rPr>
              <a:t>Assessment of individuals is recommended on a case by case basis, in conjunction with their treating specialist.</a:t>
            </a:r>
            <a:endParaRPr lang="en-GB" sz="2000" b="1" i="0" u="none" strike="noStrike" kern="1200" cap="none" spc="0" normalizeH="0" baseline="0" noProof="0">
              <a:ln>
                <a:noFill/>
              </a:ln>
              <a:solidFill>
                <a:srgbClr val="212A73"/>
              </a:solidFill>
              <a:effectLst/>
              <a:uLnTx/>
              <a:uFillTx/>
              <a:latin typeface="Arial"/>
              <a:cs typeface="Arial"/>
            </a:endParaRPr>
          </a:p>
          <a:p>
            <a:pPr>
              <a:spcAft>
                <a:spcPts val="300"/>
              </a:spcAft>
              <a:defRPr/>
            </a:pPr>
            <a:r>
              <a:rPr kumimoji="0" lang="en-GB" sz="2000" b="0" i="0" u="none" strike="noStrike" kern="1200" cap="none" spc="0" normalizeH="0" baseline="0" noProof="0">
                <a:ln>
                  <a:noFill/>
                </a:ln>
                <a:solidFill>
                  <a:srgbClr val="002060"/>
                </a:solidFill>
                <a:effectLst/>
                <a:uLnTx/>
                <a:uFillTx/>
                <a:latin typeface="Arial"/>
                <a:ea typeface="Calibri"/>
                <a:cs typeface="Arial"/>
              </a:rPr>
              <a:t>More information on dosing intervals for additional doses and optimal timing of doses may be found in </a:t>
            </a:r>
            <a:r>
              <a:rPr lang="en-GB" sz="2000">
                <a:solidFill>
                  <a:srgbClr val="002060"/>
                </a:solidFill>
                <a:latin typeface="Arial"/>
                <a:ea typeface="Calibri"/>
                <a:cs typeface="Arial"/>
                <a:hlinkClick r:id="rId2"/>
              </a:rPr>
              <a:t>Green Book: COVID-19 Chapter</a:t>
            </a:r>
            <a:r>
              <a:rPr lang="en-GB" sz="2000">
                <a:solidFill>
                  <a:srgbClr val="212A73"/>
                </a:solidFill>
                <a:latin typeface="Arial"/>
                <a:ea typeface="Calibri"/>
                <a:cs typeface="Arial"/>
              </a:rPr>
              <a:t>. </a:t>
            </a:r>
            <a:endParaRPr lang="en-GB" sz="2000">
              <a:solidFill>
                <a:srgbClr val="000000"/>
              </a:solidFill>
              <a:ea typeface="Calibri"/>
              <a:cs typeface="Times New Roman"/>
            </a:endParaRPr>
          </a:p>
          <a:p>
            <a:pPr>
              <a:spcAft>
                <a:spcPts val="300"/>
              </a:spcAft>
              <a:defRPr/>
            </a:pPr>
            <a:endParaRPr lang="en-GB" sz="1800">
              <a:solidFill>
                <a:srgbClr val="002060"/>
              </a:solidFill>
              <a:ea typeface="Calibri"/>
              <a:cs typeface="Arial"/>
            </a:endParaRPr>
          </a:p>
        </p:txBody>
      </p:sp>
      <p:sp>
        <p:nvSpPr>
          <p:cNvPr id="5" name="Slide Number Placeholder 4">
            <a:extLst>
              <a:ext uri="{FF2B5EF4-FFF2-40B4-BE49-F238E27FC236}">
                <a16:creationId xmlns:a16="http://schemas.microsoft.com/office/drawing/2014/main" id="{CB563644-6D1A-CFCD-B370-AD5C0C481E14}"/>
              </a:ext>
            </a:extLst>
          </p:cNvPr>
          <p:cNvSpPr>
            <a:spLocks noGrp="1"/>
          </p:cNvSpPr>
          <p:nvPr>
            <p:ph type="sldNum" sz="quarter" idx="12"/>
          </p:nvPr>
        </p:nvSpPr>
        <p:spPr/>
        <p:txBody>
          <a:bodyPr/>
          <a:lstStyle/>
          <a:p>
            <a:fld id="{561D0CCE-8DCC-44DC-A653-AE62B1D84A52}" type="slidenum">
              <a:rPr lang="en-GB" smtClean="0"/>
              <a:pPr/>
              <a:t>17</a:t>
            </a:fld>
            <a:endParaRPr lang="en-GB"/>
          </a:p>
        </p:txBody>
      </p:sp>
    </p:spTree>
    <p:extLst>
      <p:ext uri="{BB962C8B-B14F-4D97-AF65-F5344CB8AC3E}">
        <p14:creationId xmlns:p14="http://schemas.microsoft.com/office/powerpoint/2010/main" val="2171778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DCD54-9DF6-DB56-F505-00AF859F5A36}"/>
              </a:ext>
            </a:extLst>
          </p:cNvPr>
          <p:cNvSpPr/>
          <p:nvPr/>
        </p:nvSpPr>
        <p:spPr>
          <a:xfrm>
            <a:off x="521678" y="4238757"/>
            <a:ext cx="11404535" cy="9443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BD887B5-3D7A-738E-D2CE-0FF8FBA3B5C0}"/>
              </a:ext>
            </a:extLst>
          </p:cNvPr>
          <p:cNvSpPr>
            <a:spLocks noGrp="1"/>
          </p:cNvSpPr>
          <p:nvPr>
            <p:ph type="title"/>
          </p:nvPr>
        </p:nvSpPr>
        <p:spPr>
          <a:xfrm>
            <a:off x="838200" y="1"/>
            <a:ext cx="10515600" cy="653880"/>
          </a:xfrm>
        </p:spPr>
        <p:txBody>
          <a:bodyPr/>
          <a:lstStyle/>
          <a:p>
            <a:pPr algn="ctr"/>
            <a:r>
              <a:rPr lang="en-GB" b="1"/>
              <a:t>Timing of additional doses</a:t>
            </a:r>
          </a:p>
        </p:txBody>
      </p:sp>
      <p:sp>
        <p:nvSpPr>
          <p:cNvPr id="3" name="Content Placeholder 2">
            <a:extLst>
              <a:ext uri="{FF2B5EF4-FFF2-40B4-BE49-F238E27FC236}">
                <a16:creationId xmlns:a16="http://schemas.microsoft.com/office/drawing/2014/main" id="{EE20A604-C24C-07BC-D090-E2296DC90AA4}"/>
              </a:ext>
            </a:extLst>
          </p:cNvPr>
          <p:cNvSpPr>
            <a:spLocks noGrp="1"/>
          </p:cNvSpPr>
          <p:nvPr>
            <p:ph idx="1"/>
          </p:nvPr>
        </p:nvSpPr>
        <p:spPr>
          <a:xfrm>
            <a:off x="404447" y="653881"/>
            <a:ext cx="11513443" cy="4870301"/>
          </a:xfrm>
        </p:spPr>
        <p:txBody>
          <a:bodyPr lIns="91440" tIns="45720" rIns="91440" bIns="45720" anchor="t"/>
          <a:lstStyle/>
          <a:p>
            <a:pPr marL="0" indent="0">
              <a:buNone/>
            </a:pPr>
            <a:r>
              <a:rPr lang="en-GB" sz="2000"/>
              <a:t>Vaccines administered during periods of minimum immunosuppression are more likely to generate better immune responses. Therefore, any planned additional doses should ideally be given with special attention paid to current or planned immunosuppressive therapies. For example:</a:t>
            </a:r>
          </a:p>
          <a:p>
            <a:r>
              <a:rPr lang="en-GB" sz="2000"/>
              <a:t>For the small number of patients who are about to receive planned immunosuppressive therapy, vaccination may be brought forward to before commencing that therapy (ideally at least two weeks before), when their immune system is better able to make a response.</a:t>
            </a:r>
            <a:endParaRPr lang="en-GB" sz="2000">
              <a:cs typeface="Arial"/>
            </a:endParaRPr>
          </a:p>
          <a:p>
            <a:r>
              <a:rPr lang="en-GB" sz="2000"/>
              <a:t>To maximise the benefit, the vaccine should not be given within three weeks of a previous dose </a:t>
            </a:r>
            <a:endParaRPr lang="en-GB" sz="2000">
              <a:cs typeface="Arial"/>
            </a:endParaRPr>
          </a:p>
          <a:p>
            <a:r>
              <a:rPr lang="en-GB" sz="2000"/>
              <a:t>Where possible, additional doses should be delayed until two weeks </a:t>
            </a:r>
            <a:r>
              <a:rPr lang="en-GB" sz="2000">
                <a:ln w="0"/>
                <a:effectLst>
                  <a:outerShdw blurRad="38100" dist="19050" dir="2700000" algn="tl" rotWithShape="0">
                    <a:schemeClr val="dk1">
                      <a:alpha val="40000"/>
                    </a:schemeClr>
                  </a:outerShdw>
                </a:effectLst>
              </a:rPr>
              <a:t>after</a:t>
            </a:r>
            <a:r>
              <a:rPr lang="en-GB" sz="2000"/>
              <a:t> the period of immunosuppression, in addition to the time period for clearance of the therapeutic agent </a:t>
            </a:r>
            <a:endParaRPr lang="en-GB" sz="2000">
              <a:cs typeface="Arial"/>
            </a:endParaRPr>
          </a:p>
          <a:p>
            <a:r>
              <a:rPr lang="en-GB" sz="2000"/>
              <a:t>Alternatively, consideration should be given to vaccination during a treatment ‘holiday’ or when the degree of immunosuppression is at a minimum </a:t>
            </a:r>
            <a:endParaRPr lang="en-GB" sz="2000">
              <a:cs typeface="Arial"/>
            </a:endParaRPr>
          </a:p>
          <a:p>
            <a:pPr marL="0" indent="0" algn="ctr">
              <a:buNone/>
            </a:pPr>
            <a:r>
              <a:rPr lang="en-GB" sz="2000" b="1">
                <a:ln w="0"/>
                <a:effectLst>
                  <a:outerShdw blurRad="38100" dist="19050" dir="2700000" algn="tl" rotWithShape="0">
                    <a:schemeClr val="dk1">
                      <a:alpha val="40000"/>
                    </a:schemeClr>
                  </a:outerShdw>
                </a:effectLst>
              </a:rPr>
              <a:t>Any decision to defer immunosuppressive therapy or to delay possible benefit from vaccination until after therapy should only be taken with due consideration of the risks of exacerbating their underlying condition, as well as the risks from COVID-19.</a:t>
            </a:r>
            <a:endParaRPr lang="en-GB" sz="2000" b="1">
              <a:ln w="0"/>
              <a:effectLst>
                <a:outerShdw blurRad="38100" dist="19050" dir="2700000" algn="tl" rotWithShape="0">
                  <a:srgbClr val="212A73">
                    <a:alpha val="40000"/>
                  </a:srgbClr>
                </a:outerShdw>
              </a:effectLst>
              <a:cs typeface="Arial"/>
            </a:endParaRPr>
          </a:p>
          <a:p>
            <a:pPr marL="0" indent="0" algn="ctr">
              <a:buNone/>
            </a:pPr>
            <a:endParaRPr lang="en-GB" sz="2000" u="sng"/>
          </a:p>
          <a:p>
            <a:pPr marL="0" indent="0" algn="ctr">
              <a:buNone/>
            </a:pPr>
            <a:r>
              <a:rPr lang="en-GB" sz="2000" u="sng">
                <a:hlinkClick r:id="rId3"/>
              </a:rPr>
              <a:t>Green Book COVID-19 chapter </a:t>
            </a:r>
            <a:endParaRPr lang="en-GB" sz="2000">
              <a:cs typeface="Arial"/>
            </a:endParaRPr>
          </a:p>
        </p:txBody>
      </p:sp>
      <p:sp>
        <p:nvSpPr>
          <p:cNvPr id="5" name="Slide Number Placeholder 4">
            <a:extLst>
              <a:ext uri="{FF2B5EF4-FFF2-40B4-BE49-F238E27FC236}">
                <a16:creationId xmlns:a16="http://schemas.microsoft.com/office/drawing/2014/main" id="{70D25FF8-7A15-86C5-244C-29CA5C3B37A0}"/>
              </a:ext>
            </a:extLst>
          </p:cNvPr>
          <p:cNvSpPr>
            <a:spLocks noGrp="1"/>
          </p:cNvSpPr>
          <p:nvPr>
            <p:ph type="sldNum" sz="quarter" idx="12"/>
          </p:nvPr>
        </p:nvSpPr>
        <p:spPr/>
        <p:txBody>
          <a:bodyPr/>
          <a:lstStyle/>
          <a:p>
            <a:fld id="{561D0CCE-8DCC-44DC-A653-AE62B1D84A52}" type="slidenum">
              <a:rPr lang="en-GB" smtClean="0"/>
              <a:pPr/>
              <a:t>18</a:t>
            </a:fld>
            <a:endParaRPr lang="en-GB"/>
          </a:p>
        </p:txBody>
      </p:sp>
    </p:spTree>
    <p:extLst>
      <p:ext uri="{BB962C8B-B14F-4D97-AF65-F5344CB8AC3E}">
        <p14:creationId xmlns:p14="http://schemas.microsoft.com/office/powerpoint/2010/main" val="4104870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CA9A3-E7A2-BA4C-D36E-FF6D86BD3CAD}"/>
              </a:ext>
            </a:extLst>
          </p:cNvPr>
          <p:cNvSpPr>
            <a:spLocks noGrp="1"/>
          </p:cNvSpPr>
          <p:nvPr>
            <p:ph type="title"/>
          </p:nvPr>
        </p:nvSpPr>
        <p:spPr>
          <a:xfrm>
            <a:off x="838200" y="136525"/>
            <a:ext cx="10515600" cy="1325563"/>
          </a:xfrm>
        </p:spPr>
        <p:txBody>
          <a:bodyPr/>
          <a:lstStyle/>
          <a:p>
            <a:pPr algn="ctr"/>
            <a:r>
              <a:rPr lang="en-GB" sz="4000" b="1"/>
              <a:t>Individuals who receive bone marrow transplant and CAR-T therapy</a:t>
            </a:r>
          </a:p>
        </p:txBody>
      </p:sp>
      <p:sp>
        <p:nvSpPr>
          <p:cNvPr id="3" name="Content Placeholder 2">
            <a:extLst>
              <a:ext uri="{FF2B5EF4-FFF2-40B4-BE49-F238E27FC236}">
                <a16:creationId xmlns:a16="http://schemas.microsoft.com/office/drawing/2014/main" id="{C6F1B221-9508-889C-8086-F74CA5254351}"/>
              </a:ext>
            </a:extLst>
          </p:cNvPr>
          <p:cNvSpPr>
            <a:spLocks noGrp="1"/>
          </p:cNvSpPr>
          <p:nvPr>
            <p:ph idx="1"/>
          </p:nvPr>
        </p:nvSpPr>
        <p:spPr>
          <a:xfrm>
            <a:off x="838200" y="1462088"/>
            <a:ext cx="10515600" cy="4351338"/>
          </a:xfrm>
        </p:spPr>
        <p:txBody>
          <a:bodyPr/>
          <a:lstStyle/>
          <a:p>
            <a:r>
              <a:rPr lang="en-GB" sz="2000"/>
              <a:t>These individuals may lose immunological memory from vaccination received prior to the treatment and the development of the underlying condition.</a:t>
            </a:r>
          </a:p>
          <a:p>
            <a:r>
              <a:rPr lang="en-GB" sz="2000"/>
              <a:t>After treatment and recovery, these individuals should be considered for a full course of revaccination for </a:t>
            </a:r>
            <a:r>
              <a:rPr lang="en-GB" sz="2000" b="1"/>
              <a:t>all</a:t>
            </a:r>
            <a:r>
              <a:rPr lang="en-GB" sz="2000"/>
              <a:t> vaccines used in the routine programme (see </a:t>
            </a:r>
            <a:r>
              <a:rPr lang="en-GB" sz="2000">
                <a:hlinkClick r:id="rId3"/>
              </a:rPr>
              <a:t>Green Book: Immunisation of individuals with underlying medical conditions Chapter</a:t>
            </a:r>
            <a:r>
              <a:rPr lang="en-GB" sz="2000"/>
              <a:t>) under specialist advice.</a:t>
            </a:r>
          </a:p>
          <a:p>
            <a:r>
              <a:rPr lang="en-GB" sz="2000"/>
              <a:t>Individuals who have recovered from a bone marrow transplant should be considered for a first dose of COVID-19 vaccine, regardless of the time of year.</a:t>
            </a:r>
          </a:p>
          <a:p>
            <a:r>
              <a:rPr lang="en-GB" sz="2000"/>
              <a:t>A subsequent dose should then be offered ideally at an interval of 8 to 12 weeks, to extend the duration of protection. This interval may be reduced to a minimum of three weeks on specialist clinical advice.</a:t>
            </a:r>
          </a:p>
          <a:p>
            <a:r>
              <a:rPr lang="en-GB" sz="2000"/>
              <a:t>Those who remain immunosuppressed will then continue to be eligible for seasonal campaigns. </a:t>
            </a:r>
          </a:p>
        </p:txBody>
      </p:sp>
      <p:sp>
        <p:nvSpPr>
          <p:cNvPr id="5" name="Slide Number Placeholder 4">
            <a:extLst>
              <a:ext uri="{FF2B5EF4-FFF2-40B4-BE49-F238E27FC236}">
                <a16:creationId xmlns:a16="http://schemas.microsoft.com/office/drawing/2014/main" id="{4F83E0EB-D6E0-3D36-2B03-43E0258B3DBC}"/>
              </a:ext>
            </a:extLst>
          </p:cNvPr>
          <p:cNvSpPr>
            <a:spLocks noGrp="1"/>
          </p:cNvSpPr>
          <p:nvPr>
            <p:ph type="sldNum" sz="quarter" idx="12"/>
          </p:nvPr>
        </p:nvSpPr>
        <p:spPr/>
        <p:txBody>
          <a:bodyPr/>
          <a:lstStyle/>
          <a:p>
            <a:fld id="{561D0CCE-8DCC-44DC-A653-AE62B1D84A52}" type="slidenum">
              <a:rPr lang="en-GB" smtClean="0"/>
              <a:pPr/>
              <a:t>19</a:t>
            </a:fld>
            <a:endParaRPr lang="en-GB"/>
          </a:p>
        </p:txBody>
      </p:sp>
    </p:spTree>
    <p:extLst>
      <p:ext uri="{BB962C8B-B14F-4D97-AF65-F5344CB8AC3E}">
        <p14:creationId xmlns:p14="http://schemas.microsoft.com/office/powerpoint/2010/main" val="3501653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B6308-7EBB-D8BA-D8FF-7BB5BE88ADE2}"/>
              </a:ext>
            </a:extLst>
          </p:cNvPr>
          <p:cNvSpPr>
            <a:spLocks noGrp="1"/>
          </p:cNvSpPr>
          <p:nvPr>
            <p:ph type="title"/>
          </p:nvPr>
        </p:nvSpPr>
        <p:spPr/>
        <p:txBody>
          <a:bodyPr lIns="91440" tIns="45720" rIns="91440" bIns="45720" anchor="t"/>
          <a:lstStyle/>
          <a:p>
            <a:pPr algn="ctr"/>
            <a:r>
              <a:rPr lang="en-US">
                <a:solidFill>
                  <a:srgbClr val="FF0000"/>
                </a:solidFill>
                <a:cs typeface="Arial"/>
              </a:rPr>
              <a:t>** Awaiting the publication of updated COVID -19 green book chapter **</a:t>
            </a:r>
          </a:p>
        </p:txBody>
      </p:sp>
      <p:sp>
        <p:nvSpPr>
          <p:cNvPr id="3" name="Content Placeholder 2">
            <a:extLst>
              <a:ext uri="{FF2B5EF4-FFF2-40B4-BE49-F238E27FC236}">
                <a16:creationId xmlns:a16="http://schemas.microsoft.com/office/drawing/2014/main" id="{E6E02A29-907E-DD73-26AB-B004DA9DE150}"/>
              </a:ext>
            </a:extLst>
          </p:cNvPr>
          <p:cNvSpPr>
            <a:spLocks noGrp="1"/>
          </p:cNvSpPr>
          <p:nvPr>
            <p:ph idx="1"/>
          </p:nvPr>
        </p:nvSpPr>
        <p:spPr/>
        <p:txBody>
          <a:bodyPr lIns="91440" tIns="45720" rIns="91440" bIns="45720" anchor="t"/>
          <a:lstStyle/>
          <a:p>
            <a:r>
              <a:rPr lang="en-US">
                <a:solidFill>
                  <a:srgbClr val="FF0000"/>
                </a:solidFill>
                <a:cs typeface="Arial"/>
              </a:rPr>
              <a:t>To support timeliness of local COVID-19 training sessions, VPDP have made a decision to share these training slides before the green book is published, therefore they may be subject to change</a:t>
            </a:r>
            <a:endParaRPr lang="en-US"/>
          </a:p>
          <a:p>
            <a:r>
              <a:rPr lang="en-US">
                <a:solidFill>
                  <a:srgbClr val="FF0000"/>
                </a:solidFill>
                <a:cs typeface="Arial"/>
              </a:rPr>
              <a:t>Once the COVID-19 green book chapter is published, this training slide set will be reviewed and updated to version 2</a:t>
            </a:r>
          </a:p>
        </p:txBody>
      </p:sp>
      <p:sp>
        <p:nvSpPr>
          <p:cNvPr id="5" name="Slide Number Placeholder 4">
            <a:extLst>
              <a:ext uri="{FF2B5EF4-FFF2-40B4-BE49-F238E27FC236}">
                <a16:creationId xmlns:a16="http://schemas.microsoft.com/office/drawing/2014/main" id="{9E1A191C-6BDC-6EEC-3268-ECB9757809F0}"/>
              </a:ext>
            </a:extLst>
          </p:cNvPr>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2546172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88764-FACA-D046-26A6-D18732B913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FB88994-B5F6-5301-604E-494E42C84AC8}"/>
              </a:ext>
            </a:extLst>
          </p:cNvPr>
          <p:cNvSpPr>
            <a:spLocks noGrp="1"/>
          </p:cNvSpPr>
          <p:nvPr>
            <p:ph type="body" sz="quarter" idx="10"/>
          </p:nvPr>
        </p:nvSpPr>
        <p:spPr>
          <a:xfrm>
            <a:off x="614018" y="2119219"/>
            <a:ext cx="10916962" cy="719137"/>
          </a:xfrm>
        </p:spPr>
        <p:txBody>
          <a:bodyPr lIns="91440" tIns="45720" rIns="91440" bIns="45720" anchor="t">
            <a:noAutofit/>
          </a:bodyPr>
          <a:lstStyle/>
          <a:p>
            <a:pPr algn="ctr">
              <a:lnSpc>
                <a:spcPct val="100000"/>
              </a:lnSpc>
              <a:spcBef>
                <a:spcPts val="0"/>
              </a:spcBef>
            </a:pPr>
            <a:endParaRPr lang="en-US" sz="3600" b="0">
              <a:solidFill>
                <a:srgbClr val="212A73"/>
              </a:solidFill>
              <a:latin typeface="Arial"/>
              <a:cs typeface="Arial"/>
            </a:endParaRPr>
          </a:p>
          <a:p>
            <a:pPr algn="ctr">
              <a:lnSpc>
                <a:spcPct val="120000"/>
              </a:lnSpc>
            </a:pPr>
            <a:r>
              <a:rPr lang="en-GB" sz="3600">
                <a:latin typeface="Arial"/>
                <a:cs typeface="Arial"/>
              </a:rPr>
              <a:t>COVID-19 autumn campaign 2026</a:t>
            </a:r>
          </a:p>
          <a:p>
            <a:pPr algn="ctr">
              <a:lnSpc>
                <a:spcPct val="120000"/>
              </a:lnSpc>
            </a:pPr>
            <a:endParaRPr lang="en-GB" sz="3600">
              <a:latin typeface="Arial"/>
              <a:cs typeface="Arial"/>
            </a:endParaRPr>
          </a:p>
          <a:p>
            <a:pPr algn="ctr">
              <a:lnSpc>
                <a:spcPct val="120000"/>
              </a:lnSpc>
            </a:pPr>
            <a:r>
              <a:rPr lang="en-GB" sz="3600">
                <a:latin typeface="Arial"/>
                <a:cs typeface="Arial"/>
              </a:rPr>
              <a:t>Recommended vaccines for infants, children and young people aged 6 months to 17 years</a:t>
            </a:r>
            <a:endParaRPr lang="en-GB" sz="4100">
              <a:latin typeface="Arial"/>
              <a:cs typeface="Arial"/>
            </a:endParaRPr>
          </a:p>
          <a:p>
            <a:pPr>
              <a:lnSpc>
                <a:spcPct val="120000"/>
              </a:lnSpc>
            </a:pPr>
            <a:endParaRPr lang="en-GB" sz="3600"/>
          </a:p>
        </p:txBody>
      </p:sp>
    </p:spTree>
    <p:extLst>
      <p:ext uri="{BB962C8B-B14F-4D97-AF65-F5344CB8AC3E}">
        <p14:creationId xmlns:p14="http://schemas.microsoft.com/office/powerpoint/2010/main" val="1912285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A583E47-8333-2B25-B76E-47599401AB2E}"/>
              </a:ext>
            </a:extLst>
          </p:cNvPr>
          <p:cNvSpPr>
            <a:spLocks noGrp="1"/>
          </p:cNvSpPr>
          <p:nvPr>
            <p:ph type="sldNum" sz="quarter" idx="12"/>
          </p:nvPr>
        </p:nvSpPr>
        <p:spPr/>
        <p:txBody>
          <a:bodyPr/>
          <a:lstStyle/>
          <a:p>
            <a:fld id="{561D0CCE-8DCC-44DC-A653-AE62B1D84A52}" type="slidenum">
              <a:rPr lang="en-GB" smtClean="0"/>
              <a:pPr/>
              <a:t>21</a:t>
            </a:fld>
            <a:endParaRPr lang="en-GB"/>
          </a:p>
        </p:txBody>
      </p:sp>
      <p:graphicFrame>
        <p:nvGraphicFramePr>
          <p:cNvPr id="8" name="Table 7">
            <a:extLst>
              <a:ext uri="{FF2B5EF4-FFF2-40B4-BE49-F238E27FC236}">
                <a16:creationId xmlns:a16="http://schemas.microsoft.com/office/drawing/2014/main" id="{1AED6892-B792-28AF-5D94-4CEE03AB2C8F}"/>
              </a:ext>
            </a:extLst>
          </p:cNvPr>
          <p:cNvGraphicFramePr>
            <a:graphicFrameLocks noGrp="1"/>
          </p:cNvGraphicFramePr>
          <p:nvPr>
            <p:extLst>
              <p:ext uri="{D42A27DB-BD31-4B8C-83A1-F6EECF244321}">
                <p14:modId xmlns:p14="http://schemas.microsoft.com/office/powerpoint/2010/main" val="4042659341"/>
              </p:ext>
            </p:extLst>
          </p:nvPr>
        </p:nvGraphicFramePr>
        <p:xfrm>
          <a:off x="160422" y="136524"/>
          <a:ext cx="11871156" cy="5927392"/>
        </p:xfrm>
        <a:graphic>
          <a:graphicData uri="http://schemas.openxmlformats.org/drawingml/2006/table">
            <a:tbl>
              <a:tblPr firstRow="1" bandRow="1">
                <a:tableStyleId>{5C22544A-7EE6-4342-B048-85BDC9FD1C3A}</a:tableStyleId>
              </a:tblPr>
              <a:tblGrid>
                <a:gridCol w="1764631">
                  <a:extLst>
                    <a:ext uri="{9D8B030D-6E8A-4147-A177-3AD203B41FA5}">
                      <a16:colId xmlns:a16="http://schemas.microsoft.com/office/drawing/2014/main" val="4292169245"/>
                    </a:ext>
                  </a:extLst>
                </a:gridCol>
                <a:gridCol w="4844715">
                  <a:extLst>
                    <a:ext uri="{9D8B030D-6E8A-4147-A177-3AD203B41FA5}">
                      <a16:colId xmlns:a16="http://schemas.microsoft.com/office/drawing/2014/main" val="3305525538"/>
                    </a:ext>
                  </a:extLst>
                </a:gridCol>
                <a:gridCol w="5261810">
                  <a:extLst>
                    <a:ext uri="{9D8B030D-6E8A-4147-A177-3AD203B41FA5}">
                      <a16:colId xmlns:a16="http://schemas.microsoft.com/office/drawing/2014/main" val="247826140"/>
                    </a:ext>
                  </a:extLst>
                </a:gridCol>
              </a:tblGrid>
              <a:tr h="1140616">
                <a:tc>
                  <a:txBody>
                    <a:bodyPr/>
                    <a:lstStyle/>
                    <a:p>
                      <a:endParaRPr lang="en-GB">
                        <a:solidFill>
                          <a:schemeClr val="tx1"/>
                        </a:solidFill>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b="1">
                          <a:solidFill>
                            <a:schemeClr val="tx1"/>
                          </a:solidFill>
                          <a:cs typeface="Segoe UI"/>
                        </a:rPr>
                        <a:t>Pfizer Comirnaty</a:t>
                      </a:r>
                      <a:r>
                        <a:rPr lang="en-GB" sz="1800" b="1" baseline="30000">
                          <a:solidFill>
                            <a:schemeClr val="tx1"/>
                          </a:solidFill>
                          <a:cs typeface="Segoe UI"/>
                        </a:rPr>
                        <a:t>®</a:t>
                      </a:r>
                      <a:r>
                        <a:rPr lang="en-GB" sz="1800" b="1">
                          <a:solidFill>
                            <a:schemeClr val="tx1"/>
                          </a:solidFill>
                          <a:cs typeface="Segoe UI"/>
                        </a:rPr>
                        <a:t> XFG </a:t>
                      </a:r>
                      <a:endParaRPr lang="en-US"/>
                    </a:p>
                    <a:p>
                      <a:pPr marL="0" marR="0" lvl="0" indent="0" algn="l" defTabSz="914400">
                        <a:lnSpc>
                          <a:spcPct val="100000"/>
                        </a:lnSpc>
                        <a:spcBef>
                          <a:spcPts val="0"/>
                        </a:spcBef>
                        <a:spcAft>
                          <a:spcPts val="0"/>
                        </a:spcAft>
                        <a:buClrTx/>
                        <a:buSzTx/>
                        <a:buFontTx/>
                        <a:buNone/>
                        <a:tabLst/>
                        <a:defRPr/>
                      </a:pPr>
                      <a:r>
                        <a:rPr lang="en-GB" sz="1800" b="1">
                          <a:solidFill>
                            <a:schemeClr val="tx1"/>
                          </a:solidFill>
                          <a:cs typeface="Segoe UI"/>
                        </a:rPr>
                        <a:t>10 micrograms/dose </a:t>
                      </a:r>
                    </a:p>
                    <a:p>
                      <a:endParaRPr lang="en-GB">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solidFill>
                            <a:schemeClr val="tx1"/>
                          </a:solidFill>
                          <a:cs typeface="Segoe UI"/>
                        </a:rPr>
                        <a:t>Pfizer Comirnaty</a:t>
                      </a:r>
                      <a:r>
                        <a:rPr lang="en-GB" sz="1800" b="1" baseline="30000">
                          <a:solidFill>
                            <a:schemeClr val="tx1"/>
                          </a:solidFill>
                          <a:cs typeface="Segoe UI"/>
                        </a:rPr>
                        <a:t>®</a:t>
                      </a:r>
                      <a:r>
                        <a:rPr lang="en-GB" sz="1800" b="1">
                          <a:solidFill>
                            <a:schemeClr val="tx1"/>
                          </a:solidFill>
                          <a:cs typeface="Segoe UI"/>
                        </a:rPr>
                        <a:t> XFG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solidFill>
                            <a:schemeClr val="tx1"/>
                          </a:solidFill>
                          <a:cs typeface="Segoe UI"/>
                        </a:rPr>
                        <a:t>30 micrograms/dose  </a:t>
                      </a:r>
                    </a:p>
                    <a:p>
                      <a:endParaRPr lang="en-GB">
                        <a:solidFill>
                          <a:schemeClr val="tx1"/>
                        </a:solidFill>
                      </a:endParaRPr>
                    </a:p>
                  </a:txBody>
                  <a:tcPr/>
                </a:tc>
                <a:extLst>
                  <a:ext uri="{0D108BD9-81ED-4DB2-BD59-A6C34878D82A}">
                    <a16:rowId xmlns:a16="http://schemas.microsoft.com/office/drawing/2014/main" val="1852914914"/>
                  </a:ext>
                </a:extLst>
              </a:tr>
              <a:tr h="920028">
                <a:tc>
                  <a:txBody>
                    <a:bodyPr/>
                    <a:lstStyle/>
                    <a:p>
                      <a:r>
                        <a:rPr lang="en-GB" b="1"/>
                        <a:t>Doses</a:t>
                      </a:r>
                    </a:p>
                  </a:txBody>
                  <a:tcPr/>
                </a:tc>
                <a:tc>
                  <a:txBody>
                    <a:bodyPr/>
                    <a:lstStyle/>
                    <a:p>
                      <a:r>
                        <a:rPr lang="en-GB">
                          <a:solidFill>
                            <a:schemeClr val="tx1"/>
                          </a:solidFill>
                        </a:rPr>
                        <a:t>10 micrograms/dose (0.3mL) in a single dose vial </a:t>
                      </a:r>
                    </a:p>
                  </a:txBody>
                  <a:tcPr/>
                </a:tc>
                <a:tc>
                  <a:txBody>
                    <a:bodyPr/>
                    <a:lstStyle/>
                    <a:p>
                      <a:r>
                        <a:rPr lang="en-GB">
                          <a:solidFill>
                            <a:schemeClr val="tx1"/>
                          </a:solidFill>
                        </a:rPr>
                        <a:t>30 micrograms/dose (0.3mL) in a pre-filled syringe</a:t>
                      </a:r>
                    </a:p>
                  </a:txBody>
                  <a:tcPr/>
                </a:tc>
                <a:extLst>
                  <a:ext uri="{0D108BD9-81ED-4DB2-BD59-A6C34878D82A}">
                    <a16:rowId xmlns:a16="http://schemas.microsoft.com/office/drawing/2014/main" val="936605445"/>
                  </a:ext>
                </a:extLst>
              </a:tr>
              <a:tr h="920028">
                <a:tc>
                  <a:txBody>
                    <a:bodyPr/>
                    <a:lstStyle/>
                    <a:p>
                      <a:r>
                        <a:rPr lang="en-GB" b="1"/>
                        <a:t>Age</a:t>
                      </a:r>
                    </a:p>
                  </a:txBody>
                  <a:tcPr/>
                </a:tc>
                <a:tc>
                  <a:txBody>
                    <a:bodyPr/>
                    <a:lstStyle/>
                    <a:p>
                      <a:r>
                        <a:rPr lang="en-GB">
                          <a:solidFill>
                            <a:schemeClr val="tx1"/>
                          </a:solidFill>
                        </a:rPr>
                        <a:t>6 months – 11 years</a:t>
                      </a:r>
                    </a:p>
                  </a:txBody>
                  <a:tcPr/>
                </a:tc>
                <a:tc>
                  <a:txBody>
                    <a:bodyPr/>
                    <a:lstStyle/>
                    <a:p>
                      <a:r>
                        <a:rPr lang="en-GB">
                          <a:solidFill>
                            <a:schemeClr val="tx1"/>
                          </a:solidFill>
                        </a:rPr>
                        <a:t>12 – 17 years*</a:t>
                      </a:r>
                    </a:p>
                  </a:txBody>
                  <a:tcPr/>
                </a:tc>
                <a:extLst>
                  <a:ext uri="{0D108BD9-81ED-4DB2-BD59-A6C34878D82A}">
                    <a16:rowId xmlns:a16="http://schemas.microsoft.com/office/drawing/2014/main" val="1216170046"/>
                  </a:ext>
                </a:extLst>
              </a:tr>
              <a:tr h="2946720">
                <a:tc>
                  <a:txBody>
                    <a:bodyPr/>
                    <a:lstStyle/>
                    <a:p>
                      <a:r>
                        <a:rPr lang="en-GB" b="1"/>
                        <a:t>Image</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176291230"/>
                  </a:ext>
                </a:extLst>
              </a:tr>
            </a:tbl>
          </a:graphicData>
        </a:graphic>
      </p:graphicFrame>
      <p:pic>
        <p:nvPicPr>
          <p:cNvPr id="3" name="Picture 2">
            <a:extLst>
              <a:ext uri="{FF2B5EF4-FFF2-40B4-BE49-F238E27FC236}">
                <a16:creationId xmlns:a16="http://schemas.microsoft.com/office/drawing/2014/main" id="{6A3509F5-9F44-1627-24E2-E84F2FA789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0551" y="3796828"/>
            <a:ext cx="2243003" cy="160887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7278BF5F-F6A6-0049-44E0-031E9FBE58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0073" y="3212933"/>
            <a:ext cx="673183" cy="276550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91CBF5EB-F484-8232-9692-CB74410A4B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62492" y="3691817"/>
            <a:ext cx="2245650" cy="186642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DBCA4FB-2099-D1CE-16D9-C2096F7FBE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7151" y="3350938"/>
            <a:ext cx="1425362" cy="25467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5687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B7B89-AFD4-B874-D7F9-56142E41BCF3}"/>
              </a:ext>
            </a:extLst>
          </p:cNvPr>
          <p:cNvSpPr>
            <a:spLocks noGrp="1"/>
          </p:cNvSpPr>
          <p:nvPr>
            <p:ph type="title"/>
          </p:nvPr>
        </p:nvSpPr>
        <p:spPr>
          <a:xfrm>
            <a:off x="838200" y="136525"/>
            <a:ext cx="10515600" cy="615525"/>
          </a:xfrm>
        </p:spPr>
        <p:txBody>
          <a:bodyPr/>
          <a:lstStyle/>
          <a:p>
            <a:r>
              <a:rPr lang="en-GB" sz="4000" b="1"/>
              <a:t>Dosing and schedule</a:t>
            </a:r>
          </a:p>
        </p:txBody>
      </p:sp>
      <p:sp>
        <p:nvSpPr>
          <p:cNvPr id="3" name="Content Placeholder 2">
            <a:extLst>
              <a:ext uri="{FF2B5EF4-FFF2-40B4-BE49-F238E27FC236}">
                <a16:creationId xmlns:a16="http://schemas.microsoft.com/office/drawing/2014/main" id="{CD373CF9-575D-D11F-C932-B3209509EAAD}"/>
              </a:ext>
            </a:extLst>
          </p:cNvPr>
          <p:cNvSpPr>
            <a:spLocks noGrp="1"/>
          </p:cNvSpPr>
          <p:nvPr>
            <p:ph idx="1"/>
          </p:nvPr>
        </p:nvSpPr>
        <p:spPr>
          <a:xfrm>
            <a:off x="175549" y="1040938"/>
            <a:ext cx="11840902" cy="4685306"/>
          </a:xfrm>
        </p:spPr>
        <p:txBody>
          <a:bodyPr lIns="91440" tIns="45720" rIns="91440" bIns="45720" anchor="t"/>
          <a:lstStyle/>
          <a:p>
            <a:pPr marL="0" indent="0">
              <a:buNone/>
            </a:pPr>
            <a:r>
              <a:rPr lang="en-GB" sz="1900" b="1">
                <a:latin typeface="+mj-lt"/>
              </a:rPr>
              <a:t>Children aged 6 months to 4 years:</a:t>
            </a:r>
          </a:p>
          <a:p>
            <a:r>
              <a:rPr lang="en-GB" sz="1900">
                <a:latin typeface="+mj-lt"/>
              </a:rPr>
              <a:t>JCVI advises that children aged 6 months to 4 years who are immunosuppressed (as defined in table 4 of the </a:t>
            </a:r>
            <a:r>
              <a:rPr lang="en-GB" sz="1900">
                <a:latin typeface="+mj-lt"/>
                <a:hlinkClick r:id="rId3"/>
              </a:rPr>
              <a:t>COVID-19 Green Book Chapter</a:t>
            </a:r>
            <a:r>
              <a:rPr lang="en-GB" sz="1900">
                <a:latin typeface="+mj-lt"/>
              </a:rPr>
              <a:t>) should be offered two primary doses of </a:t>
            </a:r>
            <a:r>
              <a:rPr lang="en-GB" sz="1900">
                <a:effectLst/>
                <a:latin typeface="+mj-lt"/>
                <a:ea typeface="Calibri"/>
              </a:rPr>
              <a:t>COVID-19 vaccine.</a:t>
            </a:r>
            <a:r>
              <a:rPr lang="en-GB" sz="1900">
                <a:latin typeface="+mj-lt"/>
              </a:rPr>
              <a:t> </a:t>
            </a:r>
            <a:endParaRPr lang="en-GB" sz="1900">
              <a:latin typeface="+mj-lt"/>
              <a:cs typeface="Arial"/>
            </a:endParaRPr>
          </a:p>
          <a:p>
            <a:r>
              <a:rPr lang="en-GB" sz="1900">
                <a:latin typeface="+mj-lt"/>
              </a:rPr>
              <a:t>JCVI advises that all second and any subsequent seasonal doses should be given at a minimum interval of </a:t>
            </a:r>
            <a:r>
              <a:rPr lang="en-GB" sz="1900" b="1">
                <a:latin typeface="+mj-lt"/>
              </a:rPr>
              <a:t>three months </a:t>
            </a:r>
            <a:r>
              <a:rPr lang="en-GB" sz="1900">
                <a:latin typeface="+mj-lt"/>
              </a:rPr>
              <a:t>from their previous dose</a:t>
            </a:r>
            <a:r>
              <a:rPr lang="en-GB" sz="1900" b="1">
                <a:latin typeface="+mj-lt"/>
              </a:rPr>
              <a:t>.</a:t>
            </a:r>
            <a:r>
              <a:rPr lang="en-GB" sz="1900">
                <a:latin typeface="+mj-lt"/>
              </a:rPr>
              <a:t> </a:t>
            </a:r>
            <a:endParaRPr lang="en-GB" sz="1900">
              <a:latin typeface="+mj-lt"/>
              <a:cs typeface="Arial"/>
            </a:endParaRPr>
          </a:p>
          <a:p>
            <a:pPr marL="0" indent="0">
              <a:buNone/>
            </a:pPr>
            <a:r>
              <a:rPr lang="en-GB" sz="1900" b="1">
                <a:latin typeface="+mj-lt"/>
              </a:rPr>
              <a:t>Children 5 years and above:</a:t>
            </a:r>
            <a:endParaRPr lang="en-GB" sz="1900" b="1">
              <a:latin typeface="+mj-lt"/>
              <a:cs typeface="Arial"/>
            </a:endParaRPr>
          </a:p>
          <a:p>
            <a:r>
              <a:rPr lang="en-GB" sz="1900">
                <a:latin typeface="+mj-lt"/>
              </a:rPr>
              <a:t>JCVI advises that children aged 5 years and above should be offered a single dose of COVID-19 vaccination irrespective of prior vaccination status, providing there is at least </a:t>
            </a:r>
            <a:r>
              <a:rPr lang="en-GB" sz="1900" b="1">
                <a:latin typeface="+mj-lt"/>
              </a:rPr>
              <a:t>three months </a:t>
            </a:r>
            <a:r>
              <a:rPr lang="en-GB" sz="1900">
                <a:latin typeface="+mj-lt"/>
              </a:rPr>
              <a:t>from the previous dose.</a:t>
            </a:r>
            <a:endParaRPr lang="en-GB" sz="1900">
              <a:latin typeface="+mj-lt"/>
              <a:cs typeface="Arial"/>
            </a:endParaRPr>
          </a:p>
          <a:p>
            <a:pPr marL="0" indent="0">
              <a:buNone/>
            </a:pPr>
            <a:r>
              <a:rPr lang="en-GB" sz="1900" b="1">
                <a:latin typeface="+mj-lt"/>
              </a:rPr>
              <a:t>To note:</a:t>
            </a:r>
            <a:endParaRPr lang="en-GB" sz="1900" b="1">
              <a:latin typeface="+mj-lt"/>
              <a:cs typeface="Arial"/>
            </a:endParaRPr>
          </a:p>
          <a:p>
            <a:r>
              <a:rPr lang="en-GB" sz="1900">
                <a:latin typeface="+mj-lt"/>
              </a:rPr>
              <a:t>Individuals aged six months and above with severe immunosuppression (see ‘Box 2 &amp; 3’ of the </a:t>
            </a:r>
            <a:r>
              <a:rPr lang="en-GB" sz="1900">
                <a:latin typeface="+mj-lt"/>
                <a:hlinkClick r:id="rId3"/>
              </a:rPr>
              <a:t>COVID-19 Green Book Chapter</a:t>
            </a:r>
            <a:r>
              <a:rPr lang="en-GB" sz="1900">
                <a:latin typeface="+mj-lt"/>
              </a:rPr>
              <a:t>) may be considered for additional doses </a:t>
            </a:r>
            <a:r>
              <a:rPr lang="en-GB" sz="1900" b="1">
                <a:latin typeface="+mj-lt"/>
              </a:rPr>
              <a:t>ideally at an interval of 8 to 12 weeks from the previous dose. </a:t>
            </a:r>
            <a:r>
              <a:rPr lang="en-GB" sz="1900">
                <a:latin typeface="+mj-lt"/>
              </a:rPr>
              <a:t>Where the specialist has advised an exception, then the interval may be reduced to a </a:t>
            </a:r>
            <a:r>
              <a:rPr lang="en-GB" sz="1900" b="1">
                <a:latin typeface="+mj-lt"/>
              </a:rPr>
              <a:t>minimum of three weeks </a:t>
            </a:r>
            <a:r>
              <a:rPr lang="en-GB" sz="1900">
                <a:latin typeface="+mj-lt"/>
              </a:rPr>
              <a:t>for any of the vaccine products. This would be under a PSD. </a:t>
            </a:r>
            <a:endParaRPr lang="en-GB" sz="1900">
              <a:latin typeface="+mj-lt"/>
              <a:cs typeface="Arial"/>
            </a:endParaRPr>
          </a:p>
          <a:p>
            <a:endParaRPr lang="en-GB" sz="2000"/>
          </a:p>
          <a:p>
            <a:pPr marL="0" indent="0">
              <a:buNone/>
            </a:pPr>
            <a:endParaRPr lang="en-GB" sz="2000"/>
          </a:p>
        </p:txBody>
      </p:sp>
      <p:sp>
        <p:nvSpPr>
          <p:cNvPr id="5" name="Slide Number Placeholder 4">
            <a:extLst>
              <a:ext uri="{FF2B5EF4-FFF2-40B4-BE49-F238E27FC236}">
                <a16:creationId xmlns:a16="http://schemas.microsoft.com/office/drawing/2014/main" id="{CC15EB3E-0F09-7912-48E1-66980C78DD7A}"/>
              </a:ext>
            </a:extLst>
          </p:cNvPr>
          <p:cNvSpPr>
            <a:spLocks noGrp="1"/>
          </p:cNvSpPr>
          <p:nvPr>
            <p:ph type="sldNum" sz="quarter" idx="12"/>
          </p:nvPr>
        </p:nvSpPr>
        <p:spPr/>
        <p:txBody>
          <a:bodyPr/>
          <a:lstStyle/>
          <a:p>
            <a:fld id="{561D0CCE-8DCC-44DC-A653-AE62B1D84A52}" type="slidenum">
              <a:rPr lang="en-GB" smtClean="0"/>
              <a:pPr/>
              <a:t>22</a:t>
            </a:fld>
            <a:endParaRPr lang="en-GB"/>
          </a:p>
        </p:txBody>
      </p:sp>
    </p:spTree>
    <p:extLst>
      <p:ext uri="{BB962C8B-B14F-4D97-AF65-F5344CB8AC3E}">
        <p14:creationId xmlns:p14="http://schemas.microsoft.com/office/powerpoint/2010/main" val="171377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43CBA-60F0-7E6D-24A6-FC7C3334F461}"/>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F0D0E614-DCB5-0620-7AC4-98525A53254F}"/>
              </a:ext>
            </a:extLst>
          </p:cNvPr>
          <p:cNvSpPr>
            <a:spLocks noGrp="1"/>
          </p:cNvSpPr>
          <p:nvPr>
            <p:ph type="body" sz="quarter" idx="10"/>
          </p:nvPr>
        </p:nvSpPr>
        <p:spPr>
          <a:xfrm>
            <a:off x="516744" y="2709863"/>
            <a:ext cx="10930268" cy="719137"/>
          </a:xfrm>
        </p:spPr>
        <p:txBody>
          <a:bodyPr>
            <a:normAutofit fontScale="25000" lnSpcReduction="20000"/>
          </a:bodyPr>
          <a:lstStyle/>
          <a:p>
            <a:pPr algn="ctr">
              <a:lnSpc>
                <a:spcPct val="120000"/>
              </a:lnSpc>
            </a:pPr>
            <a:r>
              <a:rPr lang="en-GB" sz="12800">
                <a:latin typeface="Arial"/>
                <a:ea typeface="Calibri"/>
                <a:cs typeface="Arial"/>
              </a:rPr>
              <a:t>Pfizer Comirnaty</a:t>
            </a:r>
            <a:r>
              <a:rPr lang="en-GB" sz="12800" baseline="30000">
                <a:latin typeface="Arial"/>
                <a:ea typeface="Calibri"/>
                <a:cs typeface="Arial"/>
              </a:rPr>
              <a:t>®</a:t>
            </a:r>
            <a:r>
              <a:rPr lang="en-GB" sz="12800">
                <a:latin typeface="Arial"/>
                <a:ea typeface="Calibri"/>
                <a:cs typeface="Arial"/>
              </a:rPr>
              <a:t> XFG 10 microgram per dose dispersion for injection p</a:t>
            </a:r>
            <a:r>
              <a:rPr lang="en-GB" sz="12800"/>
              <a:t>re-filled syringe</a:t>
            </a:r>
            <a:r>
              <a:rPr lang="en-GB" sz="12800">
                <a:latin typeface="Arial"/>
                <a:ea typeface="Calibri"/>
                <a:cs typeface="Arial"/>
              </a:rPr>
              <a:t> COVID-19 mRNA Vaccine </a:t>
            </a:r>
            <a:r>
              <a:rPr lang="en-GB" sz="12800"/>
              <a:t>for ages: 6 months to 11 years</a:t>
            </a:r>
          </a:p>
          <a:p>
            <a:pPr algn="ctr">
              <a:lnSpc>
                <a:spcPct val="120000"/>
              </a:lnSpc>
            </a:pPr>
            <a:endParaRPr lang="en-GB" sz="12800"/>
          </a:p>
          <a:p>
            <a:endParaRPr lang="en-GB"/>
          </a:p>
        </p:txBody>
      </p:sp>
      <p:sp>
        <p:nvSpPr>
          <p:cNvPr id="5" name="Slide Number Placeholder 4" hidden="1">
            <a:extLst>
              <a:ext uri="{FF2B5EF4-FFF2-40B4-BE49-F238E27FC236}">
                <a16:creationId xmlns:a16="http://schemas.microsoft.com/office/drawing/2014/main" id="{1B4638C3-F3A6-2BA3-FB70-22406962CFF4}"/>
              </a:ext>
            </a:extLst>
          </p:cNvPr>
          <p:cNvSpPr>
            <a:spLocks noGrp="1"/>
          </p:cNvSpPr>
          <p:nvPr>
            <p:ph type="sldNum" sz="quarter" idx="4294967295"/>
          </p:nvPr>
        </p:nvSpPr>
        <p:spPr>
          <a:xfrm>
            <a:off x="9448800" y="6356350"/>
            <a:ext cx="2743200" cy="365125"/>
          </a:xfrm>
          <a:prstGeom prst="rect">
            <a:avLst/>
          </a:prstGeom>
        </p:spPr>
        <p:txBody>
          <a:bodyPr/>
          <a:lstStyle/>
          <a:p>
            <a:pPr>
              <a:spcAft>
                <a:spcPts val="600"/>
              </a:spcAft>
            </a:pPr>
            <a:fld id="{561D0CCE-8DCC-44DC-A653-AE62B1D84A52}" type="slidenum">
              <a:rPr lang="en-GB" smtClean="0"/>
              <a:pPr>
                <a:spcAft>
                  <a:spcPts val="600"/>
                </a:spcAft>
              </a:pPr>
              <a:t>23</a:t>
            </a:fld>
            <a:endParaRPr lang="en-GB"/>
          </a:p>
        </p:txBody>
      </p:sp>
      <p:sp>
        <p:nvSpPr>
          <p:cNvPr id="2" name="TextBox 1">
            <a:extLst>
              <a:ext uri="{FF2B5EF4-FFF2-40B4-BE49-F238E27FC236}">
                <a16:creationId xmlns:a16="http://schemas.microsoft.com/office/drawing/2014/main" id="{5BC092D6-0054-9F3E-51D1-A4B7968D1158}"/>
              </a:ext>
            </a:extLst>
          </p:cNvPr>
          <p:cNvSpPr txBox="1"/>
          <p:nvPr/>
        </p:nvSpPr>
        <p:spPr>
          <a:xfrm>
            <a:off x="11165305" y="6377008"/>
            <a:ext cx="712270" cy="369332"/>
          </a:xfrm>
          <a:prstGeom prst="rect">
            <a:avLst/>
          </a:prstGeom>
          <a:noFill/>
        </p:spPr>
        <p:txBody>
          <a:bodyPr wrap="square" lIns="91440" tIns="45720" rIns="91440" bIns="45720" rtlCol="0" anchor="t">
            <a:spAutoFit/>
          </a:bodyPr>
          <a:lstStyle/>
          <a:p>
            <a:r>
              <a:rPr lang="en-GB" b="1">
                <a:solidFill>
                  <a:schemeClr val="bg1"/>
                </a:solidFill>
              </a:rPr>
              <a:t>33</a:t>
            </a:r>
          </a:p>
        </p:txBody>
      </p:sp>
      <p:sp>
        <p:nvSpPr>
          <p:cNvPr id="7" name="TextBox 6">
            <a:extLst>
              <a:ext uri="{FF2B5EF4-FFF2-40B4-BE49-F238E27FC236}">
                <a16:creationId xmlns:a16="http://schemas.microsoft.com/office/drawing/2014/main" id="{4507E6F9-B9FF-9F6F-9B08-A710B29D724D}"/>
              </a:ext>
            </a:extLst>
          </p:cNvPr>
          <p:cNvSpPr txBox="1"/>
          <p:nvPr/>
        </p:nvSpPr>
        <p:spPr>
          <a:xfrm>
            <a:off x="4253552" y="1692593"/>
            <a:ext cx="3684895" cy="369332"/>
          </a:xfrm>
          <a:prstGeom prst="rect">
            <a:avLst/>
          </a:prstGeom>
          <a:noFill/>
        </p:spPr>
        <p:txBody>
          <a:bodyPr wrap="square" rtlCol="0">
            <a:spAutoFit/>
          </a:bodyPr>
          <a:lstStyle/>
          <a:p>
            <a:pPr algn="ctr"/>
            <a:r>
              <a:rPr lang="en-GB" i="1"/>
              <a:t>For ages: </a:t>
            </a:r>
            <a:r>
              <a:rPr lang="en-GB" b="1" i="1"/>
              <a:t>12 years and over</a:t>
            </a:r>
          </a:p>
        </p:txBody>
      </p:sp>
    </p:spTree>
    <p:extLst>
      <p:ext uri="{BB962C8B-B14F-4D97-AF65-F5344CB8AC3E}">
        <p14:creationId xmlns:p14="http://schemas.microsoft.com/office/powerpoint/2010/main" val="1686660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64EBC42D-9360-A631-F1BF-D873C2C6DB27}"/>
              </a:ext>
            </a:extLst>
          </p:cNvPr>
          <p:cNvSpPr>
            <a:spLocks noGrp="1"/>
          </p:cNvSpPr>
          <p:nvPr>
            <p:ph type="sldNum" sz="quarter" idx="12"/>
          </p:nvPr>
        </p:nvSpPr>
        <p:spPr/>
        <p:txBody>
          <a:bodyPr/>
          <a:lstStyle/>
          <a:p>
            <a:pPr>
              <a:spcAft>
                <a:spcPts val="600"/>
              </a:spcAft>
            </a:pPr>
            <a:fld id="{561D0CCE-8DCC-44DC-A653-AE62B1D84A52}" type="slidenum">
              <a:rPr lang="en-GB" smtClean="0"/>
              <a:pPr>
                <a:spcAft>
                  <a:spcPts val="600"/>
                </a:spcAft>
              </a:pPr>
              <a:t>24</a:t>
            </a:fld>
            <a:endParaRPr lang="en-GB"/>
          </a:p>
        </p:txBody>
      </p:sp>
      <p:sp>
        <p:nvSpPr>
          <p:cNvPr id="11" name="TextBox 10">
            <a:extLst>
              <a:ext uri="{FF2B5EF4-FFF2-40B4-BE49-F238E27FC236}">
                <a16:creationId xmlns:a16="http://schemas.microsoft.com/office/drawing/2014/main" id="{86330D1D-D27A-2D4C-A3DE-11475BF34986}"/>
              </a:ext>
            </a:extLst>
          </p:cNvPr>
          <p:cNvSpPr txBox="1"/>
          <p:nvPr/>
        </p:nvSpPr>
        <p:spPr>
          <a:xfrm>
            <a:off x="355301" y="5708717"/>
            <a:ext cx="11678856" cy="369332"/>
          </a:xfrm>
          <a:prstGeom prst="rect">
            <a:avLst/>
          </a:prstGeom>
          <a:noFill/>
        </p:spPr>
        <p:txBody>
          <a:bodyPr wrap="square" lIns="91440" tIns="45720" rIns="91440" bIns="45720" anchor="t">
            <a:spAutoFit/>
          </a:bodyPr>
          <a:lstStyle/>
          <a:p>
            <a:pPr algn="ctr"/>
            <a:r>
              <a:rPr lang="en-GB" sz="1800">
                <a:effectLst/>
                <a:ea typeface="Calibri"/>
              </a:rPr>
              <a:t>Pfizer </a:t>
            </a:r>
            <a:r>
              <a:rPr lang="en-GB">
                <a:effectLst/>
                <a:ea typeface="Calibri"/>
              </a:rPr>
              <a:t>Comirnaty</a:t>
            </a:r>
            <a:r>
              <a:rPr lang="en-GB" baseline="30000">
                <a:effectLst/>
                <a:ea typeface="Calibri"/>
              </a:rPr>
              <a:t>®</a:t>
            </a:r>
            <a:r>
              <a:rPr lang="en-GB">
                <a:effectLst/>
                <a:ea typeface="Calibri"/>
              </a:rPr>
              <a:t> XFG </a:t>
            </a:r>
            <a:r>
              <a:rPr lang="en-GB">
                <a:ea typeface="Calibri"/>
              </a:rPr>
              <a:t>10</a:t>
            </a:r>
            <a:r>
              <a:rPr lang="en-GB">
                <a:effectLst/>
                <a:ea typeface="Calibri"/>
              </a:rPr>
              <a:t> microgram per dose dispersion for injection COVID-19 mRNA Vaccine</a:t>
            </a:r>
            <a:endParaRPr lang="en-GB">
              <a:highlight>
                <a:srgbClr val="FFFF00"/>
              </a:highlight>
              <a:ea typeface="Calibri"/>
            </a:endParaRPr>
          </a:p>
        </p:txBody>
      </p:sp>
      <p:sp>
        <p:nvSpPr>
          <p:cNvPr id="3" name="TextBox 2">
            <a:extLst>
              <a:ext uri="{FF2B5EF4-FFF2-40B4-BE49-F238E27FC236}">
                <a16:creationId xmlns:a16="http://schemas.microsoft.com/office/drawing/2014/main" id="{5FE0B8D6-91D5-757A-BC11-2428451DABFE}"/>
              </a:ext>
            </a:extLst>
          </p:cNvPr>
          <p:cNvSpPr txBox="1"/>
          <p:nvPr/>
        </p:nvSpPr>
        <p:spPr>
          <a:xfrm>
            <a:off x="157843" y="27016"/>
            <a:ext cx="11876314" cy="1754326"/>
          </a:xfrm>
          <a:prstGeom prst="rect">
            <a:avLst/>
          </a:prstGeom>
          <a:noFill/>
        </p:spPr>
        <p:txBody>
          <a:bodyPr wrap="square">
            <a:spAutoFit/>
          </a:bodyPr>
          <a:lstStyle/>
          <a:p>
            <a:pPr algn="ctr"/>
            <a:r>
              <a:rPr lang="en-GB" sz="3600" b="1">
                <a:ea typeface="Calibri"/>
              </a:rPr>
              <a:t>Pfizer Comirnaty</a:t>
            </a:r>
            <a:r>
              <a:rPr lang="en-GB" sz="3600" b="1" baseline="30000">
                <a:ea typeface="Calibri"/>
              </a:rPr>
              <a:t>®</a:t>
            </a:r>
            <a:r>
              <a:rPr lang="en-GB" sz="3600" b="1">
                <a:ea typeface="Calibri"/>
              </a:rPr>
              <a:t> XFG 10 microgram </a:t>
            </a:r>
            <a:r>
              <a:rPr lang="en-GB" sz="3600" b="1">
                <a:effectLst/>
                <a:latin typeface="+mj-lt"/>
                <a:ea typeface="Calibri" panose="020F0502020204030204" pitchFamily="34" charset="0"/>
              </a:rPr>
              <a:t>per dose dispersion for injection COVID-19 mRNA Vaccine in a  </a:t>
            </a:r>
            <a:r>
              <a:rPr lang="en-GB" sz="3600" b="1">
                <a:latin typeface="+mj-lt"/>
                <a:ea typeface="Calibri" panose="020F0502020204030204" pitchFamily="34" charset="0"/>
              </a:rPr>
              <a:t>single dose vial </a:t>
            </a:r>
            <a:endParaRPr lang="en-GB" sz="3600">
              <a:latin typeface="+mj-lt"/>
            </a:endParaRPr>
          </a:p>
        </p:txBody>
      </p:sp>
      <p:sp>
        <p:nvSpPr>
          <p:cNvPr id="2" name="TextBox 1">
            <a:extLst>
              <a:ext uri="{FF2B5EF4-FFF2-40B4-BE49-F238E27FC236}">
                <a16:creationId xmlns:a16="http://schemas.microsoft.com/office/drawing/2014/main" id="{390F93F8-88E2-0D13-9E85-26069126AAB7}"/>
              </a:ext>
            </a:extLst>
          </p:cNvPr>
          <p:cNvSpPr txBox="1"/>
          <p:nvPr/>
        </p:nvSpPr>
        <p:spPr>
          <a:xfrm>
            <a:off x="11001770" y="6381134"/>
            <a:ext cx="816077" cy="373626"/>
          </a:xfrm>
          <a:prstGeom prst="rect">
            <a:avLst/>
          </a:prstGeom>
          <a:noFill/>
        </p:spPr>
        <p:txBody>
          <a:bodyPr wrap="square" lIns="91440" tIns="45720" rIns="91440" bIns="45720" rtlCol="0" anchor="t">
            <a:spAutoFit/>
          </a:bodyPr>
          <a:lstStyle/>
          <a:p>
            <a:r>
              <a:rPr lang="en-GB" b="1">
                <a:solidFill>
                  <a:schemeClr val="bg1"/>
                </a:solidFill>
                <a:cs typeface="Arial"/>
              </a:rPr>
              <a:t>20</a:t>
            </a:r>
          </a:p>
        </p:txBody>
      </p:sp>
      <p:sp>
        <p:nvSpPr>
          <p:cNvPr id="4" name="TextBox 3">
            <a:extLst>
              <a:ext uri="{FF2B5EF4-FFF2-40B4-BE49-F238E27FC236}">
                <a16:creationId xmlns:a16="http://schemas.microsoft.com/office/drawing/2014/main" id="{C90574E4-42C2-D11D-776E-E94C81926ACA}"/>
              </a:ext>
            </a:extLst>
          </p:cNvPr>
          <p:cNvSpPr txBox="1"/>
          <p:nvPr/>
        </p:nvSpPr>
        <p:spPr>
          <a:xfrm>
            <a:off x="7724913" y="5187843"/>
            <a:ext cx="3684895" cy="369332"/>
          </a:xfrm>
          <a:prstGeom prst="rect">
            <a:avLst/>
          </a:prstGeom>
          <a:noFill/>
        </p:spPr>
        <p:txBody>
          <a:bodyPr wrap="square" rtlCol="0">
            <a:spAutoFit/>
          </a:bodyPr>
          <a:lstStyle/>
          <a:p>
            <a:r>
              <a:rPr lang="en-GB" i="1"/>
              <a:t>For ages: </a:t>
            </a:r>
            <a:r>
              <a:rPr lang="en-GB" b="1" i="1"/>
              <a:t>6 months – 11 years</a:t>
            </a:r>
          </a:p>
        </p:txBody>
      </p:sp>
      <p:pic>
        <p:nvPicPr>
          <p:cNvPr id="7" name="Picture 6">
            <a:extLst>
              <a:ext uri="{FF2B5EF4-FFF2-40B4-BE49-F238E27FC236}">
                <a16:creationId xmlns:a16="http://schemas.microsoft.com/office/drawing/2014/main" id="{97CB5EC9-FCDB-B3D6-22A2-08189C37A0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7271" y="2466740"/>
            <a:ext cx="2698729" cy="2242997"/>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B9E15E39-5DE6-9CD3-A2F8-AA319EB97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1372" y="1961890"/>
            <a:ext cx="1727082" cy="30858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3740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C4BE6-4995-C629-DB41-EA6D0FCD4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1F6A3-B416-4A16-8345-BB77789A65AC}"/>
              </a:ext>
            </a:extLst>
          </p:cNvPr>
          <p:cNvSpPr>
            <a:spLocks noGrp="1"/>
          </p:cNvSpPr>
          <p:nvPr>
            <p:ph type="title"/>
          </p:nvPr>
        </p:nvSpPr>
        <p:spPr>
          <a:xfrm>
            <a:off x="838200" y="136525"/>
            <a:ext cx="10515600" cy="615525"/>
          </a:xfrm>
        </p:spPr>
        <p:txBody>
          <a:bodyPr/>
          <a:lstStyle/>
          <a:p>
            <a:r>
              <a:rPr lang="en-GB" sz="4000" b="1"/>
              <a:t>Dosing and schedule</a:t>
            </a:r>
          </a:p>
        </p:txBody>
      </p:sp>
      <p:sp>
        <p:nvSpPr>
          <p:cNvPr id="3" name="Content Placeholder 2">
            <a:extLst>
              <a:ext uri="{FF2B5EF4-FFF2-40B4-BE49-F238E27FC236}">
                <a16:creationId xmlns:a16="http://schemas.microsoft.com/office/drawing/2014/main" id="{6EAA2775-4C20-1D3D-4101-E8E43525F772}"/>
              </a:ext>
            </a:extLst>
          </p:cNvPr>
          <p:cNvSpPr>
            <a:spLocks noGrp="1"/>
          </p:cNvSpPr>
          <p:nvPr>
            <p:ph idx="1"/>
          </p:nvPr>
        </p:nvSpPr>
        <p:spPr>
          <a:xfrm>
            <a:off x="175549" y="1040938"/>
            <a:ext cx="11840902" cy="4685306"/>
          </a:xfrm>
        </p:spPr>
        <p:txBody>
          <a:bodyPr lIns="91440" tIns="45720" rIns="91440" bIns="45720" anchor="t"/>
          <a:lstStyle/>
          <a:p>
            <a:pPr marL="0" indent="0">
              <a:buNone/>
            </a:pPr>
            <a:endParaRPr lang="en-GB" sz="2000"/>
          </a:p>
          <a:p>
            <a:r>
              <a:rPr lang="en-GB" sz="2000"/>
              <a:t>For the Autumn 2026 COVID-19 campaign, there will be no Comirnaty® 3 micrograms/dose but Comirnaty® 10 micrograms/dose is licenced from 6 months to 11 years. </a:t>
            </a:r>
          </a:p>
          <a:p>
            <a:r>
              <a:rPr lang="en-GB" sz="2000"/>
              <a:t>The SmPC for Comirnaty® XFG 10 micrograms/dose recommends a 3 dose primary schedule, however, as per </a:t>
            </a:r>
            <a:r>
              <a:rPr lang="en-GB" sz="2000">
                <a:hlinkClick r:id="rId3"/>
              </a:rPr>
              <a:t>COVID-19 Green Book chapter</a:t>
            </a:r>
            <a:r>
              <a:rPr lang="en-GB" sz="2000"/>
              <a:t>, a two dose primary schedule should be followed. </a:t>
            </a:r>
            <a:r>
              <a:rPr lang="en-GB" sz="2000" b="1"/>
              <a:t>This national recommendation therefore differs from the licensed schedule</a:t>
            </a:r>
            <a:r>
              <a:rPr lang="en-GB" sz="2000"/>
              <a:t>.</a:t>
            </a:r>
          </a:p>
          <a:p>
            <a:r>
              <a:rPr lang="en-GB" sz="2000"/>
              <a:t>If an infant started their primary course with Comirnaty® LP.8.1 3 micrograms/dose, but the course was interrupted or delayed before the Autumn 2026 campaign, the course can be completed with Comirnaty® XFG 10 micrograms/dose. </a:t>
            </a:r>
          </a:p>
        </p:txBody>
      </p:sp>
      <p:sp>
        <p:nvSpPr>
          <p:cNvPr id="5" name="Slide Number Placeholder 4">
            <a:extLst>
              <a:ext uri="{FF2B5EF4-FFF2-40B4-BE49-F238E27FC236}">
                <a16:creationId xmlns:a16="http://schemas.microsoft.com/office/drawing/2014/main" id="{C3C6F5E6-4A19-0E8B-2585-0F627E7DCEC0}"/>
              </a:ext>
            </a:extLst>
          </p:cNvPr>
          <p:cNvSpPr>
            <a:spLocks noGrp="1"/>
          </p:cNvSpPr>
          <p:nvPr>
            <p:ph type="sldNum" sz="quarter" idx="12"/>
          </p:nvPr>
        </p:nvSpPr>
        <p:spPr/>
        <p:txBody>
          <a:bodyPr/>
          <a:lstStyle/>
          <a:p>
            <a:fld id="{561D0CCE-8DCC-44DC-A653-AE62B1D84A52}" type="slidenum">
              <a:rPr lang="en-GB" smtClean="0"/>
              <a:pPr/>
              <a:t>25</a:t>
            </a:fld>
            <a:endParaRPr lang="en-GB"/>
          </a:p>
        </p:txBody>
      </p:sp>
    </p:spTree>
    <p:extLst>
      <p:ext uri="{BB962C8B-B14F-4D97-AF65-F5344CB8AC3E}">
        <p14:creationId xmlns:p14="http://schemas.microsoft.com/office/powerpoint/2010/main" val="4088697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0B470-A7FE-7E87-01BA-4A5E183F15A5}"/>
              </a:ext>
            </a:extLst>
          </p:cNvPr>
          <p:cNvSpPr>
            <a:spLocks noGrp="1"/>
          </p:cNvSpPr>
          <p:nvPr>
            <p:ph type="title"/>
          </p:nvPr>
        </p:nvSpPr>
        <p:spPr>
          <a:xfrm>
            <a:off x="195116" y="327172"/>
            <a:ext cx="11874794" cy="1929907"/>
          </a:xfrm>
        </p:spPr>
        <p:txBody>
          <a:bodyPr lIns="91440" tIns="45720" rIns="91440" bIns="45720" anchor="t"/>
          <a:lstStyle/>
          <a:p>
            <a:pPr algn="ctr"/>
            <a:r>
              <a:rPr kumimoji="0" lang="en-GB" sz="3600" b="1" i="0" u="none" strike="noStrike" kern="1200" cap="none" spc="0" normalizeH="0" baseline="0" noProof="0">
                <a:ln>
                  <a:noFill/>
                </a:ln>
                <a:solidFill>
                  <a:srgbClr val="212A73"/>
                </a:solidFill>
                <a:effectLst/>
                <a:uLnTx/>
                <a:uFillTx/>
                <a:latin typeface="Arial"/>
                <a:ea typeface="+mj-ea"/>
                <a:cs typeface="+mj-cs"/>
              </a:rPr>
              <a:t>Presentation and preparation: </a:t>
            </a:r>
            <a:r>
              <a:rPr kumimoji="0" lang="en-GB" sz="3600" b="1" i="0" u="none" strike="noStrike" kern="1200" cap="none" spc="0" normalizeH="0" baseline="0" noProof="0">
                <a:ln>
                  <a:noFill/>
                </a:ln>
                <a:solidFill>
                  <a:srgbClr val="212A73"/>
                </a:solidFill>
                <a:effectLst/>
                <a:uLnTx/>
                <a:uFillTx/>
                <a:latin typeface="Arial"/>
                <a:ea typeface="Calibri"/>
                <a:cs typeface="Arial"/>
              </a:rPr>
              <a:t>Pfizer </a:t>
            </a:r>
            <a:r>
              <a:rPr kumimoji="0" lang="en-GB" sz="3600" b="1" i="0" u="none" strike="noStrike" kern="1200" cap="none" spc="0" normalizeH="0" baseline="0" noProof="0">
                <a:ln>
                  <a:noFill/>
                </a:ln>
                <a:solidFill>
                  <a:srgbClr val="212A73"/>
                </a:solidFill>
                <a:effectLst/>
                <a:uLnTx/>
                <a:uFillTx/>
                <a:latin typeface="Arial"/>
                <a:ea typeface="Calibri"/>
                <a:cs typeface="+mj-cs"/>
              </a:rPr>
              <a:t>Comirnaty</a:t>
            </a:r>
            <a:r>
              <a:rPr kumimoji="0" lang="en-GB" sz="3600" b="1" i="0" u="none" strike="noStrike" kern="1200" cap="none" spc="0" normalizeH="0" baseline="30000" noProof="0">
                <a:ln>
                  <a:noFill/>
                </a:ln>
                <a:solidFill>
                  <a:srgbClr val="212A73"/>
                </a:solidFill>
                <a:effectLst/>
                <a:uLnTx/>
                <a:uFillTx/>
                <a:latin typeface="Arial"/>
                <a:ea typeface="Calibri"/>
                <a:cs typeface="+mj-cs"/>
              </a:rPr>
              <a:t>®</a:t>
            </a:r>
            <a:r>
              <a:rPr kumimoji="0" lang="en-GB" sz="3600" b="1" i="0" u="none" strike="noStrike" kern="1200" cap="none" spc="0" normalizeH="0" baseline="0" noProof="0">
                <a:ln>
                  <a:noFill/>
                </a:ln>
                <a:solidFill>
                  <a:srgbClr val="212A73"/>
                </a:solidFill>
                <a:effectLst/>
                <a:uLnTx/>
                <a:uFillTx/>
                <a:latin typeface="Arial"/>
                <a:ea typeface="Calibri"/>
                <a:cs typeface="+mj-cs"/>
              </a:rPr>
              <a:t> XFG</a:t>
            </a:r>
            <a:br>
              <a:rPr lang="en-GB" sz="3600" b="1" i="0" u="none" strike="noStrike" kern="1200" cap="none" spc="0" normalizeH="0" baseline="0" noProof="0">
                <a:ln>
                  <a:noFill/>
                </a:ln>
                <a:effectLst/>
                <a:uLnTx/>
                <a:uFillTx/>
                <a:latin typeface="Arial"/>
                <a:ea typeface="Calibri" panose="020F0502020204030204" pitchFamily="34" charset="0"/>
              </a:rPr>
            </a:br>
            <a:r>
              <a:rPr kumimoji="0" lang="en-GB" sz="3600" b="1" i="0" u="none" strike="noStrike" kern="1200" cap="none" spc="0" normalizeH="0" baseline="0" noProof="0">
                <a:ln>
                  <a:noFill/>
                </a:ln>
                <a:solidFill>
                  <a:srgbClr val="212A73"/>
                </a:solidFill>
                <a:effectLst/>
                <a:uLnTx/>
                <a:uFillTx/>
                <a:latin typeface="Arial"/>
                <a:ea typeface="Calibri"/>
                <a:cs typeface="+mj-cs"/>
              </a:rPr>
              <a:t>10 microgram per dose dispersion for injection COVID-19 mRNA Vaccine  </a:t>
            </a:r>
            <a:br>
              <a:rPr lang="en-GB" sz="3600" b="1">
                <a:latin typeface="Arial"/>
                <a:ea typeface="Calibri"/>
              </a:rPr>
            </a:br>
            <a:br>
              <a:rPr lang="en-GB" sz="3600" b="1" i="0" u="none" strike="noStrike" kern="1200" cap="none" spc="0" normalizeH="0" baseline="0" noProof="0">
                <a:ln>
                  <a:noFill/>
                </a:ln>
                <a:effectLst/>
                <a:uLnTx/>
                <a:uFillTx/>
                <a:latin typeface="Arial"/>
                <a:ea typeface="Calibri" panose="020F0502020204030204" pitchFamily="34" charset="0"/>
              </a:rPr>
            </a:br>
            <a:endParaRPr lang="en-GB" sz="3600" b="1">
              <a:ea typeface="Calibri"/>
              <a:cs typeface="Arial"/>
            </a:endParaRPr>
          </a:p>
        </p:txBody>
      </p:sp>
      <p:sp>
        <p:nvSpPr>
          <p:cNvPr id="5" name="Slide Number Placeholder 4">
            <a:extLst>
              <a:ext uri="{FF2B5EF4-FFF2-40B4-BE49-F238E27FC236}">
                <a16:creationId xmlns:a16="http://schemas.microsoft.com/office/drawing/2014/main" id="{BE7F2A67-1FE9-5436-FEE7-E1769014F3B8}"/>
              </a:ext>
            </a:extLst>
          </p:cNvPr>
          <p:cNvSpPr>
            <a:spLocks noGrp="1"/>
          </p:cNvSpPr>
          <p:nvPr>
            <p:ph type="sldNum" sz="quarter" idx="12"/>
          </p:nvPr>
        </p:nvSpPr>
        <p:spPr/>
        <p:txBody>
          <a:bodyPr/>
          <a:lstStyle/>
          <a:p>
            <a:fld id="{561D0CCE-8DCC-44DC-A653-AE62B1D84A52}" type="slidenum">
              <a:rPr lang="en-GB" smtClean="0"/>
              <a:pPr/>
              <a:t>26</a:t>
            </a:fld>
            <a:endParaRPr lang="en-GB"/>
          </a:p>
        </p:txBody>
      </p:sp>
      <p:sp>
        <p:nvSpPr>
          <p:cNvPr id="8" name="TextBox 7">
            <a:extLst>
              <a:ext uri="{FF2B5EF4-FFF2-40B4-BE49-F238E27FC236}">
                <a16:creationId xmlns:a16="http://schemas.microsoft.com/office/drawing/2014/main" id="{329BB79E-2131-9686-45DC-C3CED0599469}"/>
              </a:ext>
            </a:extLst>
          </p:cNvPr>
          <p:cNvSpPr txBox="1"/>
          <p:nvPr/>
        </p:nvSpPr>
        <p:spPr>
          <a:xfrm>
            <a:off x="874713" y="2518269"/>
            <a:ext cx="10515600" cy="3427605"/>
          </a:xfrm>
          <a:prstGeom prst="rect">
            <a:avLst/>
          </a:prstGeom>
          <a:noFill/>
        </p:spPr>
        <p:txBody>
          <a:bodyPr wrap="square" lIns="91440" tIns="45720" rIns="91440" bIns="45720" rtlCol="0" anchor="t">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kern="1200" cap="none" spc="0" normalizeH="0" baseline="0" noProof="0">
                <a:ln>
                  <a:noFill/>
                </a:ln>
                <a:solidFill>
                  <a:srgbClr val="212A73"/>
                </a:solidFill>
                <a:effectLst/>
                <a:uLnTx/>
                <a:uFillTx/>
                <a:latin typeface="Arial"/>
                <a:ea typeface="Calibri"/>
                <a:cs typeface="+mn-cs"/>
              </a:rPr>
              <a:t>Pfizer Comirnaty</a:t>
            </a:r>
            <a:r>
              <a:rPr kumimoji="0" lang="en-GB" sz="1600" b="0" i="0" u="none" kern="1200" cap="none" spc="0" normalizeH="0" baseline="30000" noProof="0">
                <a:ln>
                  <a:noFill/>
                </a:ln>
                <a:solidFill>
                  <a:srgbClr val="212A73"/>
                </a:solidFill>
                <a:effectLst/>
                <a:uLnTx/>
                <a:uFillTx/>
                <a:latin typeface="Arial"/>
                <a:ea typeface="Calibri"/>
                <a:cs typeface="+mn-cs"/>
              </a:rPr>
              <a:t>®</a:t>
            </a:r>
            <a:r>
              <a:rPr kumimoji="0" lang="en-GB" sz="1600" b="0" i="0" u="none" kern="1200" cap="none" spc="0" normalizeH="0" baseline="0" noProof="0">
                <a:ln>
                  <a:noFill/>
                </a:ln>
                <a:solidFill>
                  <a:srgbClr val="212A73"/>
                </a:solidFill>
                <a:effectLst/>
                <a:uLnTx/>
                <a:uFillTx/>
                <a:latin typeface="Arial"/>
                <a:ea typeface="Calibri"/>
                <a:cs typeface="+mn-cs"/>
              </a:rPr>
              <a:t> XFG 10 microgram per dose dispersion for injection COVID-19 mRNA vaccine </a:t>
            </a:r>
            <a:r>
              <a:rPr kumimoji="0" lang="en-GB" sz="1600" b="0" i="0" u="none" kern="1200" cap="none" spc="0" normalizeH="0" baseline="0" noProof="0">
                <a:ln>
                  <a:noFill/>
                </a:ln>
                <a:solidFill>
                  <a:srgbClr val="212A73"/>
                </a:solidFill>
                <a:effectLst/>
                <a:uLnTx/>
                <a:uFillTx/>
                <a:latin typeface="Arial"/>
                <a:ea typeface="Times New Roman" panose="02020603050405020304" pitchFamily="18" charset="0"/>
                <a:cs typeface="Arial"/>
              </a:rPr>
              <a:t>is a </a:t>
            </a:r>
            <a:r>
              <a:rPr kumimoji="0" lang="en-GB" sz="1600" b="1" i="0" u="none" kern="1200" cap="none" spc="0" normalizeH="0" baseline="0" noProof="0">
                <a:ln>
                  <a:noFill/>
                </a:ln>
                <a:solidFill>
                  <a:srgbClr val="212A73"/>
                </a:solidFill>
                <a:effectLst/>
                <a:uLnTx/>
                <a:uFillTx/>
                <a:latin typeface="Arial"/>
                <a:ea typeface="Times New Roman" panose="02020603050405020304" pitchFamily="18" charset="0"/>
                <a:cs typeface="Arial"/>
              </a:rPr>
              <a:t>single dose vial</a:t>
            </a:r>
            <a:r>
              <a:rPr kumimoji="0" lang="en-GB" sz="1600" b="0" i="0" u="none" kern="1200" cap="none" spc="0" normalizeH="0" baseline="0" noProof="0">
                <a:ln>
                  <a:noFill/>
                </a:ln>
                <a:solidFill>
                  <a:srgbClr val="212A73"/>
                </a:solidFill>
                <a:effectLst/>
                <a:uLnTx/>
                <a:uFillTx/>
                <a:latin typeface="Arial"/>
                <a:ea typeface="Times New Roman" panose="02020603050405020304" pitchFamily="18" charset="0"/>
                <a:cs typeface="Arial"/>
              </a:rPr>
              <a:t>. </a:t>
            </a:r>
            <a:r>
              <a:rPr kumimoji="0" lang="en-GB" sz="1600" b="1" i="0" u="sng" kern="1200" cap="none" spc="0" normalizeH="0" baseline="0" noProof="0">
                <a:ln>
                  <a:noFill/>
                </a:ln>
                <a:solidFill>
                  <a:srgbClr val="212A73"/>
                </a:solidFill>
                <a:effectLst/>
                <a:uLnTx/>
                <a:uFillTx/>
                <a:latin typeface="Arial"/>
                <a:ea typeface="Times New Roman" panose="02020603050405020304" pitchFamily="18" charset="0"/>
                <a:cs typeface="Arial"/>
              </a:rPr>
              <a:t>NO dilution is required.</a:t>
            </a:r>
            <a:endParaRPr lang="en-GB" sz="1600" b="1" i="0" u="sng" kern="1200" cap="none" spc="0" normalizeH="0" baseline="0" noProof="0">
              <a:ln>
                <a:noFill/>
              </a:ln>
              <a:solidFill>
                <a:srgbClr val="212A73"/>
              </a:solidFill>
              <a:effectLst/>
              <a:uLnTx/>
              <a:uFillTx/>
              <a:latin typeface="Arial"/>
              <a:ea typeface="Times New Roman" panose="02020603050405020304" pitchFamily="18" charset="0"/>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kern="1200" cap="none" spc="0" normalizeH="0" baseline="0" noProof="0">
                <a:ln>
                  <a:noFill/>
                </a:ln>
                <a:solidFill>
                  <a:srgbClr val="002060"/>
                </a:solidFill>
                <a:effectLst/>
                <a:uLnTx/>
                <a:uFillTx/>
                <a:latin typeface="Arial"/>
                <a:ea typeface="+mn-ea"/>
                <a:cs typeface="+mn-cs"/>
              </a:rPr>
              <a:t>Vials of Comirnaty XFG 10microgram/dose have a blue cap and a </a:t>
            </a:r>
            <a:r>
              <a:rPr kumimoji="0" lang="en-GB" sz="1600" b="1" i="0" u="none" kern="1200" cap="none" spc="0" normalizeH="0" baseline="0" noProof="0">
                <a:ln>
                  <a:noFill/>
                </a:ln>
                <a:solidFill>
                  <a:srgbClr val="002060"/>
                </a:solidFill>
                <a:effectLst/>
                <a:uLnTx/>
                <a:uFillTx/>
                <a:latin typeface="Arial"/>
                <a:ea typeface="+mn-ea"/>
                <a:cs typeface="+mn-cs"/>
              </a:rPr>
              <a:t>single dose of 0.3mL</a:t>
            </a:r>
            <a:r>
              <a:rPr lang="en-GB" sz="1600" b="1">
                <a:solidFill>
                  <a:srgbClr val="002060"/>
                </a:solidFill>
                <a:latin typeface="Arial"/>
              </a:rPr>
              <a:t> (10micrograms/dose) </a:t>
            </a:r>
            <a:r>
              <a:rPr kumimoji="0" lang="en-GB" sz="1600" b="0" i="0" u="none" kern="1200" cap="none" spc="0" normalizeH="0" baseline="0" noProof="0">
                <a:ln>
                  <a:noFill/>
                </a:ln>
                <a:solidFill>
                  <a:srgbClr val="002060"/>
                </a:solidFill>
                <a:effectLst/>
                <a:uLnTx/>
                <a:uFillTx/>
                <a:latin typeface="Arial"/>
                <a:ea typeface="+mn-ea"/>
                <a:cs typeface="+mn-cs"/>
              </a:rPr>
              <a:t>of vaccine. Each dose must contain </a:t>
            </a:r>
            <a:r>
              <a:rPr kumimoji="0" lang="en-GB" sz="1600" b="1" i="0" u="none" kern="1200" cap="none" spc="0" normalizeH="0" baseline="0" noProof="0">
                <a:ln>
                  <a:noFill/>
                </a:ln>
                <a:solidFill>
                  <a:srgbClr val="002060"/>
                </a:solidFill>
                <a:effectLst/>
                <a:uLnTx/>
                <a:uFillTx/>
                <a:latin typeface="Arial"/>
                <a:ea typeface="+mn-ea"/>
                <a:cs typeface="+mn-cs"/>
              </a:rPr>
              <a:t>0.3mL (10micrograms/dose)  </a:t>
            </a:r>
            <a:r>
              <a:rPr kumimoji="0" lang="en-GB" sz="1600" b="0" i="0" u="none" kern="1200" cap="none" spc="0" normalizeH="0" baseline="0" noProof="0">
                <a:ln>
                  <a:noFill/>
                </a:ln>
                <a:solidFill>
                  <a:srgbClr val="002060"/>
                </a:solidFill>
                <a:effectLst/>
                <a:uLnTx/>
                <a:uFillTx/>
                <a:latin typeface="Arial"/>
                <a:ea typeface="+mn-ea"/>
                <a:cs typeface="+mn-cs"/>
              </a:rPr>
              <a:t>of vaccine.</a:t>
            </a:r>
          </a:p>
          <a:p>
            <a:pPr marL="228600" indent="-228600">
              <a:lnSpc>
                <a:spcPct val="90000"/>
              </a:lnSpc>
              <a:spcBef>
                <a:spcPts val="1000"/>
              </a:spcBef>
              <a:buFont typeface="Arial" panose="020B0604020202020204" pitchFamily="34" charset="0"/>
              <a:buChar char="•"/>
              <a:defRPr/>
            </a:pPr>
            <a:r>
              <a:rPr lang="en-GB" sz="1600" b="1" i="0" u="none" kern="1200" cap="none" spc="0" normalizeH="0" baseline="0" noProof="0">
                <a:ln>
                  <a:noFill/>
                </a:ln>
                <a:solidFill>
                  <a:srgbClr val="002060"/>
                </a:solidFill>
                <a:effectLst/>
                <a:uLnTx/>
                <a:uFillTx/>
                <a:latin typeface="Arial"/>
                <a:cs typeface="Arial"/>
              </a:rPr>
              <a:t>Gently mix by inverting vials 10 times prior to use. Do not shake.</a:t>
            </a:r>
            <a:r>
              <a:rPr lang="en-GB" sz="1600">
                <a:solidFill>
                  <a:srgbClr val="002060"/>
                </a:solidFill>
              </a:rPr>
              <a:t> </a:t>
            </a:r>
          </a:p>
          <a:p>
            <a:pPr marL="228600" indent="-228600">
              <a:lnSpc>
                <a:spcPct val="90000"/>
              </a:lnSpc>
              <a:spcBef>
                <a:spcPts val="1000"/>
              </a:spcBef>
              <a:buFont typeface="Arial" panose="020B0604020202020204" pitchFamily="34" charset="0"/>
              <a:buChar char="•"/>
              <a:defRPr/>
            </a:pPr>
            <a:r>
              <a:rPr lang="en-GB" sz="1600">
                <a:solidFill>
                  <a:srgbClr val="002060"/>
                </a:solidFill>
              </a:rPr>
              <a:t>The thawed dispersion may contain white to off-white opaque amorphous particles.</a:t>
            </a:r>
            <a:endParaRPr lang="en-GB" sz="1600" b="1" i="0" u="none" kern="1200" cap="none" spc="0" normalizeH="0" baseline="0" noProof="0">
              <a:ln>
                <a:noFill/>
              </a:ln>
              <a:solidFill>
                <a:srgbClr val="002060"/>
              </a:solidFill>
              <a:effectLst/>
              <a:uLnTx/>
              <a:uFillTx/>
              <a:latin typeface="Arial"/>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b="0" i="0" u="none" kern="1200" cap="none" spc="0" normalizeH="0" baseline="0" noProof="0">
                <a:ln>
                  <a:noFill/>
                </a:ln>
                <a:solidFill>
                  <a:srgbClr val="002060"/>
                </a:solidFill>
                <a:effectLst/>
                <a:uLnTx/>
                <a:uFillTx/>
                <a:latin typeface="Arial"/>
                <a:cs typeface="Arial"/>
              </a:rPr>
              <a:t>After inverting, the vaccine should present as a clear to slightly opalescent dispersion with no particulates visible.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600">
                <a:solidFill>
                  <a:srgbClr val="002060"/>
                </a:solidFill>
                <a:latin typeface="Arial"/>
                <a:cs typeface="Arial"/>
              </a:rPr>
              <a:t>Do not use the vaccine if particulates or discolouration are present.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kern="1200" cap="none" spc="0" normalizeH="0" baseline="0" noProof="0">
                <a:ln>
                  <a:noFill/>
                </a:ln>
                <a:solidFill>
                  <a:srgbClr val="002060"/>
                </a:solidFill>
                <a:effectLst/>
                <a:uLnTx/>
                <a:uFillTx/>
                <a:latin typeface="Arial"/>
                <a:ea typeface="+mn-ea"/>
                <a:cs typeface="+mn-cs"/>
              </a:rPr>
              <a:t>Following withdrawal of </a:t>
            </a:r>
            <a:r>
              <a:rPr kumimoji="0" lang="en-GB" sz="1600" b="1" i="0" u="none" kern="1200" cap="none" spc="0" normalizeH="0" baseline="0" noProof="0">
                <a:ln>
                  <a:noFill/>
                </a:ln>
                <a:solidFill>
                  <a:srgbClr val="002060"/>
                </a:solidFill>
                <a:effectLst/>
                <a:uLnTx/>
                <a:uFillTx/>
                <a:latin typeface="Arial"/>
                <a:ea typeface="+mn-ea"/>
                <a:cs typeface="+mn-cs"/>
              </a:rPr>
              <a:t>0.3mL</a:t>
            </a:r>
            <a:r>
              <a:rPr kumimoji="0" lang="en-GB" sz="1600" b="0" i="0" u="none" kern="1200" cap="none" spc="0" normalizeH="0" baseline="0" noProof="0">
                <a:ln>
                  <a:noFill/>
                </a:ln>
                <a:solidFill>
                  <a:srgbClr val="002060"/>
                </a:solidFill>
                <a:effectLst/>
                <a:uLnTx/>
                <a:uFillTx/>
                <a:latin typeface="Arial"/>
                <a:ea typeface="+mn-ea"/>
                <a:cs typeface="+mn-cs"/>
              </a:rPr>
              <a:t>, discard the vial and any excess volume.</a:t>
            </a:r>
            <a:endParaRPr lang="en-GB" sz="1600" b="0" i="0" u="none" kern="1200" cap="none" spc="0" normalizeH="0" baseline="0" noProof="0">
              <a:ln>
                <a:noFill/>
              </a:ln>
              <a:solidFill>
                <a:srgbClr val="002060"/>
              </a:solidFill>
              <a:effectLst/>
              <a:uLnTx/>
              <a:uFillTx/>
              <a:latin typeface="Arial"/>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kern="1200" cap="none" spc="0" normalizeH="0" baseline="0" noProof="0">
                <a:ln>
                  <a:noFill/>
                </a:ln>
                <a:solidFill>
                  <a:srgbClr val="002060"/>
                </a:solidFill>
                <a:effectLst/>
                <a:uLnTx/>
                <a:uFillTx/>
                <a:latin typeface="Arial"/>
                <a:ea typeface="+mn-ea"/>
                <a:cs typeface="+mn-cs"/>
              </a:rPr>
              <a:t>Do not pool excess vaccine from multiple vials.</a:t>
            </a:r>
            <a:endParaRPr lang="en-GB" sz="1600" b="0" i="0" u="none" kern="1200" cap="none" spc="0" normalizeH="0" baseline="0" noProof="0">
              <a:ln>
                <a:noFill/>
              </a:ln>
              <a:solidFill>
                <a:srgbClr val="002060"/>
              </a:solidFill>
              <a:effectLst/>
              <a:uLnTx/>
              <a:uFillTx/>
              <a:latin typeface="Arial"/>
              <a:cs typeface="Arial"/>
            </a:endParaRPr>
          </a:p>
        </p:txBody>
      </p:sp>
      <p:sp>
        <p:nvSpPr>
          <p:cNvPr id="4" name="TextBox 3">
            <a:extLst>
              <a:ext uri="{FF2B5EF4-FFF2-40B4-BE49-F238E27FC236}">
                <a16:creationId xmlns:a16="http://schemas.microsoft.com/office/drawing/2014/main" id="{A5E64A5A-8BD9-039C-8054-9DE4262816C4}"/>
              </a:ext>
            </a:extLst>
          </p:cNvPr>
          <p:cNvSpPr txBox="1"/>
          <p:nvPr/>
        </p:nvSpPr>
        <p:spPr>
          <a:xfrm>
            <a:off x="4561897" y="2005135"/>
            <a:ext cx="3684895" cy="369332"/>
          </a:xfrm>
          <a:prstGeom prst="rect">
            <a:avLst/>
          </a:prstGeom>
          <a:noFill/>
        </p:spPr>
        <p:txBody>
          <a:bodyPr wrap="square" rtlCol="0">
            <a:spAutoFit/>
          </a:bodyPr>
          <a:lstStyle/>
          <a:p>
            <a:r>
              <a:rPr lang="en-GB" i="1"/>
              <a:t>For ages: </a:t>
            </a:r>
            <a:r>
              <a:rPr lang="en-GB" b="1" i="1"/>
              <a:t>6 months – 11 years</a:t>
            </a:r>
          </a:p>
        </p:txBody>
      </p:sp>
    </p:spTree>
    <p:extLst>
      <p:ext uri="{BB962C8B-B14F-4D97-AF65-F5344CB8AC3E}">
        <p14:creationId xmlns:p14="http://schemas.microsoft.com/office/powerpoint/2010/main" val="3426868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A4DE-C20D-6DBB-FAFD-52AF0672D19A}"/>
              </a:ext>
            </a:extLst>
          </p:cNvPr>
          <p:cNvSpPr>
            <a:spLocks noGrp="1"/>
          </p:cNvSpPr>
          <p:nvPr>
            <p:ph type="title"/>
          </p:nvPr>
        </p:nvSpPr>
        <p:spPr>
          <a:xfrm>
            <a:off x="0" y="1"/>
            <a:ext cx="12036971" cy="896111"/>
          </a:xfrm>
        </p:spPr>
        <p:txBody>
          <a:bodyPr lIns="91440" tIns="45720" rIns="91440" bIns="45720" anchor="t"/>
          <a:lstStyle/>
          <a:p>
            <a:pPr algn="ctr"/>
            <a:r>
              <a:rPr lang="en-GB" sz="3200" b="1"/>
              <a:t>Storage:</a:t>
            </a:r>
            <a:r>
              <a:rPr lang="en-GB" sz="3200" b="1">
                <a:effectLst/>
                <a:latin typeface="+mj-lt"/>
                <a:ea typeface="Calibri"/>
              </a:rPr>
              <a:t> </a:t>
            </a:r>
            <a:r>
              <a:rPr lang="en-GB" sz="3200" b="1">
                <a:effectLst/>
                <a:latin typeface="Arial"/>
                <a:ea typeface="Calibri"/>
                <a:cs typeface="Arial"/>
              </a:rPr>
              <a:t>Pfizer </a:t>
            </a:r>
            <a:r>
              <a:rPr lang="en-GB" sz="3200" b="1">
                <a:effectLst/>
                <a:latin typeface="+mj-lt"/>
                <a:ea typeface="Calibri"/>
              </a:rPr>
              <a:t>Comirnaty</a:t>
            </a:r>
            <a:r>
              <a:rPr lang="en-GB" sz="3200" b="1" baseline="30000">
                <a:effectLst/>
                <a:latin typeface="+mj-lt"/>
                <a:ea typeface="Calibri"/>
              </a:rPr>
              <a:t>®</a:t>
            </a:r>
            <a:r>
              <a:rPr lang="en-GB" sz="3200" b="1">
                <a:effectLst/>
                <a:latin typeface="+mj-lt"/>
                <a:ea typeface="Calibri"/>
              </a:rPr>
              <a:t> XFG COVID-19 10 microgram mRNA Vaccines</a:t>
            </a:r>
            <a:endParaRPr lang="en-GB" sz="3200">
              <a:ea typeface="Calibri"/>
            </a:endParaRPr>
          </a:p>
        </p:txBody>
      </p:sp>
      <p:sp>
        <p:nvSpPr>
          <p:cNvPr id="3" name="Content Placeholder 2">
            <a:extLst>
              <a:ext uri="{FF2B5EF4-FFF2-40B4-BE49-F238E27FC236}">
                <a16:creationId xmlns:a16="http://schemas.microsoft.com/office/drawing/2014/main" id="{EE5DCE51-F10C-3F55-99ED-AF983838E8AB}"/>
              </a:ext>
            </a:extLst>
          </p:cNvPr>
          <p:cNvSpPr>
            <a:spLocks noGrp="1"/>
          </p:cNvSpPr>
          <p:nvPr>
            <p:ph idx="1"/>
          </p:nvPr>
        </p:nvSpPr>
        <p:spPr>
          <a:xfrm>
            <a:off x="304655" y="1991238"/>
            <a:ext cx="11252935" cy="4365112"/>
          </a:xfrm>
        </p:spPr>
        <p:txBody>
          <a:bodyPr lIns="91440" tIns="45720" rIns="91440" bIns="45720" anchor="t"/>
          <a:lstStyle/>
          <a:p>
            <a:r>
              <a:rPr lang="en-GB" sz="2000">
                <a:effectLst/>
                <a:latin typeface="Arial"/>
                <a:ea typeface="Calibri"/>
                <a:cs typeface="Arial"/>
              </a:rPr>
              <a:t>Pfizer</a:t>
            </a:r>
            <a:r>
              <a:rPr lang="en-GB" sz="2000" b="1">
                <a:effectLst/>
                <a:latin typeface="Arial"/>
                <a:ea typeface="Calibri"/>
                <a:cs typeface="Arial"/>
              </a:rPr>
              <a:t> </a:t>
            </a:r>
            <a:r>
              <a:rPr lang="en-GB" sz="2000">
                <a:effectLst/>
                <a:latin typeface="Arial"/>
                <a:ea typeface="Calibri"/>
                <a:cs typeface="Arial"/>
              </a:rPr>
              <a:t>Comirnaty</a:t>
            </a:r>
            <a:r>
              <a:rPr lang="en-GB" sz="2000" baseline="30000">
                <a:effectLst/>
                <a:latin typeface="Arial"/>
                <a:ea typeface="Calibri"/>
                <a:cs typeface="Arial"/>
              </a:rPr>
              <a:t>®</a:t>
            </a:r>
            <a:r>
              <a:rPr lang="en-GB" sz="2000">
                <a:effectLst/>
                <a:latin typeface="Arial"/>
                <a:ea typeface="Calibri"/>
                <a:cs typeface="Arial"/>
              </a:rPr>
              <a:t> </a:t>
            </a:r>
            <a:r>
              <a:rPr lang="en-GB" sz="2000">
                <a:latin typeface="Arial"/>
                <a:ea typeface="Calibri"/>
                <a:cs typeface="Arial"/>
              </a:rPr>
              <a:t>XFG </a:t>
            </a:r>
            <a:r>
              <a:rPr lang="en-GB" sz="2000">
                <a:effectLst/>
                <a:latin typeface="Arial"/>
                <a:ea typeface="Calibri"/>
                <a:cs typeface="Arial"/>
              </a:rPr>
              <a:t>COVID-19 mRNA 10 mcg </a:t>
            </a:r>
            <a:r>
              <a:rPr lang="en-GB" sz="2000">
                <a:latin typeface="Arial"/>
                <a:ea typeface="Calibri"/>
                <a:cs typeface="Arial"/>
              </a:rPr>
              <a:t>v</a:t>
            </a:r>
            <a:r>
              <a:rPr lang="en-GB" sz="2000">
                <a:effectLst/>
                <a:latin typeface="Arial"/>
                <a:ea typeface="Calibri"/>
                <a:cs typeface="Arial"/>
              </a:rPr>
              <a:t>accines </a:t>
            </a:r>
            <a:r>
              <a:rPr lang="en-GB" sz="2000"/>
              <a:t>will be coming into NHS Wales </a:t>
            </a:r>
            <a:r>
              <a:rPr lang="en-GB" sz="2000">
                <a:effectLst/>
                <a:ea typeface="Calibri"/>
              </a:rPr>
              <a:t>thawed from UKHSA, it will already have the expiry date and time labelled on the box.  </a:t>
            </a:r>
            <a:endParaRPr lang="en-GB" sz="2000">
              <a:effectLst/>
              <a:ea typeface="Calibri"/>
              <a:cs typeface="Arial"/>
            </a:endParaRPr>
          </a:p>
          <a:p>
            <a:pPr algn="just"/>
            <a:r>
              <a:rPr lang="en-GB" sz="2000">
                <a:effectLst/>
                <a:ea typeface="Calibri"/>
              </a:rPr>
              <a:t>The vaccine may then be delivered to where it is going to be administered thawed but refrigerated between +2ºC to +8ºC.</a:t>
            </a:r>
            <a:endParaRPr lang="en-GB" sz="2000">
              <a:effectLst/>
              <a:ea typeface="Calibri"/>
              <a:cs typeface="Arial"/>
            </a:endParaRPr>
          </a:p>
          <a:p>
            <a:pPr algn="just"/>
            <a:r>
              <a:rPr lang="en-GB" sz="2000">
                <a:effectLst/>
                <a:ea typeface="Calibri"/>
              </a:rPr>
              <a:t>Thawed vaccine must be transferred immediately to a vaccine fridge on arrival and stored in a carefully monitored temperature range of +2ºC to +8ºC.</a:t>
            </a:r>
            <a:endParaRPr lang="en-GB" sz="2000">
              <a:effectLst/>
              <a:ea typeface="Calibri"/>
              <a:cs typeface="Arial"/>
            </a:endParaRPr>
          </a:p>
          <a:p>
            <a:pPr algn="just"/>
            <a:r>
              <a:rPr lang="en-GB" sz="2000">
                <a:effectLst/>
                <a:ea typeface="Calibri"/>
              </a:rPr>
              <a:t>Once thawed, the unopened vaccine may be stored refrigerated at +2ºC to +8ºC, protected from light, for up to </a:t>
            </a:r>
            <a:r>
              <a:rPr lang="en-GB" sz="2000" b="1">
                <a:effectLst/>
                <a:ea typeface="Calibri"/>
              </a:rPr>
              <a:t>10 weeks.</a:t>
            </a:r>
            <a:endParaRPr lang="en-GB" sz="2000" b="1">
              <a:effectLst/>
              <a:ea typeface="Calibri"/>
              <a:cs typeface="Arial"/>
            </a:endParaRPr>
          </a:p>
          <a:p>
            <a:pPr algn="just"/>
            <a:r>
              <a:rPr lang="en-GB" sz="2000" b="0" i="0">
                <a:solidFill>
                  <a:srgbClr val="002060"/>
                </a:solidFill>
                <a:effectLst/>
              </a:rPr>
              <a:t>Prior to use, the unopened vial can be stored for up to </a:t>
            </a:r>
            <a:r>
              <a:rPr lang="en-GB" sz="2000" b="1">
                <a:solidFill>
                  <a:srgbClr val="002060"/>
                </a:solidFill>
              </a:rPr>
              <a:t>24</a:t>
            </a:r>
            <a:r>
              <a:rPr lang="en-GB" sz="2000" b="1" i="0">
                <a:solidFill>
                  <a:srgbClr val="002060"/>
                </a:solidFill>
                <a:effectLst/>
              </a:rPr>
              <a:t> hours* </a:t>
            </a:r>
            <a:r>
              <a:rPr lang="en-GB" sz="2000" b="0" i="0">
                <a:solidFill>
                  <a:srgbClr val="002060"/>
                </a:solidFill>
                <a:effectLst/>
              </a:rPr>
              <a:t>at temperatures between </a:t>
            </a:r>
            <a:r>
              <a:rPr lang="en-GB" sz="2000">
                <a:solidFill>
                  <a:srgbClr val="002060"/>
                </a:solidFill>
              </a:rPr>
              <a:t>+</a:t>
            </a:r>
            <a:r>
              <a:rPr lang="en-GB" sz="2000" b="0" i="0">
                <a:solidFill>
                  <a:srgbClr val="002060"/>
                </a:solidFill>
                <a:effectLst/>
              </a:rPr>
              <a:t>8°C and </a:t>
            </a:r>
            <a:r>
              <a:rPr lang="en-GB" sz="2000">
                <a:solidFill>
                  <a:srgbClr val="002060"/>
                </a:solidFill>
              </a:rPr>
              <a:t>+</a:t>
            </a:r>
            <a:r>
              <a:rPr lang="en-GB" sz="2000" b="0" i="0">
                <a:solidFill>
                  <a:srgbClr val="002060"/>
                </a:solidFill>
                <a:effectLst/>
              </a:rPr>
              <a:t>30°C. Thawed vials can be handled in room light conditions.</a:t>
            </a:r>
          </a:p>
          <a:p>
            <a:pPr algn="just"/>
            <a:r>
              <a:rPr lang="en-GB" sz="2000" b="1"/>
              <a:t>Once thawed, the vaccine should not be re-frozen.</a:t>
            </a:r>
            <a:endParaRPr lang="en-GB" sz="2000" b="1">
              <a:solidFill>
                <a:srgbClr val="002060"/>
              </a:solidFill>
              <a:effectLst/>
              <a:ea typeface="Calibri" panose="020F0502020204030204" pitchFamily="34" charset="0"/>
              <a:cs typeface="Arial"/>
            </a:endParaRPr>
          </a:p>
          <a:p>
            <a:pPr>
              <a:spcBef>
                <a:spcPts val="600"/>
              </a:spcBef>
              <a:spcAft>
                <a:spcPts val="600"/>
              </a:spcAft>
            </a:pPr>
            <a:endParaRPr lang="en-GB" sz="1800">
              <a:solidFill>
                <a:srgbClr val="002060"/>
              </a:solidFill>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a typeface="Times New Roman" panose="02020603050405020304" pitchFamily="18" charset="0"/>
            </a:endParaRPr>
          </a:p>
          <a:p>
            <a:pPr marL="0" indent="0">
              <a:spcBef>
                <a:spcPts val="600"/>
              </a:spcBef>
              <a:spcAft>
                <a:spcPts val="600"/>
              </a:spcAft>
              <a:buNone/>
            </a:pPr>
            <a:endParaRPr lang="en-GB" sz="1800">
              <a:solidFill>
                <a:srgbClr val="002060"/>
              </a:solidFill>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endParaRPr lang="en-GB"/>
          </a:p>
        </p:txBody>
      </p:sp>
      <p:sp>
        <p:nvSpPr>
          <p:cNvPr id="5" name="Slide Number Placeholder 4">
            <a:extLst>
              <a:ext uri="{FF2B5EF4-FFF2-40B4-BE49-F238E27FC236}">
                <a16:creationId xmlns:a16="http://schemas.microsoft.com/office/drawing/2014/main" id="{1DFBD631-566E-6A1E-96C0-42F0957748F0}"/>
              </a:ext>
            </a:extLst>
          </p:cNvPr>
          <p:cNvSpPr>
            <a:spLocks noGrp="1"/>
          </p:cNvSpPr>
          <p:nvPr>
            <p:ph type="sldNum" sz="quarter" idx="12"/>
          </p:nvPr>
        </p:nvSpPr>
        <p:spPr/>
        <p:txBody>
          <a:bodyPr/>
          <a:lstStyle/>
          <a:p>
            <a:fld id="{561D0CCE-8DCC-44DC-A653-AE62B1D84A52}" type="slidenum">
              <a:rPr lang="en-GB" smtClean="0"/>
              <a:pPr/>
              <a:t>27</a:t>
            </a:fld>
            <a:endParaRPr lang="en-GB"/>
          </a:p>
        </p:txBody>
      </p:sp>
      <p:sp>
        <p:nvSpPr>
          <p:cNvPr id="6" name="TextBox 5">
            <a:extLst>
              <a:ext uri="{FF2B5EF4-FFF2-40B4-BE49-F238E27FC236}">
                <a16:creationId xmlns:a16="http://schemas.microsoft.com/office/drawing/2014/main" id="{B05D1100-46E2-8BF0-BE39-5EC618482992}"/>
              </a:ext>
            </a:extLst>
          </p:cNvPr>
          <p:cNvSpPr txBox="1"/>
          <p:nvPr/>
        </p:nvSpPr>
        <p:spPr>
          <a:xfrm>
            <a:off x="4277759" y="1090165"/>
            <a:ext cx="3684895" cy="369332"/>
          </a:xfrm>
          <a:prstGeom prst="rect">
            <a:avLst/>
          </a:prstGeom>
          <a:noFill/>
        </p:spPr>
        <p:txBody>
          <a:bodyPr wrap="square" rtlCol="0">
            <a:spAutoFit/>
          </a:bodyPr>
          <a:lstStyle/>
          <a:p>
            <a:r>
              <a:rPr lang="en-GB" i="1"/>
              <a:t>For ages: </a:t>
            </a:r>
            <a:r>
              <a:rPr lang="en-GB" b="1" i="1"/>
              <a:t>6 months – 11 years</a:t>
            </a:r>
          </a:p>
        </p:txBody>
      </p:sp>
    </p:spTree>
    <p:extLst>
      <p:ext uri="{BB962C8B-B14F-4D97-AF65-F5344CB8AC3E}">
        <p14:creationId xmlns:p14="http://schemas.microsoft.com/office/powerpoint/2010/main" val="620649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D870F-F314-9220-4CDE-D65215749D24}"/>
              </a:ext>
            </a:extLst>
          </p:cNvPr>
          <p:cNvSpPr>
            <a:spLocks noGrp="1"/>
          </p:cNvSpPr>
          <p:nvPr>
            <p:ph type="title"/>
          </p:nvPr>
        </p:nvSpPr>
        <p:spPr>
          <a:xfrm>
            <a:off x="173930" y="3787"/>
            <a:ext cx="12015018" cy="963165"/>
          </a:xfrm>
        </p:spPr>
        <p:txBody>
          <a:bodyPr lIns="91440" tIns="45720" rIns="91440" bIns="45720" anchor="t"/>
          <a:lstStyle/>
          <a:p>
            <a:pPr algn="ctr"/>
            <a:r>
              <a:rPr lang="en-GB" sz="3200" b="1">
                <a:ea typeface="Calibri"/>
                <a:cs typeface="Arial"/>
              </a:rPr>
              <a:t>Consumables being supplied for the administration of Pfizer Comirnaty</a:t>
            </a:r>
            <a:r>
              <a:rPr lang="en-GB" sz="3200" b="1" baseline="30000">
                <a:ea typeface="Calibri"/>
                <a:cs typeface="Arial"/>
              </a:rPr>
              <a:t>®</a:t>
            </a:r>
            <a:r>
              <a:rPr lang="en-GB" sz="3200" b="1">
                <a:ea typeface="Calibri"/>
                <a:cs typeface="Arial"/>
              </a:rPr>
              <a:t> 10mcg XFG COVID-19 mRNA Vaccines</a:t>
            </a:r>
          </a:p>
        </p:txBody>
      </p:sp>
      <p:sp>
        <p:nvSpPr>
          <p:cNvPr id="3" name="Content Placeholder 2">
            <a:extLst>
              <a:ext uri="{FF2B5EF4-FFF2-40B4-BE49-F238E27FC236}">
                <a16:creationId xmlns:a16="http://schemas.microsoft.com/office/drawing/2014/main" id="{223920CC-15E6-EA5D-6FD7-4F5CE2015B6A}"/>
              </a:ext>
            </a:extLst>
          </p:cNvPr>
          <p:cNvSpPr>
            <a:spLocks noGrp="1"/>
          </p:cNvSpPr>
          <p:nvPr>
            <p:ph idx="1"/>
          </p:nvPr>
        </p:nvSpPr>
        <p:spPr>
          <a:xfrm>
            <a:off x="434689" y="687351"/>
            <a:ext cx="11493500" cy="4351338"/>
          </a:xfrm>
        </p:spPr>
        <p:txBody>
          <a:bodyPr lIns="91440" tIns="45720" rIns="91440" bIns="45720" anchor="t"/>
          <a:lstStyle/>
          <a:p>
            <a:endParaRPr lang="en-GB" sz="2000">
              <a:ea typeface="Calibri"/>
            </a:endParaRPr>
          </a:p>
          <a:p>
            <a:endParaRPr lang="en-GB" sz="2000">
              <a:ea typeface="Calibri"/>
            </a:endParaRPr>
          </a:p>
          <a:p>
            <a:r>
              <a:rPr lang="en-GB" sz="1800">
                <a:ea typeface="Calibri"/>
              </a:rPr>
              <a:t>GBUK Healthcare Safety</a:t>
            </a:r>
            <a:r>
              <a:rPr lang="en-GB" sz="1800">
                <a:effectLst/>
                <a:ea typeface="Calibri"/>
              </a:rPr>
              <a:t> </a:t>
            </a:r>
            <a:r>
              <a:rPr lang="en-GB" sz="1800">
                <a:ea typeface="Calibri"/>
              </a:rPr>
              <a:t>combined needle and syringe</a:t>
            </a:r>
            <a:r>
              <a:rPr lang="en-GB" sz="1800">
                <a:effectLst/>
                <a:ea typeface="Calibri"/>
              </a:rPr>
              <a:t> 1ml 25G x 25mm with needle cover will be supplied for the administration of </a:t>
            </a:r>
            <a:r>
              <a:rPr lang="en-GB" sz="1800" b="1">
                <a:effectLst/>
                <a:latin typeface="Arial"/>
                <a:ea typeface="Calibri"/>
                <a:cs typeface="Arial"/>
              </a:rPr>
              <a:t>Pfizer </a:t>
            </a:r>
            <a:r>
              <a:rPr lang="en-GB" sz="1800" b="1">
                <a:effectLst/>
                <a:latin typeface="+mj-lt"/>
                <a:ea typeface="Calibri"/>
              </a:rPr>
              <a:t>Comirnaty</a:t>
            </a:r>
            <a:r>
              <a:rPr lang="en-GB" sz="1800" b="1" baseline="30000">
                <a:effectLst/>
                <a:latin typeface="+mj-lt"/>
                <a:ea typeface="Calibri"/>
              </a:rPr>
              <a:t>®</a:t>
            </a:r>
            <a:r>
              <a:rPr lang="en-GB" sz="1800" b="1">
                <a:effectLst/>
                <a:latin typeface="+mj-lt"/>
                <a:ea typeface="Calibri"/>
              </a:rPr>
              <a:t> </a:t>
            </a:r>
            <a:r>
              <a:rPr lang="en-GB" sz="1800" b="1">
                <a:latin typeface="+mj-lt"/>
                <a:ea typeface="Calibri"/>
              </a:rPr>
              <a:t>10mcg XFG </a:t>
            </a:r>
            <a:r>
              <a:rPr lang="en-GB" sz="1800" b="1">
                <a:effectLst/>
                <a:latin typeface="+mj-lt"/>
                <a:ea typeface="Calibri"/>
              </a:rPr>
              <a:t>COVID-19 mRNA Vaccines </a:t>
            </a:r>
            <a:endParaRPr lang="en-GB" sz="1800" u="sng">
              <a:effectLst/>
              <a:latin typeface="Arial"/>
              <a:ea typeface="Calibri"/>
              <a:cs typeface="Arial"/>
            </a:endParaRPr>
          </a:p>
        </p:txBody>
      </p:sp>
      <p:sp>
        <p:nvSpPr>
          <p:cNvPr id="5" name="Slide Number Placeholder 4">
            <a:extLst>
              <a:ext uri="{FF2B5EF4-FFF2-40B4-BE49-F238E27FC236}">
                <a16:creationId xmlns:a16="http://schemas.microsoft.com/office/drawing/2014/main" id="{4E100795-4F7F-8D7C-E86B-3EFE75EFD0A5}"/>
              </a:ext>
            </a:extLst>
          </p:cNvPr>
          <p:cNvSpPr>
            <a:spLocks noGrp="1"/>
          </p:cNvSpPr>
          <p:nvPr>
            <p:ph type="sldNum" sz="quarter" idx="12"/>
          </p:nvPr>
        </p:nvSpPr>
        <p:spPr/>
        <p:txBody>
          <a:bodyPr/>
          <a:lstStyle/>
          <a:p>
            <a:fld id="{561D0CCE-8DCC-44DC-A653-AE62B1D84A52}" type="slidenum">
              <a:rPr lang="en-GB" smtClean="0"/>
              <a:pPr/>
              <a:t>28</a:t>
            </a:fld>
            <a:endParaRPr lang="en-GB"/>
          </a:p>
        </p:txBody>
      </p:sp>
      <p:pic>
        <p:nvPicPr>
          <p:cNvPr id="6" name="Picture 5">
            <a:extLst>
              <a:ext uri="{FF2B5EF4-FFF2-40B4-BE49-F238E27FC236}">
                <a16:creationId xmlns:a16="http://schemas.microsoft.com/office/drawing/2014/main" id="{1A54BDB4-67B9-47D5-BFD8-C6CF2BB9E088}"/>
              </a:ext>
            </a:extLst>
          </p:cNvPr>
          <p:cNvPicPr>
            <a:picLocks noChangeAspect="1"/>
          </p:cNvPicPr>
          <p:nvPr/>
        </p:nvPicPr>
        <p:blipFill rotWithShape="1">
          <a:blip r:embed="rId2"/>
          <a:srcRect l="5816" t="50001" r="69708" b="40674"/>
          <a:stretch/>
        </p:blipFill>
        <p:spPr>
          <a:xfrm>
            <a:off x="1384581" y="2657926"/>
            <a:ext cx="3555541" cy="765158"/>
          </a:xfrm>
          <a:prstGeom prst="rect">
            <a:avLst/>
          </a:prstGeom>
        </p:spPr>
      </p:pic>
      <p:pic>
        <p:nvPicPr>
          <p:cNvPr id="4" name="Picture 3" descr="A diagram of a syringe&#10;&#10;AI-generated content may be incorrect.">
            <a:extLst>
              <a:ext uri="{FF2B5EF4-FFF2-40B4-BE49-F238E27FC236}">
                <a16:creationId xmlns:a16="http://schemas.microsoft.com/office/drawing/2014/main" id="{DC725DA7-0D1A-2243-80DC-4E1A769427EC}"/>
              </a:ext>
            </a:extLst>
          </p:cNvPr>
          <p:cNvPicPr>
            <a:picLocks noChangeAspect="1"/>
          </p:cNvPicPr>
          <p:nvPr/>
        </p:nvPicPr>
        <p:blipFill>
          <a:blip r:embed="rId3"/>
          <a:stretch>
            <a:fillRect/>
          </a:stretch>
        </p:blipFill>
        <p:spPr>
          <a:xfrm>
            <a:off x="5392544" y="2152681"/>
            <a:ext cx="4774534" cy="1843088"/>
          </a:xfrm>
          <a:prstGeom prst="rect">
            <a:avLst/>
          </a:prstGeom>
        </p:spPr>
      </p:pic>
      <p:sp>
        <p:nvSpPr>
          <p:cNvPr id="7" name="TextBox 6">
            <a:extLst>
              <a:ext uri="{FF2B5EF4-FFF2-40B4-BE49-F238E27FC236}">
                <a16:creationId xmlns:a16="http://schemas.microsoft.com/office/drawing/2014/main" id="{34C76842-F33D-8DE5-D915-DBC5B99A65D5}"/>
              </a:ext>
            </a:extLst>
          </p:cNvPr>
          <p:cNvSpPr txBox="1"/>
          <p:nvPr/>
        </p:nvSpPr>
        <p:spPr>
          <a:xfrm>
            <a:off x="438058" y="4142953"/>
            <a:ext cx="11756444"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trike="sngStrike">
              <a:highlight>
                <a:srgbClr val="FFFF00"/>
              </a:highlight>
              <a:latin typeface="Arial"/>
              <a:ea typeface="Calibri"/>
              <a:cs typeface="Arial"/>
            </a:endParaRPr>
          </a:p>
          <a:p>
            <a:pPr marL="285750" indent="-285750">
              <a:buFont typeface="Arial"/>
              <a:buChar char="•"/>
            </a:pPr>
            <a:r>
              <a:rPr lang="en-US">
                <a:latin typeface="Arial"/>
                <a:ea typeface="Calibri"/>
                <a:cs typeface="Arial"/>
              </a:rPr>
              <a:t>GBUK/Caina 25g x 25mm 1ml safety Combined Needle and Syringe </a:t>
            </a:r>
            <a:r>
              <a:rPr lang="en-US">
                <a:latin typeface="Arial"/>
                <a:cs typeface="Arial"/>
              </a:rPr>
              <a:t>may also be available for administration.</a:t>
            </a:r>
          </a:p>
          <a:p>
            <a:pPr>
              <a:buFont typeface="Arial"/>
              <a:buChar char="•"/>
            </a:pPr>
            <a:endParaRPr lang="en-US">
              <a:cs typeface="Arial"/>
            </a:endParaRPr>
          </a:p>
          <a:p>
            <a:pPr marL="342900" indent="-342900">
              <a:buFont typeface="Arial"/>
              <a:buChar char="•"/>
            </a:pPr>
            <a:r>
              <a:rPr lang="en-US">
                <a:ea typeface="+mn-lt"/>
                <a:cs typeface="+mn-lt"/>
              </a:rPr>
              <a:t>Please note: the IPC measures in external resources may not align with the national IPC requirements in Wales. See here for NHS Wales guidance: </a:t>
            </a:r>
            <a:r>
              <a:rPr lang="en-US">
                <a:ea typeface="+mn-lt"/>
                <a:cs typeface="+mn-lt"/>
                <a:hlinkClick r:id="rId4"/>
              </a:rPr>
              <a:t>NIPCM- Public Health Wales</a:t>
            </a:r>
            <a:endParaRPr lang="en-US">
              <a:latin typeface="Aptos Display"/>
              <a:cs typeface="Arial"/>
            </a:endParaRPr>
          </a:p>
          <a:p>
            <a:pPr marL="342900" indent="-342900">
              <a:buFont typeface="Arial"/>
              <a:buChar char="•"/>
            </a:pPr>
            <a:endParaRPr lang="en-GB" b="1" baseline="30000">
              <a:latin typeface="Arial"/>
              <a:cs typeface="Arial"/>
            </a:endParaRPr>
          </a:p>
        </p:txBody>
      </p:sp>
    </p:spTree>
    <p:extLst>
      <p:ext uri="{BB962C8B-B14F-4D97-AF65-F5344CB8AC3E}">
        <p14:creationId xmlns:p14="http://schemas.microsoft.com/office/powerpoint/2010/main" val="936906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80C3762-A972-A764-A0C1-E176AB81084A}"/>
              </a:ext>
            </a:extLst>
          </p:cNvPr>
          <p:cNvSpPr>
            <a:spLocks noGrp="1"/>
          </p:cNvSpPr>
          <p:nvPr>
            <p:ph type="body" sz="quarter" idx="10"/>
          </p:nvPr>
        </p:nvSpPr>
        <p:spPr>
          <a:xfrm>
            <a:off x="516744" y="2709863"/>
            <a:ext cx="10930268" cy="719137"/>
          </a:xfrm>
        </p:spPr>
        <p:txBody>
          <a:bodyPr>
            <a:normAutofit fontScale="25000" lnSpcReduction="20000"/>
          </a:bodyPr>
          <a:lstStyle/>
          <a:p>
            <a:pPr algn="ctr">
              <a:lnSpc>
                <a:spcPct val="120000"/>
              </a:lnSpc>
            </a:pPr>
            <a:r>
              <a:rPr lang="en-GB" sz="12800">
                <a:latin typeface="Arial"/>
                <a:ea typeface="Calibri"/>
                <a:cs typeface="Arial"/>
              </a:rPr>
              <a:t>Pfizer Comirnaty</a:t>
            </a:r>
            <a:r>
              <a:rPr lang="en-GB" sz="12800" baseline="30000">
                <a:latin typeface="Arial"/>
                <a:ea typeface="Calibri"/>
                <a:cs typeface="Arial"/>
              </a:rPr>
              <a:t>®</a:t>
            </a:r>
            <a:r>
              <a:rPr lang="en-GB" sz="12800">
                <a:latin typeface="Arial"/>
                <a:ea typeface="Calibri"/>
                <a:cs typeface="Arial"/>
              </a:rPr>
              <a:t> XFG 30 microgram per dose dispersion for injection p</a:t>
            </a:r>
            <a:r>
              <a:rPr lang="en-GB" sz="12800"/>
              <a:t>re-filled syringe</a:t>
            </a:r>
            <a:r>
              <a:rPr lang="en-GB" sz="12800">
                <a:latin typeface="Arial"/>
                <a:ea typeface="Calibri"/>
                <a:cs typeface="Arial"/>
              </a:rPr>
              <a:t> COVID-19 mRNA Vaccine </a:t>
            </a:r>
            <a:r>
              <a:rPr lang="en-GB" sz="12800"/>
              <a:t>for ages: 12 to 17 years</a:t>
            </a:r>
          </a:p>
          <a:p>
            <a:pPr algn="ctr">
              <a:lnSpc>
                <a:spcPct val="120000"/>
              </a:lnSpc>
            </a:pPr>
            <a:endParaRPr lang="en-GB" sz="12800"/>
          </a:p>
          <a:p>
            <a:endParaRPr lang="en-GB"/>
          </a:p>
        </p:txBody>
      </p:sp>
      <p:sp>
        <p:nvSpPr>
          <p:cNvPr id="5" name="Slide Number Placeholder 4" hidden="1">
            <a:extLst>
              <a:ext uri="{FF2B5EF4-FFF2-40B4-BE49-F238E27FC236}">
                <a16:creationId xmlns:a16="http://schemas.microsoft.com/office/drawing/2014/main" id="{8A3D984F-1981-4377-D9D1-3851DFEA2601}"/>
              </a:ext>
            </a:extLst>
          </p:cNvPr>
          <p:cNvSpPr>
            <a:spLocks noGrp="1"/>
          </p:cNvSpPr>
          <p:nvPr>
            <p:ph type="sldNum" sz="quarter" idx="4294967295"/>
          </p:nvPr>
        </p:nvSpPr>
        <p:spPr>
          <a:xfrm>
            <a:off x="9448800" y="6356350"/>
            <a:ext cx="2743200" cy="365125"/>
          </a:xfrm>
          <a:prstGeom prst="rect">
            <a:avLst/>
          </a:prstGeom>
        </p:spPr>
        <p:txBody>
          <a:bodyPr/>
          <a:lstStyle/>
          <a:p>
            <a:pPr>
              <a:spcAft>
                <a:spcPts val="600"/>
              </a:spcAft>
            </a:pPr>
            <a:fld id="{561D0CCE-8DCC-44DC-A653-AE62B1D84A52}" type="slidenum">
              <a:rPr lang="en-GB" smtClean="0"/>
              <a:pPr>
                <a:spcAft>
                  <a:spcPts val="600"/>
                </a:spcAft>
              </a:pPr>
              <a:t>29</a:t>
            </a:fld>
            <a:endParaRPr lang="en-GB"/>
          </a:p>
        </p:txBody>
      </p:sp>
      <p:sp>
        <p:nvSpPr>
          <p:cNvPr id="2" name="TextBox 1">
            <a:extLst>
              <a:ext uri="{FF2B5EF4-FFF2-40B4-BE49-F238E27FC236}">
                <a16:creationId xmlns:a16="http://schemas.microsoft.com/office/drawing/2014/main" id="{770C8DBF-E6A0-C9E1-E9A5-3287B4EC5BE3}"/>
              </a:ext>
            </a:extLst>
          </p:cNvPr>
          <p:cNvSpPr txBox="1"/>
          <p:nvPr/>
        </p:nvSpPr>
        <p:spPr>
          <a:xfrm>
            <a:off x="11165305" y="6377008"/>
            <a:ext cx="712270" cy="369332"/>
          </a:xfrm>
          <a:prstGeom prst="rect">
            <a:avLst/>
          </a:prstGeom>
          <a:noFill/>
        </p:spPr>
        <p:txBody>
          <a:bodyPr wrap="square" lIns="91440" tIns="45720" rIns="91440" bIns="45720" rtlCol="0" anchor="t">
            <a:spAutoFit/>
          </a:bodyPr>
          <a:lstStyle/>
          <a:p>
            <a:r>
              <a:rPr lang="en-GB" b="1">
                <a:solidFill>
                  <a:schemeClr val="bg1"/>
                </a:solidFill>
              </a:rPr>
              <a:t>33</a:t>
            </a:r>
          </a:p>
        </p:txBody>
      </p:sp>
    </p:spTree>
    <p:extLst>
      <p:ext uri="{BB962C8B-B14F-4D97-AF65-F5344CB8AC3E}">
        <p14:creationId xmlns:p14="http://schemas.microsoft.com/office/powerpoint/2010/main" val="137442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DBDD6-DB41-3CB5-9170-B3C8E08EE694}"/>
              </a:ext>
            </a:extLst>
          </p:cNvPr>
          <p:cNvSpPr>
            <a:spLocks noGrp="1"/>
          </p:cNvSpPr>
          <p:nvPr>
            <p:ph type="title"/>
          </p:nvPr>
        </p:nvSpPr>
        <p:spPr>
          <a:xfrm>
            <a:off x="142461" y="690"/>
            <a:ext cx="11807686" cy="1325563"/>
          </a:xfrm>
        </p:spPr>
        <p:txBody>
          <a:bodyPr lIns="91440" tIns="45720" rIns="91440" bIns="45720" anchor="t"/>
          <a:lstStyle/>
          <a:p>
            <a:pPr algn="ctr"/>
            <a:r>
              <a:rPr lang="en-US" dirty="0">
                <a:cs typeface="Arial"/>
              </a:rPr>
              <a:t>**</a:t>
            </a:r>
            <a:r>
              <a:rPr lang="en-GB" sz="3600" b="1" dirty="0">
                <a:cs typeface="Arial"/>
              </a:rPr>
              <a:t>Accord (HIPRA)</a:t>
            </a:r>
            <a:r>
              <a:rPr lang="en-GB" sz="3200" b="1" baseline="30000" dirty="0">
                <a:cs typeface="Arial"/>
              </a:rPr>
              <a:t>® </a:t>
            </a:r>
            <a:r>
              <a:rPr lang="en-GB" sz="3200" b="1" dirty="0">
                <a:cs typeface="Arial"/>
              </a:rPr>
              <a:t>BIMERVAX LP.8.1 </a:t>
            </a:r>
            <a:r>
              <a:rPr lang="en-US" sz="3200" b="1" dirty="0">
                <a:cs typeface="Arial"/>
              </a:rPr>
              <a:t>40 microgram per dose COVID-19 vaccine**</a:t>
            </a:r>
            <a:endParaRPr lang="en-US" sz="3200" dirty="0">
              <a:cs typeface="Arial"/>
            </a:endParaRPr>
          </a:p>
        </p:txBody>
      </p:sp>
      <p:sp>
        <p:nvSpPr>
          <p:cNvPr id="3" name="Content Placeholder 2">
            <a:extLst>
              <a:ext uri="{FF2B5EF4-FFF2-40B4-BE49-F238E27FC236}">
                <a16:creationId xmlns:a16="http://schemas.microsoft.com/office/drawing/2014/main" id="{44254A47-50C4-2F3C-DE17-7C87AD5482E0}"/>
              </a:ext>
            </a:extLst>
          </p:cNvPr>
          <p:cNvSpPr>
            <a:spLocks noGrp="1"/>
          </p:cNvSpPr>
          <p:nvPr>
            <p:ph idx="1"/>
          </p:nvPr>
        </p:nvSpPr>
        <p:spPr>
          <a:xfrm>
            <a:off x="474785" y="1571625"/>
            <a:ext cx="10373393" cy="4351338"/>
          </a:xfrm>
        </p:spPr>
        <p:txBody>
          <a:bodyPr lIns="91440" tIns="45720" rIns="91440" bIns="45720" anchor="t"/>
          <a:lstStyle/>
          <a:p>
            <a:r>
              <a:rPr lang="en-GB" sz="2000" dirty="0">
                <a:ea typeface="+mn-lt"/>
                <a:cs typeface="+mn-lt"/>
              </a:rPr>
              <a:t>Accord (HIPRA)</a:t>
            </a:r>
            <a:r>
              <a:rPr lang="en-GB" sz="2000" baseline="30000" dirty="0">
                <a:ea typeface="+mn-lt"/>
                <a:cs typeface="+mn-lt"/>
              </a:rPr>
              <a:t>®</a:t>
            </a:r>
            <a:r>
              <a:rPr lang="en-US" sz="2000" dirty="0">
                <a:ea typeface="+mn-lt"/>
                <a:cs typeface="+mn-lt"/>
              </a:rPr>
              <a:t> </a:t>
            </a:r>
            <a:r>
              <a:rPr lang="en-GB" sz="2000" dirty="0">
                <a:ea typeface="+mn-lt"/>
                <a:cs typeface="+mn-lt"/>
              </a:rPr>
              <a:t>BIMERVAX LP.8.1 </a:t>
            </a:r>
            <a:r>
              <a:rPr lang="en-US" sz="2000" dirty="0">
                <a:ea typeface="+mn-lt"/>
                <a:cs typeface="+mn-lt"/>
              </a:rPr>
              <a:t>40 microgram per dose COVID-19 vaccine has been approved by MHRA for use in the autumn COVID-19 campaign</a:t>
            </a:r>
          </a:p>
          <a:p>
            <a:endParaRPr lang="en-US" sz="2000" dirty="0">
              <a:solidFill>
                <a:srgbClr val="FF0000"/>
              </a:solidFill>
              <a:ea typeface="+mn-lt"/>
              <a:cs typeface="+mn-lt"/>
            </a:endParaRPr>
          </a:p>
          <a:p>
            <a:r>
              <a:rPr lang="en-GB" sz="2000" dirty="0">
                <a:cs typeface="Arial"/>
              </a:rPr>
              <a:t>Product information for COVID-19 vaccines included in this training slide set is normally linked to the </a:t>
            </a:r>
            <a:r>
              <a:rPr lang="en-GB" sz="2000" dirty="0">
                <a:cs typeface="Arial"/>
                <a:hlinkClick r:id="rId2"/>
              </a:rPr>
              <a:t>electronic medicines compendium (</a:t>
            </a:r>
            <a:r>
              <a:rPr lang="en-GB" sz="2000" dirty="0" err="1">
                <a:cs typeface="Arial"/>
                <a:hlinkClick r:id="rId2"/>
              </a:rPr>
              <a:t>emc</a:t>
            </a:r>
            <a:r>
              <a:rPr lang="en-GB" sz="2000" dirty="0">
                <a:cs typeface="Arial"/>
                <a:hlinkClick r:id="rId2"/>
              </a:rPr>
              <a:t>). </a:t>
            </a:r>
            <a:r>
              <a:rPr lang="en-GB" sz="2000" dirty="0">
                <a:cs typeface="Arial"/>
              </a:rPr>
              <a:t>The Summary of Product Characteristics (SmPC) for Accord (HIPRA)® BIMERVAX LP.8.1 is not available on </a:t>
            </a:r>
            <a:r>
              <a:rPr lang="en-GB" sz="2000" dirty="0" err="1">
                <a:cs typeface="Arial"/>
              </a:rPr>
              <a:t>emc</a:t>
            </a:r>
            <a:r>
              <a:rPr lang="en-GB" sz="2000" dirty="0">
                <a:cs typeface="Arial"/>
              </a:rPr>
              <a:t>; therefore, the current </a:t>
            </a:r>
            <a:r>
              <a:rPr lang="en-GB" sz="2000" dirty="0">
                <a:cs typeface="Arial"/>
                <a:hlinkClick r:id="rId3"/>
              </a:rPr>
              <a:t>MHRA</a:t>
            </a:r>
            <a:r>
              <a:rPr lang="en-GB" sz="2000" dirty="0">
                <a:cs typeface="Arial"/>
              </a:rPr>
              <a:t>-approved SmPC is provided directly below and within the relevant slides:</a:t>
            </a:r>
            <a:endParaRPr lang="en-US" sz="2000" dirty="0">
              <a:cs typeface="Arial"/>
            </a:endParaRPr>
          </a:p>
          <a:p>
            <a:pPr marL="0" indent="0">
              <a:buNone/>
            </a:pPr>
            <a:r>
              <a:rPr lang="en-US" sz="2000" dirty="0">
                <a:solidFill>
                  <a:srgbClr val="212A73"/>
                </a:solidFill>
                <a:ea typeface="+mn-lt"/>
                <a:cs typeface="+mn-lt"/>
                <a:hlinkClick r:id="rId4"/>
              </a:rPr>
              <a:t>Accord (HIPRA)</a:t>
            </a:r>
            <a:r>
              <a:rPr lang="en-US" sz="1600" baseline="30000" dirty="0">
                <a:solidFill>
                  <a:srgbClr val="212A73"/>
                </a:solidFill>
                <a:ea typeface="+mn-lt"/>
                <a:cs typeface="+mn-lt"/>
                <a:hlinkClick r:id="rId4"/>
              </a:rPr>
              <a:t>®</a:t>
            </a:r>
            <a:r>
              <a:rPr lang="en-US" sz="2000" dirty="0">
                <a:solidFill>
                  <a:srgbClr val="212A73"/>
                </a:solidFill>
                <a:ea typeface="+mn-lt"/>
                <a:cs typeface="+mn-lt"/>
                <a:hlinkClick r:id="rId4"/>
              </a:rPr>
              <a:t> BIMERVAX LP.8.1 SUMMARY OF PRODUCT CHARACTERISTICS</a:t>
            </a:r>
            <a:endParaRPr lang="en-US" sz="2000" dirty="0">
              <a:solidFill>
                <a:srgbClr val="212A73"/>
              </a:solidFill>
              <a:ea typeface="+mn-lt"/>
              <a:cs typeface="+mn-lt"/>
            </a:endParaRPr>
          </a:p>
          <a:p>
            <a:pPr marL="0" indent="0">
              <a:buNone/>
            </a:pPr>
            <a:endParaRPr lang="en-US" sz="2000" dirty="0">
              <a:ea typeface="+mn-lt"/>
              <a:cs typeface="+mn-lt"/>
            </a:endParaRPr>
          </a:p>
          <a:p>
            <a:endParaRPr lang="en-US" dirty="0">
              <a:cs typeface="Arial"/>
            </a:endParaRPr>
          </a:p>
          <a:p>
            <a:endParaRPr lang="en-US" dirty="0">
              <a:cs typeface="Arial"/>
            </a:endParaRPr>
          </a:p>
        </p:txBody>
      </p:sp>
      <p:sp>
        <p:nvSpPr>
          <p:cNvPr id="5" name="Slide Number Placeholder 4">
            <a:extLst>
              <a:ext uri="{FF2B5EF4-FFF2-40B4-BE49-F238E27FC236}">
                <a16:creationId xmlns:a16="http://schemas.microsoft.com/office/drawing/2014/main" id="{206C3B3B-A3CC-E0B8-FB2C-F720F988ADD1}"/>
              </a:ext>
            </a:extLst>
          </p:cNvPr>
          <p:cNvSpPr>
            <a:spLocks noGrp="1"/>
          </p:cNvSpPr>
          <p:nvPr>
            <p:ph type="sldNum" sz="quarter" idx="12"/>
          </p:nvPr>
        </p:nvSpPr>
        <p:spPr/>
        <p:txBody>
          <a:bodyPr/>
          <a:lstStyle/>
          <a:p>
            <a:fld id="{561D0CCE-8DCC-44DC-A653-AE62B1D84A52}" type="slidenum">
              <a:rPr lang="en-GB" smtClean="0"/>
              <a:pPr/>
              <a:t>3</a:t>
            </a:fld>
            <a:endParaRPr lang="en-GB"/>
          </a:p>
        </p:txBody>
      </p:sp>
    </p:spTree>
    <p:extLst>
      <p:ext uri="{BB962C8B-B14F-4D97-AF65-F5344CB8AC3E}">
        <p14:creationId xmlns:p14="http://schemas.microsoft.com/office/powerpoint/2010/main" val="605549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4376-C7B0-F3F9-053A-13ADB1BCF926}"/>
            </a:ext>
          </a:extLst>
        </p:cNvPr>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23693747-381E-3C96-C3A4-018E7F1B2FD9}"/>
              </a:ext>
            </a:extLst>
          </p:cNvPr>
          <p:cNvSpPr>
            <a:spLocks noGrp="1"/>
          </p:cNvSpPr>
          <p:nvPr>
            <p:ph type="sldNum" sz="quarter" idx="12"/>
          </p:nvPr>
        </p:nvSpPr>
        <p:spPr/>
        <p:txBody>
          <a:bodyPr/>
          <a:lstStyle/>
          <a:p>
            <a:pPr>
              <a:spcAft>
                <a:spcPts val="600"/>
              </a:spcAft>
            </a:pPr>
            <a:fld id="{561D0CCE-8DCC-44DC-A653-AE62B1D84A52}" type="slidenum">
              <a:rPr lang="en-GB" smtClean="0"/>
              <a:pPr>
                <a:spcAft>
                  <a:spcPts val="600"/>
                </a:spcAft>
              </a:pPr>
              <a:t>30</a:t>
            </a:fld>
            <a:endParaRPr lang="en-GB"/>
          </a:p>
        </p:txBody>
      </p:sp>
      <p:sp>
        <p:nvSpPr>
          <p:cNvPr id="3" name="TextBox 2">
            <a:extLst>
              <a:ext uri="{FF2B5EF4-FFF2-40B4-BE49-F238E27FC236}">
                <a16:creationId xmlns:a16="http://schemas.microsoft.com/office/drawing/2014/main" id="{C53BC2CE-9039-E0A6-9C71-EA33C3A00E93}"/>
              </a:ext>
            </a:extLst>
          </p:cNvPr>
          <p:cNvSpPr txBox="1"/>
          <p:nvPr/>
        </p:nvSpPr>
        <p:spPr>
          <a:xfrm>
            <a:off x="0" y="0"/>
            <a:ext cx="12192000" cy="1754326"/>
          </a:xfrm>
          <a:prstGeom prst="rect">
            <a:avLst/>
          </a:prstGeom>
          <a:noFill/>
        </p:spPr>
        <p:txBody>
          <a:bodyPr wrap="square" lIns="91440" tIns="45720" rIns="91440" bIns="45720" anchor="t">
            <a:spAutoFit/>
          </a:bodyPr>
          <a:lstStyle/>
          <a:p>
            <a:pPr algn="ctr"/>
            <a:r>
              <a:rPr lang="en-GB" sz="3600" b="1">
                <a:effectLst/>
                <a:latin typeface="Arial"/>
                <a:ea typeface="Calibri"/>
                <a:cs typeface="Arial"/>
              </a:rPr>
              <a:t>Pfizer Comirnaty</a:t>
            </a:r>
            <a:r>
              <a:rPr lang="en-GB" sz="3600" b="1" baseline="30000">
                <a:effectLst/>
                <a:latin typeface="Arial"/>
                <a:ea typeface="Calibri"/>
                <a:cs typeface="Arial"/>
              </a:rPr>
              <a:t>®</a:t>
            </a:r>
            <a:r>
              <a:rPr lang="en-GB" sz="3600" b="1">
                <a:effectLst/>
                <a:latin typeface="Arial"/>
                <a:ea typeface="Calibri"/>
                <a:cs typeface="Arial"/>
              </a:rPr>
              <a:t> XFG 30 microgram per dose dispersion for injection p</a:t>
            </a:r>
            <a:r>
              <a:rPr lang="en-GB" sz="3600" b="1"/>
              <a:t>re-filled syringe</a:t>
            </a:r>
            <a:r>
              <a:rPr lang="en-GB" sz="3600" b="1">
                <a:effectLst/>
                <a:latin typeface="Arial"/>
                <a:ea typeface="Calibri"/>
                <a:cs typeface="Arial"/>
              </a:rPr>
              <a:t> COVID-19 mRNA Vaccine</a:t>
            </a:r>
            <a:endParaRPr lang="en-GB" sz="3600"/>
          </a:p>
        </p:txBody>
      </p:sp>
      <p:sp>
        <p:nvSpPr>
          <p:cNvPr id="4" name="TextBox 3">
            <a:extLst>
              <a:ext uri="{FF2B5EF4-FFF2-40B4-BE49-F238E27FC236}">
                <a16:creationId xmlns:a16="http://schemas.microsoft.com/office/drawing/2014/main" id="{6101C022-8577-696D-E674-8F6237DA7DE7}"/>
              </a:ext>
            </a:extLst>
          </p:cNvPr>
          <p:cNvSpPr txBox="1"/>
          <p:nvPr/>
        </p:nvSpPr>
        <p:spPr>
          <a:xfrm>
            <a:off x="258024" y="5277831"/>
            <a:ext cx="11748977" cy="707886"/>
          </a:xfrm>
          <a:prstGeom prst="rect">
            <a:avLst/>
          </a:prstGeom>
          <a:noFill/>
        </p:spPr>
        <p:txBody>
          <a:bodyPr wrap="square" lIns="91440" tIns="45720" rIns="91440" bIns="45720" anchor="t">
            <a:spAutoFit/>
          </a:bodyPr>
          <a:lstStyle/>
          <a:p>
            <a:pPr algn="ctr"/>
            <a:r>
              <a:rPr lang="en-GB" sz="2000">
                <a:effectLst/>
                <a:ea typeface="Calibri"/>
              </a:rPr>
              <a:t>Pfizer Comirnaty</a:t>
            </a:r>
            <a:r>
              <a:rPr lang="en-GB" sz="2000" baseline="30000">
                <a:effectLst/>
                <a:ea typeface="Calibri"/>
              </a:rPr>
              <a:t>®</a:t>
            </a:r>
            <a:r>
              <a:rPr lang="en-GB" sz="2000">
                <a:effectLst/>
                <a:ea typeface="Calibri"/>
              </a:rPr>
              <a:t> XFG 30 microgram per dose dispersion for injection </a:t>
            </a:r>
            <a:r>
              <a:rPr lang="en-GB" sz="2000">
                <a:ea typeface="Calibri"/>
              </a:rPr>
              <a:t>p</a:t>
            </a:r>
            <a:r>
              <a:rPr lang="en-GB" sz="2000">
                <a:effectLst/>
                <a:ea typeface="Calibri"/>
              </a:rPr>
              <a:t>re-filled syringe COVID-19 mRNA Vaccine</a:t>
            </a:r>
            <a:endParaRPr lang="en-GB" sz="2000">
              <a:highlight>
                <a:srgbClr val="FFFF00"/>
              </a:highlight>
              <a:ea typeface="Calibri"/>
            </a:endParaRPr>
          </a:p>
        </p:txBody>
      </p:sp>
      <p:sp>
        <p:nvSpPr>
          <p:cNvPr id="2" name="TextBox 1">
            <a:extLst>
              <a:ext uri="{FF2B5EF4-FFF2-40B4-BE49-F238E27FC236}">
                <a16:creationId xmlns:a16="http://schemas.microsoft.com/office/drawing/2014/main" id="{FE35A2D0-CB86-3C71-CA84-78633D1210DE}"/>
              </a:ext>
            </a:extLst>
          </p:cNvPr>
          <p:cNvSpPr txBox="1"/>
          <p:nvPr/>
        </p:nvSpPr>
        <p:spPr>
          <a:xfrm>
            <a:off x="11165305" y="6377008"/>
            <a:ext cx="712270" cy="369332"/>
          </a:xfrm>
          <a:prstGeom prst="rect">
            <a:avLst/>
          </a:prstGeom>
          <a:noFill/>
        </p:spPr>
        <p:txBody>
          <a:bodyPr wrap="square" lIns="91440" tIns="45720" rIns="91440" bIns="45720" rtlCol="0" anchor="t">
            <a:spAutoFit/>
          </a:bodyPr>
          <a:lstStyle/>
          <a:p>
            <a:r>
              <a:rPr lang="en-GB" b="1">
                <a:solidFill>
                  <a:schemeClr val="bg1"/>
                </a:solidFill>
              </a:rPr>
              <a:t>33</a:t>
            </a:r>
          </a:p>
        </p:txBody>
      </p:sp>
      <p:sp>
        <p:nvSpPr>
          <p:cNvPr id="7" name="TextBox 6">
            <a:extLst>
              <a:ext uri="{FF2B5EF4-FFF2-40B4-BE49-F238E27FC236}">
                <a16:creationId xmlns:a16="http://schemas.microsoft.com/office/drawing/2014/main" id="{37844826-84F3-08ED-82A0-4BB495E99627}"/>
              </a:ext>
            </a:extLst>
          </p:cNvPr>
          <p:cNvSpPr txBox="1"/>
          <p:nvPr/>
        </p:nvSpPr>
        <p:spPr>
          <a:xfrm>
            <a:off x="4253552" y="1692593"/>
            <a:ext cx="3684895" cy="369332"/>
          </a:xfrm>
          <a:prstGeom prst="rect">
            <a:avLst/>
          </a:prstGeom>
          <a:noFill/>
        </p:spPr>
        <p:txBody>
          <a:bodyPr wrap="square" rtlCol="0">
            <a:spAutoFit/>
          </a:bodyPr>
          <a:lstStyle/>
          <a:p>
            <a:pPr algn="ctr"/>
            <a:r>
              <a:rPr lang="en-GB" i="1"/>
              <a:t>For ages: </a:t>
            </a:r>
            <a:r>
              <a:rPr lang="en-GB" b="1" i="1"/>
              <a:t>12 to 17 years</a:t>
            </a:r>
          </a:p>
        </p:txBody>
      </p:sp>
      <p:pic>
        <p:nvPicPr>
          <p:cNvPr id="8" name="Picture 7">
            <a:extLst>
              <a:ext uri="{FF2B5EF4-FFF2-40B4-BE49-F238E27FC236}">
                <a16:creationId xmlns:a16="http://schemas.microsoft.com/office/drawing/2014/main" id="{4B35CFE0-215C-4FD0-CB5E-B98B7620C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5393" y="2380455"/>
            <a:ext cx="3493853" cy="2506085"/>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E6FA5BA2-EE2C-1E9B-CC42-05908E92BC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2179" y="1569606"/>
            <a:ext cx="859464" cy="35307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0703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051D-EBCF-A5EB-E7CA-361A14F9B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88668-DA94-F7A9-A406-91DFB48A8206}"/>
              </a:ext>
            </a:extLst>
          </p:cNvPr>
          <p:cNvSpPr>
            <a:spLocks noGrp="1"/>
          </p:cNvSpPr>
          <p:nvPr>
            <p:ph type="title"/>
          </p:nvPr>
        </p:nvSpPr>
        <p:spPr>
          <a:xfrm>
            <a:off x="172123" y="738"/>
            <a:ext cx="11865684" cy="1929907"/>
          </a:xfrm>
        </p:spPr>
        <p:txBody>
          <a:bodyPr lIns="91440" tIns="45720" rIns="91440" bIns="45720" anchor="t"/>
          <a:lstStyle/>
          <a:p>
            <a:pPr algn="ctr"/>
            <a:r>
              <a:rPr kumimoji="0" lang="en-GB" sz="3600" b="1" i="0" u="none" strike="noStrike" kern="1200" cap="none" spc="0" normalizeH="0" baseline="0" noProof="0">
                <a:ln>
                  <a:noFill/>
                </a:ln>
                <a:solidFill>
                  <a:srgbClr val="212A73"/>
                </a:solidFill>
                <a:effectLst/>
                <a:uLnTx/>
                <a:uFillTx/>
                <a:latin typeface="Arial"/>
                <a:ea typeface="+mj-ea"/>
                <a:cs typeface="+mj-cs"/>
              </a:rPr>
              <a:t>Presentation</a:t>
            </a:r>
            <a:r>
              <a:rPr lang="en-GB" sz="3600" b="1">
                <a:solidFill>
                  <a:srgbClr val="212A73"/>
                </a:solidFill>
                <a:latin typeface="Arial"/>
              </a:rPr>
              <a:t> and preparation</a:t>
            </a:r>
            <a:r>
              <a:rPr kumimoji="0" lang="en-GB" sz="3600" b="1" i="0" u="none" strike="noStrike" kern="1200" cap="none" spc="0" normalizeH="0" baseline="0" noProof="0">
                <a:ln>
                  <a:noFill/>
                </a:ln>
                <a:solidFill>
                  <a:srgbClr val="212A73"/>
                </a:solidFill>
                <a:effectLst/>
                <a:uLnTx/>
                <a:uFillTx/>
                <a:latin typeface="Arial"/>
                <a:ea typeface="+mj-ea"/>
                <a:cs typeface="+mj-cs"/>
              </a:rPr>
              <a:t>: </a:t>
            </a:r>
            <a:r>
              <a:rPr kumimoji="0" lang="en-GB" sz="3600" b="1" i="0" u="none" strike="noStrike" kern="1200" cap="none" spc="0" normalizeH="0" baseline="0" noProof="0">
                <a:ln>
                  <a:noFill/>
                </a:ln>
                <a:solidFill>
                  <a:srgbClr val="212A73"/>
                </a:solidFill>
                <a:effectLst/>
                <a:uLnTx/>
                <a:uFillTx/>
                <a:latin typeface="Arial"/>
                <a:ea typeface="Calibri"/>
                <a:cs typeface="Arial"/>
              </a:rPr>
              <a:t>Pfizer </a:t>
            </a:r>
            <a:r>
              <a:rPr kumimoji="0" lang="en-GB" sz="3600" b="1" i="0" u="none" strike="noStrike" kern="1200" cap="none" spc="0" normalizeH="0" baseline="0" noProof="0">
                <a:ln>
                  <a:noFill/>
                </a:ln>
                <a:solidFill>
                  <a:srgbClr val="212A73"/>
                </a:solidFill>
                <a:effectLst/>
                <a:uLnTx/>
                <a:uFillTx/>
                <a:latin typeface="Arial"/>
                <a:ea typeface="Calibri"/>
                <a:cs typeface="+mj-cs"/>
              </a:rPr>
              <a:t>Comirnaty</a:t>
            </a:r>
            <a:r>
              <a:rPr kumimoji="0" lang="en-GB" sz="3600" b="1" i="0" u="none" strike="noStrike" kern="1200" cap="none" spc="0" normalizeH="0" baseline="30000" noProof="0">
                <a:ln>
                  <a:noFill/>
                </a:ln>
                <a:solidFill>
                  <a:srgbClr val="212A73"/>
                </a:solidFill>
                <a:effectLst/>
                <a:uLnTx/>
                <a:uFillTx/>
                <a:latin typeface="Arial"/>
                <a:ea typeface="Calibri"/>
                <a:cs typeface="+mj-cs"/>
              </a:rPr>
              <a:t>®</a:t>
            </a:r>
            <a:r>
              <a:rPr kumimoji="0" lang="en-GB" sz="3600" b="1" i="0" u="none" strike="noStrike" kern="1200" cap="none" spc="0" normalizeH="0" baseline="0" noProof="0">
                <a:ln>
                  <a:noFill/>
                </a:ln>
                <a:solidFill>
                  <a:srgbClr val="212A73"/>
                </a:solidFill>
                <a:effectLst/>
                <a:uLnTx/>
                <a:uFillTx/>
                <a:latin typeface="Arial"/>
                <a:ea typeface="Calibri"/>
                <a:cs typeface="+mj-cs"/>
              </a:rPr>
              <a:t> XFG</a:t>
            </a:r>
            <a:br>
              <a:rPr lang="en-GB" sz="3600" b="1" i="0" u="none" strike="noStrike" kern="1200" cap="none" spc="0" normalizeH="0" baseline="0" noProof="0">
                <a:ln>
                  <a:noFill/>
                </a:ln>
                <a:effectLst/>
                <a:uLnTx/>
                <a:uFillTx/>
                <a:latin typeface="Arial"/>
                <a:ea typeface="Calibri" panose="020F0502020204030204" pitchFamily="34" charset="0"/>
              </a:rPr>
            </a:br>
            <a:r>
              <a:rPr lang="en-GB" sz="3600" b="1" i="0" u="none" strike="noStrike" kern="1200" cap="none" spc="0" normalizeH="0" baseline="0" noProof="0">
                <a:ln>
                  <a:noFill/>
                </a:ln>
                <a:effectLst/>
                <a:uLnTx/>
                <a:uFillTx/>
                <a:latin typeface="Arial"/>
                <a:ea typeface="Calibri" panose="020F0502020204030204" pitchFamily="34" charset="0"/>
              </a:rPr>
              <a:t>3</a:t>
            </a:r>
            <a:r>
              <a:rPr kumimoji="0" lang="en-GB" sz="3600" b="1" i="0" u="none" strike="noStrike" kern="1200" cap="none" spc="0" normalizeH="0" baseline="0" noProof="0">
                <a:ln>
                  <a:noFill/>
                </a:ln>
                <a:solidFill>
                  <a:srgbClr val="212A73"/>
                </a:solidFill>
                <a:effectLst/>
                <a:uLnTx/>
                <a:uFillTx/>
                <a:latin typeface="Arial"/>
                <a:ea typeface="Calibri"/>
                <a:cs typeface="+mj-cs"/>
              </a:rPr>
              <a:t>0 microgram per dose dispersion for injection COVID-19 mRNA Vaccine  </a:t>
            </a:r>
            <a:br>
              <a:rPr lang="en-GB" sz="3600" b="1">
                <a:latin typeface="Arial"/>
                <a:ea typeface="Calibri"/>
              </a:rPr>
            </a:br>
            <a:br>
              <a:rPr lang="en-GB" sz="3600" b="1" i="0" u="none" strike="noStrike" kern="1200" cap="none" spc="0" normalizeH="0" baseline="0" noProof="0">
                <a:ln>
                  <a:noFill/>
                </a:ln>
                <a:effectLst/>
                <a:uLnTx/>
                <a:uFillTx/>
                <a:latin typeface="Arial"/>
                <a:ea typeface="Calibri" panose="020F0502020204030204" pitchFamily="34" charset="0"/>
              </a:rPr>
            </a:br>
            <a:endParaRPr lang="en-GB" sz="3600" b="1">
              <a:ea typeface="Calibri"/>
              <a:cs typeface="Arial"/>
            </a:endParaRPr>
          </a:p>
        </p:txBody>
      </p:sp>
      <p:sp>
        <p:nvSpPr>
          <p:cNvPr id="5" name="Slide Number Placeholder 4">
            <a:extLst>
              <a:ext uri="{FF2B5EF4-FFF2-40B4-BE49-F238E27FC236}">
                <a16:creationId xmlns:a16="http://schemas.microsoft.com/office/drawing/2014/main" id="{5972903F-9FB1-063D-AA09-C5BF6636C2CB}"/>
              </a:ext>
            </a:extLst>
          </p:cNvPr>
          <p:cNvSpPr>
            <a:spLocks noGrp="1"/>
          </p:cNvSpPr>
          <p:nvPr>
            <p:ph type="sldNum" sz="quarter" idx="12"/>
          </p:nvPr>
        </p:nvSpPr>
        <p:spPr/>
        <p:txBody>
          <a:bodyPr/>
          <a:lstStyle/>
          <a:p>
            <a:fld id="{561D0CCE-8DCC-44DC-A653-AE62B1D84A52}" type="slidenum">
              <a:rPr lang="en-GB" smtClean="0"/>
              <a:pPr/>
              <a:t>31</a:t>
            </a:fld>
            <a:endParaRPr lang="en-GB"/>
          </a:p>
        </p:txBody>
      </p:sp>
      <p:sp>
        <p:nvSpPr>
          <p:cNvPr id="8" name="TextBox 7">
            <a:extLst>
              <a:ext uri="{FF2B5EF4-FFF2-40B4-BE49-F238E27FC236}">
                <a16:creationId xmlns:a16="http://schemas.microsoft.com/office/drawing/2014/main" id="{FE8CF4CE-B300-A42E-A0D1-A1C0613ED5E9}"/>
              </a:ext>
            </a:extLst>
          </p:cNvPr>
          <p:cNvSpPr txBox="1"/>
          <p:nvPr/>
        </p:nvSpPr>
        <p:spPr>
          <a:xfrm>
            <a:off x="838200" y="1996966"/>
            <a:ext cx="9876416" cy="3780522"/>
          </a:xfrm>
          <a:prstGeom prst="rect">
            <a:avLst/>
          </a:prstGeom>
          <a:noFill/>
        </p:spPr>
        <p:txBody>
          <a:bodyPr wrap="square" lIns="91440" tIns="45720" rIns="91440" bIns="45720" rtlCol="0" anchor="t">
            <a:spAutoFit/>
          </a:bodyPr>
          <a:lstStyle/>
          <a:p>
            <a:pPr marL="228600" lvl="0" indent="-228600">
              <a:lnSpc>
                <a:spcPct val="90000"/>
              </a:lnSpc>
              <a:spcBef>
                <a:spcPts val="1000"/>
              </a:spcBef>
              <a:buFont typeface="Arial" panose="020B0604020202020204" pitchFamily="34" charset="0"/>
              <a:buChar char="•"/>
              <a:defRPr/>
            </a:pPr>
            <a:r>
              <a:rPr lang="en-GB" sz="2000">
                <a:solidFill>
                  <a:srgbClr val="002060"/>
                </a:solidFill>
                <a:latin typeface="Arial"/>
              </a:rPr>
              <a:t>Comirnaty XFG 30 micrograms/dose dispersion for injection is a white to off-white dispersion.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kern="1200" cap="none" spc="0" normalizeH="0" baseline="0" noProof="0">
                <a:ln>
                  <a:noFill/>
                </a:ln>
                <a:solidFill>
                  <a:srgbClr val="212A73"/>
                </a:solidFill>
                <a:effectLst/>
                <a:uLnTx/>
                <a:uFillTx/>
                <a:latin typeface="Arial"/>
                <a:ea typeface="Calibri"/>
                <a:cs typeface="+mn-cs"/>
              </a:rPr>
              <a:t>Pfizer Comirnaty</a:t>
            </a:r>
            <a:r>
              <a:rPr kumimoji="0" lang="en-GB" sz="2000" b="0" i="0" u="none" kern="1200" cap="none" spc="0" normalizeH="0" baseline="30000" noProof="0">
                <a:ln>
                  <a:noFill/>
                </a:ln>
                <a:solidFill>
                  <a:srgbClr val="212A73"/>
                </a:solidFill>
                <a:effectLst/>
                <a:uLnTx/>
                <a:uFillTx/>
                <a:latin typeface="Arial"/>
                <a:ea typeface="Calibri"/>
                <a:cs typeface="+mn-cs"/>
              </a:rPr>
              <a:t>®</a:t>
            </a:r>
            <a:r>
              <a:rPr kumimoji="0" lang="en-GB" sz="2000" b="0" i="0" u="none" kern="1200" cap="none" spc="0" normalizeH="0" baseline="0" noProof="0">
                <a:ln>
                  <a:noFill/>
                </a:ln>
                <a:solidFill>
                  <a:srgbClr val="212A73"/>
                </a:solidFill>
                <a:effectLst/>
                <a:uLnTx/>
                <a:uFillTx/>
                <a:latin typeface="Arial"/>
                <a:ea typeface="Calibri"/>
                <a:cs typeface="+mn-cs"/>
              </a:rPr>
              <a:t> XFG </a:t>
            </a:r>
            <a:r>
              <a:rPr lang="en-GB" sz="2000">
                <a:solidFill>
                  <a:srgbClr val="212A73"/>
                </a:solidFill>
                <a:latin typeface="Arial"/>
                <a:ea typeface="Calibri"/>
              </a:rPr>
              <a:t>30 </a:t>
            </a:r>
            <a:r>
              <a:rPr kumimoji="0" lang="en-GB" sz="2000" b="0" i="0" u="none" kern="1200" cap="none" spc="0" normalizeH="0" baseline="0" noProof="0">
                <a:ln>
                  <a:noFill/>
                </a:ln>
                <a:solidFill>
                  <a:srgbClr val="212A73"/>
                </a:solidFill>
                <a:effectLst/>
                <a:uLnTx/>
                <a:uFillTx/>
                <a:latin typeface="Arial"/>
                <a:ea typeface="Calibri"/>
                <a:cs typeface="+mn-cs"/>
              </a:rPr>
              <a:t>micrograms/dose dispersion for injection COVID-19 mRNA vaccine </a:t>
            </a:r>
            <a:r>
              <a:rPr kumimoji="0" lang="en-GB" sz="2000" b="0" i="0" u="none" kern="1200" cap="none" spc="0" normalizeH="0" baseline="0" noProof="0">
                <a:ln>
                  <a:noFill/>
                </a:ln>
                <a:solidFill>
                  <a:srgbClr val="212A73"/>
                </a:solidFill>
                <a:effectLst/>
                <a:uLnTx/>
                <a:uFillTx/>
                <a:latin typeface="Arial"/>
                <a:ea typeface="Times New Roman" panose="02020603050405020304" pitchFamily="18" charset="0"/>
                <a:cs typeface="Arial"/>
              </a:rPr>
              <a:t>in a </a:t>
            </a:r>
            <a:r>
              <a:rPr kumimoji="0" lang="en-GB" sz="2000" b="1" i="0" u="none" kern="1200" cap="none" spc="0" normalizeH="0" baseline="0" noProof="0">
                <a:ln>
                  <a:noFill/>
                </a:ln>
                <a:solidFill>
                  <a:srgbClr val="212A73"/>
                </a:solidFill>
                <a:effectLst/>
                <a:uLnTx/>
                <a:uFillTx/>
                <a:latin typeface="Arial"/>
                <a:ea typeface="Times New Roman" panose="02020603050405020304" pitchFamily="18" charset="0"/>
                <a:cs typeface="Arial"/>
              </a:rPr>
              <a:t>pre-filled syringe</a:t>
            </a:r>
            <a:r>
              <a:rPr kumimoji="0" lang="en-GB" sz="2000" b="0" i="0" u="none" kern="1200" cap="none" spc="0" normalizeH="0" baseline="0" noProof="0">
                <a:ln>
                  <a:noFill/>
                </a:ln>
                <a:solidFill>
                  <a:srgbClr val="212A73"/>
                </a:solidFill>
                <a:effectLst/>
                <a:uLnTx/>
                <a:uFillTx/>
                <a:latin typeface="Arial"/>
                <a:ea typeface="Times New Roman" panose="02020603050405020304" pitchFamily="18" charset="0"/>
                <a:cs typeface="Arial"/>
              </a:rPr>
              <a:t>. </a:t>
            </a:r>
            <a:r>
              <a:rPr kumimoji="0" lang="en-GB" sz="2000" b="1" i="0" u="sng" kern="1200" cap="none" spc="0" normalizeH="0" baseline="0" noProof="0">
                <a:ln>
                  <a:noFill/>
                </a:ln>
                <a:solidFill>
                  <a:srgbClr val="212A73"/>
                </a:solidFill>
                <a:effectLst/>
                <a:uLnTx/>
                <a:uFillTx/>
                <a:latin typeface="Arial"/>
                <a:ea typeface="Times New Roman" panose="02020603050405020304" pitchFamily="18" charset="0"/>
                <a:cs typeface="Arial"/>
              </a:rPr>
              <a:t>NO dilution is required.</a:t>
            </a:r>
            <a:endParaRPr lang="en-GB" sz="2000" b="1" i="0" u="sng" kern="1200" cap="none" spc="0" normalizeH="0" baseline="0" noProof="0">
              <a:ln>
                <a:noFill/>
              </a:ln>
              <a:solidFill>
                <a:srgbClr val="212A73"/>
              </a:solidFill>
              <a:effectLst/>
              <a:uLnTx/>
              <a:uFillTx/>
              <a:latin typeface="Arial"/>
              <a:ea typeface="Times New Roman" panose="02020603050405020304" pitchFamily="18" charset="0"/>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kern="1200" cap="none" spc="0" normalizeH="0" baseline="0" noProof="0">
                <a:ln>
                  <a:noFill/>
                </a:ln>
                <a:solidFill>
                  <a:srgbClr val="002060"/>
                </a:solidFill>
                <a:effectLst/>
                <a:uLnTx/>
                <a:uFillTx/>
                <a:latin typeface="Arial"/>
                <a:ea typeface="+mn-ea"/>
                <a:cs typeface="+mn-cs"/>
              </a:rPr>
              <a:t>Each single dose pre-filled syringe of Comirnaty XFG contains 1 dose of 0.3 mL of vaccine</a:t>
            </a:r>
          </a:p>
          <a:p>
            <a:pPr marL="228600" indent="-228600">
              <a:lnSpc>
                <a:spcPct val="90000"/>
              </a:lnSpc>
              <a:spcBef>
                <a:spcPts val="1000"/>
              </a:spcBef>
              <a:buFont typeface="Arial" panose="020B0604020202020204" pitchFamily="34" charset="0"/>
              <a:buChar char="•"/>
              <a:defRPr/>
            </a:pPr>
            <a:r>
              <a:rPr lang="en-GB" sz="2000">
                <a:solidFill>
                  <a:srgbClr val="002060"/>
                </a:solidFill>
              </a:rPr>
              <a:t>Comirnaty XFG should be prepared by a healthcare professional using aseptic technique to ensure the sterility of the prepared dispersion.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kern="1200" cap="none" spc="0" normalizeH="0" baseline="0" noProof="0">
                <a:ln>
                  <a:noFill/>
                </a:ln>
                <a:solidFill>
                  <a:srgbClr val="002060"/>
                </a:solidFill>
                <a:effectLst/>
                <a:uLnTx/>
                <a:uFillTx/>
                <a:latin typeface="Arial"/>
                <a:ea typeface="+mn-ea"/>
                <a:cs typeface="+mn-cs"/>
              </a:rPr>
              <a:t>Remove tip cap by slowly turning the cap counterclockwise. Do not shake.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kern="1200" cap="none" spc="0" normalizeH="0" baseline="0" noProof="0">
                <a:ln>
                  <a:noFill/>
                </a:ln>
                <a:solidFill>
                  <a:srgbClr val="002060"/>
                </a:solidFill>
                <a:effectLst/>
                <a:uLnTx/>
                <a:uFillTx/>
                <a:latin typeface="Arial"/>
                <a:ea typeface="+mn-ea"/>
                <a:cs typeface="+mn-cs"/>
              </a:rPr>
              <a:t>Attach a needle appropriate for intramuscular injection and administer the entire volume.</a:t>
            </a:r>
            <a:endParaRPr lang="en-GB" sz="2000" b="0" i="0" u="none" kern="1200" cap="none" spc="0" normalizeH="0" baseline="0" noProof="0">
              <a:ln>
                <a:noFill/>
              </a:ln>
              <a:solidFill>
                <a:srgbClr val="002060"/>
              </a:solidFill>
              <a:effectLst/>
              <a:uLnTx/>
              <a:uFillTx/>
              <a:latin typeface="Arial"/>
              <a:cs typeface="Arial"/>
            </a:endParaRPr>
          </a:p>
        </p:txBody>
      </p:sp>
      <p:sp>
        <p:nvSpPr>
          <p:cNvPr id="4" name="TextBox 3">
            <a:extLst>
              <a:ext uri="{FF2B5EF4-FFF2-40B4-BE49-F238E27FC236}">
                <a16:creationId xmlns:a16="http://schemas.microsoft.com/office/drawing/2014/main" id="{299CD987-0D78-C415-8729-AA8BFBC904BF}"/>
              </a:ext>
            </a:extLst>
          </p:cNvPr>
          <p:cNvSpPr txBox="1"/>
          <p:nvPr/>
        </p:nvSpPr>
        <p:spPr>
          <a:xfrm>
            <a:off x="4253552" y="1462685"/>
            <a:ext cx="3684895" cy="369332"/>
          </a:xfrm>
          <a:prstGeom prst="rect">
            <a:avLst/>
          </a:prstGeom>
          <a:noFill/>
        </p:spPr>
        <p:txBody>
          <a:bodyPr wrap="square" rtlCol="0">
            <a:spAutoFit/>
          </a:bodyPr>
          <a:lstStyle/>
          <a:p>
            <a:r>
              <a:rPr lang="en-GB" i="1"/>
              <a:t>For ages: </a:t>
            </a:r>
            <a:r>
              <a:rPr lang="en-GB" b="1" i="1"/>
              <a:t>12 to 18 years</a:t>
            </a:r>
          </a:p>
        </p:txBody>
      </p:sp>
    </p:spTree>
    <p:extLst>
      <p:ext uri="{BB962C8B-B14F-4D97-AF65-F5344CB8AC3E}">
        <p14:creationId xmlns:p14="http://schemas.microsoft.com/office/powerpoint/2010/main" val="173348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92EF1-C6F9-D0EE-4B0B-B89D4017C362}"/>
              </a:ext>
            </a:extLst>
          </p:cNvPr>
          <p:cNvSpPr>
            <a:spLocks noGrp="1"/>
          </p:cNvSpPr>
          <p:nvPr>
            <p:ph type="title"/>
          </p:nvPr>
        </p:nvSpPr>
        <p:spPr>
          <a:xfrm>
            <a:off x="-2627" y="873"/>
            <a:ext cx="12135944" cy="861573"/>
          </a:xfrm>
        </p:spPr>
        <p:txBody>
          <a:bodyPr lIns="91440" tIns="45720" rIns="91440" bIns="45720" anchor="t"/>
          <a:lstStyle/>
          <a:p>
            <a:pPr algn="ctr"/>
            <a:r>
              <a:rPr lang="en-GB" sz="3200" b="1"/>
              <a:t>Hypodermic Sol-Care Safety Needle 23G X 1mm for use with Pfizer Comirnaty</a:t>
            </a:r>
            <a:r>
              <a:rPr lang="en-GB" sz="3200" b="1" baseline="30000"/>
              <a:t>®</a:t>
            </a:r>
            <a:r>
              <a:rPr lang="en-GB" sz="3200" b="1"/>
              <a:t> XFG 30 microgram per dose dispersion for injection </a:t>
            </a:r>
            <a:r>
              <a:rPr lang="en-GB" sz="3200" b="1">
                <a:latin typeface="Arial"/>
                <a:ea typeface="Calibri"/>
                <a:cs typeface="Arial"/>
              </a:rPr>
              <a:t>pre-filled syringe</a:t>
            </a:r>
            <a:r>
              <a:rPr lang="en-GB" sz="3200" b="1"/>
              <a:t> </a:t>
            </a:r>
            <a:endParaRPr lang="en-GB" sz="3200" b="1">
              <a:cs typeface="Arial"/>
            </a:endParaRPr>
          </a:p>
        </p:txBody>
      </p:sp>
      <p:pic>
        <p:nvPicPr>
          <p:cNvPr id="7" name="Content Placeholder 6">
            <a:extLst>
              <a:ext uri="{FF2B5EF4-FFF2-40B4-BE49-F238E27FC236}">
                <a16:creationId xmlns:a16="http://schemas.microsoft.com/office/drawing/2014/main" id="{0F021992-1394-A03C-0864-DE7D0DDBA4BE}"/>
              </a:ext>
            </a:extLst>
          </p:cNvPr>
          <p:cNvPicPr>
            <a:picLocks noGrp="1" noChangeAspect="1"/>
          </p:cNvPicPr>
          <p:nvPr>
            <p:ph idx="1"/>
          </p:nvPr>
        </p:nvPicPr>
        <p:blipFill>
          <a:blip r:embed="rId2"/>
          <a:stretch>
            <a:fillRect/>
          </a:stretch>
        </p:blipFill>
        <p:spPr>
          <a:xfrm>
            <a:off x="8296198" y="2071233"/>
            <a:ext cx="1546586" cy="1188579"/>
          </a:xfrm>
          <a:prstGeom prst="rect">
            <a:avLst/>
          </a:prstGeom>
          <a:ln w="19050">
            <a:solidFill>
              <a:schemeClr val="tx1"/>
            </a:solidFill>
          </a:ln>
          <a:effectLst>
            <a:outerShdw blurRad="50800" dist="38100" dir="2700000" algn="tl" rotWithShape="0">
              <a:prstClr val="black">
                <a:alpha val="40000"/>
              </a:prstClr>
            </a:outerShdw>
          </a:effectLst>
        </p:spPr>
      </p:pic>
      <p:sp>
        <p:nvSpPr>
          <p:cNvPr id="5" name="Slide Number Placeholder 4">
            <a:extLst>
              <a:ext uri="{FF2B5EF4-FFF2-40B4-BE49-F238E27FC236}">
                <a16:creationId xmlns:a16="http://schemas.microsoft.com/office/drawing/2014/main" id="{AD28A86B-3451-874F-6549-FFA66536F900}"/>
              </a:ext>
            </a:extLst>
          </p:cNvPr>
          <p:cNvSpPr>
            <a:spLocks noGrp="1"/>
          </p:cNvSpPr>
          <p:nvPr>
            <p:ph type="sldNum" sz="quarter" idx="12"/>
          </p:nvPr>
        </p:nvSpPr>
        <p:spPr/>
        <p:txBody>
          <a:bodyPr/>
          <a:lstStyle/>
          <a:p>
            <a:fld id="{561D0CCE-8DCC-44DC-A653-AE62B1D84A52}" type="slidenum">
              <a:rPr lang="en-GB" smtClean="0"/>
              <a:pPr/>
              <a:t>32</a:t>
            </a:fld>
            <a:endParaRPr lang="en-GB"/>
          </a:p>
        </p:txBody>
      </p:sp>
      <p:pic>
        <p:nvPicPr>
          <p:cNvPr id="9" name="Picture 8">
            <a:extLst>
              <a:ext uri="{FF2B5EF4-FFF2-40B4-BE49-F238E27FC236}">
                <a16:creationId xmlns:a16="http://schemas.microsoft.com/office/drawing/2014/main" id="{ABF7BE14-80CB-DD1E-9316-4EDA9C288F6E}"/>
              </a:ext>
            </a:extLst>
          </p:cNvPr>
          <p:cNvPicPr>
            <a:picLocks noChangeAspect="1"/>
          </p:cNvPicPr>
          <p:nvPr/>
        </p:nvPicPr>
        <p:blipFill>
          <a:blip r:embed="rId3"/>
          <a:stretch>
            <a:fillRect/>
          </a:stretch>
        </p:blipFill>
        <p:spPr>
          <a:xfrm>
            <a:off x="5710221" y="3749921"/>
            <a:ext cx="6420746" cy="2029108"/>
          </a:xfrm>
          <a:prstGeom prst="rect">
            <a:avLst/>
          </a:prstGeom>
          <a:ln w="19050">
            <a:solidFill>
              <a:schemeClr val="tx1"/>
            </a:solidFill>
          </a:ln>
        </p:spPr>
      </p:pic>
      <p:sp>
        <p:nvSpPr>
          <p:cNvPr id="10" name="TextBox 9">
            <a:extLst>
              <a:ext uri="{FF2B5EF4-FFF2-40B4-BE49-F238E27FC236}">
                <a16:creationId xmlns:a16="http://schemas.microsoft.com/office/drawing/2014/main" id="{D9C0E5C5-B833-3F48-CB18-07C7D808EA4D}"/>
              </a:ext>
            </a:extLst>
          </p:cNvPr>
          <p:cNvSpPr txBox="1"/>
          <p:nvPr/>
        </p:nvSpPr>
        <p:spPr>
          <a:xfrm>
            <a:off x="276672" y="1984682"/>
            <a:ext cx="5272073" cy="4524315"/>
          </a:xfrm>
          <a:prstGeom prst="rect">
            <a:avLst/>
          </a:prstGeom>
          <a:noFill/>
        </p:spPr>
        <p:txBody>
          <a:bodyPr wrap="square" lIns="91440" tIns="45720" rIns="91440" bIns="45720" rtlCol="0" anchor="t">
            <a:spAutoFit/>
          </a:bodyPr>
          <a:lstStyle/>
          <a:p>
            <a:r>
              <a:rPr lang="en-GB">
                <a:ea typeface="+mn-lt"/>
                <a:cs typeface="+mn-lt"/>
              </a:rPr>
              <a:t>Features:</a:t>
            </a:r>
            <a:endParaRPr lang="en-US"/>
          </a:p>
          <a:p>
            <a:endParaRPr lang="en-GB">
              <a:cs typeface="Arial"/>
            </a:endParaRPr>
          </a:p>
          <a:p>
            <a:r>
              <a:rPr lang="en-GB">
                <a:ea typeface="+mn-lt"/>
                <a:cs typeface="+mn-lt"/>
              </a:rPr>
              <a:t>•Two options for protective arm activation: hard surface activation and thumb activation</a:t>
            </a:r>
            <a:endParaRPr lang="en-GB">
              <a:cs typeface="Arial"/>
            </a:endParaRPr>
          </a:p>
          <a:p>
            <a:r>
              <a:rPr lang="en-GB">
                <a:ea typeface="+mn-lt"/>
                <a:cs typeface="+mn-lt"/>
              </a:rPr>
              <a:t>•Simple one-handed safety shield mechanism</a:t>
            </a:r>
            <a:endParaRPr lang="en-GB">
              <a:cs typeface="Arial"/>
            </a:endParaRPr>
          </a:p>
          <a:p>
            <a:r>
              <a:rPr lang="en-GB">
                <a:ea typeface="+mn-lt"/>
                <a:cs typeface="+mn-lt"/>
              </a:rPr>
              <a:t>•Audible click indicates that the safety mechanism is secured and locked in place</a:t>
            </a:r>
            <a:endParaRPr lang="en-GB">
              <a:cs typeface="Arial"/>
            </a:endParaRPr>
          </a:p>
          <a:p>
            <a:r>
              <a:rPr lang="en-GB">
                <a:ea typeface="+mn-lt"/>
                <a:cs typeface="+mn-lt"/>
              </a:rPr>
              <a:t>•Hubs, protective shields, and packaging are color-coded for facilitating the identification of needles gauges (ISO 6009)</a:t>
            </a:r>
            <a:endParaRPr lang="en-GB">
              <a:cs typeface="Arial"/>
            </a:endParaRPr>
          </a:p>
          <a:p>
            <a:r>
              <a:rPr lang="en-GB">
                <a:ea typeface="+mn-lt"/>
                <a:cs typeface="+mn-lt"/>
              </a:rPr>
              <a:t>•Protective arm designed not to obstruct visualization of injection site</a:t>
            </a:r>
            <a:endParaRPr lang="en-GB">
              <a:cs typeface="Arial"/>
            </a:endParaRPr>
          </a:p>
          <a:p>
            <a:r>
              <a:rPr lang="en-GB">
                <a:ea typeface="+mn-lt"/>
                <a:cs typeface="+mn-lt"/>
              </a:rPr>
              <a:t>•Compatible with all standard Luer Lock and Luer Slip Tip syringes</a:t>
            </a:r>
            <a:endParaRPr lang="en-GB">
              <a:cs typeface="Arial"/>
            </a:endParaRPr>
          </a:p>
          <a:p>
            <a:r>
              <a:rPr lang="en-GB">
                <a:ea typeface="+mn-lt"/>
                <a:cs typeface="+mn-lt"/>
              </a:rPr>
              <a:t>•Not manufactured with Latex, PVC and DEHP</a:t>
            </a:r>
            <a:endParaRPr lang="en-GB">
              <a:cs typeface="Arial"/>
            </a:endParaRPr>
          </a:p>
          <a:p>
            <a:endParaRPr lang="en-GB">
              <a:cs typeface="Arial"/>
            </a:endParaRPr>
          </a:p>
        </p:txBody>
      </p:sp>
      <p:sp>
        <p:nvSpPr>
          <p:cNvPr id="13" name="TextBox 12">
            <a:extLst>
              <a:ext uri="{FF2B5EF4-FFF2-40B4-BE49-F238E27FC236}">
                <a16:creationId xmlns:a16="http://schemas.microsoft.com/office/drawing/2014/main" id="{6C7E6992-B82F-EE1E-45C6-1BC81A273D90}"/>
              </a:ext>
            </a:extLst>
          </p:cNvPr>
          <p:cNvSpPr txBox="1"/>
          <p:nvPr/>
        </p:nvSpPr>
        <p:spPr>
          <a:xfrm>
            <a:off x="275060" y="1497206"/>
            <a:ext cx="8884228" cy="369332"/>
          </a:xfrm>
          <a:prstGeom prst="rect">
            <a:avLst/>
          </a:prstGeom>
          <a:noFill/>
        </p:spPr>
        <p:txBody>
          <a:bodyPr wrap="square" lIns="91440" tIns="45720" rIns="91440" bIns="45720" rtlCol="0" anchor="t">
            <a:spAutoFit/>
          </a:bodyPr>
          <a:lstStyle/>
          <a:p>
            <a:r>
              <a:rPr lang="en-GB">
                <a:ea typeface="+mn-lt"/>
                <a:cs typeface="+mn-lt"/>
              </a:rPr>
              <a:t>Sol-Care™ Safety Needle is used in conjunction with a standard syringe.</a:t>
            </a:r>
            <a:endParaRPr lang="en-US">
              <a:cs typeface="Arial"/>
            </a:endParaRPr>
          </a:p>
        </p:txBody>
      </p:sp>
      <p:sp>
        <p:nvSpPr>
          <p:cNvPr id="3" name="TextBox 2">
            <a:extLst>
              <a:ext uri="{FF2B5EF4-FFF2-40B4-BE49-F238E27FC236}">
                <a16:creationId xmlns:a16="http://schemas.microsoft.com/office/drawing/2014/main" id="{C2B6B032-2F7E-F577-6387-788EE6F03ED7}"/>
              </a:ext>
            </a:extLst>
          </p:cNvPr>
          <p:cNvSpPr txBox="1"/>
          <p:nvPr/>
        </p:nvSpPr>
        <p:spPr>
          <a:xfrm>
            <a:off x="525518" y="6240518"/>
            <a:ext cx="1228834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Arial"/>
                <a:ea typeface="Segoe UI"/>
                <a:cs typeface="Arial"/>
              </a:rPr>
              <a:t>Please note: the IPC measures in external resources may not align with the national IPC requirements in Wales. </a:t>
            </a:r>
            <a:endParaRPr lang="en-US">
              <a:solidFill>
                <a:schemeClr val="bg1"/>
              </a:solidFill>
            </a:endParaRPr>
          </a:p>
          <a:p>
            <a:r>
              <a:rPr lang="en-US" sz="1400">
                <a:solidFill>
                  <a:schemeClr val="bg1"/>
                </a:solidFill>
                <a:latin typeface="Arial"/>
                <a:ea typeface="Segoe UI"/>
                <a:cs typeface="Arial"/>
              </a:rPr>
              <a:t>See here for NHS Wales guidance: NIPCM - Public Health Wales: </a:t>
            </a:r>
            <a:r>
              <a:rPr lang="en-US" sz="1200">
                <a:solidFill>
                  <a:srgbClr val="212121"/>
                </a:solidFill>
                <a:latin typeface="Arial"/>
                <a:ea typeface="Segoe UI"/>
                <a:cs typeface="Arial"/>
                <a:hlinkClick r:id="rId4"/>
              </a:rPr>
              <a:t>https://</a:t>
            </a:r>
            <a:r>
              <a:rPr lang="en-US" sz="1200" err="1">
                <a:solidFill>
                  <a:srgbClr val="212121"/>
                </a:solidFill>
                <a:latin typeface="Arial"/>
                <a:ea typeface="Segoe UI"/>
                <a:cs typeface="Arial"/>
                <a:hlinkClick r:id="rId4"/>
              </a:rPr>
              <a:t>phw.nhs.wales</a:t>
            </a:r>
            <a:r>
              <a:rPr lang="en-US" sz="1200">
                <a:solidFill>
                  <a:srgbClr val="212121"/>
                </a:solidFill>
                <a:latin typeface="Arial"/>
                <a:ea typeface="Segoe UI"/>
                <a:cs typeface="Arial"/>
                <a:hlinkClick r:id="rId4"/>
              </a:rPr>
              <a:t>/services-and-teams/antibiotics-and-infections/</a:t>
            </a:r>
            <a:r>
              <a:rPr lang="en-US" sz="1200" err="1">
                <a:solidFill>
                  <a:srgbClr val="212121"/>
                </a:solidFill>
                <a:latin typeface="Arial"/>
                <a:ea typeface="Segoe UI"/>
                <a:cs typeface="Arial"/>
                <a:hlinkClick r:id="rId4"/>
              </a:rPr>
              <a:t>nipcm</a:t>
            </a:r>
            <a:r>
              <a:rPr lang="en-US" sz="1200">
                <a:solidFill>
                  <a:srgbClr val="212121"/>
                </a:solidFill>
                <a:latin typeface="Arial"/>
                <a:ea typeface="Segoe UI"/>
                <a:cs typeface="Arial"/>
                <a:hlinkClick r:id="rId4"/>
              </a:rPr>
              <a:t>/</a:t>
            </a:r>
            <a:r>
              <a:rPr lang="en-US" sz="1200">
                <a:solidFill>
                  <a:srgbClr val="212121"/>
                </a:solidFill>
                <a:latin typeface="Arial"/>
                <a:ea typeface="Segoe UI"/>
                <a:cs typeface="Arial"/>
              </a:rPr>
              <a:t>)</a:t>
            </a:r>
            <a:endParaRPr lang="en-US" sz="1200">
              <a:cs typeface="Arial"/>
            </a:endParaRPr>
          </a:p>
          <a:p>
            <a:endParaRPr lang="en-US" sz="1200">
              <a:solidFill>
                <a:srgbClr val="212121"/>
              </a:solidFill>
              <a:latin typeface="Arial"/>
              <a:cs typeface="Arial"/>
            </a:endParaRPr>
          </a:p>
          <a:p>
            <a:endParaRPr lang="en-US" sz="1400">
              <a:cs typeface="Arial"/>
            </a:endParaRPr>
          </a:p>
        </p:txBody>
      </p:sp>
    </p:spTree>
    <p:extLst>
      <p:ext uri="{BB962C8B-B14F-4D97-AF65-F5344CB8AC3E}">
        <p14:creationId xmlns:p14="http://schemas.microsoft.com/office/powerpoint/2010/main" val="2958555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A4DE-C20D-6DBB-FAFD-52AF0672D19A}"/>
              </a:ext>
            </a:extLst>
          </p:cNvPr>
          <p:cNvSpPr>
            <a:spLocks noGrp="1"/>
          </p:cNvSpPr>
          <p:nvPr>
            <p:ph type="title"/>
          </p:nvPr>
        </p:nvSpPr>
        <p:spPr>
          <a:xfrm>
            <a:off x="0" y="34225"/>
            <a:ext cx="12036971" cy="1084646"/>
          </a:xfrm>
        </p:spPr>
        <p:txBody>
          <a:bodyPr lIns="91440" tIns="45720" rIns="91440" bIns="45720" anchor="t"/>
          <a:lstStyle/>
          <a:p>
            <a:pPr algn="ctr"/>
            <a:r>
              <a:rPr lang="en-GB" sz="3200" b="1"/>
              <a:t>Storage:</a:t>
            </a:r>
            <a:r>
              <a:rPr lang="en-GB" sz="3200" b="1">
                <a:effectLst/>
                <a:latin typeface="+mj-lt"/>
                <a:ea typeface="Calibri"/>
              </a:rPr>
              <a:t> </a:t>
            </a:r>
            <a:r>
              <a:rPr lang="en-GB" sz="3200" b="1">
                <a:effectLst/>
                <a:latin typeface="Arial"/>
                <a:ea typeface="Calibri"/>
                <a:cs typeface="Arial"/>
              </a:rPr>
              <a:t>Pfizer </a:t>
            </a:r>
            <a:r>
              <a:rPr lang="en-GB" sz="3200" b="1">
                <a:effectLst/>
                <a:latin typeface="+mj-lt"/>
                <a:ea typeface="Calibri"/>
              </a:rPr>
              <a:t>Comirnaty</a:t>
            </a:r>
            <a:r>
              <a:rPr lang="en-GB" sz="3200" b="1" baseline="30000">
                <a:effectLst/>
                <a:latin typeface="+mj-lt"/>
                <a:ea typeface="Calibri"/>
              </a:rPr>
              <a:t>®</a:t>
            </a:r>
            <a:r>
              <a:rPr lang="en-GB" sz="3200" b="1">
                <a:effectLst/>
                <a:latin typeface="+mj-lt"/>
                <a:ea typeface="Calibri"/>
              </a:rPr>
              <a:t> </a:t>
            </a:r>
            <a:r>
              <a:rPr lang="en-GB" sz="3200" b="1">
                <a:ea typeface="Calibri"/>
              </a:rPr>
              <a:t>30 mcg XFG</a:t>
            </a:r>
            <a:br>
              <a:rPr lang="en-GB" sz="3200" b="1">
                <a:effectLst/>
                <a:ea typeface="Calibri" panose="020F0502020204030204" pitchFamily="34" charset="0"/>
              </a:rPr>
            </a:br>
            <a:r>
              <a:rPr lang="en-GB" sz="3200" b="1">
                <a:effectLst/>
                <a:latin typeface="+mj-lt"/>
                <a:ea typeface="Calibri"/>
              </a:rPr>
              <a:t>COVID-19 mRNA </a:t>
            </a:r>
            <a:r>
              <a:rPr lang="en-GB" sz="3200" b="1">
                <a:ea typeface="Calibri"/>
              </a:rPr>
              <a:t>Vaccine</a:t>
            </a:r>
            <a:endParaRPr lang="en-GB" sz="3200">
              <a:ea typeface="Calibri"/>
            </a:endParaRPr>
          </a:p>
        </p:txBody>
      </p:sp>
      <p:sp>
        <p:nvSpPr>
          <p:cNvPr id="3" name="Content Placeholder 2">
            <a:extLst>
              <a:ext uri="{FF2B5EF4-FFF2-40B4-BE49-F238E27FC236}">
                <a16:creationId xmlns:a16="http://schemas.microsoft.com/office/drawing/2014/main" id="{EE5DCE51-F10C-3F55-99ED-AF983838E8AB}"/>
              </a:ext>
            </a:extLst>
          </p:cNvPr>
          <p:cNvSpPr>
            <a:spLocks noGrp="1"/>
          </p:cNvSpPr>
          <p:nvPr>
            <p:ph idx="1"/>
          </p:nvPr>
        </p:nvSpPr>
        <p:spPr>
          <a:xfrm>
            <a:off x="384463" y="1212963"/>
            <a:ext cx="10510277" cy="3237868"/>
          </a:xfrm>
        </p:spPr>
        <p:txBody>
          <a:bodyPr lIns="91440" tIns="45720" rIns="91440" bIns="45720" anchor="t"/>
          <a:lstStyle/>
          <a:p>
            <a:pPr>
              <a:spcBef>
                <a:spcPts val="600"/>
              </a:spcBef>
              <a:spcAft>
                <a:spcPts val="600"/>
              </a:spcAft>
            </a:pPr>
            <a:endParaRPr lang="en-GB" sz="1800">
              <a:solidFill>
                <a:srgbClr val="002060"/>
              </a:solidFill>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a typeface="Times New Roman" panose="02020603050405020304" pitchFamily="18" charset="0"/>
            </a:endParaRPr>
          </a:p>
          <a:p>
            <a:pPr marL="0" indent="0">
              <a:spcBef>
                <a:spcPts val="600"/>
              </a:spcBef>
              <a:spcAft>
                <a:spcPts val="600"/>
              </a:spcAft>
              <a:buNone/>
            </a:pPr>
            <a:endParaRPr lang="en-GB" sz="1800">
              <a:solidFill>
                <a:srgbClr val="002060"/>
              </a:solidFill>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pPr>
              <a:spcBef>
                <a:spcPts val="600"/>
              </a:spcBef>
              <a:spcAft>
                <a:spcPts val="600"/>
              </a:spcAft>
            </a:pPr>
            <a:endParaRPr lang="en-GB" sz="1800">
              <a:solidFill>
                <a:srgbClr val="002060"/>
              </a:solidFill>
              <a:effectLst/>
              <a:ea typeface="Times New Roman" panose="02020603050405020304" pitchFamily="18" charset="0"/>
            </a:endParaRPr>
          </a:p>
          <a:p>
            <a:endParaRPr lang="en-GB"/>
          </a:p>
        </p:txBody>
      </p:sp>
      <p:sp>
        <p:nvSpPr>
          <p:cNvPr id="5" name="Slide Number Placeholder 4">
            <a:extLst>
              <a:ext uri="{FF2B5EF4-FFF2-40B4-BE49-F238E27FC236}">
                <a16:creationId xmlns:a16="http://schemas.microsoft.com/office/drawing/2014/main" id="{1DFBD631-566E-6A1E-96C0-42F0957748F0}"/>
              </a:ext>
            </a:extLst>
          </p:cNvPr>
          <p:cNvSpPr>
            <a:spLocks noGrp="1"/>
          </p:cNvSpPr>
          <p:nvPr>
            <p:ph type="sldNum" sz="quarter" idx="12"/>
          </p:nvPr>
        </p:nvSpPr>
        <p:spPr/>
        <p:txBody>
          <a:bodyPr/>
          <a:lstStyle/>
          <a:p>
            <a:fld id="{561D0CCE-8DCC-44DC-A653-AE62B1D84A52}" type="slidenum">
              <a:rPr lang="en-GB" smtClean="0"/>
              <a:pPr/>
              <a:t>33</a:t>
            </a:fld>
            <a:endParaRPr lang="en-GB"/>
          </a:p>
        </p:txBody>
      </p:sp>
      <p:sp>
        <p:nvSpPr>
          <p:cNvPr id="7" name="TextBox 6">
            <a:extLst>
              <a:ext uri="{FF2B5EF4-FFF2-40B4-BE49-F238E27FC236}">
                <a16:creationId xmlns:a16="http://schemas.microsoft.com/office/drawing/2014/main" id="{9870E841-696C-9137-ECE7-DAA3BC5893E8}"/>
              </a:ext>
            </a:extLst>
          </p:cNvPr>
          <p:cNvSpPr txBox="1"/>
          <p:nvPr/>
        </p:nvSpPr>
        <p:spPr>
          <a:xfrm>
            <a:off x="1063562" y="1583709"/>
            <a:ext cx="10290238" cy="495520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2000"/>
              <a:t>Shelf-life </a:t>
            </a:r>
            <a:r>
              <a:rPr lang="en-GB" sz="2000" b="0" i="0" u="none" strike="noStrike">
                <a:effectLst/>
                <a:latin typeface="+mn-lt"/>
              </a:rPr>
              <a:t>12 months when stored at +2 °C to +8 °C.</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b="0" i="0" u="none" strike="noStrike">
                <a:effectLst/>
                <a:latin typeface="+mn-lt"/>
              </a:rPr>
              <a:t>NOTE: The vaccine will be received and stored at +2 °C to +8 °C </a:t>
            </a:r>
            <a:r>
              <a:rPr lang="en-GB" sz="2000" b="1" i="0" u="none" strike="noStrike">
                <a:effectLst/>
                <a:latin typeface="+mn-lt"/>
              </a:rPr>
              <a:t>(refrigerated only)</a:t>
            </a:r>
            <a:r>
              <a:rPr lang="en-GB" sz="2000" b="0" i="0" u="none" strike="noStrike">
                <a:effectLst/>
                <a:latin typeface="+mn-lt"/>
              </a:rPr>
              <a:t>.</a:t>
            </a:r>
          </a:p>
          <a:p>
            <a:pPr marL="285750" indent="-285750">
              <a:buFont typeface="Arial" panose="020B0604020202020204" pitchFamily="34" charset="0"/>
              <a:buChar char="•"/>
            </a:pPr>
            <a:endParaRPr lang="en-GB" sz="2000"/>
          </a:p>
          <a:p>
            <a:r>
              <a:rPr lang="en-GB" sz="2000" b="1"/>
              <a:t>Special precautions for storage:</a:t>
            </a:r>
          </a:p>
          <a:p>
            <a:endParaRPr lang="en-GB" sz="2000"/>
          </a:p>
          <a:p>
            <a:pPr marL="285750" indent="-285750" fontAlgn="ctr">
              <a:buFont typeface="Arial" panose="020B0604020202020204" pitchFamily="34" charset="0"/>
              <a:buChar char="•"/>
            </a:pPr>
            <a:r>
              <a:rPr lang="en-GB" sz="2000"/>
              <a:t>Store glass pre-filled syringes at +2 °C to +8 °C. </a:t>
            </a:r>
            <a:r>
              <a:rPr lang="en-GB" sz="2000" b="1"/>
              <a:t>DO NOT FREEZE</a:t>
            </a:r>
            <a:r>
              <a:rPr lang="en-GB" sz="2000"/>
              <a:t>.</a:t>
            </a:r>
          </a:p>
          <a:p>
            <a:pPr marL="285750" indent="-285750" fontAlgn="ctr">
              <a:buFont typeface="Arial" panose="020B0604020202020204" pitchFamily="34" charset="0"/>
              <a:buChar char="•"/>
            </a:pPr>
            <a:endParaRPr lang="en-GB" sz="2000"/>
          </a:p>
          <a:p>
            <a:pPr marL="285750" indent="-285750" fontAlgn="ctr">
              <a:buFont typeface="Arial" panose="020B0604020202020204" pitchFamily="34" charset="0"/>
              <a:buChar char="•"/>
            </a:pPr>
            <a:r>
              <a:rPr lang="en-GB" sz="2000"/>
              <a:t>Store the vaccine in the original package in order to protect from light</a:t>
            </a:r>
            <a:endParaRPr lang="en-GB" sz="2000">
              <a:cs typeface="Arial"/>
            </a:endParaRPr>
          </a:p>
          <a:p>
            <a:pPr marL="285750" indent="-285750" fontAlgn="ctr">
              <a:buFont typeface="Arial" panose="020B0604020202020204" pitchFamily="34" charset="0"/>
              <a:buChar char="•"/>
            </a:pPr>
            <a:endParaRPr lang="en-GB" sz="2000"/>
          </a:p>
          <a:p>
            <a:pPr marL="285750" indent="-285750" fontAlgn="ctr">
              <a:buFont typeface="Arial" panose="020B0604020202020204" pitchFamily="34" charset="0"/>
              <a:buChar char="•"/>
            </a:pPr>
            <a:r>
              <a:rPr lang="en-GB" sz="2000"/>
              <a:t>During storage, minimise exposure to room light, and avoid exposure to direct sunlight and ultraviolet light</a:t>
            </a:r>
          </a:p>
          <a:p>
            <a:pPr marL="285750" indent="-285750">
              <a:buFont typeface="Arial" panose="020B0604020202020204" pitchFamily="34" charset="0"/>
              <a:buChar char="•"/>
            </a:pPr>
            <a:endParaRPr lang="en-GB" sz="2000">
              <a:cs typeface="Arial"/>
            </a:endParaRPr>
          </a:p>
          <a:p>
            <a:endParaRPr lang="en-GB" sz="2000" b="1">
              <a:cs typeface="Arial"/>
            </a:endParaRPr>
          </a:p>
          <a:p>
            <a:endParaRPr lang="en-GB">
              <a:cs typeface="Arial"/>
            </a:endParaRPr>
          </a:p>
          <a:p>
            <a:pPr marL="285750" indent="-285750">
              <a:buFont typeface="Arial" panose="020B0604020202020204" pitchFamily="34" charset="0"/>
              <a:buChar char="•"/>
            </a:pPr>
            <a:endParaRPr lang="en-GB">
              <a:cs typeface="Arial"/>
            </a:endParaRPr>
          </a:p>
        </p:txBody>
      </p:sp>
    </p:spTree>
    <p:extLst>
      <p:ext uri="{BB962C8B-B14F-4D97-AF65-F5344CB8AC3E}">
        <p14:creationId xmlns:p14="http://schemas.microsoft.com/office/powerpoint/2010/main" val="2438735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787A1-88EE-B42E-D9E3-0D28ED2BB82E}"/>
              </a:ext>
            </a:extLst>
          </p:cNvPr>
          <p:cNvSpPr>
            <a:spLocks noGrp="1"/>
          </p:cNvSpPr>
          <p:nvPr>
            <p:ph type="title"/>
          </p:nvPr>
        </p:nvSpPr>
        <p:spPr>
          <a:xfrm>
            <a:off x="0" y="28370"/>
            <a:ext cx="12192000" cy="1006713"/>
          </a:xfrm>
        </p:spPr>
        <p:txBody>
          <a:bodyPr lIns="91440" tIns="45720" rIns="91440" bIns="45720" anchor="t"/>
          <a:lstStyle/>
          <a:p>
            <a:pPr algn="ctr"/>
            <a:r>
              <a:rPr lang="en-GB" sz="3200" b="1"/>
              <a:t>List of excipients: </a:t>
            </a:r>
            <a:r>
              <a:rPr lang="en-GB" sz="3200" b="1">
                <a:effectLst/>
                <a:latin typeface="Arial"/>
                <a:ea typeface="Calibri"/>
                <a:cs typeface="Arial"/>
              </a:rPr>
              <a:t>Pfizer </a:t>
            </a:r>
            <a:r>
              <a:rPr lang="en-GB" sz="3200" b="1">
                <a:effectLst/>
                <a:latin typeface="+mj-lt"/>
                <a:ea typeface="Calibri"/>
              </a:rPr>
              <a:t>Comirnaty</a:t>
            </a:r>
            <a:r>
              <a:rPr lang="en-GB" sz="3200" b="1" baseline="30000">
                <a:effectLst/>
                <a:latin typeface="+mj-lt"/>
                <a:ea typeface="Calibri"/>
              </a:rPr>
              <a:t>®</a:t>
            </a:r>
            <a:r>
              <a:rPr lang="en-GB" sz="3200" b="1">
                <a:effectLst/>
                <a:latin typeface="+mj-lt"/>
                <a:ea typeface="Calibri"/>
              </a:rPr>
              <a:t> XFG</a:t>
            </a:r>
            <a:br>
              <a:rPr lang="en-GB" sz="3200" b="1">
                <a:effectLst/>
                <a:ea typeface="Calibri" panose="020F0502020204030204" pitchFamily="34" charset="0"/>
              </a:rPr>
            </a:br>
            <a:r>
              <a:rPr lang="en-GB" sz="3200" b="1">
                <a:effectLst/>
                <a:latin typeface="+mj-lt"/>
                <a:ea typeface="Calibri"/>
              </a:rPr>
              <a:t>COVID-19 mRNA Vaccines</a:t>
            </a:r>
            <a:endParaRPr lang="en-GB" sz="3200" b="1">
              <a:ea typeface="Calibri"/>
            </a:endParaRPr>
          </a:p>
        </p:txBody>
      </p:sp>
      <p:sp>
        <p:nvSpPr>
          <p:cNvPr id="3" name="Content Placeholder 2">
            <a:extLst>
              <a:ext uri="{FF2B5EF4-FFF2-40B4-BE49-F238E27FC236}">
                <a16:creationId xmlns:a16="http://schemas.microsoft.com/office/drawing/2014/main" id="{01412D73-A507-48CB-C82B-47F707504F26}"/>
              </a:ext>
            </a:extLst>
          </p:cNvPr>
          <p:cNvSpPr>
            <a:spLocks noGrp="1"/>
          </p:cNvSpPr>
          <p:nvPr>
            <p:ph idx="1"/>
          </p:nvPr>
        </p:nvSpPr>
        <p:spPr>
          <a:xfrm>
            <a:off x="586756" y="1600914"/>
            <a:ext cx="5503383" cy="4712425"/>
          </a:xfrm>
        </p:spPr>
        <p:txBody>
          <a:bodyPr/>
          <a:lstStyle/>
          <a:p>
            <a:pPr marL="0" indent="0">
              <a:buNone/>
            </a:pPr>
            <a:r>
              <a:rPr lang="en-GB" sz="2000"/>
              <a:t>These vaccines contain</a:t>
            </a:r>
          </a:p>
          <a:p>
            <a:pPr marL="0" indent="0">
              <a:buNone/>
            </a:pPr>
            <a:endParaRPr lang="en-GB" sz="1800"/>
          </a:p>
          <a:p>
            <a:r>
              <a:rPr lang="en-GB" sz="1800"/>
              <a:t>((4-hydroxybutyl)azanediyl)bis(hexane-6,1-diyl)bis(2-hexyldecanoate) (ALC-0315)</a:t>
            </a:r>
          </a:p>
          <a:p>
            <a:r>
              <a:rPr lang="en-GB" sz="1800"/>
              <a:t>2‑[(polyethylene glycol)-2000]-N,N-</a:t>
            </a:r>
            <a:r>
              <a:rPr lang="en-GB" sz="1800" err="1"/>
              <a:t>ditetradecylacetamide</a:t>
            </a:r>
            <a:r>
              <a:rPr lang="en-GB" sz="1800"/>
              <a:t> (ALC-0159)</a:t>
            </a:r>
          </a:p>
          <a:p>
            <a:r>
              <a:rPr lang="en-GB" sz="1800"/>
              <a:t>1,2-Distearoyl-sn-glycero-3-phosphocholine (DSPC)</a:t>
            </a:r>
          </a:p>
          <a:p>
            <a:r>
              <a:rPr lang="en-GB" sz="1800"/>
              <a:t>Cholesterol</a:t>
            </a:r>
          </a:p>
          <a:p>
            <a:r>
              <a:rPr lang="en-GB" sz="1800"/>
              <a:t>Trometamol</a:t>
            </a:r>
          </a:p>
          <a:p>
            <a:r>
              <a:rPr lang="en-GB" sz="1800"/>
              <a:t>Trometamol hydrochloride</a:t>
            </a:r>
          </a:p>
          <a:p>
            <a:r>
              <a:rPr lang="en-GB" sz="1800"/>
              <a:t>Sucrose</a:t>
            </a:r>
          </a:p>
          <a:p>
            <a:r>
              <a:rPr lang="en-GB" sz="1800"/>
              <a:t>Water for injections</a:t>
            </a:r>
          </a:p>
        </p:txBody>
      </p:sp>
      <p:sp>
        <p:nvSpPr>
          <p:cNvPr id="5" name="Slide Number Placeholder 4">
            <a:extLst>
              <a:ext uri="{FF2B5EF4-FFF2-40B4-BE49-F238E27FC236}">
                <a16:creationId xmlns:a16="http://schemas.microsoft.com/office/drawing/2014/main" id="{60FA63E0-4ED3-A384-8A09-1C13A0420384}"/>
              </a:ext>
            </a:extLst>
          </p:cNvPr>
          <p:cNvSpPr>
            <a:spLocks noGrp="1"/>
          </p:cNvSpPr>
          <p:nvPr>
            <p:ph type="sldNum" sz="quarter" idx="12"/>
          </p:nvPr>
        </p:nvSpPr>
        <p:spPr/>
        <p:txBody>
          <a:bodyPr/>
          <a:lstStyle/>
          <a:p>
            <a:fld id="{561D0CCE-8DCC-44DC-A653-AE62B1D84A52}" type="slidenum">
              <a:rPr lang="en-GB" smtClean="0"/>
              <a:pPr/>
              <a:t>34</a:t>
            </a:fld>
            <a:endParaRPr lang="en-GB"/>
          </a:p>
        </p:txBody>
      </p:sp>
      <p:sp>
        <p:nvSpPr>
          <p:cNvPr id="6" name="TextBox 5">
            <a:extLst>
              <a:ext uri="{FF2B5EF4-FFF2-40B4-BE49-F238E27FC236}">
                <a16:creationId xmlns:a16="http://schemas.microsoft.com/office/drawing/2014/main" id="{9F8C3399-C555-7A0E-6DC0-9018E99DB5FA}"/>
              </a:ext>
            </a:extLst>
          </p:cNvPr>
          <p:cNvSpPr txBox="1"/>
          <p:nvPr/>
        </p:nvSpPr>
        <p:spPr>
          <a:xfrm>
            <a:off x="6809490" y="1770112"/>
            <a:ext cx="4991446" cy="1754326"/>
          </a:xfrm>
          <a:prstGeom prst="rect">
            <a:avLst/>
          </a:prstGeom>
          <a:noFill/>
        </p:spPr>
        <p:txBody>
          <a:bodyPr wrap="square" lIns="91440" tIns="45720" rIns="91440" bIns="45720" anchor="t">
            <a:spAutoFit/>
          </a:bodyPr>
          <a:lstStyle/>
          <a:p>
            <a:pPr marL="285750" lvl="0" indent="-285750">
              <a:buFont typeface="Arial" panose="020B0604020202020204" pitchFamily="34" charset="0"/>
              <a:buChar char="•"/>
              <a:defRPr/>
            </a:pPr>
            <a:endParaRPr lang="en-GB">
              <a:hlinkClick r:id="rId3"/>
            </a:endParaRPr>
          </a:p>
          <a:p>
            <a:pPr lvl="0">
              <a:defRPr/>
            </a:pPr>
            <a:endParaRPr lang="en-GB" b="0" i="0" u="none" strike="noStrike" kern="1200" cap="none" spc="0" normalizeH="0" baseline="0" noProof="0">
              <a:ln>
                <a:noFill/>
              </a:ln>
              <a:solidFill>
                <a:srgbClr val="212A73"/>
              </a:solidFill>
              <a:effectLst/>
              <a:uLnTx/>
              <a:uFillTx/>
              <a:latin typeface="Arial"/>
              <a:cs typeface="Arial"/>
            </a:endParaRPr>
          </a:p>
          <a:p>
            <a:pPr marR="0" lvl="0" algn="l" defTabSz="914400" rtl="0" eaLnBrk="1" fontAlgn="auto" latinLnBrk="0" hangingPunct="1">
              <a:lnSpc>
                <a:spcPct val="100000"/>
              </a:lnSpc>
              <a:spcBef>
                <a:spcPts val="0"/>
              </a:spcBef>
              <a:spcAft>
                <a:spcPts val="0"/>
              </a:spcAft>
              <a:buClrTx/>
              <a:buSzTx/>
              <a:tabLst/>
              <a:defRPr/>
            </a:pPr>
            <a:r>
              <a:rPr kumimoji="0" lang="en-GB" b="0" i="0" u="none" strike="noStrike" kern="1200" cap="none" spc="0" normalizeH="0" baseline="0" noProof="0">
                <a:ln>
                  <a:noFill/>
                </a:ln>
                <a:solidFill>
                  <a:srgbClr val="212A73"/>
                </a:solidFill>
                <a:effectLst/>
                <a:uLnTx/>
                <a:uFillTx/>
                <a:latin typeface="Arial"/>
                <a:ea typeface="+mn-ea"/>
                <a:cs typeface="+mn-cs"/>
                <a:hlinkClick r:id="rId4"/>
              </a:rPr>
              <a:t>Vaccine ingredients | Vaccine Knowledge (ox.ac.uk)</a:t>
            </a:r>
            <a:endParaRPr kumimoji="0" lang="en-GB" b="0" i="0" u="none" strike="noStrike" kern="1200" cap="none" spc="0" normalizeH="0" baseline="0" noProof="0">
              <a:ln>
                <a:noFill/>
              </a:ln>
              <a:solidFill>
                <a:srgbClr val="212A73"/>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srgbClr val="212A73"/>
              </a:solidFill>
              <a:effectLst/>
              <a:uLnTx/>
              <a:uFillTx/>
              <a:latin typeface="Arial"/>
              <a:ea typeface="+mn-ea"/>
              <a:cs typeface="+mn-cs"/>
            </a:endParaRPr>
          </a:p>
          <a:p>
            <a:pPr algn="ctr"/>
            <a:endParaRPr lang="en-GB"/>
          </a:p>
        </p:txBody>
      </p:sp>
      <p:sp>
        <p:nvSpPr>
          <p:cNvPr id="4" name="TextBox 3">
            <a:extLst>
              <a:ext uri="{FF2B5EF4-FFF2-40B4-BE49-F238E27FC236}">
                <a16:creationId xmlns:a16="http://schemas.microsoft.com/office/drawing/2014/main" id="{DD4F75A7-7DE1-E8BB-0CBA-28DA19339B6B}"/>
              </a:ext>
            </a:extLst>
          </p:cNvPr>
          <p:cNvSpPr txBox="1"/>
          <p:nvPr/>
        </p:nvSpPr>
        <p:spPr>
          <a:xfrm>
            <a:off x="6785811" y="1487236"/>
            <a:ext cx="48194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cs typeface="Segoe UI"/>
              </a:rPr>
              <a:t>For further information about specific excipients in vaccines see:</a:t>
            </a:r>
          </a:p>
        </p:txBody>
      </p:sp>
      <p:sp>
        <p:nvSpPr>
          <p:cNvPr id="8" name="TextBox 7">
            <a:extLst>
              <a:ext uri="{FF2B5EF4-FFF2-40B4-BE49-F238E27FC236}">
                <a16:creationId xmlns:a16="http://schemas.microsoft.com/office/drawing/2014/main" id="{D42E47B8-4823-F179-4656-664CF6EAF7E5}"/>
              </a:ext>
            </a:extLst>
          </p:cNvPr>
          <p:cNvSpPr txBox="1"/>
          <p:nvPr/>
        </p:nvSpPr>
        <p:spPr>
          <a:xfrm>
            <a:off x="6785811" y="3062441"/>
            <a:ext cx="4544310" cy="3200876"/>
          </a:xfrm>
          <a:prstGeom prst="rect">
            <a:avLst/>
          </a:prstGeom>
          <a:noFill/>
        </p:spPr>
        <p:txBody>
          <a:bodyPr wrap="square">
            <a:spAutoFit/>
          </a:bodyPr>
          <a:lstStyle/>
          <a:p>
            <a:r>
              <a:rPr lang="en-GB" sz="2000"/>
              <a:t>SMPCs:</a:t>
            </a:r>
          </a:p>
          <a:p>
            <a:endParaRPr lang="en-GB" sz="2000"/>
          </a:p>
          <a:p>
            <a:r>
              <a:rPr lang="en-GB">
                <a:hlinkClick r:id="rId5"/>
              </a:rPr>
              <a:t>Comirnaty XFG 10 micrograms/dose dispersion for injection, single dose vial - Summary of Product Characteristics (SmPC) - (</a:t>
            </a:r>
            <a:r>
              <a:rPr lang="en-GB" err="1">
                <a:hlinkClick r:id="rId5"/>
              </a:rPr>
              <a:t>emc</a:t>
            </a:r>
            <a:r>
              <a:rPr lang="en-GB">
                <a:hlinkClick r:id="rId5"/>
              </a:rPr>
              <a:t>) | 102370</a:t>
            </a:r>
            <a:endParaRPr lang="en-GB"/>
          </a:p>
          <a:p>
            <a:endParaRPr lang="en-GB"/>
          </a:p>
          <a:p>
            <a:r>
              <a:rPr lang="en-GB">
                <a:hlinkClick r:id="rId6"/>
              </a:rPr>
              <a:t>Comirnaty XFG 30 micrograms/dose dispersion for injection in pre-filled syringe - Summary of Product Characteristics (SmPC) - (</a:t>
            </a:r>
            <a:r>
              <a:rPr lang="en-GB" err="1">
                <a:hlinkClick r:id="rId6"/>
              </a:rPr>
              <a:t>emc</a:t>
            </a:r>
            <a:r>
              <a:rPr lang="en-GB">
                <a:hlinkClick r:id="rId6"/>
              </a:rPr>
              <a:t>) | 102371</a:t>
            </a:r>
            <a:endParaRPr lang="en-GB"/>
          </a:p>
        </p:txBody>
      </p:sp>
    </p:spTree>
    <p:extLst>
      <p:ext uri="{BB962C8B-B14F-4D97-AF65-F5344CB8AC3E}">
        <p14:creationId xmlns:p14="http://schemas.microsoft.com/office/powerpoint/2010/main" val="4120334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1081-DD60-4BF9-B1AD-E4F202B0CD51}"/>
              </a:ext>
            </a:extLst>
          </p:cNvPr>
          <p:cNvSpPr>
            <a:spLocks noGrp="1"/>
          </p:cNvSpPr>
          <p:nvPr>
            <p:ph type="title"/>
          </p:nvPr>
        </p:nvSpPr>
        <p:spPr>
          <a:xfrm>
            <a:off x="85060" y="18256"/>
            <a:ext cx="12106940" cy="1325563"/>
          </a:xfrm>
        </p:spPr>
        <p:txBody>
          <a:bodyPr lIns="91440" tIns="45720" rIns="91440" bIns="45720" anchor="t"/>
          <a:lstStyle/>
          <a:p>
            <a:pPr algn="ctr"/>
            <a:r>
              <a:rPr lang="en-GB" sz="3600" b="1"/>
              <a:t>Contraindications:</a:t>
            </a:r>
            <a:r>
              <a:rPr lang="en-GB" sz="3600" b="1">
                <a:effectLst/>
                <a:latin typeface="+mj-lt"/>
                <a:ea typeface="Calibri"/>
              </a:rPr>
              <a:t> </a:t>
            </a:r>
            <a:r>
              <a:rPr lang="en-GB" sz="3600" b="1">
                <a:effectLst/>
                <a:latin typeface="Arial"/>
                <a:ea typeface="Calibri"/>
                <a:cs typeface="Arial"/>
              </a:rPr>
              <a:t>Pfizer </a:t>
            </a:r>
            <a:r>
              <a:rPr lang="en-GB" sz="3600" b="1">
                <a:effectLst/>
                <a:latin typeface="+mj-lt"/>
                <a:ea typeface="Calibri"/>
              </a:rPr>
              <a:t>Comirnaty</a:t>
            </a:r>
            <a:r>
              <a:rPr lang="en-GB" sz="3600" b="1" baseline="30000">
                <a:effectLst/>
                <a:latin typeface="+mj-lt"/>
                <a:ea typeface="Calibri"/>
              </a:rPr>
              <a:t>®</a:t>
            </a:r>
            <a:r>
              <a:rPr lang="en-GB" sz="3600" b="1">
                <a:effectLst/>
                <a:latin typeface="+mj-lt"/>
                <a:ea typeface="Calibri"/>
              </a:rPr>
              <a:t> XFG COVID-19 mRNA Vaccines</a:t>
            </a:r>
            <a:endParaRPr lang="en-GB" sz="3600" b="1">
              <a:ea typeface="Calibri"/>
            </a:endParaRPr>
          </a:p>
        </p:txBody>
      </p:sp>
      <p:sp>
        <p:nvSpPr>
          <p:cNvPr id="3" name="Content Placeholder 2">
            <a:extLst>
              <a:ext uri="{FF2B5EF4-FFF2-40B4-BE49-F238E27FC236}">
                <a16:creationId xmlns:a16="http://schemas.microsoft.com/office/drawing/2014/main" id="{4385A9FB-C2FF-4955-9694-33D3A17E83D7}"/>
              </a:ext>
            </a:extLst>
          </p:cNvPr>
          <p:cNvSpPr>
            <a:spLocks noGrp="1"/>
          </p:cNvSpPr>
          <p:nvPr>
            <p:ph idx="1"/>
          </p:nvPr>
        </p:nvSpPr>
        <p:spPr>
          <a:xfrm>
            <a:off x="465583" y="1154975"/>
            <a:ext cx="11090097" cy="4760482"/>
          </a:xfrm>
        </p:spPr>
        <p:txBody>
          <a:bodyPr lIns="91440" tIns="45720" rIns="91440" bIns="45720" anchor="t"/>
          <a:lstStyle/>
          <a:p>
            <a:r>
              <a:rPr lang="en-GB" sz="2000"/>
              <a:t>Vaccination should be postponed in individuals suffering from acute severe febrile illness or acute infection. The presence of a minor infection and/or low-grade fever should not delay vaccination. </a:t>
            </a:r>
          </a:p>
          <a:p>
            <a:pPr lvl="0"/>
            <a:r>
              <a:rPr lang="en-GB" sz="2000">
                <a:effectLst/>
                <a:ea typeface="Calibri"/>
              </a:rPr>
              <a:t>The vaccine is contraindicated in those who have had a previous systemic allergic reaction (including immediate-onset anaphylaxis) to:</a:t>
            </a:r>
          </a:p>
          <a:p>
            <a:pPr marL="742950" lvl="1" indent="-285750">
              <a:buFont typeface="Courier New" panose="02070309020205020404" pitchFamily="49" charset="0"/>
              <a:buChar char="o"/>
            </a:pPr>
            <a:r>
              <a:rPr lang="en-GB" sz="2000">
                <a:effectLst/>
                <a:ea typeface="Calibri"/>
              </a:rPr>
              <a:t>a previous dose of a COVID-19 </a:t>
            </a:r>
            <a:r>
              <a:rPr lang="en-GB" sz="2000">
                <a:effectLst/>
                <a:latin typeface="+mj-lt"/>
                <a:ea typeface="Calibri"/>
              </a:rPr>
              <a:t>vaccine </a:t>
            </a:r>
            <a:endParaRPr lang="en-GB" sz="2000">
              <a:effectLst/>
              <a:latin typeface="+mj-lt"/>
              <a:ea typeface="Calibri"/>
              <a:cs typeface="Arial"/>
            </a:endParaRPr>
          </a:p>
          <a:p>
            <a:pPr marL="742950" lvl="1" indent="-285750">
              <a:buFont typeface="Courier New" panose="02070309020205020404" pitchFamily="49" charset="0"/>
              <a:buChar char="o"/>
            </a:pPr>
            <a:r>
              <a:rPr lang="en-GB" sz="2000">
                <a:effectLst/>
                <a:ea typeface="Calibri"/>
              </a:rPr>
              <a:t>any component (excipient) of </a:t>
            </a:r>
            <a:r>
              <a:rPr lang="en-GB" sz="2000">
                <a:ea typeface="Calibri"/>
              </a:rPr>
              <a:t>a </a:t>
            </a:r>
            <a:r>
              <a:rPr lang="en-GB" sz="2000">
                <a:effectLst/>
                <a:latin typeface="Arial"/>
                <a:ea typeface="Times New Roman" panose="02020603050405020304" pitchFamily="18" charset="0"/>
                <a:cs typeface="Arial"/>
              </a:rPr>
              <a:t>COVID-19 vaccine</a:t>
            </a:r>
          </a:p>
          <a:p>
            <a:pPr marL="0" indent="0">
              <a:lnSpc>
                <a:spcPct val="100000"/>
              </a:lnSpc>
              <a:spcAft>
                <a:spcPts val="800"/>
              </a:spcAft>
              <a:buNone/>
            </a:pPr>
            <a:r>
              <a:rPr lang="en-GB" sz="2000" b="1">
                <a:solidFill>
                  <a:srgbClr val="002060"/>
                </a:solidFill>
                <a:effectLst/>
                <a:latin typeface="Arial"/>
                <a:ea typeface="Calibri"/>
                <a:cs typeface="Times New Roman"/>
              </a:rPr>
              <a:t>People with a history of allergy: </a:t>
            </a:r>
            <a:r>
              <a:rPr lang="en-GB" sz="2000">
                <a:solidFill>
                  <a:srgbClr val="002060"/>
                </a:solidFill>
                <a:effectLst/>
                <a:latin typeface="Arial"/>
                <a:ea typeface="Times New Roman" panose="02020603050405020304" pitchFamily="18" charset="0"/>
                <a:cs typeface="Times New Roman"/>
              </a:rPr>
              <a:t>A very small number of individuals have experienced anaphylaxis when receiving a COVID-19 vaccine. Anyone with a history of allergic reaction to an excipient in the COVID-19 vaccine should not receive that vaccine (except with expert advice), but those with any other allergies (such as a food allergy) – including those with prior anaphylaxis – can have the vaccine. </a:t>
            </a:r>
            <a:r>
              <a:rPr lang="en-GB" sz="2000">
                <a:effectLst/>
                <a:latin typeface="Arial"/>
                <a:ea typeface="Times New Roman" panose="02020603050405020304" pitchFamily="18" charset="0"/>
                <a:cs typeface="Times New Roman"/>
              </a:rPr>
              <a:t>G</a:t>
            </a:r>
            <a:r>
              <a:rPr lang="en-GB" sz="2000">
                <a:effectLst/>
                <a:latin typeface="Arial"/>
                <a:ea typeface="Calibri"/>
                <a:cs typeface="Arial"/>
              </a:rPr>
              <a:t>uidance about the management of individuals with a history of allergy should be followed (summarised in Table 5) </a:t>
            </a:r>
            <a:r>
              <a:rPr lang="en-GB" sz="2000" u="sng">
                <a:solidFill>
                  <a:srgbClr val="0000FF"/>
                </a:solidFill>
                <a:effectLst/>
                <a:latin typeface="Arial"/>
                <a:ea typeface="Calibri"/>
                <a:cs typeface="Times New Roman"/>
                <a:hlinkClick r:id="rId3"/>
              </a:rPr>
              <a:t>Green Book: COVID-19 chapter</a:t>
            </a:r>
            <a:r>
              <a:rPr lang="en-GB" sz="2000" u="sng">
                <a:solidFill>
                  <a:srgbClr val="0000FF"/>
                </a:solidFill>
                <a:effectLst/>
                <a:latin typeface="Arial"/>
                <a:ea typeface="Calibri"/>
                <a:cs typeface="Times New Roman"/>
              </a:rPr>
              <a:t>.</a:t>
            </a:r>
            <a:endParaRPr lang="en-GB" sz="2000">
              <a:latin typeface="Arial"/>
              <a:ea typeface="Calibri"/>
              <a:cs typeface="Times New Roman"/>
            </a:endParaRPr>
          </a:p>
          <a:p>
            <a:endParaRPr lang="en-GB"/>
          </a:p>
        </p:txBody>
      </p:sp>
      <p:sp>
        <p:nvSpPr>
          <p:cNvPr id="5" name="Slide Number Placeholder 4">
            <a:extLst>
              <a:ext uri="{FF2B5EF4-FFF2-40B4-BE49-F238E27FC236}">
                <a16:creationId xmlns:a16="http://schemas.microsoft.com/office/drawing/2014/main" id="{20EC2935-4633-4A2D-8D27-F364531FCF9B}"/>
              </a:ext>
            </a:extLst>
          </p:cNvPr>
          <p:cNvSpPr>
            <a:spLocks noGrp="1"/>
          </p:cNvSpPr>
          <p:nvPr>
            <p:ph type="sldNum" sz="quarter" idx="12"/>
          </p:nvPr>
        </p:nvSpPr>
        <p:spPr/>
        <p:txBody>
          <a:bodyPr/>
          <a:lstStyle/>
          <a:p>
            <a:fld id="{561D0CCE-8DCC-44DC-A653-AE62B1D84A52}" type="slidenum">
              <a:rPr lang="en-GB" smtClean="0"/>
              <a:pPr/>
              <a:t>35</a:t>
            </a:fld>
            <a:endParaRPr lang="en-GB"/>
          </a:p>
        </p:txBody>
      </p:sp>
    </p:spTree>
    <p:extLst>
      <p:ext uri="{BB962C8B-B14F-4D97-AF65-F5344CB8AC3E}">
        <p14:creationId xmlns:p14="http://schemas.microsoft.com/office/powerpoint/2010/main" val="3719744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2802F-20B4-43A8-BF9E-A6BB9228B289}"/>
              </a:ext>
            </a:extLst>
          </p:cNvPr>
          <p:cNvSpPr>
            <a:spLocks noGrp="1"/>
          </p:cNvSpPr>
          <p:nvPr>
            <p:ph type="title"/>
          </p:nvPr>
        </p:nvSpPr>
        <p:spPr>
          <a:xfrm>
            <a:off x="627961" y="136525"/>
            <a:ext cx="10994834" cy="824697"/>
          </a:xfrm>
        </p:spPr>
        <p:txBody>
          <a:bodyPr/>
          <a:lstStyle/>
          <a:p>
            <a:pPr algn="ctr"/>
            <a:r>
              <a:rPr lang="en-GB" sz="3600" b="1"/>
              <a:t>Distraction techniques to minimise a child's anxiety during vaccination</a:t>
            </a:r>
            <a:r>
              <a:rPr lang="en-GB" sz="3600"/>
              <a:t> </a:t>
            </a:r>
          </a:p>
        </p:txBody>
      </p:sp>
      <p:sp>
        <p:nvSpPr>
          <p:cNvPr id="3" name="Content Placeholder 2">
            <a:extLst>
              <a:ext uri="{FF2B5EF4-FFF2-40B4-BE49-F238E27FC236}">
                <a16:creationId xmlns:a16="http://schemas.microsoft.com/office/drawing/2014/main" id="{91D4265B-C657-4ABC-A6B9-BB9776C2D614}"/>
              </a:ext>
            </a:extLst>
          </p:cNvPr>
          <p:cNvSpPr>
            <a:spLocks noGrp="1"/>
          </p:cNvSpPr>
          <p:nvPr>
            <p:ph idx="1"/>
          </p:nvPr>
        </p:nvSpPr>
        <p:spPr>
          <a:xfrm>
            <a:off x="349044" y="1139076"/>
            <a:ext cx="4921045" cy="2175203"/>
          </a:xfrm>
        </p:spPr>
        <p:txBody>
          <a:bodyPr/>
          <a:lstStyle/>
          <a:p>
            <a:pPr>
              <a:lnSpc>
                <a:spcPct val="100000"/>
              </a:lnSpc>
              <a:spcBef>
                <a:spcPts val="0"/>
              </a:spcBef>
            </a:pPr>
            <a:r>
              <a:rPr lang="en-GB" sz="1600"/>
              <a:t>Getting vaccinated can be daunting for some people, particularly children and young people - they may be anxious, scared or needle phobic.</a:t>
            </a:r>
          </a:p>
          <a:p>
            <a:pPr>
              <a:lnSpc>
                <a:spcPct val="100000"/>
              </a:lnSpc>
              <a:spcBef>
                <a:spcPts val="0"/>
              </a:spcBef>
            </a:pPr>
            <a:endParaRPr lang="en-GB" sz="1600"/>
          </a:p>
          <a:p>
            <a:pPr>
              <a:lnSpc>
                <a:spcPct val="110000"/>
              </a:lnSpc>
              <a:spcBef>
                <a:spcPts val="0"/>
              </a:spcBef>
            </a:pPr>
            <a:r>
              <a:rPr lang="en-GB" sz="1600"/>
              <a:t>Children may like to bring a favourite toy with them to play with while they wait.</a:t>
            </a:r>
          </a:p>
          <a:p>
            <a:r>
              <a:rPr lang="en-GB" sz="1600"/>
              <a:t>Parents and caregivers play an important role when children receive vaccines, and can hold their child or distract them during vaccinations, which may reduce the child’s stress and help healthcare professionals more easily administer vaccines</a:t>
            </a:r>
          </a:p>
          <a:p>
            <a:pPr fontAlgn="base"/>
            <a:r>
              <a:rPr lang="en-GB" sz="1600"/>
              <a:t>Distraction techniques to minimise a child's anxiety during vaccination, available from: </a:t>
            </a:r>
          </a:p>
          <a:p>
            <a:pPr lvl="1" fontAlgn="base"/>
            <a:r>
              <a:rPr lang="en-GB" sz="1600">
                <a:hlinkClick r:id="rId3"/>
              </a:rPr>
              <a:t>Distraction techniques to minimise a child' s anxiety during vaccination (</a:t>
            </a:r>
            <a:r>
              <a:rPr lang="en-GB" sz="1600" err="1">
                <a:hlinkClick r:id="rId3"/>
              </a:rPr>
              <a:t>nhs.wales</a:t>
            </a:r>
            <a:r>
              <a:rPr lang="en-GB" sz="1600">
                <a:hlinkClick r:id="rId3"/>
              </a:rPr>
              <a:t>)</a:t>
            </a:r>
            <a:r>
              <a:rPr lang="en-GB" sz="1600"/>
              <a:t> </a:t>
            </a:r>
          </a:p>
          <a:p>
            <a:pPr lvl="1" fontAlgn="base"/>
            <a:r>
              <a:rPr lang="en-GB" sz="1600">
                <a:hlinkClick r:id="rId4"/>
              </a:rPr>
              <a:t>WELSH VERSION - Distraction techniques to minimise a child' s anxiety during vaccination (</a:t>
            </a:r>
            <a:r>
              <a:rPr lang="en-GB" sz="1600" err="1">
                <a:hlinkClick r:id="rId4"/>
              </a:rPr>
              <a:t>nhs.wales</a:t>
            </a:r>
            <a:r>
              <a:rPr lang="en-GB" sz="1600">
                <a:hlinkClick r:id="rId4"/>
              </a:rPr>
              <a:t>)</a:t>
            </a:r>
            <a:endParaRPr lang="en-GB" sz="1600"/>
          </a:p>
          <a:p>
            <a:endParaRPr lang="en-GB"/>
          </a:p>
        </p:txBody>
      </p:sp>
      <p:sp>
        <p:nvSpPr>
          <p:cNvPr id="4" name="Slide Number Placeholder 3">
            <a:extLst>
              <a:ext uri="{FF2B5EF4-FFF2-40B4-BE49-F238E27FC236}">
                <a16:creationId xmlns:a16="http://schemas.microsoft.com/office/drawing/2014/main" id="{95BCD761-225F-42A8-B4E5-9266CAF1606B}"/>
              </a:ext>
            </a:extLst>
          </p:cNvPr>
          <p:cNvSpPr>
            <a:spLocks noGrp="1"/>
          </p:cNvSpPr>
          <p:nvPr>
            <p:ph type="sldNum" sz="quarter" idx="12"/>
          </p:nvPr>
        </p:nvSpPr>
        <p:spPr/>
        <p:txBody>
          <a:bodyPr/>
          <a:lstStyle/>
          <a:p>
            <a:fld id="{561D0CCE-8DCC-44DC-A653-AE62B1D84A52}" type="slidenum">
              <a:rPr lang="en-GB" smtClean="0"/>
              <a:pPr/>
              <a:t>36</a:t>
            </a:fld>
            <a:endParaRPr lang="en-GB"/>
          </a:p>
        </p:txBody>
      </p:sp>
      <p:pic>
        <p:nvPicPr>
          <p:cNvPr id="5" name="Picture 4">
            <a:extLst>
              <a:ext uri="{FF2B5EF4-FFF2-40B4-BE49-F238E27FC236}">
                <a16:creationId xmlns:a16="http://schemas.microsoft.com/office/drawing/2014/main" id="{0A0BC765-720C-4A25-BA83-F0B74322FDD2}"/>
              </a:ext>
            </a:extLst>
          </p:cNvPr>
          <p:cNvPicPr>
            <a:picLocks noChangeAspect="1"/>
          </p:cNvPicPr>
          <p:nvPr/>
        </p:nvPicPr>
        <p:blipFill rotWithShape="1">
          <a:blip r:embed="rId5"/>
          <a:srcRect l="33885" t="17574" r="34940" b="7085"/>
          <a:stretch/>
        </p:blipFill>
        <p:spPr>
          <a:xfrm>
            <a:off x="5471366" y="1340883"/>
            <a:ext cx="2903292" cy="3946793"/>
          </a:xfrm>
          <a:prstGeom prst="rect">
            <a:avLst/>
          </a:prstGeom>
          <a:ln>
            <a:solidFill>
              <a:schemeClr val="tx1"/>
            </a:solidFill>
          </a:ln>
        </p:spPr>
      </p:pic>
      <p:pic>
        <p:nvPicPr>
          <p:cNvPr id="6" name="Picture 5">
            <a:extLst>
              <a:ext uri="{FF2B5EF4-FFF2-40B4-BE49-F238E27FC236}">
                <a16:creationId xmlns:a16="http://schemas.microsoft.com/office/drawing/2014/main" id="{F46BB3AA-F6AF-4291-B89A-4B553682D9AD}"/>
              </a:ext>
            </a:extLst>
          </p:cNvPr>
          <p:cNvPicPr>
            <a:picLocks noChangeAspect="1"/>
          </p:cNvPicPr>
          <p:nvPr/>
        </p:nvPicPr>
        <p:blipFill rotWithShape="1">
          <a:blip r:embed="rId6"/>
          <a:srcRect l="33645" t="17671" r="35000" b="6878"/>
          <a:stretch/>
        </p:blipFill>
        <p:spPr>
          <a:xfrm>
            <a:off x="8767248" y="1340882"/>
            <a:ext cx="2915881" cy="3946794"/>
          </a:xfrm>
          <a:prstGeom prst="rect">
            <a:avLst/>
          </a:prstGeom>
          <a:ln>
            <a:solidFill>
              <a:schemeClr val="tx1"/>
            </a:solidFill>
          </a:ln>
        </p:spPr>
      </p:pic>
    </p:spTree>
    <p:extLst>
      <p:ext uri="{BB962C8B-B14F-4D97-AF65-F5344CB8AC3E}">
        <p14:creationId xmlns:p14="http://schemas.microsoft.com/office/powerpoint/2010/main" val="499807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8E460-4776-D315-4058-183B63F9A2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B8B96E-9DB3-8003-A946-0D27990FB862}"/>
              </a:ext>
            </a:extLst>
          </p:cNvPr>
          <p:cNvSpPr>
            <a:spLocks noGrp="1"/>
          </p:cNvSpPr>
          <p:nvPr>
            <p:ph type="title"/>
          </p:nvPr>
        </p:nvSpPr>
        <p:spPr>
          <a:xfrm>
            <a:off x="0" y="365125"/>
            <a:ext cx="12192000" cy="1325563"/>
          </a:xfrm>
        </p:spPr>
        <p:txBody>
          <a:bodyPr lIns="91440" tIns="45720" rIns="91440" bIns="45720" anchor="t"/>
          <a:lstStyle/>
          <a:p>
            <a:pPr algn="ctr"/>
            <a:r>
              <a:rPr lang="en-GB" sz="3600" b="1"/>
              <a:t>Patient Group Direction (PGD) and </a:t>
            </a:r>
            <a:br>
              <a:rPr lang="en-GB" sz="3600" b="1"/>
            </a:br>
            <a:r>
              <a:rPr lang="en-GB" sz="3600" b="1"/>
              <a:t>Vaccine Group Direction (VGD) </a:t>
            </a:r>
            <a:endParaRPr lang="en-GB" sz="3600" b="1">
              <a:cs typeface="Arial"/>
            </a:endParaRPr>
          </a:p>
        </p:txBody>
      </p:sp>
      <p:sp>
        <p:nvSpPr>
          <p:cNvPr id="3" name="Content Placeholder 2">
            <a:extLst>
              <a:ext uri="{FF2B5EF4-FFF2-40B4-BE49-F238E27FC236}">
                <a16:creationId xmlns:a16="http://schemas.microsoft.com/office/drawing/2014/main" id="{7763004B-0241-C92E-31F8-86C3E2F77D57}"/>
              </a:ext>
            </a:extLst>
          </p:cNvPr>
          <p:cNvSpPr>
            <a:spLocks noGrp="1"/>
          </p:cNvSpPr>
          <p:nvPr>
            <p:ph idx="1"/>
          </p:nvPr>
        </p:nvSpPr>
        <p:spPr>
          <a:xfrm>
            <a:off x="874713" y="1690688"/>
            <a:ext cx="10515600" cy="4351338"/>
          </a:xfrm>
        </p:spPr>
        <p:txBody>
          <a:bodyPr lIns="91440" tIns="45720" rIns="91440" bIns="45720" anchor="t"/>
          <a:lstStyle/>
          <a:p>
            <a:r>
              <a:rPr lang="en-GB" sz="2000" b="1">
                <a:effectLst/>
                <a:ea typeface="Calibri"/>
              </a:rPr>
              <a:t>PGD:</a:t>
            </a:r>
          </a:p>
          <a:p>
            <a:pPr lvl="1"/>
            <a:r>
              <a:rPr lang="en-GB" sz="1800">
                <a:effectLst/>
                <a:ea typeface="Calibri"/>
              </a:rPr>
              <a:t>Pfizer Comirnaty</a:t>
            </a:r>
            <a:r>
              <a:rPr lang="en-GB" sz="1800" baseline="30000">
                <a:effectLst/>
                <a:ea typeface="Calibri"/>
              </a:rPr>
              <a:t>®</a:t>
            </a:r>
            <a:r>
              <a:rPr lang="en-GB" sz="1800">
                <a:effectLst/>
                <a:ea typeface="Calibri"/>
              </a:rPr>
              <a:t> XFG 10 </a:t>
            </a:r>
            <a:r>
              <a:rPr lang="en-GB" sz="1800">
                <a:effectLst/>
                <a:latin typeface="+mj-lt"/>
                <a:ea typeface="Calibri"/>
              </a:rPr>
              <a:t>microgram per dose </a:t>
            </a:r>
            <a:r>
              <a:rPr lang="en-GB" sz="1800">
                <a:ea typeface="Calibri"/>
              </a:rPr>
              <a:t>for those aged 6 months to 4 years </a:t>
            </a:r>
          </a:p>
          <a:p>
            <a:r>
              <a:rPr lang="en-GB" sz="2000" b="1">
                <a:ea typeface="Calibri"/>
              </a:rPr>
              <a:t>VGD: </a:t>
            </a:r>
          </a:p>
          <a:p>
            <a:pPr lvl="1"/>
            <a:r>
              <a:rPr lang="en-GB" sz="1800">
                <a:ea typeface="Calibri"/>
              </a:rPr>
              <a:t>Pfizer Comirnaty</a:t>
            </a:r>
            <a:r>
              <a:rPr lang="en-GB" sz="1800" baseline="30000">
                <a:ea typeface="Calibri"/>
              </a:rPr>
              <a:t>®</a:t>
            </a:r>
            <a:r>
              <a:rPr lang="en-GB" sz="1800">
                <a:ea typeface="Calibri"/>
              </a:rPr>
              <a:t> XFG 10 microgram per dose for those aged 5 years to 11 years</a:t>
            </a:r>
          </a:p>
          <a:p>
            <a:pPr lvl="1"/>
            <a:r>
              <a:rPr lang="en-GB" sz="1800">
                <a:ea typeface="Calibri"/>
                <a:cs typeface="Arial"/>
              </a:rPr>
              <a:t>Pfizer Comirnaty® XFG 30 microgram per dose for those 12 to 17 years</a:t>
            </a:r>
          </a:p>
          <a:p>
            <a:r>
              <a:rPr lang="en-GB" sz="2000">
                <a:cs typeface="Arial"/>
              </a:rPr>
              <a:t>Templates are available to view here: </a:t>
            </a:r>
            <a:r>
              <a:rPr lang="en-GB" sz="2000">
                <a:cs typeface="Arial"/>
                <a:hlinkClick r:id="rId2"/>
              </a:rPr>
              <a:t>Patient Group Directions (PGD) - Welsh Medicines Advice Service (wales.nhs.uk)</a:t>
            </a:r>
            <a:endParaRPr lang="en-US" sz="2000">
              <a:latin typeface="Calibri"/>
              <a:ea typeface="Calibri"/>
              <a:cs typeface="Calibri"/>
            </a:endParaRPr>
          </a:p>
          <a:p>
            <a:r>
              <a:rPr lang="en-GB" sz="2000">
                <a:cs typeface="Arial"/>
              </a:rPr>
              <a:t>Further information about VGD's is available here: </a:t>
            </a:r>
            <a:r>
              <a:rPr lang="en-GB" sz="2000">
                <a:cs typeface="Arial"/>
                <a:hlinkClick r:id="rId3"/>
              </a:rPr>
              <a:t>NHS SPS - Specialist Pharmacy Service – The first stop for professional medicines advice</a:t>
            </a:r>
            <a:r>
              <a:rPr lang="en-GB" sz="2000">
                <a:cs typeface="Arial"/>
              </a:rPr>
              <a:t> and </a:t>
            </a:r>
            <a:r>
              <a:rPr lang="en-GB" sz="2000">
                <a:hlinkClick r:id="rId4"/>
              </a:rPr>
              <a:t>Supply and administration of vaccines in Wales - Welsh Medicines Advice Service</a:t>
            </a:r>
            <a:endParaRPr lang="en-GB" sz="2000">
              <a:cs typeface="Arial"/>
            </a:endParaRPr>
          </a:p>
          <a:p>
            <a:pPr marL="0" indent="0">
              <a:buNone/>
            </a:pPr>
            <a:endParaRPr lang="en-GB" sz="2000">
              <a:cs typeface="Arial"/>
            </a:endParaRPr>
          </a:p>
          <a:p>
            <a:pPr marL="0" indent="0" algn="ctr">
              <a:buNone/>
            </a:pPr>
            <a:r>
              <a:rPr lang="en-GB" sz="2000" b="1">
                <a:cs typeface="Arial"/>
              </a:rPr>
              <a:t>NB: Local authorisation is required before PGD or VGD templates can be used.</a:t>
            </a:r>
          </a:p>
        </p:txBody>
      </p:sp>
      <p:sp>
        <p:nvSpPr>
          <p:cNvPr id="5" name="Slide Number Placeholder 4">
            <a:extLst>
              <a:ext uri="{FF2B5EF4-FFF2-40B4-BE49-F238E27FC236}">
                <a16:creationId xmlns:a16="http://schemas.microsoft.com/office/drawing/2014/main" id="{AAF24A2B-5D51-2EB1-745C-FB613E36C57E}"/>
              </a:ext>
            </a:extLst>
          </p:cNvPr>
          <p:cNvSpPr>
            <a:spLocks noGrp="1"/>
          </p:cNvSpPr>
          <p:nvPr>
            <p:ph type="sldNum" sz="quarter" idx="12"/>
          </p:nvPr>
        </p:nvSpPr>
        <p:spPr/>
        <p:txBody>
          <a:bodyPr/>
          <a:lstStyle/>
          <a:p>
            <a:fld id="{561D0CCE-8DCC-44DC-A653-AE62B1D84A52}" type="slidenum">
              <a:rPr lang="en-GB" smtClean="0"/>
              <a:pPr/>
              <a:t>37</a:t>
            </a:fld>
            <a:endParaRPr lang="en-GB"/>
          </a:p>
        </p:txBody>
      </p:sp>
    </p:spTree>
    <p:extLst>
      <p:ext uri="{BB962C8B-B14F-4D97-AF65-F5344CB8AC3E}">
        <p14:creationId xmlns:p14="http://schemas.microsoft.com/office/powerpoint/2010/main" val="1017626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76E1EF-EE21-DAD6-A134-3B48D60FE6D4}"/>
              </a:ext>
            </a:extLst>
          </p:cNvPr>
          <p:cNvSpPr txBox="1"/>
          <p:nvPr/>
        </p:nvSpPr>
        <p:spPr>
          <a:xfrm>
            <a:off x="1507959" y="2244687"/>
            <a:ext cx="8807115" cy="2690417"/>
          </a:xfrm>
          <a:prstGeom prst="rect">
            <a:avLst/>
          </a:prstGeom>
          <a:noFill/>
        </p:spPr>
        <p:txBody>
          <a:bodyPr wrap="square">
            <a:spAutoFit/>
          </a:bodyPr>
          <a:lstStyle/>
          <a:p>
            <a:pPr algn="ctr">
              <a:lnSpc>
                <a:spcPct val="120000"/>
              </a:lnSpc>
            </a:pPr>
            <a:r>
              <a:rPr lang="en-GB" sz="3600" b="1">
                <a:solidFill>
                  <a:schemeClr val="bg1"/>
                </a:solidFill>
                <a:latin typeface="Arial"/>
                <a:cs typeface="Arial"/>
              </a:rPr>
              <a:t>COVID-19 autumn campaign 2026</a:t>
            </a:r>
          </a:p>
          <a:p>
            <a:pPr algn="ctr">
              <a:lnSpc>
                <a:spcPct val="120000"/>
              </a:lnSpc>
            </a:pPr>
            <a:endParaRPr lang="en-GB" sz="3600" b="1">
              <a:solidFill>
                <a:schemeClr val="bg1"/>
              </a:solidFill>
              <a:latin typeface="Arial"/>
              <a:cs typeface="Arial"/>
            </a:endParaRPr>
          </a:p>
          <a:p>
            <a:pPr algn="ctr">
              <a:lnSpc>
                <a:spcPct val="120000"/>
              </a:lnSpc>
            </a:pPr>
            <a:r>
              <a:rPr lang="en-GB" sz="3600" b="1">
                <a:solidFill>
                  <a:schemeClr val="bg1"/>
                </a:solidFill>
                <a:latin typeface="Arial"/>
                <a:cs typeface="Arial"/>
              </a:rPr>
              <a:t>Recommended vaccines for adults 18 years and over</a:t>
            </a:r>
            <a:endParaRPr lang="en-GB" sz="4100" b="1">
              <a:solidFill>
                <a:schemeClr val="bg1"/>
              </a:solidFill>
              <a:latin typeface="Arial"/>
              <a:cs typeface="Arial"/>
            </a:endParaRPr>
          </a:p>
        </p:txBody>
      </p:sp>
    </p:spTree>
    <p:extLst>
      <p:ext uri="{BB962C8B-B14F-4D97-AF65-F5344CB8AC3E}">
        <p14:creationId xmlns:p14="http://schemas.microsoft.com/office/powerpoint/2010/main" val="4163948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876F9-F116-33DB-FB6A-24551E29B58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3BB2A14-B2E7-2047-5023-FF7CB7AFAAEC}"/>
              </a:ext>
            </a:extLst>
          </p:cNvPr>
          <p:cNvSpPr>
            <a:spLocks noGrp="1"/>
          </p:cNvSpPr>
          <p:nvPr>
            <p:ph type="sldNum" sz="quarter" idx="12"/>
          </p:nvPr>
        </p:nvSpPr>
        <p:spPr/>
        <p:txBody>
          <a:bodyPr/>
          <a:lstStyle/>
          <a:p>
            <a:fld id="{561D0CCE-8DCC-44DC-A653-AE62B1D84A52}" type="slidenum">
              <a:rPr lang="en-GB" smtClean="0"/>
              <a:pPr/>
              <a:t>39</a:t>
            </a:fld>
            <a:endParaRPr lang="en-GB"/>
          </a:p>
        </p:txBody>
      </p:sp>
      <p:graphicFrame>
        <p:nvGraphicFramePr>
          <p:cNvPr id="8" name="Table 7">
            <a:extLst>
              <a:ext uri="{FF2B5EF4-FFF2-40B4-BE49-F238E27FC236}">
                <a16:creationId xmlns:a16="http://schemas.microsoft.com/office/drawing/2014/main" id="{DF93D3B7-D63B-0861-34DE-1EF08357793A}"/>
              </a:ext>
            </a:extLst>
          </p:cNvPr>
          <p:cNvGraphicFramePr>
            <a:graphicFrameLocks noGrp="1"/>
          </p:cNvGraphicFramePr>
          <p:nvPr>
            <p:extLst>
              <p:ext uri="{D42A27DB-BD31-4B8C-83A1-F6EECF244321}">
                <p14:modId xmlns:p14="http://schemas.microsoft.com/office/powerpoint/2010/main" val="3376081291"/>
              </p:ext>
            </p:extLst>
          </p:nvPr>
        </p:nvGraphicFramePr>
        <p:xfrm>
          <a:off x="404035" y="250349"/>
          <a:ext cx="11578857" cy="5675972"/>
        </p:xfrm>
        <a:graphic>
          <a:graphicData uri="http://schemas.openxmlformats.org/drawingml/2006/table">
            <a:tbl>
              <a:tblPr firstRow="1" bandRow="1">
                <a:tableStyleId>{5C22544A-7EE6-4342-B048-85BDC9FD1C3A}</a:tableStyleId>
              </a:tblPr>
              <a:tblGrid>
                <a:gridCol w="3859619">
                  <a:extLst>
                    <a:ext uri="{9D8B030D-6E8A-4147-A177-3AD203B41FA5}">
                      <a16:colId xmlns:a16="http://schemas.microsoft.com/office/drawing/2014/main" val="4292169245"/>
                    </a:ext>
                  </a:extLst>
                </a:gridCol>
                <a:gridCol w="3859619">
                  <a:extLst>
                    <a:ext uri="{9D8B030D-6E8A-4147-A177-3AD203B41FA5}">
                      <a16:colId xmlns:a16="http://schemas.microsoft.com/office/drawing/2014/main" val="2999662995"/>
                    </a:ext>
                  </a:extLst>
                </a:gridCol>
                <a:gridCol w="3859619">
                  <a:extLst>
                    <a:ext uri="{9D8B030D-6E8A-4147-A177-3AD203B41FA5}">
                      <a16:colId xmlns:a16="http://schemas.microsoft.com/office/drawing/2014/main" val="3305525538"/>
                    </a:ext>
                  </a:extLst>
                </a:gridCol>
              </a:tblGrid>
              <a:tr h="977998">
                <a:tc>
                  <a:txBody>
                    <a:bodyPr/>
                    <a:lstStyle/>
                    <a:p>
                      <a:endParaRPr lang="en-GB">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solidFill>
                            <a:schemeClr val="tx1"/>
                          </a:solidFill>
                          <a:cs typeface="Segoe UI"/>
                        </a:rPr>
                        <a:t>Moderna Spikevax XFG</a:t>
                      </a:r>
                    </a:p>
                  </a:txBody>
                  <a:tcPr/>
                </a:tc>
                <a:tc>
                  <a:txBody>
                    <a:bodyPr/>
                    <a:lstStyle/>
                    <a:p>
                      <a:pPr marL="0" marR="0" lvl="0" indent="0" algn="l">
                        <a:lnSpc>
                          <a:spcPct val="100000"/>
                        </a:lnSpc>
                        <a:spcBef>
                          <a:spcPts val="0"/>
                        </a:spcBef>
                        <a:spcAft>
                          <a:spcPts val="0"/>
                        </a:spcAft>
                        <a:buNone/>
                      </a:pPr>
                      <a:r>
                        <a:rPr lang="en-GB" sz="1800" b="1" i="0" u="none" strike="noStrike" noProof="0">
                          <a:solidFill>
                            <a:schemeClr val="tx1"/>
                          </a:solidFill>
                          <a:latin typeface="Arial"/>
                          <a:cs typeface="Arial"/>
                        </a:rPr>
                        <a:t>Accord (HIPRA)</a:t>
                      </a:r>
                      <a:r>
                        <a:rPr lang="en-GB" sz="1800" b="1" i="0" u="none" strike="noStrike" baseline="30000" noProof="0">
                          <a:solidFill>
                            <a:schemeClr val="tx1"/>
                          </a:solidFill>
                          <a:latin typeface="Arial"/>
                          <a:cs typeface="Arial"/>
                        </a:rPr>
                        <a:t>®</a:t>
                      </a:r>
                      <a:r>
                        <a:rPr lang="en-GB" sz="1100" b="0" i="0" u="none" strike="noStrike" baseline="30000" noProof="0">
                          <a:solidFill>
                            <a:schemeClr val="tx1"/>
                          </a:solidFill>
                          <a:latin typeface="Aptos"/>
                        </a:rPr>
                        <a:t> </a:t>
                      </a:r>
                      <a:r>
                        <a:rPr lang="en-GB">
                          <a:solidFill>
                            <a:schemeClr val="tx1"/>
                          </a:solidFill>
                        </a:rPr>
                        <a:t>BIMERVAX LP.8.1</a:t>
                      </a:r>
                    </a:p>
                  </a:txBody>
                  <a:tcPr/>
                </a:tc>
                <a:extLst>
                  <a:ext uri="{0D108BD9-81ED-4DB2-BD59-A6C34878D82A}">
                    <a16:rowId xmlns:a16="http://schemas.microsoft.com/office/drawing/2014/main" val="1852914914"/>
                  </a:ext>
                </a:extLst>
              </a:tr>
              <a:tr h="1382509">
                <a:tc>
                  <a:txBody>
                    <a:bodyPr/>
                    <a:lstStyle/>
                    <a:p>
                      <a:r>
                        <a:rPr lang="en-GB" b="1"/>
                        <a:t>Doses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rPr>
                        <a:t>50 micrograms/dose (0.5mL) in a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rPr>
                        <a:t>5 dose vial</a:t>
                      </a:r>
                    </a:p>
                  </a:txBody>
                  <a:tcPr/>
                </a:tc>
                <a:tc>
                  <a:txBody>
                    <a:bodyPr/>
                    <a:lstStyle/>
                    <a:p>
                      <a:r>
                        <a:rPr lang="en-GB">
                          <a:solidFill>
                            <a:schemeClr val="tx1"/>
                          </a:solidFill>
                        </a:rPr>
                        <a:t>40 micrograms/dose (0.5mL) in a single dose vial</a:t>
                      </a:r>
                    </a:p>
                  </a:txBody>
                  <a:tcPr/>
                </a:tc>
                <a:extLst>
                  <a:ext uri="{0D108BD9-81ED-4DB2-BD59-A6C34878D82A}">
                    <a16:rowId xmlns:a16="http://schemas.microsoft.com/office/drawing/2014/main" val="936605445"/>
                  </a:ext>
                </a:extLst>
              </a:tr>
              <a:tr h="788859">
                <a:tc>
                  <a:txBody>
                    <a:bodyPr/>
                    <a:lstStyle/>
                    <a:p>
                      <a:r>
                        <a:rPr lang="en-GB" b="1"/>
                        <a:t>Age</a:t>
                      </a:r>
                    </a:p>
                  </a:txBody>
                  <a:tcPr/>
                </a:tc>
                <a:tc>
                  <a:txBody>
                    <a:bodyPr/>
                    <a:lstStyle/>
                    <a:p>
                      <a:r>
                        <a:rPr lang="en-GB">
                          <a:solidFill>
                            <a:schemeClr val="tx1"/>
                          </a:solidFill>
                        </a:rPr>
                        <a:t>Adult 18 +</a:t>
                      </a:r>
                    </a:p>
                  </a:txBody>
                  <a:tcPr/>
                </a:tc>
                <a:tc>
                  <a:txBody>
                    <a:bodyPr/>
                    <a:lstStyle/>
                    <a:p>
                      <a:r>
                        <a:rPr lang="en-GB">
                          <a:solidFill>
                            <a:schemeClr val="tx1"/>
                          </a:solidFill>
                        </a:rPr>
                        <a:t>Adult 18 +*</a:t>
                      </a:r>
                    </a:p>
                  </a:txBody>
                  <a:tcPr/>
                </a:tc>
                <a:extLst>
                  <a:ext uri="{0D108BD9-81ED-4DB2-BD59-A6C34878D82A}">
                    <a16:rowId xmlns:a16="http://schemas.microsoft.com/office/drawing/2014/main" val="1216170046"/>
                  </a:ext>
                </a:extLst>
              </a:tr>
              <a:tr h="2526606">
                <a:tc>
                  <a:txBody>
                    <a:bodyPr/>
                    <a:lstStyle/>
                    <a:p>
                      <a:r>
                        <a:rPr lang="en-GB" b="1"/>
                        <a:t>Image</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176291230"/>
                  </a:ext>
                </a:extLst>
              </a:tr>
            </a:tbl>
          </a:graphicData>
        </a:graphic>
      </p:graphicFrame>
      <p:pic>
        <p:nvPicPr>
          <p:cNvPr id="3" name="Picture 2">
            <a:extLst>
              <a:ext uri="{FF2B5EF4-FFF2-40B4-BE49-F238E27FC236}">
                <a16:creationId xmlns:a16="http://schemas.microsoft.com/office/drawing/2014/main" id="{FF322220-ED86-09DC-13F8-6800FC7C59EF}"/>
              </a:ext>
            </a:extLst>
          </p:cNvPr>
          <p:cNvPicPr>
            <a:picLocks noChangeAspect="1"/>
          </p:cNvPicPr>
          <p:nvPr/>
        </p:nvPicPr>
        <p:blipFill>
          <a:blip r:embed="rId3"/>
          <a:srcRect l="15169" t="19444" r="15820" b="16157"/>
          <a:stretch>
            <a:fillRect/>
          </a:stretch>
        </p:blipFill>
        <p:spPr>
          <a:xfrm>
            <a:off x="8610600" y="3881862"/>
            <a:ext cx="2791174" cy="1526149"/>
          </a:xfrm>
          <a:prstGeom prst="rect">
            <a:avLst/>
          </a:prstGeom>
        </p:spPr>
      </p:pic>
      <p:pic>
        <p:nvPicPr>
          <p:cNvPr id="6" name="Picture 5">
            <a:extLst>
              <a:ext uri="{FF2B5EF4-FFF2-40B4-BE49-F238E27FC236}">
                <a16:creationId xmlns:a16="http://schemas.microsoft.com/office/drawing/2014/main" id="{79EE4699-F448-F1FD-E8CD-9C13EA623A1B}"/>
              </a:ext>
            </a:extLst>
          </p:cNvPr>
          <p:cNvPicPr>
            <a:picLocks noChangeAspect="1"/>
          </p:cNvPicPr>
          <p:nvPr/>
        </p:nvPicPr>
        <p:blipFill>
          <a:blip r:embed="rId4"/>
          <a:srcRect l="16799" r="18788"/>
          <a:stretch>
            <a:fillRect/>
          </a:stretch>
        </p:blipFill>
        <p:spPr>
          <a:xfrm>
            <a:off x="6532588" y="4289276"/>
            <a:ext cx="914400" cy="141736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DEC7A0C-FBC8-3E41-47EA-BA2A523F66AD}"/>
              </a:ext>
            </a:extLst>
          </p:cNvPr>
          <p:cNvPicPr>
            <a:picLocks noChangeAspect="1"/>
          </p:cNvPicPr>
          <p:nvPr/>
        </p:nvPicPr>
        <p:blipFill>
          <a:blip r:embed="rId5"/>
          <a:srcRect t="13850" b="14681"/>
          <a:stretch>
            <a:fillRect/>
          </a:stretch>
        </p:blipFill>
        <p:spPr>
          <a:xfrm>
            <a:off x="4398093" y="3571978"/>
            <a:ext cx="1697907" cy="1202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00946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DD12A-699D-4540-9FC6-2A84BC7820C0}"/>
              </a:ext>
            </a:extLst>
          </p:cNvPr>
          <p:cNvSpPr>
            <a:spLocks noGrp="1"/>
          </p:cNvSpPr>
          <p:nvPr>
            <p:ph type="title"/>
          </p:nvPr>
        </p:nvSpPr>
        <p:spPr>
          <a:xfrm>
            <a:off x="0" y="68827"/>
            <a:ext cx="12192000" cy="580102"/>
          </a:xfrm>
        </p:spPr>
        <p:txBody>
          <a:bodyPr/>
          <a:lstStyle/>
          <a:p>
            <a:pPr algn="ctr"/>
            <a:r>
              <a:rPr lang="en-GB" sz="3600" b="1"/>
              <a:t>Acknowledgements</a:t>
            </a:r>
          </a:p>
        </p:txBody>
      </p:sp>
      <p:sp>
        <p:nvSpPr>
          <p:cNvPr id="3" name="Content Placeholder 2">
            <a:extLst>
              <a:ext uri="{FF2B5EF4-FFF2-40B4-BE49-F238E27FC236}">
                <a16:creationId xmlns:a16="http://schemas.microsoft.com/office/drawing/2014/main" id="{762D038C-BCE4-4337-B8DD-0CDC49AE6D95}"/>
              </a:ext>
            </a:extLst>
          </p:cNvPr>
          <p:cNvSpPr>
            <a:spLocks noGrp="1"/>
          </p:cNvSpPr>
          <p:nvPr>
            <p:ph idx="1"/>
          </p:nvPr>
        </p:nvSpPr>
        <p:spPr>
          <a:xfrm>
            <a:off x="737420" y="1495776"/>
            <a:ext cx="11454580" cy="3260664"/>
          </a:xfrm>
        </p:spPr>
        <p:txBody>
          <a:bodyPr lIns="91440" tIns="45720" rIns="91440" bIns="45720" anchor="t"/>
          <a:lstStyle/>
          <a:p>
            <a:r>
              <a:rPr lang="en-GB" sz="2400"/>
              <a:t>Vaccine Preventable Disease Programme</a:t>
            </a:r>
          </a:p>
          <a:p>
            <a:r>
              <a:rPr lang="en-GB" sz="2400"/>
              <a:t>Vaccine Programme Wales</a:t>
            </a:r>
            <a:endParaRPr lang="en-GB" sz="2400">
              <a:cs typeface="Arial"/>
            </a:endParaRPr>
          </a:p>
          <a:p>
            <a:r>
              <a:rPr lang="en-GB" sz="2400"/>
              <a:t>Welsh Medicines Advice Service</a:t>
            </a:r>
            <a:endParaRPr lang="en-GB" sz="2400">
              <a:cs typeface="Arial"/>
            </a:endParaRPr>
          </a:p>
          <a:p>
            <a:r>
              <a:rPr lang="en-GB" sz="2400"/>
              <a:t>Welsh Government</a:t>
            </a:r>
            <a:endParaRPr lang="en-GB" sz="2400">
              <a:cs typeface="Arial"/>
            </a:endParaRPr>
          </a:p>
          <a:p>
            <a:r>
              <a:rPr lang="en-GB" sz="2400"/>
              <a:t>JCVI</a:t>
            </a:r>
            <a:endParaRPr lang="en-GB" sz="2400">
              <a:cs typeface="Arial"/>
            </a:endParaRPr>
          </a:p>
          <a:p>
            <a:r>
              <a:rPr lang="en-GB" sz="2400"/>
              <a:t>UKHSA </a:t>
            </a:r>
            <a:endParaRPr lang="en-GB"/>
          </a:p>
          <a:p>
            <a:r>
              <a:rPr lang="en-GB" sz="2400"/>
              <a:t>Green Book</a:t>
            </a:r>
            <a:endParaRPr lang="en-GB">
              <a:cs typeface="Arial"/>
            </a:endParaRPr>
          </a:p>
        </p:txBody>
      </p:sp>
      <p:sp>
        <p:nvSpPr>
          <p:cNvPr id="5" name="Slide Number Placeholder 4">
            <a:extLst>
              <a:ext uri="{FF2B5EF4-FFF2-40B4-BE49-F238E27FC236}">
                <a16:creationId xmlns:a16="http://schemas.microsoft.com/office/drawing/2014/main" id="{2106AC5E-1F09-4895-BE78-402EF5982874}"/>
              </a:ext>
            </a:extLst>
          </p:cNvPr>
          <p:cNvSpPr>
            <a:spLocks noGrp="1"/>
          </p:cNvSpPr>
          <p:nvPr>
            <p:ph type="sldNum" sz="quarter" idx="12"/>
          </p:nvPr>
        </p:nvSpPr>
        <p:spPr/>
        <p:txBody>
          <a:bodyPr/>
          <a:lstStyle/>
          <a:p>
            <a:fld id="{561D0CCE-8DCC-44DC-A653-AE62B1D84A52}" type="slidenum">
              <a:rPr lang="en-GB" smtClean="0"/>
              <a:pPr/>
              <a:t>4</a:t>
            </a:fld>
            <a:endParaRPr lang="en-GB"/>
          </a:p>
        </p:txBody>
      </p:sp>
    </p:spTree>
    <p:extLst>
      <p:ext uri="{BB962C8B-B14F-4D97-AF65-F5344CB8AC3E}">
        <p14:creationId xmlns:p14="http://schemas.microsoft.com/office/powerpoint/2010/main" val="26719526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94042-CA59-0269-C170-905EC4C8DEA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FAB0A00-A095-AE10-0BBD-01444DCFD929}"/>
              </a:ext>
            </a:extLst>
          </p:cNvPr>
          <p:cNvSpPr txBox="1"/>
          <p:nvPr/>
        </p:nvSpPr>
        <p:spPr>
          <a:xfrm>
            <a:off x="409575" y="3518807"/>
            <a:ext cx="11439525" cy="2308324"/>
          </a:xfrm>
          <a:prstGeom prst="rect">
            <a:avLst/>
          </a:prstGeom>
          <a:noFill/>
        </p:spPr>
        <p:txBody>
          <a:bodyPr wrap="square" lIns="91440" tIns="45720" rIns="91440" bIns="45720" rtlCol="0" anchor="t">
            <a:spAutoFit/>
          </a:bodyPr>
          <a:lstStyle/>
          <a:p>
            <a:pPr algn="ctr"/>
            <a:r>
              <a:rPr lang="en-GB" sz="3600" b="1">
                <a:solidFill>
                  <a:schemeClr val="bg1"/>
                </a:solidFill>
                <a:latin typeface="Arial"/>
                <a:cs typeface="Arial"/>
              </a:rPr>
              <a:t>Moderna Spikevax XFG </a:t>
            </a:r>
            <a:r>
              <a:rPr lang="en-US" sz="3600" b="1">
                <a:solidFill>
                  <a:schemeClr val="bg1"/>
                </a:solidFill>
                <a:cs typeface="Segoe UI"/>
              </a:rPr>
              <a:t>(0.1mg/mL</a:t>
            </a:r>
            <a:r>
              <a:rPr lang="en-GB" sz="3600" b="1">
                <a:solidFill>
                  <a:srgbClr val="FFFFFF"/>
                </a:solidFill>
                <a:cs typeface="Segoe UI"/>
              </a:rPr>
              <a:t> for individuals aged 18 years and over)</a:t>
            </a:r>
          </a:p>
          <a:p>
            <a:pPr algn="ctr"/>
            <a:r>
              <a:rPr lang="en-GB" sz="3600" b="1">
                <a:solidFill>
                  <a:srgbClr val="FFFFFF"/>
                </a:solidFill>
                <a:cs typeface="Segoe UI"/>
              </a:rPr>
              <a:t> </a:t>
            </a:r>
            <a:r>
              <a:rPr lang="en-US" sz="3600" b="1">
                <a:solidFill>
                  <a:schemeClr val="bg1"/>
                </a:solidFill>
                <a:cs typeface="Segoe UI"/>
              </a:rPr>
              <a:t>​</a:t>
            </a:r>
            <a:endParaRPr lang="en-US" sz="3600" b="1">
              <a:solidFill>
                <a:schemeClr val="bg1"/>
              </a:solidFill>
              <a:highlight>
                <a:srgbClr val="FFFF00"/>
              </a:highlight>
              <a:cs typeface="Segoe UI"/>
            </a:endParaRPr>
          </a:p>
          <a:p>
            <a:pPr algn="ctr"/>
            <a:r>
              <a:rPr lang="en-GB" sz="3600" b="1">
                <a:solidFill>
                  <a:schemeClr val="bg1"/>
                </a:solidFill>
                <a:latin typeface="Arial" panose="020B0604020202020204" pitchFamily="34" charset="0"/>
                <a:cs typeface="Arial" panose="020B0604020202020204" pitchFamily="34" charset="0"/>
              </a:rPr>
              <a:t>COVID-19 autumn 2026</a:t>
            </a:r>
          </a:p>
        </p:txBody>
      </p:sp>
    </p:spTree>
    <p:extLst>
      <p:ext uri="{BB962C8B-B14F-4D97-AF65-F5344CB8AC3E}">
        <p14:creationId xmlns:p14="http://schemas.microsoft.com/office/powerpoint/2010/main" val="2150565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64EBC42D-9360-A631-F1BF-D873C2C6DB27}"/>
              </a:ext>
            </a:extLst>
          </p:cNvPr>
          <p:cNvSpPr>
            <a:spLocks noGrp="1"/>
          </p:cNvSpPr>
          <p:nvPr>
            <p:ph type="sldNum" sz="quarter" idx="12"/>
          </p:nvPr>
        </p:nvSpPr>
        <p:spPr/>
        <p:txBody>
          <a:bodyPr/>
          <a:lstStyle/>
          <a:p>
            <a:pPr>
              <a:spcAft>
                <a:spcPts val="600"/>
              </a:spcAft>
            </a:pPr>
            <a:fld id="{561D0CCE-8DCC-44DC-A653-AE62B1D84A52}" type="slidenum">
              <a:rPr lang="en-GB" smtClean="0"/>
              <a:pPr>
                <a:spcAft>
                  <a:spcPts val="600"/>
                </a:spcAft>
              </a:pPr>
              <a:t>41</a:t>
            </a:fld>
            <a:endParaRPr lang="en-GB"/>
          </a:p>
        </p:txBody>
      </p:sp>
      <p:sp>
        <p:nvSpPr>
          <p:cNvPr id="11" name="TextBox 10">
            <a:extLst>
              <a:ext uri="{FF2B5EF4-FFF2-40B4-BE49-F238E27FC236}">
                <a16:creationId xmlns:a16="http://schemas.microsoft.com/office/drawing/2014/main" id="{86330D1D-D27A-2D4C-A3DE-11475BF34986}"/>
              </a:ext>
            </a:extLst>
          </p:cNvPr>
          <p:cNvSpPr txBox="1"/>
          <p:nvPr/>
        </p:nvSpPr>
        <p:spPr>
          <a:xfrm>
            <a:off x="355301" y="5399466"/>
            <a:ext cx="11678856" cy="584775"/>
          </a:xfrm>
          <a:prstGeom prst="rect">
            <a:avLst/>
          </a:prstGeom>
          <a:noFill/>
        </p:spPr>
        <p:txBody>
          <a:bodyPr wrap="square" lIns="91440" tIns="45720" rIns="91440" bIns="45720" anchor="t">
            <a:spAutoFit/>
          </a:bodyPr>
          <a:lstStyle/>
          <a:p>
            <a:pPr algn="ctr"/>
            <a:r>
              <a:rPr lang="en-GB" sz="1800">
                <a:effectLst/>
                <a:ea typeface="Calibri"/>
              </a:rPr>
              <a:t>Moderna Spikevax</a:t>
            </a:r>
            <a:r>
              <a:rPr lang="en-GB" baseline="30000">
                <a:effectLst/>
                <a:ea typeface="Calibri"/>
              </a:rPr>
              <a:t>®</a:t>
            </a:r>
            <a:r>
              <a:rPr lang="en-GB">
                <a:effectLst/>
                <a:ea typeface="Calibri"/>
              </a:rPr>
              <a:t> XFG 0.1mg/mL dispersion for injection</a:t>
            </a:r>
          </a:p>
          <a:p>
            <a:pPr algn="ctr"/>
            <a:r>
              <a:rPr lang="en-GB" sz="1400">
                <a:latin typeface="Arial"/>
                <a:ea typeface="Calibri"/>
                <a:cs typeface="Arial"/>
                <a:hlinkClick r:id="rId3"/>
              </a:rPr>
              <a:t>Spikevax XFG 0.1 mg/mL dispersion for injection - Summary of Product Characteristics (SmPC) - (emc) | 101925</a:t>
            </a:r>
            <a:endParaRPr lang="en-GB" sz="1400">
              <a:latin typeface="Arial"/>
              <a:cs typeface="Arial"/>
            </a:endParaRPr>
          </a:p>
        </p:txBody>
      </p:sp>
      <p:sp>
        <p:nvSpPr>
          <p:cNvPr id="3" name="TextBox 2">
            <a:extLst>
              <a:ext uri="{FF2B5EF4-FFF2-40B4-BE49-F238E27FC236}">
                <a16:creationId xmlns:a16="http://schemas.microsoft.com/office/drawing/2014/main" id="{5FE0B8D6-91D5-757A-BC11-2428451DABFE}"/>
              </a:ext>
            </a:extLst>
          </p:cNvPr>
          <p:cNvSpPr txBox="1"/>
          <p:nvPr/>
        </p:nvSpPr>
        <p:spPr>
          <a:xfrm>
            <a:off x="157843" y="27016"/>
            <a:ext cx="11876314" cy="1077218"/>
          </a:xfrm>
          <a:prstGeom prst="rect">
            <a:avLst/>
          </a:prstGeom>
          <a:noFill/>
        </p:spPr>
        <p:txBody>
          <a:bodyPr wrap="square">
            <a:spAutoFit/>
          </a:bodyPr>
          <a:lstStyle/>
          <a:p>
            <a:pPr algn="ctr"/>
            <a:r>
              <a:rPr lang="en-GB" sz="3200" b="1">
                <a:effectLst/>
                <a:latin typeface="Arial" panose="020B0604020202020204" pitchFamily="34" charset="0"/>
                <a:ea typeface="Calibri" panose="020F0502020204030204" pitchFamily="34" charset="0"/>
              </a:rPr>
              <a:t>Moderna Spikevax</a:t>
            </a:r>
            <a:r>
              <a:rPr lang="en-GB" sz="3200" b="1" baseline="30000">
                <a:effectLst/>
                <a:latin typeface="+mj-lt"/>
                <a:ea typeface="Calibri" panose="020F0502020204030204" pitchFamily="34" charset="0"/>
              </a:rPr>
              <a:t>®</a:t>
            </a:r>
            <a:r>
              <a:rPr lang="en-GB" sz="3200" b="1">
                <a:effectLst/>
                <a:latin typeface="+mj-lt"/>
                <a:ea typeface="Calibri" panose="020F0502020204030204" pitchFamily="34" charset="0"/>
              </a:rPr>
              <a:t> XFG </a:t>
            </a:r>
            <a:r>
              <a:rPr lang="en-US" sz="3200" b="1">
                <a:cs typeface="Segoe UI"/>
              </a:rPr>
              <a:t>0.1mg/mL</a:t>
            </a:r>
            <a:r>
              <a:rPr lang="en-GB" sz="3200" b="1">
                <a:cs typeface="Segoe UI"/>
              </a:rPr>
              <a:t> </a:t>
            </a:r>
            <a:r>
              <a:rPr lang="en-GB" sz="3200" b="1">
                <a:effectLst/>
                <a:latin typeface="+mj-lt"/>
                <a:ea typeface="Calibri" panose="020F0502020204030204" pitchFamily="34" charset="0"/>
              </a:rPr>
              <a:t>dispersion for injection for individuals aged 18 years* and over.</a:t>
            </a:r>
            <a:endParaRPr lang="en-GB" sz="3200">
              <a:latin typeface="+mj-lt"/>
            </a:endParaRPr>
          </a:p>
        </p:txBody>
      </p:sp>
      <p:sp>
        <p:nvSpPr>
          <p:cNvPr id="2" name="TextBox 1">
            <a:extLst>
              <a:ext uri="{FF2B5EF4-FFF2-40B4-BE49-F238E27FC236}">
                <a16:creationId xmlns:a16="http://schemas.microsoft.com/office/drawing/2014/main" id="{390F93F8-88E2-0D13-9E85-26069126AAB7}"/>
              </a:ext>
            </a:extLst>
          </p:cNvPr>
          <p:cNvSpPr txBox="1"/>
          <p:nvPr/>
        </p:nvSpPr>
        <p:spPr>
          <a:xfrm>
            <a:off x="11001770" y="6381134"/>
            <a:ext cx="816077" cy="373626"/>
          </a:xfrm>
          <a:prstGeom prst="rect">
            <a:avLst/>
          </a:prstGeom>
          <a:noFill/>
        </p:spPr>
        <p:txBody>
          <a:bodyPr wrap="square" rtlCol="0">
            <a:spAutoFit/>
          </a:bodyPr>
          <a:lstStyle/>
          <a:p>
            <a:r>
              <a:rPr lang="en-GB" b="1">
                <a:solidFill>
                  <a:schemeClr val="bg1"/>
                </a:solidFill>
              </a:rPr>
              <a:t>14</a:t>
            </a:r>
          </a:p>
        </p:txBody>
      </p:sp>
      <p:pic>
        <p:nvPicPr>
          <p:cNvPr id="6" name="Picture 5" descr="A close-up of a vial&#10;&#10;AI-generated content may be incorrect.">
            <a:extLst>
              <a:ext uri="{FF2B5EF4-FFF2-40B4-BE49-F238E27FC236}">
                <a16:creationId xmlns:a16="http://schemas.microsoft.com/office/drawing/2014/main" id="{8D14AECA-448B-EBDA-D9C5-D4F58FD713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1281" y="1473679"/>
            <a:ext cx="3910642" cy="3910642"/>
          </a:xfrm>
          <a:prstGeom prst="rect">
            <a:avLst/>
          </a:prstGeom>
          <a:ln>
            <a:noFill/>
          </a:ln>
          <a:effectLst>
            <a:outerShdw blurRad="292100" dist="139700" dir="2700000" algn="tl" rotWithShape="0">
              <a:srgbClr val="333333">
                <a:alpha val="65000"/>
              </a:srgbClr>
            </a:outerShdw>
          </a:effectLst>
        </p:spPr>
      </p:pic>
      <p:pic>
        <p:nvPicPr>
          <p:cNvPr id="8" name="Picture 7" descr="A white box with red label&#10;&#10;AI-generated content may be incorrect.">
            <a:extLst>
              <a:ext uri="{FF2B5EF4-FFF2-40B4-BE49-F238E27FC236}">
                <a16:creationId xmlns:a16="http://schemas.microsoft.com/office/drawing/2014/main" id="{DE1FE945-819D-3ACF-D3DD-EF6DC1A37C39}"/>
              </a:ext>
            </a:extLst>
          </p:cNvPr>
          <p:cNvPicPr>
            <a:picLocks noChangeAspect="1"/>
          </p:cNvPicPr>
          <p:nvPr/>
        </p:nvPicPr>
        <p:blipFill>
          <a:blip r:embed="rId5" cstate="print">
            <a:extLst>
              <a:ext uri="{28A0092B-C50C-407E-A947-70E740481C1C}">
                <a14:useLocalDpi xmlns:a14="http://schemas.microsoft.com/office/drawing/2010/main" val="0"/>
              </a:ext>
            </a:extLst>
          </a:blip>
          <a:srcRect t="13541" b="12083"/>
          <a:stretch>
            <a:fillRect/>
          </a:stretch>
        </p:blipFill>
        <p:spPr>
          <a:xfrm>
            <a:off x="6372260" y="1723428"/>
            <a:ext cx="4629510" cy="34111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40134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7D9C2-95C4-59AD-6CD8-3598BB66281D}"/>
              </a:ext>
            </a:extLst>
          </p:cNvPr>
          <p:cNvSpPr>
            <a:spLocks noGrp="1"/>
          </p:cNvSpPr>
          <p:nvPr>
            <p:ph type="title"/>
          </p:nvPr>
        </p:nvSpPr>
        <p:spPr>
          <a:xfrm>
            <a:off x="1" y="136525"/>
            <a:ext cx="12192000" cy="1325563"/>
          </a:xfrm>
        </p:spPr>
        <p:txBody>
          <a:bodyPr lIns="91440" tIns="45720" rIns="91440" bIns="45720" anchor="t"/>
          <a:lstStyle/>
          <a:p>
            <a:pPr algn="ctr"/>
            <a:r>
              <a:rPr lang="en-GB" sz="2800" b="1"/>
              <a:t>Presentation: </a:t>
            </a:r>
            <a:r>
              <a:rPr lang="en-GB" sz="2800" b="1">
                <a:solidFill>
                  <a:srgbClr val="002060"/>
                </a:solidFill>
                <a:ea typeface="Source Sans Pro"/>
              </a:rPr>
              <a:t>Moderna </a:t>
            </a:r>
            <a:r>
              <a:rPr lang="en-GB" sz="2800" b="1">
                <a:solidFill>
                  <a:srgbClr val="002060"/>
                </a:solidFill>
                <a:ea typeface="Times New Roman" panose="02020603050405020304" pitchFamily="18" charset="0"/>
              </a:rPr>
              <a:t>Spikevax XFG </a:t>
            </a:r>
            <a:r>
              <a:rPr lang="en-US" sz="2800" b="1">
                <a:cs typeface="Segoe UI"/>
              </a:rPr>
              <a:t>0.1mg/mL</a:t>
            </a:r>
            <a:r>
              <a:rPr lang="en-GB" sz="2800" b="1">
                <a:cs typeface="Segoe UI"/>
              </a:rPr>
              <a:t> </a:t>
            </a:r>
            <a:r>
              <a:rPr lang="en-GB" sz="2800" b="1">
                <a:solidFill>
                  <a:srgbClr val="002060"/>
                </a:solidFill>
                <a:ea typeface="Times New Roman" panose="02020603050405020304" pitchFamily="18" charset="0"/>
              </a:rPr>
              <a:t>dispersion for injection</a:t>
            </a:r>
            <a:endParaRPr lang="en-GB" sz="2800"/>
          </a:p>
        </p:txBody>
      </p:sp>
      <p:sp>
        <p:nvSpPr>
          <p:cNvPr id="3" name="Content Placeholder 2">
            <a:extLst>
              <a:ext uri="{FF2B5EF4-FFF2-40B4-BE49-F238E27FC236}">
                <a16:creationId xmlns:a16="http://schemas.microsoft.com/office/drawing/2014/main" id="{98F9518F-ADF8-DA47-7449-6754DB7D6DF3}"/>
              </a:ext>
            </a:extLst>
          </p:cNvPr>
          <p:cNvSpPr>
            <a:spLocks noGrp="1"/>
          </p:cNvSpPr>
          <p:nvPr>
            <p:ph idx="1"/>
          </p:nvPr>
        </p:nvSpPr>
        <p:spPr>
          <a:xfrm>
            <a:off x="287731" y="1253331"/>
            <a:ext cx="9697900" cy="4855241"/>
          </a:xfrm>
        </p:spPr>
        <p:txBody>
          <a:bodyPr lIns="91440" tIns="45720" rIns="91440" bIns="45720" anchor="t"/>
          <a:lstStyle/>
          <a:p>
            <a:r>
              <a:rPr kumimoji="0" lang="en-GB" sz="1400" i="0" u="none" strike="noStrike" kern="1200" cap="none" spc="0" normalizeH="0" baseline="0" noProof="0">
                <a:ln>
                  <a:noFill/>
                </a:ln>
                <a:effectLst/>
                <a:uLnTx/>
                <a:uFillTx/>
                <a:latin typeface="Arial"/>
                <a:ea typeface="Source Sans Pro"/>
                <a:cs typeface="+mj-cs"/>
              </a:rPr>
              <a:t>Moderna </a:t>
            </a:r>
            <a:r>
              <a:rPr kumimoji="0" lang="en-GB" sz="1400" i="0" u="none" strike="noStrike" kern="1200" cap="none" spc="0" normalizeH="0" baseline="0" noProof="0">
                <a:ln>
                  <a:noFill/>
                </a:ln>
                <a:effectLst/>
                <a:uLnTx/>
                <a:uFillTx/>
                <a:latin typeface="Arial"/>
                <a:ea typeface="Times New Roman" panose="02020603050405020304" pitchFamily="18" charset="0"/>
                <a:cs typeface="+mj-cs"/>
              </a:rPr>
              <a:t>Spikevax </a:t>
            </a:r>
            <a:r>
              <a:rPr lang="en-GB" sz="1400">
                <a:latin typeface="Arial"/>
                <a:ea typeface="Times New Roman" panose="02020603050405020304" pitchFamily="18" charset="0"/>
                <a:cs typeface="+mj-cs"/>
              </a:rPr>
              <a:t>XFG </a:t>
            </a:r>
            <a:r>
              <a:rPr lang="en-US" sz="1400">
                <a:cs typeface="Segoe UI"/>
              </a:rPr>
              <a:t>0.1mg/mL</a:t>
            </a:r>
            <a:r>
              <a:rPr lang="en-GB" sz="1400">
                <a:cs typeface="Segoe UI"/>
              </a:rPr>
              <a:t> </a:t>
            </a:r>
            <a:r>
              <a:rPr kumimoji="0" lang="en-GB" sz="1400" i="0" u="none" strike="noStrike" kern="1200" cap="none" spc="0" normalizeH="0" baseline="0" noProof="0">
                <a:ln>
                  <a:noFill/>
                </a:ln>
                <a:effectLst/>
                <a:uLnTx/>
                <a:uFillTx/>
                <a:latin typeface="Arial"/>
                <a:ea typeface="Times New Roman" panose="02020603050405020304" pitchFamily="18" charset="0"/>
                <a:cs typeface="+mj-cs"/>
              </a:rPr>
              <a:t>dispersion (</a:t>
            </a:r>
            <a:r>
              <a:rPr lang="en-GB" sz="1400">
                <a:ea typeface="Times New Roman" panose="02020603050405020304" pitchFamily="18" charset="0"/>
              </a:rPr>
              <a:t>white to off-white) </a:t>
            </a:r>
            <a:r>
              <a:rPr kumimoji="0" lang="en-GB" sz="1400" i="0" u="none" strike="noStrike" kern="1200" cap="none" spc="0" normalizeH="0" baseline="0" noProof="0">
                <a:ln>
                  <a:noFill/>
                </a:ln>
                <a:effectLst/>
                <a:uLnTx/>
                <a:uFillTx/>
                <a:latin typeface="Arial"/>
                <a:ea typeface="Times New Roman" panose="02020603050405020304" pitchFamily="18" charset="0"/>
                <a:cs typeface="+mj-cs"/>
              </a:rPr>
              <a:t>for injection.</a:t>
            </a:r>
            <a:endParaRPr lang="en-GB" sz="1400" strike="sngStrike">
              <a:effectLst/>
              <a:latin typeface="Arial"/>
              <a:ea typeface="Times New Roman" panose="02020603050405020304" pitchFamily="18" charset="0"/>
              <a:cs typeface="Arial"/>
            </a:endParaRPr>
          </a:p>
          <a:p>
            <a:r>
              <a:rPr lang="en-GB" sz="1400">
                <a:latin typeface="Arial"/>
                <a:ea typeface="Times New Roman" panose="02020603050405020304" pitchFamily="18" charset="0"/>
                <a:cs typeface="Arial"/>
              </a:rPr>
              <a:t>M</a:t>
            </a:r>
            <a:r>
              <a:rPr lang="en-GB" sz="1400">
                <a:effectLst/>
                <a:latin typeface="Arial"/>
                <a:ea typeface="Times New Roman" panose="02020603050405020304" pitchFamily="18" charset="0"/>
                <a:cs typeface="Arial"/>
              </a:rPr>
              <a:t>ulti-dose vial with a blue flip-off plastic cap with aluminium seal</a:t>
            </a:r>
            <a:r>
              <a:rPr lang="en-GB" sz="1400">
                <a:latin typeface="Arial"/>
                <a:ea typeface="Times New Roman" panose="02020603050405020304" pitchFamily="18" charset="0"/>
                <a:cs typeface="Arial"/>
              </a:rPr>
              <a:t>.</a:t>
            </a:r>
            <a:r>
              <a:rPr lang="en-GB" sz="1400">
                <a:effectLst/>
                <a:latin typeface="Arial"/>
                <a:ea typeface="Times New Roman" panose="02020603050405020304" pitchFamily="18" charset="0"/>
                <a:cs typeface="Arial"/>
              </a:rPr>
              <a:t> </a:t>
            </a:r>
            <a:r>
              <a:rPr lang="en-GB" sz="1400" b="1" u="sng">
                <a:latin typeface="Arial"/>
                <a:ea typeface="Times New Roman" panose="02020603050405020304" pitchFamily="18" charset="0"/>
                <a:cs typeface="Arial"/>
              </a:rPr>
              <a:t>NO dilution is required.</a:t>
            </a:r>
            <a:endParaRPr lang="en-GB" sz="1400">
              <a:latin typeface="Arial"/>
              <a:ea typeface="Times New Roman" panose="02020603050405020304" pitchFamily="18" charset="0"/>
              <a:cs typeface="Arial"/>
            </a:endParaRPr>
          </a:p>
          <a:p>
            <a:r>
              <a:rPr lang="en-GB" sz="1400">
                <a:cs typeface="Arial"/>
              </a:rPr>
              <a:t>Multi-dose vial contains </a:t>
            </a:r>
            <a:r>
              <a:rPr lang="en-GB" sz="1400" b="1">
                <a:cs typeface="Arial"/>
              </a:rPr>
              <a:t>5 doses of 0.5 mL (50 microgram/dose)</a:t>
            </a:r>
            <a:r>
              <a:rPr lang="en-GB" sz="1400">
                <a:cs typeface="Arial"/>
              </a:rPr>
              <a:t> of vaccine. Each vial contains 2.5mL of liquid*.</a:t>
            </a:r>
          </a:p>
          <a:p>
            <a:r>
              <a:rPr lang="en-GB" sz="1400">
                <a:cs typeface="Arial"/>
              </a:rPr>
              <a:t>Each dose must contain </a:t>
            </a:r>
            <a:r>
              <a:rPr lang="en-GB" sz="1400" b="1">
                <a:cs typeface="Arial"/>
              </a:rPr>
              <a:t>0.5 mL</a:t>
            </a:r>
            <a:r>
              <a:rPr lang="en-GB" sz="1400">
                <a:cs typeface="Arial"/>
              </a:rPr>
              <a:t> of vaccine. The dose in the syringe should be used immediately.</a:t>
            </a:r>
          </a:p>
          <a:p>
            <a:pPr algn="l"/>
            <a:r>
              <a:rPr lang="en-GB" sz="1400" b="0" i="0">
                <a:effectLst/>
              </a:rPr>
              <a:t>If the amount of vaccine remaining in the vial cannot provide a full dose of </a:t>
            </a:r>
            <a:r>
              <a:rPr lang="en-GB" sz="1400" b="1" i="0">
                <a:effectLst/>
              </a:rPr>
              <a:t>0.5 mL</a:t>
            </a:r>
            <a:r>
              <a:rPr lang="en-GB" sz="1400" b="0" i="0">
                <a:effectLst/>
              </a:rPr>
              <a:t>, discard the vial and any excess volume.</a:t>
            </a:r>
            <a:endParaRPr lang="en-GB" sz="1400" b="0" i="0">
              <a:effectLst/>
              <a:cs typeface="Arial"/>
            </a:endParaRPr>
          </a:p>
          <a:p>
            <a:pPr algn="l"/>
            <a:r>
              <a:rPr lang="en-GB" sz="1400" b="0" i="0">
                <a:effectLst/>
              </a:rPr>
              <a:t>Do not pool excess vaccine from multiple vials.</a:t>
            </a:r>
            <a:endParaRPr lang="en-GB" sz="1400" b="0" i="0">
              <a:effectLst/>
              <a:cs typeface="Arial"/>
            </a:endParaRPr>
          </a:p>
          <a:p>
            <a:r>
              <a:rPr lang="en-GB" sz="1400">
                <a:latin typeface="Arial"/>
                <a:ea typeface="Times New Roman" panose="02020603050405020304" pitchFamily="18" charset="0"/>
                <a:cs typeface="Arial"/>
              </a:rPr>
              <a:t>The vaccine should be prepared and administered by a trained healthcare professional using aseptic technique to ensure sterility of the dispersion.</a:t>
            </a:r>
            <a:endParaRPr lang="en-GB" sz="1400">
              <a:effectLst/>
              <a:latin typeface="Arial"/>
              <a:ea typeface="Times New Roman" panose="02020603050405020304" pitchFamily="18" charset="0"/>
              <a:cs typeface="Arial"/>
            </a:endParaRPr>
          </a:p>
          <a:p>
            <a:r>
              <a:rPr lang="en-GB" sz="1400" b="1">
                <a:solidFill>
                  <a:srgbClr val="212A73"/>
                </a:solidFill>
                <a:latin typeface="Arial"/>
                <a:cs typeface="Arial"/>
              </a:rPr>
              <a:t>Swirl the vial gently after thawing and before each withdrawal, do not shake.</a:t>
            </a:r>
          </a:p>
          <a:p>
            <a:r>
              <a:rPr lang="en-GB" sz="1400">
                <a:solidFill>
                  <a:srgbClr val="212A73"/>
                </a:solidFill>
                <a:latin typeface="Arial"/>
                <a:cs typeface="Arial"/>
              </a:rPr>
              <a:t>The vaccine may contain white or translucent product-related particulates.</a:t>
            </a:r>
          </a:p>
          <a:p>
            <a:r>
              <a:rPr lang="en-GB" sz="1400"/>
              <a:t>Visually inspect the vaccine for particulate matter and/or discolouration prior to administration. Do not administer the vaccine if any of these are present.</a:t>
            </a:r>
            <a:endParaRPr lang="en-GB" sz="1400">
              <a:cs typeface="Arial"/>
            </a:endParaRPr>
          </a:p>
          <a:p>
            <a:r>
              <a:rPr lang="en-GB" sz="1400">
                <a:solidFill>
                  <a:srgbClr val="212A73"/>
                </a:solidFill>
                <a:latin typeface="Arial"/>
                <a:cs typeface="Arial"/>
              </a:rPr>
              <a:t>Pierce the stopper preferably at a different site each time to minimise the chances of dislodging a fragment of the bung.</a:t>
            </a:r>
            <a:endParaRPr lang="en-GB" sz="1400" b="1">
              <a:solidFill>
                <a:srgbClr val="212A73"/>
              </a:solidFill>
              <a:latin typeface="Arial"/>
              <a:cs typeface="Arial"/>
            </a:endParaRPr>
          </a:p>
          <a:p>
            <a:pPr marL="0" indent="0">
              <a:buNone/>
            </a:pPr>
            <a:r>
              <a:rPr lang="en-GB" sz="1800">
                <a:solidFill>
                  <a:srgbClr val="002060"/>
                </a:solidFill>
                <a:latin typeface="Arial"/>
                <a:cs typeface="Arial"/>
              </a:rPr>
              <a:t>  </a:t>
            </a:r>
            <a:r>
              <a:rPr lang="en-GB" sz="1400">
                <a:solidFill>
                  <a:srgbClr val="002060"/>
                </a:solidFill>
                <a:latin typeface="Arial"/>
                <a:cs typeface="Arial"/>
                <a:hlinkClick r:id="rId3"/>
              </a:rPr>
              <a:t>Spikevax XFG 0.1 mg/mL dispersion for injection - Summary of Product Characteristics (SmPC) - (emc) | 101925</a:t>
            </a:r>
            <a:endParaRPr lang="en-GB" sz="1400">
              <a:solidFill>
                <a:srgbClr val="002060"/>
              </a:solidFill>
              <a:latin typeface="Arial"/>
              <a:cs typeface="Arial" panose="020B0604020202020204" pitchFamily="34" charset="0"/>
            </a:endParaRPr>
          </a:p>
          <a:p>
            <a:pPr indent="0">
              <a:buNone/>
            </a:pPr>
            <a:endParaRPr lang="en-GB" sz="2000">
              <a:cs typeface="Arial"/>
            </a:endParaRPr>
          </a:p>
        </p:txBody>
      </p:sp>
      <p:sp>
        <p:nvSpPr>
          <p:cNvPr id="5" name="Slide Number Placeholder 4">
            <a:extLst>
              <a:ext uri="{FF2B5EF4-FFF2-40B4-BE49-F238E27FC236}">
                <a16:creationId xmlns:a16="http://schemas.microsoft.com/office/drawing/2014/main" id="{458C0581-0C5A-82E9-FF31-E5726E3B2A41}"/>
              </a:ext>
            </a:extLst>
          </p:cNvPr>
          <p:cNvSpPr>
            <a:spLocks noGrp="1"/>
          </p:cNvSpPr>
          <p:nvPr>
            <p:ph type="sldNum" sz="quarter" idx="12"/>
          </p:nvPr>
        </p:nvSpPr>
        <p:spPr/>
        <p:txBody>
          <a:bodyPr lIns="91440" tIns="45720" rIns="91440" bIns="45720" anchor="t"/>
          <a:lstStyle/>
          <a:p>
            <a:pPr marL="0" marR="0" lvl="0" indent="0" algn="r" defTabSz="914400" rtl="0" eaLnBrk="1" fontAlgn="auto" latinLnBrk="0" hangingPunct="1">
              <a:lnSpc>
                <a:spcPct val="100000"/>
              </a:lnSpc>
              <a:spcBef>
                <a:spcPts val="0"/>
              </a:spcBef>
              <a:spcAft>
                <a:spcPts val="0"/>
              </a:spcAft>
              <a:buClrTx/>
              <a:buSzTx/>
              <a:buFontTx/>
              <a:buNone/>
              <a:tabLst/>
              <a:defRPr/>
            </a:pPr>
            <a:fld id="{3A47065A-CB15-49EF-8B1B-B897998A4950}" type="slidenum">
              <a:rPr lang="en-GB" dirty="0">
                <a:solidFill>
                  <a:prstClr val="white"/>
                </a:solidFill>
                <a:latin typeface="Arial"/>
                <a:cs typeface="Arial"/>
              </a:rPr>
              <a:t>42</a:t>
            </a:fld>
            <a:endParaRPr lang="en-GB" sz="1800" b="1" i="0" u="none" strike="noStrike" kern="1200" cap="none" spc="0" normalizeH="0" baseline="0" noProof="0">
              <a:ln>
                <a:noFill/>
              </a:ln>
              <a:solidFill>
                <a:prstClr val="white"/>
              </a:solidFill>
              <a:effectLst/>
              <a:uLnTx/>
              <a:uFillTx/>
              <a:latin typeface="Arial"/>
              <a:cs typeface="Arial"/>
            </a:endParaRPr>
          </a:p>
        </p:txBody>
      </p:sp>
      <p:pic>
        <p:nvPicPr>
          <p:cNvPr id="8" name="Picture 7" descr="A close-up of a vial&#10;&#10;AI-generated content may be incorrect.">
            <a:extLst>
              <a:ext uri="{FF2B5EF4-FFF2-40B4-BE49-F238E27FC236}">
                <a16:creationId xmlns:a16="http://schemas.microsoft.com/office/drawing/2014/main" id="{9458C957-8E22-1F91-DA1C-E33F4824CA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8262" y="3528320"/>
            <a:ext cx="2206256" cy="2206256"/>
          </a:xfrm>
          <a:prstGeom prst="rect">
            <a:avLst/>
          </a:prstGeom>
        </p:spPr>
      </p:pic>
    </p:spTree>
    <p:extLst>
      <p:ext uri="{BB962C8B-B14F-4D97-AF65-F5344CB8AC3E}">
        <p14:creationId xmlns:p14="http://schemas.microsoft.com/office/powerpoint/2010/main" val="9844438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2969A-776C-B74C-87BF-291802B243DA}"/>
              </a:ext>
            </a:extLst>
          </p:cNvPr>
          <p:cNvSpPr>
            <a:spLocks noGrp="1"/>
          </p:cNvSpPr>
          <p:nvPr>
            <p:ph type="title"/>
          </p:nvPr>
        </p:nvSpPr>
        <p:spPr>
          <a:xfrm>
            <a:off x="838200" y="-31415"/>
            <a:ext cx="10515600" cy="885606"/>
          </a:xfrm>
        </p:spPr>
        <p:txBody>
          <a:bodyPr/>
          <a:lstStyle/>
          <a:p>
            <a:pPr algn="ctr"/>
            <a:r>
              <a:rPr lang="en-GB"/>
              <a:t> </a:t>
            </a:r>
            <a:r>
              <a:rPr lang="en-GB" sz="3600" b="1"/>
              <a:t>Instructions once thawed</a:t>
            </a:r>
            <a:br>
              <a:rPr lang="en-GB" sz="4000" b="1"/>
            </a:br>
            <a:endParaRPr lang="en-GB" sz="4000" b="1"/>
          </a:p>
        </p:txBody>
      </p:sp>
      <p:sp>
        <p:nvSpPr>
          <p:cNvPr id="5" name="Slide Number Placeholder 4">
            <a:extLst>
              <a:ext uri="{FF2B5EF4-FFF2-40B4-BE49-F238E27FC236}">
                <a16:creationId xmlns:a16="http://schemas.microsoft.com/office/drawing/2014/main" id="{CA713F22-D207-B6F6-052C-4175013025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72A76072-F5B9-A945-1777-394FAAC7C10C}"/>
              </a:ext>
            </a:extLst>
          </p:cNvPr>
          <p:cNvSpPr txBox="1"/>
          <p:nvPr/>
        </p:nvSpPr>
        <p:spPr>
          <a:xfrm flipH="1">
            <a:off x="1821470" y="654116"/>
            <a:ext cx="359292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a:ln>
                  <a:noFill/>
                </a:ln>
                <a:solidFill>
                  <a:srgbClr val="212A73"/>
                </a:solidFill>
                <a:effectLst/>
                <a:uLnTx/>
                <a:uFillTx/>
                <a:latin typeface="Arial"/>
                <a:ea typeface="+mn-ea"/>
                <a:cs typeface="+mn-cs"/>
              </a:rPr>
              <a:t>Unpunctured vial</a:t>
            </a:r>
          </a:p>
        </p:txBody>
      </p:sp>
      <p:sp>
        <p:nvSpPr>
          <p:cNvPr id="9" name="TextBox 8">
            <a:extLst>
              <a:ext uri="{FF2B5EF4-FFF2-40B4-BE49-F238E27FC236}">
                <a16:creationId xmlns:a16="http://schemas.microsoft.com/office/drawing/2014/main" id="{BA3749CF-F818-79ED-58CE-EBF15959821B}"/>
              </a:ext>
            </a:extLst>
          </p:cNvPr>
          <p:cNvSpPr txBox="1"/>
          <p:nvPr/>
        </p:nvSpPr>
        <p:spPr>
          <a:xfrm>
            <a:off x="2160875" y="2840373"/>
            <a:ext cx="20441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212A73"/>
                </a:solidFill>
                <a:effectLst/>
                <a:uLnTx/>
                <a:uFillTx/>
                <a:latin typeface="Arial"/>
                <a:ea typeface="+mn-ea"/>
                <a:cs typeface="+mn-cs"/>
              </a:rPr>
              <a:t>  Maximum times</a:t>
            </a:r>
          </a:p>
        </p:txBody>
      </p:sp>
      <p:sp>
        <p:nvSpPr>
          <p:cNvPr id="10" name="Oval 9">
            <a:extLst>
              <a:ext uri="{FF2B5EF4-FFF2-40B4-BE49-F238E27FC236}">
                <a16:creationId xmlns:a16="http://schemas.microsoft.com/office/drawing/2014/main" id="{D444E561-C7A9-21CE-E932-4279A7419F26}"/>
              </a:ext>
            </a:extLst>
          </p:cNvPr>
          <p:cNvSpPr/>
          <p:nvPr/>
        </p:nvSpPr>
        <p:spPr>
          <a:xfrm>
            <a:off x="611201" y="3152769"/>
            <a:ext cx="1210269" cy="1186001"/>
          </a:xfrm>
          <a:prstGeom prst="ellipse">
            <a:avLst/>
          </a:prstGeom>
          <a:noFill/>
          <a:ln w="19050">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0000"/>
                </a:solidFill>
                <a:effectLst/>
                <a:uLnTx/>
                <a:uFillTx/>
                <a:latin typeface="Arial"/>
                <a:ea typeface="+mn-ea"/>
                <a:cs typeface="+mn-cs"/>
              </a:rPr>
              <a:t>  </a:t>
            </a:r>
            <a:r>
              <a:rPr kumimoji="0" lang="en-GB" sz="2800" b="1" i="0" u="none" strike="noStrike" kern="1200" cap="none" spc="0" normalizeH="0" baseline="0" noProof="0">
                <a:ln>
                  <a:noFill/>
                </a:ln>
                <a:solidFill>
                  <a:srgbClr val="FF0000"/>
                </a:solidFill>
                <a:effectLst/>
                <a:uLnTx/>
                <a:uFillTx/>
                <a:latin typeface="Arial"/>
                <a:ea typeface="+mn-ea"/>
                <a:cs typeface="+mn-cs"/>
              </a:rPr>
              <a:t>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0000"/>
                </a:solidFill>
                <a:effectLst/>
                <a:uLnTx/>
                <a:uFillTx/>
                <a:latin typeface="Arial"/>
                <a:ea typeface="+mn-ea"/>
                <a:cs typeface="+mn-cs"/>
              </a:rPr>
              <a:t> Days</a:t>
            </a: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4" name="Oval 13">
            <a:extLst>
              <a:ext uri="{FF2B5EF4-FFF2-40B4-BE49-F238E27FC236}">
                <a16:creationId xmlns:a16="http://schemas.microsoft.com/office/drawing/2014/main" id="{0C2B57DA-E6F5-2388-1CC6-65C602367AF4}"/>
              </a:ext>
            </a:extLst>
          </p:cNvPr>
          <p:cNvSpPr/>
          <p:nvPr/>
        </p:nvSpPr>
        <p:spPr>
          <a:xfrm>
            <a:off x="611203" y="4527987"/>
            <a:ext cx="1210269" cy="1186001"/>
          </a:xfrm>
          <a:prstGeom prst="ellipse">
            <a:avLst/>
          </a:prstGeom>
          <a:noFill/>
          <a:ln w="19050">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2060"/>
                </a:solidFill>
                <a:effectLst/>
                <a:uLnTx/>
                <a:uFillTx/>
                <a:latin typeface="Arial"/>
                <a:ea typeface="+mn-ea"/>
                <a:cs typeface="+mn-cs"/>
              </a:rPr>
              <a:t>  </a:t>
            </a:r>
            <a:r>
              <a:rPr kumimoji="0" lang="en-GB" sz="2800" b="1" i="0" u="none" strike="noStrike" kern="1200" cap="none" spc="0" normalizeH="0" baseline="0" noProof="0">
                <a:ln>
                  <a:noFill/>
                </a:ln>
                <a:solidFill>
                  <a:srgbClr val="FF0000"/>
                </a:solidFill>
                <a:effectLst/>
                <a:uLnTx/>
                <a:uFillTx/>
                <a:latin typeface="Arial"/>
                <a:ea typeface="+mn-ea"/>
                <a:cs typeface="+mn-cs"/>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0000"/>
                </a:solidFill>
                <a:effectLst/>
                <a:uLnTx/>
                <a:uFillTx/>
                <a:latin typeface="Arial"/>
                <a:ea typeface="+mn-ea"/>
                <a:cs typeface="+mn-cs"/>
              </a:rPr>
              <a:t>Hours</a:t>
            </a: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D432875E-860F-E930-453F-0E26D02C09AE}"/>
              </a:ext>
            </a:extLst>
          </p:cNvPr>
          <p:cNvSpPr/>
          <p:nvPr/>
        </p:nvSpPr>
        <p:spPr>
          <a:xfrm>
            <a:off x="1821472" y="3257343"/>
            <a:ext cx="3115947" cy="9144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Rounded Corners 17">
            <a:extLst>
              <a:ext uri="{FF2B5EF4-FFF2-40B4-BE49-F238E27FC236}">
                <a16:creationId xmlns:a16="http://schemas.microsoft.com/office/drawing/2014/main" id="{0485C205-7D50-A50B-3597-11D7E8243168}"/>
              </a:ext>
            </a:extLst>
          </p:cNvPr>
          <p:cNvSpPr/>
          <p:nvPr/>
        </p:nvSpPr>
        <p:spPr>
          <a:xfrm>
            <a:off x="1821470" y="4663787"/>
            <a:ext cx="3115947" cy="9144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TextBox 18">
            <a:extLst>
              <a:ext uri="{FF2B5EF4-FFF2-40B4-BE49-F238E27FC236}">
                <a16:creationId xmlns:a16="http://schemas.microsoft.com/office/drawing/2014/main" id="{88D86429-58E1-F878-7E35-57D1E5AD9A96}"/>
              </a:ext>
            </a:extLst>
          </p:cNvPr>
          <p:cNvSpPr txBox="1"/>
          <p:nvPr/>
        </p:nvSpPr>
        <p:spPr>
          <a:xfrm>
            <a:off x="2465536" y="3514488"/>
            <a:ext cx="169469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212A73"/>
                </a:solidFill>
                <a:effectLst/>
                <a:uLnTx/>
                <a:uFillTx/>
                <a:latin typeface="Arial"/>
                <a:ea typeface="+mn-ea"/>
                <a:cs typeface="+mn-cs"/>
              </a:rPr>
              <a:t>Refrigerated</a:t>
            </a:r>
          </a:p>
        </p:txBody>
      </p:sp>
      <p:sp>
        <p:nvSpPr>
          <p:cNvPr id="20" name="TextBox 19">
            <a:extLst>
              <a:ext uri="{FF2B5EF4-FFF2-40B4-BE49-F238E27FC236}">
                <a16:creationId xmlns:a16="http://schemas.microsoft.com/office/drawing/2014/main" id="{BC781F2F-7D5B-9D99-67D3-05B8E4864A62}"/>
              </a:ext>
            </a:extLst>
          </p:cNvPr>
          <p:cNvSpPr txBox="1"/>
          <p:nvPr/>
        </p:nvSpPr>
        <p:spPr>
          <a:xfrm>
            <a:off x="2097586" y="4722656"/>
            <a:ext cx="261113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212A73"/>
                </a:solidFill>
                <a:effectLst/>
                <a:uLnTx/>
                <a:uFillTx/>
                <a:latin typeface="Arial"/>
                <a:ea typeface="+mn-ea"/>
                <a:cs typeface="+mn-cs"/>
              </a:rPr>
              <a:t>Cool storage up to room temperature</a:t>
            </a:r>
          </a:p>
        </p:txBody>
      </p:sp>
      <p:sp>
        <p:nvSpPr>
          <p:cNvPr id="22" name="TextBox 21">
            <a:extLst>
              <a:ext uri="{FF2B5EF4-FFF2-40B4-BE49-F238E27FC236}">
                <a16:creationId xmlns:a16="http://schemas.microsoft.com/office/drawing/2014/main" id="{38157FBC-9DBE-C4A0-B3D0-2ED3CC9C1B3C}"/>
              </a:ext>
            </a:extLst>
          </p:cNvPr>
          <p:cNvSpPr txBox="1"/>
          <p:nvPr/>
        </p:nvSpPr>
        <p:spPr>
          <a:xfrm>
            <a:off x="2558385" y="4172918"/>
            <a:ext cx="1866477"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212A73"/>
                </a:solidFill>
                <a:latin typeface="Arial"/>
              </a:rPr>
              <a:t>+</a:t>
            </a:r>
            <a:r>
              <a:rPr kumimoji="0" lang="en-GB" sz="1800" b="1" i="0" u="none" strike="noStrike" kern="1200" cap="none" spc="0" normalizeH="0" baseline="0" noProof="0">
                <a:ln>
                  <a:noFill/>
                </a:ln>
                <a:solidFill>
                  <a:srgbClr val="212A73"/>
                </a:solidFill>
                <a:effectLst/>
                <a:uLnTx/>
                <a:uFillTx/>
                <a:latin typeface="Arial"/>
                <a:ea typeface="+mn-ea"/>
                <a:cs typeface="+mn-cs"/>
              </a:rPr>
              <a:t>2°C to </a:t>
            </a:r>
            <a:r>
              <a:rPr lang="en-GB" b="1">
                <a:solidFill>
                  <a:srgbClr val="212A73"/>
                </a:solidFill>
                <a:latin typeface="Arial"/>
              </a:rPr>
              <a:t>+</a:t>
            </a:r>
            <a:r>
              <a:rPr kumimoji="0" lang="en-GB" sz="1800" b="1" i="0" u="none" strike="noStrike" kern="1200" cap="none" spc="0" normalizeH="0" baseline="0" noProof="0">
                <a:ln>
                  <a:noFill/>
                </a:ln>
                <a:solidFill>
                  <a:srgbClr val="212A73"/>
                </a:solidFill>
                <a:effectLst/>
                <a:uLnTx/>
                <a:uFillTx/>
                <a:latin typeface="Arial"/>
                <a:ea typeface="+mn-ea"/>
                <a:cs typeface="+mn-cs"/>
              </a:rPr>
              <a:t>8°C</a:t>
            </a:r>
            <a:endParaRPr kumimoji="0" lang="en-GB" sz="1800" b="0" i="0" u="none" strike="noStrike" kern="1200" cap="none" spc="0" normalizeH="0" baseline="0" noProof="0">
              <a:ln>
                <a:noFill/>
              </a:ln>
              <a:solidFill>
                <a:srgbClr val="212A73"/>
              </a:solidFill>
              <a:effectLst/>
              <a:uLnTx/>
              <a:uFillTx/>
              <a:latin typeface="Arial"/>
              <a:ea typeface="+mn-ea"/>
              <a:cs typeface="+mn-cs"/>
            </a:endParaRPr>
          </a:p>
        </p:txBody>
      </p:sp>
      <p:sp>
        <p:nvSpPr>
          <p:cNvPr id="24" name="TextBox 23">
            <a:extLst>
              <a:ext uri="{FF2B5EF4-FFF2-40B4-BE49-F238E27FC236}">
                <a16:creationId xmlns:a16="http://schemas.microsoft.com/office/drawing/2014/main" id="{474778F4-9EED-27C8-9499-78001A6E6E63}"/>
              </a:ext>
            </a:extLst>
          </p:cNvPr>
          <p:cNvSpPr txBox="1"/>
          <p:nvPr/>
        </p:nvSpPr>
        <p:spPr>
          <a:xfrm>
            <a:off x="2558385" y="5620956"/>
            <a:ext cx="1689537"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212A73"/>
                </a:solidFill>
                <a:latin typeface="Arial"/>
              </a:rPr>
              <a:t>+</a:t>
            </a:r>
            <a:r>
              <a:rPr kumimoji="0" lang="en-GB" sz="1800" b="1" i="0" u="none" strike="noStrike" kern="1200" cap="none" spc="0" normalizeH="0" baseline="0" noProof="0">
                <a:ln>
                  <a:noFill/>
                </a:ln>
                <a:solidFill>
                  <a:srgbClr val="212A73"/>
                </a:solidFill>
                <a:effectLst/>
                <a:uLnTx/>
                <a:uFillTx/>
                <a:latin typeface="Arial"/>
                <a:ea typeface="+mn-ea"/>
                <a:cs typeface="+mn-cs"/>
              </a:rPr>
              <a:t>8°C to </a:t>
            </a:r>
            <a:r>
              <a:rPr lang="en-GB" b="1">
                <a:solidFill>
                  <a:srgbClr val="212A73"/>
                </a:solidFill>
                <a:latin typeface="Arial"/>
              </a:rPr>
              <a:t>+</a:t>
            </a:r>
            <a:r>
              <a:rPr kumimoji="0" lang="en-GB" sz="1800" b="1" i="0" u="none" strike="noStrike" kern="1200" cap="none" spc="0" normalizeH="0" baseline="0" noProof="0">
                <a:ln>
                  <a:noFill/>
                </a:ln>
                <a:solidFill>
                  <a:srgbClr val="212A73"/>
                </a:solidFill>
                <a:effectLst/>
                <a:uLnTx/>
                <a:uFillTx/>
                <a:latin typeface="Arial"/>
                <a:ea typeface="+mn-ea"/>
                <a:cs typeface="+mn-cs"/>
              </a:rPr>
              <a:t>25°C </a:t>
            </a:r>
          </a:p>
        </p:txBody>
      </p:sp>
      <p:sp>
        <p:nvSpPr>
          <p:cNvPr id="25" name="TextBox 24">
            <a:extLst>
              <a:ext uri="{FF2B5EF4-FFF2-40B4-BE49-F238E27FC236}">
                <a16:creationId xmlns:a16="http://schemas.microsoft.com/office/drawing/2014/main" id="{A214FDDB-DB97-5A8E-EEFF-A27B7EA934EE}"/>
              </a:ext>
            </a:extLst>
          </p:cNvPr>
          <p:cNvSpPr txBox="1"/>
          <p:nvPr/>
        </p:nvSpPr>
        <p:spPr>
          <a:xfrm>
            <a:off x="6058458" y="654116"/>
            <a:ext cx="53976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a:ln>
                  <a:noFill/>
                </a:ln>
                <a:solidFill>
                  <a:srgbClr val="212A73"/>
                </a:solidFill>
                <a:effectLst/>
                <a:uLnTx/>
                <a:uFillTx/>
                <a:latin typeface="Arial"/>
                <a:ea typeface="+mn-ea"/>
                <a:cs typeface="+mn-cs"/>
              </a:rPr>
              <a:t>After first dose has been withdrawn</a:t>
            </a:r>
          </a:p>
        </p:txBody>
      </p:sp>
      <p:sp>
        <p:nvSpPr>
          <p:cNvPr id="28" name="Oval 27">
            <a:extLst>
              <a:ext uri="{FF2B5EF4-FFF2-40B4-BE49-F238E27FC236}">
                <a16:creationId xmlns:a16="http://schemas.microsoft.com/office/drawing/2014/main" id="{AC6A397B-7485-A8B7-41DB-09CD823115A6}"/>
              </a:ext>
            </a:extLst>
          </p:cNvPr>
          <p:cNvSpPr/>
          <p:nvPr/>
        </p:nvSpPr>
        <p:spPr>
          <a:xfrm>
            <a:off x="5825837" y="3073904"/>
            <a:ext cx="1210269" cy="1186001"/>
          </a:xfrm>
          <a:prstGeom prst="ellipse">
            <a:avLst/>
          </a:prstGeom>
          <a:noFill/>
          <a:ln w="19050">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a:ea typeface="+mn-ea"/>
                <a:cs typeface="+mn-cs"/>
              </a:rPr>
              <a:t>^  </a:t>
            </a:r>
            <a:r>
              <a:rPr kumimoji="0" lang="en-GB" sz="2800" b="1" i="0" u="none" strike="noStrike" kern="1200" cap="none" spc="0" normalizeH="0" baseline="0" noProof="0">
                <a:ln>
                  <a:noFill/>
                </a:ln>
                <a:solidFill>
                  <a:srgbClr val="FF0000"/>
                </a:solidFill>
                <a:effectLst/>
                <a:uLnTx/>
                <a:uFillTx/>
                <a:latin typeface="Arial"/>
                <a:ea typeface="+mn-ea"/>
                <a:cs typeface="+mn-cs"/>
              </a:rPr>
              <a:t>6      </a:t>
            </a:r>
            <a:r>
              <a:rPr kumimoji="0" lang="en-GB" sz="1800" b="1" i="0" u="none" strike="noStrike" kern="1200" cap="none" spc="0" normalizeH="0" baseline="0" noProof="0">
                <a:ln>
                  <a:noFill/>
                </a:ln>
                <a:solidFill>
                  <a:srgbClr val="FF0000"/>
                </a:solidFill>
                <a:effectLst/>
                <a:uLnTx/>
                <a:uFillTx/>
                <a:latin typeface="Arial"/>
                <a:ea typeface="+mn-ea"/>
                <a:cs typeface="+mn-cs"/>
              </a:rPr>
              <a:t>Hours</a:t>
            </a:r>
          </a:p>
        </p:txBody>
      </p:sp>
      <p:sp>
        <p:nvSpPr>
          <p:cNvPr id="29" name="Rectangle: Rounded Corners 28">
            <a:extLst>
              <a:ext uri="{FF2B5EF4-FFF2-40B4-BE49-F238E27FC236}">
                <a16:creationId xmlns:a16="http://schemas.microsoft.com/office/drawing/2014/main" id="{2AD7E23B-695C-F143-3322-0B977CD62496}"/>
              </a:ext>
            </a:extLst>
          </p:cNvPr>
          <p:cNvSpPr/>
          <p:nvPr/>
        </p:nvSpPr>
        <p:spPr>
          <a:xfrm>
            <a:off x="7052626" y="3209705"/>
            <a:ext cx="3115947" cy="9144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0" name="TextBox 29">
            <a:extLst>
              <a:ext uri="{FF2B5EF4-FFF2-40B4-BE49-F238E27FC236}">
                <a16:creationId xmlns:a16="http://schemas.microsoft.com/office/drawing/2014/main" id="{0F494885-3076-BAEC-2113-695CFF17CBA1}"/>
              </a:ext>
            </a:extLst>
          </p:cNvPr>
          <p:cNvSpPr txBox="1"/>
          <p:nvPr/>
        </p:nvSpPr>
        <p:spPr>
          <a:xfrm>
            <a:off x="7191105" y="3263998"/>
            <a:ext cx="2775120"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212A73"/>
                </a:solidFill>
                <a:effectLst/>
                <a:uLnTx/>
                <a:uFillTx/>
                <a:latin typeface="Arial"/>
                <a:ea typeface="+mn-ea"/>
                <a:cs typeface="+mn-cs"/>
              </a:rPr>
              <a:t>Refrigerate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212A73"/>
                </a:solidFill>
                <a:effectLst/>
                <a:uLnTx/>
                <a:uFillTx/>
                <a:latin typeface="Arial"/>
                <a:ea typeface="+mn-ea"/>
                <a:cs typeface="+mn-cs"/>
              </a:rPr>
              <a:t> or room temperature</a:t>
            </a:r>
          </a:p>
        </p:txBody>
      </p:sp>
      <p:sp>
        <p:nvSpPr>
          <p:cNvPr id="31" name="TextBox 30">
            <a:extLst>
              <a:ext uri="{FF2B5EF4-FFF2-40B4-BE49-F238E27FC236}">
                <a16:creationId xmlns:a16="http://schemas.microsoft.com/office/drawing/2014/main" id="{E5CA11B9-3463-2C38-4364-ADCBEA2A96F3}"/>
              </a:ext>
            </a:extLst>
          </p:cNvPr>
          <p:cNvSpPr txBox="1"/>
          <p:nvPr/>
        </p:nvSpPr>
        <p:spPr>
          <a:xfrm>
            <a:off x="7476376" y="2840373"/>
            <a:ext cx="20441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212A73"/>
                </a:solidFill>
                <a:effectLst/>
                <a:uLnTx/>
                <a:uFillTx/>
                <a:latin typeface="Arial"/>
                <a:ea typeface="+mn-ea"/>
                <a:cs typeface="+mn-cs"/>
              </a:rPr>
              <a:t>  Maximum time</a:t>
            </a:r>
          </a:p>
        </p:txBody>
      </p:sp>
      <p:sp>
        <p:nvSpPr>
          <p:cNvPr id="33" name="TextBox 32">
            <a:extLst>
              <a:ext uri="{FF2B5EF4-FFF2-40B4-BE49-F238E27FC236}">
                <a16:creationId xmlns:a16="http://schemas.microsoft.com/office/drawing/2014/main" id="{688C1E69-B9F9-D1E5-98F8-F5288406431F}"/>
              </a:ext>
            </a:extLst>
          </p:cNvPr>
          <p:cNvSpPr txBox="1"/>
          <p:nvPr/>
        </p:nvSpPr>
        <p:spPr>
          <a:xfrm>
            <a:off x="5825838" y="4553304"/>
            <a:ext cx="6366162" cy="1908215"/>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12A73"/>
                </a:solidFill>
                <a:effectLst/>
                <a:uLnTx/>
                <a:uFillTx/>
                <a:latin typeface="Arial"/>
                <a:ea typeface="+mn-ea"/>
                <a:cs typeface="+mn-cs"/>
              </a:rPr>
              <a:t>Vial should be held between  </a:t>
            </a:r>
            <a:r>
              <a:rPr lang="en-GB" sz="2000">
                <a:solidFill>
                  <a:srgbClr val="212A73"/>
                </a:solidFill>
                <a:latin typeface="Arial"/>
              </a:rPr>
              <a:t>+</a:t>
            </a:r>
            <a:r>
              <a:rPr kumimoji="0" lang="en-GB" sz="2000" b="0" i="0" u="none" strike="noStrike" kern="1200" cap="none" spc="0" normalizeH="0" baseline="0" noProof="0">
                <a:ln>
                  <a:noFill/>
                </a:ln>
                <a:solidFill>
                  <a:srgbClr val="212A73"/>
                </a:solidFill>
                <a:effectLst/>
                <a:uLnTx/>
                <a:uFillTx/>
                <a:latin typeface="Arial"/>
                <a:ea typeface="+mn-ea"/>
                <a:cs typeface="+mn-cs"/>
              </a:rPr>
              <a:t>2°C to </a:t>
            </a:r>
            <a:r>
              <a:rPr lang="en-GB" sz="2000">
                <a:solidFill>
                  <a:srgbClr val="212A73"/>
                </a:solidFill>
                <a:latin typeface="Arial"/>
              </a:rPr>
              <a:t>+</a:t>
            </a:r>
            <a:r>
              <a:rPr kumimoji="0" lang="en-GB" sz="2000" b="0" i="0" u="none" strike="noStrike" kern="1200" cap="none" spc="0" normalizeH="0" baseline="0" noProof="0">
                <a:ln>
                  <a:noFill/>
                </a:ln>
                <a:solidFill>
                  <a:srgbClr val="212A73"/>
                </a:solidFill>
                <a:effectLst/>
                <a:uLnTx/>
                <a:uFillTx/>
                <a:latin typeface="Arial"/>
                <a:ea typeface="+mn-ea"/>
                <a:cs typeface="+mn-cs"/>
              </a:rPr>
              <a:t>25°C. </a:t>
            </a:r>
            <a:endParaRPr lang="en-GB" sz="2000" b="0" i="0" u="none" strike="noStrike" kern="1200" cap="none" spc="0" normalizeH="0" baseline="0" noProof="0">
              <a:ln>
                <a:noFill/>
              </a:ln>
              <a:solidFill>
                <a:srgbClr val="212A7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12A73"/>
                </a:solidFill>
                <a:effectLst/>
                <a:uLnTx/>
                <a:uFillTx/>
                <a:latin typeface="Arial"/>
                <a:ea typeface="+mn-ea"/>
                <a:cs typeface="+mn-cs"/>
              </a:rPr>
              <a:t>Record the date and time of discard on the vial label. Once the vial has been punctured to withdraw the initial dose, the vaccine should be used immediately and be </a:t>
            </a:r>
            <a:r>
              <a:rPr kumimoji="0" lang="en-GB" sz="2000" b="1" i="0" u="none" strike="noStrike" kern="1200" cap="none" spc="0" normalizeH="0" baseline="0" noProof="0">
                <a:ln>
                  <a:noFill/>
                </a:ln>
                <a:solidFill>
                  <a:srgbClr val="212A73"/>
                </a:solidFill>
                <a:effectLst/>
                <a:uLnTx/>
                <a:uFillTx/>
                <a:latin typeface="Arial"/>
                <a:ea typeface="+mn-ea"/>
                <a:cs typeface="+mn-cs"/>
              </a:rPr>
              <a:t>discarded after 6 hours.</a:t>
            </a:r>
            <a:r>
              <a:rPr kumimoji="0" lang="en-GB" sz="1800" b="1" i="0" u="none" strike="noStrike" kern="1200" cap="none" spc="0" normalizeH="0" baseline="0" noProof="0">
                <a:ln>
                  <a:noFill/>
                </a:ln>
                <a:solidFill>
                  <a:srgbClr val="212A73"/>
                </a:solidFill>
                <a:effectLst/>
                <a:uLnTx/>
                <a:uFillTx/>
                <a:latin typeface="Arial"/>
                <a:ea typeface="+mn-ea"/>
                <a:cs typeface="+mn-cs"/>
              </a:rPr>
              <a:t>  </a:t>
            </a:r>
            <a:endParaRPr lang="en-GB" sz="1800" b="1" i="0" u="none" strike="noStrike" kern="1200" cap="none" spc="0" normalizeH="0" baseline="0" noProof="0">
              <a:ln>
                <a:noFill/>
              </a:ln>
              <a:solidFill>
                <a:srgbClr val="212A73"/>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12A73"/>
              </a:solidFill>
              <a:effectLst/>
              <a:uLnTx/>
              <a:uFillTx/>
              <a:latin typeface="Arial"/>
              <a:ea typeface="+mn-ea"/>
              <a:cs typeface="+mn-cs"/>
            </a:endParaRPr>
          </a:p>
        </p:txBody>
      </p:sp>
      <p:pic>
        <p:nvPicPr>
          <p:cNvPr id="4" name="Picture 3" descr="A close-up of a vial&#10;&#10;AI-generated content may be incorrect.">
            <a:extLst>
              <a:ext uri="{FF2B5EF4-FFF2-40B4-BE49-F238E27FC236}">
                <a16:creationId xmlns:a16="http://schemas.microsoft.com/office/drawing/2014/main" id="{BD756A9C-A37F-7252-4289-2FC8208872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1284" y="1155868"/>
            <a:ext cx="1683330" cy="1683330"/>
          </a:xfrm>
          <a:prstGeom prst="rect">
            <a:avLst/>
          </a:prstGeom>
        </p:spPr>
      </p:pic>
      <p:pic>
        <p:nvPicPr>
          <p:cNvPr id="7" name="Picture 6" descr="A close-up of a vial&#10;&#10;AI-generated content may be incorrect.">
            <a:extLst>
              <a:ext uri="{FF2B5EF4-FFF2-40B4-BE49-F238E27FC236}">
                <a16:creationId xmlns:a16="http://schemas.microsoft.com/office/drawing/2014/main" id="{F7D51E48-A740-02F4-A725-53AFC43350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6654" y="1147590"/>
            <a:ext cx="1683592" cy="1683592"/>
          </a:xfrm>
          <a:prstGeom prst="rect">
            <a:avLst/>
          </a:prstGeom>
        </p:spPr>
      </p:pic>
    </p:spTree>
    <p:extLst>
      <p:ext uri="{BB962C8B-B14F-4D97-AF65-F5344CB8AC3E}">
        <p14:creationId xmlns:p14="http://schemas.microsoft.com/office/powerpoint/2010/main" val="2426297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19E2A-210E-9D2B-255E-EA374605E084}"/>
              </a:ext>
            </a:extLst>
          </p:cNvPr>
          <p:cNvSpPr>
            <a:spLocks noGrp="1"/>
          </p:cNvSpPr>
          <p:nvPr>
            <p:ph type="title"/>
          </p:nvPr>
        </p:nvSpPr>
        <p:spPr>
          <a:xfrm>
            <a:off x="838200" y="0"/>
            <a:ext cx="10515600" cy="1325563"/>
          </a:xfrm>
        </p:spPr>
        <p:txBody>
          <a:bodyPr/>
          <a:lstStyle/>
          <a:p>
            <a:r>
              <a:rPr lang="en-GB" sz="3600" b="1"/>
              <a:t>List of excipients</a:t>
            </a:r>
          </a:p>
        </p:txBody>
      </p:sp>
      <p:sp>
        <p:nvSpPr>
          <p:cNvPr id="3" name="Content Placeholder 2">
            <a:extLst>
              <a:ext uri="{FF2B5EF4-FFF2-40B4-BE49-F238E27FC236}">
                <a16:creationId xmlns:a16="http://schemas.microsoft.com/office/drawing/2014/main" id="{2B4AC67E-2296-BCDD-9A17-DE2C60AE9F15}"/>
              </a:ext>
            </a:extLst>
          </p:cNvPr>
          <p:cNvSpPr>
            <a:spLocks noGrp="1"/>
          </p:cNvSpPr>
          <p:nvPr>
            <p:ph idx="1"/>
          </p:nvPr>
        </p:nvSpPr>
        <p:spPr>
          <a:xfrm>
            <a:off x="838200" y="662781"/>
            <a:ext cx="10515600" cy="4351338"/>
          </a:xfrm>
        </p:spPr>
        <p:txBody>
          <a:bodyPr/>
          <a:lstStyle/>
          <a:p>
            <a:pPr marL="0" indent="0">
              <a:buNone/>
            </a:pPr>
            <a:r>
              <a:rPr lang="en-GB" sz="2000">
                <a:solidFill>
                  <a:srgbClr val="002060"/>
                </a:solidFill>
                <a:ea typeface="Source Sans Pro"/>
                <a:cs typeface="+mn-cs"/>
              </a:rPr>
              <a:t>Moderna Spikevax® </a:t>
            </a:r>
            <a:r>
              <a:rPr lang="en-GB" sz="2000">
                <a:solidFill>
                  <a:srgbClr val="002060"/>
                </a:solidFill>
                <a:ea typeface="Source Sans Pro"/>
              </a:rPr>
              <a:t>XFG </a:t>
            </a:r>
            <a:r>
              <a:rPr lang="en-GB" sz="2000">
                <a:solidFill>
                  <a:srgbClr val="002060"/>
                </a:solidFill>
              </a:rPr>
              <a:t>COVID-19 vaccine </a:t>
            </a:r>
            <a:r>
              <a:rPr lang="en-GB" sz="2000"/>
              <a:t>contain:</a:t>
            </a:r>
          </a:p>
          <a:p>
            <a:r>
              <a:rPr lang="en-GB" sz="1800"/>
              <a:t>Polyethylene glycol/macrogol (PEG) as part of PEG2000- DMG. </a:t>
            </a:r>
          </a:p>
          <a:p>
            <a:r>
              <a:rPr lang="en-GB" sz="1800"/>
              <a:t>SM-102 (heptadecan-9-yl 8-{(2-hydroxyethyl)[6-oxo-6-(</a:t>
            </a:r>
            <a:r>
              <a:rPr lang="en-GB" sz="1800" err="1"/>
              <a:t>undecyloxy</a:t>
            </a:r>
            <a:r>
              <a:rPr lang="en-GB" sz="1800"/>
              <a:t>)hexyl]amino} octanoate)</a:t>
            </a:r>
          </a:p>
          <a:p>
            <a:r>
              <a:rPr lang="en-GB" sz="1800"/>
              <a:t>Cholesterol</a:t>
            </a:r>
          </a:p>
          <a:p>
            <a:r>
              <a:rPr lang="en-GB" sz="1800"/>
              <a:t>1,2-distearoyl-sn-glycero-3-phosphocholine (DSPC)</a:t>
            </a:r>
          </a:p>
          <a:p>
            <a:r>
              <a:rPr lang="en-GB" sz="1800"/>
              <a:t>1,2-Dimyristoyl-rac-glycero-3-methoxypolyethylene glycol-2000 (PEG2000-DMG) </a:t>
            </a:r>
          </a:p>
          <a:p>
            <a:r>
              <a:rPr lang="en-GB" sz="1800"/>
              <a:t>Trometamol</a:t>
            </a:r>
          </a:p>
          <a:p>
            <a:r>
              <a:rPr lang="en-GB" sz="1800"/>
              <a:t>Trometamol hydrochloride</a:t>
            </a:r>
          </a:p>
          <a:p>
            <a:r>
              <a:rPr lang="en-GB" sz="1800"/>
              <a:t> Acetic acid</a:t>
            </a:r>
          </a:p>
          <a:p>
            <a:r>
              <a:rPr lang="en-GB" sz="1800"/>
              <a:t>Sodium acetate trihydrate</a:t>
            </a:r>
          </a:p>
          <a:p>
            <a:r>
              <a:rPr lang="en-GB" sz="1800"/>
              <a:t>Sucrose </a:t>
            </a:r>
          </a:p>
          <a:p>
            <a:r>
              <a:rPr lang="en-GB" sz="1800"/>
              <a:t>Water for injections </a:t>
            </a:r>
          </a:p>
        </p:txBody>
      </p:sp>
      <p:sp>
        <p:nvSpPr>
          <p:cNvPr id="5" name="Slide Number Placeholder 4">
            <a:extLst>
              <a:ext uri="{FF2B5EF4-FFF2-40B4-BE49-F238E27FC236}">
                <a16:creationId xmlns:a16="http://schemas.microsoft.com/office/drawing/2014/main" id="{C524DC7C-1F45-7D3B-B599-0BF547183A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645261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EDD403-810D-2D2D-C80E-D0F3796B71F5}"/>
              </a:ext>
            </a:extLst>
          </p:cNvPr>
          <p:cNvSpPr txBox="1"/>
          <p:nvPr/>
        </p:nvSpPr>
        <p:spPr>
          <a:xfrm>
            <a:off x="276727" y="3657923"/>
            <a:ext cx="11193378" cy="2862322"/>
          </a:xfrm>
          <a:prstGeom prst="rect">
            <a:avLst/>
          </a:prstGeom>
          <a:noFill/>
        </p:spPr>
        <p:txBody>
          <a:bodyPr wrap="square">
            <a:spAutoFit/>
          </a:bodyPr>
          <a:lstStyle/>
          <a:p>
            <a:pPr algn="ctr"/>
            <a:r>
              <a:rPr lang="en-GB" sz="3600" b="1">
                <a:solidFill>
                  <a:schemeClr val="bg1"/>
                </a:solidFill>
                <a:cs typeface="Arial"/>
              </a:rPr>
              <a:t>Accord (HIPRA)</a:t>
            </a:r>
            <a:r>
              <a:rPr lang="en-GB" sz="3600" b="1" baseline="30000">
                <a:solidFill>
                  <a:schemeClr val="bg1"/>
                </a:solidFill>
                <a:ea typeface="Calibri"/>
              </a:rPr>
              <a:t>®</a:t>
            </a:r>
            <a:r>
              <a:rPr lang="en-GB" sz="3600" b="1">
                <a:solidFill>
                  <a:schemeClr val="bg1"/>
                </a:solidFill>
                <a:cs typeface="Arial"/>
              </a:rPr>
              <a:t> BIMERVAX LP.8.1 </a:t>
            </a:r>
            <a:r>
              <a:rPr lang="en-US" sz="3600" b="1">
                <a:solidFill>
                  <a:schemeClr val="bg1"/>
                </a:solidFill>
                <a:cs typeface="Segoe UI"/>
              </a:rPr>
              <a:t>40 microgram per dose emulsion for injection COVID-19 non-mRNA vaccine for adults 18 years and over*</a:t>
            </a:r>
            <a:br>
              <a:rPr lang="en-GB" sz="3600" b="1">
                <a:solidFill>
                  <a:schemeClr val="bg1"/>
                </a:solidFill>
                <a:latin typeface="Arial" panose="020B0604020202020204" pitchFamily="34" charset="0"/>
                <a:ea typeface="Calibri" panose="020F0502020204030204" pitchFamily="34" charset="0"/>
              </a:rPr>
            </a:br>
            <a:r>
              <a:rPr lang="en-GB" sz="3600" b="1">
                <a:solidFill>
                  <a:schemeClr val="bg1"/>
                </a:solidFill>
                <a:cs typeface="Segoe UI"/>
              </a:rPr>
              <a:t> </a:t>
            </a:r>
            <a:r>
              <a:rPr lang="en-US" sz="3600" b="1">
                <a:solidFill>
                  <a:schemeClr val="bg1"/>
                </a:solidFill>
                <a:cs typeface="Segoe UI"/>
              </a:rPr>
              <a:t>​</a:t>
            </a:r>
            <a:endParaRPr lang="en-US" sz="3600" b="1">
              <a:solidFill>
                <a:schemeClr val="bg1"/>
              </a:solidFill>
              <a:highlight>
                <a:srgbClr val="FFFF00"/>
              </a:highlight>
              <a:cs typeface="Segoe UI"/>
            </a:endParaRPr>
          </a:p>
          <a:p>
            <a:pPr algn="ctr"/>
            <a:r>
              <a:rPr lang="en-GB" sz="3600" b="1">
                <a:solidFill>
                  <a:schemeClr val="bg1"/>
                </a:solidFill>
                <a:latin typeface="Arial" panose="020B0604020202020204" pitchFamily="34" charset="0"/>
                <a:cs typeface="Arial" panose="020B0604020202020204" pitchFamily="34" charset="0"/>
              </a:rPr>
              <a:t>COVID-19 autumn 2026</a:t>
            </a:r>
            <a:endParaRPr lang="en-GB"/>
          </a:p>
        </p:txBody>
      </p:sp>
    </p:spTree>
    <p:extLst>
      <p:ext uri="{BB962C8B-B14F-4D97-AF65-F5344CB8AC3E}">
        <p14:creationId xmlns:p14="http://schemas.microsoft.com/office/powerpoint/2010/main" val="2923371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3AAA8-75DF-EC53-826D-C0D0E3799B2C}"/>
            </a:ext>
          </a:extLst>
        </p:cNvPr>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747493CB-C1AA-7E66-3A34-15DA8E062CD0}"/>
              </a:ext>
            </a:extLst>
          </p:cNvPr>
          <p:cNvSpPr>
            <a:spLocks noGrp="1"/>
          </p:cNvSpPr>
          <p:nvPr>
            <p:ph type="sldNum" sz="quarter" idx="12"/>
          </p:nvPr>
        </p:nvSpPr>
        <p:spPr/>
        <p:txBody>
          <a:bodyPr/>
          <a:lstStyle/>
          <a:p>
            <a:pPr>
              <a:spcAft>
                <a:spcPts val="600"/>
              </a:spcAft>
            </a:pPr>
            <a:fld id="{561D0CCE-8DCC-44DC-A653-AE62B1D84A52}" type="slidenum">
              <a:rPr lang="en-GB" smtClean="0"/>
              <a:pPr>
                <a:spcAft>
                  <a:spcPts val="600"/>
                </a:spcAft>
              </a:pPr>
              <a:t>46</a:t>
            </a:fld>
            <a:endParaRPr lang="en-GB"/>
          </a:p>
        </p:txBody>
      </p:sp>
      <p:sp>
        <p:nvSpPr>
          <p:cNvPr id="3" name="TextBox 2">
            <a:extLst>
              <a:ext uri="{FF2B5EF4-FFF2-40B4-BE49-F238E27FC236}">
                <a16:creationId xmlns:a16="http://schemas.microsoft.com/office/drawing/2014/main" id="{2431BC23-3E64-F220-3855-B6E2B80F044D}"/>
              </a:ext>
            </a:extLst>
          </p:cNvPr>
          <p:cNvSpPr txBox="1"/>
          <p:nvPr/>
        </p:nvSpPr>
        <p:spPr>
          <a:xfrm>
            <a:off x="0" y="0"/>
            <a:ext cx="12192000" cy="2862322"/>
          </a:xfrm>
          <a:prstGeom prst="rect">
            <a:avLst/>
          </a:prstGeom>
          <a:noFill/>
        </p:spPr>
        <p:txBody>
          <a:bodyPr wrap="square" lIns="91440" tIns="45720" rIns="91440" bIns="45720" anchor="t">
            <a:spAutoFit/>
          </a:bodyPr>
          <a:lstStyle/>
          <a:p>
            <a:pPr algn="ctr"/>
            <a:r>
              <a:rPr lang="en-GB" sz="3600" b="1">
                <a:cs typeface="Arial"/>
              </a:rPr>
              <a:t>Accord (HIPRA)</a:t>
            </a:r>
            <a:r>
              <a:rPr lang="en-GB" sz="3600" b="1" baseline="30000">
                <a:ea typeface="Calibri"/>
              </a:rPr>
              <a:t>®</a:t>
            </a:r>
            <a:r>
              <a:rPr lang="en-GB" sz="3600" b="1">
                <a:cs typeface="Arial"/>
              </a:rPr>
              <a:t> BIMERVAX LP.8.1 </a:t>
            </a:r>
            <a:r>
              <a:rPr lang="en-US" sz="3600" b="1">
                <a:cs typeface="Segoe UI"/>
              </a:rPr>
              <a:t>40 microgram per dose emulsion for injection COVID-19 non-mRNA vaccine in a single dose vial</a:t>
            </a:r>
            <a:br>
              <a:rPr lang="en-GB" sz="3600" b="1">
                <a:effectLst/>
                <a:latin typeface="Arial" panose="020B0604020202020204" pitchFamily="34" charset="0"/>
                <a:ea typeface="Calibri" panose="020F0502020204030204" pitchFamily="34" charset="0"/>
              </a:rPr>
            </a:br>
            <a:br>
              <a:rPr lang="en-GB" sz="3600" b="1">
                <a:effectLst/>
                <a:latin typeface="Arial" panose="020B0604020202020204" pitchFamily="34" charset="0"/>
                <a:ea typeface="Calibri" panose="020F0502020204030204" pitchFamily="34" charset="0"/>
              </a:rPr>
            </a:br>
            <a:endParaRPr lang="en-GB" sz="3600"/>
          </a:p>
        </p:txBody>
      </p:sp>
      <p:sp>
        <p:nvSpPr>
          <p:cNvPr id="4" name="TextBox 3">
            <a:extLst>
              <a:ext uri="{FF2B5EF4-FFF2-40B4-BE49-F238E27FC236}">
                <a16:creationId xmlns:a16="http://schemas.microsoft.com/office/drawing/2014/main" id="{78C1499D-CD2D-9438-CFCE-27A52849644C}"/>
              </a:ext>
            </a:extLst>
          </p:cNvPr>
          <p:cNvSpPr txBox="1"/>
          <p:nvPr/>
        </p:nvSpPr>
        <p:spPr>
          <a:xfrm>
            <a:off x="443023" y="5422901"/>
            <a:ext cx="11748977" cy="1974900"/>
          </a:xfrm>
          <a:prstGeom prst="rect">
            <a:avLst/>
          </a:prstGeom>
          <a:noFill/>
        </p:spPr>
        <p:txBody>
          <a:bodyPr wrap="square" lIns="91440" tIns="45720" rIns="91440" bIns="45720" anchor="t">
            <a:spAutoFit/>
          </a:bodyPr>
          <a:lstStyle/>
          <a:p>
            <a:pPr algn="ctr">
              <a:lnSpc>
                <a:spcPct val="90000"/>
              </a:lnSpc>
              <a:spcBef>
                <a:spcPts val="1000"/>
              </a:spcBef>
            </a:pPr>
            <a:r>
              <a:rPr lang="en-GB" sz="2000" dirty="0">
                <a:cs typeface="Arial"/>
              </a:rPr>
              <a:t>Accord (HIPRA) </a:t>
            </a:r>
            <a:r>
              <a:rPr lang="en-GB" sz="2000" baseline="30000" dirty="0">
                <a:cs typeface="Arial"/>
              </a:rPr>
              <a:t>® </a:t>
            </a:r>
            <a:r>
              <a:rPr lang="en-GB" sz="2000" dirty="0">
                <a:cs typeface="Arial"/>
              </a:rPr>
              <a:t>BIMERVAX </a:t>
            </a:r>
            <a:r>
              <a:rPr lang="en-US" sz="2000" dirty="0">
                <a:cs typeface="Segoe UI"/>
              </a:rPr>
              <a:t>40 microgram per dose emulsion for injection COVID-19 non-mRNA vaccine. </a:t>
            </a:r>
            <a:r>
              <a:rPr lang="en-US" sz="2000" dirty="0">
                <a:ea typeface="+mn-lt"/>
                <a:cs typeface="+mn-lt"/>
                <a:hlinkClick r:id="rId3"/>
              </a:rPr>
              <a:t>Accord (HIPRA)® BIMERVAX LP.8.1 SUMMARY OF PRODUCT CHARACTERISTICS</a:t>
            </a:r>
            <a:endParaRPr lang="en-US" sz="2000" dirty="0">
              <a:cs typeface="Arial"/>
            </a:endParaRPr>
          </a:p>
          <a:p>
            <a:pPr algn="ctr">
              <a:lnSpc>
                <a:spcPct val="90000"/>
              </a:lnSpc>
              <a:spcBef>
                <a:spcPts val="1000"/>
              </a:spcBef>
            </a:pPr>
            <a:endParaRPr lang="en-US" sz="2000" dirty="0">
              <a:cs typeface="Segoe UI"/>
            </a:endParaRPr>
          </a:p>
          <a:p>
            <a:pPr algn="ctr"/>
            <a:br>
              <a:rPr lang="en-GB" sz="2000" b="1" dirty="0">
                <a:latin typeface="Arial" panose="020B0604020202020204" pitchFamily="34" charset="0"/>
                <a:ea typeface="Calibri" panose="020F0502020204030204" pitchFamily="34" charset="0"/>
              </a:rPr>
            </a:br>
            <a:br>
              <a:rPr lang="en-GB" sz="2000" b="1" dirty="0">
                <a:latin typeface="Arial" panose="020B0604020202020204" pitchFamily="34" charset="0"/>
                <a:ea typeface="Calibri" panose="020F0502020204030204" pitchFamily="34" charset="0"/>
              </a:rPr>
            </a:br>
            <a:endParaRPr lang="en-GB" sz="2000" dirty="0">
              <a:cs typeface="Arial"/>
            </a:endParaRPr>
          </a:p>
        </p:txBody>
      </p:sp>
      <p:sp>
        <p:nvSpPr>
          <p:cNvPr id="2" name="TextBox 1">
            <a:extLst>
              <a:ext uri="{FF2B5EF4-FFF2-40B4-BE49-F238E27FC236}">
                <a16:creationId xmlns:a16="http://schemas.microsoft.com/office/drawing/2014/main" id="{7F4CD2E7-4CDB-2D32-D281-CE4DC77C2ED6}"/>
              </a:ext>
            </a:extLst>
          </p:cNvPr>
          <p:cNvSpPr txBox="1"/>
          <p:nvPr/>
        </p:nvSpPr>
        <p:spPr>
          <a:xfrm>
            <a:off x="11165305" y="6377008"/>
            <a:ext cx="712270" cy="369332"/>
          </a:xfrm>
          <a:prstGeom prst="rect">
            <a:avLst/>
          </a:prstGeom>
          <a:noFill/>
        </p:spPr>
        <p:txBody>
          <a:bodyPr wrap="square" lIns="91440" tIns="45720" rIns="91440" bIns="45720" rtlCol="0" anchor="t">
            <a:spAutoFit/>
          </a:bodyPr>
          <a:lstStyle/>
          <a:p>
            <a:r>
              <a:rPr lang="en-GB" b="1">
                <a:solidFill>
                  <a:schemeClr val="bg1"/>
                </a:solidFill>
              </a:rPr>
              <a:t>33</a:t>
            </a:r>
          </a:p>
        </p:txBody>
      </p:sp>
      <p:pic>
        <p:nvPicPr>
          <p:cNvPr id="7" name="Picture 6" descr="A box with a bottle of medicine&#10;&#10;AI-generated content may be incorrect.">
            <a:extLst>
              <a:ext uri="{FF2B5EF4-FFF2-40B4-BE49-F238E27FC236}">
                <a16:creationId xmlns:a16="http://schemas.microsoft.com/office/drawing/2014/main" id="{07487702-6FD8-B15A-8B42-6924C43AC6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3254" y="1933876"/>
            <a:ext cx="6540162" cy="33599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1638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891F3-CEC5-6B2E-D6FA-ACC314E878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4BBFC-E735-E904-D277-DB83ECD78184}"/>
              </a:ext>
            </a:extLst>
          </p:cNvPr>
          <p:cNvSpPr>
            <a:spLocks noGrp="1"/>
          </p:cNvSpPr>
          <p:nvPr>
            <p:ph type="title"/>
          </p:nvPr>
        </p:nvSpPr>
        <p:spPr>
          <a:xfrm>
            <a:off x="1" y="136525"/>
            <a:ext cx="12192000" cy="1325563"/>
          </a:xfrm>
        </p:spPr>
        <p:txBody>
          <a:bodyPr lIns="91440" tIns="45720" rIns="91440" bIns="45720" anchor="t"/>
          <a:lstStyle/>
          <a:p>
            <a:pPr algn="ctr"/>
            <a:r>
              <a:rPr lang="en-GB" sz="3600" b="1"/>
              <a:t>Storage: </a:t>
            </a:r>
            <a:r>
              <a:rPr lang="en-GB" sz="3600" b="1">
                <a:cs typeface="Arial"/>
              </a:rPr>
              <a:t>Accord (HIPRA)</a:t>
            </a:r>
            <a:r>
              <a:rPr lang="en-GB" sz="3600" b="1" baseline="30000">
                <a:ea typeface="Calibri"/>
              </a:rPr>
              <a:t>®</a:t>
            </a:r>
            <a:r>
              <a:rPr lang="en-GB" sz="3600" b="1">
                <a:cs typeface="Arial"/>
              </a:rPr>
              <a:t> BIMERVAX LP.8.1 </a:t>
            </a:r>
            <a:r>
              <a:rPr lang="en-US" sz="3600" b="1">
                <a:cs typeface="Segoe UI"/>
              </a:rPr>
              <a:t>40 microgram per dose emulsion for injection COVID-19 non-mRNA vaccine</a:t>
            </a:r>
            <a:endParaRPr lang="en-GB" sz="3600"/>
          </a:p>
        </p:txBody>
      </p:sp>
      <p:sp>
        <p:nvSpPr>
          <p:cNvPr id="5" name="Slide Number Placeholder 4">
            <a:extLst>
              <a:ext uri="{FF2B5EF4-FFF2-40B4-BE49-F238E27FC236}">
                <a16:creationId xmlns:a16="http://schemas.microsoft.com/office/drawing/2014/main" id="{08A82EAA-7099-6D5E-AAC9-10DEFBAA7886}"/>
              </a:ext>
            </a:extLst>
          </p:cNvPr>
          <p:cNvSpPr>
            <a:spLocks noGrp="1"/>
          </p:cNvSpPr>
          <p:nvPr>
            <p:ph type="sldNum" sz="quarter" idx="12"/>
          </p:nvPr>
        </p:nvSpPr>
        <p:spPr/>
        <p:txBody>
          <a:bodyPr lIns="91440" tIns="45720" rIns="91440" bIns="45720" anchor="t"/>
          <a:lstStyle/>
          <a:p>
            <a:pPr marL="0" marR="0" lvl="0" indent="0" algn="r" defTabSz="914400" rtl="0" eaLnBrk="1" fontAlgn="auto" latinLnBrk="0" hangingPunct="1">
              <a:lnSpc>
                <a:spcPct val="100000"/>
              </a:lnSpc>
              <a:spcBef>
                <a:spcPts val="0"/>
              </a:spcBef>
              <a:spcAft>
                <a:spcPts val="0"/>
              </a:spcAft>
              <a:buClrTx/>
              <a:buSzTx/>
              <a:buFontTx/>
              <a:buNone/>
              <a:tabLst/>
              <a:defRPr/>
            </a:pPr>
            <a:fld id="{3A47065A-CB15-49EF-8B1B-B897998A4950}" type="slidenum">
              <a:rPr lang="en-GB" dirty="0">
                <a:solidFill>
                  <a:prstClr val="white"/>
                </a:solidFill>
                <a:latin typeface="Arial"/>
                <a:cs typeface="Arial"/>
              </a:rPr>
              <a:t>47</a:t>
            </a:fld>
            <a:endParaRPr lang="en-GB" sz="1800" b="1" i="0" u="none" strike="noStrike" kern="1200" cap="none" spc="0" normalizeH="0" baseline="0" noProof="0">
              <a:ln>
                <a:noFill/>
              </a:ln>
              <a:solidFill>
                <a:prstClr val="white"/>
              </a:solidFill>
              <a:effectLst/>
              <a:uLnTx/>
              <a:uFillTx/>
              <a:latin typeface="Arial"/>
              <a:cs typeface="Arial"/>
            </a:endParaRPr>
          </a:p>
        </p:txBody>
      </p:sp>
      <p:sp>
        <p:nvSpPr>
          <p:cNvPr id="6" name="TextBox 5">
            <a:extLst>
              <a:ext uri="{FF2B5EF4-FFF2-40B4-BE49-F238E27FC236}">
                <a16:creationId xmlns:a16="http://schemas.microsoft.com/office/drawing/2014/main" id="{83FB3876-E1BF-3492-722A-3372C0CA37BF}"/>
              </a:ext>
            </a:extLst>
          </p:cNvPr>
          <p:cNvSpPr txBox="1"/>
          <p:nvPr/>
        </p:nvSpPr>
        <p:spPr>
          <a:xfrm>
            <a:off x="505327" y="1672748"/>
            <a:ext cx="8693581" cy="1631216"/>
          </a:xfrm>
          <a:prstGeom prst="rect">
            <a:avLst/>
          </a:prstGeom>
          <a:noFill/>
        </p:spPr>
        <p:txBody>
          <a:bodyPr wrap="square" lIns="91440" tIns="45720" rIns="91440" bIns="45720" anchor="t">
            <a:spAutoFit/>
          </a:bodyPr>
          <a:lstStyle/>
          <a:p>
            <a:r>
              <a:rPr lang="en-GB" sz="2000" b="1"/>
              <a:t>Storage:</a:t>
            </a:r>
          </a:p>
          <a:p>
            <a:endParaRPr lang="en-GB" sz="2000"/>
          </a:p>
          <a:p>
            <a:pPr marL="285750" indent="-285750">
              <a:buFont typeface="Arial" panose="020B0604020202020204" pitchFamily="34" charset="0"/>
              <a:buChar char="•"/>
            </a:pPr>
            <a:r>
              <a:rPr lang="en-GB" sz="2000"/>
              <a:t>Store in a refrigerator (+2 °C – +8 °C). </a:t>
            </a:r>
          </a:p>
          <a:p>
            <a:pPr marL="285750" indent="-285750">
              <a:buFont typeface="Arial" panose="020B0604020202020204" pitchFamily="34" charset="0"/>
              <a:buChar char="•"/>
            </a:pPr>
            <a:r>
              <a:rPr lang="en-GB" sz="2000"/>
              <a:t>Do not freeze. </a:t>
            </a:r>
            <a:endParaRPr lang="en-GB" sz="2000">
              <a:cs typeface="Arial"/>
            </a:endParaRPr>
          </a:p>
          <a:p>
            <a:pPr marL="285750" indent="-285750">
              <a:buFont typeface="Arial" panose="020B0604020202020204" pitchFamily="34" charset="0"/>
              <a:buChar char="•"/>
            </a:pPr>
            <a:r>
              <a:rPr lang="en-GB" sz="2000"/>
              <a:t>Keep the vials in the outer carton in order to protect from light. </a:t>
            </a:r>
            <a:endParaRPr lang="en-GB" sz="2000">
              <a:cs typeface="Arial"/>
            </a:endParaRPr>
          </a:p>
        </p:txBody>
      </p:sp>
    </p:spTree>
    <p:extLst>
      <p:ext uri="{BB962C8B-B14F-4D97-AF65-F5344CB8AC3E}">
        <p14:creationId xmlns:p14="http://schemas.microsoft.com/office/powerpoint/2010/main" val="4104866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7244E-379D-5D30-037E-784C06519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ECE88E-293B-E462-717A-69A7F3F76316}"/>
              </a:ext>
            </a:extLst>
          </p:cNvPr>
          <p:cNvSpPr>
            <a:spLocks noGrp="1"/>
          </p:cNvSpPr>
          <p:nvPr>
            <p:ph type="title"/>
          </p:nvPr>
        </p:nvSpPr>
        <p:spPr>
          <a:xfrm>
            <a:off x="1" y="136525"/>
            <a:ext cx="12192000" cy="1325563"/>
          </a:xfrm>
        </p:spPr>
        <p:txBody>
          <a:bodyPr lIns="91440" tIns="45720" rIns="91440" bIns="45720" anchor="t"/>
          <a:lstStyle/>
          <a:p>
            <a:pPr algn="ctr"/>
            <a:r>
              <a:rPr lang="en-GB" sz="3600" b="1"/>
              <a:t>Presentation and preparation </a:t>
            </a:r>
            <a:r>
              <a:rPr lang="en-GB" sz="3600" b="1">
                <a:cs typeface="Arial"/>
              </a:rPr>
              <a:t>Accord (HIPRA)</a:t>
            </a:r>
            <a:r>
              <a:rPr lang="en-GB" sz="3600" b="1" baseline="30000">
                <a:ea typeface="Calibri"/>
              </a:rPr>
              <a:t>®</a:t>
            </a:r>
            <a:r>
              <a:rPr lang="en-GB" sz="3600" b="1">
                <a:cs typeface="Arial"/>
              </a:rPr>
              <a:t> BIMERVAX LP.8.1 </a:t>
            </a:r>
            <a:r>
              <a:rPr lang="en-US" sz="3600" b="1">
                <a:cs typeface="Segoe UI"/>
              </a:rPr>
              <a:t>40 microgram per dose emulsion for injection COVID-19 non-mRNA vaccine</a:t>
            </a:r>
            <a:br>
              <a:rPr lang="en-GB" sz="3600"/>
            </a:br>
            <a:endParaRPr lang="en-GB" sz="3600"/>
          </a:p>
        </p:txBody>
      </p:sp>
      <p:sp>
        <p:nvSpPr>
          <p:cNvPr id="3" name="Content Placeholder 2">
            <a:extLst>
              <a:ext uri="{FF2B5EF4-FFF2-40B4-BE49-F238E27FC236}">
                <a16:creationId xmlns:a16="http://schemas.microsoft.com/office/drawing/2014/main" id="{D5497BDB-82D1-A221-E272-68270E864D8E}"/>
              </a:ext>
            </a:extLst>
          </p:cNvPr>
          <p:cNvSpPr>
            <a:spLocks noGrp="1"/>
          </p:cNvSpPr>
          <p:nvPr>
            <p:ph idx="1"/>
          </p:nvPr>
        </p:nvSpPr>
        <p:spPr>
          <a:xfrm>
            <a:off x="180475" y="1901242"/>
            <a:ext cx="11173325" cy="4047738"/>
          </a:xfrm>
        </p:spPr>
        <p:txBody>
          <a:bodyPr lIns="91440" tIns="45720" rIns="91440" bIns="45720" anchor="t"/>
          <a:lstStyle/>
          <a:p>
            <a:r>
              <a:rPr lang="en-GB" sz="1800">
                <a:solidFill>
                  <a:srgbClr val="002060"/>
                </a:solidFill>
                <a:latin typeface="Arial" panose="020B0604020202020204" pitchFamily="34" charset="0"/>
                <a:cs typeface="Arial" panose="020B0604020202020204" pitchFamily="34" charset="0"/>
              </a:rPr>
              <a:t>The vaccine should be handled by a healthcare professional using aseptic technique to ensure the sterility of each dose. </a:t>
            </a:r>
          </a:p>
          <a:p>
            <a:r>
              <a:rPr lang="en-GB" sz="1800"/>
              <a:t>The vaccine comes ready to use in a single dose vial with an elastomeric stopper and aluminium seal with a plastic flip off cap.</a:t>
            </a:r>
          </a:p>
          <a:p>
            <a:r>
              <a:rPr lang="en-GB" sz="1800" b="1"/>
              <a:t>Gently swirl the vial before the dose withdrawal. Do not shake.</a:t>
            </a:r>
          </a:p>
          <a:p>
            <a:r>
              <a:rPr lang="en-GB" sz="1800"/>
              <a:t>Each vial contains a white and homogeneous emulsion.</a:t>
            </a:r>
          </a:p>
          <a:p>
            <a:r>
              <a:rPr lang="en-GB" sz="1800"/>
              <a:t>Visually inspect the vaccine for particulate matter and/or discolouration prior to administration. Do not administer the vaccine if any of these are present.</a:t>
            </a:r>
          </a:p>
          <a:p>
            <a:r>
              <a:rPr lang="en-GB" sz="1800"/>
              <a:t>An overfill is included in each vial to ensure that a 0.5 mL dose can be extracted. Discard any remaining vaccine in the vial after a 0.5 mL dose has been extracted. </a:t>
            </a:r>
          </a:p>
          <a:p>
            <a:r>
              <a:rPr lang="en-GB" sz="1800"/>
              <a:t>Do not mix the vaccine in the same syringe with any other vaccines or medicinal products.</a:t>
            </a:r>
          </a:p>
          <a:p>
            <a:r>
              <a:rPr lang="en-GB" sz="1800"/>
              <a:t>Do not pool excess vaccine from multiple vials.</a:t>
            </a:r>
            <a:endParaRPr lang="en-GB" sz="1800">
              <a:solidFill>
                <a:srgbClr val="00206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8F10012-A3A8-7DE5-9472-B75B5DB87251}"/>
              </a:ext>
            </a:extLst>
          </p:cNvPr>
          <p:cNvSpPr>
            <a:spLocks noGrp="1"/>
          </p:cNvSpPr>
          <p:nvPr>
            <p:ph type="sldNum" sz="quarter" idx="12"/>
          </p:nvPr>
        </p:nvSpPr>
        <p:spPr/>
        <p:txBody>
          <a:bodyPr lIns="91440" tIns="45720" rIns="91440" bIns="45720" anchor="t"/>
          <a:lstStyle/>
          <a:p>
            <a:pPr marL="0" marR="0" lvl="0" indent="0" algn="r" defTabSz="914400" rtl="0" eaLnBrk="1" fontAlgn="auto" latinLnBrk="0" hangingPunct="1">
              <a:lnSpc>
                <a:spcPct val="100000"/>
              </a:lnSpc>
              <a:spcBef>
                <a:spcPts val="0"/>
              </a:spcBef>
              <a:spcAft>
                <a:spcPts val="0"/>
              </a:spcAft>
              <a:buClrTx/>
              <a:buSzTx/>
              <a:buFontTx/>
              <a:buNone/>
              <a:tabLst/>
              <a:defRPr/>
            </a:pPr>
            <a:fld id="{3A47065A-CB15-49EF-8B1B-B897998A4950}" type="slidenum">
              <a:rPr lang="en-GB" dirty="0">
                <a:solidFill>
                  <a:prstClr val="white"/>
                </a:solidFill>
                <a:latin typeface="Arial"/>
                <a:cs typeface="Arial"/>
              </a:rPr>
              <a:t>48</a:t>
            </a:fld>
            <a:endParaRPr lang="en-GB" sz="1800" b="1" i="0" u="none" strike="noStrike" kern="1200" cap="none" spc="0" normalizeH="0" baseline="0" noProof="0">
              <a:ln>
                <a:noFill/>
              </a:ln>
              <a:solidFill>
                <a:prstClr val="white"/>
              </a:solidFill>
              <a:effectLst/>
              <a:uLnTx/>
              <a:uFillTx/>
              <a:latin typeface="Arial"/>
              <a:cs typeface="Arial"/>
            </a:endParaRPr>
          </a:p>
        </p:txBody>
      </p:sp>
    </p:spTree>
    <p:extLst>
      <p:ext uri="{BB962C8B-B14F-4D97-AF65-F5344CB8AC3E}">
        <p14:creationId xmlns:p14="http://schemas.microsoft.com/office/powerpoint/2010/main" val="1477034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CD0E-62E4-2068-D8C4-709A1EEE8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5029B-037B-5EBF-4471-D3A1FD6165E9}"/>
              </a:ext>
            </a:extLst>
          </p:cNvPr>
          <p:cNvSpPr>
            <a:spLocks noGrp="1"/>
          </p:cNvSpPr>
          <p:nvPr>
            <p:ph type="title"/>
          </p:nvPr>
        </p:nvSpPr>
        <p:spPr>
          <a:xfrm>
            <a:off x="838200" y="313581"/>
            <a:ext cx="10515600" cy="1325563"/>
          </a:xfrm>
        </p:spPr>
        <p:txBody>
          <a:bodyPr/>
          <a:lstStyle/>
          <a:p>
            <a:r>
              <a:rPr lang="en-GB" sz="3600" b="1"/>
              <a:t>List of excipients</a:t>
            </a:r>
          </a:p>
        </p:txBody>
      </p:sp>
      <p:sp>
        <p:nvSpPr>
          <p:cNvPr id="3" name="Content Placeholder 2">
            <a:extLst>
              <a:ext uri="{FF2B5EF4-FFF2-40B4-BE49-F238E27FC236}">
                <a16:creationId xmlns:a16="http://schemas.microsoft.com/office/drawing/2014/main" id="{8DFAF1FC-4ED4-D89C-B07F-223B1788007D}"/>
              </a:ext>
            </a:extLst>
          </p:cNvPr>
          <p:cNvSpPr>
            <a:spLocks noGrp="1"/>
          </p:cNvSpPr>
          <p:nvPr>
            <p:ph idx="1"/>
          </p:nvPr>
        </p:nvSpPr>
        <p:spPr>
          <a:xfrm>
            <a:off x="838200" y="1253331"/>
            <a:ext cx="10515600" cy="4351338"/>
          </a:xfrm>
        </p:spPr>
        <p:txBody>
          <a:bodyPr/>
          <a:lstStyle/>
          <a:p>
            <a:r>
              <a:rPr lang="en-GB" sz="2000"/>
              <a:t>Disodium phosphate dodecahydrate </a:t>
            </a:r>
          </a:p>
          <a:p>
            <a:r>
              <a:rPr lang="en-GB" sz="2000"/>
              <a:t>Potassium dihydrogen phosphate </a:t>
            </a:r>
          </a:p>
          <a:p>
            <a:r>
              <a:rPr lang="en-GB" sz="2000"/>
              <a:t>Sodium chloride </a:t>
            </a:r>
          </a:p>
          <a:p>
            <a:r>
              <a:rPr lang="en-GB" sz="2000"/>
              <a:t>Potassium chloride </a:t>
            </a:r>
          </a:p>
          <a:p>
            <a:r>
              <a:rPr lang="en-GB" sz="2000"/>
              <a:t>Water for injections</a:t>
            </a:r>
          </a:p>
          <a:p>
            <a:r>
              <a:rPr lang="en-GB" sz="2000"/>
              <a:t>squalene </a:t>
            </a:r>
          </a:p>
          <a:p>
            <a:r>
              <a:rPr lang="en-GB" sz="2000"/>
              <a:t>Polysorbate 80 </a:t>
            </a:r>
          </a:p>
          <a:p>
            <a:r>
              <a:rPr lang="en-GB" sz="2000"/>
              <a:t>sorbitan trioleate </a:t>
            </a:r>
          </a:p>
          <a:p>
            <a:r>
              <a:rPr lang="en-GB" sz="2000"/>
              <a:t>sodium citrate </a:t>
            </a:r>
          </a:p>
          <a:p>
            <a:r>
              <a:rPr lang="en-GB" sz="2000"/>
              <a:t>citric acid</a:t>
            </a:r>
          </a:p>
        </p:txBody>
      </p:sp>
      <p:sp>
        <p:nvSpPr>
          <p:cNvPr id="5" name="Slide Number Placeholder 4">
            <a:extLst>
              <a:ext uri="{FF2B5EF4-FFF2-40B4-BE49-F238E27FC236}">
                <a16:creationId xmlns:a16="http://schemas.microsoft.com/office/drawing/2014/main" id="{17749815-8588-4F80-783B-0C193CEA72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3120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52228276"/>
              </p:ext>
            </p:extLst>
          </p:nvPr>
        </p:nvGraphicFramePr>
        <p:xfrm>
          <a:off x="181837" y="721129"/>
          <a:ext cx="11828325" cy="5062047"/>
        </p:xfrm>
        <a:graphic>
          <a:graphicData uri="http://schemas.openxmlformats.org/drawingml/2006/table">
            <a:tbl>
              <a:tblPr firstRow="1" firstCol="1" bandRow="1"/>
              <a:tblGrid>
                <a:gridCol w="8871059">
                  <a:extLst>
                    <a:ext uri="{9D8B030D-6E8A-4147-A177-3AD203B41FA5}">
                      <a16:colId xmlns:a16="http://schemas.microsoft.com/office/drawing/2014/main" val="3380251832"/>
                    </a:ext>
                  </a:extLst>
                </a:gridCol>
                <a:gridCol w="2957266">
                  <a:extLst>
                    <a:ext uri="{9D8B030D-6E8A-4147-A177-3AD203B41FA5}">
                      <a16:colId xmlns:a16="http://schemas.microsoft.com/office/drawing/2014/main" val="3552843467"/>
                    </a:ext>
                  </a:extLst>
                </a:gridCol>
              </a:tblGrid>
              <a:tr h="369320">
                <a:tc>
                  <a:txBody>
                    <a:bodyPr/>
                    <a:lstStyle/>
                    <a:p>
                      <a:pPr marL="457200" algn="ctr">
                        <a:lnSpc>
                          <a:spcPct val="107000"/>
                        </a:lnSpc>
                      </a:pPr>
                      <a:r>
                        <a:rPr lang="en-GB" sz="2000" b="1">
                          <a:solidFill>
                            <a:schemeClr val="tx1"/>
                          </a:solidFill>
                          <a:effectLst/>
                          <a:latin typeface="+mn-lt"/>
                          <a:ea typeface="Calibri"/>
                          <a:cs typeface="Arial"/>
                        </a:rPr>
                        <a:t>Section</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2000" b="1">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75926">
                <a:tc>
                  <a:txBody>
                    <a:bodyPr/>
                    <a:lstStyle/>
                    <a:p>
                      <a:pPr marL="457200" lvl="0">
                        <a:lnSpc>
                          <a:spcPct val="100000"/>
                        </a:lnSpc>
                        <a:buNone/>
                      </a:pPr>
                      <a:r>
                        <a:rPr lang="en-GB" sz="1400">
                          <a:solidFill>
                            <a:schemeClr val="tx1"/>
                          </a:solidFill>
                          <a:effectLst/>
                          <a:latin typeface="+mj-lt"/>
                          <a:ea typeface="Calibri"/>
                          <a:cs typeface="Arial"/>
                        </a:rPr>
                        <a:t>Aims and Objectives </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2630895"/>
                  </a:ext>
                </a:extLst>
              </a:tr>
              <a:tr h="427801">
                <a:tc>
                  <a:txBody>
                    <a:bodyPr/>
                    <a:lstStyle/>
                    <a:p>
                      <a:pPr marL="457200">
                        <a:lnSpc>
                          <a:spcPct val="100000"/>
                        </a:lnSpc>
                      </a:pPr>
                      <a:r>
                        <a:rPr lang="en-GB" sz="1400">
                          <a:solidFill>
                            <a:schemeClr val="tx1"/>
                          </a:solidFill>
                          <a:effectLst/>
                          <a:latin typeface="+mj-lt"/>
                          <a:ea typeface="Calibri"/>
                          <a:cs typeface="Arial"/>
                        </a:rPr>
                        <a:t>Pre-requisites to administering COVID-19 vaccines: training, policy and guidance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9</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46106">
                <a:tc>
                  <a:txBody>
                    <a:bodyPr/>
                    <a:lstStyle/>
                    <a:p>
                      <a:pPr lvl="1" algn="l">
                        <a:lnSpc>
                          <a:spcPct val="120000"/>
                        </a:lnSpc>
                      </a:pPr>
                      <a:r>
                        <a:rPr lang="en-GB" sz="1400">
                          <a:latin typeface="+mj-lt"/>
                          <a:cs typeface="Arial"/>
                        </a:rPr>
                        <a:t>COVID-19 autumn campaign 2026</a:t>
                      </a:r>
                    </a:p>
                    <a:p>
                      <a:pPr lvl="1" algn="l">
                        <a:lnSpc>
                          <a:spcPct val="120000"/>
                        </a:lnSpc>
                      </a:pPr>
                      <a:r>
                        <a:rPr lang="en-GB" sz="1400">
                          <a:latin typeface="+mj-lt"/>
                          <a:cs typeface="Arial"/>
                        </a:rPr>
                        <a:t>Recommended vaccines for infants, children and young people aged 6 months to 17 years</a:t>
                      </a:r>
                    </a:p>
                    <a:p>
                      <a:pPr marL="457200">
                        <a:lnSpc>
                          <a:spcPct val="100000"/>
                        </a:lnSpc>
                      </a:pPr>
                      <a:endParaRPr lang="en-GB" sz="1400">
                        <a:solidFill>
                          <a:schemeClr val="tx1"/>
                        </a:solidFill>
                        <a:effectLst/>
                        <a:latin typeface="+mj-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20</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289974"/>
                  </a:ext>
                </a:extLst>
              </a:tr>
              <a:tr h="537758">
                <a:tc>
                  <a:txBody>
                    <a:bodyPr/>
                    <a:lstStyle/>
                    <a:p>
                      <a:pPr lvl="1"/>
                      <a:r>
                        <a:rPr lang="en-GB" sz="1400" b="0">
                          <a:solidFill>
                            <a:schemeClr val="tx1"/>
                          </a:solidFill>
                          <a:latin typeface="+mj-lt"/>
                          <a:cs typeface="Segoe UI"/>
                        </a:rPr>
                        <a:t>Pfizer Comirnaty</a:t>
                      </a:r>
                      <a:r>
                        <a:rPr lang="en-GB" sz="1400" b="0" baseline="30000">
                          <a:solidFill>
                            <a:schemeClr val="tx1"/>
                          </a:solidFill>
                          <a:latin typeface="+mj-lt"/>
                          <a:cs typeface="Segoe UI"/>
                        </a:rPr>
                        <a:t>®</a:t>
                      </a:r>
                      <a:r>
                        <a:rPr lang="en-GB" sz="1400" b="0">
                          <a:solidFill>
                            <a:schemeClr val="tx1"/>
                          </a:solidFill>
                          <a:latin typeface="+mj-lt"/>
                          <a:cs typeface="Segoe UI"/>
                        </a:rPr>
                        <a:t> XFG </a:t>
                      </a:r>
                    </a:p>
                    <a:p>
                      <a:pPr marL="457200" lvl="1" indent="0">
                        <a:buFontTx/>
                        <a:buNone/>
                      </a:pPr>
                      <a:r>
                        <a:rPr lang="en-GB" sz="1400" b="0">
                          <a:solidFill>
                            <a:schemeClr val="tx1"/>
                          </a:solidFill>
                          <a:latin typeface="+mj-lt"/>
                          <a:cs typeface="Segoe UI"/>
                        </a:rPr>
                        <a:t>- 10 microgram/dose for those aged 6 months to 11 years</a:t>
                      </a:r>
                      <a:endParaRPr lang="en-US" sz="1400" b="0">
                        <a:solidFill>
                          <a:schemeClr val="tx1"/>
                        </a:solidFill>
                        <a:latin typeface="+mj-lt"/>
                        <a:cs typeface="Segoe UI"/>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23</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573716">
                <a:tc>
                  <a:txBody>
                    <a:bodyPr/>
                    <a:lstStyle/>
                    <a:p>
                      <a:pPr lvl="1"/>
                      <a:r>
                        <a:rPr lang="en-GB" sz="1400" b="0" kern="1200">
                          <a:solidFill>
                            <a:schemeClr val="tx1"/>
                          </a:solidFill>
                          <a:latin typeface="+mn-lt"/>
                          <a:ea typeface="+mn-ea"/>
                          <a:cs typeface="Segoe UI"/>
                        </a:rPr>
                        <a:t>Pfizer Comirnaty</a:t>
                      </a:r>
                      <a:r>
                        <a:rPr lang="en-GB" sz="1400" b="0" kern="1200" baseline="30000">
                          <a:solidFill>
                            <a:schemeClr val="tx1"/>
                          </a:solidFill>
                          <a:latin typeface="+mn-lt"/>
                          <a:ea typeface="+mn-ea"/>
                          <a:cs typeface="Segoe UI"/>
                        </a:rPr>
                        <a:t>®</a:t>
                      </a:r>
                      <a:r>
                        <a:rPr lang="en-GB" sz="1400" b="0" kern="1200">
                          <a:solidFill>
                            <a:schemeClr val="tx1"/>
                          </a:solidFill>
                          <a:latin typeface="+mn-lt"/>
                          <a:ea typeface="+mn-ea"/>
                          <a:cs typeface="Segoe UI"/>
                        </a:rPr>
                        <a:t> XFG </a:t>
                      </a:r>
                    </a:p>
                    <a:p>
                      <a:pPr marL="457200" lvl="1" indent="0">
                        <a:buFontTx/>
                        <a:buNone/>
                      </a:pPr>
                      <a:r>
                        <a:rPr lang="en-GB" sz="1400" b="0" kern="1200">
                          <a:solidFill>
                            <a:schemeClr val="tx1"/>
                          </a:solidFill>
                          <a:latin typeface="+mn-lt"/>
                          <a:ea typeface="+mn-ea"/>
                          <a:cs typeface="Segoe UI"/>
                        </a:rPr>
                        <a:t>- 30 microgram/dose for those aged 12 to 17 years</a:t>
                      </a:r>
                    </a:p>
                    <a:p>
                      <a:pPr marL="457200" lvl="1" indent="0">
                        <a:buFontTx/>
                        <a:buNone/>
                      </a:pPr>
                      <a:endParaRPr lang="en-GB" sz="1400" b="0">
                        <a:solidFill>
                          <a:schemeClr val="tx1"/>
                        </a:solidFill>
                        <a:latin typeface="+mj-lt"/>
                        <a:cs typeface="Segoe UI"/>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29</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3331849"/>
                  </a:ext>
                </a:extLst>
              </a:tr>
              <a:tr h="472341">
                <a:tc>
                  <a:txBody>
                    <a:bodyPr/>
                    <a:lstStyle/>
                    <a:p>
                      <a:pPr lvl="1" algn="l">
                        <a:lnSpc>
                          <a:spcPct val="120000"/>
                        </a:lnSpc>
                      </a:pPr>
                      <a:r>
                        <a:rPr lang="en-GB" sz="1400" b="0">
                          <a:solidFill>
                            <a:srgbClr val="002060"/>
                          </a:solidFill>
                          <a:latin typeface="+mj-lt"/>
                          <a:cs typeface="Arial"/>
                        </a:rPr>
                        <a:t>COVID-19 autumn campaign 2026</a:t>
                      </a:r>
                    </a:p>
                    <a:p>
                      <a:pPr lvl="1" algn="l">
                        <a:lnSpc>
                          <a:spcPct val="120000"/>
                        </a:lnSpc>
                      </a:pPr>
                      <a:r>
                        <a:rPr lang="en-GB" sz="1400" b="0">
                          <a:solidFill>
                            <a:srgbClr val="002060"/>
                          </a:solidFill>
                          <a:latin typeface="+mj-lt"/>
                          <a:cs typeface="Arial"/>
                        </a:rPr>
                        <a:t>Recommended vaccines for adults 18 years and over</a:t>
                      </a:r>
                    </a:p>
                    <a:p>
                      <a:pPr marL="457200" lvl="0">
                        <a:lnSpc>
                          <a:spcPct val="100000"/>
                        </a:lnSpc>
                        <a:buNone/>
                      </a:pPr>
                      <a:endParaRPr lang="en-GB" sz="1400">
                        <a:solidFill>
                          <a:schemeClr val="tx1"/>
                        </a:solidFill>
                        <a:latin typeface="+mj-lt"/>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38</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3894955"/>
                  </a:ext>
                </a:extLst>
              </a:tr>
              <a:tr h="410677">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400">
                          <a:latin typeface="+mj-lt"/>
                        </a:rPr>
                        <a:t>Moderna Spikevax XFG for individuals aged 18 years and over</a:t>
                      </a:r>
                    </a:p>
                    <a:p>
                      <a:pPr marL="457200" marR="0" lvl="0" indent="0" algn="l" defTabSz="914400" rtl="0" eaLnBrk="1" fontAlgn="auto" latinLnBrk="0" hangingPunct="1">
                        <a:lnSpc>
                          <a:spcPct val="100000"/>
                        </a:lnSpc>
                        <a:spcBef>
                          <a:spcPts val="0"/>
                        </a:spcBef>
                        <a:spcAft>
                          <a:spcPts val="0"/>
                        </a:spcAft>
                        <a:buClrTx/>
                        <a:buSzTx/>
                        <a:buFontTx/>
                        <a:buNone/>
                        <a:tabLst/>
                        <a:defRPr/>
                      </a:pPr>
                      <a:endParaRPr lang="en-GB" sz="1400" kern="1200">
                        <a:solidFill>
                          <a:schemeClr val="tx1"/>
                        </a:solidFill>
                        <a:latin typeface="+mj-lt"/>
                        <a:ea typeface="+mn-ea"/>
                        <a:cs typeface="+mn-cs"/>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40</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985867"/>
                  </a:ext>
                </a:extLst>
              </a:tr>
              <a:tr h="410677">
                <a:tc>
                  <a:txBody>
                    <a:bodyPr/>
                    <a:lstStyle/>
                    <a:p>
                      <a:pPr marL="457200" marR="0" lvl="0" indent="0" algn="l" rtl="0" eaLnBrk="1" fontAlgn="auto" latinLnBrk="0" hangingPunct="1">
                        <a:lnSpc>
                          <a:spcPct val="100000"/>
                        </a:lnSpc>
                        <a:spcBef>
                          <a:spcPts val="0"/>
                        </a:spcBef>
                        <a:spcAft>
                          <a:spcPts val="0"/>
                        </a:spcAft>
                        <a:buClrTx/>
                        <a:buSzTx/>
                        <a:buFontTx/>
                        <a:buNone/>
                      </a:pPr>
                      <a:r>
                        <a:rPr lang="en-GB" sz="1400" kern="1200">
                          <a:solidFill>
                            <a:schemeClr val="tx1"/>
                          </a:solidFill>
                          <a:latin typeface="+mj-lt"/>
                          <a:ea typeface="+mn-ea"/>
                          <a:cs typeface="+mn-cs"/>
                        </a:rPr>
                        <a:t>Accord</a:t>
                      </a:r>
                      <a:r>
                        <a:rPr lang="en-GB" sz="1400" kern="1200">
                          <a:solidFill>
                            <a:schemeClr val="tx1"/>
                          </a:solidFill>
                          <a:latin typeface="Arial"/>
                          <a:ea typeface="+mn-ea"/>
                          <a:cs typeface="Arial"/>
                        </a:rPr>
                        <a:t> </a:t>
                      </a:r>
                      <a:r>
                        <a:rPr lang="en-GB" sz="1400" b="0" i="0" u="none" strike="noStrike" kern="1200" noProof="0">
                          <a:solidFill>
                            <a:schemeClr val="tx1"/>
                          </a:solidFill>
                          <a:latin typeface="Arial"/>
                          <a:ea typeface="+mn-ea"/>
                          <a:cs typeface="Arial"/>
                        </a:rPr>
                        <a:t>(HIPRA)® </a:t>
                      </a:r>
                      <a:r>
                        <a:rPr lang="en-GB" sz="1400" kern="1200">
                          <a:solidFill>
                            <a:schemeClr val="tx1"/>
                          </a:solidFill>
                          <a:latin typeface="+mj-lt"/>
                          <a:ea typeface="+mn-ea"/>
                          <a:cs typeface="+mn-cs"/>
                        </a:rPr>
                        <a:t> BIMERVAX LP 8.1 for individuals aged 18 and over*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45</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9445312"/>
                  </a:ext>
                </a:extLst>
              </a:tr>
              <a:tr h="422917">
                <a:tc>
                  <a:txBody>
                    <a:bodyPr/>
                    <a:lstStyle/>
                    <a:p>
                      <a:pPr marL="457200" lvl="0">
                        <a:lnSpc>
                          <a:spcPct val="100000"/>
                        </a:lnSpc>
                        <a:buNone/>
                      </a:pPr>
                      <a:r>
                        <a:rPr lang="en-US" sz="1400">
                          <a:solidFill>
                            <a:schemeClr val="tx1"/>
                          </a:solidFill>
                          <a:latin typeface="+mj-lt"/>
                        </a:rPr>
                        <a:t>Summary and resources</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74</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80164"/>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5</a:t>
            </a:fld>
            <a:endParaRPr lang="en-GB"/>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E7A6A-DD80-E868-85FE-29E4600D777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8F048F4-1B66-3542-AD12-4E22C56CC36F}"/>
              </a:ext>
            </a:extLst>
          </p:cNvPr>
          <p:cNvSpPr txBox="1"/>
          <p:nvPr/>
        </p:nvSpPr>
        <p:spPr>
          <a:xfrm>
            <a:off x="276727" y="3657923"/>
            <a:ext cx="11193378" cy="2185214"/>
          </a:xfrm>
          <a:prstGeom prst="rect">
            <a:avLst/>
          </a:prstGeom>
          <a:noFill/>
        </p:spPr>
        <p:txBody>
          <a:bodyPr wrap="square">
            <a:spAutoFit/>
          </a:bodyPr>
          <a:lstStyle/>
          <a:p>
            <a:pPr algn="ctr"/>
            <a:r>
              <a:rPr lang="en-GB" sz="3600" b="1">
                <a:solidFill>
                  <a:schemeClr val="bg1"/>
                </a:solidFill>
                <a:cs typeface="Arial"/>
              </a:rPr>
              <a:t>Consumables </a:t>
            </a:r>
          </a:p>
          <a:p>
            <a:pPr marL="285750" indent="-285750">
              <a:buFont typeface="Arial" panose="020B0604020202020204" pitchFamily="34" charset="0"/>
              <a:buChar char="•"/>
            </a:pPr>
            <a:r>
              <a:rPr lang="en-GB" sz="2000" b="1">
                <a:solidFill>
                  <a:schemeClr val="bg1"/>
                </a:solidFill>
                <a:cs typeface="Arial"/>
              </a:rPr>
              <a:t>Moderna Spikevax XFG</a:t>
            </a:r>
          </a:p>
          <a:p>
            <a:pPr marL="285750" indent="-285750">
              <a:buFont typeface="Arial" panose="020B0604020202020204" pitchFamily="34" charset="0"/>
              <a:buChar char="•"/>
            </a:pPr>
            <a:r>
              <a:rPr lang="en-GB" sz="2000" b="1">
                <a:solidFill>
                  <a:schemeClr val="bg1"/>
                </a:solidFill>
                <a:cs typeface="Arial"/>
              </a:rPr>
              <a:t>Accord (HIPRA)</a:t>
            </a:r>
            <a:r>
              <a:rPr lang="en-GB" sz="2000" b="1" baseline="30000">
                <a:solidFill>
                  <a:schemeClr val="bg1"/>
                </a:solidFill>
                <a:ea typeface="Calibri"/>
              </a:rPr>
              <a:t>®</a:t>
            </a:r>
            <a:r>
              <a:rPr lang="en-GB" sz="2000" b="1">
                <a:solidFill>
                  <a:schemeClr val="bg1"/>
                </a:solidFill>
                <a:cs typeface="Arial"/>
              </a:rPr>
              <a:t> BIMERVAX LP.8.1</a:t>
            </a:r>
          </a:p>
          <a:p>
            <a:pPr marL="571500" indent="-571500">
              <a:buFont typeface="Arial" panose="020B0604020202020204" pitchFamily="34" charset="0"/>
              <a:buChar char="•"/>
            </a:pPr>
            <a:endParaRPr lang="en-US" sz="3600" b="1">
              <a:solidFill>
                <a:schemeClr val="bg1"/>
              </a:solidFill>
              <a:highlight>
                <a:srgbClr val="FFFF00"/>
              </a:highlight>
              <a:cs typeface="Segoe UI"/>
            </a:endParaRPr>
          </a:p>
          <a:p>
            <a:pPr algn="ctr"/>
            <a:r>
              <a:rPr lang="en-GB" sz="2400" b="1">
                <a:solidFill>
                  <a:schemeClr val="bg1"/>
                </a:solidFill>
                <a:latin typeface="Arial" panose="020B0604020202020204" pitchFamily="34" charset="0"/>
                <a:cs typeface="Arial" panose="020B0604020202020204" pitchFamily="34" charset="0"/>
              </a:rPr>
              <a:t>COVID-19 autumn 2026</a:t>
            </a:r>
            <a:endParaRPr lang="en-GB" sz="1200"/>
          </a:p>
        </p:txBody>
      </p:sp>
    </p:spTree>
    <p:extLst>
      <p:ext uri="{BB962C8B-B14F-4D97-AF65-F5344CB8AC3E}">
        <p14:creationId xmlns:p14="http://schemas.microsoft.com/office/powerpoint/2010/main" val="21234783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0083F-B079-4C46-B84A-736F08625DCF}"/>
              </a:ext>
            </a:extLst>
          </p:cNvPr>
          <p:cNvSpPr>
            <a:spLocks noGrp="1"/>
          </p:cNvSpPr>
          <p:nvPr>
            <p:ph type="title"/>
          </p:nvPr>
        </p:nvSpPr>
        <p:spPr>
          <a:xfrm>
            <a:off x="0" y="99811"/>
            <a:ext cx="12192000" cy="956645"/>
          </a:xfrm>
        </p:spPr>
        <p:txBody>
          <a:bodyPr lIns="91440" tIns="45720" rIns="91440" bIns="45720" anchor="t"/>
          <a:lstStyle/>
          <a:p>
            <a:pPr algn="ctr"/>
            <a:r>
              <a:rPr lang="en-GB" sz="3200" b="1"/>
              <a:t>Consumables for use</a:t>
            </a:r>
            <a:br>
              <a:rPr lang="en-GB" sz="4000" b="1">
                <a:latin typeface="+mn-lt"/>
              </a:rPr>
            </a:br>
            <a:br>
              <a:rPr lang="en-GB" sz="3200" b="1">
                <a:highlight>
                  <a:srgbClr val="FFFF00"/>
                </a:highlight>
              </a:rPr>
            </a:br>
            <a:r>
              <a:rPr lang="en-GB" sz="3200" b="1"/>
              <a:t> </a:t>
            </a:r>
          </a:p>
        </p:txBody>
      </p:sp>
      <p:sp>
        <p:nvSpPr>
          <p:cNvPr id="3" name="Content Placeholder 2">
            <a:extLst>
              <a:ext uri="{FF2B5EF4-FFF2-40B4-BE49-F238E27FC236}">
                <a16:creationId xmlns:a16="http://schemas.microsoft.com/office/drawing/2014/main" id="{D8B1A583-A2D4-408E-8C94-DB38DAB66A0B}"/>
              </a:ext>
            </a:extLst>
          </p:cNvPr>
          <p:cNvSpPr>
            <a:spLocks noGrp="1"/>
          </p:cNvSpPr>
          <p:nvPr>
            <p:ph idx="1"/>
          </p:nvPr>
        </p:nvSpPr>
        <p:spPr>
          <a:xfrm>
            <a:off x="378542" y="1293595"/>
            <a:ext cx="11434916" cy="4825616"/>
          </a:xfrm>
        </p:spPr>
        <p:txBody>
          <a:bodyPr lIns="91440" tIns="45720" rIns="91440" bIns="45720" anchor="t"/>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a:ln>
                  <a:noFill/>
                </a:ln>
                <a:solidFill>
                  <a:srgbClr val="212A73"/>
                </a:solidFill>
                <a:effectLst/>
                <a:uLnTx/>
                <a:uFillTx/>
                <a:latin typeface="Arial"/>
                <a:ea typeface="Calibri"/>
                <a:cs typeface="+mn-cs"/>
              </a:rPr>
              <a:t>Safety Needles:</a:t>
            </a:r>
            <a:endParaRPr lang="en-GB" sz="2000">
              <a:ea typeface="Calibri"/>
            </a:endParaRPr>
          </a:p>
          <a:p>
            <a:r>
              <a:rPr lang="en-GB" sz="2000">
                <a:effectLst/>
                <a:ea typeface="Calibri"/>
              </a:rPr>
              <a:t>GBUK Healthcare Safety Combined Needle and Syringe 1ml 25G x 25mm with needle cover will be supplied </a:t>
            </a:r>
            <a:endParaRPr lang="en-GB" sz="2000">
              <a:solidFill>
                <a:srgbClr val="002060"/>
              </a:solidFill>
              <a:effectLst/>
              <a:ea typeface="Calibri"/>
              <a:cs typeface="Arial"/>
            </a:endParaRPr>
          </a:p>
          <a:p>
            <a:r>
              <a:rPr lang="en-GB" sz="2000">
                <a:ea typeface="Calibri"/>
              </a:rPr>
              <a:t>Yangzhou Medicine Safety Retractable Needle 25G x 38mm and 1ml Syringe (morbidly obese needle) </a:t>
            </a:r>
            <a:endParaRPr lang="en-GB" sz="2000">
              <a:highlight>
                <a:srgbClr val="FFFF00"/>
              </a:highlight>
              <a:ea typeface="Calibri" panose="020F0502020204030204" pitchFamily="34" charset="0"/>
              <a:cs typeface="Arial"/>
            </a:endParaRPr>
          </a:p>
          <a:p>
            <a:pPr marL="0" indent="0">
              <a:buNone/>
            </a:pPr>
            <a:r>
              <a:rPr lang="en-GB" sz="2000">
                <a:effectLst/>
                <a:ea typeface="Calibri"/>
              </a:rPr>
              <a:t>*Please note: the IPC measures in external resources may not align with the national IPC requirements in Wales. See here for NHS Wales guidance: </a:t>
            </a:r>
            <a:r>
              <a:rPr lang="en-GB" sz="2000">
                <a:hlinkClick r:id="rId3"/>
              </a:rPr>
              <a:t>NIPCM - Public Health Wales</a:t>
            </a:r>
            <a:endParaRPr lang="en-GB" sz="2000">
              <a:solidFill>
                <a:srgbClr val="002060"/>
              </a:solidFill>
              <a:effectLst/>
              <a:ea typeface="Calibri" panose="020F0502020204030204" pitchFamily="34" charset="0"/>
            </a:endParaRPr>
          </a:p>
          <a:p>
            <a:endParaRPr lang="en-GB"/>
          </a:p>
        </p:txBody>
      </p:sp>
      <p:sp>
        <p:nvSpPr>
          <p:cNvPr id="5" name="Slide Number Placeholder 4">
            <a:extLst>
              <a:ext uri="{FF2B5EF4-FFF2-40B4-BE49-F238E27FC236}">
                <a16:creationId xmlns:a16="http://schemas.microsoft.com/office/drawing/2014/main" id="{AD06001F-D4B8-4684-BDDB-63AB96FD7C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68444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D870F-F314-9220-4CDE-D65215749D24}"/>
              </a:ext>
            </a:extLst>
          </p:cNvPr>
          <p:cNvSpPr>
            <a:spLocks noGrp="1"/>
          </p:cNvSpPr>
          <p:nvPr>
            <p:ph type="title"/>
          </p:nvPr>
        </p:nvSpPr>
        <p:spPr>
          <a:xfrm>
            <a:off x="68827" y="205235"/>
            <a:ext cx="12015018" cy="963165"/>
          </a:xfrm>
        </p:spPr>
        <p:txBody>
          <a:bodyPr lIns="91440" tIns="45720" rIns="91440" bIns="45720" anchor="t"/>
          <a:lstStyle/>
          <a:p>
            <a:pPr algn="ctr"/>
            <a:r>
              <a:rPr lang="en-GB" sz="3200" b="1">
                <a:effectLst/>
                <a:ea typeface="Calibri"/>
              </a:rPr>
              <a:t>GBUK Healthcare Safety Combined Needle and Syringe 1ml 25G x 25mm with needle cover</a:t>
            </a:r>
            <a:endParaRPr lang="en-GB" sz="3200" b="1">
              <a:ea typeface="Calibri"/>
              <a:cs typeface="Arial"/>
            </a:endParaRPr>
          </a:p>
        </p:txBody>
      </p:sp>
      <p:sp>
        <p:nvSpPr>
          <p:cNvPr id="5" name="Slide Number Placeholder 4">
            <a:extLst>
              <a:ext uri="{FF2B5EF4-FFF2-40B4-BE49-F238E27FC236}">
                <a16:creationId xmlns:a16="http://schemas.microsoft.com/office/drawing/2014/main" id="{4E100795-4F7F-8D7C-E86B-3EFE75EFD0A5}"/>
              </a:ext>
            </a:extLst>
          </p:cNvPr>
          <p:cNvSpPr>
            <a:spLocks noGrp="1"/>
          </p:cNvSpPr>
          <p:nvPr>
            <p:ph type="sldNum" sz="quarter" idx="12"/>
          </p:nvPr>
        </p:nvSpPr>
        <p:spPr/>
        <p:txBody>
          <a:bodyPr/>
          <a:lstStyle/>
          <a:p>
            <a:fld id="{561D0CCE-8DCC-44DC-A653-AE62B1D84A52}" type="slidenum">
              <a:rPr lang="en-GB" smtClean="0"/>
              <a:pPr/>
              <a:t>52</a:t>
            </a:fld>
            <a:endParaRPr lang="en-GB"/>
          </a:p>
        </p:txBody>
      </p:sp>
      <p:pic>
        <p:nvPicPr>
          <p:cNvPr id="6" name="Picture 5">
            <a:extLst>
              <a:ext uri="{FF2B5EF4-FFF2-40B4-BE49-F238E27FC236}">
                <a16:creationId xmlns:a16="http://schemas.microsoft.com/office/drawing/2014/main" id="{1A54BDB4-67B9-47D5-BFD8-C6CF2BB9E088}"/>
              </a:ext>
            </a:extLst>
          </p:cNvPr>
          <p:cNvPicPr>
            <a:picLocks noChangeAspect="1"/>
          </p:cNvPicPr>
          <p:nvPr/>
        </p:nvPicPr>
        <p:blipFill rotWithShape="1">
          <a:blip r:embed="rId2"/>
          <a:srcRect l="5816" t="50001" r="69708" b="40674"/>
          <a:stretch/>
        </p:blipFill>
        <p:spPr>
          <a:xfrm>
            <a:off x="3701876" y="1395728"/>
            <a:ext cx="4387609" cy="940330"/>
          </a:xfrm>
          <a:prstGeom prst="rect">
            <a:avLst/>
          </a:prstGeom>
        </p:spPr>
      </p:pic>
      <p:pic>
        <p:nvPicPr>
          <p:cNvPr id="4" name="Picture 3" descr="A diagram of a syringe&#10;&#10;AI-generated content may be incorrect.">
            <a:extLst>
              <a:ext uri="{FF2B5EF4-FFF2-40B4-BE49-F238E27FC236}">
                <a16:creationId xmlns:a16="http://schemas.microsoft.com/office/drawing/2014/main" id="{DC725DA7-0D1A-2243-80DC-4E1A769427EC}"/>
              </a:ext>
            </a:extLst>
          </p:cNvPr>
          <p:cNvPicPr>
            <a:picLocks noChangeAspect="1"/>
          </p:cNvPicPr>
          <p:nvPr/>
        </p:nvPicPr>
        <p:blipFill>
          <a:blip r:embed="rId3"/>
          <a:stretch>
            <a:fillRect/>
          </a:stretch>
        </p:blipFill>
        <p:spPr>
          <a:xfrm>
            <a:off x="2480380" y="2563387"/>
            <a:ext cx="7191912" cy="2780259"/>
          </a:xfrm>
          <a:prstGeom prst="rect">
            <a:avLst/>
          </a:prstGeom>
        </p:spPr>
      </p:pic>
    </p:spTree>
    <p:extLst>
      <p:ext uri="{BB962C8B-B14F-4D97-AF65-F5344CB8AC3E}">
        <p14:creationId xmlns:p14="http://schemas.microsoft.com/office/powerpoint/2010/main" val="166795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E2699-6486-1097-CBD1-9D7D925E90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F28D4A-180C-7B40-5847-B28B7946DE95}"/>
              </a:ext>
            </a:extLst>
          </p:cNvPr>
          <p:cNvSpPr>
            <a:spLocks noGrp="1"/>
          </p:cNvSpPr>
          <p:nvPr>
            <p:ph type="body" sz="quarter" idx="10"/>
          </p:nvPr>
        </p:nvSpPr>
        <p:spPr>
          <a:xfrm>
            <a:off x="614018" y="2119219"/>
            <a:ext cx="10916962" cy="719137"/>
          </a:xfrm>
        </p:spPr>
        <p:txBody>
          <a:bodyPr lIns="91440" tIns="45720" rIns="91440" bIns="45720" anchor="t">
            <a:noAutofit/>
          </a:bodyPr>
          <a:lstStyle/>
          <a:p>
            <a:pPr>
              <a:lnSpc>
                <a:spcPct val="120000"/>
              </a:lnSpc>
            </a:pPr>
            <a:endParaRPr lang="en-GB" sz="3600"/>
          </a:p>
          <a:p>
            <a:pPr algn="ctr"/>
            <a:r>
              <a:rPr lang="en-GB" sz="3200"/>
              <a:t>Additional slides outlining key principles for COVID-19 vaccines </a:t>
            </a:r>
            <a:endParaRPr lang="en-GB" sz="3600"/>
          </a:p>
        </p:txBody>
      </p:sp>
    </p:spTree>
    <p:extLst>
      <p:ext uri="{BB962C8B-B14F-4D97-AF65-F5344CB8AC3E}">
        <p14:creationId xmlns:p14="http://schemas.microsoft.com/office/powerpoint/2010/main" val="29202434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57390-B43A-8B35-742B-D81B3781096D}"/>
              </a:ext>
            </a:extLst>
          </p:cNvPr>
          <p:cNvSpPr>
            <a:spLocks noGrp="1"/>
          </p:cNvSpPr>
          <p:nvPr>
            <p:ph type="title"/>
          </p:nvPr>
        </p:nvSpPr>
        <p:spPr>
          <a:xfrm>
            <a:off x="325610" y="136525"/>
            <a:ext cx="8050294" cy="1014479"/>
          </a:xfrm>
        </p:spPr>
        <p:txBody>
          <a:bodyPr/>
          <a:lstStyle/>
          <a:p>
            <a:r>
              <a:rPr lang="en-GB" sz="3600" b="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Prior to giving COVID-19 </a:t>
            </a:r>
            <a:r>
              <a:rPr lang="en-GB" sz="3600" b="1">
                <a:solidFill>
                  <a:srgbClr val="002060"/>
                </a:solidFill>
              </a:rPr>
              <a:t>vaccines</a:t>
            </a:r>
            <a:endParaRPr lang="en-GB" sz="3600" b="1"/>
          </a:p>
        </p:txBody>
      </p:sp>
      <p:sp>
        <p:nvSpPr>
          <p:cNvPr id="3" name="Content Placeholder 2">
            <a:extLst>
              <a:ext uri="{FF2B5EF4-FFF2-40B4-BE49-F238E27FC236}">
                <a16:creationId xmlns:a16="http://schemas.microsoft.com/office/drawing/2014/main" id="{75026BD2-D97B-D099-B99D-BE89EAA7334D}"/>
              </a:ext>
            </a:extLst>
          </p:cNvPr>
          <p:cNvSpPr>
            <a:spLocks noGrp="1"/>
          </p:cNvSpPr>
          <p:nvPr>
            <p:ph idx="1"/>
          </p:nvPr>
        </p:nvSpPr>
        <p:spPr>
          <a:xfrm>
            <a:off x="325610" y="1270819"/>
            <a:ext cx="11705970" cy="4829191"/>
          </a:xfrm>
        </p:spPr>
        <p:txBody>
          <a:bodyPr/>
          <a:lstStyle/>
          <a:p>
            <a:pPr marL="0" indent="0" fontAlgn="base">
              <a:buNone/>
            </a:pPr>
            <a:r>
              <a:rPr lang="en-GB" sz="2000"/>
              <a:t>Before giving the vaccine, you need to check whether the person to be vaccinated:</a:t>
            </a:r>
          </a:p>
          <a:p>
            <a:pPr fontAlgn="base">
              <a:buFont typeface="Courier New" panose="02070309020205020404" pitchFamily="49" charset="0"/>
              <a:buChar char="o"/>
            </a:pPr>
            <a:r>
              <a:rPr lang="en-GB" sz="2000"/>
              <a:t>is eligible to receive the </a:t>
            </a:r>
            <a:r>
              <a:rPr lang="en-GB" sz="2000">
                <a:solidFill>
                  <a:srgbClr val="002060"/>
                </a:solidFill>
              </a:rPr>
              <a:t>COVID-19 vaccine</a:t>
            </a:r>
            <a:r>
              <a:rPr lang="en-GB" sz="2000"/>
              <a:t>.</a:t>
            </a:r>
          </a:p>
          <a:p>
            <a:pPr fontAlgn="base">
              <a:buFont typeface="Courier New" panose="02070309020205020404" pitchFamily="49" charset="0"/>
              <a:buChar char="o"/>
            </a:pPr>
            <a:r>
              <a:rPr lang="en-GB" sz="2000"/>
              <a:t>has any contraindications or precautions to either </a:t>
            </a:r>
            <a:r>
              <a:rPr lang="en-GB" sz="2000">
                <a:solidFill>
                  <a:srgbClr val="002060"/>
                </a:solidFill>
              </a:rPr>
              <a:t>COVID-19 vaccine.</a:t>
            </a:r>
            <a:endParaRPr lang="en-GB" sz="2000"/>
          </a:p>
          <a:p>
            <a:pPr lvl="0" fontAlgn="base">
              <a:buFont typeface="Courier New" panose="02070309020205020404" pitchFamily="49" charset="0"/>
              <a:buChar char="o"/>
            </a:pPr>
            <a:r>
              <a:rPr lang="en-GB" sz="2000"/>
              <a:t>has not received any COVID-19 vaccination in the previous 3 months. The </a:t>
            </a:r>
            <a:r>
              <a:rPr lang="en-GB" sz="2000" u="sng">
                <a:hlinkClick r:id="rId3"/>
              </a:rPr>
              <a:t>Green Book COVID-19 chapter</a:t>
            </a:r>
            <a:r>
              <a:rPr lang="en-GB" sz="2000">
                <a:hlinkClick r:id="rId3"/>
              </a:rPr>
              <a:t> </a:t>
            </a:r>
            <a:r>
              <a:rPr lang="en-GB" sz="2000"/>
              <a:t>states, for those eligible for vaccination during seasonal campaigns, a single dose is offered at least 3 months after any previous dose. This interval applies to any vaccine, regardless of the product given for the previous doses. Timing should follow the JCVI advice for that campaign, which aims to provide protection to the most vulnerable at the optimal time.</a:t>
            </a:r>
          </a:p>
          <a:p>
            <a:pPr fontAlgn="base"/>
            <a:r>
              <a:rPr lang="en-GB" sz="2000"/>
              <a:t>The only exceptions to the 3 month interval would be individuals who are immunosuppressed, these individuals would be recommended additional doses and in some circumstances may need to complete vaccinations within a treatment window. In this situation the minimum interval could be reduced to 3 weeks </a:t>
            </a:r>
            <a:r>
              <a:rPr lang="en-GB" sz="2000" u="sng">
                <a:hlinkClick r:id="rId3"/>
              </a:rPr>
              <a:t>Green Book COVID-19 chapter</a:t>
            </a:r>
            <a:endParaRPr lang="en-GB" sz="2000"/>
          </a:p>
          <a:p>
            <a:pPr lvl="0" fontAlgn="base"/>
            <a:r>
              <a:rPr lang="en-GB" sz="2000" b="1"/>
              <a:t>Operational flexibility is permitted to offer the seasonal dose to eligible individuals expected to reach the target age during campaign windows.</a:t>
            </a:r>
          </a:p>
          <a:p>
            <a:endParaRPr lang="en-GB" sz="1800">
              <a:solidFill>
                <a:srgbClr val="002060"/>
              </a:solidFill>
              <a:effectLst/>
              <a:ea typeface="Calibri" panose="020F0502020204030204" pitchFamily="34" charset="0"/>
              <a:cs typeface="Arial"/>
            </a:endParaRPr>
          </a:p>
          <a:p>
            <a:pPr marL="0" lvl="0" indent="0" fontAlgn="base">
              <a:lnSpc>
                <a:spcPct val="115000"/>
              </a:lnSpc>
              <a:spcAft>
                <a:spcPts val="1200"/>
              </a:spcAft>
              <a:buNone/>
            </a:pPr>
            <a:endParaRPr lang="en-GB" sz="1800"/>
          </a:p>
        </p:txBody>
      </p:sp>
      <p:sp>
        <p:nvSpPr>
          <p:cNvPr id="5" name="Slide Number Placeholder 4">
            <a:extLst>
              <a:ext uri="{FF2B5EF4-FFF2-40B4-BE49-F238E27FC236}">
                <a16:creationId xmlns:a16="http://schemas.microsoft.com/office/drawing/2014/main" id="{4C5D6121-2E93-DB75-2F7D-2F34677CF3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45986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3EC74-431D-4243-B6EC-375613998FE0}"/>
              </a:ext>
            </a:extLst>
          </p:cNvPr>
          <p:cNvSpPr>
            <a:spLocks noGrp="1"/>
          </p:cNvSpPr>
          <p:nvPr>
            <p:ph type="title"/>
          </p:nvPr>
        </p:nvSpPr>
        <p:spPr>
          <a:xfrm>
            <a:off x="54277" y="136525"/>
            <a:ext cx="12045573" cy="1325563"/>
          </a:xfrm>
        </p:spPr>
        <p:txBody>
          <a:bodyPr>
            <a:normAutofit/>
          </a:bodyPr>
          <a:lstStyle/>
          <a:p>
            <a:pPr algn="ctr"/>
            <a:r>
              <a:rPr lang="en-GB" sz="3600" b="1">
                <a:latin typeface="+mn-lt"/>
              </a:rPr>
              <a:t>Polyethylene glycol (PEG)</a:t>
            </a:r>
            <a:br>
              <a:rPr lang="en-GB" sz="3600" b="1"/>
            </a:br>
            <a:endParaRPr lang="en-GB" sz="3600" b="1"/>
          </a:p>
        </p:txBody>
      </p:sp>
      <p:sp>
        <p:nvSpPr>
          <p:cNvPr id="3" name="Content Placeholder 2">
            <a:extLst>
              <a:ext uri="{FF2B5EF4-FFF2-40B4-BE49-F238E27FC236}">
                <a16:creationId xmlns:a16="http://schemas.microsoft.com/office/drawing/2014/main" id="{FF2AE7B7-FE31-4D26-980B-2F05D3AF00B4}"/>
              </a:ext>
            </a:extLst>
          </p:cNvPr>
          <p:cNvSpPr>
            <a:spLocks noGrp="1"/>
          </p:cNvSpPr>
          <p:nvPr>
            <p:ph idx="1"/>
          </p:nvPr>
        </p:nvSpPr>
        <p:spPr>
          <a:xfrm>
            <a:off x="316507" y="918720"/>
            <a:ext cx="11299522" cy="5257227"/>
          </a:xfrm>
        </p:spPr>
        <p:txBody>
          <a:bodyPr lIns="91440" tIns="45720" rIns="91440" bIns="45720" anchor="t"/>
          <a:lstStyle/>
          <a:p>
            <a:pPr marL="0" indent="0">
              <a:buNone/>
            </a:pPr>
            <a:r>
              <a:rPr lang="en-GB" sz="2000">
                <a:ea typeface="Calibri"/>
              </a:rPr>
              <a:t>Pfizer Comirnaty XFG (10mcg and 30mcg) and </a:t>
            </a:r>
            <a:r>
              <a:rPr lang="en-GB" sz="2000">
                <a:effectLst/>
                <a:latin typeface="+mj-lt"/>
                <a:ea typeface="Calibri"/>
              </a:rPr>
              <a:t>Moderna Spikevax XFG COVID-19 vaccines </a:t>
            </a:r>
            <a:r>
              <a:rPr lang="en-GB" sz="2000"/>
              <a:t>contain polyethylene glycol (PEG).  </a:t>
            </a:r>
          </a:p>
          <a:p>
            <a:pPr marL="285750" indent="-285750">
              <a:buFont typeface="Arial" panose="020B0604020202020204" pitchFamily="34" charset="0"/>
              <a:buChar char="•"/>
            </a:pPr>
            <a:r>
              <a:rPr lang="en-GB" sz="2000"/>
              <a:t>PEGs (also known as macrogols) are a group of known allergens commonly found in medicines, many household products and cosmetics </a:t>
            </a:r>
            <a:endParaRPr lang="en-GB" sz="2000">
              <a:cs typeface="Arial"/>
            </a:endParaRPr>
          </a:p>
          <a:p>
            <a:pPr marL="285750" indent="-285750">
              <a:buFont typeface="Arial" panose="020B0604020202020204" pitchFamily="34" charset="0"/>
              <a:buChar char="•"/>
            </a:pPr>
            <a:r>
              <a:rPr lang="en-GB" sz="2000"/>
              <a:t>Medicines containing PEG include some tablets, laxatives, depot steroid injections, and some bowel preparations used for colonoscopy</a:t>
            </a:r>
            <a:endParaRPr lang="en-GB" sz="2000">
              <a:cs typeface="Arial"/>
            </a:endParaRPr>
          </a:p>
          <a:p>
            <a:pPr marL="285750" indent="-285750"/>
            <a:r>
              <a:rPr lang="en-GB" sz="2000"/>
              <a:t>Individuals with undiagnosed PEG allergy often have a history of immediate onset-unexplained anaphylaxis or anaphylaxis to multiple classes of drugs. Such individuals </a:t>
            </a:r>
            <a:r>
              <a:rPr lang="en-GB" sz="2000" b="1"/>
              <a:t>should not be vaccinated with</a:t>
            </a:r>
            <a:r>
              <a:rPr lang="en-GB" sz="2000">
                <a:latin typeface="Arial"/>
                <a:ea typeface="Calibri"/>
                <a:cs typeface="Arial"/>
              </a:rPr>
              <a:t> </a:t>
            </a:r>
            <a:r>
              <a:rPr lang="en-GB" sz="2000" b="1">
                <a:latin typeface="Arial"/>
                <a:ea typeface="Calibri"/>
                <a:cs typeface="Arial"/>
              </a:rPr>
              <a:t>any</a:t>
            </a:r>
            <a:r>
              <a:rPr lang="en-GB" sz="2000">
                <a:latin typeface="Arial"/>
                <a:ea typeface="Calibri"/>
                <a:cs typeface="Arial"/>
              </a:rPr>
              <a:t> </a:t>
            </a:r>
            <a:r>
              <a:rPr lang="en-GB" sz="2000" b="1">
                <a:effectLst/>
                <a:latin typeface="+mj-lt"/>
                <a:ea typeface="Calibri"/>
              </a:rPr>
              <a:t>COVID-19 vaccine containing polyethylene glycol (PEG) </a:t>
            </a:r>
            <a:r>
              <a:rPr lang="en-GB" sz="2000" b="1"/>
              <a:t>except on the expert advice of a allergy specialist (including paediatric individuals)*</a:t>
            </a:r>
            <a:endParaRPr lang="en-GB" sz="2000" b="1">
              <a:cs typeface="Arial"/>
            </a:endParaRPr>
          </a:p>
          <a:p>
            <a:pPr marL="285750" indent="-285750"/>
            <a:r>
              <a:rPr lang="en-GB" sz="2000" b="1"/>
              <a:t>Known allergy to PEG is rare </a:t>
            </a:r>
            <a:r>
              <a:rPr lang="en-GB" sz="2000"/>
              <a:t>but has been implicated in a minority of allergic reactions reported </a:t>
            </a:r>
          </a:p>
          <a:p>
            <a:pPr marL="285750" indent="-285750"/>
            <a:r>
              <a:rPr lang="en-GB" sz="2000"/>
              <a:t>For further information see: </a:t>
            </a:r>
            <a:r>
              <a:rPr lang="en-GB" sz="2000">
                <a:hlinkClick r:id="rId3"/>
              </a:rPr>
              <a:t>Table 5: Management of patients with a history of allergy in Green Book COVID-19 chapter</a:t>
            </a:r>
            <a:endParaRPr lang="en-GB" sz="2000">
              <a:cs typeface="Arial"/>
            </a:endParaRPr>
          </a:p>
          <a:p>
            <a:pPr marL="285750" indent="-285750"/>
            <a:endParaRPr lang="en-GB" sz="1800"/>
          </a:p>
        </p:txBody>
      </p:sp>
      <p:sp>
        <p:nvSpPr>
          <p:cNvPr id="4" name="Slide Number Placeholder 3">
            <a:extLst>
              <a:ext uri="{FF2B5EF4-FFF2-40B4-BE49-F238E27FC236}">
                <a16:creationId xmlns:a16="http://schemas.microsoft.com/office/drawing/2014/main" id="{9B7CB9F9-AD40-4470-8558-5D86D543C7BF}"/>
              </a:ext>
            </a:extLst>
          </p:cNvPr>
          <p:cNvSpPr>
            <a:spLocks noGrp="1"/>
          </p:cNvSpPr>
          <p:nvPr>
            <p:ph type="sldNum" sz="quarter" idx="12"/>
          </p:nvPr>
        </p:nvSpPr>
        <p:spPr/>
        <p:txBody>
          <a:bodyPr lIns="91440" tIns="45720" rIns="91440" bIns="45720" anchor="t"/>
          <a:lstStyle/>
          <a:p>
            <a:pPr marL="531495">
              <a:defRPr/>
            </a:pPr>
            <a:r>
              <a:rPr lang="en-US">
                <a:cs typeface="Arial"/>
              </a:rPr>
              <a:t>40</a:t>
            </a:r>
          </a:p>
        </p:txBody>
      </p:sp>
    </p:spTree>
    <p:extLst>
      <p:ext uri="{BB962C8B-B14F-4D97-AF65-F5344CB8AC3E}">
        <p14:creationId xmlns:p14="http://schemas.microsoft.com/office/powerpoint/2010/main" val="21728750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64347-7833-43AF-A624-44D3DCC72407}"/>
              </a:ext>
            </a:extLst>
          </p:cNvPr>
          <p:cNvSpPr>
            <a:spLocks noGrp="1"/>
          </p:cNvSpPr>
          <p:nvPr>
            <p:ph type="title"/>
          </p:nvPr>
        </p:nvSpPr>
        <p:spPr>
          <a:xfrm>
            <a:off x="620112" y="223024"/>
            <a:ext cx="10515600" cy="703387"/>
          </a:xfrm>
        </p:spPr>
        <p:txBody>
          <a:bodyPr/>
          <a:lstStyle/>
          <a:p>
            <a:pPr algn="ctr"/>
            <a:r>
              <a:rPr lang="en-GB" sz="3600" b="1"/>
              <a:t>Pregnancy</a:t>
            </a:r>
          </a:p>
        </p:txBody>
      </p:sp>
      <p:sp>
        <p:nvSpPr>
          <p:cNvPr id="3" name="Content Placeholder 2">
            <a:extLst>
              <a:ext uri="{FF2B5EF4-FFF2-40B4-BE49-F238E27FC236}">
                <a16:creationId xmlns:a16="http://schemas.microsoft.com/office/drawing/2014/main" id="{8E41D817-E60E-4C3E-94B2-B3830CB821DA}"/>
              </a:ext>
            </a:extLst>
          </p:cNvPr>
          <p:cNvSpPr>
            <a:spLocks noGrp="1"/>
          </p:cNvSpPr>
          <p:nvPr>
            <p:ph idx="1"/>
          </p:nvPr>
        </p:nvSpPr>
        <p:spPr>
          <a:xfrm>
            <a:off x="396795" y="1345650"/>
            <a:ext cx="11398410" cy="5512505"/>
          </a:xfrm>
        </p:spPr>
        <p:txBody>
          <a:bodyPr lIns="91440" tIns="45720" rIns="91440" bIns="45720" anchor="t"/>
          <a:lstStyle/>
          <a:p>
            <a:pPr marL="0" indent="0">
              <a:buNone/>
            </a:pPr>
            <a:r>
              <a:rPr lang="en-GB" sz="2000" b="1"/>
              <a:t>Note</a:t>
            </a:r>
            <a:r>
              <a:rPr lang="en-GB" sz="2000"/>
              <a:t>: </a:t>
            </a:r>
            <a:r>
              <a:rPr lang="en-GB" sz="2000" b="1"/>
              <a:t>Only pregnant women who fall into the immunosuppressed category, </a:t>
            </a:r>
            <a:r>
              <a:rPr lang="en-GB" sz="2000" b="1">
                <a:effectLst/>
              </a:rPr>
              <a:t>(as defined in ‘immunosuppression’ sections of tables 3 &amp; 4 of the </a:t>
            </a:r>
            <a:r>
              <a:rPr lang="en-GB" sz="2000">
                <a:solidFill>
                  <a:schemeClr val="accent1">
                    <a:lumMod val="76000"/>
                  </a:schemeClr>
                </a:solidFill>
                <a:hlinkClick r:id="rId3">
                  <a:extLst>
                    <a:ext uri="{A12FA001-AC4F-418D-AE19-62706E023703}">
                      <ahyp:hlinkClr xmlns:ahyp="http://schemas.microsoft.com/office/drawing/2018/hyperlinkcolor" val="tx"/>
                    </a:ext>
                  </a:extLst>
                </a:hlinkClick>
              </a:rPr>
              <a:t>Green Book COVID-19 chapter</a:t>
            </a:r>
            <a:r>
              <a:rPr lang="en-GB" sz="2000">
                <a:solidFill>
                  <a:schemeClr val="accent1">
                    <a:lumMod val="76000"/>
                  </a:schemeClr>
                </a:solidFill>
              </a:rPr>
              <a:t>)</a:t>
            </a:r>
            <a:r>
              <a:rPr lang="en-GB" sz="2000"/>
              <a:t> </a:t>
            </a:r>
            <a:r>
              <a:rPr lang="en-GB" sz="2000" b="1"/>
              <a:t>are eligible for a COVID-19 vaccination.  </a:t>
            </a:r>
            <a:endParaRPr lang="en-GB" sz="2000" b="1">
              <a:cs typeface="Arial"/>
            </a:endParaRPr>
          </a:p>
          <a:p>
            <a:pPr marL="342900" indent="-342900"/>
            <a:r>
              <a:rPr lang="en-GB" sz="2000"/>
              <a:t>There is no known risk associated with giving inactivated vaccines during pregnancy. Since inactivated vaccines cannot cause infection in either the mother of the </a:t>
            </a:r>
            <a:r>
              <a:rPr lang="en-GB" sz="2000" err="1"/>
              <a:t>fetus</a:t>
            </a:r>
            <a:r>
              <a:rPr lang="en-GB" sz="2000"/>
              <a:t>.</a:t>
            </a:r>
            <a:endParaRPr lang="en-GB" sz="2000" b="1"/>
          </a:p>
          <a:p>
            <a:pPr marL="342900" indent="-342900"/>
            <a:r>
              <a:rPr lang="en-GB" sz="2000">
                <a:cs typeface="Arial"/>
              </a:rPr>
              <a:t>As with most pharmaceutical products, large clinical trials of COVID-19 vaccine in pregnancy have not been carried out.</a:t>
            </a:r>
          </a:p>
          <a:p>
            <a:pPr marL="342900" indent="-342900"/>
            <a:r>
              <a:rPr lang="en-GB" sz="2000"/>
              <a:t>However, a large amount of observational data from women vaccinated in pregnancy </a:t>
            </a:r>
            <a:r>
              <a:rPr lang="en-GB" sz="2000" b="1"/>
              <a:t>have not shown any increase in adverse pregnancy outcomes</a:t>
            </a:r>
            <a:r>
              <a:rPr lang="en-GB" sz="2000"/>
              <a:t>. </a:t>
            </a:r>
            <a:endParaRPr lang="en-GB" sz="2000">
              <a:cs typeface="Arial"/>
            </a:endParaRPr>
          </a:p>
          <a:p>
            <a:pPr marL="342900" indent="-342900"/>
            <a:r>
              <a:rPr lang="en-GB" sz="2000"/>
              <a:t>Animal studies do not indicate direct or indirect harmful effects with respect to pregnancy, embryo/foetal development, parturition (childbirth) or post-natal development.</a:t>
            </a:r>
            <a:endParaRPr lang="en-GB" sz="2000">
              <a:cs typeface="Arial"/>
            </a:endParaRPr>
          </a:p>
          <a:p>
            <a:pPr marL="342900" indent="-342900"/>
            <a:r>
              <a:rPr lang="en-GB" sz="2000">
                <a:ea typeface="Calibri"/>
                <a:cs typeface="Arial"/>
              </a:rPr>
              <a:t>Moderna Spikevax</a:t>
            </a:r>
            <a:r>
              <a:rPr lang="en-GB" sz="2000" baseline="30000">
                <a:ea typeface="Calibri"/>
                <a:cs typeface="Arial"/>
              </a:rPr>
              <a:t>®</a:t>
            </a:r>
            <a:r>
              <a:rPr lang="en-GB" sz="2000">
                <a:ea typeface="Calibri"/>
                <a:cs typeface="Arial"/>
              </a:rPr>
              <a:t> XFG, Accord (HIPRA)</a:t>
            </a:r>
            <a:r>
              <a:rPr lang="en-GB" sz="2000" baseline="30000">
                <a:ea typeface="Calibri"/>
                <a:cs typeface="Arial"/>
              </a:rPr>
              <a:t>®</a:t>
            </a:r>
            <a:r>
              <a:rPr lang="en-GB" sz="2000">
                <a:ea typeface="Calibri"/>
                <a:cs typeface="Arial"/>
              </a:rPr>
              <a:t> BIMERVAX LP 8.1, Comirnaty</a:t>
            </a:r>
            <a:r>
              <a:rPr lang="en-GB" sz="2000" baseline="30000">
                <a:ea typeface="Calibri"/>
                <a:cs typeface="Arial"/>
              </a:rPr>
              <a:t> ®</a:t>
            </a:r>
            <a:r>
              <a:rPr lang="en-GB" sz="2000">
                <a:ea typeface="Calibri"/>
                <a:cs typeface="Arial"/>
              </a:rPr>
              <a:t> 10mcg XFG and Comirnaty</a:t>
            </a:r>
            <a:r>
              <a:rPr lang="en-GB" sz="2000" baseline="30000">
                <a:ea typeface="Calibri"/>
                <a:cs typeface="Arial"/>
              </a:rPr>
              <a:t> ®</a:t>
            </a:r>
            <a:r>
              <a:rPr lang="en-GB" sz="2000">
                <a:ea typeface="Calibri"/>
                <a:cs typeface="Arial"/>
              </a:rPr>
              <a:t> 30mcg XFG</a:t>
            </a:r>
            <a:r>
              <a:rPr lang="en-GB" sz="2000" b="1">
                <a:ea typeface="Calibri"/>
                <a:cs typeface="Arial"/>
              </a:rPr>
              <a:t> </a:t>
            </a:r>
            <a:r>
              <a:rPr lang="en-GB" sz="2000">
                <a:ea typeface="Calibri"/>
                <a:cs typeface="Arial"/>
              </a:rPr>
              <a:t>COVID-19</a:t>
            </a:r>
            <a:r>
              <a:rPr lang="en-GB" sz="2000"/>
              <a:t> vaccines can be given in pregnancy. </a:t>
            </a:r>
            <a:endParaRPr lang="en-GB" sz="2000">
              <a:cs typeface="Arial"/>
            </a:endParaRPr>
          </a:p>
          <a:p>
            <a:pPr marL="342900" indent="-342900"/>
            <a:endParaRPr lang="en-GB" sz="2000">
              <a:cs typeface="Arial"/>
            </a:endParaRPr>
          </a:p>
          <a:p>
            <a:pPr marL="0" indent="0">
              <a:buNone/>
            </a:pPr>
            <a:endParaRPr lang="en-GB" sz="2000">
              <a:solidFill>
                <a:srgbClr val="002060"/>
              </a:solidFill>
              <a:cs typeface="Arial"/>
            </a:endParaRPr>
          </a:p>
          <a:p>
            <a:pPr marL="0" indent="0" algn="ctr">
              <a:buNone/>
            </a:pPr>
            <a:endParaRPr lang="en-GB" sz="1400" b="1"/>
          </a:p>
          <a:p>
            <a:pPr marL="0" indent="0" algn="ctr">
              <a:lnSpc>
                <a:spcPct val="100000"/>
              </a:lnSpc>
              <a:buNone/>
            </a:pPr>
            <a:endParaRPr lang="en-GB" sz="1400">
              <a:highlight>
                <a:srgbClr val="FFFF00"/>
              </a:highlight>
              <a:cs typeface="Arial"/>
            </a:endParaRPr>
          </a:p>
          <a:p>
            <a:endParaRPr lang="en-GB" sz="2000" b="1"/>
          </a:p>
        </p:txBody>
      </p:sp>
      <p:sp>
        <p:nvSpPr>
          <p:cNvPr id="5" name="Slide Number Placeholder 4">
            <a:extLst>
              <a:ext uri="{FF2B5EF4-FFF2-40B4-BE49-F238E27FC236}">
                <a16:creationId xmlns:a16="http://schemas.microsoft.com/office/drawing/2014/main" id="{C0F9074E-95A0-440D-8EEF-7C00AB826EE5}"/>
              </a:ext>
            </a:extLst>
          </p:cNvPr>
          <p:cNvSpPr>
            <a:spLocks noGrp="1"/>
          </p:cNvSpPr>
          <p:nvPr>
            <p:ph type="sldNum" sz="quarter" idx="12"/>
          </p:nvPr>
        </p:nvSpPr>
        <p:spPr/>
        <p:txBody>
          <a:bodyPr/>
          <a:lstStyle/>
          <a:p>
            <a:fld id="{561D0CCE-8DCC-44DC-A653-AE62B1D84A52}" type="slidenum">
              <a:rPr lang="en-GB" smtClean="0"/>
              <a:pPr/>
              <a:t>56</a:t>
            </a:fld>
            <a:endParaRPr lang="en-GB"/>
          </a:p>
        </p:txBody>
      </p:sp>
    </p:spTree>
    <p:extLst>
      <p:ext uri="{BB962C8B-B14F-4D97-AF65-F5344CB8AC3E}">
        <p14:creationId xmlns:p14="http://schemas.microsoft.com/office/powerpoint/2010/main" val="41351118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6494D-05B9-4FC5-B818-3DD39746BCF3}"/>
              </a:ext>
            </a:extLst>
          </p:cNvPr>
          <p:cNvSpPr>
            <a:spLocks noGrp="1"/>
          </p:cNvSpPr>
          <p:nvPr>
            <p:ph type="title"/>
          </p:nvPr>
        </p:nvSpPr>
        <p:spPr>
          <a:xfrm>
            <a:off x="346841" y="146926"/>
            <a:ext cx="10515600" cy="1325563"/>
          </a:xfrm>
        </p:spPr>
        <p:txBody>
          <a:bodyPr/>
          <a:lstStyle/>
          <a:p>
            <a:pPr algn="ctr"/>
            <a:r>
              <a:rPr lang="en-GB" sz="3600" b="1">
                <a:solidFill>
                  <a:srgbClr val="212A73"/>
                </a:solidFill>
              </a:rPr>
              <a:t>Breastfeeding</a:t>
            </a:r>
          </a:p>
        </p:txBody>
      </p:sp>
      <p:sp>
        <p:nvSpPr>
          <p:cNvPr id="3" name="Content Placeholder 2">
            <a:extLst>
              <a:ext uri="{FF2B5EF4-FFF2-40B4-BE49-F238E27FC236}">
                <a16:creationId xmlns:a16="http://schemas.microsoft.com/office/drawing/2014/main" id="{60EB0861-CEDA-477C-8CB0-33102A842466}"/>
              </a:ext>
            </a:extLst>
          </p:cNvPr>
          <p:cNvSpPr>
            <a:spLocks noGrp="1"/>
          </p:cNvSpPr>
          <p:nvPr>
            <p:ph idx="1"/>
          </p:nvPr>
        </p:nvSpPr>
        <p:spPr>
          <a:xfrm>
            <a:off x="343066" y="954553"/>
            <a:ext cx="11330151" cy="5401797"/>
          </a:xfrm>
        </p:spPr>
        <p:txBody>
          <a:bodyPr lIns="91440" tIns="45720" rIns="91440" bIns="45720" anchor="t"/>
          <a:lstStyle/>
          <a:p>
            <a:r>
              <a:rPr lang="en-GB" sz="2000">
                <a:ea typeface="+mn-lt"/>
                <a:cs typeface="+mn-lt"/>
              </a:rPr>
              <a:t>There is no known risk associated with being given a non-live vaccine whilst breastfeeding.</a:t>
            </a:r>
          </a:p>
          <a:p>
            <a:endParaRPr lang="en-GB" sz="2000">
              <a:ea typeface="+mn-lt"/>
              <a:cs typeface="+mn-lt"/>
            </a:endParaRPr>
          </a:p>
          <a:p>
            <a:r>
              <a:rPr lang="en-GB" sz="2000">
                <a:ea typeface="+mn-lt"/>
                <a:cs typeface="+mn-lt"/>
              </a:rPr>
              <a:t>JCVI advises that breastfeeding women should be offered any suitable COVID-19 vaccine (if eligible).</a:t>
            </a:r>
          </a:p>
          <a:p>
            <a:endParaRPr lang="en-GB" sz="2000"/>
          </a:p>
          <a:p>
            <a:r>
              <a:rPr lang="en-GB" sz="2000">
                <a:effectLst/>
              </a:rPr>
              <a:t>Protective antibodies have been detected in breast milk (Gray et al, 2021). The developmental and health benefits of breastfeeding are clear and should be discussed with the woman, along with her clinical need for immunisation against COVID-19.</a:t>
            </a:r>
            <a:r>
              <a:rPr lang="en-GB" sz="2000">
                <a:solidFill>
                  <a:srgbClr val="FF0000"/>
                </a:solidFill>
              </a:rPr>
              <a:t> </a:t>
            </a:r>
            <a:r>
              <a:rPr lang="en-GB" sz="2000">
                <a:solidFill>
                  <a:srgbClr val="FF0000"/>
                </a:solidFill>
                <a:ea typeface="+mn-lt"/>
                <a:cs typeface="+mn-lt"/>
                <a:hlinkClick r:id="rId3"/>
              </a:rPr>
              <a:t>Green Book: COVID-19 chapter</a:t>
            </a:r>
            <a:endParaRPr lang="en-GB" sz="2000">
              <a:cs typeface="Arial"/>
            </a:endParaRPr>
          </a:p>
          <a:p>
            <a:pPr marL="0" indent="0">
              <a:buNone/>
            </a:pPr>
            <a:endParaRPr lang="en-GB" sz="2000">
              <a:solidFill>
                <a:srgbClr val="FF0000"/>
              </a:solidFill>
              <a:latin typeface="Arial"/>
              <a:ea typeface="Calibri"/>
              <a:cs typeface="Arial"/>
            </a:endParaRPr>
          </a:p>
          <a:p>
            <a:pPr>
              <a:lnSpc>
                <a:spcPct val="100000"/>
              </a:lnSpc>
              <a:spcBef>
                <a:spcPts val="0"/>
              </a:spcBef>
            </a:pPr>
            <a:r>
              <a:rPr lang="en-GB" sz="2000">
                <a:latin typeface="Arial"/>
                <a:ea typeface="Calibri"/>
                <a:cs typeface="Arial"/>
              </a:rPr>
              <a:t>Moderna Spikevax</a:t>
            </a:r>
            <a:r>
              <a:rPr lang="en-GB" sz="2000" baseline="30000">
                <a:latin typeface="Arial"/>
                <a:ea typeface="Calibri"/>
                <a:cs typeface="Arial"/>
              </a:rPr>
              <a:t>®</a:t>
            </a:r>
            <a:r>
              <a:rPr lang="en-GB" sz="2000">
                <a:latin typeface="Arial"/>
                <a:ea typeface="Calibri"/>
                <a:cs typeface="Arial"/>
              </a:rPr>
              <a:t> XFG, Accord (HIPRA)</a:t>
            </a:r>
            <a:r>
              <a:rPr lang="en-GB" sz="2000" baseline="30000">
                <a:ea typeface="Calibri"/>
                <a:cs typeface="Arial"/>
              </a:rPr>
              <a:t>®</a:t>
            </a:r>
            <a:r>
              <a:rPr lang="en-GB" sz="2000">
                <a:latin typeface="Arial"/>
                <a:ea typeface="Calibri"/>
                <a:cs typeface="Arial"/>
              </a:rPr>
              <a:t> BIMERVAX LP 8.1, Comirnaty</a:t>
            </a:r>
            <a:r>
              <a:rPr lang="en-GB" sz="2000" baseline="30000">
                <a:ea typeface="Calibri"/>
                <a:cs typeface="Arial"/>
              </a:rPr>
              <a:t> ®</a:t>
            </a:r>
            <a:r>
              <a:rPr lang="en-GB" sz="2000">
                <a:latin typeface="Arial"/>
                <a:ea typeface="Calibri"/>
                <a:cs typeface="Arial"/>
              </a:rPr>
              <a:t> 10mcg XFG and Comirnaty</a:t>
            </a:r>
            <a:r>
              <a:rPr lang="en-GB" sz="2000" baseline="30000">
                <a:ea typeface="Calibri"/>
                <a:cs typeface="Arial"/>
              </a:rPr>
              <a:t> ®</a:t>
            </a:r>
            <a:r>
              <a:rPr lang="en-GB" sz="2000">
                <a:latin typeface="Arial"/>
                <a:ea typeface="Calibri"/>
                <a:cs typeface="Arial"/>
              </a:rPr>
              <a:t> 30mcg XFG</a:t>
            </a:r>
            <a:r>
              <a:rPr lang="en-GB" sz="2000" b="1">
                <a:latin typeface="Arial"/>
                <a:ea typeface="Calibri"/>
                <a:cs typeface="Arial"/>
              </a:rPr>
              <a:t> </a:t>
            </a:r>
            <a:r>
              <a:rPr lang="en-GB" sz="2000">
                <a:latin typeface="Arial"/>
                <a:ea typeface="Calibri"/>
                <a:cs typeface="Arial"/>
              </a:rPr>
              <a:t>COVID-19</a:t>
            </a:r>
            <a:r>
              <a:rPr lang="en-GB" sz="2000"/>
              <a:t> vaccines can be used during breast-feeding.</a:t>
            </a:r>
            <a:endParaRPr lang="en-GB" sz="2000">
              <a:cs typeface="Arial"/>
            </a:endParaRPr>
          </a:p>
        </p:txBody>
      </p:sp>
      <p:sp>
        <p:nvSpPr>
          <p:cNvPr id="5" name="Slide Number Placeholder 4">
            <a:extLst>
              <a:ext uri="{FF2B5EF4-FFF2-40B4-BE49-F238E27FC236}">
                <a16:creationId xmlns:a16="http://schemas.microsoft.com/office/drawing/2014/main" id="{01BC5E93-71E5-4CEA-8E77-E2241D5AA778}"/>
              </a:ext>
            </a:extLst>
          </p:cNvPr>
          <p:cNvSpPr>
            <a:spLocks noGrp="1"/>
          </p:cNvSpPr>
          <p:nvPr>
            <p:ph type="sldNum" sz="quarter" idx="12"/>
          </p:nvPr>
        </p:nvSpPr>
        <p:spPr/>
        <p:txBody>
          <a:bodyPr/>
          <a:lstStyle/>
          <a:p>
            <a:fld id="{561D0CCE-8DCC-44DC-A653-AE62B1D84A52}" type="slidenum">
              <a:rPr lang="en-GB" smtClean="0"/>
              <a:pPr/>
              <a:t>57</a:t>
            </a:fld>
            <a:endParaRPr lang="en-GB"/>
          </a:p>
        </p:txBody>
      </p:sp>
    </p:spTree>
    <p:extLst>
      <p:ext uri="{BB962C8B-B14F-4D97-AF65-F5344CB8AC3E}">
        <p14:creationId xmlns:p14="http://schemas.microsoft.com/office/powerpoint/2010/main" val="17406965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54D8-ACD5-9511-F007-B1093A877B3F}"/>
              </a:ext>
            </a:extLst>
          </p:cNvPr>
          <p:cNvSpPr>
            <a:spLocks noGrp="1"/>
          </p:cNvSpPr>
          <p:nvPr>
            <p:ph type="title"/>
          </p:nvPr>
        </p:nvSpPr>
        <p:spPr>
          <a:xfrm>
            <a:off x="0" y="136525"/>
            <a:ext cx="12192000" cy="706930"/>
          </a:xfrm>
        </p:spPr>
        <p:txBody>
          <a:bodyPr/>
          <a:lstStyle/>
          <a:p>
            <a:pPr algn="ctr"/>
            <a:r>
              <a:rPr lang="en-GB" sz="3600" b="1"/>
              <a:t>Adverse reactions (1) </a:t>
            </a:r>
            <a:endParaRPr lang="en-GB" sz="3600"/>
          </a:p>
        </p:txBody>
      </p:sp>
      <p:sp>
        <p:nvSpPr>
          <p:cNvPr id="3" name="Content Placeholder 2">
            <a:extLst>
              <a:ext uri="{FF2B5EF4-FFF2-40B4-BE49-F238E27FC236}">
                <a16:creationId xmlns:a16="http://schemas.microsoft.com/office/drawing/2014/main" id="{6E75752F-FC32-3A8C-DAF6-D46274026989}"/>
              </a:ext>
            </a:extLst>
          </p:cNvPr>
          <p:cNvSpPr>
            <a:spLocks noGrp="1"/>
          </p:cNvSpPr>
          <p:nvPr>
            <p:ph idx="1"/>
          </p:nvPr>
        </p:nvSpPr>
        <p:spPr>
          <a:xfrm>
            <a:off x="551793" y="843455"/>
            <a:ext cx="11088414" cy="3062770"/>
          </a:xfrm>
        </p:spPr>
        <p:txBody>
          <a:bodyPr lIns="91440" tIns="45720" rIns="91440" bIns="45720" numCol="1" anchor="t"/>
          <a:lstStyle/>
          <a:p>
            <a:pPr marL="0" indent="0">
              <a:buNone/>
            </a:pPr>
            <a:r>
              <a:rPr lang="en-GB" sz="2000"/>
              <a:t>Like all vaccines, Comirnaty</a:t>
            </a:r>
            <a:r>
              <a:rPr lang="en-GB" sz="2000" baseline="30000">
                <a:ea typeface="Calibri"/>
                <a:cs typeface="Arial"/>
              </a:rPr>
              <a:t>®</a:t>
            </a:r>
            <a:r>
              <a:rPr lang="en-GB" sz="2000"/>
              <a:t> XFG (10mcg and 30 mcg), Accord (HIPRA)</a:t>
            </a:r>
            <a:r>
              <a:rPr lang="en-GB" sz="2000" b="1" baseline="30000"/>
              <a:t>® </a:t>
            </a:r>
            <a:r>
              <a:rPr lang="en-GB" sz="2000"/>
              <a:t>BIMERVAX</a:t>
            </a:r>
            <a:r>
              <a:rPr lang="en-GB" sz="2000" b="1"/>
              <a:t> </a:t>
            </a:r>
            <a:r>
              <a:rPr lang="en-GB" sz="2000"/>
              <a:t>LP 8.1 and Moderna Spikevax</a:t>
            </a:r>
            <a:r>
              <a:rPr lang="en-GB" sz="2000" baseline="30000">
                <a:ea typeface="Calibri"/>
                <a:cs typeface="Arial"/>
              </a:rPr>
              <a:t>®</a:t>
            </a:r>
            <a:r>
              <a:rPr lang="en-GB" sz="2000"/>
              <a:t> XFG can cause side effects, although not everybody gets them</a:t>
            </a:r>
          </a:p>
          <a:p>
            <a:pPr marL="0" indent="0">
              <a:buNone/>
            </a:pPr>
            <a:r>
              <a:rPr lang="en-GB" sz="2000"/>
              <a:t>A detailed list of adverse reactions is available in the Summary of Product Characteristics (</a:t>
            </a:r>
            <a:r>
              <a:rPr lang="en-GB" sz="2000" err="1"/>
              <a:t>SmPCs</a:t>
            </a:r>
            <a:r>
              <a:rPr lang="en-GB" sz="2000"/>
              <a:t>). (see notes)</a:t>
            </a:r>
            <a:endParaRPr lang="en-GB" sz="2000">
              <a:cs typeface="Arial"/>
            </a:endParaRPr>
          </a:p>
          <a:p>
            <a:pPr marL="0" indent="0">
              <a:buNone/>
            </a:pPr>
            <a:r>
              <a:rPr lang="en-GB" sz="2000"/>
              <a:t>The most common reported adverse effects (affecting between 1 in 10 people, and 1 in 100 people) include:</a:t>
            </a:r>
            <a:endParaRPr lang="en-GB" sz="2000">
              <a:cs typeface="Arial"/>
            </a:endParaRPr>
          </a:p>
          <a:p>
            <a:pPr marL="0" indent="0">
              <a:buNone/>
            </a:pPr>
            <a:endParaRPr lang="en-GB" sz="2000">
              <a:cs typeface="Arial"/>
            </a:endParaRPr>
          </a:p>
          <a:p>
            <a:pPr>
              <a:buFont typeface="Courier New" panose="02070309020205020404" pitchFamily="49" charset="0"/>
              <a:buChar char="o"/>
            </a:pPr>
            <a:endParaRPr lang="en-GB" sz="2000"/>
          </a:p>
          <a:p>
            <a:pPr marL="0" indent="0">
              <a:buNone/>
            </a:pPr>
            <a:endParaRPr lang="en-GB" sz="2000"/>
          </a:p>
        </p:txBody>
      </p:sp>
      <p:sp>
        <p:nvSpPr>
          <p:cNvPr id="5" name="Slide Number Placeholder 4">
            <a:extLst>
              <a:ext uri="{FF2B5EF4-FFF2-40B4-BE49-F238E27FC236}">
                <a16:creationId xmlns:a16="http://schemas.microsoft.com/office/drawing/2014/main" id="{E8002F81-3037-BD9A-698E-4F1A6A0FE727}"/>
              </a:ext>
            </a:extLst>
          </p:cNvPr>
          <p:cNvSpPr>
            <a:spLocks noGrp="1"/>
          </p:cNvSpPr>
          <p:nvPr>
            <p:ph type="sldNum" sz="quarter" idx="12"/>
          </p:nvPr>
        </p:nvSpPr>
        <p:spPr/>
        <p:txBody>
          <a:bodyPr/>
          <a:lstStyle/>
          <a:p>
            <a:fld id="{561D0CCE-8DCC-44DC-A653-AE62B1D84A52}" type="slidenum">
              <a:rPr lang="en-GB" smtClean="0"/>
              <a:pPr/>
              <a:t>58</a:t>
            </a:fld>
            <a:endParaRPr lang="en-GB"/>
          </a:p>
        </p:txBody>
      </p:sp>
      <p:sp>
        <p:nvSpPr>
          <p:cNvPr id="6" name="TextBox 5">
            <a:extLst>
              <a:ext uri="{FF2B5EF4-FFF2-40B4-BE49-F238E27FC236}">
                <a16:creationId xmlns:a16="http://schemas.microsoft.com/office/drawing/2014/main" id="{A594F956-2256-C59F-D620-E3D089368103}"/>
              </a:ext>
            </a:extLst>
          </p:cNvPr>
          <p:cNvSpPr txBox="1"/>
          <p:nvPr/>
        </p:nvSpPr>
        <p:spPr>
          <a:xfrm>
            <a:off x="551793" y="2876130"/>
            <a:ext cx="11110350" cy="3170099"/>
          </a:xfrm>
          <a:prstGeom prst="rect">
            <a:avLst/>
          </a:prstGeom>
          <a:noFill/>
        </p:spPr>
        <p:txBody>
          <a:bodyPr wrap="square" numCol="2">
            <a:spAutoFit/>
          </a:bodyPr>
          <a:lstStyle/>
          <a:p>
            <a:pPr marL="285750" indent="-285750">
              <a:buFont typeface="Arial" panose="020B0604020202020204" pitchFamily="34" charset="0"/>
              <a:buChar char="•"/>
            </a:pPr>
            <a:r>
              <a:rPr lang="en-GB" sz="2000"/>
              <a:t>Headache;</a:t>
            </a:r>
          </a:p>
          <a:p>
            <a:pPr marL="285750" indent="-285750">
              <a:buFont typeface="Arial" panose="020B0604020202020204" pitchFamily="34" charset="0"/>
              <a:buChar char="•"/>
            </a:pPr>
            <a:r>
              <a:rPr lang="en-GB" sz="2000"/>
              <a:t>diarrhoea, nausea, vomiting;</a:t>
            </a:r>
          </a:p>
          <a:p>
            <a:pPr marL="285750" indent="-285750">
              <a:buFont typeface="Arial" panose="020B0604020202020204" pitchFamily="34" charset="0"/>
              <a:buChar char="•"/>
            </a:pPr>
            <a:r>
              <a:rPr lang="en-GB" sz="2000"/>
              <a:t>decreased appetiteˆ;</a:t>
            </a:r>
          </a:p>
          <a:p>
            <a:pPr marL="285750" indent="-285750">
              <a:buFont typeface="Arial" panose="020B0604020202020204" pitchFamily="34" charset="0"/>
              <a:buChar char="•"/>
            </a:pPr>
            <a:r>
              <a:rPr lang="en-GB" sz="2000"/>
              <a:t>muscle and or joint pain;</a:t>
            </a:r>
          </a:p>
          <a:p>
            <a:pPr marL="285750" indent="-285750">
              <a:buFont typeface="Arial" panose="020B0604020202020204" pitchFamily="34" charset="0"/>
              <a:buChar char="•"/>
            </a:pPr>
            <a:r>
              <a:rPr lang="en-GB" sz="2000"/>
              <a:t>fever;</a:t>
            </a:r>
          </a:p>
          <a:p>
            <a:pPr marL="285750" indent="-285750">
              <a:buFont typeface="Arial" panose="020B0604020202020204" pitchFamily="34" charset="0"/>
              <a:buChar char="•"/>
            </a:pPr>
            <a:r>
              <a:rPr lang="en-GB" sz="2000"/>
              <a:t>pain in the vaccinated arm or armpit;</a:t>
            </a:r>
          </a:p>
          <a:p>
            <a:pPr marL="285750" indent="-285750">
              <a:buFont typeface="Arial" panose="020B0604020202020204" pitchFamily="34" charset="0"/>
              <a:buChar char="•"/>
            </a:pPr>
            <a:r>
              <a:rPr lang="en-GB" sz="2000"/>
              <a:t>enlarged lymph nodes;</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feeling weak, lethargic, tiredness, chills;</a:t>
            </a:r>
          </a:p>
          <a:p>
            <a:pPr marL="285750" indent="-285750">
              <a:buFont typeface="Arial" panose="020B0604020202020204" pitchFamily="34" charset="0"/>
              <a:buChar char="•"/>
            </a:pPr>
            <a:r>
              <a:rPr lang="en-GB" sz="2000"/>
              <a:t>injections site pain, tenderness, redness, itching, rash and swelling. </a:t>
            </a:r>
          </a:p>
          <a:p>
            <a:pPr marL="285750" indent="-285750">
              <a:buFont typeface="Arial" panose="020B0604020202020204" pitchFamily="34" charset="0"/>
              <a:buChar char="•"/>
            </a:pPr>
            <a:r>
              <a:rPr lang="en-GB" sz="2000"/>
              <a:t>Irritability, crying, sleepiness, </a:t>
            </a:r>
            <a:r>
              <a:rPr lang="en-GB" sz="2000" err="1"/>
              <a:t>drowsinessˠ</a:t>
            </a:r>
            <a:r>
              <a:rPr lang="en-GB" sz="2000"/>
              <a:t>;</a:t>
            </a:r>
          </a:p>
          <a:p>
            <a:pPr marL="285750" indent="-285750">
              <a:buFont typeface="Arial" panose="020B0604020202020204" pitchFamily="34" charset="0"/>
              <a:buChar char="•"/>
            </a:pPr>
            <a:r>
              <a:rPr lang="en-GB" sz="2000"/>
              <a:t>rash</a:t>
            </a:r>
          </a:p>
        </p:txBody>
      </p:sp>
    </p:spTree>
    <p:extLst>
      <p:ext uri="{BB962C8B-B14F-4D97-AF65-F5344CB8AC3E}">
        <p14:creationId xmlns:p14="http://schemas.microsoft.com/office/powerpoint/2010/main" val="740328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7E6A-5DB2-AC4E-EA97-EB824C94F8B8}"/>
              </a:ext>
            </a:extLst>
          </p:cNvPr>
          <p:cNvSpPr>
            <a:spLocks noGrp="1"/>
          </p:cNvSpPr>
          <p:nvPr>
            <p:ph type="title"/>
          </p:nvPr>
        </p:nvSpPr>
        <p:spPr>
          <a:xfrm>
            <a:off x="838200" y="690"/>
            <a:ext cx="10515600" cy="1325563"/>
          </a:xfrm>
        </p:spPr>
        <p:txBody>
          <a:bodyPr lIns="91440" tIns="45720" rIns="91440" bIns="45720" anchor="t"/>
          <a:lstStyle/>
          <a:p>
            <a:pPr algn="ctr"/>
            <a:r>
              <a:rPr lang="en-GB" sz="3600" b="1">
                <a:cs typeface="Arial"/>
              </a:rPr>
              <a:t>Adverse reactions (2) </a:t>
            </a:r>
            <a:endParaRPr lang="en-US" sz="3600">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C08B808B-0D70-F374-3CDA-B1F62D120F61}"/>
              </a:ext>
            </a:extLst>
          </p:cNvPr>
          <p:cNvSpPr>
            <a:spLocks noGrp="1"/>
          </p:cNvSpPr>
          <p:nvPr>
            <p:ph idx="1"/>
          </p:nvPr>
        </p:nvSpPr>
        <p:spPr>
          <a:xfrm>
            <a:off x="395749" y="666594"/>
            <a:ext cx="11388212" cy="4978144"/>
          </a:xfrm>
        </p:spPr>
        <p:txBody>
          <a:bodyPr lIns="91440" tIns="45720" rIns="91440" bIns="45720" anchor="t"/>
          <a:lstStyle/>
          <a:p>
            <a:pPr marL="0" indent="0">
              <a:buNone/>
            </a:pPr>
            <a:r>
              <a:rPr lang="en-GB" sz="2300">
                <a:cs typeface="Arial"/>
              </a:rPr>
              <a:t>Further information is available in the vaccine specific </a:t>
            </a:r>
            <a:r>
              <a:rPr lang="en-GB" sz="2300" err="1">
                <a:cs typeface="Arial"/>
              </a:rPr>
              <a:t>SmPCs</a:t>
            </a:r>
            <a:r>
              <a:rPr lang="en-GB" sz="2300">
                <a:cs typeface="Arial"/>
              </a:rPr>
              <a:t>:</a:t>
            </a:r>
          </a:p>
          <a:p>
            <a:pPr marL="285750" indent="-285750">
              <a:lnSpc>
                <a:spcPct val="100000"/>
              </a:lnSpc>
              <a:spcBef>
                <a:spcPts val="0"/>
              </a:spcBef>
              <a:buFont typeface="Arial"/>
              <a:buChar char="•"/>
            </a:pPr>
            <a:r>
              <a:rPr lang="en-GB" sz="2300">
                <a:solidFill>
                  <a:srgbClr val="444444"/>
                </a:solidFill>
                <a:latin typeface="Arial Nova"/>
                <a:ea typeface="Calibri"/>
                <a:cs typeface="Calibri"/>
                <a:hlinkClick r:id="rId2"/>
              </a:rPr>
              <a:t>Comirnaty XFG 10 micrograms/dose dispersion for injection, single dose vial - Summary of Product Characteristics (SmPC) - (emc) | 102370</a:t>
            </a:r>
            <a:endParaRPr lang="en-GB" sz="2300">
              <a:solidFill>
                <a:srgbClr val="444444"/>
              </a:solidFill>
              <a:latin typeface="Arial Nova"/>
              <a:ea typeface="Calibri"/>
              <a:cs typeface="Calibri"/>
            </a:endParaRPr>
          </a:p>
          <a:p>
            <a:pPr marL="285750" indent="-285750">
              <a:lnSpc>
                <a:spcPct val="100000"/>
              </a:lnSpc>
              <a:spcBef>
                <a:spcPts val="0"/>
              </a:spcBef>
              <a:buFont typeface="Arial"/>
              <a:buChar char="•"/>
            </a:pPr>
            <a:endParaRPr lang="en-GB" sz="2300">
              <a:solidFill>
                <a:srgbClr val="444444"/>
              </a:solidFill>
              <a:latin typeface="Arial Nova"/>
              <a:ea typeface="Calibri"/>
              <a:cs typeface="Calibri"/>
            </a:endParaRPr>
          </a:p>
          <a:p>
            <a:pPr marL="285750" indent="-285750">
              <a:lnSpc>
                <a:spcPct val="100000"/>
              </a:lnSpc>
              <a:spcBef>
                <a:spcPts val="0"/>
              </a:spcBef>
              <a:buFont typeface="Arial"/>
              <a:buChar char="•"/>
            </a:pPr>
            <a:r>
              <a:rPr lang="en-GB" sz="2300">
                <a:solidFill>
                  <a:srgbClr val="444444"/>
                </a:solidFill>
                <a:latin typeface="Arial Nova"/>
                <a:ea typeface="Calibri"/>
                <a:cs typeface="Calibri"/>
                <a:hlinkClick r:id="rId3"/>
              </a:rPr>
              <a:t>Comirnaty XFG 30 micrograms/dose dispersion for injection in pre-filled syringe - Summary of Product Characteristics (SmPC) - (emc) | 102371</a:t>
            </a:r>
            <a:endParaRPr lang="en-GB" sz="2300">
              <a:solidFill>
                <a:srgbClr val="212A73"/>
              </a:solidFill>
              <a:latin typeface="Arial Nova"/>
              <a:ea typeface="Calibri"/>
              <a:cs typeface="Arial"/>
            </a:endParaRPr>
          </a:p>
          <a:p>
            <a:pPr marL="285750" indent="-285750">
              <a:lnSpc>
                <a:spcPct val="100000"/>
              </a:lnSpc>
              <a:spcBef>
                <a:spcPts val="0"/>
              </a:spcBef>
              <a:buFont typeface="Arial"/>
              <a:buChar char="•"/>
            </a:pPr>
            <a:endParaRPr lang="en-GB" sz="2300">
              <a:solidFill>
                <a:srgbClr val="444444"/>
              </a:solidFill>
              <a:latin typeface="Arial Nova"/>
              <a:ea typeface="Calibri"/>
              <a:cs typeface="Calibri"/>
            </a:endParaRPr>
          </a:p>
          <a:p>
            <a:pPr marL="285750" indent="-285750">
              <a:lnSpc>
                <a:spcPct val="100000"/>
              </a:lnSpc>
              <a:spcBef>
                <a:spcPts val="0"/>
              </a:spcBef>
              <a:buFont typeface="Arial"/>
              <a:buChar char="•"/>
            </a:pPr>
            <a:r>
              <a:rPr lang="en-GB" sz="2300">
                <a:solidFill>
                  <a:srgbClr val="444444"/>
                </a:solidFill>
                <a:latin typeface="Arial"/>
                <a:ea typeface="Calibri"/>
                <a:cs typeface="Arial"/>
                <a:hlinkClick r:id="rId4"/>
              </a:rPr>
              <a:t>Spikevax XFG 0.1 mg/mL dispersion for injection - Summary of Product Characteristics (SmPC) - (emc) | 101925</a:t>
            </a:r>
            <a:endParaRPr lang="en-GB" sz="2300">
              <a:solidFill>
                <a:srgbClr val="444444"/>
              </a:solidFill>
              <a:latin typeface="Arial"/>
              <a:ea typeface="Calibri"/>
              <a:cs typeface="Arial"/>
            </a:endParaRPr>
          </a:p>
          <a:p>
            <a:pPr marL="0" indent="0">
              <a:lnSpc>
                <a:spcPct val="100000"/>
              </a:lnSpc>
              <a:spcBef>
                <a:spcPts val="0"/>
              </a:spcBef>
              <a:buNone/>
            </a:pPr>
            <a:br>
              <a:rPr lang="en-US" sz="2300"/>
            </a:br>
            <a:r>
              <a:rPr lang="en-GB" sz="2300" b="1">
                <a:latin typeface="Arial Nova"/>
                <a:ea typeface="Calibri"/>
                <a:cs typeface="Calibri"/>
              </a:rPr>
              <a:t>The SmPC for Accord (HIPRA)® BIMERVAX LP 8.1 is not currently available on the</a:t>
            </a:r>
            <a:r>
              <a:rPr lang="en-GB" sz="2300">
                <a:solidFill>
                  <a:srgbClr val="000000"/>
                </a:solidFill>
                <a:latin typeface="Calibri"/>
                <a:ea typeface="Calibri"/>
                <a:cs typeface="Calibri"/>
              </a:rPr>
              <a:t> </a:t>
            </a:r>
            <a:r>
              <a:rPr lang="en-GB" sz="2300">
                <a:solidFill>
                  <a:srgbClr val="444444"/>
                </a:solidFill>
                <a:latin typeface="Arial Nova"/>
                <a:ea typeface="Calibri"/>
                <a:cs typeface="Calibri"/>
                <a:hlinkClick r:id="rId5"/>
              </a:rPr>
              <a:t> electronic medicines compendium (emc)</a:t>
            </a:r>
            <a:endParaRPr lang="en-GB" sz="2300">
              <a:solidFill>
                <a:srgbClr val="212A73"/>
              </a:solidFill>
              <a:latin typeface="Arial Nova"/>
              <a:ea typeface="Calibri"/>
              <a:cs typeface="Calibri"/>
            </a:endParaRPr>
          </a:p>
          <a:p>
            <a:pPr marL="0" indent="0">
              <a:lnSpc>
                <a:spcPct val="100000"/>
              </a:lnSpc>
              <a:spcBef>
                <a:spcPts val="0"/>
              </a:spcBef>
              <a:buNone/>
            </a:pPr>
            <a:r>
              <a:rPr lang="en-GB" sz="2300">
                <a:latin typeface="Arial Nova"/>
                <a:ea typeface="Calibri"/>
                <a:cs typeface="Calibri"/>
              </a:rPr>
              <a:t>The information below is taken from the</a:t>
            </a:r>
            <a:r>
              <a:rPr lang="en-GB" sz="2300">
                <a:solidFill>
                  <a:srgbClr val="000000"/>
                </a:solidFill>
                <a:latin typeface="Calibri"/>
                <a:ea typeface="Calibri"/>
                <a:cs typeface="Calibri"/>
              </a:rPr>
              <a:t> </a:t>
            </a:r>
            <a:r>
              <a:rPr lang="en-GB" sz="2300">
                <a:solidFill>
                  <a:srgbClr val="444444"/>
                </a:solidFill>
                <a:latin typeface="Arial Nova"/>
                <a:ea typeface="Calibri"/>
                <a:cs typeface="Calibri"/>
                <a:hlinkClick r:id="rId6"/>
              </a:rPr>
              <a:t>MHRA website</a:t>
            </a:r>
            <a:r>
              <a:rPr lang="en-GB" sz="2300">
                <a:solidFill>
                  <a:srgbClr val="444444"/>
                </a:solidFill>
                <a:latin typeface="Arial Nova"/>
                <a:ea typeface="Calibri"/>
                <a:cs typeface="Calibri"/>
              </a:rPr>
              <a:t>:</a:t>
            </a:r>
            <a:r>
              <a:rPr lang="en-GB" sz="2300">
                <a:solidFill>
                  <a:srgbClr val="000000"/>
                </a:solidFill>
                <a:latin typeface="Arial Nova"/>
                <a:ea typeface="Calibri"/>
                <a:cs typeface="Calibri"/>
              </a:rPr>
              <a:t> </a:t>
            </a:r>
          </a:p>
          <a:p>
            <a:pPr>
              <a:lnSpc>
                <a:spcPct val="100000"/>
              </a:lnSpc>
              <a:spcBef>
                <a:spcPts val="0"/>
              </a:spcBef>
            </a:pPr>
            <a:r>
              <a:rPr lang="en-GB" sz="2300">
                <a:solidFill>
                  <a:srgbClr val="000000"/>
                </a:solidFill>
                <a:ea typeface="+mn-lt"/>
                <a:cs typeface="+mn-lt"/>
                <a:hlinkClick r:id="rId7"/>
              </a:rPr>
              <a:t>Accord (HIPRA)® BIMERVAX LP.8.1 SUMMARY OF PRODUCT CHARACTERISTICS</a:t>
            </a:r>
            <a:endParaRPr lang="en-GB" sz="2300">
              <a:solidFill>
                <a:srgbClr val="000000"/>
              </a:solidFill>
              <a:latin typeface="Arial Nova"/>
              <a:ea typeface="Calibri"/>
              <a:cs typeface="Calibri"/>
            </a:endParaRPr>
          </a:p>
          <a:p>
            <a:pPr marL="285750" indent="-285750">
              <a:lnSpc>
                <a:spcPct val="100000"/>
              </a:lnSpc>
              <a:spcBef>
                <a:spcPts val="0"/>
              </a:spcBef>
              <a:buFont typeface="Arial"/>
              <a:buChar char="•"/>
            </a:pPr>
            <a:endParaRPr lang="en-GB" sz="2400">
              <a:solidFill>
                <a:srgbClr val="444444"/>
              </a:solidFill>
              <a:latin typeface="Arial Nova"/>
              <a:ea typeface="Calibri"/>
              <a:cs typeface="Calibri"/>
            </a:endParaRPr>
          </a:p>
        </p:txBody>
      </p:sp>
      <p:sp>
        <p:nvSpPr>
          <p:cNvPr id="5" name="Slide Number Placeholder 4">
            <a:extLst>
              <a:ext uri="{FF2B5EF4-FFF2-40B4-BE49-F238E27FC236}">
                <a16:creationId xmlns:a16="http://schemas.microsoft.com/office/drawing/2014/main" id="{3F7B293C-3DA7-30B1-AD80-ADD446FE6A51}"/>
              </a:ext>
            </a:extLst>
          </p:cNvPr>
          <p:cNvSpPr>
            <a:spLocks noGrp="1"/>
          </p:cNvSpPr>
          <p:nvPr>
            <p:ph type="sldNum" sz="quarter" idx="12"/>
          </p:nvPr>
        </p:nvSpPr>
        <p:spPr/>
        <p:txBody>
          <a:bodyPr/>
          <a:lstStyle/>
          <a:p>
            <a:fld id="{561D0CCE-8DCC-44DC-A653-AE62B1D84A52}" type="slidenum">
              <a:rPr lang="en-GB" smtClean="0"/>
              <a:pPr/>
              <a:t>59</a:t>
            </a:fld>
            <a:endParaRPr lang="en-GB"/>
          </a:p>
        </p:txBody>
      </p:sp>
    </p:spTree>
    <p:extLst>
      <p:ext uri="{BB962C8B-B14F-4D97-AF65-F5344CB8AC3E}">
        <p14:creationId xmlns:p14="http://schemas.microsoft.com/office/powerpoint/2010/main" val="570448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057" y="323158"/>
            <a:ext cx="10515600" cy="4699855"/>
          </a:xfrm>
        </p:spPr>
        <p:txBody>
          <a:bodyPr lIns="91440" tIns="45720" rIns="91440" bIns="45720" anchor="t"/>
          <a:lstStyle/>
          <a:p>
            <a:pPr marL="0" lvl="0" indent="0" algn="just">
              <a:lnSpc>
                <a:spcPct val="100000"/>
              </a:lnSpc>
              <a:spcAft>
                <a:spcPts val="800"/>
              </a:spcAft>
              <a:buNone/>
              <a:tabLst>
                <a:tab pos="455930" algn="l"/>
              </a:tabLst>
            </a:pPr>
            <a:r>
              <a:rPr lang="en-GB" sz="3200" b="1">
                <a:ea typeface="Calibri"/>
                <a:cs typeface="Times New Roman"/>
              </a:rPr>
              <a:t>Aims</a:t>
            </a:r>
          </a:p>
          <a:p>
            <a:pPr lvl="0" algn="just">
              <a:lnSpc>
                <a:spcPct val="100000"/>
              </a:lnSpc>
              <a:spcAft>
                <a:spcPts val="800"/>
              </a:spcAft>
              <a:tabLst>
                <a:tab pos="455930" algn="l"/>
              </a:tabLst>
            </a:pPr>
            <a:r>
              <a:rPr lang="en-GB" sz="1600">
                <a:ea typeface="Calibri"/>
                <a:cs typeface="Times New Roman"/>
              </a:rPr>
              <a:t>To provide information for healthcare practitioners involved in advising on and delivering the COVID-19 autumn 2026 vaccination programme</a:t>
            </a:r>
          </a:p>
          <a:p>
            <a:pPr lvl="0" algn="just">
              <a:lnSpc>
                <a:spcPct val="100000"/>
              </a:lnSpc>
              <a:spcAft>
                <a:spcPts val="800"/>
              </a:spcAft>
              <a:tabLst>
                <a:tab pos="455930" algn="l"/>
              </a:tabLst>
            </a:pPr>
            <a:r>
              <a:rPr lang="en-GB" sz="1600">
                <a:ea typeface="Calibri"/>
                <a:cs typeface="Times New Roman"/>
              </a:rPr>
              <a:t>To describe the vaccination programme details including administration of the COVID-19 autumn vaccines, eligibility, recommended dosage and schedule, contraindications, precautions and potential adverse reactions</a:t>
            </a:r>
          </a:p>
          <a:p>
            <a:pPr lvl="0" algn="just">
              <a:lnSpc>
                <a:spcPct val="100000"/>
              </a:lnSpc>
              <a:spcAft>
                <a:spcPts val="800"/>
              </a:spcAft>
              <a:tabLst>
                <a:tab pos="455930" algn="l"/>
              </a:tabLst>
            </a:pPr>
            <a:r>
              <a:rPr lang="en-GB" sz="1600">
                <a:ea typeface="ヒラギノ角ゴ Pro W3"/>
                <a:cs typeface="Arial"/>
              </a:rPr>
              <a:t>To highlight resources that support the COVID-19 autumn 2026 vaccination programme </a:t>
            </a:r>
          </a:p>
          <a:p>
            <a:pPr marL="0" lvl="0" indent="0" algn="just">
              <a:lnSpc>
                <a:spcPct val="100000"/>
              </a:lnSpc>
              <a:spcAft>
                <a:spcPts val="800"/>
              </a:spcAft>
              <a:buNone/>
              <a:tabLst>
                <a:tab pos="455930" algn="l"/>
              </a:tabLst>
            </a:pPr>
            <a:r>
              <a:rPr lang="en-GB" sz="3200" b="1"/>
              <a:t>Objectives</a:t>
            </a:r>
          </a:p>
          <a:p>
            <a:pPr marL="0" indent="0" algn="just">
              <a:lnSpc>
                <a:spcPct val="100000"/>
              </a:lnSpc>
              <a:spcAft>
                <a:spcPts val="800"/>
              </a:spcAft>
              <a:buNone/>
            </a:pPr>
            <a:r>
              <a:rPr lang="en-GB" sz="1600">
                <a:ea typeface="Calibri"/>
                <a:cs typeface="Times New Roman"/>
              </a:rPr>
              <a:t>After completing this resource immunisers will be able to:</a:t>
            </a:r>
          </a:p>
          <a:p>
            <a:pPr algn="just">
              <a:lnSpc>
                <a:spcPct val="100000"/>
              </a:lnSpc>
              <a:spcAft>
                <a:spcPts val="800"/>
              </a:spcAft>
            </a:pPr>
            <a:r>
              <a:rPr lang="en-GB" sz="1600">
                <a:ea typeface="Calibri"/>
                <a:cs typeface="Times New Roman"/>
              </a:rPr>
              <a:t>Understand the rationale and evidence base for the COVID-19 autumn 2026 vaccination programme</a:t>
            </a:r>
          </a:p>
          <a:p>
            <a:pPr algn="just">
              <a:lnSpc>
                <a:spcPct val="100000"/>
              </a:lnSpc>
              <a:spcAft>
                <a:spcPts val="800"/>
              </a:spcAft>
            </a:pPr>
            <a:r>
              <a:rPr lang="en-GB" sz="1600">
                <a:ea typeface="Calibri"/>
                <a:cs typeface="Times New Roman"/>
              </a:rPr>
              <a:t>Gain essential knowledge to administer the COVID-19 autumn 2026 vaccines safely</a:t>
            </a:r>
          </a:p>
          <a:p>
            <a:pPr algn="just">
              <a:lnSpc>
                <a:spcPct val="100000"/>
              </a:lnSpc>
              <a:spcAft>
                <a:spcPts val="800"/>
              </a:spcAft>
            </a:pPr>
            <a:r>
              <a:rPr lang="en-GB" sz="1600"/>
              <a:t>Identify relevant resources and additional information in relation to the COVID-19 autumn 2026 vaccination programme</a:t>
            </a:r>
            <a:endParaRPr lang="en-GB" sz="1600">
              <a:cs typeface="Arial"/>
            </a:endParaRPr>
          </a:p>
          <a:p>
            <a:pPr marL="0" lvl="0" indent="0" algn="just">
              <a:lnSpc>
                <a:spcPct val="100000"/>
              </a:lnSpc>
              <a:spcAft>
                <a:spcPts val="800"/>
              </a:spcAft>
              <a:buNone/>
              <a:tabLst>
                <a:tab pos="455930" algn="l"/>
              </a:tabLst>
            </a:pPr>
            <a:endParaRPr lang="en-GB" sz="1600" b="1"/>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6</a:t>
            </a:fld>
            <a:endParaRPr lang="en-GB"/>
          </a:p>
        </p:txBody>
      </p:sp>
    </p:spTree>
    <p:extLst>
      <p:ext uri="{BB962C8B-B14F-4D97-AF65-F5344CB8AC3E}">
        <p14:creationId xmlns:p14="http://schemas.microsoft.com/office/powerpoint/2010/main" val="38632093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EB84-08AA-491D-D38A-86AEE3C84305}"/>
              </a:ext>
            </a:extLst>
          </p:cNvPr>
          <p:cNvSpPr>
            <a:spLocks noGrp="1"/>
          </p:cNvSpPr>
          <p:nvPr>
            <p:ph type="title"/>
          </p:nvPr>
        </p:nvSpPr>
        <p:spPr>
          <a:xfrm>
            <a:off x="0" y="200693"/>
            <a:ext cx="12192000" cy="599551"/>
          </a:xfrm>
        </p:spPr>
        <p:txBody>
          <a:bodyPr/>
          <a:lstStyle/>
          <a:p>
            <a:pPr algn="ctr"/>
            <a:r>
              <a:rPr lang="en-GB" sz="3600" b="1"/>
              <a:t>Myocarditis and pericarditis</a:t>
            </a:r>
            <a:endParaRPr lang="en-GB" sz="3600"/>
          </a:p>
        </p:txBody>
      </p:sp>
      <p:sp>
        <p:nvSpPr>
          <p:cNvPr id="3" name="Content Placeholder 2">
            <a:extLst>
              <a:ext uri="{FF2B5EF4-FFF2-40B4-BE49-F238E27FC236}">
                <a16:creationId xmlns:a16="http://schemas.microsoft.com/office/drawing/2014/main" id="{98E1C858-1EB7-D7C0-C3E0-9277998BC349}"/>
              </a:ext>
            </a:extLst>
          </p:cNvPr>
          <p:cNvSpPr>
            <a:spLocks noGrp="1"/>
          </p:cNvSpPr>
          <p:nvPr>
            <p:ph idx="1"/>
          </p:nvPr>
        </p:nvSpPr>
        <p:spPr>
          <a:xfrm>
            <a:off x="162647" y="882336"/>
            <a:ext cx="11866706" cy="5093328"/>
          </a:xfrm>
        </p:spPr>
        <p:txBody>
          <a:bodyPr lIns="91440" tIns="45720" rIns="91440" bIns="45720" anchor="t"/>
          <a:lstStyle/>
          <a:p>
            <a:r>
              <a:rPr lang="en-GB" sz="1800"/>
              <a:t>Cases of myocarditis and pericarditis have been reported rarely after COVID-19 vaccination. Cases have been observed more often after the second vaccination, and more often in younger males</a:t>
            </a:r>
          </a:p>
          <a:p>
            <a:endParaRPr lang="en-GB" sz="1800">
              <a:cs typeface="Arial"/>
            </a:endParaRPr>
          </a:p>
          <a:p>
            <a:r>
              <a:rPr lang="en-GB" sz="1800">
                <a:cs typeface="Arial"/>
              </a:rPr>
              <a:t>Although now licensed from 6 months of age, Moderna Spikevax COVID-19 vaccines are not recommended for use in individuals of less than 18 years of age because of the slightly higher risk of myocarditis/pericarditis compared to Pfizer vaccines </a:t>
            </a:r>
            <a:r>
              <a:rPr lang="en-GB" sz="1800">
                <a:hlinkClick r:id="rId3"/>
              </a:rPr>
              <a:t>Green Book COVID-19 chapter</a:t>
            </a:r>
            <a:r>
              <a:rPr lang="en-GB" sz="1800"/>
              <a:t> </a:t>
            </a:r>
          </a:p>
          <a:p>
            <a:endParaRPr lang="en-GB" sz="1800">
              <a:cs typeface="Arial"/>
            </a:endParaRPr>
          </a:p>
          <a:p>
            <a:r>
              <a:rPr lang="en-GB" sz="1800"/>
              <a:t>If an individual develops myocarditis or pericarditis following the first COVID-19 vaccination they should be assessed by an appropriate clinician to determine whether it is likely to be vaccine related.</a:t>
            </a:r>
          </a:p>
          <a:p>
            <a:endParaRPr lang="en-GB" sz="1800"/>
          </a:p>
          <a:p>
            <a:r>
              <a:rPr lang="en-GB" sz="1800"/>
              <a:t>For further information for healthcare professionals, refer to: </a:t>
            </a:r>
            <a:r>
              <a:rPr lang="en-GB" sz="1800">
                <a:hlinkClick r:id="rId4"/>
              </a:rPr>
              <a:t>Myocarditis and pericarditis after COVID-19 vaccination: clinical guidance - GOV.UK</a:t>
            </a:r>
            <a:endParaRPr lang="en-GB" sz="1800"/>
          </a:p>
          <a:p>
            <a:pPr marL="0" indent="0">
              <a:buNone/>
            </a:pPr>
            <a:endParaRPr lang="en-GB" sz="1800">
              <a:cs typeface="Arial"/>
            </a:endParaRPr>
          </a:p>
          <a:p>
            <a:r>
              <a:rPr lang="en-GB" sz="1800"/>
              <a:t>As the mechanism of action and risk of recurrence of myocarditis and pericarditis are being investigated, the current advice is that an individual’s second or subsequent doses should be deferred pending further investigation and careful consideration of the risks and benefits</a:t>
            </a:r>
            <a:endParaRPr lang="en-GB" sz="1800" b="1"/>
          </a:p>
          <a:p>
            <a:pPr marL="0" indent="0">
              <a:buNone/>
            </a:pPr>
            <a:endParaRPr lang="en-GB" sz="1800">
              <a:cs typeface="Arial"/>
            </a:endParaRPr>
          </a:p>
        </p:txBody>
      </p:sp>
      <p:sp>
        <p:nvSpPr>
          <p:cNvPr id="5" name="Slide Number Placeholder 4">
            <a:extLst>
              <a:ext uri="{FF2B5EF4-FFF2-40B4-BE49-F238E27FC236}">
                <a16:creationId xmlns:a16="http://schemas.microsoft.com/office/drawing/2014/main" id="{70E79CEC-C48E-7087-5CD6-96EC6046F62F}"/>
              </a:ext>
            </a:extLst>
          </p:cNvPr>
          <p:cNvSpPr>
            <a:spLocks noGrp="1"/>
          </p:cNvSpPr>
          <p:nvPr>
            <p:ph type="sldNum" sz="quarter" idx="12"/>
          </p:nvPr>
        </p:nvSpPr>
        <p:spPr/>
        <p:txBody>
          <a:bodyPr/>
          <a:lstStyle/>
          <a:p>
            <a:fld id="{561D0CCE-8DCC-44DC-A653-AE62B1D84A52}" type="slidenum">
              <a:rPr lang="en-GB" smtClean="0"/>
              <a:pPr/>
              <a:t>60</a:t>
            </a:fld>
            <a:endParaRPr lang="en-GB"/>
          </a:p>
        </p:txBody>
      </p:sp>
    </p:spTree>
    <p:extLst>
      <p:ext uri="{BB962C8B-B14F-4D97-AF65-F5344CB8AC3E}">
        <p14:creationId xmlns:p14="http://schemas.microsoft.com/office/powerpoint/2010/main" val="231554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5483A-78F0-4CF2-A218-0ABE8556EE2C}"/>
              </a:ext>
            </a:extLst>
          </p:cNvPr>
          <p:cNvSpPr>
            <a:spLocks noGrp="1"/>
          </p:cNvSpPr>
          <p:nvPr>
            <p:ph type="title"/>
          </p:nvPr>
        </p:nvSpPr>
        <p:spPr>
          <a:xfrm>
            <a:off x="838200" y="172858"/>
            <a:ext cx="10515600" cy="1325563"/>
          </a:xfrm>
        </p:spPr>
        <p:txBody>
          <a:bodyPr/>
          <a:lstStyle/>
          <a:p>
            <a:pPr algn="ctr"/>
            <a:r>
              <a:rPr lang="en-GB" sz="3600" b="1"/>
              <a:t>Guillain-Barré syndrome (GBS)</a:t>
            </a:r>
          </a:p>
        </p:txBody>
      </p:sp>
      <p:sp>
        <p:nvSpPr>
          <p:cNvPr id="3" name="Content Placeholder 2">
            <a:extLst>
              <a:ext uri="{FF2B5EF4-FFF2-40B4-BE49-F238E27FC236}">
                <a16:creationId xmlns:a16="http://schemas.microsoft.com/office/drawing/2014/main" id="{ED327B03-C3BD-E3CE-A027-9A89FCB929BB}"/>
              </a:ext>
            </a:extLst>
          </p:cNvPr>
          <p:cNvSpPr>
            <a:spLocks noGrp="1"/>
          </p:cNvSpPr>
          <p:nvPr>
            <p:ph idx="1"/>
          </p:nvPr>
        </p:nvSpPr>
        <p:spPr>
          <a:xfrm>
            <a:off x="388374" y="1008241"/>
            <a:ext cx="10613923" cy="4351338"/>
          </a:xfrm>
        </p:spPr>
        <p:txBody>
          <a:bodyPr lIns="91440" tIns="45720" rIns="91440" bIns="45720" anchor="t"/>
          <a:lstStyle/>
          <a:p>
            <a:r>
              <a:rPr lang="en-GB" sz="2000"/>
              <a:t>Very rare reports have been received of GBS following COVID-19 vaccination, so healthcare professionals should be alert to the signs and symptoms of GBS to ensure correct diagnosis and to rule out other causes, in order to initiate adequate supportive care and treatment </a:t>
            </a:r>
          </a:p>
          <a:p>
            <a:r>
              <a:rPr lang="en-GB" sz="2000"/>
              <a:t>Individuals who have a history of GBS should be vaccinated as recommended for their age and underlying risk status. Cases of GBS reported following vaccination may occur by chance (the background rate of GBS is 2 per 100,000 per year in the population) and no causal mechanism with COVID-19 vaccination has been proven </a:t>
            </a:r>
          </a:p>
          <a:p>
            <a:r>
              <a:rPr lang="en-GB" sz="2000"/>
              <a:t>There is evidence to suggest that having had a prior diagnosis of GBS does not predispose an individual to further episodes of GBS when immunised with other vaccines (Baxter et al, 2012) and for the Pfizer BioNTech COVID-19 vaccine (Shapiro Ben David et al, 2021) </a:t>
            </a:r>
          </a:p>
          <a:p>
            <a:r>
              <a:rPr lang="en-GB" sz="2000"/>
              <a:t>In those who are diagnosed with GBS after the first dose of vaccine, the balance of risk benefit is in favour of the balance of risk against benefit is in favour of receiving any future doses they are eligible for. For information see </a:t>
            </a:r>
            <a:r>
              <a:rPr lang="en-GB" sz="2000">
                <a:hlinkClick r:id="rId3"/>
              </a:rPr>
              <a:t>Green Book COVID-19 chapter</a:t>
            </a:r>
            <a:r>
              <a:rPr lang="en-GB" sz="2000"/>
              <a:t> </a:t>
            </a:r>
            <a:endParaRPr lang="en-GB" sz="2000">
              <a:cs typeface="Arial"/>
            </a:endParaRPr>
          </a:p>
        </p:txBody>
      </p:sp>
      <p:sp>
        <p:nvSpPr>
          <p:cNvPr id="5" name="Slide Number Placeholder 4">
            <a:extLst>
              <a:ext uri="{FF2B5EF4-FFF2-40B4-BE49-F238E27FC236}">
                <a16:creationId xmlns:a16="http://schemas.microsoft.com/office/drawing/2014/main" id="{60612DBF-B56E-1BCE-BE09-A62B3B6E95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994802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271E-9C51-97D0-619F-314E0755087C}"/>
              </a:ext>
            </a:extLst>
          </p:cNvPr>
          <p:cNvSpPr>
            <a:spLocks noGrp="1"/>
          </p:cNvSpPr>
          <p:nvPr>
            <p:ph type="title"/>
          </p:nvPr>
        </p:nvSpPr>
        <p:spPr>
          <a:xfrm>
            <a:off x="1" y="320675"/>
            <a:ext cx="12280490" cy="1325563"/>
          </a:xfrm>
        </p:spPr>
        <p:txBody>
          <a:bodyPr lIns="91440" tIns="45720" rIns="91440" bIns="45720" anchor="t"/>
          <a:lstStyle/>
          <a:p>
            <a:pPr algn="ctr"/>
            <a:r>
              <a:rPr lang="en-GB" sz="3600" b="1">
                <a:effectLst/>
                <a:ea typeface="Times New Roman" panose="02020603050405020304" pitchFamily="18" charset="0"/>
              </a:rPr>
              <a:t>Individuals with a history of immune thrombocytopenia </a:t>
            </a:r>
            <a:endParaRPr lang="en-GB" sz="3600" b="1">
              <a:cs typeface="Arial"/>
            </a:endParaRPr>
          </a:p>
        </p:txBody>
      </p:sp>
      <p:sp>
        <p:nvSpPr>
          <p:cNvPr id="3" name="Content Placeholder 2">
            <a:extLst>
              <a:ext uri="{FF2B5EF4-FFF2-40B4-BE49-F238E27FC236}">
                <a16:creationId xmlns:a16="http://schemas.microsoft.com/office/drawing/2014/main" id="{99A197E7-13AF-8AFD-A648-69A6B6711DC0}"/>
              </a:ext>
            </a:extLst>
          </p:cNvPr>
          <p:cNvSpPr>
            <a:spLocks noGrp="1"/>
          </p:cNvSpPr>
          <p:nvPr>
            <p:ph idx="1"/>
          </p:nvPr>
        </p:nvSpPr>
        <p:spPr>
          <a:xfrm>
            <a:off x="602226" y="1253331"/>
            <a:ext cx="10515600" cy="4351338"/>
          </a:xfrm>
        </p:spPr>
        <p:txBody>
          <a:bodyPr lIns="91440" tIns="45720" rIns="91440" bIns="45720" anchor="t"/>
          <a:lstStyle/>
          <a:p>
            <a:pPr fontAlgn="base" hangingPunct="0">
              <a:lnSpc>
                <a:spcPct val="107000"/>
              </a:lnSpc>
              <a:spcBef>
                <a:spcPts val="600"/>
              </a:spcBef>
              <a:spcAft>
                <a:spcPts val="600"/>
              </a:spcAft>
              <a:tabLst>
                <a:tab pos="2865755" algn="ctr"/>
                <a:tab pos="5731510" algn="r"/>
                <a:tab pos="457200" algn="l"/>
                <a:tab pos="2637155" algn="ctr"/>
                <a:tab pos="5274310" algn="r"/>
              </a:tabLst>
            </a:pPr>
            <a:r>
              <a:rPr lang="x-none" sz="2400">
                <a:effectLst/>
                <a:latin typeface="Arial"/>
                <a:ea typeface="Times New Roman" panose="02020603050405020304" pitchFamily="18" charset="0"/>
                <a:cs typeface="Arial"/>
              </a:rPr>
              <a:t>Individuals with a history of </a:t>
            </a:r>
            <a:r>
              <a:rPr lang="en-GB" sz="2400">
                <a:effectLst/>
                <a:latin typeface="Arial"/>
                <a:ea typeface="Times New Roman" panose="02020603050405020304" pitchFamily="18" charset="0"/>
                <a:cs typeface="Arial"/>
              </a:rPr>
              <a:t>immune thrombocytopenia (ITP)  may have experience</a:t>
            </a:r>
            <a:r>
              <a:rPr lang="en-GB" sz="2400">
                <a:latin typeface="Arial"/>
                <a:ea typeface="Times New Roman" panose="02020603050405020304" pitchFamily="18" charset="0"/>
                <a:cs typeface="Arial"/>
              </a:rPr>
              <a:t>d</a:t>
            </a:r>
            <a:r>
              <a:rPr lang="en-GB" sz="2400">
                <a:effectLst/>
                <a:latin typeface="Arial"/>
                <a:ea typeface="Times New Roman" panose="02020603050405020304" pitchFamily="18" charset="0"/>
                <a:cs typeface="Arial"/>
              </a:rPr>
              <a:t> a fall in their platelet count following vaccination. </a:t>
            </a:r>
            <a:endParaRPr lang="en-GB" sz="2400" strike="sngStrike">
              <a:latin typeface="Arial"/>
              <a:ea typeface="Times New Roman" panose="02020603050405020304" pitchFamily="18" charset="0"/>
              <a:cs typeface="Arial"/>
            </a:endParaRPr>
          </a:p>
          <a:p>
            <a:pPr>
              <a:lnSpc>
                <a:spcPct val="107000"/>
              </a:lnSpc>
              <a:spcBef>
                <a:spcPts val="600"/>
              </a:spcBef>
              <a:spcAft>
                <a:spcPts val="600"/>
              </a:spcAft>
              <a:tabLst>
                <a:tab pos="2865755" algn="ctr"/>
                <a:tab pos="5731510" algn="r"/>
                <a:tab pos="457200" algn="l"/>
                <a:tab pos="2637155" algn="ctr"/>
                <a:tab pos="5274310" algn="r"/>
              </a:tabLst>
            </a:pPr>
            <a:r>
              <a:rPr lang="x-none" sz="2400">
                <a:ea typeface="Times New Roman" panose="02020603050405020304" pitchFamily="18" charset="0"/>
                <a:cs typeface="Arial"/>
              </a:rPr>
              <a:t>Previous ITP is not a contra-indication for vaccination. </a:t>
            </a:r>
          </a:p>
          <a:p>
            <a:pPr>
              <a:lnSpc>
                <a:spcPct val="107000"/>
              </a:lnSpc>
              <a:spcBef>
                <a:spcPts val="600"/>
              </a:spcBef>
              <a:spcAft>
                <a:spcPts val="600"/>
              </a:spcAft>
              <a:tabLst>
                <a:tab pos="2865755" algn="ctr"/>
                <a:tab pos="5731510" algn="r"/>
                <a:tab pos="457200" algn="l"/>
                <a:tab pos="2637155" algn="ctr"/>
                <a:tab pos="5274310" algn="r"/>
              </a:tabLst>
            </a:pPr>
            <a:r>
              <a:rPr lang="x-none" sz="2400">
                <a:ea typeface="Times New Roman" panose="02020603050405020304" pitchFamily="18" charset="0"/>
                <a:cs typeface="Arial"/>
              </a:rPr>
              <a:t>Although evidence suggests a raised risk of ITP after the AstraZeneca vaccine (Simpson </a:t>
            </a:r>
            <a:r>
              <a:rPr lang="x-none" sz="2400" i="1">
                <a:ea typeface="Times New Roman" panose="02020603050405020304" pitchFamily="18" charset="0"/>
                <a:cs typeface="Arial"/>
              </a:rPr>
              <a:t>et al</a:t>
            </a:r>
            <a:r>
              <a:rPr lang="x-none" sz="2400">
                <a:ea typeface="Times New Roman" panose="02020603050405020304" pitchFamily="18" charset="0"/>
                <a:cs typeface="Arial"/>
              </a:rPr>
              <a:t>, 2021), ITP has also been reported with other COVID-19 vaccines (Lee </a:t>
            </a:r>
            <a:r>
              <a:rPr lang="x-none" sz="2400" i="1">
                <a:ea typeface="Times New Roman" panose="02020603050405020304" pitchFamily="18" charset="0"/>
                <a:cs typeface="Arial"/>
              </a:rPr>
              <a:t>et al</a:t>
            </a:r>
            <a:r>
              <a:rPr lang="x-none" sz="2400">
                <a:ea typeface="Times New Roman" panose="02020603050405020304" pitchFamily="18" charset="0"/>
                <a:cs typeface="Arial"/>
              </a:rPr>
              <a:t>, 2021). </a:t>
            </a:r>
          </a:p>
          <a:p>
            <a:pPr>
              <a:lnSpc>
                <a:spcPct val="107000"/>
              </a:lnSpc>
              <a:spcBef>
                <a:spcPts val="600"/>
              </a:spcBef>
              <a:spcAft>
                <a:spcPts val="600"/>
              </a:spcAft>
              <a:tabLst>
                <a:tab pos="2865755" algn="ctr"/>
                <a:tab pos="5731510" algn="r"/>
                <a:tab pos="457200" algn="l"/>
                <a:tab pos="2637155" algn="ctr"/>
                <a:tab pos="5274310" algn="r"/>
              </a:tabLst>
            </a:pPr>
            <a:r>
              <a:rPr lang="x-none" sz="2400">
                <a:ea typeface="Times New Roman" panose="02020603050405020304" pitchFamily="18" charset="0"/>
                <a:cs typeface="Arial"/>
              </a:rPr>
              <a:t>Given these reports, monitoring of platelets 2-5 days post COVID-19 vaccination in patients with a history of ITP should be considered. </a:t>
            </a:r>
            <a:r>
              <a:rPr lang="en-GB" sz="2400">
                <a:ea typeface="Times New Roman" panose="02020603050405020304" pitchFamily="18" charset="0"/>
                <a:cs typeface="Arial"/>
                <a:hlinkClick r:id="rId2"/>
              </a:rPr>
              <a:t>Green Book COVID-19 chapter </a:t>
            </a:r>
            <a:r>
              <a:rPr lang="en-GB" sz="2400">
                <a:ea typeface="Times New Roman" panose="02020603050405020304" pitchFamily="18" charset="0"/>
                <a:cs typeface="Arial"/>
              </a:rPr>
              <a:t> </a:t>
            </a:r>
            <a:endParaRPr lang="en-GB" sz="2400">
              <a:solidFill>
                <a:srgbClr val="002060"/>
              </a:solidFill>
              <a:ea typeface="Times New Roman" panose="02020603050405020304" pitchFamily="18" charset="0"/>
              <a:cs typeface="Arial"/>
            </a:endParaRPr>
          </a:p>
          <a:p>
            <a:endParaRPr lang="en-GB"/>
          </a:p>
        </p:txBody>
      </p:sp>
      <p:sp>
        <p:nvSpPr>
          <p:cNvPr id="5" name="Slide Number Placeholder 4">
            <a:extLst>
              <a:ext uri="{FF2B5EF4-FFF2-40B4-BE49-F238E27FC236}">
                <a16:creationId xmlns:a16="http://schemas.microsoft.com/office/drawing/2014/main" id="{33B72BD6-DBD8-EFDB-9A01-0D2DB7FB786C}"/>
              </a:ext>
            </a:extLst>
          </p:cNvPr>
          <p:cNvSpPr>
            <a:spLocks noGrp="1"/>
          </p:cNvSpPr>
          <p:nvPr>
            <p:ph type="sldNum" sz="quarter" idx="12"/>
          </p:nvPr>
        </p:nvSpPr>
        <p:spPr/>
        <p:txBody>
          <a:bodyPr/>
          <a:lstStyle/>
          <a:p>
            <a:fld id="{561D0CCE-8DCC-44DC-A653-AE62B1D84A52}" type="slidenum">
              <a:rPr lang="en-GB" smtClean="0"/>
              <a:pPr/>
              <a:t>62</a:t>
            </a:fld>
            <a:endParaRPr lang="en-GB"/>
          </a:p>
        </p:txBody>
      </p:sp>
    </p:spTree>
    <p:extLst>
      <p:ext uri="{BB962C8B-B14F-4D97-AF65-F5344CB8AC3E}">
        <p14:creationId xmlns:p14="http://schemas.microsoft.com/office/powerpoint/2010/main" val="10399170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7A25B-62B6-ED9B-37C8-A5B2F01E8321}"/>
              </a:ext>
            </a:extLst>
          </p:cNvPr>
          <p:cNvSpPr>
            <a:spLocks noGrp="1"/>
          </p:cNvSpPr>
          <p:nvPr>
            <p:ph type="title"/>
          </p:nvPr>
        </p:nvSpPr>
        <p:spPr/>
        <p:txBody>
          <a:bodyPr lIns="91440" tIns="45720" rIns="91440" bIns="45720" anchor="t"/>
          <a:lstStyle/>
          <a:p>
            <a:pPr algn="ctr"/>
            <a:r>
              <a:rPr lang="en-GB" sz="3600" b="1"/>
              <a:t>Erythema multiforme</a:t>
            </a:r>
          </a:p>
        </p:txBody>
      </p:sp>
      <p:sp>
        <p:nvSpPr>
          <p:cNvPr id="3" name="Content Placeholder 2">
            <a:extLst>
              <a:ext uri="{FF2B5EF4-FFF2-40B4-BE49-F238E27FC236}">
                <a16:creationId xmlns:a16="http://schemas.microsoft.com/office/drawing/2014/main" id="{6F1E20C3-92E1-BCDD-003A-C2AFDA80CA0F}"/>
              </a:ext>
            </a:extLst>
          </p:cNvPr>
          <p:cNvSpPr>
            <a:spLocks noGrp="1"/>
          </p:cNvSpPr>
          <p:nvPr>
            <p:ph idx="1"/>
          </p:nvPr>
        </p:nvSpPr>
        <p:spPr>
          <a:xfrm>
            <a:off x="730623" y="1108449"/>
            <a:ext cx="10515600" cy="3861584"/>
          </a:xfrm>
        </p:spPr>
        <p:txBody>
          <a:bodyPr lIns="91440" tIns="45720" rIns="91440" bIns="45720" anchor="t"/>
          <a:lstStyle/>
          <a:p>
            <a:r>
              <a:rPr lang="en-GB" sz="2400"/>
              <a:t>A number of cases of erythema multiforme (EM) have been reported after the Moderna and Pfizer mRNA vaccinations.</a:t>
            </a:r>
            <a:endParaRPr lang="en-GB" sz="2400">
              <a:cs typeface="Arial"/>
            </a:endParaRPr>
          </a:p>
          <a:p>
            <a:r>
              <a:rPr lang="en-GB" sz="2400"/>
              <a:t>These reports appear to be consistent with EM minor, with no fatalities.</a:t>
            </a:r>
          </a:p>
          <a:p>
            <a:r>
              <a:rPr lang="en-GB" sz="2400"/>
              <a:t>Recurrence has been reported after rechallenge with the Pfizer vaccine.</a:t>
            </a:r>
          </a:p>
          <a:p>
            <a:r>
              <a:rPr lang="en-GB" sz="2400"/>
              <a:t>MHRA have consulted dermatology experts who consider EM an uncommon, benign and self-limiting condition which could plausibly be triggered by COVID-19 vaccination; although overreporting due to misdiagnosis was possible.</a:t>
            </a:r>
          </a:p>
          <a:p>
            <a:r>
              <a:rPr lang="en-GB" sz="2400"/>
              <a:t>A past history of EM is not a contraindication for vaccination.</a:t>
            </a:r>
          </a:p>
          <a:p>
            <a:endParaRPr lang="en-GB"/>
          </a:p>
          <a:p>
            <a:pPr marL="0" indent="0" algn="ctr">
              <a:buNone/>
            </a:pPr>
            <a:r>
              <a:rPr lang="en-GB" sz="1800" u="sng">
                <a:hlinkClick r:id="rId3"/>
              </a:rPr>
              <a:t>Green Book: COVID-19 chapter</a:t>
            </a:r>
            <a:endParaRPr lang="en-GB" sz="1800"/>
          </a:p>
        </p:txBody>
      </p:sp>
      <p:sp>
        <p:nvSpPr>
          <p:cNvPr id="5" name="Slide Number Placeholder 4">
            <a:extLst>
              <a:ext uri="{FF2B5EF4-FFF2-40B4-BE49-F238E27FC236}">
                <a16:creationId xmlns:a16="http://schemas.microsoft.com/office/drawing/2014/main" id="{BBCB8BFF-D600-778C-E3FD-D8F1AB571C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878541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06A5A-D053-CB8E-1910-A81D2E356238}"/>
              </a:ext>
            </a:extLst>
          </p:cNvPr>
          <p:cNvSpPr>
            <a:spLocks noGrp="1"/>
          </p:cNvSpPr>
          <p:nvPr>
            <p:ph type="title"/>
          </p:nvPr>
        </p:nvSpPr>
        <p:spPr/>
        <p:txBody>
          <a:bodyPr/>
          <a:lstStyle/>
          <a:p>
            <a:pPr algn="ctr"/>
            <a:r>
              <a:rPr lang="en-GB" b="1"/>
              <a:t>Capillary Leak Syndrome</a:t>
            </a:r>
          </a:p>
        </p:txBody>
      </p:sp>
      <p:sp>
        <p:nvSpPr>
          <p:cNvPr id="3" name="Content Placeholder 2">
            <a:extLst>
              <a:ext uri="{FF2B5EF4-FFF2-40B4-BE49-F238E27FC236}">
                <a16:creationId xmlns:a16="http://schemas.microsoft.com/office/drawing/2014/main" id="{BDD89CE5-B6A1-1635-F23C-0198796D1860}"/>
              </a:ext>
            </a:extLst>
          </p:cNvPr>
          <p:cNvSpPr>
            <a:spLocks noGrp="1"/>
          </p:cNvSpPr>
          <p:nvPr>
            <p:ph idx="1"/>
          </p:nvPr>
        </p:nvSpPr>
        <p:spPr>
          <a:xfrm>
            <a:off x="838200" y="1253331"/>
            <a:ext cx="10515600" cy="4351338"/>
          </a:xfrm>
        </p:spPr>
        <p:txBody>
          <a:bodyPr/>
          <a:lstStyle/>
          <a:p>
            <a:r>
              <a:rPr lang="en-GB"/>
              <a:t>Extremely rare reports of capillary leak syndrome have been reported after AstraZeneca and Moderna vaccines in individuals with a prior history of this condition. </a:t>
            </a:r>
          </a:p>
          <a:p>
            <a:endParaRPr lang="en-GB"/>
          </a:p>
          <a:p>
            <a:r>
              <a:rPr lang="en-GB"/>
              <a:t>Individuals with a history of capillary leak syndrome, should be carefully counselled about the risks and benefits of vaccination and advice from a specialist should be sought. </a:t>
            </a:r>
          </a:p>
        </p:txBody>
      </p:sp>
      <p:sp>
        <p:nvSpPr>
          <p:cNvPr id="5" name="Slide Number Placeholder 4">
            <a:extLst>
              <a:ext uri="{FF2B5EF4-FFF2-40B4-BE49-F238E27FC236}">
                <a16:creationId xmlns:a16="http://schemas.microsoft.com/office/drawing/2014/main" id="{954A52BC-D584-2E27-62E9-7151BFEB169E}"/>
              </a:ext>
            </a:extLst>
          </p:cNvPr>
          <p:cNvSpPr>
            <a:spLocks noGrp="1"/>
          </p:cNvSpPr>
          <p:nvPr>
            <p:ph type="sldNum" sz="quarter" idx="12"/>
          </p:nvPr>
        </p:nvSpPr>
        <p:spPr/>
        <p:txBody>
          <a:bodyPr/>
          <a:lstStyle/>
          <a:p>
            <a:fld id="{561D0CCE-8DCC-44DC-A653-AE62B1D84A52}" type="slidenum">
              <a:rPr lang="en-GB" smtClean="0"/>
              <a:pPr/>
              <a:t>64</a:t>
            </a:fld>
            <a:endParaRPr lang="en-GB"/>
          </a:p>
        </p:txBody>
      </p:sp>
    </p:spTree>
    <p:extLst>
      <p:ext uri="{BB962C8B-B14F-4D97-AF65-F5344CB8AC3E}">
        <p14:creationId xmlns:p14="http://schemas.microsoft.com/office/powerpoint/2010/main" val="2569368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F644E-2C86-3307-1CAE-E320AB3CDE9C}"/>
              </a:ext>
            </a:extLst>
          </p:cNvPr>
          <p:cNvSpPr>
            <a:spLocks noGrp="1"/>
          </p:cNvSpPr>
          <p:nvPr>
            <p:ph type="title"/>
          </p:nvPr>
        </p:nvSpPr>
        <p:spPr/>
        <p:txBody>
          <a:bodyPr/>
          <a:lstStyle/>
          <a:p>
            <a:pPr algn="ctr"/>
            <a:r>
              <a:rPr lang="en-GB" sz="3600" b="1"/>
              <a:t>Co-administration with other vaccines</a:t>
            </a:r>
          </a:p>
        </p:txBody>
      </p:sp>
      <p:sp>
        <p:nvSpPr>
          <p:cNvPr id="3" name="Content Placeholder 2">
            <a:extLst>
              <a:ext uri="{FF2B5EF4-FFF2-40B4-BE49-F238E27FC236}">
                <a16:creationId xmlns:a16="http://schemas.microsoft.com/office/drawing/2014/main" id="{83F6CCB9-F281-A1EE-9171-D90B183D7B05}"/>
              </a:ext>
            </a:extLst>
          </p:cNvPr>
          <p:cNvSpPr>
            <a:spLocks noGrp="1"/>
          </p:cNvSpPr>
          <p:nvPr>
            <p:ph idx="1"/>
          </p:nvPr>
        </p:nvSpPr>
        <p:spPr>
          <a:xfrm>
            <a:off x="838200" y="1253331"/>
            <a:ext cx="10515600" cy="4351338"/>
          </a:xfrm>
        </p:spPr>
        <p:txBody>
          <a:bodyPr lIns="91440" tIns="45720" rIns="91440" bIns="45720" anchor="t"/>
          <a:lstStyle/>
          <a:p>
            <a:r>
              <a:rPr lang="en-GB" sz="2200"/>
              <a:t>For all vaccines, if they are due at the same time as the COVID-19 vaccine, they can be given. </a:t>
            </a:r>
          </a:p>
          <a:p>
            <a:r>
              <a:rPr lang="en-GB" sz="2200"/>
              <a:t>As COVID-19 vaccines are considered inactivated (including the non-replicating adenovirus vaccine), where individuals in an eligible cohort present having recently received one or more inactivated or another live vaccine, </a:t>
            </a:r>
            <a:r>
              <a:rPr lang="en-GB" sz="2200" b="1"/>
              <a:t>COVID-19 vaccination should still be given. </a:t>
            </a:r>
          </a:p>
          <a:p>
            <a:r>
              <a:rPr lang="en-GB" sz="2200"/>
              <a:t>The same applies for other live and inactivated vaccines where COVID-19 vaccination has been received first or where a patient presents requiring two or more vaccines. It is generally better for vaccination to proceed to avoid any further delay in protection and to avoid the risk of the patient not returning for a later appointment.</a:t>
            </a:r>
            <a:endParaRPr lang="en-GB" sz="2200">
              <a:cs typeface="Arial"/>
            </a:endParaRPr>
          </a:p>
          <a:p>
            <a:endParaRPr lang="en-GB" sz="2200">
              <a:hlinkClick r:id="rId2"/>
            </a:endParaRPr>
          </a:p>
          <a:p>
            <a:pPr marL="0" indent="0">
              <a:buNone/>
            </a:pPr>
            <a:r>
              <a:rPr lang="en-GB" sz="2200"/>
              <a:t>For further information see </a:t>
            </a:r>
            <a:r>
              <a:rPr lang="en-GB" sz="2200">
                <a:hlinkClick r:id="rId2"/>
              </a:rPr>
              <a:t>Green Book: COVID-19 chapter</a:t>
            </a:r>
            <a:r>
              <a:rPr lang="en-GB" sz="2200"/>
              <a:t>  </a:t>
            </a:r>
            <a:endParaRPr lang="en-GB" sz="2200">
              <a:cs typeface="Arial"/>
            </a:endParaRPr>
          </a:p>
        </p:txBody>
      </p:sp>
      <p:sp>
        <p:nvSpPr>
          <p:cNvPr id="5" name="Slide Number Placeholder 4">
            <a:extLst>
              <a:ext uri="{FF2B5EF4-FFF2-40B4-BE49-F238E27FC236}">
                <a16:creationId xmlns:a16="http://schemas.microsoft.com/office/drawing/2014/main" id="{EE682188-DC65-DAA0-83C8-11469896B831}"/>
              </a:ext>
            </a:extLst>
          </p:cNvPr>
          <p:cNvSpPr>
            <a:spLocks noGrp="1"/>
          </p:cNvSpPr>
          <p:nvPr>
            <p:ph type="sldNum" sz="quarter" idx="12"/>
          </p:nvPr>
        </p:nvSpPr>
        <p:spPr/>
        <p:txBody>
          <a:bodyPr/>
          <a:lstStyle/>
          <a:p>
            <a:fld id="{561D0CCE-8DCC-44DC-A653-AE62B1D84A52}" type="slidenum">
              <a:rPr lang="en-GB" smtClean="0"/>
              <a:pPr/>
              <a:t>65</a:t>
            </a:fld>
            <a:endParaRPr lang="en-GB"/>
          </a:p>
        </p:txBody>
      </p:sp>
    </p:spTree>
    <p:extLst>
      <p:ext uri="{BB962C8B-B14F-4D97-AF65-F5344CB8AC3E}">
        <p14:creationId xmlns:p14="http://schemas.microsoft.com/office/powerpoint/2010/main" val="37337535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88909B-6CA8-4F4E-9521-1E9B932D681A}"/>
              </a:ext>
            </a:extLst>
          </p:cNvPr>
          <p:cNvSpPr>
            <a:spLocks noGrp="1"/>
          </p:cNvSpPr>
          <p:nvPr>
            <p:ph type="title"/>
          </p:nvPr>
        </p:nvSpPr>
        <p:spPr>
          <a:xfrm>
            <a:off x="329609" y="136525"/>
            <a:ext cx="11711827" cy="744484"/>
          </a:xfrm>
        </p:spPr>
        <p:txBody>
          <a:bodyPr/>
          <a:lstStyle/>
          <a:p>
            <a:pPr algn="ctr"/>
            <a:r>
              <a:rPr lang="en-GB" sz="3600" b="1"/>
              <a:t>Vaccinating Individuals with bleeding disorders</a:t>
            </a:r>
          </a:p>
        </p:txBody>
      </p:sp>
      <p:sp>
        <p:nvSpPr>
          <p:cNvPr id="6" name="Content Placeholder 5">
            <a:extLst>
              <a:ext uri="{FF2B5EF4-FFF2-40B4-BE49-F238E27FC236}">
                <a16:creationId xmlns:a16="http://schemas.microsoft.com/office/drawing/2014/main" id="{51D47DFF-DDED-4ECE-A6A8-ACB4CF2EC140}"/>
              </a:ext>
            </a:extLst>
          </p:cNvPr>
          <p:cNvSpPr>
            <a:spLocks noGrp="1"/>
          </p:cNvSpPr>
          <p:nvPr>
            <p:ph idx="1"/>
          </p:nvPr>
        </p:nvSpPr>
        <p:spPr>
          <a:xfrm>
            <a:off x="838200" y="1109610"/>
            <a:ext cx="10515600" cy="4833990"/>
          </a:xfrm>
        </p:spPr>
        <p:txBody>
          <a:bodyPr lIns="91440" tIns="45720" rIns="91440" bIns="45720" anchor="t"/>
          <a:lstStyle/>
          <a:p>
            <a:pPr>
              <a:lnSpc>
                <a:spcPct val="107000"/>
              </a:lnSpc>
              <a:spcAft>
                <a:spcPts val="800"/>
              </a:spcAft>
            </a:pPr>
            <a:r>
              <a:rPr lang="en-GB" sz="2000"/>
              <a:t>Individuals with bleeding disorders may be vaccinated intramuscularly if, in the opinion of a doctor familiar with the individual</a:t>
            </a:r>
            <a:r>
              <a:rPr lang="en-US" sz="2000"/>
              <a:t>’</a:t>
            </a:r>
            <a:r>
              <a:rPr lang="en-GB" sz="2000"/>
              <a:t>s bleeding risk, vaccines or similar small volume intramuscular injections can be administered with reasonable safety by this route.</a:t>
            </a:r>
          </a:p>
          <a:p>
            <a:pPr>
              <a:lnSpc>
                <a:spcPct val="107000"/>
              </a:lnSpc>
              <a:spcAft>
                <a:spcPts val="800"/>
              </a:spcAft>
            </a:pPr>
            <a:r>
              <a:rPr lang="en-GB" sz="2000"/>
              <a:t>If the individual receives medication/treatment to reduce bleeding, for example treatment for haemophilia, intramuscular vaccination can be scheduled shortly after such medication/ treatment is administered. Individuals on stable anticoagulation therapy, including individuals on warfarin who are up-to-date with their scheduled INR testing and whose latest INR is below the upper level of the therapeutic range, can receive intramuscular vaccination. </a:t>
            </a:r>
          </a:p>
          <a:p>
            <a:pPr>
              <a:lnSpc>
                <a:spcPct val="107000"/>
              </a:lnSpc>
              <a:spcAft>
                <a:spcPts val="800"/>
              </a:spcAft>
            </a:pPr>
            <a:r>
              <a:rPr lang="en-GB" sz="2000"/>
              <a:t>A fine needle (23 or 25 gauge) should be used for the vaccination, followed by firm pressure applied to the site without rubbing for at least 2 minutes (Advisory Committee on Immunization Practices 2019). The individual/parent/carer should be informed about the risk of haematoma from the injection </a:t>
            </a:r>
            <a:r>
              <a:rPr lang="en-GB" sz="2000">
                <a:hlinkClick r:id="rId3"/>
              </a:rPr>
              <a:t>Green Book: COVID-19 chapter</a:t>
            </a:r>
            <a:endParaRPr lang="en-GB" sz="2000">
              <a:cs typeface="Arial"/>
            </a:endParaRPr>
          </a:p>
          <a:p>
            <a:pPr>
              <a:lnSpc>
                <a:spcPct val="107000"/>
              </a:lnSpc>
              <a:spcAft>
                <a:spcPts val="800"/>
              </a:spcAft>
            </a:pPr>
            <a:endParaRPr lang="en-GB" sz="2000"/>
          </a:p>
          <a:p>
            <a:pPr>
              <a:lnSpc>
                <a:spcPct val="107000"/>
              </a:lnSpc>
              <a:spcAft>
                <a:spcPts val="800"/>
              </a:spcAft>
            </a:pPr>
            <a:endParaRPr lang="en-GB" sz="2000"/>
          </a:p>
          <a:p>
            <a:endParaRPr lang="en-GB"/>
          </a:p>
        </p:txBody>
      </p:sp>
      <p:sp>
        <p:nvSpPr>
          <p:cNvPr id="4" name="Slide Number Placeholder 3">
            <a:extLst>
              <a:ext uri="{FF2B5EF4-FFF2-40B4-BE49-F238E27FC236}">
                <a16:creationId xmlns:a16="http://schemas.microsoft.com/office/drawing/2014/main" id="{D8AB7EED-66D3-4531-B870-9FDDFEC73A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566AFE-F2FD-4642-96CE-AAFF5774BEE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4090425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BD97-925B-46CD-9B5C-D32045B26358}"/>
              </a:ext>
            </a:extLst>
          </p:cNvPr>
          <p:cNvSpPr>
            <a:spLocks noGrp="1"/>
          </p:cNvSpPr>
          <p:nvPr>
            <p:ph type="title"/>
          </p:nvPr>
        </p:nvSpPr>
        <p:spPr>
          <a:xfrm>
            <a:off x="838200" y="50800"/>
            <a:ext cx="10515600" cy="565649"/>
          </a:xfrm>
        </p:spPr>
        <p:txBody>
          <a:bodyPr/>
          <a:lstStyle/>
          <a:p>
            <a:pPr algn="ctr"/>
            <a:r>
              <a:rPr lang="en-GB" sz="3600" b="1"/>
              <a:t>Vaccination site</a:t>
            </a:r>
          </a:p>
        </p:txBody>
      </p:sp>
      <p:sp>
        <p:nvSpPr>
          <p:cNvPr id="3" name="Content Placeholder 2">
            <a:extLst>
              <a:ext uri="{FF2B5EF4-FFF2-40B4-BE49-F238E27FC236}">
                <a16:creationId xmlns:a16="http://schemas.microsoft.com/office/drawing/2014/main" id="{0521B173-8C06-413C-8BD6-E7416E374504}"/>
              </a:ext>
            </a:extLst>
          </p:cNvPr>
          <p:cNvSpPr>
            <a:spLocks noGrp="1"/>
          </p:cNvSpPr>
          <p:nvPr>
            <p:ph idx="1"/>
          </p:nvPr>
        </p:nvSpPr>
        <p:spPr>
          <a:xfrm>
            <a:off x="206406" y="1012862"/>
            <a:ext cx="6677722" cy="4233566"/>
          </a:xfrm>
        </p:spPr>
        <p:txBody>
          <a:bodyPr/>
          <a:lstStyle/>
          <a:p>
            <a:r>
              <a:rPr lang="en-GB" sz="2000"/>
              <a:t>The COVID-19 vaccine should be administered intramuscularly. </a:t>
            </a:r>
          </a:p>
          <a:p>
            <a:r>
              <a:rPr lang="en-GB" sz="2000"/>
              <a:t>The preferred site is the deltoid muscle of the upper arm. </a:t>
            </a:r>
          </a:p>
          <a:p>
            <a:r>
              <a:rPr lang="en-GB" altLang="en-US" sz="2000"/>
              <a:t>The needle needs to be long enough to ensure vaccine is injected into the muscle. For this reason, a 25mm needle is being provided for administration of the COVID-19 vaccine. A 38mm length needle is available if required for adults with a high BMI.</a:t>
            </a:r>
          </a:p>
          <a:p>
            <a:r>
              <a:rPr lang="en-GB" sz="2000"/>
              <a:t>If there is insufficient muscle mass in the deltoid or a particular reason the deltoid muscle is unsuitable, the vaccine should be given into the vastus lateralis muscle in the anterolateral aspect of the thigh.</a:t>
            </a:r>
          </a:p>
          <a:p>
            <a:endParaRPr lang="en-GB" altLang="en-US" sz="1800"/>
          </a:p>
          <a:p>
            <a:endParaRPr lang="en-GB" sz="1800"/>
          </a:p>
          <a:p>
            <a:endParaRPr lang="en-GB" sz="1800"/>
          </a:p>
          <a:p>
            <a:pPr marL="0" indent="0">
              <a:lnSpc>
                <a:spcPct val="110000"/>
              </a:lnSpc>
              <a:spcBef>
                <a:spcPts val="0"/>
              </a:spcBef>
              <a:buNone/>
            </a:pPr>
            <a:endParaRPr lang="en-GB" sz="1800"/>
          </a:p>
          <a:p>
            <a:endParaRPr lang="en-GB"/>
          </a:p>
        </p:txBody>
      </p:sp>
      <p:sp>
        <p:nvSpPr>
          <p:cNvPr id="5" name="Slide Number Placeholder 4">
            <a:extLst>
              <a:ext uri="{FF2B5EF4-FFF2-40B4-BE49-F238E27FC236}">
                <a16:creationId xmlns:a16="http://schemas.microsoft.com/office/drawing/2014/main" id="{A3497FED-4FCA-4586-8DEA-2772BFBCB76D}"/>
              </a:ext>
            </a:extLst>
          </p:cNvPr>
          <p:cNvSpPr>
            <a:spLocks noGrp="1"/>
          </p:cNvSpPr>
          <p:nvPr>
            <p:ph type="sldNum" sz="quarter" idx="12"/>
          </p:nvPr>
        </p:nvSpPr>
        <p:spPr/>
        <p:txBody>
          <a:bodyPr/>
          <a:lstStyle/>
          <a:p>
            <a:fld id="{561D0CCE-8DCC-44DC-A653-AE62B1D84A52}" type="slidenum">
              <a:rPr lang="en-GB" smtClean="0"/>
              <a:pPr/>
              <a:t>67</a:t>
            </a:fld>
            <a:endParaRPr lang="en-GB"/>
          </a:p>
        </p:txBody>
      </p:sp>
      <p:pic>
        <p:nvPicPr>
          <p:cNvPr id="4" name="Picture 3">
            <a:extLst>
              <a:ext uri="{FF2B5EF4-FFF2-40B4-BE49-F238E27FC236}">
                <a16:creationId xmlns:a16="http://schemas.microsoft.com/office/drawing/2014/main" id="{204FB6BB-F4D7-9C95-623B-14BF3C5C9719}"/>
              </a:ext>
            </a:extLst>
          </p:cNvPr>
          <p:cNvPicPr>
            <a:picLocks noChangeAspect="1"/>
          </p:cNvPicPr>
          <p:nvPr/>
        </p:nvPicPr>
        <p:blipFill>
          <a:blip r:embed="rId3"/>
          <a:stretch>
            <a:fillRect/>
          </a:stretch>
        </p:blipFill>
        <p:spPr>
          <a:xfrm>
            <a:off x="6973231" y="759383"/>
            <a:ext cx="4791871" cy="4487045"/>
          </a:xfrm>
          <a:prstGeom prst="rect">
            <a:avLst/>
          </a:prstGeom>
          <a:ln w="28575">
            <a:solidFill>
              <a:schemeClr val="tx1"/>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08D16A2-A87C-8A88-F218-1E974304B4D7}"/>
              </a:ext>
            </a:extLst>
          </p:cNvPr>
          <p:cNvSpPr txBox="1"/>
          <p:nvPr/>
        </p:nvSpPr>
        <p:spPr>
          <a:xfrm>
            <a:off x="7087364" y="5375301"/>
            <a:ext cx="4563603"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050">
                <a:solidFill>
                  <a:srgbClr val="002060"/>
                </a:solidFill>
                <a:effectLst/>
                <a:ea typeface="Calibri" panose="020F0502020204030204" pitchFamily="34" charset="0"/>
              </a:rPr>
              <a:t>Image source: The Australian Immunisation Handbook (health.gov.au)</a:t>
            </a:r>
            <a:endParaRPr lang="en-GB" sz="1050"/>
          </a:p>
        </p:txBody>
      </p:sp>
    </p:spTree>
    <p:extLst>
      <p:ext uri="{BB962C8B-B14F-4D97-AF65-F5344CB8AC3E}">
        <p14:creationId xmlns:p14="http://schemas.microsoft.com/office/powerpoint/2010/main" val="17577687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3142318" y="2005591"/>
            <a:ext cx="5410286" cy="38964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55608" y="2375"/>
            <a:ext cx="11698949" cy="1102767"/>
          </a:xfrm>
        </p:spPr>
        <p:txBody>
          <a:bodyPr lIns="91440" tIns="45720" rIns="91440" bIns="45720" anchor="t">
            <a:noAutofit/>
          </a:bodyPr>
          <a:lstStyle/>
          <a:p>
            <a:pPr algn="ctr"/>
            <a:r>
              <a:rPr lang="en-GB" sz="4000" b="1"/>
              <a:t>The vastus lateralis muscle </a:t>
            </a:r>
            <a:br>
              <a:rPr lang="en-GB" sz="4000" b="1"/>
            </a:br>
            <a:r>
              <a:rPr lang="en-GB" sz="4000" b="1"/>
              <a:t>(anterolateral aspect of the thigh)</a:t>
            </a:r>
            <a:endParaRPr lang="en-GB" sz="4000" b="1">
              <a:cs typeface="Arial"/>
            </a:endParaRPr>
          </a:p>
        </p:txBody>
      </p:sp>
      <p:sp>
        <p:nvSpPr>
          <p:cNvPr id="4" name="TextBox 3">
            <a:extLst>
              <a:ext uri="{FF2B5EF4-FFF2-40B4-BE49-F238E27FC236}">
                <a16:creationId xmlns:a16="http://schemas.microsoft.com/office/drawing/2014/main" id="{350B16EE-0597-BE75-F725-64EB09EE1394}"/>
              </a:ext>
            </a:extLst>
          </p:cNvPr>
          <p:cNvSpPr txBox="1"/>
          <p:nvPr/>
        </p:nvSpPr>
        <p:spPr>
          <a:xfrm>
            <a:off x="4230535" y="5968021"/>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7" name="Slide Number Placeholder 4">
            <a:extLst>
              <a:ext uri="{FF2B5EF4-FFF2-40B4-BE49-F238E27FC236}">
                <a16:creationId xmlns:a16="http://schemas.microsoft.com/office/drawing/2014/main" id="{2C27B7CD-D392-BE55-6FD7-2769D4C789D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68</a:t>
            </a:fld>
            <a:endParaRPr lang="en-GB"/>
          </a:p>
        </p:txBody>
      </p:sp>
      <p:sp>
        <p:nvSpPr>
          <p:cNvPr id="3" name="TextBox 2">
            <a:extLst>
              <a:ext uri="{FF2B5EF4-FFF2-40B4-BE49-F238E27FC236}">
                <a16:creationId xmlns:a16="http://schemas.microsoft.com/office/drawing/2014/main" id="{F326B91A-7CB0-4B81-B220-F897C497AC06}"/>
              </a:ext>
            </a:extLst>
          </p:cNvPr>
          <p:cNvSpPr txBox="1"/>
          <p:nvPr/>
        </p:nvSpPr>
        <p:spPr>
          <a:xfrm>
            <a:off x="914400" y="1258546"/>
            <a:ext cx="985325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GB">
                <a:cs typeface="Arial"/>
              </a:rPr>
              <a:t>The preferred site for intramuscular vaccine administration in infants under 1 year is generally the anterolateral aspect of the thigh</a:t>
            </a:r>
            <a:r>
              <a:rPr lang="en-US">
                <a:cs typeface="Arial"/>
              </a:rPr>
              <a:t>​</a:t>
            </a:r>
          </a:p>
        </p:txBody>
      </p:sp>
    </p:spTree>
    <p:extLst>
      <p:ext uri="{BB962C8B-B14F-4D97-AF65-F5344CB8AC3E}">
        <p14:creationId xmlns:p14="http://schemas.microsoft.com/office/powerpoint/2010/main" val="36400438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sz="3600" b="1">
                <a:latin typeface="Arial"/>
                <a:cs typeface="Arial"/>
              </a:rPr>
              <a:t>Vaccine administration</a:t>
            </a:r>
            <a:r>
              <a:rPr lang="en-GB" sz="3600">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473184" y="1076353"/>
            <a:ext cx="9108351" cy="782232"/>
          </a:xfrm>
        </p:spPr>
        <p:txBody>
          <a:bodyPr vert="horz" lIns="91440" tIns="45720" rIns="91440" bIns="45720" rtlCol="0" anchor="t">
            <a:normAutofit/>
          </a:bodyPr>
          <a:lstStyle/>
          <a:p>
            <a:pPr marL="0" indent="0">
              <a:lnSpc>
                <a:spcPct val="100000"/>
              </a:lnSpc>
              <a:spcBef>
                <a:spcPts val="0"/>
              </a:spcBef>
              <a:buNone/>
            </a:pPr>
            <a:r>
              <a:rPr lang="en-GB" sz="1800">
                <a:cs typeface="Arial"/>
              </a:rPr>
              <a:t>Skin does not need to be specially cleaned prior to vaccination. If it is visibly dirty, then water is sufficient to clean it.</a:t>
            </a:r>
          </a:p>
          <a:p>
            <a:endParaRPr lang="en-GB" sz="1800">
              <a:cs typeface="Arial"/>
            </a:endParaRPr>
          </a:p>
          <a:p>
            <a:endParaRPr lang="en-GB" sz="1800">
              <a:cs typeface="Arial"/>
            </a:endParaRPr>
          </a:p>
        </p:txBody>
      </p:sp>
      <p:sp>
        <p:nvSpPr>
          <p:cNvPr id="6" name="TextBox 5">
            <a:extLst>
              <a:ext uri="{FF2B5EF4-FFF2-40B4-BE49-F238E27FC236}">
                <a16:creationId xmlns:a16="http://schemas.microsoft.com/office/drawing/2014/main" id="{C5BE5F29-83A9-4A9D-80B3-4B03C0A07606}"/>
              </a:ext>
            </a:extLst>
          </p:cNvPr>
          <p:cNvSpPr txBox="1"/>
          <p:nvPr/>
        </p:nvSpPr>
        <p:spPr>
          <a:xfrm>
            <a:off x="473184" y="1782038"/>
            <a:ext cx="6636634" cy="3085781"/>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b="1"/>
              <a:t>Intramuscular process:</a:t>
            </a:r>
            <a:endParaRPr lang="en-US" b="1">
              <a:cs typeface="Arial"/>
            </a:endParaRPr>
          </a:p>
          <a:p>
            <a:pPr marL="342900" lvl="0" indent="-342900" fontAlgn="base">
              <a:spcBef>
                <a:spcPts val="600"/>
              </a:spcBef>
              <a:buClr>
                <a:srgbClr val="007D91"/>
              </a:buClr>
              <a:buFont typeface="Arial" panose="020B0604020202020204" pitchFamily="34" charset="0"/>
              <a:buChar char="•"/>
            </a:pPr>
            <a:r>
              <a:rPr lang="en-GB"/>
              <a:t>identify the correct site for IM injection</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stretch the skin at the site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insert the needle at a 90 degrees angle far enough to ensure vaccine is delivered into muscle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depress the plunger</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gently remove the needle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apply light pressure using gauze or cotton wool if bleeding occurs</a:t>
            </a:r>
            <a:endParaRPr lang="en-GB">
              <a:cs typeface="Arial"/>
            </a:endParaRPr>
          </a:p>
        </p:txBody>
      </p:sp>
      <p:sp>
        <p:nvSpPr>
          <p:cNvPr id="5" name="Slide Number Placeholder 4">
            <a:extLst>
              <a:ext uri="{FF2B5EF4-FFF2-40B4-BE49-F238E27FC236}">
                <a16:creationId xmlns:a16="http://schemas.microsoft.com/office/drawing/2014/main" id="{02D6C187-76BA-3952-A1E9-1573FF5031A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69</a:t>
            </a:fld>
            <a:endParaRPr lang="en-GB"/>
          </a:p>
        </p:txBody>
      </p:sp>
      <p:pic>
        <p:nvPicPr>
          <p:cNvPr id="2051" name="Picture 17">
            <a:extLst>
              <a:ext uri="{FF2B5EF4-FFF2-40B4-BE49-F238E27FC236}">
                <a16:creationId xmlns:a16="http://schemas.microsoft.com/office/drawing/2014/main" id="{8284DB2F-5474-ED19-4CA5-846841DC4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1642" b="-52"/>
          <a:stretch>
            <a:fillRect/>
          </a:stretch>
        </p:blipFill>
        <p:spPr bwMode="auto">
          <a:xfrm>
            <a:off x="8610404" y="1567103"/>
            <a:ext cx="2290980" cy="3029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500E1D3-0272-3DF3-3503-C80E9B79EDA2}"/>
              </a:ext>
            </a:extLst>
          </p:cNvPr>
          <p:cNvSpPr txBox="1"/>
          <p:nvPr/>
        </p:nvSpPr>
        <p:spPr>
          <a:xfrm>
            <a:off x="8192033" y="4782056"/>
            <a:ext cx="3174613" cy="584775"/>
          </a:xfrm>
          <a:prstGeom prst="rect">
            <a:avLst/>
          </a:prstGeom>
          <a:noFill/>
        </p:spPr>
        <p:txBody>
          <a:bodyPr wrap="square" lIns="91440" tIns="45720" rIns="91440" bIns="45720" anchor="t">
            <a:spAutoFit/>
          </a:bodyPr>
          <a:lstStyle/>
          <a:p>
            <a:pPr lvl="0" algn="ctr">
              <a:defRPr/>
            </a:pPr>
            <a:r>
              <a:rPr lang="en-GB" sz="1600">
                <a:hlinkClick r:id="rId4"/>
              </a:rPr>
              <a:t>Immunisation procedures: the green book, chapter 4 - GOV.UK</a:t>
            </a:r>
            <a:endParaRPr lang="en-GB" sz="1600">
              <a:cs typeface="Arial"/>
            </a:endParaRPr>
          </a:p>
        </p:txBody>
      </p:sp>
    </p:spTree>
    <p:extLst>
      <p:ext uri="{BB962C8B-B14F-4D97-AF65-F5344CB8AC3E}">
        <p14:creationId xmlns:p14="http://schemas.microsoft.com/office/powerpoint/2010/main" val="2305838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F226BC-7D8D-E8F5-13FF-F7C6197837E3}"/>
              </a:ext>
            </a:extLst>
          </p:cNvPr>
          <p:cNvSpPr>
            <a:spLocks noGrp="1"/>
          </p:cNvSpPr>
          <p:nvPr>
            <p:ph type="body" sz="quarter" idx="10"/>
          </p:nvPr>
        </p:nvSpPr>
        <p:spPr>
          <a:xfrm>
            <a:off x="456215" y="2309649"/>
            <a:ext cx="10491293" cy="719137"/>
          </a:xfrm>
        </p:spPr>
        <p:txBody>
          <a:bodyPr>
            <a:normAutofit fontScale="25000" lnSpcReduction="20000"/>
          </a:bodyPr>
          <a:lstStyle/>
          <a:p>
            <a:pPr>
              <a:lnSpc>
                <a:spcPct val="120000"/>
              </a:lnSpc>
            </a:pPr>
            <a:r>
              <a:rPr lang="en-GB" sz="14400"/>
              <a:t>Pre-requisites to administering COVID-19 vaccines:</a:t>
            </a:r>
            <a:r>
              <a:rPr lang="en-GB" sz="14400">
                <a:solidFill>
                  <a:schemeClr val="tx1"/>
                </a:solidFill>
              </a:rPr>
              <a:t> </a:t>
            </a:r>
            <a:r>
              <a:rPr lang="en-GB" sz="14400"/>
              <a:t>training, policy and guidance </a:t>
            </a:r>
            <a:r>
              <a:rPr lang="en-GB" sz="14400">
                <a:solidFill>
                  <a:schemeClr val="tx1"/>
                </a:solidFill>
              </a:rPr>
              <a:t>and </a:t>
            </a:r>
            <a:r>
              <a:rPr lang="en-GB" sz="4400">
                <a:solidFill>
                  <a:schemeClr val="tx1"/>
                </a:solidFill>
              </a:rPr>
              <a:t>guidance </a:t>
            </a:r>
            <a:endParaRPr lang="en-GB" sz="4400">
              <a:solidFill>
                <a:schemeClr val="tx1"/>
              </a:solidFill>
              <a:ea typeface="Calibri"/>
              <a:cs typeface="Arial"/>
            </a:endParaRPr>
          </a:p>
          <a:p>
            <a:endParaRPr lang="en-GB"/>
          </a:p>
        </p:txBody>
      </p:sp>
    </p:spTree>
    <p:extLst>
      <p:ext uri="{BB962C8B-B14F-4D97-AF65-F5344CB8AC3E}">
        <p14:creationId xmlns:p14="http://schemas.microsoft.com/office/powerpoint/2010/main" val="16991619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9423F-D5E0-CA50-ACEB-7AA96C6CEF18}"/>
              </a:ext>
            </a:extLst>
          </p:cNvPr>
          <p:cNvSpPr>
            <a:spLocks noGrp="1"/>
          </p:cNvSpPr>
          <p:nvPr>
            <p:ph type="title"/>
          </p:nvPr>
        </p:nvSpPr>
        <p:spPr>
          <a:xfrm>
            <a:off x="113017" y="147689"/>
            <a:ext cx="11959118" cy="1325563"/>
          </a:xfrm>
        </p:spPr>
        <p:txBody>
          <a:bodyPr lIns="91440" tIns="45720" rIns="91440" bIns="45720" anchor="t"/>
          <a:lstStyle/>
          <a:p>
            <a:pPr algn="ctr"/>
            <a:r>
              <a:rPr lang="en-GB" sz="3600" b="1"/>
              <a:t>Disposal:</a:t>
            </a:r>
            <a:r>
              <a:rPr lang="en-GB" sz="3600" b="1">
                <a:latin typeface="Arial"/>
                <a:ea typeface="Calibri"/>
                <a:cs typeface="Arial"/>
              </a:rPr>
              <a:t> </a:t>
            </a:r>
            <a:br>
              <a:rPr lang="en-GB" sz="3600" b="1">
                <a:effectLst/>
                <a:latin typeface="Arial" panose="020B0604020202020204" pitchFamily="34" charset="0"/>
                <a:ea typeface="Calibri" panose="020F0502020204030204" pitchFamily="34" charset="0"/>
              </a:rPr>
            </a:br>
            <a:r>
              <a:rPr lang="en-GB" sz="3600" b="1">
                <a:ea typeface="Calibri"/>
              </a:rPr>
              <a:t>COVID-19 Vaccines</a:t>
            </a:r>
            <a:endParaRPr lang="en-GB" sz="3600"/>
          </a:p>
        </p:txBody>
      </p:sp>
      <p:sp>
        <p:nvSpPr>
          <p:cNvPr id="3" name="Content Placeholder 2">
            <a:extLst>
              <a:ext uri="{FF2B5EF4-FFF2-40B4-BE49-F238E27FC236}">
                <a16:creationId xmlns:a16="http://schemas.microsoft.com/office/drawing/2014/main" id="{4506A17B-8EB1-C165-F47F-E3F5C7F0B430}"/>
              </a:ext>
            </a:extLst>
          </p:cNvPr>
          <p:cNvSpPr>
            <a:spLocks noGrp="1"/>
          </p:cNvSpPr>
          <p:nvPr>
            <p:ph idx="1"/>
          </p:nvPr>
        </p:nvSpPr>
        <p:spPr>
          <a:xfrm>
            <a:off x="834776" y="1785028"/>
            <a:ext cx="10515600" cy="4351338"/>
          </a:xfrm>
        </p:spPr>
        <p:txBody>
          <a:bodyPr lIns="91440" tIns="45720" rIns="91440" bIns="45720" anchor="t"/>
          <a:lstStyle/>
          <a:p>
            <a:pPr lvl="0"/>
            <a:r>
              <a:rPr lang="en-GB" sz="2400">
                <a:effectLst/>
                <a:latin typeface="Arial"/>
                <a:ea typeface="Times New Roman" panose="02020603050405020304" pitchFamily="18" charset="0"/>
                <a:cs typeface="Arial"/>
              </a:rPr>
              <a:t>Any unused product or waste material should be disposed of in accordance with local policy</a:t>
            </a:r>
          </a:p>
          <a:p>
            <a:pPr marL="0" indent="0">
              <a:buNone/>
            </a:pPr>
            <a:endParaRPr lang="en-GB" sz="2400">
              <a:effectLst/>
              <a:latin typeface="Times New Roman" panose="02020603050405020304" pitchFamily="18" charset="0"/>
              <a:ea typeface="Times New Roman" panose="02020603050405020304" pitchFamily="18" charset="0"/>
            </a:endParaRPr>
          </a:p>
          <a:p>
            <a:pPr lvl="0"/>
            <a:r>
              <a:rPr lang="en-GB" sz="2400">
                <a:effectLst/>
                <a:latin typeface="Arial"/>
                <a:ea typeface="Times New Roman" panose="02020603050405020304" pitchFamily="18" charset="0"/>
                <a:cs typeface="Arial"/>
              </a:rPr>
              <a:t>Equipment used for immunisation, including used vials, ampoules, or  discharged vaccines in a syringe or applicator, should be disposed of at the end of a session by sealing in </a:t>
            </a:r>
            <a:r>
              <a:rPr lang="en-GB" sz="2400">
                <a:latin typeface="Arial"/>
                <a:ea typeface="Times New Roman" panose="02020603050405020304" pitchFamily="18" charset="0"/>
                <a:cs typeface="Arial"/>
              </a:rPr>
              <a:t>an</a:t>
            </a:r>
            <a:r>
              <a:rPr lang="en-GB" sz="2400">
                <a:effectLst/>
                <a:latin typeface="Arial"/>
                <a:ea typeface="Times New Roman" panose="02020603050405020304" pitchFamily="18" charset="0"/>
                <a:cs typeface="Arial"/>
              </a:rPr>
              <a:t> UN-approved puncture-resistant ‘sharps’ box, according to local authority regulations and guidance in the </a:t>
            </a:r>
            <a:r>
              <a:rPr lang="en-GB" sz="2400" u="sng">
                <a:solidFill>
                  <a:srgbClr val="0000FF"/>
                </a:solidFill>
                <a:effectLst/>
                <a:latin typeface="Arial"/>
                <a:ea typeface="Times New Roman" panose="02020603050405020304" pitchFamily="18" charset="0"/>
                <a:cs typeface="Arial"/>
                <a:hlinkClick r:id="rId3"/>
              </a:rPr>
              <a:t>Welsh Health Technical Memorandum Safe and Sustainable Management of Healthcare Waste 2025</a:t>
            </a:r>
            <a:endParaRPr lang="en-GB" sz="2400">
              <a:effectLst/>
              <a:latin typeface="Arial"/>
              <a:ea typeface="Times New Roman" panose="02020603050405020304" pitchFamily="18" charset="0"/>
              <a:cs typeface="Arial"/>
            </a:endParaRPr>
          </a:p>
          <a:p>
            <a:endParaRPr lang="en-GB"/>
          </a:p>
        </p:txBody>
      </p:sp>
      <p:sp>
        <p:nvSpPr>
          <p:cNvPr id="5" name="Slide Number Placeholder 4">
            <a:extLst>
              <a:ext uri="{FF2B5EF4-FFF2-40B4-BE49-F238E27FC236}">
                <a16:creationId xmlns:a16="http://schemas.microsoft.com/office/drawing/2014/main" id="{BDACCEFD-D7AF-1740-DE34-8061B5975828}"/>
              </a:ext>
            </a:extLst>
          </p:cNvPr>
          <p:cNvSpPr>
            <a:spLocks noGrp="1"/>
          </p:cNvSpPr>
          <p:nvPr>
            <p:ph type="sldNum" sz="quarter" idx="12"/>
          </p:nvPr>
        </p:nvSpPr>
        <p:spPr/>
        <p:txBody>
          <a:bodyPr/>
          <a:lstStyle/>
          <a:p>
            <a:fld id="{561D0CCE-8DCC-44DC-A653-AE62B1D84A52}" type="slidenum">
              <a:rPr lang="en-GB" smtClean="0"/>
              <a:pPr/>
              <a:t>70</a:t>
            </a:fld>
            <a:endParaRPr lang="en-GB"/>
          </a:p>
        </p:txBody>
      </p:sp>
    </p:spTree>
    <p:extLst>
      <p:ext uri="{BB962C8B-B14F-4D97-AF65-F5344CB8AC3E}">
        <p14:creationId xmlns:p14="http://schemas.microsoft.com/office/powerpoint/2010/main" val="414931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9DAC5-481E-B378-2EAA-3B953911A715}"/>
              </a:ext>
            </a:extLst>
          </p:cNvPr>
          <p:cNvSpPr>
            <a:spLocks noGrp="1"/>
          </p:cNvSpPr>
          <p:nvPr>
            <p:ph type="title"/>
          </p:nvPr>
        </p:nvSpPr>
        <p:spPr>
          <a:xfrm>
            <a:off x="0" y="40832"/>
            <a:ext cx="12192000" cy="693507"/>
          </a:xfrm>
        </p:spPr>
        <p:txBody>
          <a:bodyPr/>
          <a:lstStyle/>
          <a:p>
            <a:pPr algn="ctr"/>
            <a:r>
              <a:rPr lang="en-GB" b="1"/>
              <a:t>Post vaccination waiting times</a:t>
            </a:r>
          </a:p>
        </p:txBody>
      </p:sp>
      <p:sp>
        <p:nvSpPr>
          <p:cNvPr id="3" name="Content Placeholder 2">
            <a:extLst>
              <a:ext uri="{FF2B5EF4-FFF2-40B4-BE49-F238E27FC236}">
                <a16:creationId xmlns:a16="http://schemas.microsoft.com/office/drawing/2014/main" id="{F30779F0-E0EF-199D-78C0-D983EED447E6}"/>
              </a:ext>
            </a:extLst>
          </p:cNvPr>
          <p:cNvSpPr>
            <a:spLocks noGrp="1"/>
          </p:cNvSpPr>
          <p:nvPr>
            <p:ph idx="1"/>
          </p:nvPr>
        </p:nvSpPr>
        <p:spPr>
          <a:xfrm>
            <a:off x="414670" y="904460"/>
            <a:ext cx="11646080" cy="5012246"/>
          </a:xfrm>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For people with a history of allergy, as described in the Green Book, the 15 minute observation period remains. Further information is available here: </a:t>
            </a:r>
            <a:r>
              <a:rPr lang="en-GB" sz="1800" dirty="0">
                <a:solidFill>
                  <a:srgbClr val="002060"/>
                </a:solidFill>
              </a:rPr>
              <a:t>Table 5 </a:t>
            </a:r>
            <a:r>
              <a:rPr lang="en-GB" sz="1800" dirty="0">
                <a:hlinkClick r:id="rId3"/>
              </a:rPr>
              <a:t>Green Book: COVID-19 chapter</a:t>
            </a:r>
            <a:r>
              <a:rPr lang="en-GB" sz="1800" dirty="0">
                <a:solidFill>
                  <a:srgbClr val="002060"/>
                </a:solidFill>
              </a:rPr>
              <a:t>.</a:t>
            </a:r>
            <a:r>
              <a:rPr lang="en-GB" sz="1800" dirty="0">
                <a:solidFill>
                  <a:srgbClr val="FF0000"/>
                </a:solidFill>
              </a:rPr>
              <a:t> </a:t>
            </a: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For those </a:t>
            </a:r>
            <a:r>
              <a:rPr lang="en-GB" sz="1800" u="sng" dirty="0">
                <a:effectLst/>
                <a:latin typeface="Arial" panose="020B0604020202020204" pitchFamily="34" charset="0"/>
                <a:ea typeface="Times New Roman" panose="02020603050405020304" pitchFamily="18" charset="0"/>
                <a:cs typeface="Times New Roman" panose="02020603050405020304" pitchFamily="18" charset="0"/>
              </a:rPr>
              <a:t>without a history of allergies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(as described in the </a:t>
            </a:r>
            <a:r>
              <a:rPr lang="en-GB" sz="1800" dirty="0">
                <a:effectLst/>
                <a:latin typeface="Arial" panose="020B0604020202020204" pitchFamily="34" charset="0"/>
                <a:ea typeface="Times New Roman" panose="02020603050405020304" pitchFamily="18" charset="0"/>
                <a:cs typeface="Times New Roman" panose="02020603050405020304" pitchFamily="18" charset="0"/>
                <a:hlinkClick r:id="rId3"/>
              </a:rPr>
              <a:t>Green Book: COVID-19 Chapter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observation times are as follows: </a:t>
            </a:r>
          </a:p>
          <a:p>
            <a:pPr lvl="1">
              <a:buFont typeface="Courier New" panose="02070309020205020404" pitchFamily="49" charset="0"/>
              <a:buChar char="o"/>
            </a:pPr>
            <a:r>
              <a:rPr lang="en-GB" sz="1800" dirty="0"/>
              <a:t>After COVID-19 vaccine administration, individuals should be observed for any immediate reactions whilst they are receiving any verbal post vaccination information and exiting the centre. </a:t>
            </a:r>
          </a:p>
          <a:p>
            <a:pPr lvl="1">
              <a:buFont typeface="Courier New" panose="02070309020205020404" pitchFamily="49" charset="0"/>
              <a:buChar char="o"/>
            </a:pPr>
            <a:r>
              <a:rPr lang="en-GB" sz="1800" dirty="0"/>
              <a:t>Facilities for management of anaphylaxis should be available at all vaccination sites.</a:t>
            </a:r>
          </a:p>
          <a:p>
            <a:pPr lvl="1">
              <a:buFont typeface="Courier New" panose="02070309020205020404" pitchFamily="49" charset="0"/>
              <a:buChar char="o"/>
            </a:pPr>
            <a:r>
              <a:rPr lang="en-GB" sz="1800" b="1" dirty="0"/>
              <a:t>The advice to suspend the 15 minute observation period applies to all COVID-19 vaccines. </a:t>
            </a:r>
          </a:p>
          <a:p>
            <a:pPr lvl="1">
              <a:buFont typeface="Courier New" panose="02070309020205020404" pitchFamily="49" charset="0"/>
              <a:buChar char="o"/>
            </a:pPr>
            <a:r>
              <a:rPr lang="en-GB" sz="1800" dirty="0"/>
              <a:t>Vaccinated individuals should be informed about how to access immediate healthcare advice in the event of displaying any symptoms. </a:t>
            </a:r>
          </a:p>
          <a:p>
            <a:pPr lvl="1">
              <a:buFont typeface="Courier New" panose="02070309020205020404" pitchFamily="49" charset="0"/>
              <a:buChar char="o"/>
            </a:pPr>
            <a:r>
              <a:rPr lang="en-GB" sz="1800" dirty="0"/>
              <a:t>In some settings, for example domiciliary vaccination, this may require a responsible adult to be present for at least 15 minutes after vaccination. </a:t>
            </a:r>
          </a:p>
          <a:p>
            <a:pPr lvl="1">
              <a:buFont typeface="Courier New" panose="02070309020205020404" pitchFamily="49" charset="0"/>
              <a:buChar char="o"/>
            </a:pPr>
            <a:r>
              <a:rPr lang="en-GB" sz="1800" dirty="0"/>
              <a:t>No specific management is required for patients with a family history of allergies. </a:t>
            </a:r>
          </a:p>
          <a:p>
            <a:pPr marL="241300">
              <a:lnSpc>
                <a:spcPct val="102000"/>
              </a:lnSpc>
              <a:spcBef>
                <a:spcPts val="880"/>
              </a:spcBef>
              <a:buNone/>
            </a:pPr>
            <a:r>
              <a:rPr lang="en-GB" sz="1800" b="1" dirty="0">
                <a:effectLst/>
                <a:latin typeface="Gill Sans MT" panose="020B0502020104020203" pitchFamily="34" charset="0"/>
                <a:ea typeface="Gill Sans MT" panose="020B0502020104020203" pitchFamily="34" charset="0"/>
                <a:cs typeface="Gill Sans MT" panose="020B0502020104020203" pitchFamily="34" charset="0"/>
              </a:rPr>
              <a:t>Some adverse effects and syncope may temporarily affect the ability to drive or use machines. It is advised not to drive or use machinery until the prevailing symptoms have cleared.</a:t>
            </a:r>
          </a:p>
          <a:p>
            <a:pPr marL="0" indent="0">
              <a:buNone/>
            </a:pPr>
            <a:endParaRPr lang="en-GB" sz="1800" b="1" dirty="0"/>
          </a:p>
          <a:p>
            <a:endParaRPr lang="en-GB" sz="2000" b="1" dirty="0"/>
          </a:p>
        </p:txBody>
      </p:sp>
      <p:sp>
        <p:nvSpPr>
          <p:cNvPr id="5" name="Slide Number Placeholder 4">
            <a:extLst>
              <a:ext uri="{FF2B5EF4-FFF2-40B4-BE49-F238E27FC236}">
                <a16:creationId xmlns:a16="http://schemas.microsoft.com/office/drawing/2014/main" id="{314F46C2-E669-C273-2804-BEA9B446B628}"/>
              </a:ext>
            </a:extLst>
          </p:cNvPr>
          <p:cNvSpPr>
            <a:spLocks noGrp="1"/>
          </p:cNvSpPr>
          <p:nvPr>
            <p:ph type="sldNum" sz="quarter" idx="12"/>
          </p:nvPr>
        </p:nvSpPr>
        <p:spPr/>
        <p:txBody>
          <a:bodyPr/>
          <a:lstStyle/>
          <a:p>
            <a:fld id="{561D0CCE-8DCC-44DC-A653-AE62B1D84A52}" type="slidenum">
              <a:rPr lang="en-GB" smtClean="0"/>
              <a:pPr/>
              <a:t>71</a:t>
            </a:fld>
            <a:endParaRPr lang="en-GB"/>
          </a:p>
        </p:txBody>
      </p:sp>
    </p:spTree>
    <p:extLst>
      <p:ext uri="{BB962C8B-B14F-4D97-AF65-F5344CB8AC3E}">
        <p14:creationId xmlns:p14="http://schemas.microsoft.com/office/powerpoint/2010/main" val="14439693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492087"/>
            <a:ext cx="4962530" cy="2345900"/>
          </a:xfrm>
          <a:solidFill>
            <a:srgbClr val="EBECF9"/>
          </a:solidFill>
          <a:ln>
            <a:solidFill>
              <a:schemeClr val="accent6"/>
            </a:solidFill>
          </a:ln>
        </p:spPr>
        <p:txBody>
          <a:bodyPr lIns="91440" tIns="45720" rIns="91440" bIns="45720" anchor="t"/>
          <a:lstStyle/>
          <a:p>
            <a:pPr marL="0" indent="0">
              <a:buNone/>
            </a:pPr>
            <a:r>
              <a:rPr lang="en-GB" sz="1800" b="1">
                <a:cs typeface="Arial"/>
              </a:rPr>
              <a:t>Information to be given includes:</a:t>
            </a:r>
            <a:endParaRPr lang="en-US" sz="1800" b="1">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11326402" y="6381540"/>
            <a:ext cx="2743200" cy="365125"/>
          </a:xfrm>
        </p:spPr>
        <p:txBody>
          <a:bodyPr/>
          <a:lstStyle/>
          <a:p>
            <a:pPr algn="l"/>
            <a:fld id="{561D0CCE-8DCC-44DC-A653-AE62B1D84A52}" type="slidenum">
              <a:rPr lang="en-GB" smtClean="0"/>
              <a:pPr algn="l"/>
              <a:t>72</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solidFill>
            <a:srgbClr val="D5D7F3"/>
          </a:solidFill>
          <a:ln>
            <a:solidFill>
              <a:schemeClr val="accent6"/>
            </a:solidFill>
          </a:ln>
        </p:spPr>
        <p:txBody>
          <a:bodyPr wrap="square" lIns="91440" tIns="45720" rIns="91440" bIns="45720" rtlCol="0" anchor="t">
            <a:spAutoFit/>
          </a:bodyPr>
          <a:lstStyle/>
          <a:p>
            <a:r>
              <a:rPr lang="en-GB" b="1">
                <a:cs typeface="Arial"/>
              </a:rPr>
              <a:t>How much information should you give?</a:t>
            </a:r>
            <a:endParaRPr lang="en-US" b="1">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kern="1200">
                <a:solidFill>
                  <a:schemeClr val="tx1"/>
                </a:solidFill>
                <a:latin typeface="Arial"/>
                <a:ea typeface="+mn-ea"/>
                <a:cs typeface="+mn-cs"/>
                <a:hlinkClick r:id="rId3"/>
              </a:rPr>
              <a:t>Consent: the green book, chapter 2 - GOV.UK (www.gov.uk)</a:t>
            </a:r>
            <a:endParaRPr lang="en-US" sz="1400"/>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solidFill>
            <a:srgbClr val="B4B9EA"/>
          </a:solidFill>
          <a:ln>
            <a:solidFill>
              <a:srgbClr val="002060"/>
            </a:solidFill>
          </a:ln>
        </p:spPr>
        <p:txBody>
          <a:bodyPr wrap="square" rtlCol="0">
            <a:spAutoFit/>
          </a:bodyPr>
          <a:lstStyle/>
          <a:p>
            <a:pPr marL="0" indent="0" defTabSz="687388" eaLnBrk="0" hangingPunct="0">
              <a:buNone/>
              <a:defRPr/>
            </a:pPr>
            <a:r>
              <a:rPr lang="en-GB" b="1"/>
              <a:t>Consent is a process, not a one-off discussion and must consider 3 factors:</a:t>
            </a:r>
            <a:endParaRPr lang="en-GB" b="1">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459115" y="5944045"/>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Tree>
    <p:extLst>
      <p:ext uri="{BB962C8B-B14F-4D97-AF65-F5344CB8AC3E}">
        <p14:creationId xmlns:p14="http://schemas.microsoft.com/office/powerpoint/2010/main" val="35911677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C53F4-5A97-4355-806E-E71F3429123D}"/>
              </a:ext>
            </a:extLst>
          </p:cNvPr>
          <p:cNvSpPr>
            <a:spLocks noGrp="1"/>
          </p:cNvSpPr>
          <p:nvPr>
            <p:ph type="title"/>
          </p:nvPr>
        </p:nvSpPr>
        <p:spPr>
          <a:xfrm>
            <a:off x="167148" y="117987"/>
            <a:ext cx="12001146" cy="452284"/>
          </a:xfrm>
        </p:spPr>
        <p:txBody>
          <a:bodyPr lIns="91440" tIns="45720" rIns="91440" bIns="45720" anchor="t"/>
          <a:lstStyle/>
          <a:p>
            <a:pPr algn="ctr"/>
            <a:r>
              <a:rPr lang="en-GB" sz="3600" b="1"/>
              <a:t>Reporting Adverse Events</a:t>
            </a:r>
            <a:br>
              <a:rPr lang="en-GB" sz="3600" b="1"/>
            </a:br>
            <a:endParaRPr lang="en-GB" sz="3600" b="1"/>
          </a:p>
        </p:txBody>
      </p:sp>
      <p:sp>
        <p:nvSpPr>
          <p:cNvPr id="3" name="Content Placeholder 2">
            <a:extLst>
              <a:ext uri="{FF2B5EF4-FFF2-40B4-BE49-F238E27FC236}">
                <a16:creationId xmlns:a16="http://schemas.microsoft.com/office/drawing/2014/main" id="{39A11E10-FB4B-4C00-8D30-D23C39681252}"/>
              </a:ext>
            </a:extLst>
          </p:cNvPr>
          <p:cNvSpPr>
            <a:spLocks noGrp="1"/>
          </p:cNvSpPr>
          <p:nvPr>
            <p:ph idx="1"/>
          </p:nvPr>
        </p:nvSpPr>
        <p:spPr>
          <a:xfrm>
            <a:off x="629265" y="776749"/>
            <a:ext cx="7981335" cy="4711846"/>
          </a:xfrm>
        </p:spPr>
        <p:txBody>
          <a:bodyPr/>
          <a:lstStyle/>
          <a:p>
            <a:r>
              <a:rPr lang="en-GB" sz="2000">
                <a:solidFill>
                  <a:srgbClr val="002060"/>
                </a:solidFill>
              </a:rPr>
              <a:t>Vaccinees should be advised that they can report any adverse reactions or suspected side effects to the MHRA through the online </a:t>
            </a:r>
            <a:r>
              <a:rPr lang="en-GB" sz="2000">
                <a:solidFill>
                  <a:srgbClr val="002060"/>
                </a:solidFill>
                <a:hlinkClick r:id="rId3"/>
              </a:rPr>
              <a:t>yellow card scheme </a:t>
            </a:r>
            <a:r>
              <a:rPr lang="en-GB" sz="2000">
                <a:solidFill>
                  <a:srgbClr val="002060"/>
                </a:solidFill>
              </a:rPr>
              <a:t>website or the Yellow Card app</a:t>
            </a:r>
          </a:p>
          <a:p>
            <a:r>
              <a:rPr lang="en-GB" altLang="en-US" sz="2000">
                <a:solidFill>
                  <a:srgbClr val="002060"/>
                </a:solidFill>
                <a:ea typeface="Source Sans Pro"/>
              </a:rPr>
              <a:t>Anyone (patients and HCWs) can make a Yellow Card report, even if they are uncertain as to whether a vaccine caused the condition</a:t>
            </a:r>
          </a:p>
          <a:p>
            <a:r>
              <a:rPr lang="en-GB" sz="2000" b="1"/>
              <a:t>▼ </a:t>
            </a:r>
            <a:r>
              <a:rPr lang="en-GB" sz="2000"/>
              <a:t>This medicinal product is subject to additional monitoring. This will allow quick identification of new safety information. Healthcare professionals are asked to report any suspected adverse reactions*.</a:t>
            </a:r>
            <a:endParaRPr lang="en-GB" altLang="en-US" sz="2000">
              <a:solidFill>
                <a:srgbClr val="002060"/>
              </a:solidFill>
              <a:ea typeface="Source Sans Pro"/>
            </a:endParaRPr>
          </a:p>
          <a:p>
            <a:endParaRPr lang="en-GB"/>
          </a:p>
        </p:txBody>
      </p:sp>
      <p:sp>
        <p:nvSpPr>
          <p:cNvPr id="5" name="Slide Number Placeholder 4">
            <a:extLst>
              <a:ext uri="{FF2B5EF4-FFF2-40B4-BE49-F238E27FC236}">
                <a16:creationId xmlns:a16="http://schemas.microsoft.com/office/drawing/2014/main" id="{D633BA76-993F-426B-A73A-C762A18C9987}"/>
              </a:ext>
            </a:extLst>
          </p:cNvPr>
          <p:cNvSpPr>
            <a:spLocks noGrp="1"/>
          </p:cNvSpPr>
          <p:nvPr>
            <p:ph type="sldNum" sz="quarter" idx="12"/>
          </p:nvPr>
        </p:nvSpPr>
        <p:spPr/>
        <p:txBody>
          <a:bodyPr/>
          <a:lstStyle/>
          <a:p>
            <a:fld id="{561D0CCE-8DCC-44DC-A653-AE62B1D84A52}" type="slidenum">
              <a:rPr lang="en-GB" smtClean="0"/>
              <a:pPr/>
              <a:t>73</a:t>
            </a:fld>
            <a:endParaRPr lang="en-GB"/>
          </a:p>
        </p:txBody>
      </p:sp>
      <p:pic>
        <p:nvPicPr>
          <p:cNvPr id="6" name="Picture 5">
            <a:extLst>
              <a:ext uri="{FF2B5EF4-FFF2-40B4-BE49-F238E27FC236}">
                <a16:creationId xmlns:a16="http://schemas.microsoft.com/office/drawing/2014/main" id="{1B5BC04F-7B5E-4837-9DC2-60FA5160856A}"/>
              </a:ext>
            </a:extLst>
          </p:cNvPr>
          <p:cNvPicPr>
            <a:picLocks noChangeAspect="1"/>
          </p:cNvPicPr>
          <p:nvPr/>
        </p:nvPicPr>
        <p:blipFill>
          <a:blip r:embed="rId4" cstate="print"/>
          <a:stretch>
            <a:fillRect/>
          </a:stretch>
        </p:blipFill>
        <p:spPr>
          <a:xfrm>
            <a:off x="8712827" y="776749"/>
            <a:ext cx="3229324" cy="4059111"/>
          </a:xfrm>
          <a:prstGeom prst="rect">
            <a:avLst/>
          </a:prstGeom>
        </p:spPr>
      </p:pic>
      <p:sp>
        <p:nvSpPr>
          <p:cNvPr id="7" name="TextBox 6">
            <a:extLst>
              <a:ext uri="{FF2B5EF4-FFF2-40B4-BE49-F238E27FC236}">
                <a16:creationId xmlns:a16="http://schemas.microsoft.com/office/drawing/2014/main" id="{BCBB1DE6-B35F-44C2-A897-4269731CEA1C}"/>
              </a:ext>
            </a:extLst>
          </p:cNvPr>
          <p:cNvSpPr txBox="1"/>
          <p:nvPr/>
        </p:nvSpPr>
        <p:spPr>
          <a:xfrm>
            <a:off x="8712828" y="4916129"/>
            <a:ext cx="3229323" cy="923330"/>
          </a:xfrm>
          <a:prstGeom prst="rect">
            <a:avLst/>
          </a:prstGeom>
          <a:noFill/>
        </p:spPr>
        <p:txBody>
          <a:bodyPr wrap="square" rtlCol="0">
            <a:spAutoFit/>
          </a:bodyPr>
          <a:lstStyle/>
          <a:p>
            <a:pPr algn="ctr"/>
            <a:r>
              <a:rPr lang="en-GB"/>
              <a:t>The QR code can be used for quick and easy access to the Yellow Card reporting site.</a:t>
            </a:r>
          </a:p>
        </p:txBody>
      </p:sp>
      <p:pic>
        <p:nvPicPr>
          <p:cNvPr id="8" name="Picture 2">
            <a:extLst>
              <a:ext uri="{FF2B5EF4-FFF2-40B4-BE49-F238E27FC236}">
                <a16:creationId xmlns:a16="http://schemas.microsoft.com/office/drawing/2014/main" id="{7ED0D74E-641A-4C77-859F-14EE29E07B4D}"/>
              </a:ext>
            </a:extLst>
          </p:cNvPr>
          <p:cNvPicPr>
            <a:picLocks noChangeAspect="1" noChangeArrowheads="1"/>
          </p:cNvPicPr>
          <p:nvPr/>
        </p:nvPicPr>
        <p:blipFill>
          <a:blip r:embed="rId5" cstate="print"/>
          <a:srcRect t="22614" r="84051" b="64341"/>
          <a:stretch>
            <a:fillRect/>
          </a:stretch>
        </p:blipFill>
        <p:spPr bwMode="auto">
          <a:xfrm>
            <a:off x="2993625" y="3429000"/>
            <a:ext cx="3393189" cy="1474422"/>
          </a:xfrm>
          <a:prstGeom prst="rect">
            <a:avLst/>
          </a:prstGeom>
          <a:noFill/>
          <a:ln w="9525">
            <a:noFill/>
            <a:miter lim="800000"/>
            <a:headEnd/>
            <a:tailEnd/>
          </a:ln>
        </p:spPr>
      </p:pic>
      <p:sp>
        <p:nvSpPr>
          <p:cNvPr id="10" name="TextBox 9">
            <a:extLst>
              <a:ext uri="{FF2B5EF4-FFF2-40B4-BE49-F238E27FC236}">
                <a16:creationId xmlns:a16="http://schemas.microsoft.com/office/drawing/2014/main" id="{80779D91-1844-4F96-87DC-9C6E6D70ACD3}"/>
              </a:ext>
            </a:extLst>
          </p:cNvPr>
          <p:cNvSpPr txBox="1"/>
          <p:nvPr/>
        </p:nvSpPr>
        <p:spPr>
          <a:xfrm>
            <a:off x="2639398" y="5146961"/>
            <a:ext cx="4284043" cy="461665"/>
          </a:xfrm>
          <a:prstGeom prst="rect">
            <a:avLst/>
          </a:prstGeom>
          <a:noFill/>
        </p:spPr>
        <p:txBody>
          <a:bodyPr wrap="square">
            <a:spAutoFit/>
          </a:bodyPr>
          <a:lstStyle/>
          <a:p>
            <a:pPr marL="0" indent="0" algn="ctr">
              <a:buNone/>
            </a:pPr>
            <a:r>
              <a:rPr lang="en-GB" sz="2400" u="sng">
                <a:solidFill>
                  <a:srgbClr val="0563C1"/>
                </a:solidFill>
                <a:effectLst/>
                <a:ea typeface="Calibri" panose="020F0502020204030204" pitchFamily="34" charset="0"/>
                <a:cs typeface="Times New Roman" panose="02020603050405020304" pitchFamily="18" charset="0"/>
                <a:hlinkClick r:id="rId6"/>
              </a:rPr>
              <a:t>www.mhra.gov.uk/yellowcard</a:t>
            </a:r>
            <a:r>
              <a:rPr lang="en-GB" sz="2400">
                <a:effectLst/>
                <a:ea typeface="Calibri" panose="020F0502020204030204" pitchFamily="34" charset="0"/>
                <a:cs typeface="Times New Roman" panose="02020603050405020304" pitchFamily="18" charset="0"/>
              </a:rPr>
              <a:t> </a:t>
            </a:r>
            <a:endParaRPr lang="en-GB" sz="2400">
              <a:solidFill>
                <a:srgbClr val="002060"/>
              </a:solidFill>
            </a:endParaRPr>
          </a:p>
        </p:txBody>
      </p:sp>
    </p:spTree>
    <p:extLst>
      <p:ext uri="{BB962C8B-B14F-4D97-AF65-F5344CB8AC3E}">
        <p14:creationId xmlns:p14="http://schemas.microsoft.com/office/powerpoint/2010/main" val="4987327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EB6F67-8228-D487-7A77-C1D1E46B6D29}"/>
              </a:ext>
            </a:extLst>
          </p:cNvPr>
          <p:cNvSpPr>
            <a:spLocks noGrp="1"/>
          </p:cNvSpPr>
          <p:nvPr>
            <p:ph type="body" sz="quarter" idx="10"/>
          </p:nvPr>
        </p:nvSpPr>
        <p:spPr/>
        <p:txBody>
          <a:bodyPr/>
          <a:lstStyle/>
          <a:p>
            <a:r>
              <a:rPr lang="en-GB"/>
              <a:t>Summary and resources</a:t>
            </a:r>
          </a:p>
        </p:txBody>
      </p:sp>
    </p:spTree>
    <p:extLst>
      <p:ext uri="{BB962C8B-B14F-4D97-AF65-F5344CB8AC3E}">
        <p14:creationId xmlns:p14="http://schemas.microsoft.com/office/powerpoint/2010/main" val="472603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45476-77CE-F7F5-5A35-4C4D1E1EEB14}"/>
              </a:ext>
            </a:extLst>
          </p:cNvPr>
          <p:cNvSpPr>
            <a:spLocks noGrp="1"/>
          </p:cNvSpPr>
          <p:nvPr>
            <p:ph type="title"/>
          </p:nvPr>
        </p:nvSpPr>
        <p:spPr>
          <a:xfrm>
            <a:off x="612226" y="136525"/>
            <a:ext cx="10515600" cy="599199"/>
          </a:xfrm>
        </p:spPr>
        <p:txBody>
          <a:bodyPr/>
          <a:lstStyle/>
          <a:p>
            <a:r>
              <a:rPr lang="en-GB" sz="3600" b="1"/>
              <a:t>Key messages</a:t>
            </a:r>
            <a:endParaRPr lang="en-GB" sz="3600"/>
          </a:p>
        </p:txBody>
      </p:sp>
      <p:sp>
        <p:nvSpPr>
          <p:cNvPr id="3" name="Content Placeholder 2">
            <a:extLst>
              <a:ext uri="{FF2B5EF4-FFF2-40B4-BE49-F238E27FC236}">
                <a16:creationId xmlns:a16="http://schemas.microsoft.com/office/drawing/2014/main" id="{BD402192-D26C-9010-6E26-781F59E57095}"/>
              </a:ext>
            </a:extLst>
          </p:cNvPr>
          <p:cNvSpPr>
            <a:spLocks noGrp="1"/>
          </p:cNvSpPr>
          <p:nvPr>
            <p:ph idx="1"/>
          </p:nvPr>
        </p:nvSpPr>
        <p:spPr>
          <a:xfrm>
            <a:off x="313338" y="735724"/>
            <a:ext cx="11565323" cy="5635679"/>
          </a:xfrm>
        </p:spPr>
        <p:txBody>
          <a:bodyPr lIns="91440" tIns="45720" rIns="91440" bIns="45720" anchor="t"/>
          <a:lstStyle/>
          <a:p>
            <a:r>
              <a:rPr lang="en-GB" sz="1500" b="0" i="0">
                <a:effectLst/>
              </a:rPr>
              <a:t>COVID-19 is now a relatively mild disease for the vast majority of people. This ongoing increase in population immunity permits the development of a more targeted programme aimed at those at higher risk of developing serious COVID-19 disease.</a:t>
            </a:r>
            <a:endParaRPr lang="en-GB" sz="1500" b="0" i="0">
              <a:effectLst/>
              <a:cs typeface="Arial"/>
            </a:endParaRPr>
          </a:p>
          <a:p>
            <a:r>
              <a:rPr lang="en-GB" sz="1500"/>
              <a:t>Individuals aged six months to 4 years who become eligible for COVID-19 vaccination require 2 primary doses as per PGD (off-label).</a:t>
            </a:r>
            <a:endParaRPr lang="en-GB" sz="1500">
              <a:cs typeface="Arial"/>
            </a:endParaRPr>
          </a:p>
          <a:p>
            <a:r>
              <a:rPr lang="en-GB" sz="1500"/>
              <a:t>Individuals aged six months and above with severe immunosuppression may be considered for additional doses </a:t>
            </a:r>
            <a:r>
              <a:rPr lang="en-GB" sz="1500" b="1"/>
              <a:t>ideally at an interval of 8 to 12 weeks from the previous dose.</a:t>
            </a:r>
            <a:endParaRPr lang="en-GB" sz="1500" b="1">
              <a:cs typeface="Arial"/>
            </a:endParaRPr>
          </a:p>
          <a:p>
            <a:r>
              <a:rPr lang="en-GB" sz="1500"/>
              <a:t>Exception to this ideal interval may be advised based on specialist clinical judgement, for example for those about to receive or increase the intensity of an immunosuppressive treatment, where a better response would be made if immunised prior to that treatment commencing. </a:t>
            </a:r>
            <a:endParaRPr lang="en-GB" sz="1500">
              <a:cs typeface="Arial"/>
            </a:endParaRPr>
          </a:p>
          <a:p>
            <a:r>
              <a:rPr lang="en-GB" sz="1500"/>
              <a:t>Where the specialist has advised an exception, then the interval may be reduced to a </a:t>
            </a:r>
            <a:r>
              <a:rPr lang="en-GB" sz="1500" b="1"/>
              <a:t>minimum of three weeks </a:t>
            </a:r>
            <a:r>
              <a:rPr lang="en-GB" sz="1500"/>
              <a:t>for any of the vaccine products. </a:t>
            </a:r>
            <a:endParaRPr lang="en-GB" sz="1500">
              <a:cs typeface="Arial"/>
            </a:endParaRPr>
          </a:p>
          <a:p>
            <a:pPr>
              <a:spcAft>
                <a:spcPts val="300"/>
              </a:spcAft>
            </a:pPr>
            <a:r>
              <a:rPr lang="en-GB" sz="1500">
                <a:effectLst/>
                <a:latin typeface="Arial"/>
                <a:ea typeface="Times New Roman" panose="02020603050405020304" pitchFamily="18" charset="0"/>
                <a:cs typeface="Arial"/>
              </a:rPr>
              <a:t>Previously unvaccinated individuals</a:t>
            </a:r>
            <a:r>
              <a:rPr lang="en-GB" sz="1500" baseline="30000">
                <a:effectLst/>
                <a:latin typeface="Calibri"/>
                <a:ea typeface="Calibri"/>
                <a:cs typeface="Times New Roman"/>
              </a:rPr>
              <a:t> </a:t>
            </a:r>
            <a:r>
              <a:rPr lang="en-GB" sz="1500">
                <a:effectLst/>
                <a:latin typeface="Arial"/>
                <a:ea typeface="Times New Roman" panose="02020603050405020304" pitchFamily="18" charset="0"/>
                <a:cs typeface="Arial"/>
              </a:rPr>
              <a:t>who become or have recently become severely immunosuppressed, should be considered for a first dose of vaccination, and if recommended by their specialist clinician, the second dose given </a:t>
            </a:r>
            <a:r>
              <a:rPr lang="en-GB" sz="1500" b="1">
                <a:effectLst/>
                <a:latin typeface="Arial"/>
                <a:ea typeface="Times New Roman" panose="02020603050405020304" pitchFamily="18" charset="0"/>
                <a:cs typeface="Arial"/>
              </a:rPr>
              <a:t>ideally between 8-12 weeks from the previous dose to extend protection. </a:t>
            </a:r>
          </a:p>
          <a:p>
            <a:pPr>
              <a:spcAft>
                <a:spcPts val="300"/>
              </a:spcAft>
            </a:pPr>
            <a:r>
              <a:rPr lang="en-GB" sz="1500">
                <a:effectLst/>
                <a:ea typeface="Calibri"/>
                <a:cs typeface="Times New Roman"/>
              </a:rPr>
              <a:t>Individuals who receive bone marrow transplants (BMT), or CAR-T therapy for certain conditions, may have lost immunological memory of previous vaccination and should be considered for a full course of revaccination for vaccines in the routine programme under specialist advice. Individuals who have recovered from a BMT should be considered for a first dose of COVID-19 vaccine regardless of time of year with a subsequent dose offered ideally 8 to 12 weeks later to extend the duration of protection. Specialist clinical advice should be sought. </a:t>
            </a:r>
          </a:p>
          <a:p>
            <a:r>
              <a:rPr lang="en-GB" sz="1500">
                <a:effectLst/>
                <a:ea typeface="Calibri"/>
                <a:cs typeface="Arial"/>
              </a:rPr>
              <a:t>For individuals about to receive planned immunosuppressive treatment, a </a:t>
            </a:r>
            <a:r>
              <a:rPr lang="en-GB" sz="1500" b="1">
                <a:effectLst/>
                <a:ea typeface="Calibri"/>
                <a:cs typeface="Arial"/>
              </a:rPr>
              <a:t>minimum interval of 3 weeks </a:t>
            </a:r>
            <a:r>
              <a:rPr lang="en-GB" sz="1500">
                <a:effectLst/>
                <a:ea typeface="Calibri"/>
                <a:cs typeface="Arial"/>
              </a:rPr>
              <a:t>between COVID-19 doses may be followed, to enable the vaccine to be given whilst the individual’s immune system is better able to respond.</a:t>
            </a:r>
            <a:endParaRPr lang="en-GB" sz="1500" b="0" i="0">
              <a:effectLst/>
              <a:latin typeface="+mn-lt"/>
              <a:ea typeface="Calibri"/>
              <a:cs typeface="Arial"/>
            </a:endParaRPr>
          </a:p>
          <a:p>
            <a:endParaRPr lang="en-GB" sz="2000" b="0" i="0">
              <a:solidFill>
                <a:srgbClr val="002060"/>
              </a:solidFill>
              <a:effectLst/>
              <a:latin typeface="+mn-lt"/>
            </a:endParaRPr>
          </a:p>
          <a:p>
            <a:endParaRPr lang="en-GB"/>
          </a:p>
        </p:txBody>
      </p:sp>
      <p:sp>
        <p:nvSpPr>
          <p:cNvPr id="5" name="Slide Number Placeholder 4">
            <a:extLst>
              <a:ext uri="{FF2B5EF4-FFF2-40B4-BE49-F238E27FC236}">
                <a16:creationId xmlns:a16="http://schemas.microsoft.com/office/drawing/2014/main" id="{E3477E22-2ECC-0BD9-6766-ECB2F83EAF1A}"/>
              </a:ext>
            </a:extLst>
          </p:cNvPr>
          <p:cNvSpPr>
            <a:spLocks noGrp="1"/>
          </p:cNvSpPr>
          <p:nvPr>
            <p:ph type="sldNum" sz="quarter" idx="12"/>
          </p:nvPr>
        </p:nvSpPr>
        <p:spPr/>
        <p:txBody>
          <a:bodyPr/>
          <a:lstStyle/>
          <a:p>
            <a:fld id="{561D0CCE-8DCC-44DC-A653-AE62B1D84A52}" type="slidenum">
              <a:rPr lang="en-GB" smtClean="0"/>
              <a:pPr/>
              <a:t>75</a:t>
            </a:fld>
            <a:endParaRPr lang="en-GB"/>
          </a:p>
        </p:txBody>
      </p:sp>
    </p:spTree>
    <p:extLst>
      <p:ext uri="{BB962C8B-B14F-4D97-AF65-F5344CB8AC3E}">
        <p14:creationId xmlns:p14="http://schemas.microsoft.com/office/powerpoint/2010/main" val="17515081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C7647-6A3D-D9D7-E269-1BF11DBD9696}"/>
              </a:ext>
            </a:extLst>
          </p:cNvPr>
          <p:cNvSpPr>
            <a:spLocks noGrp="1"/>
          </p:cNvSpPr>
          <p:nvPr>
            <p:ph type="title"/>
          </p:nvPr>
        </p:nvSpPr>
        <p:spPr>
          <a:xfrm>
            <a:off x="-10885" y="-4989"/>
            <a:ext cx="12202885" cy="1325563"/>
          </a:xfrm>
        </p:spPr>
        <p:txBody>
          <a:bodyPr lIns="91440" tIns="45720" rIns="91440" bIns="45720" anchor="t"/>
          <a:lstStyle/>
          <a:p>
            <a:pPr algn="ctr"/>
            <a:r>
              <a:rPr lang="en-GB" sz="3600" b="1">
                <a:cs typeface="Arial"/>
              </a:rPr>
              <a:t>Confident vaccine conversations - Behavioural Science Motivational Interviewing approach </a:t>
            </a:r>
            <a:br>
              <a:rPr lang="en-GB" sz="3600" b="1">
                <a:cs typeface="Arial"/>
              </a:rPr>
            </a:br>
            <a:r>
              <a:rPr lang="en-GB" sz="3600" b="1">
                <a:cs typeface="Arial"/>
              </a:rPr>
              <a:t>  eLearning module</a:t>
            </a:r>
          </a:p>
        </p:txBody>
      </p:sp>
      <p:pic>
        <p:nvPicPr>
          <p:cNvPr id="6" name="Content Placeholder 5" descr="A person sitting on the floor&#10;&#10;AI-generated content may be incorrect.">
            <a:extLst>
              <a:ext uri="{FF2B5EF4-FFF2-40B4-BE49-F238E27FC236}">
                <a16:creationId xmlns:a16="http://schemas.microsoft.com/office/drawing/2014/main" id="{83DD513E-B6B6-E1A9-A5ED-4D4CDB053F39}"/>
              </a:ext>
            </a:extLst>
          </p:cNvPr>
          <p:cNvPicPr>
            <a:picLocks noGrp="1" noChangeAspect="1"/>
          </p:cNvPicPr>
          <p:nvPr>
            <p:ph idx="1"/>
          </p:nvPr>
        </p:nvPicPr>
        <p:blipFill>
          <a:blip r:embed="rId3"/>
          <a:srcRect t="201" r="602" b="40845"/>
          <a:stretch>
            <a:fillRect/>
          </a:stretch>
        </p:blipFill>
        <p:spPr>
          <a:xfrm>
            <a:off x="946395" y="1554108"/>
            <a:ext cx="10132757" cy="2565279"/>
          </a:xfrm>
          <a:prstGeom prst="rect">
            <a:avLst/>
          </a:prstGeom>
          <a:ln>
            <a:solidFill>
              <a:schemeClr val="tx1"/>
            </a:solidFill>
          </a:ln>
        </p:spPr>
      </p:pic>
      <p:sp>
        <p:nvSpPr>
          <p:cNvPr id="5" name="Slide Number Placeholder 4">
            <a:extLst>
              <a:ext uri="{FF2B5EF4-FFF2-40B4-BE49-F238E27FC236}">
                <a16:creationId xmlns:a16="http://schemas.microsoft.com/office/drawing/2014/main" id="{6379F9F1-E48D-F444-B68F-45AA637F2E1A}"/>
              </a:ext>
            </a:extLst>
          </p:cNvPr>
          <p:cNvSpPr>
            <a:spLocks noGrp="1"/>
          </p:cNvSpPr>
          <p:nvPr>
            <p:ph type="sldNum" sz="quarter" idx="12"/>
          </p:nvPr>
        </p:nvSpPr>
        <p:spPr/>
        <p:txBody>
          <a:bodyPr/>
          <a:lstStyle/>
          <a:p>
            <a:fld id="{561D0CCE-8DCC-44DC-A653-AE62B1D84A52}" type="slidenum">
              <a:rPr lang="en-GB" smtClean="0"/>
              <a:pPr/>
              <a:t>76</a:t>
            </a:fld>
            <a:endParaRPr lang="en-GB"/>
          </a:p>
        </p:txBody>
      </p:sp>
      <p:sp>
        <p:nvSpPr>
          <p:cNvPr id="3" name="TextBox 2">
            <a:extLst>
              <a:ext uri="{FF2B5EF4-FFF2-40B4-BE49-F238E27FC236}">
                <a16:creationId xmlns:a16="http://schemas.microsoft.com/office/drawing/2014/main" id="{7B5890BB-40C1-5A74-7B48-E48BBEF840F6}"/>
              </a:ext>
            </a:extLst>
          </p:cNvPr>
          <p:cNvSpPr txBox="1"/>
          <p:nvPr/>
        </p:nvSpPr>
        <p:spPr>
          <a:xfrm>
            <a:off x="472966" y="4190999"/>
            <a:ext cx="11246068" cy="2658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a:latin typeface="Arial"/>
                <a:ea typeface="Calibri"/>
                <a:cs typeface="Arial"/>
              </a:rPr>
              <a:t>This eLearning module has been developed as a collaborative project between:​</a:t>
            </a:r>
          </a:p>
          <a:p>
            <a:endParaRPr lang="en-US">
              <a:latin typeface="Arial"/>
              <a:ea typeface="Calibri"/>
              <a:cs typeface="Arial"/>
            </a:endParaRPr>
          </a:p>
          <a:p>
            <a:pPr marL="342900" indent="-342900">
              <a:buFont typeface="Arial"/>
              <a:buChar char="•"/>
            </a:pPr>
            <a:r>
              <a:rPr lang="en-US">
                <a:latin typeface="Arial"/>
                <a:ea typeface="Calibri"/>
                <a:cs typeface="Arial"/>
              </a:rPr>
              <a:t>Public health Wales - Health Protection Division -Training Guidance and Behavioral Science Team ​</a:t>
            </a:r>
          </a:p>
          <a:p>
            <a:pPr marL="342900" indent="-342900">
              <a:buFont typeface="Arial"/>
              <a:buChar char="•"/>
            </a:pPr>
            <a:r>
              <a:rPr lang="en-US">
                <a:latin typeface="Arial"/>
                <a:ea typeface="Calibri"/>
                <a:cs typeface="Arial"/>
              </a:rPr>
              <a:t>Public health Wales - Behavioral Science Unit​</a:t>
            </a:r>
          </a:p>
          <a:p>
            <a:pPr marL="342900" indent="-342900">
              <a:buFont typeface="Arial"/>
              <a:buChar char="•"/>
            </a:pPr>
            <a:r>
              <a:rPr lang="en-US">
                <a:latin typeface="Arial"/>
                <a:ea typeface="Calibri"/>
                <a:cs typeface="Arial"/>
              </a:rPr>
              <a:t>Public health Wales - Health Protection Division - Vaccine Preventable Disease </a:t>
            </a:r>
            <a:r>
              <a:rPr lang="en-US" err="1">
                <a:latin typeface="Arial"/>
                <a:ea typeface="Calibri"/>
                <a:cs typeface="Arial"/>
              </a:rPr>
              <a:t>Programme</a:t>
            </a:r>
            <a:r>
              <a:rPr lang="en-US">
                <a:latin typeface="Arial"/>
                <a:ea typeface="Calibri"/>
                <a:cs typeface="Arial"/>
              </a:rPr>
              <a:t> </a:t>
            </a:r>
          </a:p>
          <a:p>
            <a:pPr>
              <a:lnSpc>
                <a:spcPct val="90000"/>
              </a:lnSpc>
              <a:spcBef>
                <a:spcPts val="1000"/>
              </a:spcBef>
            </a:pPr>
            <a:r>
              <a:rPr lang="en-US">
                <a:latin typeface="Arial"/>
                <a:ea typeface="Verdana"/>
                <a:cs typeface="Arial"/>
              </a:rPr>
              <a:t>The eLearning module is available on </a:t>
            </a:r>
            <a:r>
              <a:rPr lang="en-US">
                <a:latin typeface="Arial"/>
                <a:ea typeface="Verdana"/>
                <a:cs typeface="Arial"/>
                <a:hlinkClick r:id="rId4"/>
              </a:rPr>
              <a:t>ESR</a:t>
            </a:r>
            <a:r>
              <a:rPr lang="en-US">
                <a:latin typeface="Arial"/>
                <a:ea typeface="Verdana"/>
                <a:cs typeface="Arial"/>
              </a:rPr>
              <a:t> and </a:t>
            </a:r>
            <a:r>
              <a:rPr lang="en-US">
                <a:latin typeface="Arial"/>
                <a:ea typeface="Verdana"/>
                <a:cs typeface="Arial"/>
                <a:hlinkClick r:id="rId5"/>
              </a:rPr>
              <a:t>Learning@Wales</a:t>
            </a:r>
            <a:r>
              <a:rPr lang="en-US">
                <a:latin typeface="Arial"/>
                <a:ea typeface="Verdana"/>
                <a:cs typeface="Arial"/>
              </a:rPr>
              <a:t>. Information and registration support is available here: </a:t>
            </a:r>
            <a:r>
              <a:rPr lang="en-US">
                <a:latin typeface="Arial"/>
                <a:ea typeface="Verdana"/>
                <a:cs typeface="Arial"/>
                <a:hlinkClick r:id="rId6"/>
              </a:rPr>
              <a:t>Immunisation eLearning - Public Health Wales</a:t>
            </a:r>
            <a:r>
              <a:rPr lang="en-US">
                <a:latin typeface="Arial"/>
                <a:ea typeface="Verdana"/>
                <a:cs typeface="Arial"/>
              </a:rPr>
              <a:t> </a:t>
            </a:r>
          </a:p>
          <a:p>
            <a:br>
              <a:rPr lang="en-US"/>
            </a:br>
            <a:endParaRPr lang="en-US">
              <a:cs typeface="Arial"/>
            </a:endParaRPr>
          </a:p>
        </p:txBody>
      </p:sp>
    </p:spTree>
    <p:extLst>
      <p:ext uri="{BB962C8B-B14F-4D97-AF65-F5344CB8AC3E}">
        <p14:creationId xmlns:p14="http://schemas.microsoft.com/office/powerpoint/2010/main" val="12974397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DAE5E-3EE2-8190-D62A-6CF699976F63}"/>
              </a:ext>
            </a:extLst>
          </p:cNvPr>
          <p:cNvSpPr>
            <a:spLocks noGrp="1"/>
          </p:cNvSpPr>
          <p:nvPr>
            <p:ph type="title"/>
          </p:nvPr>
        </p:nvSpPr>
        <p:spPr>
          <a:xfrm>
            <a:off x="1" y="0"/>
            <a:ext cx="12191999" cy="629265"/>
          </a:xfrm>
        </p:spPr>
        <p:txBody>
          <a:bodyPr/>
          <a:lstStyle/>
          <a:p>
            <a:pPr algn="ctr"/>
            <a:r>
              <a:rPr lang="en-GB" sz="4400" b="1">
                <a:solidFill>
                  <a:srgbClr val="002060"/>
                </a:solidFill>
              </a:rPr>
              <a:t>Public resources</a:t>
            </a:r>
            <a:endParaRPr lang="en-GB" b="1">
              <a:solidFill>
                <a:srgbClr val="002060"/>
              </a:solidFill>
            </a:endParaRPr>
          </a:p>
        </p:txBody>
      </p:sp>
      <p:sp>
        <p:nvSpPr>
          <p:cNvPr id="5" name="Slide Number Placeholder 4">
            <a:extLst>
              <a:ext uri="{FF2B5EF4-FFF2-40B4-BE49-F238E27FC236}">
                <a16:creationId xmlns:a16="http://schemas.microsoft.com/office/drawing/2014/main" id="{188B6699-41C7-4B82-5477-009F55DA714A}"/>
              </a:ext>
            </a:extLst>
          </p:cNvPr>
          <p:cNvSpPr>
            <a:spLocks noGrp="1"/>
          </p:cNvSpPr>
          <p:nvPr>
            <p:ph type="sldNum" sz="quarter" idx="12"/>
          </p:nvPr>
        </p:nvSpPr>
        <p:spPr/>
        <p:txBody>
          <a:bodyPr/>
          <a:lstStyle/>
          <a:p>
            <a:fld id="{561D0CCE-8DCC-44DC-A653-AE62B1D84A52}" type="slidenum">
              <a:rPr lang="en-GB" smtClean="0"/>
              <a:pPr/>
              <a:t>77</a:t>
            </a:fld>
            <a:endParaRPr lang="en-GB"/>
          </a:p>
        </p:txBody>
      </p:sp>
      <p:sp>
        <p:nvSpPr>
          <p:cNvPr id="9" name="TextBox 8">
            <a:extLst>
              <a:ext uri="{FF2B5EF4-FFF2-40B4-BE49-F238E27FC236}">
                <a16:creationId xmlns:a16="http://schemas.microsoft.com/office/drawing/2014/main" id="{BF86B399-F2D3-7939-B164-C874A030F24D}"/>
              </a:ext>
            </a:extLst>
          </p:cNvPr>
          <p:cNvSpPr txBox="1"/>
          <p:nvPr/>
        </p:nvSpPr>
        <p:spPr>
          <a:xfrm>
            <a:off x="1945759" y="577480"/>
            <a:ext cx="8036442" cy="923330"/>
          </a:xfrm>
          <a:prstGeom prst="rect">
            <a:avLst/>
          </a:prstGeom>
          <a:noFill/>
        </p:spPr>
        <p:txBody>
          <a:bodyPr wrap="square" lIns="91440" tIns="45720" rIns="91440" bIns="45720" anchor="t">
            <a:spAutoFit/>
          </a:bodyPr>
          <a:lstStyle/>
          <a:p>
            <a:pPr marL="0" indent="0" algn="ctr">
              <a:buNone/>
            </a:pPr>
            <a:r>
              <a:rPr lang="en-GB" sz="1800">
                <a:hlinkClick r:id="rId2"/>
              </a:rPr>
              <a:t>Immunisation and Vaccines - Public Health Wales (nhs.wales)</a:t>
            </a:r>
            <a:endParaRPr lang="en-GB" sz="1800"/>
          </a:p>
          <a:p>
            <a:pPr algn="ctr"/>
            <a:r>
              <a:rPr lang="en-GB" sz="1800">
                <a:hlinkClick r:id="rId3">
                  <a:extLst>
                    <a:ext uri="{A12FA001-AC4F-418D-AE19-62706E023703}">
                      <ahyp:hlinkClr xmlns:ahyp="http://schemas.microsoft.com/office/drawing/2018/hyperlinkcolor" val="tx"/>
                    </a:ext>
                  </a:extLst>
                </a:hlinkClick>
              </a:rPr>
              <a:t>Order </a:t>
            </a:r>
            <a:r>
              <a:rPr lang="en-GB">
                <a:hlinkClick r:id="rId3">
                  <a:extLst>
                    <a:ext uri="{A12FA001-AC4F-418D-AE19-62706E023703}">
                      <ahyp:hlinkClr xmlns:ahyp="http://schemas.microsoft.com/office/drawing/2018/hyperlinkcolor" val="tx"/>
                    </a:ext>
                  </a:extLst>
                </a:hlinkClick>
              </a:rPr>
              <a:t>for </a:t>
            </a:r>
            <a:r>
              <a:rPr lang="en-GB" b="1">
                <a:hlinkClick r:id="rId3">
                  <a:extLst>
                    <a:ext uri="{A12FA001-AC4F-418D-AE19-62706E023703}">
                      <ahyp:hlinkClr xmlns:ahyp="http://schemas.microsoft.com/office/drawing/2018/hyperlinkcolor" val="tx"/>
                    </a:ext>
                  </a:extLst>
                </a:hlinkClick>
              </a:rPr>
              <a:t>FREE</a:t>
            </a:r>
            <a:r>
              <a:rPr lang="en-GB">
                <a:hlinkClick r:id="rId3">
                  <a:extLst>
                    <a:ext uri="{A12FA001-AC4F-418D-AE19-62706E023703}">
                      <ahyp:hlinkClr xmlns:ahyp="http://schemas.microsoft.com/office/drawing/2018/hyperlinkcolor" val="tx"/>
                    </a:ext>
                  </a:extLst>
                </a:hlinkClick>
              </a:rPr>
              <a:t> here</a:t>
            </a:r>
            <a:r>
              <a:rPr lang="en-GB" sz="1800">
                <a:hlinkClick r:id="rId3">
                  <a:extLst>
                    <a:ext uri="{A12FA001-AC4F-418D-AE19-62706E023703}">
                      <ahyp:hlinkClr xmlns:ahyp="http://schemas.microsoft.com/office/drawing/2018/hyperlinkcolor" val="tx"/>
                    </a:ext>
                  </a:extLst>
                </a:hlinkClick>
              </a:rPr>
              <a:t>: https://phw.nhs.wales/services-and-teams/health-information-resources/</a:t>
            </a:r>
            <a:endParaRPr lang="en-GB" sz="1800"/>
          </a:p>
        </p:txBody>
      </p:sp>
      <p:sp>
        <p:nvSpPr>
          <p:cNvPr id="10" name="TextBox 9">
            <a:extLst>
              <a:ext uri="{FF2B5EF4-FFF2-40B4-BE49-F238E27FC236}">
                <a16:creationId xmlns:a16="http://schemas.microsoft.com/office/drawing/2014/main" id="{E0811C4E-9CCE-4766-FD11-1D75576C9F24}"/>
              </a:ext>
            </a:extLst>
          </p:cNvPr>
          <p:cNvSpPr txBox="1"/>
          <p:nvPr/>
        </p:nvSpPr>
        <p:spPr>
          <a:xfrm>
            <a:off x="1237012" y="5729844"/>
            <a:ext cx="45522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Arial"/>
              </a:rPr>
              <a:t>COVID-19 Poster</a:t>
            </a:r>
          </a:p>
        </p:txBody>
      </p:sp>
      <p:sp>
        <p:nvSpPr>
          <p:cNvPr id="11" name="TextBox 10">
            <a:extLst>
              <a:ext uri="{FF2B5EF4-FFF2-40B4-BE49-F238E27FC236}">
                <a16:creationId xmlns:a16="http://schemas.microsoft.com/office/drawing/2014/main" id="{36969AA9-243B-46FF-9409-E101DD9CDFEA}"/>
              </a:ext>
            </a:extLst>
          </p:cNvPr>
          <p:cNvSpPr txBox="1"/>
          <p:nvPr/>
        </p:nvSpPr>
        <p:spPr>
          <a:xfrm>
            <a:off x="6947065" y="5818909"/>
            <a:ext cx="4631376" cy="366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Arial"/>
              </a:rPr>
              <a:t>COVID-19 Autumn information Leaflet</a:t>
            </a:r>
          </a:p>
        </p:txBody>
      </p:sp>
      <p:pic>
        <p:nvPicPr>
          <p:cNvPr id="12" name="Picture 11" descr="A poster with text and images of a person and person&#10;&#10;AI-generated content may be incorrect.">
            <a:extLst>
              <a:ext uri="{FF2B5EF4-FFF2-40B4-BE49-F238E27FC236}">
                <a16:creationId xmlns:a16="http://schemas.microsoft.com/office/drawing/2014/main" id="{62A45A23-33A7-1C9A-19A3-0204791AD9C5}"/>
              </a:ext>
            </a:extLst>
          </p:cNvPr>
          <p:cNvPicPr>
            <a:picLocks noChangeAspect="1"/>
          </p:cNvPicPr>
          <p:nvPr/>
        </p:nvPicPr>
        <p:blipFill>
          <a:blip r:embed="rId4"/>
          <a:stretch>
            <a:fillRect/>
          </a:stretch>
        </p:blipFill>
        <p:spPr>
          <a:xfrm>
            <a:off x="2045407" y="1504207"/>
            <a:ext cx="3044277" cy="4225638"/>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11C93A7E-3B39-6B16-477E-728A8B8A728A}"/>
              </a:ext>
            </a:extLst>
          </p:cNvPr>
          <p:cNvPicPr>
            <a:picLocks noChangeAspect="1"/>
          </p:cNvPicPr>
          <p:nvPr/>
        </p:nvPicPr>
        <p:blipFill>
          <a:blip r:embed="rId5"/>
          <a:stretch>
            <a:fillRect/>
          </a:stretch>
        </p:blipFill>
        <p:spPr>
          <a:xfrm>
            <a:off x="8193405" y="1500810"/>
            <a:ext cx="1953188" cy="4151546"/>
          </a:xfrm>
          <a:prstGeom prst="rect">
            <a:avLst/>
          </a:prstGeom>
        </p:spPr>
      </p:pic>
      <p:sp>
        <p:nvSpPr>
          <p:cNvPr id="6" name="Rectangle 5">
            <a:extLst>
              <a:ext uri="{FF2B5EF4-FFF2-40B4-BE49-F238E27FC236}">
                <a16:creationId xmlns:a16="http://schemas.microsoft.com/office/drawing/2014/main" id="{E69DE6D8-86B3-FA63-0218-41447CED89ED}"/>
              </a:ext>
            </a:extLst>
          </p:cNvPr>
          <p:cNvSpPr/>
          <p:nvPr/>
        </p:nvSpPr>
        <p:spPr>
          <a:xfrm>
            <a:off x="7248698" y="3757353"/>
            <a:ext cx="4105102" cy="629265"/>
          </a:xfrm>
          <a:prstGeom prst="rect">
            <a:avLst/>
          </a:prstGeom>
          <a:solidFill>
            <a:srgbClr val="FF5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Currently being updated</a:t>
            </a:r>
          </a:p>
        </p:txBody>
      </p:sp>
    </p:spTree>
    <p:extLst>
      <p:ext uri="{BB962C8B-B14F-4D97-AF65-F5344CB8AC3E}">
        <p14:creationId xmlns:p14="http://schemas.microsoft.com/office/powerpoint/2010/main" val="34607028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23DE-BD6B-E878-3600-1016718F85BE}"/>
              </a:ext>
            </a:extLst>
          </p:cNvPr>
          <p:cNvSpPr>
            <a:spLocks noGrp="1"/>
          </p:cNvSpPr>
          <p:nvPr>
            <p:ph type="title"/>
          </p:nvPr>
        </p:nvSpPr>
        <p:spPr>
          <a:xfrm>
            <a:off x="0" y="0"/>
            <a:ext cx="12192000" cy="1325563"/>
          </a:xfrm>
        </p:spPr>
        <p:txBody>
          <a:bodyPr lIns="91440" tIns="45720" rIns="91440" bIns="45720" anchor="t"/>
          <a:lstStyle/>
          <a:p>
            <a:pPr algn="ctr"/>
            <a:r>
              <a:rPr lang="en-GB" sz="3200" b="1"/>
              <a:t>Further information to support the COVID-19 Vaccination Programme</a:t>
            </a:r>
          </a:p>
        </p:txBody>
      </p:sp>
      <p:sp>
        <p:nvSpPr>
          <p:cNvPr id="5" name="Slide Number Placeholder 4">
            <a:extLst>
              <a:ext uri="{FF2B5EF4-FFF2-40B4-BE49-F238E27FC236}">
                <a16:creationId xmlns:a16="http://schemas.microsoft.com/office/drawing/2014/main" id="{83A07802-6E61-5599-BACF-D52737334F9A}"/>
              </a:ext>
            </a:extLst>
          </p:cNvPr>
          <p:cNvSpPr>
            <a:spLocks noGrp="1"/>
          </p:cNvSpPr>
          <p:nvPr>
            <p:ph type="sldNum" sz="quarter" idx="12"/>
          </p:nvPr>
        </p:nvSpPr>
        <p:spPr/>
        <p:txBody>
          <a:bodyPr/>
          <a:lstStyle/>
          <a:p>
            <a:fld id="{561D0CCE-8DCC-44DC-A653-AE62B1D84A52}" type="slidenum">
              <a:rPr lang="en-GB" smtClean="0"/>
              <a:pPr/>
              <a:t>78</a:t>
            </a:fld>
            <a:endParaRPr lang="en-GB"/>
          </a:p>
        </p:txBody>
      </p:sp>
      <p:sp>
        <p:nvSpPr>
          <p:cNvPr id="7" name="TextBox 6"/>
          <p:cNvSpPr txBox="1"/>
          <p:nvPr/>
        </p:nvSpPr>
        <p:spPr>
          <a:xfrm>
            <a:off x="6560355" y="3686192"/>
            <a:ext cx="4736584" cy="707886"/>
          </a:xfrm>
          <a:prstGeom prst="rect">
            <a:avLst/>
          </a:prstGeom>
          <a:noFill/>
        </p:spPr>
        <p:txBody>
          <a:bodyPr wrap="square" lIns="91440" tIns="45720" rIns="91440" bIns="45720" rtlCol="0" anchor="t">
            <a:spAutoFit/>
          </a:bodyPr>
          <a:lstStyle/>
          <a:p>
            <a:pPr algn="ctr"/>
            <a:r>
              <a:rPr lang="en-GB" sz="2000"/>
              <a:t>COVID-19 Information for health care professionals webpage </a:t>
            </a:r>
            <a:r>
              <a:rPr lang="en-GB" sz="2000">
                <a:hlinkClick r:id="rId3"/>
              </a:rPr>
              <a:t>here</a:t>
            </a:r>
            <a:endParaRPr lang="en-GB" sz="2000"/>
          </a:p>
        </p:txBody>
      </p:sp>
      <p:sp>
        <p:nvSpPr>
          <p:cNvPr id="15" name="TextBox 14">
            <a:extLst>
              <a:ext uri="{FF2B5EF4-FFF2-40B4-BE49-F238E27FC236}">
                <a16:creationId xmlns:a16="http://schemas.microsoft.com/office/drawing/2014/main" id="{7DA33AC0-8553-659F-5898-09E18872612F}"/>
              </a:ext>
            </a:extLst>
          </p:cNvPr>
          <p:cNvSpPr txBox="1"/>
          <p:nvPr/>
        </p:nvSpPr>
        <p:spPr>
          <a:xfrm>
            <a:off x="270284" y="3655414"/>
            <a:ext cx="5860619" cy="738664"/>
          </a:xfrm>
          <a:prstGeom prst="rect">
            <a:avLst/>
          </a:prstGeom>
          <a:noFill/>
        </p:spPr>
        <p:txBody>
          <a:bodyPr wrap="square" lIns="91440" tIns="45720" rIns="91440" bIns="45720" anchor="t">
            <a:spAutoFit/>
          </a:bodyPr>
          <a:lstStyle/>
          <a:p>
            <a:pPr algn="ctr" fontAlgn="ctr">
              <a:lnSpc>
                <a:spcPct val="105000"/>
              </a:lnSpc>
              <a:spcAft>
                <a:spcPts val="800"/>
              </a:spcAft>
            </a:pPr>
            <a:r>
              <a:rPr lang="en-GB" sz="2000">
                <a:latin typeface="Arial"/>
                <a:ea typeface="Calibri"/>
                <a:cs typeface="Arial"/>
              </a:rPr>
              <a:t>COVID-19 Information for the public webpage </a:t>
            </a:r>
            <a:r>
              <a:rPr lang="en-GB" sz="2000">
                <a:latin typeface="Arial"/>
                <a:ea typeface="Calibri"/>
                <a:cs typeface="Arial"/>
                <a:hlinkClick r:id="rId4"/>
              </a:rPr>
              <a:t>here</a:t>
            </a:r>
            <a:endParaRPr lang="en-GB" sz="2000">
              <a:effectLst/>
              <a:latin typeface="Arial"/>
              <a:ea typeface="Calibri" panose="020F0502020204030204" pitchFamily="34" charset="0"/>
              <a:cs typeface="Arial"/>
            </a:endParaRPr>
          </a:p>
        </p:txBody>
      </p:sp>
      <p:pic>
        <p:nvPicPr>
          <p:cNvPr id="6" name="Picture 5">
            <a:extLst>
              <a:ext uri="{FF2B5EF4-FFF2-40B4-BE49-F238E27FC236}">
                <a16:creationId xmlns:a16="http://schemas.microsoft.com/office/drawing/2014/main" id="{6026F1A0-7793-529B-5100-89F63A687BF7}"/>
              </a:ext>
            </a:extLst>
          </p:cNvPr>
          <p:cNvPicPr>
            <a:picLocks noChangeAspect="1"/>
          </p:cNvPicPr>
          <p:nvPr/>
        </p:nvPicPr>
        <p:blipFill>
          <a:blip r:embed="rId5"/>
          <a:srcRect t="21448"/>
          <a:stretch>
            <a:fillRect/>
          </a:stretch>
        </p:blipFill>
        <p:spPr>
          <a:xfrm>
            <a:off x="6096000" y="2040066"/>
            <a:ext cx="5665295" cy="1521741"/>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91C9FC8-DB00-D0CF-8F4A-FA2C3469C666}"/>
              </a:ext>
            </a:extLst>
          </p:cNvPr>
          <p:cNvPicPr>
            <a:picLocks noChangeAspect="1"/>
          </p:cNvPicPr>
          <p:nvPr/>
        </p:nvPicPr>
        <p:blipFill>
          <a:blip r:embed="rId6"/>
          <a:stretch>
            <a:fillRect/>
          </a:stretch>
        </p:blipFill>
        <p:spPr>
          <a:xfrm>
            <a:off x="270284" y="2040066"/>
            <a:ext cx="5612145" cy="15217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42028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002060"/>
                </a:solidFill>
              </a:rPr>
              <a:t>Further information</a:t>
            </a:r>
          </a:p>
        </p:txBody>
      </p:sp>
      <p:sp>
        <p:nvSpPr>
          <p:cNvPr id="3" name="Content Placeholder 2"/>
          <p:cNvSpPr>
            <a:spLocks noGrp="1"/>
          </p:cNvSpPr>
          <p:nvPr>
            <p:ph idx="1"/>
          </p:nvPr>
        </p:nvSpPr>
        <p:spPr>
          <a:xfrm>
            <a:off x="838200" y="1027906"/>
            <a:ext cx="11353800" cy="5042430"/>
          </a:xfrm>
        </p:spPr>
        <p:txBody>
          <a:bodyPr/>
          <a:lstStyle/>
          <a:p>
            <a:pPr fontAlgn="base"/>
            <a:r>
              <a:rPr lang="en-GB" sz="1400"/>
              <a:t>Immunisation against infectious disease </a:t>
            </a:r>
            <a:r>
              <a:rPr lang="en-GB" sz="1400" u="sng">
                <a:hlinkClick r:id="rId3"/>
              </a:rPr>
              <a:t>"Green Book"</a:t>
            </a:r>
            <a:r>
              <a:rPr lang="en-GB" sz="1400"/>
              <a:t> ​</a:t>
            </a:r>
          </a:p>
          <a:p>
            <a:pPr fontAlgn="base"/>
            <a:r>
              <a:rPr lang="en-GB" sz="1400">
                <a:hlinkClick r:id="rId4"/>
              </a:rPr>
              <a:t>JCVI statement on COVID-19 vaccination in autumn 2026 and spring 2027 - GOV.UK </a:t>
            </a:r>
            <a:endParaRPr lang="en-GB" sz="1400"/>
          </a:p>
          <a:p>
            <a:pPr fontAlgn="base"/>
            <a:r>
              <a:rPr lang="en-GB" sz="1400">
                <a:hlinkClick r:id="rId5"/>
              </a:rPr>
              <a:t>The national COVID-19 vaccination programme autumn 2026 (WHC/2026/009) | GOV.WALES </a:t>
            </a:r>
            <a:endParaRPr lang="en-GB" sz="1400"/>
          </a:p>
          <a:p>
            <a:pPr marL="0" indent="0" fontAlgn="base">
              <a:buNone/>
            </a:pPr>
            <a:r>
              <a:rPr lang="en-GB" sz="1400" b="1">
                <a:solidFill>
                  <a:srgbClr val="212A73"/>
                </a:solidFill>
              </a:rPr>
              <a:t>PHW professional information resources: </a:t>
            </a:r>
          </a:p>
          <a:p>
            <a:r>
              <a:rPr lang="en-GB" sz="1400">
                <a:hlinkClick r:id="rId6"/>
              </a:rPr>
              <a:t>COVID-19 resources for health and social care professionals - Public Health Wales (</a:t>
            </a:r>
            <a:r>
              <a:rPr lang="en-GB" sz="1400" err="1">
                <a:hlinkClick r:id="rId6"/>
              </a:rPr>
              <a:t>nhs.wales</a:t>
            </a:r>
            <a:r>
              <a:rPr lang="en-GB" sz="1400">
                <a:hlinkClick r:id="rId6"/>
              </a:rPr>
              <a:t>)</a:t>
            </a:r>
            <a:endParaRPr lang="en-GB" sz="1400">
              <a:solidFill>
                <a:srgbClr val="FF0000"/>
              </a:solidFill>
            </a:endParaRPr>
          </a:p>
          <a:p>
            <a:r>
              <a:rPr lang="en-GB" sz="1400">
                <a:hlinkClick r:id="rId7"/>
              </a:rPr>
              <a:t>Vaccine resources for health and social care professionals - Public Health Wales (</a:t>
            </a:r>
            <a:r>
              <a:rPr lang="en-GB" sz="1400" err="1">
                <a:hlinkClick r:id="rId7"/>
              </a:rPr>
              <a:t>nhs.wales</a:t>
            </a:r>
            <a:r>
              <a:rPr lang="en-GB" sz="1400">
                <a:hlinkClick r:id="rId7"/>
              </a:rPr>
              <a:t>)</a:t>
            </a:r>
            <a:endParaRPr lang="en-GB" sz="1400"/>
          </a:p>
          <a:p>
            <a:pPr marL="0" indent="0">
              <a:buNone/>
            </a:pPr>
            <a:r>
              <a:rPr lang="en-GB" sz="1400" b="1">
                <a:solidFill>
                  <a:srgbClr val="212A73"/>
                </a:solidFill>
              </a:rPr>
              <a:t>PHW training: </a:t>
            </a:r>
          </a:p>
          <a:p>
            <a:r>
              <a:rPr lang="en-GB" sz="1400">
                <a:hlinkClick r:id="rId8"/>
              </a:rPr>
              <a:t>Immunisation training resources and events - Public Health Wales (</a:t>
            </a:r>
            <a:r>
              <a:rPr lang="en-GB" sz="1400" err="1">
                <a:hlinkClick r:id="rId8"/>
              </a:rPr>
              <a:t>nhs.wales</a:t>
            </a:r>
            <a:r>
              <a:rPr lang="en-GB" sz="1400">
                <a:hlinkClick r:id="rId8"/>
              </a:rPr>
              <a:t>)</a:t>
            </a:r>
            <a:endParaRPr lang="en-GB" sz="1400"/>
          </a:p>
          <a:p>
            <a:r>
              <a:rPr lang="en-GB" sz="1400">
                <a:hlinkClick r:id="rId9"/>
              </a:rPr>
              <a:t>Immunisation eLearning - Public Health Wales (</a:t>
            </a:r>
            <a:r>
              <a:rPr lang="en-GB" sz="1400" err="1">
                <a:hlinkClick r:id="rId9"/>
              </a:rPr>
              <a:t>nhs.wales</a:t>
            </a:r>
            <a:r>
              <a:rPr lang="en-GB" sz="1400">
                <a:hlinkClick r:id="rId9"/>
              </a:rPr>
              <a:t>)</a:t>
            </a:r>
            <a:endParaRPr lang="en-GB" sz="1400"/>
          </a:p>
          <a:p>
            <a:pPr marL="0" indent="0" fontAlgn="base">
              <a:buNone/>
            </a:pPr>
            <a:r>
              <a:rPr lang="en-GB" sz="1400" b="1"/>
              <a:t>UKHSA COVID-19 vaccination resources: </a:t>
            </a:r>
            <a:r>
              <a:rPr lang="en-US" sz="1400"/>
              <a:t>​</a:t>
            </a:r>
          </a:p>
          <a:p>
            <a:pPr fontAlgn="base"/>
            <a:r>
              <a:rPr lang="en-GB" sz="1400" u="sng">
                <a:hlinkClick r:id="rId10"/>
              </a:rPr>
              <a:t>COVID-19 vaccination programme - GOV.UK (www.gov.uk)</a:t>
            </a:r>
            <a:r>
              <a:rPr lang="en-GB" sz="1400"/>
              <a:t>​</a:t>
            </a:r>
          </a:p>
          <a:p>
            <a:pPr fontAlgn="base"/>
            <a:r>
              <a:rPr lang="en-GB" sz="1400" u="sng">
                <a:hlinkClick r:id="rId11"/>
              </a:rPr>
              <a:t>UKHSA COVID-19 Immunisation programme Information for healthcare practitioners </a:t>
            </a:r>
            <a:r>
              <a:rPr lang="en-GB" sz="1400"/>
              <a:t>​ ​This document provides additional information, answers to frequently asked questions and actions to take in the event of inadvertent errors. </a:t>
            </a:r>
            <a:r>
              <a:rPr lang="en-US" sz="1400"/>
              <a:t>​</a:t>
            </a:r>
            <a:endParaRPr lang="en-GB" sz="1400"/>
          </a:p>
          <a:p>
            <a:pPr marL="0" indent="0" fontAlgn="base">
              <a:buNone/>
            </a:pPr>
            <a:r>
              <a:rPr lang="en-GB" sz="1400" b="1"/>
              <a:t>Oxford Knowledge Project: </a:t>
            </a:r>
            <a:r>
              <a:rPr lang="en-GB" sz="1400" u="sng">
                <a:hlinkClick r:id="rId12"/>
              </a:rPr>
              <a:t>COVID-19 vaccines</a:t>
            </a:r>
            <a:r>
              <a:rPr lang="en-GB" sz="1400"/>
              <a:t>​</a:t>
            </a:r>
          </a:p>
          <a:p>
            <a:pPr marL="0" indent="0" fontAlgn="base">
              <a:buNone/>
            </a:pPr>
            <a:r>
              <a:rPr lang="en-GB" sz="1400" b="1"/>
              <a:t>MHRA: </a:t>
            </a:r>
            <a:r>
              <a:rPr lang="en-GB" sz="1400" u="sng">
                <a:hlinkClick r:id="rId13"/>
              </a:rPr>
              <a:t>Guidance on coronavirus (COVID-19)</a:t>
            </a:r>
            <a:r>
              <a:rPr lang="en-GB" sz="1400"/>
              <a:t> </a:t>
            </a:r>
            <a:endParaRPr lang="en-US" sz="1400"/>
          </a:p>
          <a:p>
            <a:pPr marL="0" indent="0">
              <a:buNone/>
            </a:pP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79</a:t>
            </a:fld>
            <a:endParaRPr lang="en-GB"/>
          </a:p>
        </p:txBody>
      </p:sp>
    </p:spTree>
    <p:extLst>
      <p:ext uri="{BB962C8B-B14F-4D97-AF65-F5344CB8AC3E}">
        <p14:creationId xmlns:p14="http://schemas.microsoft.com/office/powerpoint/2010/main" val="2832741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838200" y="143277"/>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838200" y="1094928"/>
            <a:ext cx="10515600" cy="4930887"/>
          </a:xfrm>
        </p:spPr>
        <p:txBody>
          <a:bodyPr lIns="91440" tIns="45720" rIns="91440" bIns="45720" anchor="t"/>
          <a:lstStyle/>
          <a:p>
            <a:r>
              <a:rPr lang="en-US" sz="1800" dirty="0">
                <a:solidFill>
                  <a:srgbClr val="002060"/>
                </a:solidFill>
                <a:cs typeface="Arial"/>
              </a:rPr>
              <a:t>This slide set contains a collection of core slides for both individual use and for use or adaptation during the delivery of COVID-19 vaccination training</a:t>
            </a:r>
          </a:p>
          <a:p>
            <a:r>
              <a:rPr lang="en-US" sz="1800" dirty="0">
                <a:solidFill>
                  <a:srgbClr val="002060"/>
                </a:solidFill>
                <a:cs typeface="Arial"/>
              </a:rPr>
              <a:t>Trainers should select the slides required depending on the background and experience of the healthcare practitioners they are training and according to the role they will have in delivering the COVID-19 vaccine </a:t>
            </a:r>
            <a:r>
              <a:rPr lang="en-US" sz="1800" dirty="0" err="1">
                <a:solidFill>
                  <a:srgbClr val="002060"/>
                </a:solidFill>
                <a:cs typeface="Arial"/>
              </a:rPr>
              <a:t>programme</a:t>
            </a:r>
            <a:endParaRPr lang="en-US" sz="1800" dirty="0">
              <a:solidFill>
                <a:srgbClr val="002060"/>
              </a:solidFill>
              <a:cs typeface="Arial"/>
            </a:endParaRPr>
          </a:p>
          <a:p>
            <a:r>
              <a:rPr lang="en-GB" sz="1800" dirty="0">
                <a:solidFill>
                  <a:srgbClr val="002060"/>
                </a:solidFill>
                <a:ea typeface="Source Sans Pro"/>
                <a:cs typeface="Arial"/>
              </a:rPr>
              <a:t>The information contained in these slides is accurate at the time of publication (11 September 2026). These slides are version controlled and subject to revision; this is version 1</a:t>
            </a:r>
            <a:endParaRPr lang="en-US" sz="1800" dirty="0">
              <a:solidFill>
                <a:srgbClr val="002060"/>
              </a:solidFill>
              <a:cs typeface="Arial"/>
            </a:endParaRPr>
          </a:p>
          <a:p>
            <a:r>
              <a:rPr lang="en-US" sz="1800" dirty="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GB" sz="1800" dirty="0">
              <a:solidFill>
                <a:srgbClr val="002060"/>
              </a:solidFill>
              <a:ea typeface="Source Sans Pro"/>
              <a:cs typeface="Arial"/>
            </a:endParaRPr>
          </a:p>
          <a:p>
            <a:r>
              <a:rPr lang="en-GB" sz="1800" dirty="0">
                <a:solidFill>
                  <a:srgbClr val="002060"/>
                </a:solidFill>
                <a:ea typeface="Source Sans Pro"/>
                <a:cs typeface="Arial"/>
              </a:rPr>
              <a:t>It is important that </a:t>
            </a:r>
            <a:r>
              <a:rPr lang="en-GB" sz="1800" dirty="0"/>
              <a:t>COVID-19 immunisers and/or those who are providing COVID-19 immunisation advice, should </a:t>
            </a:r>
            <a:r>
              <a:rPr lang="en-GB" sz="1800" dirty="0">
                <a:solidFill>
                  <a:srgbClr val="002060"/>
                </a:solidFill>
                <a:ea typeface="Source Sans Pro"/>
              </a:rPr>
              <a:t>always ensure they are accessing the most up to date information and refer to the </a:t>
            </a:r>
            <a:r>
              <a:rPr lang="en-GB" sz="1800" u="sng" dirty="0">
                <a:hlinkClick r:id="rId2"/>
              </a:rPr>
              <a:t>Green Book COVID-19 chapter</a:t>
            </a:r>
            <a:r>
              <a:rPr lang="en-GB" sz="1800" dirty="0"/>
              <a:t> </a:t>
            </a:r>
            <a:r>
              <a:rPr lang="en-GB" sz="1800" dirty="0">
                <a:solidFill>
                  <a:srgbClr val="002060"/>
                </a:solidFill>
                <a:ea typeface="Source Sans Pro"/>
              </a:rPr>
              <a:t>and other authoritative sources when administering vaccines</a:t>
            </a:r>
          </a:p>
          <a:p>
            <a:r>
              <a:rPr lang="en-GB" sz="1800" dirty="0">
                <a:solidFill>
                  <a:srgbClr val="002060"/>
                </a:solidFill>
                <a:ea typeface="Source Sans Pro"/>
                <a:cs typeface="Arial"/>
              </a:rPr>
              <a:t>Where information in the SMPCs differs from the advice in the </a:t>
            </a:r>
            <a:r>
              <a:rPr lang="en-GB" sz="1800" dirty="0">
                <a:solidFill>
                  <a:srgbClr val="002060"/>
                </a:solidFill>
                <a:ea typeface="Source Sans Pro"/>
                <a:cs typeface="Arial"/>
                <a:hlinkClick r:id="rId2"/>
              </a:rPr>
              <a:t>Green Book COVID-19 chapter</a:t>
            </a:r>
            <a:r>
              <a:rPr lang="en-GB" sz="1800" dirty="0">
                <a:solidFill>
                  <a:srgbClr val="002060"/>
                </a:solidFill>
                <a:ea typeface="Source Sans Pro"/>
                <a:cs typeface="Arial"/>
              </a:rPr>
              <a:t>, the Green Book advice should be followed.</a:t>
            </a:r>
          </a:p>
          <a:p>
            <a:endParaRPr lang="en-US" sz="1800" dirty="0">
              <a:solidFill>
                <a:srgbClr val="002060"/>
              </a:solidFill>
              <a:cs typeface="Arial"/>
            </a:endParaRPr>
          </a:p>
          <a:p>
            <a:endParaRPr lang="en-US" dirty="0">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p:txBody>
          <a:bodyPr/>
          <a:lstStyle/>
          <a:p>
            <a:fld id="{561D0CCE-8DCC-44DC-A653-AE62B1D84A52}" type="slidenum">
              <a:rPr lang="en-GB" smtClean="0"/>
              <a:pPr/>
              <a:t>8</a:t>
            </a:fld>
            <a:endParaRPr lang="en-GB"/>
          </a:p>
        </p:txBody>
      </p:sp>
    </p:spTree>
    <p:extLst>
      <p:ext uri="{BB962C8B-B14F-4D97-AF65-F5344CB8AC3E}">
        <p14:creationId xmlns:p14="http://schemas.microsoft.com/office/powerpoint/2010/main" val="385021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0" y="0"/>
            <a:ext cx="12311865" cy="683172"/>
          </a:xfrm>
        </p:spPr>
        <p:txBody>
          <a:bodyPr lIns="91440" tIns="45720" rIns="91440" bIns="45720" anchor="t">
            <a:noAutofit/>
          </a:bodyPr>
          <a:lstStyle/>
          <a:p>
            <a:r>
              <a:rPr lang="en-GB" sz="4000" b="1">
                <a:solidFill>
                  <a:srgbClr val="002060"/>
                </a:solidFill>
              </a:rPr>
              <a:t>Pre-requisites to administering COVID-19 vaccine</a:t>
            </a:r>
            <a:br>
              <a:rPr lang="en-GB" b="1">
                <a:solidFill>
                  <a:srgbClr val="002060"/>
                </a:solidFill>
              </a:rPr>
            </a:br>
            <a:endParaRPr lang="en-GB" b="1">
              <a:solidFill>
                <a:srgbClr val="002060"/>
              </a:solidFill>
            </a:endParaRPr>
          </a:p>
        </p:txBody>
      </p:sp>
      <p:sp>
        <p:nvSpPr>
          <p:cNvPr id="7" name="Rectangle 6"/>
          <p:cNvSpPr/>
          <p:nvPr/>
        </p:nvSpPr>
        <p:spPr>
          <a:xfrm>
            <a:off x="104775" y="611837"/>
            <a:ext cx="11677650" cy="5478423"/>
          </a:xfrm>
          <a:prstGeom prst="rect">
            <a:avLst/>
          </a:prstGeom>
        </p:spPr>
        <p:txBody>
          <a:bodyPr wrap="square" lIns="91440" tIns="45720" rIns="91440" bIns="45720" anchor="t">
            <a:spAutoFit/>
          </a:bodyPr>
          <a:lstStyle/>
          <a:p>
            <a:r>
              <a:rPr lang="en-GB" sz="1400"/>
              <a:t>Before administering COVID-19  vaccine, it is recommended that: </a:t>
            </a:r>
          </a:p>
          <a:p>
            <a:endParaRPr lang="en-GB" sz="1400"/>
          </a:p>
          <a:p>
            <a:pPr marL="285750" indent="-285750">
              <a:buFont typeface="Arial" panose="020B0604020202020204" pitchFamily="34" charset="0"/>
              <a:buChar char="•"/>
            </a:pPr>
            <a:r>
              <a:rPr lang="en-GB" sz="1400"/>
              <a:t>Those new to immunisation should receive comprehensive foundation immunisation training*. Both knowledge and clinical competence should be assessed before new immunisers start to give and/or advise the COVID-19 vaccine </a:t>
            </a:r>
            <a:r>
              <a:rPr lang="en-GB" sz="1400" u="sng">
                <a:hlinkClick r:id="rId3"/>
              </a:rPr>
              <a:t>Immunisation training standards for healthcare practitioner UK Health Security Agency - UKHSA) </a:t>
            </a:r>
            <a:endParaRPr lang="en-GB" sz="1400" u="sng"/>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Received COVID-19 vaccine training through attending a taught session and/or eLearning. COVID-19 core eLearning module and vaccine specific modules are available to access here: </a:t>
            </a:r>
            <a:r>
              <a:rPr lang="en-GB" sz="1400" u="sng">
                <a:hlinkClick r:id="rId4"/>
              </a:rPr>
              <a:t>Immunisation eLearning - Public Health Wales (</a:t>
            </a:r>
            <a:r>
              <a:rPr lang="en-GB" sz="1400" u="sng" err="1">
                <a:hlinkClick r:id="rId4"/>
              </a:rPr>
              <a:t>nhs.wales</a:t>
            </a:r>
            <a:r>
              <a:rPr lang="en-GB" sz="1400" u="sng">
                <a:hlinkClick r:id="rId4"/>
              </a:rPr>
              <a:t>)</a:t>
            </a:r>
            <a:endParaRPr lang="en-GB" sz="1400" u="sng"/>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Received practical training in COVID-19 vaccine preparation and administration.</a:t>
            </a:r>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Training in the management of anaphylaxis and Basic Life Support is undertaken, as specified by policy for your local area and are familiar with </a:t>
            </a:r>
            <a:r>
              <a:rPr lang="en-GB" sz="1400" u="sng">
                <a:hlinkClick r:id="rId5"/>
              </a:rPr>
              <a:t>Resuscitation Council UK (RCUK) guidance on Management of Anaphylaxis in the Vaccination Setting</a:t>
            </a:r>
            <a:endParaRPr lang="en-GB" sz="1400" u="sng"/>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Any additional statutory and mandatory training as required by your employer is completed. </a:t>
            </a:r>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An appropriate legal framework to supply and administer COVID-19 vaccine is in place e.g. patient specific prescription, Patient Specific Direction (PSD), Patient Group Direction (PGD), Vaccine Specific Direction (VGD). Visit </a:t>
            </a:r>
            <a:r>
              <a:rPr lang="en-GB" sz="1400" u="sng">
                <a:hlinkClick r:id="rId6"/>
              </a:rPr>
              <a:t>here</a:t>
            </a:r>
            <a:r>
              <a:rPr lang="en-GB" sz="1400"/>
              <a:t> for Wales PGD and VGD templates.</a:t>
            </a:r>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Those involved in immunisation and vaccination understand the process of consent and how this applies when giving vaccines. Information on consent can be viewed here: </a:t>
            </a:r>
            <a:r>
              <a:rPr lang="en-GB" sz="1400" u="sng">
                <a:hlinkClick r:id="rId7"/>
              </a:rPr>
              <a:t>Consent: the green book, chapter 2 - GOV.UK</a:t>
            </a:r>
            <a:endParaRPr lang="en-GB" sz="1400" u="sng"/>
          </a:p>
          <a:p>
            <a:pPr marL="285750" indent="-285750">
              <a:buFont typeface="Arial" panose="020B0604020202020204" pitchFamily="34" charset="0"/>
              <a:buChar char="•"/>
            </a:pPr>
            <a:endParaRPr lang="en-GB" sz="1400"/>
          </a:p>
          <a:p>
            <a:pPr marL="285750" indent="-285750">
              <a:buFont typeface="Arial" panose="020B0604020202020204" pitchFamily="34" charset="0"/>
              <a:buChar char="•"/>
            </a:pPr>
            <a:r>
              <a:rPr lang="en-GB" sz="1400"/>
              <a:t>Immunisers and those giving immunisation advice access and familiarise themselves with the following key documents: </a:t>
            </a:r>
            <a:r>
              <a:rPr lang="en-GB" sz="1400" u="sng">
                <a:hlinkClick r:id="rId8"/>
              </a:rPr>
              <a:t>Green Book COVID-19 chapter</a:t>
            </a:r>
            <a:r>
              <a:rPr lang="en-GB" sz="1400"/>
              <a:t>:</a:t>
            </a:r>
            <a:r>
              <a:rPr lang="en-GB" sz="1400" u="sng">
                <a:hlinkClick r:id="rId9"/>
              </a:rPr>
              <a:t> COVID-19: vaccination programme guidance for healthcare practitioners</a:t>
            </a:r>
            <a:r>
              <a:rPr lang="en-GB" sz="1400" u="sng"/>
              <a:t>. </a:t>
            </a:r>
            <a:r>
              <a:rPr lang="en-GB" sz="1400"/>
              <a:t>The vaccine product information in the Summary of Product Characteristics (</a:t>
            </a:r>
            <a:r>
              <a:rPr lang="en-GB" sz="1400" u="sng">
                <a:hlinkClick r:id="rId10"/>
              </a:rPr>
              <a:t>Electronic Medicines Compendium</a:t>
            </a:r>
            <a:r>
              <a:rPr lang="en-GB" sz="1400"/>
              <a:t> website). </a:t>
            </a:r>
          </a:p>
        </p:txBody>
      </p:sp>
      <p:sp>
        <p:nvSpPr>
          <p:cNvPr id="3" name="Slide Number Placeholder 4">
            <a:extLst>
              <a:ext uri="{FF2B5EF4-FFF2-40B4-BE49-F238E27FC236}">
                <a16:creationId xmlns:a16="http://schemas.microsoft.com/office/drawing/2014/main" id="{87BA1213-6E98-7E4F-93CD-67539DDC14D2}"/>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9</a:t>
            </a:fld>
            <a:endParaRPr lang="en-GB"/>
          </a:p>
        </p:txBody>
      </p:sp>
    </p:spTree>
    <p:extLst>
      <p:ext uri="{BB962C8B-B14F-4D97-AF65-F5344CB8AC3E}">
        <p14:creationId xmlns:p14="http://schemas.microsoft.com/office/powerpoint/2010/main" val="3216531476"/>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rchive xmlns="2c9bf0ee-e2fa-4332-ade7-023316494af1">false</Archive>
    <TypeofFAQ xmlns="2c9bf0ee-e2fa-4332-ade7-023316494af1">
      <Value>Covid19</Value>
    </TypeofFAQ>
    <VersionNumbers xmlns="2c9bf0ee-e2fa-4332-ade7-023316494af1" xsi:nil="true"/>
    <TypeofDocument xmlns="2c9bf0ee-e2fa-4332-ade7-023316494af1">Training</TypeofDocument>
    <LifeCourse xmlns="2c9bf0ee-e2fa-4332-ade7-023316494af1">
      <Value>Generic Life Course</Value>
    </LifeCourse>
    <TypeofDocument0 xmlns="2c9bf0ee-e2fa-4332-ade7-023316494af1">Training Slides</TypeofDocument0>
    <test xmlns="2c9bf0ee-e2fa-4332-ade7-023316494af1" xsi:nil="true"/>
    <VersionHistory xmlns="2c9bf0ee-e2fa-4332-ade7-023316494af1" xsi:nil="true"/>
    <TaxCatchAll xmlns="fdfaf355-f7ae-47f3-8f93-739a60756710" xsi:nil="true"/>
    <lcf76f155ced4ddcb4097134ff3c332f xmlns="2c9bf0ee-e2fa-4332-ade7-023316494af1">
      <Terms xmlns="http://schemas.microsoft.com/office/infopath/2007/PartnerControls"/>
    </lcf76f155ced4ddcb4097134ff3c332f>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http://schemas.microsoft.com/office/2006/documentManagement/type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fdfaf355-f7ae-47f3-8f93-739a60756710"/>
    <ds:schemaRef ds:uri="2c9bf0ee-e2fa-4332-ade7-023316494af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DA3FCDE-CA20-4F2C-9FCE-F6E60F5210F4}">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10656</Words>
  <Application>Microsoft Office PowerPoint</Application>
  <PresentationFormat>Widescreen</PresentationFormat>
  <Paragraphs>879</Paragraphs>
  <Slides>79</Slides>
  <Notes>60</Notes>
  <HiddenSlides>0</HiddenSlides>
  <MMClips>0</MMClips>
  <ScaleCrop>false</ScaleCrop>
  <HeadingPairs>
    <vt:vector size="4" baseType="variant">
      <vt:variant>
        <vt:lpstr>Theme</vt:lpstr>
      </vt:variant>
      <vt:variant>
        <vt:i4>2</vt:i4>
      </vt:variant>
      <vt:variant>
        <vt:lpstr>Slide Titles</vt:lpstr>
      </vt:variant>
      <vt:variant>
        <vt:i4>79</vt:i4>
      </vt:variant>
    </vt:vector>
  </HeadingPairs>
  <TitlesOfParts>
    <vt:vector size="81" baseType="lpstr">
      <vt:lpstr>Office Theme</vt:lpstr>
      <vt:lpstr>1_Office Theme</vt:lpstr>
      <vt:lpstr>PowerPoint Presentation</vt:lpstr>
      <vt:lpstr>** Awaiting the publication of updated COVID -19 green book chapter **</vt:lpstr>
      <vt:lpstr>**Accord (HIPRA)® BIMERVAX LP.8.1 40 microgram per dose COVID-19 vaccine**</vt:lpstr>
      <vt:lpstr>Acknowledgements</vt:lpstr>
      <vt:lpstr>Contents</vt:lpstr>
      <vt:lpstr>PowerPoint Presentation</vt:lpstr>
      <vt:lpstr>PowerPoint Presentation</vt:lpstr>
      <vt:lpstr>Notes to users </vt:lpstr>
      <vt:lpstr>Pre-requisites to administering COVID-19 vaccine </vt:lpstr>
      <vt:lpstr>JCVI statement on the COVID-19 vaccination in autumn 2026 and spring 2027 [published 16 July 2025]  (1)</vt:lpstr>
      <vt:lpstr>JCVI statement on the COVID-19 vaccination in autumn 2026 and spring 2027 [published 16 July 2025]  (2)</vt:lpstr>
      <vt:lpstr>COVID-19 autumn vaccination programme 2026,  Welsh Health Circular (WHC/2026/009)  published 1 July 2026 (1)</vt:lpstr>
      <vt:lpstr>COVID-19 autumn vaccination programme 2026,  Welsh Health Circular (WHC/2026/009)  published 1 July 2026 (2)</vt:lpstr>
      <vt:lpstr>PowerPoint Presentation</vt:lpstr>
      <vt:lpstr>Additional doses for individuals with severe immunosuppression</vt:lpstr>
      <vt:lpstr>Vaccine dose intervals for individuals who become or have recently become immunosuppressed</vt:lpstr>
      <vt:lpstr>Additional Doses</vt:lpstr>
      <vt:lpstr>Timing of additional doses</vt:lpstr>
      <vt:lpstr>Individuals who receive bone marrow transplant and CAR-T therapy</vt:lpstr>
      <vt:lpstr>PowerPoint Presentation</vt:lpstr>
      <vt:lpstr>PowerPoint Presentation</vt:lpstr>
      <vt:lpstr>Dosing and schedule</vt:lpstr>
      <vt:lpstr>PowerPoint Presentation</vt:lpstr>
      <vt:lpstr>PowerPoint Presentation</vt:lpstr>
      <vt:lpstr>Dosing and schedule</vt:lpstr>
      <vt:lpstr>Presentation and preparation: Pfizer Comirnaty® XFG 10 microgram per dose dispersion for injection COVID-19 mRNA Vaccine    </vt:lpstr>
      <vt:lpstr>Storage: Pfizer Comirnaty® XFG COVID-19 10 microgram mRNA Vaccines</vt:lpstr>
      <vt:lpstr>Consumables being supplied for the administration of Pfizer Comirnaty® 10mcg XFG COVID-19 mRNA Vaccines</vt:lpstr>
      <vt:lpstr>PowerPoint Presentation</vt:lpstr>
      <vt:lpstr>PowerPoint Presentation</vt:lpstr>
      <vt:lpstr>Presentation and preparation: Pfizer Comirnaty® XFG 30 microgram per dose dispersion for injection COVID-19 mRNA Vaccine    </vt:lpstr>
      <vt:lpstr>Hypodermic Sol-Care Safety Needle 23G X 1mm for use with Pfizer Comirnaty® XFG 30 microgram per dose dispersion for injection pre-filled syringe </vt:lpstr>
      <vt:lpstr>Storage: Pfizer Comirnaty® 30 mcg XFG COVID-19 mRNA Vaccine</vt:lpstr>
      <vt:lpstr>List of excipients: Pfizer Comirnaty® XFG COVID-19 mRNA Vaccines</vt:lpstr>
      <vt:lpstr>Contraindications: Pfizer Comirnaty® XFG COVID-19 mRNA Vaccines</vt:lpstr>
      <vt:lpstr>Distraction techniques to minimise a child's anxiety during vaccination </vt:lpstr>
      <vt:lpstr>Patient Group Direction (PGD) and  Vaccine Group Direction (VGD) </vt:lpstr>
      <vt:lpstr>PowerPoint Presentation</vt:lpstr>
      <vt:lpstr>PowerPoint Presentation</vt:lpstr>
      <vt:lpstr>PowerPoint Presentation</vt:lpstr>
      <vt:lpstr>PowerPoint Presentation</vt:lpstr>
      <vt:lpstr>Presentation: Moderna Spikevax XFG 0.1mg/mL dispersion for injection</vt:lpstr>
      <vt:lpstr> Instructions once thawed </vt:lpstr>
      <vt:lpstr>List of excipients</vt:lpstr>
      <vt:lpstr>PowerPoint Presentation</vt:lpstr>
      <vt:lpstr>PowerPoint Presentation</vt:lpstr>
      <vt:lpstr>Storage: Accord (HIPRA)® BIMERVAX LP.8.1 40 microgram per dose emulsion for injection COVID-19 non-mRNA vaccine</vt:lpstr>
      <vt:lpstr>Presentation and preparation Accord (HIPRA)® BIMERVAX LP.8.1 40 microgram per dose emulsion for injection COVID-19 non-mRNA vaccine </vt:lpstr>
      <vt:lpstr>List of excipients</vt:lpstr>
      <vt:lpstr>PowerPoint Presentation</vt:lpstr>
      <vt:lpstr>Consumables for use   </vt:lpstr>
      <vt:lpstr>GBUK Healthcare Safety Combined Needle and Syringe 1ml 25G x 25mm with needle cover</vt:lpstr>
      <vt:lpstr>PowerPoint Presentation</vt:lpstr>
      <vt:lpstr>Prior to giving COVID-19 vaccines</vt:lpstr>
      <vt:lpstr>Polyethylene glycol (PEG) </vt:lpstr>
      <vt:lpstr>Pregnancy</vt:lpstr>
      <vt:lpstr>Breastfeeding</vt:lpstr>
      <vt:lpstr>Adverse reactions (1) </vt:lpstr>
      <vt:lpstr>Adverse reactions (2)  </vt:lpstr>
      <vt:lpstr>Myocarditis and pericarditis</vt:lpstr>
      <vt:lpstr>Guillain-Barré syndrome (GBS)</vt:lpstr>
      <vt:lpstr>Individuals with a history of immune thrombocytopenia </vt:lpstr>
      <vt:lpstr>Erythema multiforme</vt:lpstr>
      <vt:lpstr>Capillary Leak Syndrome</vt:lpstr>
      <vt:lpstr>Co-administration with other vaccines</vt:lpstr>
      <vt:lpstr>Vaccinating Individuals with bleeding disorders</vt:lpstr>
      <vt:lpstr>Vaccination site</vt:lpstr>
      <vt:lpstr>The vastus lateralis muscle  (anterolateral aspect of the thigh)</vt:lpstr>
      <vt:lpstr>Vaccine administration </vt:lpstr>
      <vt:lpstr>Disposal:  COVID-19 Vaccines</vt:lpstr>
      <vt:lpstr>Post vaccination waiting times</vt:lpstr>
      <vt:lpstr>Informed consent</vt:lpstr>
      <vt:lpstr>Reporting Adverse Events </vt:lpstr>
      <vt:lpstr>PowerPoint Presentation</vt:lpstr>
      <vt:lpstr>Key messages</vt:lpstr>
      <vt:lpstr>Confident vaccine conversations - Behavioural Science Motivational Interviewing approach    eLearning module</vt:lpstr>
      <vt:lpstr>Public resources</vt:lpstr>
      <vt:lpstr>Further information to support the COVID-19 Vaccination Programme</vt:lpstr>
      <vt:lpstr>Further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Hawys Youlden (Public Health Wales - No.2 Capital Quarter)</cp:lastModifiedBy>
  <cp:revision>43</cp:revision>
  <dcterms:created xsi:type="dcterms:W3CDTF">2020-12-14T08:16:43Z</dcterms:created>
  <dcterms:modified xsi:type="dcterms:W3CDTF">2026-09-11T15:08:37Z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