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1" r:id="rId4"/>
  </p:sldMasterIdLst>
  <p:notesMasterIdLst>
    <p:notesMasterId r:id="rId15"/>
  </p:notesMasterIdLst>
  <p:sldIdLst>
    <p:sldId id="314" r:id="rId5"/>
    <p:sldId id="315" r:id="rId6"/>
    <p:sldId id="326" r:id="rId7"/>
    <p:sldId id="286" r:id="rId8"/>
    <p:sldId id="327" r:id="rId9"/>
    <p:sldId id="322" r:id="rId10"/>
    <p:sldId id="328" r:id="rId11"/>
    <p:sldId id="323" r:id="rId12"/>
    <p:sldId id="289" r:id="rId13"/>
    <p:sldId id="30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C76A0B2B-E484-B3E6-4D87-696A63D8C100}" name="Alexa Gainsbury (Public Health Wales - No. 2 Capital Quarter)" initials="AQ" userId="S::alexa.gainsbury@wales.nhs.uk::c5186529-ff50-472f-a883-baa2f4f2271c" providerId="AD"/>
  <p188:author id="{F95C8337-EE5E-75FD-1769-61102AA6FA7A}" name="Mary-Ann McKibben (Public Health Wales - No. 2 Capital Quarter)" initials="MQ" userId="S::mary-ann.mckibben@wales.nhs.uk::35459770-b51a-4e1a-abfa-0a28574af725" providerId="AD"/>
  <p188:author id="{6587167B-AB0A-1FD3-96B8-990F783EA243}" name="Alexa Gainsbury (Public Health Wales - No. 2 Capital Quarter)" initials="" userId="S::Alexa.Gainsbury@wales.nhs.uk::c5186529-ff50-472f-a883-baa2f4f2271c" providerId="AD"/>
  <p188:author id="{5A994FA8-9F88-B734-D575-CD153A46D4F4}" name="Anthony Priest (Public Health Wales - No. 2 Capital Quarter)" initials="" userId="S::Anthony.Priest2@wales.nhs.uk::46692481-554a-429c-bc03-d4cca9c03c2b" providerId="AD"/>
  <p188:author id="{311702CD-2FE8-6362-4115-878685D0A7F7}" name="Leanne Small (Public Health Wales - No. 2 Capital Quarter)" initials="LQ" userId="S::leanne.small@wales.nhs.uk::d76cf426-005f-434f-ac47-a5eb582e600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739B51-2880-B7E8-1CDE-EE0BFBBF44F4}" v="56" dt="2026-09-02T11:34:52.844"/>
    <p1510:client id="{F57A5DBA-73B3-0090-E604-D23B41966F17}" v="32" dt="2026-09-02T14:30:38.3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C5D82-122C-8E42-B3D6-67347C6BA68D}"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BF1F24-30D7-5740-9F64-AE7FBFFC8324}" type="slidenum">
              <a:rPr lang="en-US" smtClean="0"/>
              <a:t>‹#›</a:t>
            </a:fld>
            <a:endParaRPr lang="en-US"/>
          </a:p>
        </p:txBody>
      </p:sp>
    </p:spTree>
    <p:extLst>
      <p:ext uri="{BB962C8B-B14F-4D97-AF65-F5344CB8AC3E}">
        <p14:creationId xmlns:p14="http://schemas.microsoft.com/office/powerpoint/2010/main" val="2773458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8E0ED43-A537-75F8-3B40-FACDD890427C}"/>
              </a:ext>
            </a:extLst>
          </p:cNvPr>
          <p:cNvSpPr/>
          <p:nvPr userDrawn="1"/>
        </p:nvSpPr>
        <p:spPr>
          <a:xfrm>
            <a:off x="0" y="0"/>
            <a:ext cx="12192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748CC64B-142E-58F7-6B3F-B0517A3CF106}"/>
              </a:ext>
            </a:extLst>
          </p:cNvPr>
          <p:cNvPicPr>
            <a:picLocks noChangeAspect="1"/>
          </p:cNvPicPr>
          <p:nvPr userDrawn="1"/>
        </p:nvPicPr>
        <p:blipFill>
          <a:blip r:embed="rId2"/>
          <a:srcRect/>
          <a:stretch/>
        </p:blipFill>
        <p:spPr>
          <a:xfrm>
            <a:off x="3771899" y="0"/>
            <a:ext cx="8420101" cy="6858000"/>
          </a:xfrm>
          <a:prstGeom prst="rect">
            <a:avLst/>
          </a:prstGeom>
        </p:spPr>
      </p:pic>
      <p:pic>
        <p:nvPicPr>
          <p:cNvPr id="11" name="Picture 10">
            <a:extLst>
              <a:ext uri="{FF2B5EF4-FFF2-40B4-BE49-F238E27FC236}">
                <a16:creationId xmlns:a16="http://schemas.microsoft.com/office/drawing/2014/main" id="{8D59E697-43E9-29BA-4D8B-B1E926BCE746}"/>
              </a:ext>
            </a:extLst>
          </p:cNvPr>
          <p:cNvPicPr>
            <a:picLocks noChangeAspect="1"/>
          </p:cNvPicPr>
          <p:nvPr userDrawn="1"/>
        </p:nvPicPr>
        <p:blipFill>
          <a:blip r:embed="rId3"/>
          <a:srcRect/>
          <a:stretch/>
        </p:blipFill>
        <p:spPr>
          <a:xfrm>
            <a:off x="285750" y="275383"/>
            <a:ext cx="2365080" cy="726620"/>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3" name="Text Placeholder 13">
            <a:extLst>
              <a:ext uri="{FF2B5EF4-FFF2-40B4-BE49-F238E27FC236}">
                <a16:creationId xmlns:a16="http://schemas.microsoft.com/office/drawing/2014/main" id="{9EEEC7A5-BEBE-218F-2CA7-7C15F21B0373}"/>
              </a:ext>
            </a:extLst>
          </p:cNvPr>
          <p:cNvSpPr>
            <a:spLocks noGrp="1"/>
          </p:cNvSpPr>
          <p:nvPr>
            <p:ph type="body" sz="quarter" idx="10" hasCustomPrompt="1"/>
          </p:nvPr>
        </p:nvSpPr>
        <p:spPr>
          <a:xfrm>
            <a:off x="285750" y="2710836"/>
            <a:ext cx="5432425" cy="726622"/>
          </a:xfrm>
          <a:prstGeom prst="rect">
            <a:avLst/>
          </a:prstGeom>
        </p:spPr>
        <p:txBody>
          <a:bodyPr anchor="b">
            <a:noAutofit/>
          </a:bodyPr>
          <a:lstStyle>
            <a:lvl1pPr marL="0" indent="0">
              <a:buNone/>
              <a:defRPr sz="3600" b="1">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Presentation Title</a:t>
            </a:r>
            <a:endParaRPr lang="en-US"/>
          </a:p>
        </p:txBody>
      </p:sp>
      <p:sp>
        <p:nvSpPr>
          <p:cNvPr id="4" name="Text Placeholder 13">
            <a:extLst>
              <a:ext uri="{FF2B5EF4-FFF2-40B4-BE49-F238E27FC236}">
                <a16:creationId xmlns:a16="http://schemas.microsoft.com/office/drawing/2014/main" id="{DD23FB2A-DF5E-3AF2-38DF-C7DF8655157D}"/>
              </a:ext>
            </a:extLst>
          </p:cNvPr>
          <p:cNvSpPr>
            <a:spLocks noGrp="1"/>
          </p:cNvSpPr>
          <p:nvPr>
            <p:ph type="body" sz="quarter" idx="11" hasCustomPrompt="1"/>
          </p:nvPr>
        </p:nvSpPr>
        <p:spPr>
          <a:xfrm>
            <a:off x="285750" y="3387964"/>
            <a:ext cx="5432425" cy="453119"/>
          </a:xfrm>
          <a:prstGeom prst="rect">
            <a:avLst/>
          </a:prstGeom>
        </p:spPr>
        <p:txBody>
          <a:bodyPr anchor="t">
            <a:noAutofit/>
          </a:bodyPr>
          <a:lstStyle>
            <a:lvl1pPr marL="0" indent="0">
              <a:buNone/>
              <a:defRPr sz="2200">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a:t>
            </a:r>
            <a:endParaRPr lang="en-US"/>
          </a:p>
        </p:txBody>
      </p:sp>
      <p:sp>
        <p:nvSpPr>
          <p:cNvPr id="5" name="Text Placeholder 13">
            <a:extLst>
              <a:ext uri="{FF2B5EF4-FFF2-40B4-BE49-F238E27FC236}">
                <a16:creationId xmlns:a16="http://schemas.microsoft.com/office/drawing/2014/main" id="{DCCB7028-9028-5AAA-F266-1BA4C1BB37BC}"/>
              </a:ext>
            </a:extLst>
          </p:cNvPr>
          <p:cNvSpPr>
            <a:spLocks noGrp="1"/>
          </p:cNvSpPr>
          <p:nvPr>
            <p:ph type="body" sz="quarter" idx="12" hasCustomPrompt="1"/>
          </p:nvPr>
        </p:nvSpPr>
        <p:spPr>
          <a:xfrm>
            <a:off x="285750" y="4204682"/>
            <a:ext cx="5432425" cy="453119"/>
          </a:xfrm>
          <a:prstGeom prst="rect">
            <a:avLst/>
          </a:prstGeom>
        </p:spPr>
        <p:txBody>
          <a:bodyPr anchor="t">
            <a:noAutofit/>
          </a:bodyPr>
          <a:lstStyle>
            <a:lvl1pPr marL="0" indent="0">
              <a:buNone/>
              <a:defRPr sz="1400">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Date</a:t>
            </a:r>
            <a:endParaRPr lang="en-US"/>
          </a:p>
        </p:txBody>
      </p:sp>
      <p:sp>
        <p:nvSpPr>
          <p:cNvPr id="6" name="Picture Placeholder 4">
            <a:extLst>
              <a:ext uri="{FF2B5EF4-FFF2-40B4-BE49-F238E27FC236}">
                <a16:creationId xmlns:a16="http://schemas.microsoft.com/office/drawing/2014/main" id="{A2F69A33-999F-7261-9535-B2A9E2043EB4}"/>
              </a:ext>
            </a:extLst>
          </p:cNvPr>
          <p:cNvSpPr>
            <a:spLocks noGrp="1"/>
          </p:cNvSpPr>
          <p:nvPr>
            <p:ph type="pic" sz="quarter" idx="14"/>
          </p:nvPr>
        </p:nvSpPr>
        <p:spPr>
          <a:xfrm>
            <a:off x="6096000" y="333272"/>
            <a:ext cx="5718175" cy="6191457"/>
          </a:xfrm>
          <a:prstGeom prst="roundRect">
            <a:avLst>
              <a:gd name="adj" fmla="val 2233"/>
            </a:avLst>
          </a:prstGeom>
        </p:spPr>
        <p:txBody>
          <a:bodyPr/>
          <a:lstStyle/>
          <a:p>
            <a:endParaRPr lang="en-US"/>
          </a:p>
        </p:txBody>
      </p:sp>
    </p:spTree>
    <p:extLst>
      <p:ext uri="{BB962C8B-B14F-4D97-AF65-F5344CB8AC3E}">
        <p14:creationId xmlns:p14="http://schemas.microsoft.com/office/powerpoint/2010/main" val="3121995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Gree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2A89E4-01F1-D603-91B2-5BD4E9CB45BF}"/>
              </a:ext>
            </a:extLst>
          </p:cNvPr>
          <p:cNvPicPr>
            <a:picLocks noChangeAspect="1"/>
          </p:cNvPicPr>
          <p:nvPr userDrawn="1"/>
        </p:nvPicPr>
        <p:blipFill>
          <a:blip r:embed="rId2"/>
          <a:src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8D59E697-43E9-29BA-4D8B-B1E926BCE746}"/>
              </a:ext>
            </a:extLst>
          </p:cNvPr>
          <p:cNvPicPr>
            <a:picLocks noChangeAspect="1"/>
          </p:cNvPicPr>
          <p:nvPr userDrawn="1"/>
        </p:nvPicPr>
        <p:blipFill>
          <a:blip r:embed="rId3"/>
          <a:srcRect/>
          <a:stretch/>
        </p:blipFill>
        <p:spPr>
          <a:xfrm>
            <a:off x="285750" y="275383"/>
            <a:ext cx="2365080" cy="726620"/>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710836"/>
            <a:ext cx="6327775" cy="726622"/>
          </a:xfrm>
          <a:prstGeom prst="rect">
            <a:avLst/>
          </a:prstGeom>
        </p:spPr>
        <p:txBody>
          <a:bodyPr anchor="b">
            <a:noAutofit/>
          </a:bodyPr>
          <a:lstStyle>
            <a:lvl1pPr marL="0" indent="0">
              <a:buNone/>
              <a:defRPr sz="3600" b="1">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Presentation Title</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3387964"/>
            <a:ext cx="6327775" cy="453119"/>
          </a:xfrm>
          <a:prstGeom prst="rect">
            <a:avLst/>
          </a:prstGeom>
        </p:spPr>
        <p:txBody>
          <a:bodyPr anchor="t">
            <a:noAutofit/>
          </a:bodyPr>
          <a:lstStyle>
            <a:lvl1pPr marL="0" indent="0">
              <a:buNone/>
              <a:defRPr sz="2200">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a:t>
            </a:r>
            <a:endParaRPr lang="en-US"/>
          </a:p>
        </p:txBody>
      </p:sp>
      <p:sp>
        <p:nvSpPr>
          <p:cNvPr id="16" name="Text Placeholder 13">
            <a:extLst>
              <a:ext uri="{FF2B5EF4-FFF2-40B4-BE49-F238E27FC236}">
                <a16:creationId xmlns:a16="http://schemas.microsoft.com/office/drawing/2014/main" id="{13832E92-EF7C-04E7-8DBD-C53D35568A6F}"/>
              </a:ext>
            </a:extLst>
          </p:cNvPr>
          <p:cNvSpPr>
            <a:spLocks noGrp="1"/>
          </p:cNvSpPr>
          <p:nvPr>
            <p:ph type="body" sz="quarter" idx="12" hasCustomPrompt="1"/>
          </p:nvPr>
        </p:nvSpPr>
        <p:spPr>
          <a:xfrm>
            <a:off x="285750" y="4204682"/>
            <a:ext cx="6327775" cy="453119"/>
          </a:xfrm>
          <a:prstGeom prst="rect">
            <a:avLst/>
          </a:prstGeom>
        </p:spPr>
        <p:txBody>
          <a:bodyPr anchor="t">
            <a:noAutofit/>
          </a:bodyPr>
          <a:lstStyle>
            <a:lvl1pPr marL="0" indent="0">
              <a:buNone/>
              <a:defRPr sz="1400">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Date</a:t>
            </a:r>
            <a:endParaRPr lang="en-US"/>
          </a:p>
        </p:txBody>
      </p:sp>
    </p:spTree>
    <p:extLst>
      <p:ext uri="{BB962C8B-B14F-4D97-AF65-F5344CB8AC3E}">
        <p14:creationId xmlns:p14="http://schemas.microsoft.com/office/powerpoint/2010/main" val="3121995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er and Text only - Gree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E64A41-9A05-2CAE-A840-51E35F1B3A84}"/>
              </a:ext>
            </a:extLst>
          </p:cNvPr>
          <p:cNvPicPr>
            <a:picLocks noChangeAspect="1"/>
          </p:cNvPicPr>
          <p:nvPr userDrawn="1"/>
        </p:nvPicPr>
        <p:blipFill>
          <a:blip r:embed="rId2"/>
          <a:srcRect/>
          <a:stretch/>
        </p:blipFill>
        <p:spPr>
          <a:xfrm>
            <a:off x="285750" y="275384"/>
            <a:ext cx="1654753" cy="508387"/>
          </a:xfrm>
          <a:prstGeom prst="rect">
            <a:avLst/>
          </a:prstGeom>
        </p:spPr>
      </p:pic>
      <p:sp>
        <p:nvSpPr>
          <p:cNvPr id="10" name="TextBox 9">
            <a:extLst>
              <a:ext uri="{FF2B5EF4-FFF2-40B4-BE49-F238E27FC236}">
                <a16:creationId xmlns:a16="http://schemas.microsoft.com/office/drawing/2014/main" id="{5F478532-AA67-095D-17D0-9369A6CF187C}"/>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2" name="Text Placeholder 11">
            <a:extLst>
              <a:ext uri="{FF2B5EF4-FFF2-40B4-BE49-F238E27FC236}">
                <a16:creationId xmlns:a16="http://schemas.microsoft.com/office/drawing/2014/main" id="{832A63B7-B6C6-2D5C-D2FC-18184746ACB1}"/>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pic>
        <p:nvPicPr>
          <p:cNvPr id="3" name="Picture 2">
            <a:extLst>
              <a:ext uri="{FF2B5EF4-FFF2-40B4-BE49-F238E27FC236}">
                <a16:creationId xmlns:a16="http://schemas.microsoft.com/office/drawing/2014/main" id="{BF98EFCF-C246-005C-498D-271681A00FB4}"/>
              </a:ext>
            </a:extLst>
          </p:cNvPr>
          <p:cNvPicPr>
            <a:picLocks noChangeAspect="1"/>
          </p:cNvPicPr>
          <p:nvPr userDrawn="1"/>
        </p:nvPicPr>
        <p:blipFill>
          <a:blip r:embed="rId3"/>
          <a:srcRect/>
          <a:stretch/>
        </p:blipFill>
        <p:spPr>
          <a:xfrm>
            <a:off x="8359749" y="2620284"/>
            <a:ext cx="3527372" cy="3968293"/>
          </a:xfrm>
          <a:prstGeom prst="rect">
            <a:avLst/>
          </a:prstGeom>
        </p:spPr>
      </p:pic>
      <p:pic>
        <p:nvPicPr>
          <p:cNvPr id="4" name="Picture 3" descr="A blue rectangle on a black background&#10;&#10;Description automatically generated">
            <a:extLst>
              <a:ext uri="{FF2B5EF4-FFF2-40B4-BE49-F238E27FC236}">
                <a16:creationId xmlns:a16="http://schemas.microsoft.com/office/drawing/2014/main" id="{4A6CD33D-CE15-C6EA-E9D7-A276F9645855}"/>
              </a:ext>
            </a:extLst>
          </p:cNvPr>
          <p:cNvPicPr>
            <a:picLocks noChangeAspect="1"/>
          </p:cNvPicPr>
          <p:nvPr userDrawn="1"/>
        </p:nvPicPr>
        <p:blipFill rotWithShape="1">
          <a:blip r:embed="rId4"/>
          <a:srcRect l="25437" t="2543" r="5912" b="3059"/>
          <a:stretch/>
        </p:blipFill>
        <p:spPr>
          <a:xfrm rot="5400000">
            <a:off x="6649025" y="-657741"/>
            <a:ext cx="2405273" cy="3720755"/>
          </a:xfrm>
          <a:prstGeom prst="rect">
            <a:avLst/>
          </a:prstGeom>
        </p:spPr>
      </p:pic>
      <p:sp>
        <p:nvSpPr>
          <p:cNvPr id="2" name="Text Placeholder 16">
            <a:extLst>
              <a:ext uri="{FF2B5EF4-FFF2-40B4-BE49-F238E27FC236}">
                <a16:creationId xmlns:a16="http://schemas.microsoft.com/office/drawing/2014/main" id="{0E5CFCF9-4FEA-684C-9249-6CB4258FF9E4}"/>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5" name="Text Placeholder 16">
            <a:extLst>
              <a:ext uri="{FF2B5EF4-FFF2-40B4-BE49-F238E27FC236}">
                <a16:creationId xmlns:a16="http://schemas.microsoft.com/office/drawing/2014/main" id="{1D7A6BE0-A3A3-00EF-966D-ED9E9646A869}"/>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6" name="Text Placeholder 19">
            <a:extLst>
              <a:ext uri="{FF2B5EF4-FFF2-40B4-BE49-F238E27FC236}">
                <a16:creationId xmlns:a16="http://schemas.microsoft.com/office/drawing/2014/main" id="{3DC193FF-EE37-7665-A88F-6D82E3E41B60}"/>
              </a:ext>
            </a:extLst>
          </p:cNvPr>
          <p:cNvSpPr>
            <a:spLocks noGrp="1"/>
          </p:cNvSpPr>
          <p:nvPr>
            <p:ph type="body" sz="quarter" idx="13"/>
          </p:nvPr>
        </p:nvSpPr>
        <p:spPr>
          <a:xfrm>
            <a:off x="304879" y="2926024"/>
            <a:ext cx="6710362"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649138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Col. text - Green">
    <p:spTree>
      <p:nvGrpSpPr>
        <p:cNvPr id="1" name=""/>
        <p:cNvGrpSpPr/>
        <p:nvPr/>
      </p:nvGrpSpPr>
      <p:grpSpPr>
        <a:xfrm>
          <a:off x="0" y="0"/>
          <a:ext cx="0" cy="0"/>
          <a:chOff x="0" y="0"/>
          <a:chExt cx="0" cy="0"/>
        </a:xfrm>
      </p:grpSpPr>
      <p:pic>
        <p:nvPicPr>
          <p:cNvPr id="13" name="Picture 12" descr="A green curved object on a black background&#10;&#10;Description automatically generated">
            <a:extLst>
              <a:ext uri="{FF2B5EF4-FFF2-40B4-BE49-F238E27FC236}">
                <a16:creationId xmlns:a16="http://schemas.microsoft.com/office/drawing/2014/main" id="{5BE47017-229C-E9B0-9136-346518C971BC}"/>
              </a:ext>
            </a:extLst>
          </p:cNvPr>
          <p:cNvPicPr>
            <a:picLocks noChangeAspect="1"/>
          </p:cNvPicPr>
          <p:nvPr userDrawn="1"/>
        </p:nvPicPr>
        <p:blipFill rotWithShape="1">
          <a:blip r:embed="rId2"/>
          <a:srcRect l="13170" b="50222"/>
          <a:stretch/>
        </p:blipFill>
        <p:spPr>
          <a:xfrm>
            <a:off x="8678735" y="4849885"/>
            <a:ext cx="3113591" cy="2008116"/>
          </a:xfrm>
          <a:prstGeom prst="rect">
            <a:avLst/>
          </a:prstGeom>
        </p:spPr>
      </p:pic>
      <p:pic>
        <p:nvPicPr>
          <p:cNvPr id="7" name="Picture 6">
            <a:extLst>
              <a:ext uri="{FF2B5EF4-FFF2-40B4-BE49-F238E27FC236}">
                <a16:creationId xmlns:a16="http://schemas.microsoft.com/office/drawing/2014/main" id="{33E64A41-9A05-2CAE-A840-51E35F1B3A84}"/>
              </a:ext>
            </a:extLst>
          </p:cNvPr>
          <p:cNvPicPr>
            <a:picLocks noChangeAspect="1"/>
          </p:cNvPicPr>
          <p:nvPr userDrawn="1"/>
        </p:nvPicPr>
        <p:blipFill>
          <a:blip r:embed="rId3"/>
          <a:srcRect/>
          <a:stretch/>
        </p:blipFill>
        <p:spPr>
          <a:xfrm>
            <a:off x="285750" y="275384"/>
            <a:ext cx="1654753" cy="508387"/>
          </a:xfrm>
          <a:prstGeom prst="rect">
            <a:avLst/>
          </a:prstGeom>
        </p:spPr>
      </p:pic>
      <p:sp>
        <p:nvSpPr>
          <p:cNvPr id="10" name="TextBox 9">
            <a:extLst>
              <a:ext uri="{FF2B5EF4-FFF2-40B4-BE49-F238E27FC236}">
                <a16:creationId xmlns:a16="http://schemas.microsoft.com/office/drawing/2014/main" id="{5F478532-AA67-095D-17D0-9369A6CF187C}"/>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2" name="Text Placeholder 11">
            <a:extLst>
              <a:ext uri="{FF2B5EF4-FFF2-40B4-BE49-F238E27FC236}">
                <a16:creationId xmlns:a16="http://schemas.microsoft.com/office/drawing/2014/main" id="{832A63B7-B6C6-2D5C-D2FC-18184746ACB1}"/>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pic>
        <p:nvPicPr>
          <p:cNvPr id="8" name="Picture 7" descr="A blue rectangle on a black background&#10;&#10;Description automatically generated">
            <a:extLst>
              <a:ext uri="{FF2B5EF4-FFF2-40B4-BE49-F238E27FC236}">
                <a16:creationId xmlns:a16="http://schemas.microsoft.com/office/drawing/2014/main" id="{0FAC1D26-CC7D-E97A-3F21-2D75E28C9454}"/>
              </a:ext>
            </a:extLst>
          </p:cNvPr>
          <p:cNvPicPr>
            <a:picLocks noChangeAspect="1"/>
          </p:cNvPicPr>
          <p:nvPr userDrawn="1"/>
        </p:nvPicPr>
        <p:blipFill rotWithShape="1">
          <a:blip r:embed="rId4"/>
          <a:srcRect l="11058" t="2107" r="2991" b="47971"/>
          <a:stretch/>
        </p:blipFill>
        <p:spPr>
          <a:xfrm rot="10800000" flipH="1">
            <a:off x="4995863" y="0"/>
            <a:ext cx="3011357" cy="1967696"/>
          </a:xfrm>
          <a:prstGeom prst="rect">
            <a:avLst/>
          </a:prstGeom>
        </p:spPr>
      </p:pic>
      <p:sp>
        <p:nvSpPr>
          <p:cNvPr id="3" name="Text Placeholder 19">
            <a:extLst>
              <a:ext uri="{FF2B5EF4-FFF2-40B4-BE49-F238E27FC236}">
                <a16:creationId xmlns:a16="http://schemas.microsoft.com/office/drawing/2014/main" id="{F32C9CDA-6E98-BDBB-22CC-3331CBEB200D}"/>
              </a:ext>
            </a:extLst>
          </p:cNvPr>
          <p:cNvSpPr>
            <a:spLocks noGrp="1"/>
          </p:cNvSpPr>
          <p:nvPr>
            <p:ph type="body" sz="quarter" idx="14"/>
          </p:nvPr>
        </p:nvSpPr>
        <p:spPr>
          <a:xfrm>
            <a:off x="5816081" y="2925582"/>
            <a:ext cx="5020807"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16">
            <a:extLst>
              <a:ext uri="{FF2B5EF4-FFF2-40B4-BE49-F238E27FC236}">
                <a16:creationId xmlns:a16="http://schemas.microsoft.com/office/drawing/2014/main" id="{CB3808F5-2977-2430-671D-201C708FDA25}"/>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5" name="Text Placeholder 16">
            <a:extLst>
              <a:ext uri="{FF2B5EF4-FFF2-40B4-BE49-F238E27FC236}">
                <a16:creationId xmlns:a16="http://schemas.microsoft.com/office/drawing/2014/main" id="{631F4810-3655-6AC4-612B-0F5ED1F82335}"/>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9" name="Text Placeholder 19">
            <a:extLst>
              <a:ext uri="{FF2B5EF4-FFF2-40B4-BE49-F238E27FC236}">
                <a16:creationId xmlns:a16="http://schemas.microsoft.com/office/drawing/2014/main" id="{A1E2E994-007A-4BF6-1A75-386E1DE02EA2}"/>
              </a:ext>
            </a:extLst>
          </p:cNvPr>
          <p:cNvSpPr>
            <a:spLocks noGrp="1"/>
          </p:cNvSpPr>
          <p:nvPr>
            <p:ph type="body" sz="quarter" idx="13"/>
          </p:nvPr>
        </p:nvSpPr>
        <p:spPr>
          <a:xfrm>
            <a:off x="304879" y="2926024"/>
            <a:ext cx="5266653"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929603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Slide - Gree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2A89E4-01F1-D603-91B2-5BD4E9CB45BF}"/>
              </a:ext>
            </a:extLst>
          </p:cNvPr>
          <p:cNvPicPr>
            <a:picLocks noChangeAspect="1"/>
          </p:cNvPicPr>
          <p:nvPr userDrawn="1"/>
        </p:nvPicPr>
        <p:blipFill>
          <a:blip r:embed="rId2"/>
          <a:srcRect/>
          <a:stretch/>
        </p:blipFill>
        <p:spPr>
          <a:xfrm>
            <a:off x="0" y="3175"/>
            <a:ext cx="12192000" cy="6851650"/>
          </a:xfrm>
          <a:prstGeom prst="rect">
            <a:avLst/>
          </a:prstGeom>
        </p:spPr>
      </p:pic>
      <p:pic>
        <p:nvPicPr>
          <p:cNvPr id="11" name="Picture 10">
            <a:extLst>
              <a:ext uri="{FF2B5EF4-FFF2-40B4-BE49-F238E27FC236}">
                <a16:creationId xmlns:a16="http://schemas.microsoft.com/office/drawing/2014/main" id="{8D59E697-43E9-29BA-4D8B-B1E926BCE746}"/>
              </a:ext>
            </a:extLst>
          </p:cNvPr>
          <p:cNvPicPr>
            <a:picLocks noChangeAspect="1"/>
          </p:cNvPicPr>
          <p:nvPr userDrawn="1"/>
        </p:nvPicPr>
        <p:blipFill>
          <a:blip r:embed="rId3"/>
          <a:srcRect/>
          <a:stretch/>
        </p:blipFill>
        <p:spPr>
          <a:xfrm>
            <a:off x="285750" y="275383"/>
            <a:ext cx="2365080" cy="726620"/>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3" name="Text Placeholder 13">
            <a:extLst>
              <a:ext uri="{FF2B5EF4-FFF2-40B4-BE49-F238E27FC236}">
                <a16:creationId xmlns:a16="http://schemas.microsoft.com/office/drawing/2014/main" id="{EFD7FFEF-DD76-C8F1-63F4-63C982059D10}"/>
              </a:ext>
            </a:extLst>
          </p:cNvPr>
          <p:cNvSpPr>
            <a:spLocks noGrp="1"/>
          </p:cNvSpPr>
          <p:nvPr>
            <p:ph type="body" sz="quarter" idx="10" hasCustomPrompt="1"/>
          </p:nvPr>
        </p:nvSpPr>
        <p:spPr>
          <a:xfrm>
            <a:off x="285750" y="3065689"/>
            <a:ext cx="6327775" cy="726622"/>
          </a:xfrm>
          <a:prstGeom prst="rect">
            <a:avLst/>
          </a:prstGeom>
        </p:spPr>
        <p:txBody>
          <a:bodyPr anchor="ctr">
            <a:noAutofit/>
          </a:bodyPr>
          <a:lstStyle>
            <a:lvl1pPr marL="0" indent="0">
              <a:buNone/>
              <a:defRPr sz="3600" b="1">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Divider title</a:t>
            </a:r>
            <a:endParaRPr lang="en-US"/>
          </a:p>
        </p:txBody>
      </p:sp>
    </p:spTree>
    <p:extLst>
      <p:ext uri="{BB962C8B-B14F-4D97-AF65-F5344CB8AC3E}">
        <p14:creationId xmlns:p14="http://schemas.microsoft.com/office/powerpoint/2010/main" val="1322468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nd Image - Green">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17E004D3-DBCA-1C37-97A3-960F3197F922}"/>
              </a:ext>
            </a:extLst>
          </p:cNvPr>
          <p:cNvSpPr>
            <a:spLocks noGrp="1"/>
          </p:cNvSpPr>
          <p:nvPr>
            <p:ph type="pic" sz="quarter" idx="14"/>
          </p:nvPr>
        </p:nvSpPr>
        <p:spPr>
          <a:xfrm>
            <a:off x="6096000" y="333272"/>
            <a:ext cx="5718175" cy="6191457"/>
          </a:xfrm>
          <a:prstGeom prst="roundRect">
            <a:avLst>
              <a:gd name="adj" fmla="val 2233"/>
            </a:avLst>
          </a:prstGeom>
        </p:spPr>
        <p:txBody>
          <a:bodyPr/>
          <a:lstStyle/>
          <a:p>
            <a:endParaRPr lang="en-US"/>
          </a:p>
        </p:txBody>
      </p:sp>
      <p:pic>
        <p:nvPicPr>
          <p:cNvPr id="2" name="Picture 1">
            <a:extLst>
              <a:ext uri="{FF2B5EF4-FFF2-40B4-BE49-F238E27FC236}">
                <a16:creationId xmlns:a16="http://schemas.microsoft.com/office/drawing/2014/main" id="{86AEBD5D-6322-B406-0D4B-2DC104931732}"/>
              </a:ext>
            </a:extLst>
          </p:cNvPr>
          <p:cNvPicPr>
            <a:picLocks noChangeAspect="1"/>
          </p:cNvPicPr>
          <p:nvPr userDrawn="1"/>
        </p:nvPicPr>
        <p:blipFill>
          <a:blip r:embed="rId2"/>
          <a:srcRect/>
          <a:stretch/>
        </p:blipFill>
        <p:spPr>
          <a:xfrm>
            <a:off x="285750" y="275384"/>
            <a:ext cx="1654753" cy="508387"/>
          </a:xfrm>
          <a:prstGeom prst="rect">
            <a:avLst/>
          </a:prstGeom>
        </p:spPr>
      </p:pic>
      <p:sp>
        <p:nvSpPr>
          <p:cNvPr id="5" name="TextBox 4">
            <a:extLst>
              <a:ext uri="{FF2B5EF4-FFF2-40B4-BE49-F238E27FC236}">
                <a16:creationId xmlns:a16="http://schemas.microsoft.com/office/drawing/2014/main" id="{89DC72F6-8F17-9EF3-5DE2-AD7D14DDFBB4}"/>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6" name="Text Placeholder 11">
            <a:extLst>
              <a:ext uri="{FF2B5EF4-FFF2-40B4-BE49-F238E27FC236}">
                <a16:creationId xmlns:a16="http://schemas.microsoft.com/office/drawing/2014/main" id="{ADEB40E7-645B-EFDF-08C9-EF3FCF11D1D3}"/>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pic>
        <p:nvPicPr>
          <p:cNvPr id="15" name="Picture 14">
            <a:extLst>
              <a:ext uri="{FF2B5EF4-FFF2-40B4-BE49-F238E27FC236}">
                <a16:creationId xmlns:a16="http://schemas.microsoft.com/office/drawing/2014/main" id="{DEF444B3-DCDC-AEAE-C9E4-7E25D26EE18E}"/>
              </a:ext>
            </a:extLst>
          </p:cNvPr>
          <p:cNvPicPr>
            <a:picLocks noChangeAspect="1"/>
          </p:cNvPicPr>
          <p:nvPr userDrawn="1"/>
        </p:nvPicPr>
        <p:blipFill rotWithShape="1">
          <a:blip r:embed="rId3"/>
          <a:srcRect b="34365"/>
          <a:stretch/>
        </p:blipFill>
        <p:spPr>
          <a:xfrm rot="10800000">
            <a:off x="5464465" y="-1"/>
            <a:ext cx="3010823" cy="2223164"/>
          </a:xfrm>
          <a:prstGeom prst="rect">
            <a:avLst/>
          </a:prstGeom>
        </p:spPr>
      </p:pic>
      <p:sp>
        <p:nvSpPr>
          <p:cNvPr id="4" name="Text Placeholder 16">
            <a:extLst>
              <a:ext uri="{FF2B5EF4-FFF2-40B4-BE49-F238E27FC236}">
                <a16:creationId xmlns:a16="http://schemas.microsoft.com/office/drawing/2014/main" id="{D35E72E3-FB2A-CE9B-8A97-5095BD60FDCE}"/>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7" name="Text Placeholder 16">
            <a:extLst>
              <a:ext uri="{FF2B5EF4-FFF2-40B4-BE49-F238E27FC236}">
                <a16:creationId xmlns:a16="http://schemas.microsoft.com/office/drawing/2014/main" id="{64FA1C60-516A-E812-0696-9110D645B8D7}"/>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10" name="Text Placeholder 19">
            <a:extLst>
              <a:ext uri="{FF2B5EF4-FFF2-40B4-BE49-F238E27FC236}">
                <a16:creationId xmlns:a16="http://schemas.microsoft.com/office/drawing/2014/main" id="{98BB7B6D-035A-422E-9B5C-4C0B73E961DA}"/>
              </a:ext>
            </a:extLst>
          </p:cNvPr>
          <p:cNvSpPr>
            <a:spLocks noGrp="1"/>
          </p:cNvSpPr>
          <p:nvPr>
            <p:ph type="body" sz="quarter" idx="13"/>
          </p:nvPr>
        </p:nvSpPr>
        <p:spPr>
          <a:xfrm>
            <a:off x="304879" y="2926024"/>
            <a:ext cx="5279491"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649238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randed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AEBD5D-6322-B406-0D4B-2DC104931732}"/>
              </a:ext>
            </a:extLst>
          </p:cNvPr>
          <p:cNvPicPr>
            <a:picLocks noChangeAspect="1"/>
          </p:cNvPicPr>
          <p:nvPr userDrawn="1"/>
        </p:nvPicPr>
        <p:blipFill>
          <a:blip r:embed="rId2"/>
          <a:srcRect/>
          <a:stretch/>
        </p:blipFill>
        <p:spPr>
          <a:xfrm>
            <a:off x="285750" y="275384"/>
            <a:ext cx="1654753" cy="508387"/>
          </a:xfrm>
          <a:prstGeom prst="rect">
            <a:avLst/>
          </a:prstGeom>
        </p:spPr>
      </p:pic>
      <p:sp>
        <p:nvSpPr>
          <p:cNvPr id="5" name="TextBox 4">
            <a:extLst>
              <a:ext uri="{FF2B5EF4-FFF2-40B4-BE49-F238E27FC236}">
                <a16:creationId xmlns:a16="http://schemas.microsoft.com/office/drawing/2014/main" id="{89DC72F6-8F17-9EF3-5DE2-AD7D14DDFBB4}"/>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Tree>
    <p:extLst>
      <p:ext uri="{BB962C8B-B14F-4D97-AF65-F5344CB8AC3E}">
        <p14:creationId xmlns:p14="http://schemas.microsoft.com/office/powerpoint/2010/main" val="352041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ll Screen Imag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8EC966F-C3A2-10A4-74A3-25D0347C513C}"/>
              </a:ext>
            </a:extLst>
          </p:cNvPr>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785406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ull Screen Video">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040293FF-3E51-2EB7-6DBB-A815093091B2}"/>
              </a:ext>
            </a:extLst>
          </p:cNvPr>
          <p:cNvSpPr>
            <a:spLocks noGrp="1"/>
          </p:cNvSpPr>
          <p:nvPr>
            <p:ph type="media"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3046480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Slide - Nav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E04A0E-7116-D43A-EF7E-9E7B920E9388}"/>
              </a:ext>
            </a:extLst>
          </p:cNvPr>
          <p:cNvPicPr>
            <a:picLocks noChangeAspect="1"/>
          </p:cNvPicPr>
          <p:nvPr userDrawn="1"/>
        </p:nvPicPr>
        <p:blipFill>
          <a:blip r:embed="rId2"/>
          <a:src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D8E1D216-83C4-383F-5127-29C1F1C984F3}"/>
              </a:ext>
            </a:extLst>
          </p:cNvPr>
          <p:cNvPicPr>
            <a:picLocks noChangeAspect="1"/>
          </p:cNvPicPr>
          <p:nvPr userDrawn="1"/>
        </p:nvPicPr>
        <p:blipFill>
          <a:blip r:embed="rId3"/>
          <a:srcRect/>
          <a:stretch/>
        </p:blipFill>
        <p:spPr>
          <a:xfrm>
            <a:off x="285750" y="275383"/>
            <a:ext cx="2365080" cy="726620"/>
          </a:xfrm>
          <a:prstGeom prst="rect">
            <a:avLst/>
          </a:prstGeom>
        </p:spPr>
      </p:pic>
      <p:sp>
        <p:nvSpPr>
          <p:cNvPr id="7" name="TextBox 6">
            <a:extLst>
              <a:ext uri="{FF2B5EF4-FFF2-40B4-BE49-F238E27FC236}">
                <a16:creationId xmlns:a16="http://schemas.microsoft.com/office/drawing/2014/main" id="{B62B3495-9D10-4CA2-AB77-C01FF170FF10}"/>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8" name="Text Placeholder 13">
            <a:extLst>
              <a:ext uri="{FF2B5EF4-FFF2-40B4-BE49-F238E27FC236}">
                <a16:creationId xmlns:a16="http://schemas.microsoft.com/office/drawing/2014/main" id="{9D15ADB2-ED3A-0348-BADB-D21C55C9FA09}"/>
              </a:ext>
            </a:extLst>
          </p:cNvPr>
          <p:cNvSpPr>
            <a:spLocks noGrp="1"/>
          </p:cNvSpPr>
          <p:nvPr>
            <p:ph type="body" sz="quarter" idx="10" hasCustomPrompt="1"/>
          </p:nvPr>
        </p:nvSpPr>
        <p:spPr>
          <a:xfrm>
            <a:off x="285750" y="2399892"/>
            <a:ext cx="6327775" cy="1641245"/>
          </a:xfrm>
          <a:prstGeom prst="rect">
            <a:avLst/>
          </a:prstGeom>
        </p:spPr>
        <p:txBody>
          <a:bodyPr anchor="ctr">
            <a:noAutofit/>
          </a:bodyPr>
          <a:lstStyle>
            <a:lvl1pPr marL="0" indent="0">
              <a:buNone/>
              <a:defRPr sz="4800" b="1">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Thank you </a:t>
            </a:r>
            <a:br>
              <a:rPr lang="en-GB"/>
            </a:br>
            <a:r>
              <a:rPr lang="en-GB"/>
              <a:t>for listening.</a:t>
            </a:r>
            <a:endParaRPr lang="en-US"/>
          </a:p>
        </p:txBody>
      </p:sp>
      <p:sp>
        <p:nvSpPr>
          <p:cNvPr id="9" name="Text Placeholder 13">
            <a:extLst>
              <a:ext uri="{FF2B5EF4-FFF2-40B4-BE49-F238E27FC236}">
                <a16:creationId xmlns:a16="http://schemas.microsoft.com/office/drawing/2014/main" id="{2ACCC9AE-D598-DAC1-8F65-F73D0EE59424}"/>
              </a:ext>
            </a:extLst>
          </p:cNvPr>
          <p:cNvSpPr>
            <a:spLocks noGrp="1"/>
          </p:cNvSpPr>
          <p:nvPr>
            <p:ph type="body" sz="quarter" idx="11" hasCustomPrompt="1"/>
          </p:nvPr>
        </p:nvSpPr>
        <p:spPr>
          <a:xfrm>
            <a:off x="285750" y="4053871"/>
            <a:ext cx="6327775" cy="453119"/>
          </a:xfrm>
          <a:prstGeom prst="rect">
            <a:avLst/>
          </a:prstGeom>
        </p:spPr>
        <p:txBody>
          <a:bodyPr anchor="b">
            <a:noAutofit/>
          </a:bodyPr>
          <a:lstStyle>
            <a:lvl1pPr marL="0" indent="0">
              <a:buNone/>
              <a:defRPr sz="1400">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Further info or contact details to go here.</a:t>
            </a:r>
            <a:endParaRPr lang="en-US"/>
          </a:p>
        </p:txBody>
      </p:sp>
    </p:spTree>
    <p:extLst>
      <p:ext uri="{BB962C8B-B14F-4D97-AF65-F5344CB8AC3E}">
        <p14:creationId xmlns:p14="http://schemas.microsoft.com/office/powerpoint/2010/main" val="3031432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End Slide - Gree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2A89E4-01F1-D603-91B2-5BD4E9CB45BF}"/>
              </a:ext>
            </a:extLst>
          </p:cNvPr>
          <p:cNvPicPr>
            <a:picLocks noChangeAspect="1"/>
          </p:cNvPicPr>
          <p:nvPr userDrawn="1"/>
        </p:nvPicPr>
        <p:blipFill>
          <a:blip r:embed="rId2"/>
          <a:src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8D59E697-43E9-29BA-4D8B-B1E926BCE746}"/>
              </a:ext>
            </a:extLst>
          </p:cNvPr>
          <p:cNvPicPr>
            <a:picLocks noChangeAspect="1"/>
          </p:cNvPicPr>
          <p:nvPr userDrawn="1"/>
        </p:nvPicPr>
        <p:blipFill>
          <a:blip r:embed="rId3"/>
          <a:srcRect/>
          <a:stretch/>
        </p:blipFill>
        <p:spPr>
          <a:xfrm>
            <a:off x="285750" y="275383"/>
            <a:ext cx="2365080" cy="726620"/>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3" name="Text Placeholder 13">
            <a:extLst>
              <a:ext uri="{FF2B5EF4-FFF2-40B4-BE49-F238E27FC236}">
                <a16:creationId xmlns:a16="http://schemas.microsoft.com/office/drawing/2014/main" id="{EBD4023A-5511-58D4-11BC-1B17DA73A0BE}"/>
              </a:ext>
            </a:extLst>
          </p:cNvPr>
          <p:cNvSpPr>
            <a:spLocks noGrp="1"/>
          </p:cNvSpPr>
          <p:nvPr>
            <p:ph type="body" sz="quarter" idx="10" hasCustomPrompt="1"/>
          </p:nvPr>
        </p:nvSpPr>
        <p:spPr>
          <a:xfrm>
            <a:off x="285750" y="2399892"/>
            <a:ext cx="6327775" cy="1641245"/>
          </a:xfrm>
          <a:prstGeom prst="rect">
            <a:avLst/>
          </a:prstGeom>
        </p:spPr>
        <p:txBody>
          <a:bodyPr anchor="ctr">
            <a:noAutofit/>
          </a:bodyPr>
          <a:lstStyle>
            <a:lvl1pPr marL="0" indent="0">
              <a:buNone/>
              <a:defRPr sz="4800" b="1">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Thank you </a:t>
            </a:r>
            <a:br>
              <a:rPr lang="en-GB"/>
            </a:br>
            <a:r>
              <a:rPr lang="en-GB"/>
              <a:t>for listening.</a:t>
            </a:r>
            <a:endParaRPr lang="en-US"/>
          </a:p>
        </p:txBody>
      </p:sp>
      <p:sp>
        <p:nvSpPr>
          <p:cNvPr id="4" name="Text Placeholder 13">
            <a:extLst>
              <a:ext uri="{FF2B5EF4-FFF2-40B4-BE49-F238E27FC236}">
                <a16:creationId xmlns:a16="http://schemas.microsoft.com/office/drawing/2014/main" id="{94579856-9FB6-8DA6-9886-277F1B8743F2}"/>
              </a:ext>
            </a:extLst>
          </p:cNvPr>
          <p:cNvSpPr>
            <a:spLocks noGrp="1"/>
          </p:cNvSpPr>
          <p:nvPr>
            <p:ph type="body" sz="quarter" idx="11" hasCustomPrompt="1"/>
          </p:nvPr>
        </p:nvSpPr>
        <p:spPr>
          <a:xfrm>
            <a:off x="285750" y="4053871"/>
            <a:ext cx="6327775" cy="453119"/>
          </a:xfrm>
          <a:prstGeom prst="rect">
            <a:avLst/>
          </a:prstGeom>
        </p:spPr>
        <p:txBody>
          <a:bodyPr anchor="b">
            <a:noAutofit/>
          </a:bodyPr>
          <a:lstStyle>
            <a:lvl1pPr marL="0" indent="0">
              <a:buNone/>
              <a:defRPr sz="1400">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Further info or contact details to go here.</a:t>
            </a:r>
            <a:endParaRPr lang="en-US"/>
          </a:p>
        </p:txBody>
      </p:sp>
    </p:spTree>
    <p:extLst>
      <p:ext uri="{BB962C8B-B14F-4D97-AF65-F5344CB8AC3E}">
        <p14:creationId xmlns:p14="http://schemas.microsoft.com/office/powerpoint/2010/main" val="19743748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 Nav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0A02B95-454C-436A-2495-4BD89899203F}"/>
              </a:ext>
            </a:extLst>
          </p:cNvPr>
          <p:cNvPicPr>
            <a:picLocks noChangeAspect="1"/>
          </p:cNvPicPr>
          <p:nvPr userDrawn="1"/>
        </p:nvPicPr>
        <p:blipFill>
          <a:blip r:embed="rId2"/>
          <a:src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25E66055-0316-3311-FD19-CCA64B937788}"/>
              </a:ext>
            </a:extLst>
          </p:cNvPr>
          <p:cNvPicPr>
            <a:picLocks noChangeAspect="1"/>
          </p:cNvPicPr>
          <p:nvPr userDrawn="1"/>
        </p:nvPicPr>
        <p:blipFill>
          <a:blip r:embed="rId3"/>
          <a:srcRect/>
          <a:stretch/>
        </p:blipFill>
        <p:spPr>
          <a:xfrm>
            <a:off x="285750" y="275383"/>
            <a:ext cx="2365080" cy="726620"/>
          </a:xfrm>
          <a:prstGeom prst="rect">
            <a:avLst/>
          </a:prstGeom>
        </p:spPr>
      </p:pic>
      <p:sp>
        <p:nvSpPr>
          <p:cNvPr id="5" name="TextBox 4">
            <a:extLst>
              <a:ext uri="{FF2B5EF4-FFF2-40B4-BE49-F238E27FC236}">
                <a16:creationId xmlns:a16="http://schemas.microsoft.com/office/drawing/2014/main" id="{35443EDF-457C-1F18-EF76-CFD02BB19358}"/>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6" name="Text Placeholder 13">
            <a:extLst>
              <a:ext uri="{FF2B5EF4-FFF2-40B4-BE49-F238E27FC236}">
                <a16:creationId xmlns:a16="http://schemas.microsoft.com/office/drawing/2014/main" id="{E4047BBA-C9F9-8630-437C-D87D9ED7D9DB}"/>
              </a:ext>
            </a:extLst>
          </p:cNvPr>
          <p:cNvSpPr>
            <a:spLocks noGrp="1"/>
          </p:cNvSpPr>
          <p:nvPr>
            <p:ph type="body" sz="quarter" idx="10" hasCustomPrompt="1"/>
          </p:nvPr>
        </p:nvSpPr>
        <p:spPr>
          <a:xfrm>
            <a:off x="285750" y="2399892"/>
            <a:ext cx="6327775" cy="1641245"/>
          </a:xfrm>
          <a:prstGeom prst="rect">
            <a:avLst/>
          </a:prstGeom>
        </p:spPr>
        <p:txBody>
          <a:bodyPr anchor="ctr">
            <a:noAutofit/>
          </a:bodyPr>
          <a:lstStyle>
            <a:lvl1pPr marL="0" indent="0">
              <a:buNone/>
              <a:defRPr sz="4800" b="1">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Thank you </a:t>
            </a:r>
            <a:br>
              <a:rPr lang="en-GB"/>
            </a:br>
            <a:r>
              <a:rPr lang="en-GB"/>
              <a:t>for listening.</a:t>
            </a:r>
            <a:endParaRPr lang="en-US"/>
          </a:p>
        </p:txBody>
      </p:sp>
      <p:sp>
        <p:nvSpPr>
          <p:cNvPr id="7" name="Text Placeholder 13">
            <a:extLst>
              <a:ext uri="{FF2B5EF4-FFF2-40B4-BE49-F238E27FC236}">
                <a16:creationId xmlns:a16="http://schemas.microsoft.com/office/drawing/2014/main" id="{FC7BFF3C-A959-AC30-52EA-3320FA2A055E}"/>
              </a:ext>
            </a:extLst>
          </p:cNvPr>
          <p:cNvSpPr>
            <a:spLocks noGrp="1"/>
          </p:cNvSpPr>
          <p:nvPr>
            <p:ph type="body" sz="quarter" idx="11" hasCustomPrompt="1"/>
          </p:nvPr>
        </p:nvSpPr>
        <p:spPr>
          <a:xfrm>
            <a:off x="285750" y="4053871"/>
            <a:ext cx="6327775" cy="453119"/>
          </a:xfrm>
          <a:prstGeom prst="rect">
            <a:avLst/>
          </a:prstGeom>
        </p:spPr>
        <p:txBody>
          <a:bodyPr anchor="b">
            <a:noAutofit/>
          </a:bodyPr>
          <a:lstStyle>
            <a:lvl1pPr marL="0" indent="0">
              <a:buNone/>
              <a:defRPr sz="1400">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Further info or contact details to go here.</a:t>
            </a:r>
            <a:endParaRPr lang="en-US"/>
          </a:p>
        </p:txBody>
      </p:sp>
    </p:spTree>
    <p:extLst>
      <p:ext uri="{BB962C8B-B14F-4D97-AF65-F5344CB8AC3E}">
        <p14:creationId xmlns:p14="http://schemas.microsoft.com/office/powerpoint/2010/main" val="1514147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986317-7467-DE3F-6C0B-DD058A9867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953CBCA-3BED-A47C-B4C8-D30F0AB685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28CC687-9ECD-F6E3-5184-EFAF7E46FB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accent1"/>
                </a:solidFill>
                <a:latin typeface="Ubuntu" panose="020B0504030602030204" pitchFamily="34" charset="0"/>
              </a:defRPr>
            </a:lvl1pPr>
          </a:lstStyle>
          <a:p>
            <a:fld id="{84E63EC1-32C7-C148-9B23-6C189CE1C2B7}" type="datetimeFigureOut">
              <a:rPr lang="en-US" smtClean="0"/>
              <a:pPr/>
              <a:t>9/16/2026</a:t>
            </a:fld>
            <a:endParaRPr lang="en-US"/>
          </a:p>
        </p:txBody>
      </p:sp>
      <p:sp>
        <p:nvSpPr>
          <p:cNvPr id="5" name="Footer Placeholder 4">
            <a:extLst>
              <a:ext uri="{FF2B5EF4-FFF2-40B4-BE49-F238E27FC236}">
                <a16:creationId xmlns:a16="http://schemas.microsoft.com/office/drawing/2014/main" id="{E242B47E-A058-0DAF-B59E-CC2E267BDA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1"/>
                </a:solidFill>
                <a:latin typeface="Ubuntu" panose="020B0504030602030204" pitchFamily="34" charset="0"/>
              </a:defRPr>
            </a:lvl1pPr>
          </a:lstStyle>
          <a:p>
            <a:endParaRPr lang="en-US"/>
          </a:p>
        </p:txBody>
      </p:sp>
      <p:sp>
        <p:nvSpPr>
          <p:cNvPr id="6" name="Slide Number Placeholder 5">
            <a:extLst>
              <a:ext uri="{FF2B5EF4-FFF2-40B4-BE49-F238E27FC236}">
                <a16:creationId xmlns:a16="http://schemas.microsoft.com/office/drawing/2014/main" id="{91C73786-2D0C-15B4-1EB1-4F191CCD81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1"/>
                </a:solidFill>
                <a:latin typeface="Ubuntu" panose="020B0504030602030204" pitchFamily="34" charset="0"/>
              </a:defRPr>
            </a:lvl1pPr>
          </a:lstStyle>
          <a:p>
            <a:fld id="{1A6076B7-25FF-134B-B2FE-8DDBCA4A7BAB}" type="slidenum">
              <a:rPr lang="en-US" smtClean="0"/>
              <a:pPr/>
              <a:t>‹#›</a:t>
            </a:fld>
            <a:endParaRPr lang="en-US"/>
          </a:p>
        </p:txBody>
      </p:sp>
    </p:spTree>
    <p:extLst>
      <p:ext uri="{BB962C8B-B14F-4D97-AF65-F5344CB8AC3E}">
        <p14:creationId xmlns:p14="http://schemas.microsoft.com/office/powerpoint/2010/main" val="1613755529"/>
      </p:ext>
    </p:extLst>
  </p:cSld>
  <p:clrMap bg1="lt1" tx1="dk1" bg2="lt2" tx2="dk2" accent1="accent1" accent2="accent2" accent3="accent3" accent4="accent4" accent5="accent5" accent6="accent6" hlink="hlink" folHlink="folHlink"/>
  <p:sldLayoutIdLst>
    <p:sldLayoutId id="2147483704" r:id="rId1"/>
    <p:sldLayoutId id="2147483650" r:id="rId2"/>
    <p:sldLayoutId id="2147483655" r:id="rId3"/>
    <p:sldLayoutId id="2147483660" r:id="rId4"/>
    <p:sldLayoutId id="2147483670" r:id="rId5"/>
    <p:sldLayoutId id="2147483665" r:id="rId6"/>
    <p:sldLayoutId id="2147483698" r:id="rId7"/>
    <p:sldLayoutId id="2147483693" r:id="rId8"/>
    <p:sldLayoutId id="2147483694" r:id="rId9"/>
    <p:sldLayoutId id="2147483702" r:id="rId10"/>
    <p:sldLayoutId id="2147483703" r:id="rId11"/>
    <p:sldLayoutId id="2147483697" r:id="rId12"/>
  </p:sldLayoutIdLst>
  <p:txStyles>
    <p:titleStyle>
      <a:lvl1pPr algn="l" defTabSz="914400" rtl="0" eaLnBrk="1" latinLnBrk="0" hangingPunct="1">
        <a:lnSpc>
          <a:spcPct val="90000"/>
        </a:lnSpc>
        <a:spcBef>
          <a:spcPct val="0"/>
        </a:spcBef>
        <a:buNone/>
        <a:defRPr sz="4400" kern="1200">
          <a:solidFill>
            <a:schemeClr val="accent1"/>
          </a:solidFill>
          <a:latin typeface="Ubuntu" panose="020B0504030602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www.dan247.org.uk" TargetMode="External"/><Relationship Id="rId2" Type="http://schemas.openxmlformats.org/officeDocument/2006/relationships/hyperlink" Target="http://www.helpmequite.wales" TargetMode="External"/><Relationship Id="rId1" Type="http://schemas.openxmlformats.org/officeDocument/2006/relationships/slideLayout" Target="../slideLayouts/slideLayout7.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FD1B2-43EC-31A1-56FC-9807F0ECD3F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03B3AF5-7F06-1CDF-C5C2-4B253B6920F4}"/>
              </a:ext>
            </a:extLst>
          </p:cNvPr>
          <p:cNvSpPr txBox="1"/>
          <p:nvPr/>
        </p:nvSpPr>
        <p:spPr>
          <a:xfrm>
            <a:off x="100693" y="2078359"/>
            <a:ext cx="12091307" cy="18466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900" dirty="0">
                <a:latin typeface="Ubuntu"/>
              </a:rPr>
              <a:t>This activity links to the following Knowledge Banks: </a:t>
            </a:r>
          </a:p>
          <a:p>
            <a:pPr marL="342900" indent="-342900">
              <a:buFont typeface="Arial"/>
              <a:buChar char="•"/>
            </a:pPr>
            <a:r>
              <a:rPr lang="en-US" sz="1900" dirty="0">
                <a:solidFill>
                  <a:srgbClr val="103D68"/>
                </a:solidFill>
                <a:latin typeface="Ubuntu"/>
              </a:rPr>
              <a:t>Health effects and risks of tobacco and nicotine – the physical, mental and long-term health impacts </a:t>
            </a:r>
          </a:p>
          <a:p>
            <a:pPr marL="342900" indent="-342900">
              <a:buFont typeface="Arial"/>
              <a:buChar char="•"/>
            </a:pPr>
            <a:r>
              <a:rPr lang="en-GB" sz="1900" dirty="0">
                <a:solidFill>
                  <a:schemeClr val="accent1">
                    <a:lumMod val="75000"/>
                  </a:schemeClr>
                </a:solidFill>
                <a:latin typeface="Ubuntu"/>
              </a:rPr>
              <a:t>How tobacco and nicotine use affects your emotional and mental well-being</a:t>
            </a:r>
          </a:p>
          <a:p>
            <a:pPr marL="342900" indent="-342900">
              <a:buFont typeface="Arial"/>
              <a:buChar char="•"/>
            </a:pPr>
            <a:r>
              <a:rPr lang="en-GB" sz="1900" dirty="0">
                <a:solidFill>
                  <a:schemeClr val="accent1">
                    <a:lumMod val="75000"/>
                  </a:schemeClr>
                </a:solidFill>
                <a:latin typeface="Ubuntu"/>
              </a:rPr>
              <a:t>How tobacco and nicotine use affects your physical well-being</a:t>
            </a:r>
          </a:p>
          <a:p>
            <a:pPr marL="342900" indent="-342900">
              <a:buFont typeface="Arial"/>
              <a:buChar char="•"/>
            </a:pPr>
            <a:r>
              <a:rPr lang="en-GB" sz="1900" dirty="0">
                <a:solidFill>
                  <a:schemeClr val="accent1">
                    <a:lumMod val="75000"/>
                  </a:schemeClr>
                </a:solidFill>
                <a:latin typeface="Ubuntu"/>
              </a:rPr>
              <a:t>Behaviour, choice and influence</a:t>
            </a:r>
          </a:p>
          <a:p>
            <a:pPr marL="342900" indent="-342900">
              <a:buFont typeface="Arial"/>
              <a:buChar char="•"/>
            </a:pPr>
            <a:r>
              <a:rPr lang="en-GB" sz="1900" dirty="0">
                <a:solidFill>
                  <a:schemeClr val="accent1">
                    <a:lumMod val="75000"/>
                  </a:schemeClr>
                </a:solidFill>
                <a:latin typeface="Ubuntu" panose="020B0504030602030204" pitchFamily="34" charset="0"/>
                <a:ea typeface="Calibri" panose="020F0502020204030204"/>
                <a:cs typeface="Calibri" panose="020F0502020204030204"/>
              </a:rPr>
              <a:t>Laws, regulation and industry influence</a:t>
            </a:r>
          </a:p>
        </p:txBody>
      </p:sp>
      <p:sp>
        <p:nvSpPr>
          <p:cNvPr id="4" name="Text Placeholder 1">
            <a:extLst>
              <a:ext uri="{FF2B5EF4-FFF2-40B4-BE49-F238E27FC236}">
                <a16:creationId xmlns:a16="http://schemas.microsoft.com/office/drawing/2014/main" id="{5E8D59AB-3C2C-0D61-13A4-26FB062F0FB8}"/>
              </a:ext>
            </a:extLst>
          </p:cNvPr>
          <p:cNvSpPr txBox="1">
            <a:spLocks/>
          </p:cNvSpPr>
          <p:nvPr/>
        </p:nvSpPr>
        <p:spPr>
          <a:xfrm>
            <a:off x="88785" y="1015094"/>
            <a:ext cx="12055589" cy="942841"/>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dirty="0">
                <a:latin typeface="Ubuntu"/>
              </a:rPr>
              <a:t>A Smoke-free Generation: What Does It Mean for You?</a:t>
            </a:r>
            <a:endParaRPr lang="en-GB" sz="3600" dirty="0">
              <a:latin typeface="Ubuntu"/>
            </a:endParaRPr>
          </a:p>
        </p:txBody>
      </p:sp>
      <p:graphicFrame>
        <p:nvGraphicFramePr>
          <p:cNvPr id="5" name="Table 4">
            <a:extLst>
              <a:ext uri="{FF2B5EF4-FFF2-40B4-BE49-F238E27FC236}">
                <a16:creationId xmlns:a16="http://schemas.microsoft.com/office/drawing/2014/main" id="{8DD305A2-3C76-F6DD-5275-B180E222EE15}"/>
              </a:ext>
            </a:extLst>
          </p:cNvPr>
          <p:cNvGraphicFramePr>
            <a:graphicFrameLocks noGrp="1"/>
          </p:cNvGraphicFramePr>
          <p:nvPr>
            <p:extLst>
              <p:ext uri="{D42A27DB-BD31-4B8C-83A1-F6EECF244321}">
                <p14:modId xmlns:p14="http://schemas.microsoft.com/office/powerpoint/2010/main" val="3420081517"/>
              </p:ext>
            </p:extLst>
          </p:nvPr>
        </p:nvGraphicFramePr>
        <p:xfrm>
          <a:off x="138113" y="4096641"/>
          <a:ext cx="11963400" cy="2690241"/>
        </p:xfrm>
        <a:graphic>
          <a:graphicData uri="http://schemas.openxmlformats.org/drawingml/2006/table">
            <a:tbl>
              <a:tblPr bandRow="1">
                <a:tableStyleId>{5C22544A-7EE6-4342-B048-85BDC9FD1C3A}</a:tableStyleId>
              </a:tblPr>
              <a:tblGrid>
                <a:gridCol w="2343150">
                  <a:extLst>
                    <a:ext uri="{9D8B030D-6E8A-4147-A177-3AD203B41FA5}">
                      <a16:colId xmlns:a16="http://schemas.microsoft.com/office/drawing/2014/main" val="925729695"/>
                    </a:ext>
                  </a:extLst>
                </a:gridCol>
                <a:gridCol w="2295525">
                  <a:extLst>
                    <a:ext uri="{9D8B030D-6E8A-4147-A177-3AD203B41FA5}">
                      <a16:colId xmlns:a16="http://schemas.microsoft.com/office/drawing/2014/main" val="2044794292"/>
                    </a:ext>
                  </a:extLst>
                </a:gridCol>
                <a:gridCol w="2428875">
                  <a:extLst>
                    <a:ext uri="{9D8B030D-6E8A-4147-A177-3AD203B41FA5}">
                      <a16:colId xmlns:a16="http://schemas.microsoft.com/office/drawing/2014/main" val="1990334926"/>
                    </a:ext>
                  </a:extLst>
                </a:gridCol>
                <a:gridCol w="2524125">
                  <a:extLst>
                    <a:ext uri="{9D8B030D-6E8A-4147-A177-3AD203B41FA5}">
                      <a16:colId xmlns:a16="http://schemas.microsoft.com/office/drawing/2014/main" val="1525866467"/>
                    </a:ext>
                  </a:extLst>
                </a:gridCol>
                <a:gridCol w="2371725">
                  <a:extLst>
                    <a:ext uri="{9D8B030D-6E8A-4147-A177-3AD203B41FA5}">
                      <a16:colId xmlns:a16="http://schemas.microsoft.com/office/drawing/2014/main" val="3178726896"/>
                    </a:ext>
                  </a:extLst>
                </a:gridCol>
              </a:tblGrid>
              <a:tr h="387457">
                <a:tc gridSpan="5">
                  <a:txBody>
                    <a:bodyPr/>
                    <a:lstStyle/>
                    <a:p>
                      <a:pPr fontAlgn="base">
                        <a:lnSpc>
                          <a:spcPts val="2175"/>
                        </a:lnSpc>
                        <a:buNone/>
                      </a:pPr>
                      <a:r>
                        <a:rPr lang="en-US" sz="1800" b="1">
                          <a:solidFill>
                            <a:srgbClr val="FFFFFF"/>
                          </a:solidFill>
                          <a:effectLst/>
                          <a:latin typeface="Aptos"/>
                        </a:rPr>
                        <a:t>Possible Health and Well-being descriptions of learning:</a:t>
                      </a:r>
                    </a:p>
                    <a:p>
                      <a:pPr lvl="0">
                        <a:lnSpc>
                          <a:spcPts val="2175"/>
                        </a:lnSpc>
                        <a:buNone/>
                      </a:pPr>
                      <a:r>
                        <a:rPr lang="en-US" sz="1800" b="1" i="0" u="none" strike="noStrike" noProof="0">
                          <a:solidFill>
                            <a:srgbClr val="FFFFFF"/>
                          </a:solidFill>
                          <a:effectLst/>
                          <a:latin typeface="Aptos"/>
                        </a:rPr>
                        <a:t>Developing physical health and well-being has lifelong benefits</a:t>
                      </a:r>
                      <a:endParaRPr lang="en-US"/>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1269" cap="flat" cmpd="sng" algn="ctr">
                      <a:solidFill>
                        <a:srgbClr val="FFFFFF"/>
                      </a:solidFill>
                      <a:prstDash val="solid"/>
                      <a:round/>
                      <a:headEnd type="none" w="med" len="med"/>
                      <a:tailEnd type="none" w="med" len="med"/>
                    </a:lnB>
                    <a:solidFill>
                      <a:srgbClr val="15608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09611605"/>
                  </a:ext>
                </a:extLst>
              </a:tr>
              <a:tr h="361950">
                <a:tc>
                  <a:txBody>
                    <a:bodyPr/>
                    <a:lstStyle/>
                    <a:p>
                      <a:pPr fontAlgn="base">
                        <a:lnSpc>
                          <a:spcPts val="1425"/>
                        </a:lnSpc>
                        <a:buNone/>
                      </a:pPr>
                      <a:r>
                        <a:rPr lang="en-US" sz="1200" b="1">
                          <a:solidFill>
                            <a:srgbClr val="0E2841"/>
                          </a:solidFill>
                          <a:effectLst/>
                          <a:latin typeface="Ubuntu" panose="020B0504030602030204" pitchFamily="34" charset="0"/>
                        </a:rPr>
                        <a:t>Progression step 1</a:t>
                      </a:r>
                      <a:endParaRPr lang="en-US">
                        <a:effectLst/>
                      </a:endParaRPr>
                    </a:p>
                    <a:p>
                      <a:pPr fontAlgn="base">
                        <a:lnSpc>
                          <a:spcPts val="1425"/>
                        </a:lnSpc>
                        <a:buNone/>
                      </a:pPr>
                      <a:r>
                        <a:rPr lang="en-US" sz="1200">
                          <a:solidFill>
                            <a:srgbClr val="0E2841"/>
                          </a:solidFill>
                          <a:effectLst/>
                          <a:latin typeface="Ubuntu" panose="020B0504030602030204" pitchFamily="34" charset="0"/>
                        </a:rPr>
                        <a:t>I am beginning to recognise some of the behaviours, conditions and situations that affect my physical health and well-being and I am beginning to know how to respond and get help.</a:t>
                      </a:r>
                      <a:endParaRPr lang="en-US">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1269"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fontAlgn="base">
                        <a:lnSpc>
                          <a:spcPts val="1425"/>
                        </a:lnSpc>
                        <a:buNone/>
                      </a:pPr>
                      <a:r>
                        <a:rPr lang="en-US" sz="1200" b="1">
                          <a:solidFill>
                            <a:srgbClr val="0E2841"/>
                          </a:solidFill>
                          <a:effectLst/>
                          <a:latin typeface="Ubuntu" panose="020B0504030602030204" pitchFamily="34" charset="0"/>
                        </a:rPr>
                        <a:t>Progression step 2</a:t>
                      </a:r>
                      <a:endParaRPr lang="en-US">
                        <a:effectLst/>
                      </a:endParaRPr>
                    </a:p>
                    <a:p>
                      <a:pPr fontAlgn="base">
                        <a:lnSpc>
                          <a:spcPts val="1425"/>
                        </a:lnSpc>
                        <a:buNone/>
                      </a:pPr>
                      <a:r>
                        <a:rPr lang="en-US" sz="1200">
                          <a:solidFill>
                            <a:srgbClr val="0E2841"/>
                          </a:solidFill>
                          <a:effectLst/>
                          <a:latin typeface="Ubuntu" panose="020B0504030602030204" pitchFamily="34" charset="0"/>
                        </a:rPr>
                        <a:t>I can </a:t>
                      </a:r>
                      <a:r>
                        <a:rPr lang="en-US" sz="1200" err="1">
                          <a:solidFill>
                            <a:srgbClr val="0E2841"/>
                          </a:solidFill>
                          <a:effectLst/>
                          <a:latin typeface="Ubuntu" panose="020B0504030602030204" pitchFamily="34" charset="0"/>
                        </a:rPr>
                        <a:t>recognise</a:t>
                      </a:r>
                      <a:r>
                        <a:rPr lang="en-US" sz="1200">
                          <a:solidFill>
                            <a:srgbClr val="0E2841"/>
                          </a:solidFill>
                          <a:effectLst/>
                          <a:latin typeface="Ubuntu" panose="020B0504030602030204" pitchFamily="34" charset="0"/>
                        </a:rPr>
                        <a:t> some of the </a:t>
                      </a:r>
                      <a:r>
                        <a:rPr lang="en-US" sz="1200" err="1">
                          <a:solidFill>
                            <a:srgbClr val="0E2841"/>
                          </a:solidFill>
                          <a:effectLst/>
                          <a:latin typeface="Ubuntu" panose="020B0504030602030204" pitchFamily="34" charset="0"/>
                        </a:rPr>
                        <a:t>behaviours</a:t>
                      </a:r>
                      <a:r>
                        <a:rPr lang="en-US" sz="1200">
                          <a:solidFill>
                            <a:srgbClr val="0E2841"/>
                          </a:solidFill>
                          <a:effectLst/>
                          <a:latin typeface="Ubuntu" panose="020B0504030602030204" pitchFamily="34" charset="0"/>
                        </a:rPr>
                        <a:t>, conditions and situations that affect my physical health and well-being, and I know how to respond and get help in a safe way.</a:t>
                      </a:r>
                      <a:endParaRPr lang="en-US">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1269"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fontAlgn="base">
                        <a:lnSpc>
                          <a:spcPts val="1425"/>
                        </a:lnSpc>
                        <a:buNone/>
                      </a:pPr>
                      <a:r>
                        <a:rPr lang="en-US" sz="1200" b="1">
                          <a:solidFill>
                            <a:srgbClr val="0E2841"/>
                          </a:solidFill>
                          <a:effectLst/>
                          <a:latin typeface="Ubuntu" panose="020B0504030602030204" pitchFamily="34" charset="0"/>
                        </a:rPr>
                        <a:t>Progression step 3</a:t>
                      </a:r>
                      <a:endParaRPr lang="en-US">
                        <a:effectLst/>
                      </a:endParaRPr>
                    </a:p>
                    <a:p>
                      <a:pPr fontAlgn="base">
                        <a:lnSpc>
                          <a:spcPts val="1425"/>
                        </a:lnSpc>
                        <a:buNone/>
                      </a:pPr>
                      <a:r>
                        <a:rPr lang="en-US" sz="1200">
                          <a:solidFill>
                            <a:srgbClr val="0E2841"/>
                          </a:solidFill>
                          <a:effectLst/>
                          <a:latin typeface="Ubuntu" panose="020B0504030602030204" pitchFamily="34" charset="0"/>
                        </a:rPr>
                        <a:t>I can describe the </a:t>
                      </a:r>
                      <a:r>
                        <a:rPr lang="en-US" sz="1200" err="1">
                          <a:solidFill>
                            <a:srgbClr val="0E2841"/>
                          </a:solidFill>
                          <a:effectLst/>
                          <a:latin typeface="Ubuntu" panose="020B0504030602030204" pitchFamily="34" charset="0"/>
                        </a:rPr>
                        <a:t>behaviours</a:t>
                      </a:r>
                      <a:r>
                        <a:rPr lang="en-US" sz="1200">
                          <a:solidFill>
                            <a:srgbClr val="0E2841"/>
                          </a:solidFill>
                          <a:effectLst/>
                          <a:latin typeface="Ubuntu" panose="020B0504030602030204" pitchFamily="34" charset="0"/>
                        </a:rPr>
                        <a:t>, conditions and situations that affect my physical health and well-being, and I know how to respond to and/or manage these in order to actively reduce the risk of harm to myself. </a:t>
                      </a:r>
                      <a:endParaRPr lang="en-US">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1269"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fontAlgn="base">
                        <a:lnSpc>
                          <a:spcPts val="1425"/>
                        </a:lnSpc>
                        <a:buNone/>
                      </a:pPr>
                      <a:r>
                        <a:rPr lang="en-US" sz="1200" b="1">
                          <a:solidFill>
                            <a:srgbClr val="0E2841"/>
                          </a:solidFill>
                          <a:effectLst/>
                          <a:latin typeface="Ubuntu" panose="020B0504030602030204" pitchFamily="34" charset="0"/>
                        </a:rPr>
                        <a:t>Progression step 4</a:t>
                      </a:r>
                      <a:endParaRPr lang="en-US">
                        <a:effectLst/>
                      </a:endParaRPr>
                    </a:p>
                    <a:p>
                      <a:pPr fontAlgn="base">
                        <a:lnSpc>
                          <a:spcPts val="1425"/>
                        </a:lnSpc>
                        <a:buNone/>
                      </a:pPr>
                      <a:r>
                        <a:rPr lang="en-US" sz="1200">
                          <a:solidFill>
                            <a:srgbClr val="0E2841"/>
                          </a:solidFill>
                          <a:effectLst/>
                          <a:latin typeface="Ubuntu" panose="020B0504030602030204" pitchFamily="34" charset="0"/>
                        </a:rPr>
                        <a:t>I can explain the behaviours, conditions and situations that affect my physical health and well-being and, through my actions, I can respond to and/or manage these in order to actively reduce the risk of harm to myself and to others.</a:t>
                      </a:r>
                      <a:endParaRPr lang="en-US">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1269"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fontAlgn="base">
                        <a:lnSpc>
                          <a:spcPts val="1425"/>
                        </a:lnSpc>
                        <a:buNone/>
                      </a:pPr>
                      <a:r>
                        <a:rPr lang="en-US" sz="1200" b="1">
                          <a:solidFill>
                            <a:srgbClr val="0E2841"/>
                          </a:solidFill>
                          <a:effectLst/>
                          <a:latin typeface="Ubuntu" panose="020B0504030602030204" pitchFamily="34" charset="0"/>
                        </a:rPr>
                        <a:t>Progression step 5 </a:t>
                      </a:r>
                      <a:r>
                        <a:rPr lang="en-US" sz="1200">
                          <a:solidFill>
                            <a:srgbClr val="0E2841"/>
                          </a:solidFill>
                          <a:effectLst/>
                          <a:latin typeface="Ubuntu" panose="020B0504030602030204" pitchFamily="34" charset="0"/>
                        </a:rPr>
                        <a:t>I can apply my knowledge of the </a:t>
                      </a:r>
                      <a:r>
                        <a:rPr lang="en-US" sz="1200" err="1">
                          <a:solidFill>
                            <a:srgbClr val="0E2841"/>
                          </a:solidFill>
                          <a:effectLst/>
                          <a:latin typeface="Ubuntu" panose="020B0504030602030204" pitchFamily="34" charset="0"/>
                        </a:rPr>
                        <a:t>behaviours</a:t>
                      </a:r>
                      <a:r>
                        <a:rPr lang="en-US" sz="1200">
                          <a:solidFill>
                            <a:srgbClr val="0E2841"/>
                          </a:solidFill>
                          <a:effectLst/>
                          <a:latin typeface="Ubuntu" panose="020B0504030602030204" pitchFamily="34" charset="0"/>
                        </a:rPr>
                        <a:t>, conditions and situations that affect my physical health and well-being, to keep myself and others safe. I can safely intervene, using learnt techniques, when others’ physical health is at risk.</a:t>
                      </a:r>
                      <a:endParaRPr lang="en-US">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1269"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extLst>
                  <a:ext uri="{0D108BD9-81ED-4DB2-BD59-A6C34878D82A}">
                    <a16:rowId xmlns:a16="http://schemas.microsoft.com/office/drawing/2014/main" val="3751620251"/>
                  </a:ext>
                </a:extLst>
              </a:tr>
            </a:tbl>
          </a:graphicData>
        </a:graphic>
      </p:graphicFrame>
    </p:spTree>
    <p:extLst>
      <p:ext uri="{BB962C8B-B14F-4D97-AF65-F5344CB8AC3E}">
        <p14:creationId xmlns:p14="http://schemas.microsoft.com/office/powerpoint/2010/main" val="2772392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08CD700-F06C-7C89-C8D1-2101EB950865}"/>
              </a:ext>
            </a:extLst>
          </p:cNvPr>
          <p:cNvSpPr txBox="1"/>
          <p:nvPr/>
        </p:nvSpPr>
        <p:spPr>
          <a:xfrm>
            <a:off x="147851" y="1006522"/>
            <a:ext cx="10963701"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solidFill>
                  <a:schemeClr val="accent1"/>
                </a:solidFill>
                <a:latin typeface="Ubuntu"/>
              </a:rPr>
              <a:t>Introduction</a:t>
            </a:r>
            <a:endParaRPr lang="en-US" sz="3600" dirty="0">
              <a:solidFill>
                <a:schemeClr val="accent1"/>
              </a:solidFill>
            </a:endParaRPr>
          </a:p>
          <a:p>
            <a:endParaRPr lang="en-US" sz="2400">
              <a:latin typeface="Ubuntu"/>
              <a:ea typeface="+mn-lt"/>
              <a:cs typeface="+mn-lt"/>
            </a:endParaRPr>
          </a:p>
          <a:p>
            <a:r>
              <a:rPr lang="en-US" sz="2000" dirty="0">
                <a:latin typeface="Ubuntu"/>
                <a:ea typeface="+mn-lt"/>
                <a:cs typeface="+mn-lt"/>
              </a:rPr>
              <a:t>The Smoke-free Generation policy is a landmark public health measure designed to protect future generations from the harms of tobacco. By gradually raising the legal age of sale for tobacco products, the policy aims to create a generation that will never legally be able to buy tobacco products. </a:t>
            </a:r>
          </a:p>
          <a:p>
            <a:endParaRPr lang="en-US" sz="2000">
              <a:latin typeface="Ubuntu"/>
              <a:ea typeface="+mn-lt"/>
              <a:cs typeface="+mn-lt"/>
            </a:endParaRPr>
          </a:p>
          <a:p>
            <a:r>
              <a:rPr lang="en-US" sz="2000" dirty="0">
                <a:latin typeface="Ubuntu"/>
                <a:ea typeface="+mn-lt"/>
                <a:cs typeface="+mn-lt"/>
              </a:rPr>
              <a:t>These activities encourage learners to explore what the Smoke-free Generation policy means for them, understand what the policy is and consider how it affects them personally. They also support learners to explore attitudes towards smoking and vaping and to think critically about the potential real-life impacts on individuals and wider society, including issues related to health and personal choice. </a:t>
            </a:r>
          </a:p>
          <a:p>
            <a:endParaRPr lang="en-US" sz="2000">
              <a:latin typeface="Ubuntu"/>
              <a:ea typeface="+mn-lt"/>
              <a:cs typeface="+mn-lt"/>
            </a:endParaRPr>
          </a:p>
          <a:p>
            <a:r>
              <a:rPr lang="en-GB" sz="2000" b="1" dirty="0">
                <a:solidFill>
                  <a:schemeClr val="accent1"/>
                </a:solidFill>
                <a:latin typeface="Ubuntu"/>
              </a:rPr>
              <a:t>Target Group </a:t>
            </a:r>
          </a:p>
          <a:p>
            <a:r>
              <a:rPr lang="en-GB" sz="2000" dirty="0">
                <a:latin typeface="Ubuntu"/>
              </a:rPr>
              <a:t>Ages: 11–16 </a:t>
            </a:r>
          </a:p>
        </p:txBody>
      </p:sp>
    </p:spTree>
    <p:extLst>
      <p:ext uri="{BB962C8B-B14F-4D97-AF65-F5344CB8AC3E}">
        <p14:creationId xmlns:p14="http://schemas.microsoft.com/office/powerpoint/2010/main" val="1091834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E9C43-4CA9-CE80-D6DD-C3648E87DA4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3E64FA7-7B96-6E35-AC39-9DF7D13FB0BF}"/>
              </a:ext>
            </a:extLst>
          </p:cNvPr>
          <p:cNvSpPr txBox="1"/>
          <p:nvPr/>
        </p:nvSpPr>
        <p:spPr>
          <a:xfrm>
            <a:off x="1917510" y="278480"/>
            <a:ext cx="4352169"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indent="0" algn="ctr" rtl="0"/>
            <a:r>
              <a:rPr lang="en-GB" sz="2400" b="1" dirty="0">
                <a:solidFill>
                  <a:schemeClr val="tx2"/>
                </a:solidFill>
                <a:latin typeface="Ubuntu"/>
              </a:rPr>
              <a:t>A Smoke-free Generation: </a:t>
            </a:r>
          </a:p>
          <a:p>
            <a:pPr marL="0" indent="0" algn="ctr" rtl="0"/>
            <a:r>
              <a:rPr lang="en-GB" sz="2400" b="1" dirty="0">
                <a:solidFill>
                  <a:schemeClr val="tx2"/>
                </a:solidFill>
                <a:latin typeface="Ubuntu"/>
              </a:rPr>
              <a:t>What Does It Mean for You?</a:t>
            </a:r>
          </a:p>
          <a:p>
            <a:pPr algn="ctr"/>
            <a:endParaRPr lang="en-US" sz="2400">
              <a:latin typeface="Ubuntu"/>
            </a:endParaRPr>
          </a:p>
        </p:txBody>
      </p:sp>
      <p:sp>
        <p:nvSpPr>
          <p:cNvPr id="4" name="TextBox 3">
            <a:extLst>
              <a:ext uri="{FF2B5EF4-FFF2-40B4-BE49-F238E27FC236}">
                <a16:creationId xmlns:a16="http://schemas.microsoft.com/office/drawing/2014/main" id="{6DEDD1CF-BAFD-56FE-1864-C0E33B4FF9CA}"/>
              </a:ext>
            </a:extLst>
          </p:cNvPr>
          <p:cNvSpPr txBox="1"/>
          <p:nvPr/>
        </p:nvSpPr>
        <p:spPr>
          <a:xfrm>
            <a:off x="207383" y="1478510"/>
            <a:ext cx="6056289" cy="3909788"/>
          </a:xfrm>
          <a:prstGeom prst="rect">
            <a:avLst/>
          </a:prstGeom>
          <a:noFill/>
        </p:spPr>
        <p:txBody>
          <a:bodyPr wrap="square" lIns="91440" tIns="45720" rIns="91440" bIns="45720" anchor="t">
            <a:spAutoFit/>
          </a:bodyPr>
          <a:lstStyle/>
          <a:p>
            <a:pPr>
              <a:lnSpc>
                <a:spcPct val="107000"/>
              </a:lnSpc>
              <a:spcAft>
                <a:spcPts val="800"/>
              </a:spcAft>
              <a:buNone/>
            </a:pPr>
            <a:r>
              <a:rPr lang="en-GB" sz="2000" kern="100" dirty="0">
                <a:effectLst/>
                <a:latin typeface="Ubuntu"/>
                <a:ea typeface="Aptos" panose="020B0004020202020204" pitchFamily="34" charset="0"/>
                <a:cs typeface="Times New Roman"/>
              </a:rPr>
              <a:t>Look at this infographic.</a:t>
            </a:r>
          </a:p>
          <a:p>
            <a:pPr marL="285750" lvl="0" indent="-285750">
              <a:buFont typeface="Arial" panose="020B0604020202020204" pitchFamily="34" charset="0"/>
              <a:buChar char="•"/>
            </a:pPr>
            <a:r>
              <a:rPr lang="en-GB" sz="2000" dirty="0">
                <a:latin typeface="Ubuntu"/>
              </a:rPr>
              <a:t>What is the main message?</a:t>
            </a:r>
          </a:p>
          <a:p>
            <a:pPr marL="285750" lvl="0" indent="-285750">
              <a:buFont typeface="Arial" panose="020B0604020202020204" pitchFamily="34" charset="0"/>
              <a:buChar char="•"/>
            </a:pPr>
            <a:r>
              <a:rPr lang="en-GB" sz="2000" dirty="0">
                <a:latin typeface="Ubuntu"/>
              </a:rPr>
              <a:t>What surprised you?</a:t>
            </a:r>
          </a:p>
          <a:p>
            <a:pPr marL="285750" indent="-285750">
              <a:buFont typeface="Arial" panose="020B0604020202020204" pitchFamily="34" charset="0"/>
              <a:buChar char="•"/>
            </a:pPr>
            <a:r>
              <a:rPr lang="en-GB" sz="2000" dirty="0">
                <a:latin typeface="Ubuntu"/>
              </a:rPr>
              <a:t>How might this affect people your age?</a:t>
            </a:r>
          </a:p>
          <a:p>
            <a:pPr marL="285750" lvl="0" indent="-285750">
              <a:buFont typeface="Arial" panose="020B0604020202020204" pitchFamily="34" charset="0"/>
              <a:buChar char="•"/>
            </a:pPr>
            <a:r>
              <a:rPr lang="en-GB" sz="2000" dirty="0">
                <a:latin typeface="Ubuntu"/>
              </a:rPr>
              <a:t>Do you think this law will reduce smoking among young people? Why/why not?</a:t>
            </a:r>
          </a:p>
          <a:p>
            <a:pPr marL="285750" indent="-285750">
              <a:buFont typeface="Arial" panose="020B0604020202020204" pitchFamily="34" charset="0"/>
              <a:buChar char="•"/>
            </a:pPr>
            <a:r>
              <a:rPr lang="en-GB" sz="2000" dirty="0">
                <a:latin typeface="Ubuntu"/>
              </a:rPr>
              <a:t>Is it fair that some people can buy tobacco products and others never can?</a:t>
            </a:r>
          </a:p>
          <a:p>
            <a:pPr marL="285750" lvl="0" indent="-285750">
              <a:buFont typeface="Arial" panose="020B0604020202020204" pitchFamily="34" charset="0"/>
              <a:buChar char="•"/>
            </a:pPr>
            <a:r>
              <a:rPr lang="en-GB" sz="2000" dirty="0">
                <a:latin typeface="Ubuntu"/>
              </a:rPr>
              <a:t>What might young people choose to do instead of smoking?</a:t>
            </a:r>
          </a:p>
          <a:p>
            <a:pPr marL="285750" lvl="0" indent="-285750">
              <a:buFont typeface="Arial" panose="020B0604020202020204" pitchFamily="34" charset="0"/>
              <a:buChar char="•"/>
            </a:pPr>
            <a:r>
              <a:rPr lang="en-GB" sz="2000" dirty="0">
                <a:latin typeface="Ubuntu"/>
              </a:rPr>
              <a:t>How might these changes affect what people choose to do? </a:t>
            </a:r>
          </a:p>
        </p:txBody>
      </p:sp>
      <p:pic>
        <p:nvPicPr>
          <p:cNvPr id="3" name="Picture 2">
            <a:extLst>
              <a:ext uri="{FF2B5EF4-FFF2-40B4-BE49-F238E27FC236}">
                <a16:creationId xmlns:a16="http://schemas.microsoft.com/office/drawing/2014/main" id="{E38C2E6F-71FB-30C8-632C-819ABD6C8792}"/>
              </a:ext>
            </a:extLst>
          </p:cNvPr>
          <p:cNvPicPr>
            <a:picLocks noChangeAspect="1"/>
          </p:cNvPicPr>
          <p:nvPr/>
        </p:nvPicPr>
        <p:blipFill>
          <a:blip r:embed="rId2"/>
          <a:stretch>
            <a:fillRect/>
          </a:stretch>
        </p:blipFill>
        <p:spPr>
          <a:xfrm>
            <a:off x="6707160" y="-1"/>
            <a:ext cx="5035749" cy="6881813"/>
          </a:xfrm>
          <a:prstGeom prst="rect">
            <a:avLst/>
          </a:prstGeom>
        </p:spPr>
      </p:pic>
    </p:spTree>
    <p:extLst>
      <p:ext uri="{BB962C8B-B14F-4D97-AF65-F5344CB8AC3E}">
        <p14:creationId xmlns:p14="http://schemas.microsoft.com/office/powerpoint/2010/main" val="2239277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6C01702-07E5-9B59-E7A3-FFC8DF9F4270}"/>
              </a:ext>
            </a:extLst>
          </p:cNvPr>
          <p:cNvSpPr txBox="1"/>
          <p:nvPr/>
        </p:nvSpPr>
        <p:spPr>
          <a:xfrm>
            <a:off x="1822609" y="409354"/>
            <a:ext cx="9803334" cy="923330"/>
          </a:xfrm>
          <a:prstGeom prst="rect">
            <a:avLst/>
          </a:prstGeom>
          <a:noFill/>
        </p:spPr>
        <p:txBody>
          <a:bodyPr wrap="square" lIns="91440" tIns="45720" rIns="91440" bIns="45720" anchor="t">
            <a:spAutoFit/>
          </a:bodyPr>
          <a:lstStyle/>
          <a:p>
            <a:r>
              <a:rPr lang="en-GB" i="1" dirty="0">
                <a:latin typeface="Ubuntu"/>
              </a:rPr>
              <a:t>Let's see what you know about smoking, vaping and the Smoke-free Generation law.</a:t>
            </a:r>
            <a:endParaRPr lang="en-GB" dirty="0">
              <a:latin typeface="Ubuntu"/>
            </a:endParaRPr>
          </a:p>
          <a:p>
            <a:r>
              <a:rPr lang="en-GB" b="1" dirty="0">
                <a:latin typeface="Ubuntu"/>
              </a:rPr>
              <a:t>Read each statement and decide if you think it is a FACT or a MYTH. Be ready to explain your answer.</a:t>
            </a:r>
            <a:endParaRPr lang="en-GB" dirty="0">
              <a:latin typeface="Ubuntu"/>
            </a:endParaRPr>
          </a:p>
        </p:txBody>
      </p:sp>
      <p:sp>
        <p:nvSpPr>
          <p:cNvPr id="4" name="TextBox 3">
            <a:extLst>
              <a:ext uri="{FF2B5EF4-FFF2-40B4-BE49-F238E27FC236}">
                <a16:creationId xmlns:a16="http://schemas.microsoft.com/office/drawing/2014/main" id="{BF0AC831-6C8F-8E97-E9C8-427855EBC2B9}"/>
              </a:ext>
            </a:extLst>
          </p:cNvPr>
          <p:cNvSpPr txBox="1"/>
          <p:nvPr/>
        </p:nvSpPr>
        <p:spPr>
          <a:xfrm>
            <a:off x="263249" y="3732362"/>
            <a:ext cx="4581352" cy="830997"/>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solidFill>
                  <a:schemeClr val="bg1"/>
                </a:solidFill>
                <a:latin typeface="Ubuntu" panose="020B0504030602030204" pitchFamily="34" charset="0"/>
                <a:ea typeface="MS Gothic"/>
                <a:cs typeface="Times New Roman"/>
              </a:rPr>
              <a:t>Smoking is still one </a:t>
            </a:r>
            <a:r>
              <a:rPr lang="en-GB" sz="1600">
                <a:solidFill>
                  <a:schemeClr val="bg1"/>
                </a:solidFill>
                <a:latin typeface="Ubuntu" panose="020B0504030602030204" pitchFamily="34" charset="0"/>
              </a:rPr>
              <a:t>of the main causes of illness and early death</a:t>
            </a:r>
            <a:r>
              <a:rPr lang="en-US" sz="1600">
                <a:solidFill>
                  <a:schemeClr val="bg1"/>
                </a:solidFill>
                <a:latin typeface="Ubuntu" panose="020B0504030602030204" pitchFamily="34" charset="0"/>
                <a:ea typeface="MS Gothic"/>
                <a:cs typeface="Times New Roman"/>
              </a:rPr>
              <a:t> in Wales, and tobacco kills up to two-thirds of long-term users.</a:t>
            </a:r>
          </a:p>
        </p:txBody>
      </p:sp>
      <p:sp>
        <p:nvSpPr>
          <p:cNvPr id="5" name="TextBox 4">
            <a:extLst>
              <a:ext uri="{FF2B5EF4-FFF2-40B4-BE49-F238E27FC236}">
                <a16:creationId xmlns:a16="http://schemas.microsoft.com/office/drawing/2014/main" id="{AD1CD8CE-776E-ACAF-92B4-C8A0AAD509DB}"/>
              </a:ext>
            </a:extLst>
          </p:cNvPr>
          <p:cNvSpPr txBox="1"/>
          <p:nvPr/>
        </p:nvSpPr>
        <p:spPr>
          <a:xfrm>
            <a:off x="7011532" y="1246446"/>
            <a:ext cx="4435308" cy="1077218"/>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solidFill>
                  <a:schemeClr val="bg1"/>
                </a:solidFill>
                <a:latin typeface="Ubuntu"/>
                <a:ea typeface="MS Gothic"/>
                <a:cs typeface="Times New Roman"/>
              </a:rPr>
              <a:t>The Law introduces new rules on vapes, including limits on advertising, </a:t>
            </a:r>
            <a:r>
              <a:rPr lang="en-US" sz="1600" err="1">
                <a:solidFill>
                  <a:schemeClr val="bg1"/>
                </a:solidFill>
                <a:latin typeface="Ubuntu"/>
                <a:ea typeface="MS Gothic"/>
                <a:cs typeface="Times New Roman"/>
              </a:rPr>
              <a:t>flavours</a:t>
            </a:r>
            <a:r>
              <a:rPr lang="en-US" sz="1600">
                <a:solidFill>
                  <a:schemeClr val="bg1"/>
                </a:solidFill>
                <a:latin typeface="Ubuntu"/>
                <a:ea typeface="MS Gothic"/>
                <a:cs typeface="Times New Roman"/>
              </a:rPr>
              <a:t>, packaging and sales to reduce appeal to young people.</a:t>
            </a:r>
          </a:p>
        </p:txBody>
      </p:sp>
      <p:sp>
        <p:nvSpPr>
          <p:cNvPr id="6" name="TextBox 5">
            <a:extLst>
              <a:ext uri="{FF2B5EF4-FFF2-40B4-BE49-F238E27FC236}">
                <a16:creationId xmlns:a16="http://schemas.microsoft.com/office/drawing/2014/main" id="{F13CA66F-9892-100A-D48C-9DAE41291C9B}"/>
              </a:ext>
            </a:extLst>
          </p:cNvPr>
          <p:cNvSpPr txBox="1"/>
          <p:nvPr/>
        </p:nvSpPr>
        <p:spPr>
          <a:xfrm>
            <a:off x="5560812" y="2417049"/>
            <a:ext cx="4435308" cy="1107996"/>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solidFill>
                  <a:schemeClr val="bg1"/>
                </a:solidFill>
                <a:latin typeface="Ubuntu"/>
                <a:ea typeface="MS Gothic"/>
                <a:cs typeface="Times New Roman"/>
              </a:rPr>
              <a:t>More checks are being carried out to tackle the illegal sale of tobacco and vape products, helping to protect young people and </a:t>
            </a:r>
            <a:r>
              <a:rPr lang="en-GB" sz="1600">
                <a:solidFill>
                  <a:schemeClr val="bg1"/>
                </a:solidFill>
                <a:latin typeface="Ubuntu" panose="020B0504030602030204" pitchFamily="34" charset="0"/>
              </a:rPr>
              <a:t>make it harder for them to get these</a:t>
            </a:r>
            <a:r>
              <a:rPr lang="en-GB" sz="1600"/>
              <a:t> </a:t>
            </a:r>
            <a:r>
              <a:rPr lang="en-US" sz="1600">
                <a:solidFill>
                  <a:schemeClr val="bg1"/>
                </a:solidFill>
                <a:latin typeface="Ubuntu"/>
                <a:ea typeface="MS Gothic"/>
                <a:cs typeface="Times New Roman"/>
              </a:rPr>
              <a:t>products.</a:t>
            </a:r>
          </a:p>
        </p:txBody>
      </p:sp>
      <p:sp>
        <p:nvSpPr>
          <p:cNvPr id="7" name="TextBox 6">
            <a:extLst>
              <a:ext uri="{FF2B5EF4-FFF2-40B4-BE49-F238E27FC236}">
                <a16:creationId xmlns:a16="http://schemas.microsoft.com/office/drawing/2014/main" id="{2F0B3FF0-0032-5931-3249-CC1B55657842}"/>
              </a:ext>
            </a:extLst>
          </p:cNvPr>
          <p:cNvSpPr txBox="1"/>
          <p:nvPr/>
        </p:nvSpPr>
        <p:spPr>
          <a:xfrm>
            <a:off x="257632" y="2693742"/>
            <a:ext cx="4435308" cy="830997"/>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solidFill>
                  <a:schemeClr val="bg1"/>
                </a:solidFill>
                <a:latin typeface="Ubuntu"/>
                <a:ea typeface="+mn-lt"/>
                <a:cs typeface="+mn-lt"/>
              </a:rPr>
              <a:t>Vaping is more common than smoking among young people - around 1 in 8 Year 11 students in Wales regularly vape.</a:t>
            </a:r>
          </a:p>
        </p:txBody>
      </p:sp>
      <p:sp>
        <p:nvSpPr>
          <p:cNvPr id="8" name="TextBox 7">
            <a:extLst>
              <a:ext uri="{FF2B5EF4-FFF2-40B4-BE49-F238E27FC236}">
                <a16:creationId xmlns:a16="http://schemas.microsoft.com/office/drawing/2014/main" id="{3235D02C-F4AD-854A-6BB7-450843690864}"/>
              </a:ext>
            </a:extLst>
          </p:cNvPr>
          <p:cNvSpPr txBox="1"/>
          <p:nvPr/>
        </p:nvSpPr>
        <p:spPr>
          <a:xfrm>
            <a:off x="7313411" y="5783364"/>
            <a:ext cx="4435308" cy="830997"/>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a:solidFill>
                  <a:schemeClr val="bg1"/>
                </a:solidFill>
                <a:latin typeface="Ubuntu"/>
                <a:ea typeface="MS Gothic"/>
                <a:cs typeface="Times New Roman"/>
              </a:rPr>
              <a:t>Second-hand smoke or </a:t>
            </a:r>
            <a:r>
              <a:rPr lang="en-US" sz="1600" err="1">
                <a:solidFill>
                  <a:schemeClr val="bg1"/>
                </a:solidFill>
                <a:latin typeface="Ubuntu"/>
                <a:ea typeface="MS Gothic"/>
                <a:cs typeface="Times New Roman"/>
              </a:rPr>
              <a:t>vapour</a:t>
            </a:r>
            <a:r>
              <a:rPr lang="en-US" sz="1600">
                <a:solidFill>
                  <a:schemeClr val="bg1"/>
                </a:solidFill>
                <a:latin typeface="Ubuntu"/>
                <a:ea typeface="MS Gothic"/>
                <a:cs typeface="Times New Roman"/>
              </a:rPr>
              <a:t> does not have any real </a:t>
            </a:r>
            <a:r>
              <a:rPr lang="en-US" sz="1600">
                <a:solidFill>
                  <a:schemeClr val="bg1"/>
                </a:solidFill>
                <a:latin typeface="Ubuntu" panose="020B0504030602030204" pitchFamily="34" charset="0"/>
                <a:ea typeface="MS Gothic"/>
                <a:cs typeface="Times New Roman"/>
              </a:rPr>
              <a:t>impact on others, </a:t>
            </a:r>
            <a:r>
              <a:rPr lang="en-GB" sz="1600">
                <a:solidFill>
                  <a:schemeClr val="bg1"/>
                </a:solidFill>
                <a:latin typeface="Ubuntu" panose="020B0504030602030204" pitchFamily="34" charset="0"/>
              </a:rPr>
              <a:t>even outside or in places with lots of fresh air</a:t>
            </a:r>
            <a:r>
              <a:rPr lang="en-US" sz="1600">
                <a:solidFill>
                  <a:schemeClr val="bg1"/>
                </a:solidFill>
                <a:latin typeface="Ubuntu" panose="020B0504030602030204" pitchFamily="34" charset="0"/>
                <a:ea typeface="MS Gothic"/>
                <a:cs typeface="Times New Roman"/>
              </a:rPr>
              <a:t>.</a:t>
            </a:r>
            <a:endParaRPr lang="en-GB" sz="1600">
              <a:solidFill>
                <a:schemeClr val="bg1"/>
              </a:solidFill>
              <a:latin typeface="Ubuntu" panose="020B0504030602030204" pitchFamily="34" charset="0"/>
              <a:cs typeface="Calibri"/>
            </a:endParaRPr>
          </a:p>
        </p:txBody>
      </p:sp>
      <p:sp>
        <p:nvSpPr>
          <p:cNvPr id="9" name="TextBox 8">
            <a:extLst>
              <a:ext uri="{FF2B5EF4-FFF2-40B4-BE49-F238E27FC236}">
                <a16:creationId xmlns:a16="http://schemas.microsoft.com/office/drawing/2014/main" id="{9194D044-A097-6DD0-B519-BF01CF994F8A}"/>
              </a:ext>
            </a:extLst>
          </p:cNvPr>
          <p:cNvSpPr txBox="1"/>
          <p:nvPr/>
        </p:nvSpPr>
        <p:spPr>
          <a:xfrm>
            <a:off x="5095757" y="4876257"/>
            <a:ext cx="4435308" cy="830997"/>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solidFill>
                  <a:schemeClr val="bg1"/>
                </a:solidFill>
                <a:latin typeface="Ubuntu"/>
                <a:ea typeface="MS Gothic"/>
                <a:cs typeface="Times New Roman"/>
              </a:rPr>
              <a:t>Smoking is no longer a major issue in Wales because new laws are phasing it out and fewer people smoke each year.</a:t>
            </a:r>
          </a:p>
        </p:txBody>
      </p:sp>
      <p:sp>
        <p:nvSpPr>
          <p:cNvPr id="10" name="TextBox 9">
            <a:extLst>
              <a:ext uri="{FF2B5EF4-FFF2-40B4-BE49-F238E27FC236}">
                <a16:creationId xmlns:a16="http://schemas.microsoft.com/office/drawing/2014/main" id="{2C6CBE1E-49F1-C0EC-C8B9-4FB97D226427}"/>
              </a:ext>
            </a:extLst>
          </p:cNvPr>
          <p:cNvSpPr txBox="1"/>
          <p:nvPr/>
        </p:nvSpPr>
        <p:spPr>
          <a:xfrm>
            <a:off x="263156" y="5670152"/>
            <a:ext cx="4435308" cy="1077218"/>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solidFill>
                  <a:schemeClr val="bg1"/>
                </a:solidFill>
                <a:latin typeface="Ubuntu"/>
                <a:ea typeface="MS Gothic"/>
                <a:cs typeface="Times New Roman"/>
              </a:rPr>
              <a:t>Age restrictions mean that smoking and vaping is not a real concern among young people, as most under 18s do not use these products regularly.</a:t>
            </a:r>
          </a:p>
        </p:txBody>
      </p:sp>
      <p:sp>
        <p:nvSpPr>
          <p:cNvPr id="11" name="TextBox 10">
            <a:extLst>
              <a:ext uri="{FF2B5EF4-FFF2-40B4-BE49-F238E27FC236}">
                <a16:creationId xmlns:a16="http://schemas.microsoft.com/office/drawing/2014/main" id="{7F7804D3-0280-ED21-2254-CC3EF5425B90}"/>
              </a:ext>
            </a:extLst>
          </p:cNvPr>
          <p:cNvSpPr txBox="1"/>
          <p:nvPr/>
        </p:nvSpPr>
        <p:spPr>
          <a:xfrm>
            <a:off x="-3950" y="4692291"/>
            <a:ext cx="4435308" cy="830997"/>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solidFill>
                  <a:schemeClr val="bg1"/>
                </a:solidFill>
                <a:latin typeface="Ubuntu"/>
                <a:ea typeface="MS Gothic"/>
                <a:cs typeface="Times New Roman"/>
              </a:rPr>
              <a:t>Vaping is completely safe because it is regulated, widely available, and recommended as an alternative to smoking.</a:t>
            </a:r>
          </a:p>
        </p:txBody>
      </p:sp>
      <p:sp>
        <p:nvSpPr>
          <p:cNvPr id="12" name="TextBox 11">
            <a:extLst>
              <a:ext uri="{FF2B5EF4-FFF2-40B4-BE49-F238E27FC236}">
                <a16:creationId xmlns:a16="http://schemas.microsoft.com/office/drawing/2014/main" id="{981A530E-1A75-AD3D-4B3F-9A92B80F1272}"/>
              </a:ext>
            </a:extLst>
          </p:cNvPr>
          <p:cNvSpPr txBox="1"/>
          <p:nvPr/>
        </p:nvSpPr>
        <p:spPr>
          <a:xfrm>
            <a:off x="6703810" y="3728596"/>
            <a:ext cx="4435308" cy="830997"/>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solidFill>
                  <a:schemeClr val="bg1"/>
                </a:solidFill>
                <a:latin typeface="Ubuntu"/>
                <a:ea typeface="MS Gothic"/>
                <a:cs typeface="Times New Roman"/>
              </a:rPr>
              <a:t>Vaping is less harmful than smoking for adult smokers, but it is not risk-free and so children and non-smokers should not vape.</a:t>
            </a:r>
          </a:p>
        </p:txBody>
      </p:sp>
      <p:sp>
        <p:nvSpPr>
          <p:cNvPr id="2" name="TextBox 1">
            <a:extLst>
              <a:ext uri="{FF2B5EF4-FFF2-40B4-BE49-F238E27FC236}">
                <a16:creationId xmlns:a16="http://schemas.microsoft.com/office/drawing/2014/main" id="{2156D7E2-785A-7B96-D0E8-EFA06E2DA4F9}"/>
              </a:ext>
            </a:extLst>
          </p:cNvPr>
          <p:cNvSpPr txBox="1"/>
          <p:nvPr/>
        </p:nvSpPr>
        <p:spPr>
          <a:xfrm>
            <a:off x="489202" y="1474317"/>
            <a:ext cx="4435308" cy="1077218"/>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solidFill>
                  <a:schemeClr val="bg1"/>
                </a:solidFill>
                <a:latin typeface="Ubuntu"/>
                <a:ea typeface="MS Gothic"/>
                <a:cs typeface="Times New Roman"/>
              </a:rPr>
              <a:t>The new law will create a “smoke-free generation” – anyone born on or after 1 January 2009 will never legally be able to buy tobacco products.</a:t>
            </a:r>
          </a:p>
        </p:txBody>
      </p:sp>
      <p:sp>
        <p:nvSpPr>
          <p:cNvPr id="14" name="TextBox 13">
            <a:extLst>
              <a:ext uri="{FF2B5EF4-FFF2-40B4-BE49-F238E27FC236}">
                <a16:creationId xmlns:a16="http://schemas.microsoft.com/office/drawing/2014/main" id="{524B137F-3EC4-B953-D8FA-25601C323711}"/>
              </a:ext>
            </a:extLst>
          </p:cNvPr>
          <p:cNvSpPr txBox="1"/>
          <p:nvPr/>
        </p:nvSpPr>
        <p:spPr>
          <a:xfrm>
            <a:off x="4924510" y="26436"/>
            <a:ext cx="2494450" cy="461665"/>
          </a:xfrm>
          <a:prstGeom prst="rect">
            <a:avLst/>
          </a:prstGeom>
          <a:noFill/>
        </p:spPr>
        <p:txBody>
          <a:bodyPr wrap="square">
            <a:spAutoFit/>
          </a:bodyPr>
          <a:lstStyle/>
          <a:p>
            <a:pPr marL="0" algn="l" rtl="0"/>
            <a:r>
              <a:rPr lang="en-US" sz="2400" b="1" kern="1200">
                <a:solidFill>
                  <a:schemeClr val="tx2"/>
                </a:solidFill>
                <a:latin typeface="Ubuntu"/>
                <a:ea typeface="MS Gothic"/>
                <a:cs typeface="Times New Roman"/>
              </a:rPr>
              <a:t>Myth Busters </a:t>
            </a:r>
          </a:p>
        </p:txBody>
      </p:sp>
    </p:spTree>
    <p:extLst>
      <p:ext uri="{BB962C8B-B14F-4D97-AF65-F5344CB8AC3E}">
        <p14:creationId xmlns:p14="http://schemas.microsoft.com/office/powerpoint/2010/main" val="3332212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724108D4-2D63-A33C-330C-E0AFC68E14D5}"/>
              </a:ext>
            </a:extLst>
          </p:cNvPr>
          <p:cNvSpPr txBox="1"/>
          <p:nvPr/>
        </p:nvSpPr>
        <p:spPr>
          <a:xfrm>
            <a:off x="2078449" y="200700"/>
            <a:ext cx="1568986" cy="707886"/>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i="0" u="none" strike="noStrike">
                <a:solidFill>
                  <a:srgbClr val="15518B"/>
                </a:solidFill>
                <a:effectLst/>
                <a:latin typeface="Ubuntu" panose="020B0504030602030204" pitchFamily="34" charset="0"/>
              </a:rPr>
              <a:t>Fact</a:t>
            </a:r>
            <a:endParaRPr lang="en-GB" sz="4000"/>
          </a:p>
        </p:txBody>
      </p:sp>
      <p:sp>
        <p:nvSpPr>
          <p:cNvPr id="3" name="Text Placeholder 3">
            <a:extLst>
              <a:ext uri="{FF2B5EF4-FFF2-40B4-BE49-F238E27FC236}">
                <a16:creationId xmlns:a16="http://schemas.microsoft.com/office/drawing/2014/main" id="{F3393BAF-F545-7D71-55AB-88AD1BD4730A}"/>
              </a:ext>
            </a:extLst>
          </p:cNvPr>
          <p:cNvSpPr txBox="1">
            <a:spLocks/>
          </p:cNvSpPr>
          <p:nvPr/>
        </p:nvSpPr>
        <p:spPr>
          <a:xfrm>
            <a:off x="8359508" y="415112"/>
            <a:ext cx="1656069" cy="447308"/>
          </a:xfrm>
          <a:prstGeom prst="rect">
            <a:avLst/>
          </a:prstGeom>
        </p:spPr>
        <p:txBody>
          <a:bodyPr vert="horz" lIns="91440" tIns="45720" rIns="91440" bIns="45720" rtlCol="0" anchor="b">
            <a:noAutofit/>
          </a:bodyPr>
          <a:lstStyle>
            <a:defPPr>
              <a:defRPr lang="en-US"/>
            </a:defPPr>
            <a:lvl1pPr marL="0" algn="l" defTabSz="914400" rtl="0" eaLnBrk="1" latinLnBrk="0" hangingPunct="1">
              <a:defRPr sz="1800" kern="1200">
                <a:solidFill>
                  <a:sysClr val="windowText" lastClr="000000"/>
                </a:solidFill>
                <a:latin typeface="Calibri" panose="020F0502020204030204"/>
                <a:ea typeface="+mn-ea"/>
                <a:cs typeface="+mn-cs"/>
              </a:defRPr>
            </a:lvl1pPr>
            <a:lvl2pPr marL="457200" algn="l" defTabSz="914400" rtl="0" eaLnBrk="1" latinLnBrk="0" hangingPunct="1">
              <a:defRPr sz="1800" kern="1200">
                <a:solidFill>
                  <a:sysClr val="windowText" lastClr="000000"/>
                </a:solidFill>
                <a:latin typeface="Calibri" panose="020F0502020204030204"/>
                <a:ea typeface="+mn-ea"/>
                <a:cs typeface="+mn-cs"/>
              </a:defRPr>
            </a:lvl2pPr>
            <a:lvl3pPr marL="914400" algn="l" defTabSz="914400" rtl="0" eaLnBrk="1" latinLnBrk="0" hangingPunct="1">
              <a:defRPr sz="1800" kern="1200">
                <a:solidFill>
                  <a:sysClr val="windowText" lastClr="000000"/>
                </a:solidFill>
                <a:latin typeface="Calibri" panose="020F0502020204030204"/>
                <a:ea typeface="+mn-ea"/>
                <a:cs typeface="+mn-cs"/>
              </a:defRPr>
            </a:lvl3pPr>
            <a:lvl4pPr marL="1371600" algn="l" defTabSz="914400" rtl="0" eaLnBrk="1" latinLnBrk="0" hangingPunct="1">
              <a:defRPr sz="1800" kern="1200">
                <a:solidFill>
                  <a:sysClr val="windowText" lastClr="000000"/>
                </a:solidFill>
                <a:latin typeface="Calibri" panose="020F0502020204030204"/>
                <a:ea typeface="+mn-ea"/>
                <a:cs typeface="+mn-cs"/>
              </a:defRPr>
            </a:lvl4pPr>
            <a:lvl5pPr marL="1828800" algn="l" defTabSz="914400" rtl="0" eaLnBrk="1" latinLnBrk="0" hangingPunct="1">
              <a:defRPr sz="1800" kern="1200">
                <a:solidFill>
                  <a:sysClr val="windowText" lastClr="000000"/>
                </a:solidFill>
                <a:latin typeface="Calibri" panose="020F0502020204030204"/>
                <a:ea typeface="+mn-ea"/>
                <a:cs typeface="+mn-cs"/>
              </a:defRPr>
            </a:lvl5pPr>
            <a:lvl6pPr marL="2286000" algn="l" defTabSz="914400" rtl="0" eaLnBrk="1" latinLnBrk="0" hangingPunct="1">
              <a:defRPr sz="1800" kern="1200">
                <a:solidFill>
                  <a:sysClr val="windowText" lastClr="000000"/>
                </a:solidFill>
                <a:latin typeface="Calibri" panose="020F0502020204030204"/>
                <a:ea typeface="+mn-ea"/>
                <a:cs typeface="+mn-cs"/>
              </a:defRPr>
            </a:lvl6pPr>
            <a:lvl7pPr marL="2743200" algn="l" defTabSz="914400" rtl="0" eaLnBrk="1" latinLnBrk="0" hangingPunct="1">
              <a:defRPr sz="1800" kern="1200">
                <a:solidFill>
                  <a:sysClr val="windowText" lastClr="000000"/>
                </a:solidFill>
                <a:latin typeface="Calibri" panose="020F0502020204030204"/>
                <a:ea typeface="+mn-ea"/>
                <a:cs typeface="+mn-cs"/>
              </a:defRPr>
            </a:lvl7pPr>
            <a:lvl8pPr marL="3200400" algn="l" defTabSz="914400" rtl="0" eaLnBrk="1" latinLnBrk="0" hangingPunct="1">
              <a:defRPr sz="1800" kern="1200">
                <a:solidFill>
                  <a:sysClr val="windowText" lastClr="000000"/>
                </a:solidFill>
                <a:latin typeface="Calibri" panose="020F0502020204030204"/>
                <a:ea typeface="+mn-ea"/>
                <a:cs typeface="+mn-cs"/>
              </a:defRPr>
            </a:lvl8pPr>
            <a:lvl9pPr marL="3657600" algn="l" defTabSz="914400" rtl="0" eaLnBrk="1" latinLnBrk="0" hangingPunct="1">
              <a:defRPr sz="1800" kern="1200">
                <a:solidFill>
                  <a:sysClr val="windowText" lastClr="000000"/>
                </a:solidFill>
                <a:latin typeface="Calibri" panose="020F0502020204030204"/>
                <a:ea typeface="+mn-ea"/>
                <a:cs typeface="+mn-cs"/>
              </a:defRPr>
            </a:lvl9pPr>
          </a:lstStyle>
          <a:p>
            <a:r>
              <a:rPr lang="en-US" sz="4000" b="1">
                <a:solidFill>
                  <a:schemeClr val="accent1"/>
                </a:solidFill>
                <a:latin typeface="Ubuntu"/>
              </a:rPr>
              <a:t>Myth </a:t>
            </a:r>
            <a:endParaRPr lang="en-US" sz="4000">
              <a:solidFill>
                <a:schemeClr val="accent1"/>
              </a:solidFill>
              <a:latin typeface="Ubuntu"/>
            </a:endParaRPr>
          </a:p>
        </p:txBody>
      </p:sp>
      <p:sp>
        <p:nvSpPr>
          <p:cNvPr id="4" name="TextBox 3">
            <a:extLst>
              <a:ext uri="{FF2B5EF4-FFF2-40B4-BE49-F238E27FC236}">
                <a16:creationId xmlns:a16="http://schemas.microsoft.com/office/drawing/2014/main" id="{36A8E97F-A43C-6BB8-8ECE-6E09C0779106}"/>
              </a:ext>
            </a:extLst>
          </p:cNvPr>
          <p:cNvSpPr txBox="1"/>
          <p:nvPr/>
        </p:nvSpPr>
        <p:spPr>
          <a:xfrm>
            <a:off x="764017" y="1743906"/>
            <a:ext cx="5129069" cy="830997"/>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solidFill>
                  <a:schemeClr val="bg1"/>
                </a:solidFill>
                <a:latin typeface="Ubuntu" panose="020B0504030602030204" pitchFamily="34" charset="0"/>
                <a:ea typeface="MS Gothic"/>
                <a:cs typeface="Times New Roman"/>
              </a:rPr>
              <a:t>Smoking is still one </a:t>
            </a:r>
            <a:r>
              <a:rPr lang="en-GB" sz="1600">
                <a:solidFill>
                  <a:schemeClr val="bg1"/>
                </a:solidFill>
                <a:latin typeface="Ubuntu" panose="020B0504030602030204" pitchFamily="34" charset="0"/>
              </a:rPr>
              <a:t>of the main causes of illness and early death</a:t>
            </a:r>
            <a:r>
              <a:rPr lang="en-US" sz="1600">
                <a:solidFill>
                  <a:schemeClr val="bg1"/>
                </a:solidFill>
                <a:latin typeface="Ubuntu" panose="020B0504030602030204" pitchFamily="34" charset="0"/>
                <a:ea typeface="MS Gothic"/>
                <a:cs typeface="Times New Roman"/>
              </a:rPr>
              <a:t> in Wales, and tobacco kills up to two-thirds of long-term users.</a:t>
            </a:r>
          </a:p>
        </p:txBody>
      </p:sp>
      <p:sp>
        <p:nvSpPr>
          <p:cNvPr id="5" name="TextBox 4">
            <a:extLst>
              <a:ext uri="{FF2B5EF4-FFF2-40B4-BE49-F238E27FC236}">
                <a16:creationId xmlns:a16="http://schemas.microsoft.com/office/drawing/2014/main" id="{BFC5239E-0EF5-A41C-FA0D-7D80D3FED678}"/>
              </a:ext>
            </a:extLst>
          </p:cNvPr>
          <p:cNvSpPr txBox="1"/>
          <p:nvPr/>
        </p:nvSpPr>
        <p:spPr>
          <a:xfrm>
            <a:off x="776932" y="862007"/>
            <a:ext cx="5117695" cy="830997"/>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solidFill>
                  <a:schemeClr val="bg1"/>
                </a:solidFill>
                <a:latin typeface="Ubuntu"/>
                <a:ea typeface="MS Gothic"/>
                <a:cs typeface="Times New Roman"/>
              </a:rPr>
              <a:t>The new law will create a “smoke-free generation” – anyone born on or after 1 January 2009 will never legally be able to buy tobacco products.</a:t>
            </a:r>
          </a:p>
        </p:txBody>
      </p:sp>
      <p:sp>
        <p:nvSpPr>
          <p:cNvPr id="6" name="TextBox 5">
            <a:extLst>
              <a:ext uri="{FF2B5EF4-FFF2-40B4-BE49-F238E27FC236}">
                <a16:creationId xmlns:a16="http://schemas.microsoft.com/office/drawing/2014/main" id="{031184CE-EF3C-FDE0-D8C5-C63E47B1BF31}"/>
              </a:ext>
            </a:extLst>
          </p:cNvPr>
          <p:cNvSpPr txBox="1"/>
          <p:nvPr/>
        </p:nvSpPr>
        <p:spPr>
          <a:xfrm>
            <a:off x="751102" y="2705285"/>
            <a:ext cx="5140441" cy="830997"/>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solidFill>
                  <a:schemeClr val="bg1"/>
                </a:solidFill>
                <a:latin typeface="Ubuntu"/>
                <a:ea typeface="MS Gothic"/>
                <a:cs typeface="Times New Roman"/>
              </a:rPr>
              <a:t>Vaping is more common than smoking among young people - around 1 in 8 Year 11 students in Wales regularly vape.</a:t>
            </a:r>
          </a:p>
        </p:txBody>
      </p:sp>
      <p:sp>
        <p:nvSpPr>
          <p:cNvPr id="7" name="TextBox 6">
            <a:extLst>
              <a:ext uri="{FF2B5EF4-FFF2-40B4-BE49-F238E27FC236}">
                <a16:creationId xmlns:a16="http://schemas.microsoft.com/office/drawing/2014/main" id="{74C64552-C602-20E2-1CB2-640758824C4B}"/>
              </a:ext>
            </a:extLst>
          </p:cNvPr>
          <p:cNvSpPr txBox="1"/>
          <p:nvPr/>
        </p:nvSpPr>
        <p:spPr>
          <a:xfrm>
            <a:off x="738187" y="6030357"/>
            <a:ext cx="5129068" cy="830997"/>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solidFill>
                  <a:schemeClr val="bg1"/>
                </a:solidFill>
                <a:latin typeface="Ubuntu"/>
                <a:ea typeface="MS Gothic"/>
                <a:cs typeface="Times New Roman"/>
              </a:rPr>
              <a:t>The Law introduces new rules on vapes, including limits on advertising, </a:t>
            </a:r>
            <a:r>
              <a:rPr lang="en-US" sz="1600" err="1">
                <a:solidFill>
                  <a:schemeClr val="bg1"/>
                </a:solidFill>
                <a:latin typeface="Ubuntu"/>
                <a:ea typeface="MS Gothic"/>
                <a:cs typeface="Times New Roman"/>
              </a:rPr>
              <a:t>flavours</a:t>
            </a:r>
            <a:r>
              <a:rPr lang="en-US" sz="1600">
                <a:solidFill>
                  <a:schemeClr val="bg1"/>
                </a:solidFill>
                <a:latin typeface="Ubuntu"/>
                <a:ea typeface="MS Gothic"/>
                <a:cs typeface="Times New Roman"/>
              </a:rPr>
              <a:t>, packaging and sales to reduce appeal to young people.</a:t>
            </a:r>
          </a:p>
        </p:txBody>
      </p:sp>
      <p:sp>
        <p:nvSpPr>
          <p:cNvPr id="8" name="TextBox 7">
            <a:extLst>
              <a:ext uri="{FF2B5EF4-FFF2-40B4-BE49-F238E27FC236}">
                <a16:creationId xmlns:a16="http://schemas.microsoft.com/office/drawing/2014/main" id="{D14ECC85-BE55-CFCF-4771-95BA56507B5D}"/>
              </a:ext>
            </a:extLst>
          </p:cNvPr>
          <p:cNvSpPr txBox="1"/>
          <p:nvPr/>
        </p:nvSpPr>
        <p:spPr>
          <a:xfrm>
            <a:off x="764017" y="3764596"/>
            <a:ext cx="5140441" cy="1107996"/>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solidFill>
                  <a:schemeClr val="bg1"/>
                </a:solidFill>
                <a:latin typeface="Ubuntu"/>
                <a:ea typeface="MS Gothic"/>
                <a:cs typeface="Times New Roman"/>
              </a:rPr>
              <a:t>More checks are being carried out to tackle the illegal sale of tobacco and vape products, helping to protect young people and </a:t>
            </a:r>
            <a:r>
              <a:rPr lang="en-GB" sz="1600">
                <a:solidFill>
                  <a:schemeClr val="bg1"/>
                </a:solidFill>
                <a:latin typeface="Ubuntu" panose="020B0504030602030204" pitchFamily="34" charset="0"/>
              </a:rPr>
              <a:t>make it harder for them to get these</a:t>
            </a:r>
            <a:r>
              <a:rPr lang="en-GB"/>
              <a:t> </a:t>
            </a:r>
            <a:r>
              <a:rPr lang="en-US" sz="1600">
                <a:solidFill>
                  <a:schemeClr val="bg1"/>
                </a:solidFill>
                <a:latin typeface="Ubuntu"/>
                <a:ea typeface="MS Gothic"/>
                <a:cs typeface="Times New Roman"/>
              </a:rPr>
              <a:t>products.</a:t>
            </a:r>
          </a:p>
        </p:txBody>
      </p:sp>
      <p:sp>
        <p:nvSpPr>
          <p:cNvPr id="9" name="TextBox 8">
            <a:extLst>
              <a:ext uri="{FF2B5EF4-FFF2-40B4-BE49-F238E27FC236}">
                <a16:creationId xmlns:a16="http://schemas.microsoft.com/office/drawing/2014/main" id="{7C971A55-B70A-D363-40E3-04A0FE501E8C}"/>
              </a:ext>
            </a:extLst>
          </p:cNvPr>
          <p:cNvSpPr txBox="1"/>
          <p:nvPr/>
        </p:nvSpPr>
        <p:spPr>
          <a:xfrm>
            <a:off x="725271" y="5050232"/>
            <a:ext cx="5140441" cy="830997"/>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solidFill>
                  <a:schemeClr val="bg1"/>
                </a:solidFill>
                <a:latin typeface="Ubuntu"/>
                <a:ea typeface="MS Gothic"/>
                <a:cs typeface="Times New Roman"/>
              </a:rPr>
              <a:t>Vaping is less harmful than smoking for adult smokers, but it is not risk-free and so children and non-smokers should not vape.</a:t>
            </a:r>
          </a:p>
        </p:txBody>
      </p:sp>
      <p:sp>
        <p:nvSpPr>
          <p:cNvPr id="10" name="TextBox 9">
            <a:extLst>
              <a:ext uri="{FF2B5EF4-FFF2-40B4-BE49-F238E27FC236}">
                <a16:creationId xmlns:a16="http://schemas.microsoft.com/office/drawing/2014/main" id="{9CC2B264-97F0-802A-1861-1C3FBD68E013}"/>
              </a:ext>
            </a:extLst>
          </p:cNvPr>
          <p:cNvSpPr txBox="1"/>
          <p:nvPr/>
        </p:nvSpPr>
        <p:spPr>
          <a:xfrm>
            <a:off x="6692926" y="908586"/>
            <a:ext cx="4435308" cy="830997"/>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solidFill>
                  <a:schemeClr val="bg1"/>
                </a:solidFill>
                <a:latin typeface="Ubuntu"/>
                <a:ea typeface="MS Gothic"/>
                <a:cs typeface="Times New Roman"/>
              </a:rPr>
              <a:t>Smoking is no longer a major issue in Wales because new laws are phasing it out and fewer people smoke each year.</a:t>
            </a:r>
          </a:p>
        </p:txBody>
      </p:sp>
      <p:sp>
        <p:nvSpPr>
          <p:cNvPr id="11" name="TextBox 10">
            <a:extLst>
              <a:ext uri="{FF2B5EF4-FFF2-40B4-BE49-F238E27FC236}">
                <a16:creationId xmlns:a16="http://schemas.microsoft.com/office/drawing/2014/main" id="{1523038E-E824-AE04-2849-E76D2E002202}"/>
              </a:ext>
            </a:extLst>
          </p:cNvPr>
          <p:cNvSpPr txBox="1"/>
          <p:nvPr/>
        </p:nvSpPr>
        <p:spPr>
          <a:xfrm>
            <a:off x="6692926" y="1862693"/>
            <a:ext cx="4435308" cy="830997"/>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solidFill>
                  <a:schemeClr val="bg1"/>
                </a:solidFill>
                <a:latin typeface="Ubuntu"/>
                <a:ea typeface="MS Gothic"/>
                <a:cs typeface="Times New Roman"/>
              </a:rPr>
              <a:t>Vaping is completely safe because it is regulated, widely available, and recommended as an alternative to smoking.</a:t>
            </a:r>
          </a:p>
        </p:txBody>
      </p:sp>
      <p:sp>
        <p:nvSpPr>
          <p:cNvPr id="12" name="TextBox 11">
            <a:extLst>
              <a:ext uri="{FF2B5EF4-FFF2-40B4-BE49-F238E27FC236}">
                <a16:creationId xmlns:a16="http://schemas.microsoft.com/office/drawing/2014/main" id="{5DBAA76A-D22F-E999-37BF-1EC545BDF42D}"/>
              </a:ext>
            </a:extLst>
          </p:cNvPr>
          <p:cNvSpPr txBox="1"/>
          <p:nvPr/>
        </p:nvSpPr>
        <p:spPr>
          <a:xfrm>
            <a:off x="6692926" y="2821872"/>
            <a:ext cx="4435308" cy="1077218"/>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solidFill>
                  <a:schemeClr val="bg1"/>
                </a:solidFill>
                <a:latin typeface="Ubuntu"/>
                <a:ea typeface="MS Gothic"/>
                <a:cs typeface="Times New Roman"/>
              </a:rPr>
              <a:t>Age restrictions mean that smoking and vaping is not a real concern among young people, as most under 18s do not use these products regularly.</a:t>
            </a:r>
          </a:p>
        </p:txBody>
      </p:sp>
      <p:sp>
        <p:nvSpPr>
          <p:cNvPr id="13" name="TextBox 12">
            <a:extLst>
              <a:ext uri="{FF2B5EF4-FFF2-40B4-BE49-F238E27FC236}">
                <a16:creationId xmlns:a16="http://schemas.microsoft.com/office/drawing/2014/main" id="{E537107D-3273-A6CC-3138-67EA6FF9FDF3}"/>
              </a:ext>
            </a:extLst>
          </p:cNvPr>
          <p:cNvSpPr txBox="1"/>
          <p:nvPr/>
        </p:nvSpPr>
        <p:spPr>
          <a:xfrm>
            <a:off x="6692926" y="4042781"/>
            <a:ext cx="4435308" cy="830997"/>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a:solidFill>
                  <a:schemeClr val="bg1"/>
                </a:solidFill>
                <a:latin typeface="Ubuntu"/>
                <a:ea typeface="MS Gothic"/>
                <a:cs typeface="Times New Roman"/>
              </a:rPr>
              <a:t>Second-hand smoke or </a:t>
            </a:r>
            <a:r>
              <a:rPr lang="en-US" sz="1600" err="1">
                <a:solidFill>
                  <a:schemeClr val="bg1"/>
                </a:solidFill>
                <a:latin typeface="Ubuntu"/>
                <a:ea typeface="MS Gothic"/>
                <a:cs typeface="Times New Roman"/>
              </a:rPr>
              <a:t>vapour</a:t>
            </a:r>
            <a:r>
              <a:rPr lang="en-US" sz="1600">
                <a:solidFill>
                  <a:schemeClr val="bg1"/>
                </a:solidFill>
                <a:latin typeface="Ubuntu"/>
                <a:ea typeface="MS Gothic"/>
                <a:cs typeface="Times New Roman"/>
              </a:rPr>
              <a:t> does not have any real </a:t>
            </a:r>
            <a:r>
              <a:rPr lang="en-US" sz="1600">
                <a:solidFill>
                  <a:schemeClr val="bg1"/>
                </a:solidFill>
                <a:latin typeface="Ubuntu" panose="020B0504030602030204" pitchFamily="34" charset="0"/>
                <a:ea typeface="MS Gothic"/>
                <a:cs typeface="Times New Roman"/>
              </a:rPr>
              <a:t>impact on others, </a:t>
            </a:r>
            <a:r>
              <a:rPr lang="en-GB" sz="1600">
                <a:solidFill>
                  <a:schemeClr val="bg1"/>
                </a:solidFill>
                <a:latin typeface="Ubuntu" panose="020B0504030602030204" pitchFamily="34" charset="0"/>
              </a:rPr>
              <a:t>even outside or in places with lots of fresh air</a:t>
            </a:r>
            <a:r>
              <a:rPr lang="en-US" sz="1600">
                <a:solidFill>
                  <a:schemeClr val="bg1"/>
                </a:solidFill>
                <a:latin typeface="Ubuntu" panose="020B0504030602030204" pitchFamily="34" charset="0"/>
                <a:ea typeface="MS Gothic"/>
                <a:cs typeface="Times New Roman"/>
              </a:rPr>
              <a:t>.</a:t>
            </a:r>
            <a:endParaRPr lang="en-GB" sz="1600">
              <a:solidFill>
                <a:schemeClr val="bg1"/>
              </a:solidFill>
              <a:latin typeface="Ubuntu" panose="020B0504030602030204" pitchFamily="34" charset="0"/>
              <a:cs typeface="Calibri"/>
            </a:endParaRPr>
          </a:p>
        </p:txBody>
      </p:sp>
    </p:spTree>
    <p:extLst>
      <p:ext uri="{BB962C8B-B14F-4D97-AF65-F5344CB8AC3E}">
        <p14:creationId xmlns:p14="http://schemas.microsoft.com/office/powerpoint/2010/main" val="2194265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5B999-8A1B-1641-9BED-8AF922EFFD6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1786A21-43C1-3C69-8785-74F9631DBDBE}"/>
              </a:ext>
            </a:extLst>
          </p:cNvPr>
          <p:cNvSpPr txBox="1"/>
          <p:nvPr/>
        </p:nvSpPr>
        <p:spPr>
          <a:xfrm>
            <a:off x="516143" y="1474616"/>
            <a:ext cx="6096000" cy="40626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l" rtl="0"/>
            <a:r>
              <a:rPr lang="en-GB" sz="3200" b="1">
                <a:solidFill>
                  <a:schemeClr val="accent1"/>
                </a:solidFill>
                <a:latin typeface="Ubuntu"/>
                <a:ea typeface="MS Gothic"/>
                <a:cs typeface="Times New Roman"/>
              </a:rPr>
              <a:t>"</a:t>
            </a:r>
            <a:r>
              <a:rPr lang="en-GB" sz="3200" b="1" kern="1200">
                <a:solidFill>
                  <a:schemeClr val="accent1"/>
                </a:solidFill>
                <a:latin typeface="Ubuntu"/>
                <a:ea typeface="MS Gothic"/>
                <a:cs typeface="Times New Roman"/>
              </a:rPr>
              <a:t>What Does It Mean for Me?”</a:t>
            </a:r>
          </a:p>
          <a:p>
            <a:endParaRPr lang="en-GB" sz="1600" b="1">
              <a:solidFill>
                <a:srgbClr val="5B9BD5"/>
              </a:solidFill>
              <a:latin typeface="Ubuntu"/>
              <a:ea typeface="MS Gothic"/>
              <a:cs typeface="Times New Roman"/>
            </a:endParaRPr>
          </a:p>
          <a:p>
            <a:pPr marL="0" algn="l"/>
            <a:r>
              <a:rPr lang="en-GB" sz="2400" b="1" kern="1200">
                <a:solidFill>
                  <a:srgbClr val="5B9BD5"/>
                </a:solidFill>
                <a:latin typeface="Ubuntu" panose="020B0504030602030204" pitchFamily="34" charset="0"/>
                <a:ea typeface="MS Gothic"/>
                <a:cs typeface="Times New Roman"/>
              </a:rPr>
              <a:t>Agree or Disagree?</a:t>
            </a:r>
          </a:p>
          <a:p>
            <a:pPr marL="0" algn="l"/>
            <a:endParaRPr lang="en-GB" sz="2400">
              <a:latin typeface="Ubuntu" panose="020B0504030602030204" pitchFamily="34" charset="0"/>
            </a:endParaRPr>
          </a:p>
          <a:p>
            <a:pPr marL="342900" lvl="0" indent="-342900">
              <a:buFont typeface="Wingdings" panose="05000000000000000000" pitchFamily="2" charset="2"/>
              <a:buChar char="Ø"/>
            </a:pPr>
            <a:r>
              <a:rPr lang="en-GB" sz="2400">
                <a:latin typeface="Ubuntu" panose="020B0504030602030204" pitchFamily="34" charset="0"/>
              </a:rPr>
              <a:t>Smoking will be much less common when I am an adult.</a:t>
            </a:r>
          </a:p>
          <a:p>
            <a:pPr marL="342900" lvl="0" indent="-342900">
              <a:buFont typeface="Wingdings" panose="05000000000000000000" pitchFamily="2" charset="2"/>
              <a:buChar char="Ø"/>
            </a:pPr>
            <a:r>
              <a:rPr lang="en-GB" sz="2400">
                <a:latin typeface="Ubuntu" panose="020B0504030602030204" pitchFamily="34" charset="0"/>
              </a:rPr>
              <a:t>Making tobacco harder to buy will reduce smoking in the future.</a:t>
            </a:r>
          </a:p>
          <a:p>
            <a:pPr marL="342900" lvl="0" indent="-342900">
              <a:buFont typeface="Wingdings" panose="05000000000000000000" pitchFamily="2" charset="2"/>
              <a:buChar char="Ø"/>
            </a:pPr>
            <a:r>
              <a:rPr lang="en-GB" sz="2400">
                <a:latin typeface="Ubuntu" panose="020B0504030602030204" pitchFamily="34" charset="0"/>
              </a:rPr>
              <a:t>Seeing what other people do can affect our choices.</a:t>
            </a:r>
            <a:endParaRPr lang="en-GB" sz="2400">
              <a:latin typeface="Ubuntu" panose="020B0504030602030204" pitchFamily="34" charset="0"/>
              <a:ea typeface="MS Gothic"/>
              <a:cs typeface="Times New Roman"/>
            </a:endParaRPr>
          </a:p>
          <a:p>
            <a:pPr algn="ctr"/>
            <a:endParaRPr lang="en-US"/>
          </a:p>
        </p:txBody>
      </p:sp>
      <p:pic>
        <p:nvPicPr>
          <p:cNvPr id="2" name="Picture 1" descr="Teach HQ - Abstract Thought in Adolescence: How to Nurture Critical Thinking  in Schools">
            <a:extLst>
              <a:ext uri="{FF2B5EF4-FFF2-40B4-BE49-F238E27FC236}">
                <a16:creationId xmlns:a16="http://schemas.microsoft.com/office/drawing/2014/main" id="{5AD694F8-47A0-8855-A680-DC983CFCE86E}"/>
              </a:ext>
            </a:extLst>
          </p:cNvPr>
          <p:cNvPicPr>
            <a:picLocks noChangeAspect="1"/>
          </p:cNvPicPr>
          <p:nvPr/>
        </p:nvPicPr>
        <p:blipFill>
          <a:blip r:embed="rId2"/>
          <a:stretch>
            <a:fillRect/>
          </a:stretch>
        </p:blipFill>
        <p:spPr>
          <a:xfrm>
            <a:off x="6889595" y="1444880"/>
            <a:ext cx="4620321" cy="3968240"/>
          </a:xfrm>
          <a:prstGeom prst="rect">
            <a:avLst/>
          </a:prstGeom>
        </p:spPr>
      </p:pic>
    </p:spTree>
    <p:extLst>
      <p:ext uri="{BB962C8B-B14F-4D97-AF65-F5344CB8AC3E}">
        <p14:creationId xmlns:p14="http://schemas.microsoft.com/office/powerpoint/2010/main" val="588319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930B5DD-0689-AD33-BF96-178A9291A1E8}"/>
              </a:ext>
            </a:extLst>
          </p:cNvPr>
          <p:cNvGraphicFramePr>
            <a:graphicFrameLocks noGrp="1"/>
          </p:cNvGraphicFramePr>
          <p:nvPr>
            <p:extLst>
              <p:ext uri="{D42A27DB-BD31-4B8C-83A1-F6EECF244321}">
                <p14:modId xmlns:p14="http://schemas.microsoft.com/office/powerpoint/2010/main" val="332924443"/>
              </p:ext>
            </p:extLst>
          </p:nvPr>
        </p:nvGraphicFramePr>
        <p:xfrm>
          <a:off x="277584" y="813889"/>
          <a:ext cx="11816443" cy="5521960"/>
        </p:xfrm>
        <a:graphic>
          <a:graphicData uri="http://schemas.openxmlformats.org/drawingml/2006/table">
            <a:tbl>
              <a:tblPr firstRow="1" bandRow="1">
                <a:tableStyleId>{7DF18680-E054-41AD-8BC1-D1AEF772440D}</a:tableStyleId>
              </a:tblPr>
              <a:tblGrid>
                <a:gridCol w="2190941">
                  <a:extLst>
                    <a:ext uri="{9D8B030D-6E8A-4147-A177-3AD203B41FA5}">
                      <a16:colId xmlns:a16="http://schemas.microsoft.com/office/drawing/2014/main" val="1255420203"/>
                    </a:ext>
                  </a:extLst>
                </a:gridCol>
                <a:gridCol w="4945109">
                  <a:extLst>
                    <a:ext uri="{9D8B030D-6E8A-4147-A177-3AD203B41FA5}">
                      <a16:colId xmlns:a16="http://schemas.microsoft.com/office/drawing/2014/main" val="824436858"/>
                    </a:ext>
                  </a:extLst>
                </a:gridCol>
                <a:gridCol w="4680393">
                  <a:extLst>
                    <a:ext uri="{9D8B030D-6E8A-4147-A177-3AD203B41FA5}">
                      <a16:colId xmlns:a16="http://schemas.microsoft.com/office/drawing/2014/main" val="2809903356"/>
                    </a:ext>
                  </a:extLst>
                </a:gridCol>
              </a:tblGrid>
              <a:tr h="370840">
                <a:tc>
                  <a:txBody>
                    <a:bodyPr/>
                    <a:lstStyle/>
                    <a:p>
                      <a:r>
                        <a:rPr lang="en-GB" dirty="0"/>
                        <a:t>Statement </a:t>
                      </a:r>
                    </a:p>
                  </a:txBody>
                  <a:tcPr/>
                </a:tc>
                <a:tc>
                  <a:txBody>
                    <a:bodyPr/>
                    <a:lstStyle/>
                    <a:p>
                      <a:r>
                        <a:rPr lang="en-GB" dirty="0"/>
                        <a:t>Agree </a:t>
                      </a:r>
                    </a:p>
                  </a:txBody>
                  <a:tcPr/>
                </a:tc>
                <a:tc>
                  <a:txBody>
                    <a:bodyPr/>
                    <a:lstStyle/>
                    <a:p>
                      <a:r>
                        <a:rPr lang="en-GB" dirty="0"/>
                        <a:t>Disagree </a:t>
                      </a:r>
                    </a:p>
                  </a:txBody>
                  <a:tcPr/>
                </a:tc>
                <a:extLst>
                  <a:ext uri="{0D108BD9-81ED-4DB2-BD59-A6C34878D82A}">
                    <a16:rowId xmlns:a16="http://schemas.microsoft.com/office/drawing/2014/main" val="3663247495"/>
                  </a:ext>
                </a:extLst>
              </a:tr>
              <a:tr h="7416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kern="1200" dirty="0">
                          <a:solidFill>
                            <a:schemeClr val="dk1"/>
                          </a:solidFill>
                          <a:effectLst/>
                          <a:latin typeface="Ubuntu"/>
                          <a:ea typeface="+mn-ea"/>
                          <a:cs typeface="+mn-cs"/>
                        </a:rPr>
                        <a:t>Smoking will be much less common when I am an adult.</a:t>
                      </a:r>
                      <a:endParaRPr lang="en-GB" sz="1600" kern="1200" dirty="0">
                        <a:solidFill>
                          <a:schemeClr val="dk1"/>
                        </a:solidFill>
                        <a:effectLst/>
                        <a:latin typeface="Ubuntu"/>
                        <a:ea typeface="+mn-ea"/>
                        <a:cs typeface="+mn-cs"/>
                      </a:endParaRPr>
                    </a:p>
                    <a:p>
                      <a:endParaRPr lang="en-GB" sz="1600">
                        <a:latin typeface="Ubuntu" panose="020B0504030602030204" pitchFamily="34" charset="0"/>
                      </a:endParaRPr>
                    </a:p>
                  </a:txBody>
                  <a:tcPr/>
                </a:tc>
                <a:tc>
                  <a:txBody>
                    <a:bodyPr/>
                    <a:lstStyle/>
                    <a:p>
                      <a:pPr marL="285750" lvl="0" indent="-285750">
                        <a:buFont typeface="Arial" panose="020B0604020202020204" pitchFamily="34" charset="0"/>
                        <a:buChar char="•"/>
                      </a:pPr>
                      <a:r>
                        <a:rPr lang="en-GB" sz="1600" b="0" kern="1200" dirty="0">
                          <a:solidFill>
                            <a:schemeClr val="dk1"/>
                          </a:solidFill>
                          <a:effectLst/>
                          <a:latin typeface="Ubuntu"/>
                          <a:ea typeface="+mn-ea"/>
                          <a:cs typeface="+mn-cs"/>
                        </a:rPr>
                        <a:t>Fewer people smoke now than in the past.</a:t>
                      </a:r>
                    </a:p>
                    <a:p>
                      <a:pPr marL="285750" lvl="0" indent="-285750">
                        <a:buFont typeface="Arial" panose="020B0604020202020204" pitchFamily="34" charset="0"/>
                        <a:buChar char="•"/>
                      </a:pPr>
                      <a:r>
                        <a:rPr lang="en-GB" sz="1600" b="0" kern="1200" dirty="0">
                          <a:solidFill>
                            <a:schemeClr val="dk1"/>
                          </a:solidFill>
                          <a:effectLst/>
                          <a:latin typeface="Ubuntu"/>
                          <a:ea typeface="+mn-ea"/>
                          <a:cs typeface="+mn-cs"/>
                        </a:rPr>
                        <a:t>The Smoke-free Generation law aims to prevent future generations from legally buying tobacco.</a:t>
                      </a:r>
                    </a:p>
                    <a:p>
                      <a:pPr marL="285750" lvl="0" indent="-285750">
                        <a:buFont typeface="Arial" panose="020B0604020202020204" pitchFamily="34" charset="0"/>
                        <a:buChar char="•"/>
                      </a:pPr>
                      <a:r>
                        <a:rPr lang="en-GB" sz="1600" b="0" kern="1200" dirty="0">
                          <a:solidFill>
                            <a:schemeClr val="dk1"/>
                          </a:solidFill>
                          <a:effectLst/>
                          <a:latin typeface="Ubuntu"/>
                          <a:ea typeface="+mn-ea"/>
                          <a:cs typeface="+mn-cs"/>
                        </a:rPr>
                        <a:t>More people know about the health risks of smoking.</a:t>
                      </a:r>
                    </a:p>
                    <a:p>
                      <a:pPr marL="285750" indent="-285750">
                        <a:buFont typeface="Arial" panose="020B0604020202020204" pitchFamily="34" charset="0"/>
                        <a:buChar char="•"/>
                      </a:pPr>
                      <a:endParaRPr lang="en-GB" sz="1600" b="0">
                        <a:latin typeface="Ubuntu" panose="020B0504030602030204" pitchFamily="34" charset="0"/>
                      </a:endParaRPr>
                    </a:p>
                  </a:txBody>
                  <a:tcPr/>
                </a:tc>
                <a:tc>
                  <a:txBody>
                    <a:bodyPr/>
                    <a:lstStyle/>
                    <a:p>
                      <a:pPr marL="285750" lvl="0" indent="-285750">
                        <a:buFont typeface="Arial" panose="020B0604020202020204" pitchFamily="34" charset="0"/>
                        <a:buChar char="•"/>
                      </a:pPr>
                      <a:r>
                        <a:rPr lang="en-GB" sz="1600" b="0" kern="1200" dirty="0">
                          <a:solidFill>
                            <a:schemeClr val="dk1"/>
                          </a:solidFill>
                          <a:effectLst/>
                          <a:latin typeface="Ubuntu"/>
                          <a:ea typeface="+mn-ea"/>
                          <a:cs typeface="+mn-cs"/>
                        </a:rPr>
                        <a:t>Some people may still find ways to get tobacco.</a:t>
                      </a:r>
                    </a:p>
                    <a:p>
                      <a:pPr marL="285750" lvl="0" indent="-285750">
                        <a:buFont typeface="Arial" panose="020B0604020202020204" pitchFamily="34" charset="0"/>
                        <a:buChar char="•"/>
                      </a:pPr>
                      <a:r>
                        <a:rPr lang="en-GB" sz="1600" b="0" kern="1200" dirty="0">
                          <a:solidFill>
                            <a:schemeClr val="dk1"/>
                          </a:solidFill>
                          <a:effectLst/>
                          <a:latin typeface="Ubuntu"/>
                          <a:ea typeface="+mn-ea"/>
                          <a:cs typeface="+mn-cs"/>
                        </a:rPr>
                        <a:t>Smoking may continue in some communities and social groups.</a:t>
                      </a:r>
                    </a:p>
                    <a:p>
                      <a:pPr marL="285750" lvl="0" indent="-285750">
                        <a:buFont typeface="Arial" panose="020B0604020202020204" pitchFamily="34" charset="0"/>
                        <a:buChar char="•"/>
                      </a:pPr>
                      <a:r>
                        <a:rPr lang="en-GB" sz="1600" b="0" kern="1200" dirty="0">
                          <a:solidFill>
                            <a:schemeClr val="dk1"/>
                          </a:solidFill>
                          <a:effectLst/>
                          <a:latin typeface="Ubuntu"/>
                          <a:ea typeface="+mn-ea"/>
                          <a:cs typeface="+mn-cs"/>
                        </a:rPr>
                        <a:t>Not everyone will choose to stop smoking.</a:t>
                      </a:r>
                    </a:p>
                    <a:p>
                      <a:endParaRPr lang="en-GB" sz="1600" b="0">
                        <a:latin typeface="Ubuntu" panose="020B0504030602030204" pitchFamily="34" charset="0"/>
                      </a:endParaRPr>
                    </a:p>
                  </a:txBody>
                  <a:tcPr/>
                </a:tc>
                <a:extLst>
                  <a:ext uri="{0D108BD9-81ED-4DB2-BD59-A6C34878D82A}">
                    <a16:rowId xmlns:a16="http://schemas.microsoft.com/office/drawing/2014/main" val="371860628"/>
                  </a:ext>
                </a:extLst>
              </a:tr>
              <a:tr h="7416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kern="1200" dirty="0">
                          <a:solidFill>
                            <a:schemeClr val="dk1"/>
                          </a:solidFill>
                          <a:effectLst/>
                          <a:latin typeface="Ubuntu"/>
                          <a:ea typeface="+mn-ea"/>
                          <a:cs typeface="+mn-cs"/>
                        </a:rPr>
                        <a:t>Making tobacco harder to buy will reduce smoking in the future.</a:t>
                      </a:r>
                      <a:endParaRPr lang="en-GB" sz="1600" kern="1200" dirty="0">
                        <a:solidFill>
                          <a:schemeClr val="dk1"/>
                        </a:solidFill>
                        <a:effectLst/>
                        <a:latin typeface="Ubuntu"/>
                        <a:ea typeface="+mn-ea"/>
                        <a:cs typeface="+mn-cs"/>
                      </a:endParaRPr>
                    </a:p>
                    <a:p>
                      <a:endParaRPr lang="en-GB" sz="1600">
                        <a:latin typeface="Ubuntu" panose="020B0504030602030204" pitchFamily="34" charset="0"/>
                      </a:endParaRPr>
                    </a:p>
                  </a:txBody>
                  <a:tcPr/>
                </a:tc>
                <a:tc>
                  <a:txBody>
                    <a:bodyPr/>
                    <a:lstStyle/>
                    <a:p>
                      <a:pPr marL="285750" lvl="0" indent="-285750">
                        <a:buFont typeface="Arial" panose="020B0604020202020204" pitchFamily="34" charset="0"/>
                        <a:buChar char="•"/>
                      </a:pPr>
                      <a:r>
                        <a:rPr lang="en-GB" sz="1600" b="0" kern="1200" dirty="0">
                          <a:solidFill>
                            <a:schemeClr val="dk1"/>
                          </a:solidFill>
                          <a:effectLst/>
                          <a:latin typeface="Ubuntu"/>
                          <a:ea typeface="+mn-ea"/>
                          <a:cs typeface="+mn-cs"/>
                        </a:rPr>
                        <a:t>If tobacco is harder to get, fewer young people may start smoking.</a:t>
                      </a:r>
                    </a:p>
                    <a:p>
                      <a:pPr marL="285750" lvl="0" indent="-285750">
                        <a:buFont typeface="Arial" panose="020B0604020202020204" pitchFamily="34" charset="0"/>
                        <a:buChar char="•"/>
                      </a:pPr>
                      <a:r>
                        <a:rPr lang="en-GB" sz="1600" b="0" kern="1200" dirty="0">
                          <a:solidFill>
                            <a:schemeClr val="dk1"/>
                          </a:solidFill>
                          <a:effectLst/>
                          <a:latin typeface="Ubuntu"/>
                          <a:ea typeface="+mn-ea"/>
                          <a:cs typeface="+mn-cs"/>
                        </a:rPr>
                        <a:t>Laws can help reduce access to harmful products.</a:t>
                      </a:r>
                    </a:p>
                    <a:p>
                      <a:pPr marL="285750" lvl="0" indent="-285750">
                        <a:buFont typeface="Arial" panose="020B0604020202020204" pitchFamily="34" charset="0"/>
                        <a:buChar char="•"/>
                      </a:pPr>
                      <a:r>
                        <a:rPr lang="en-GB" sz="1600" b="0" kern="1200" dirty="0">
                          <a:solidFill>
                            <a:schemeClr val="dk1"/>
                          </a:solidFill>
                          <a:effectLst/>
                          <a:latin typeface="Ubuntu"/>
                          <a:ea typeface="+mn-ea"/>
                          <a:cs typeface="+mn-cs"/>
                        </a:rPr>
                        <a:t>Many people are less likely to try something that is difficult to buy.</a:t>
                      </a:r>
                    </a:p>
                    <a:p>
                      <a:endParaRPr lang="en-GB" sz="1600" b="0">
                        <a:latin typeface="Ubuntu" panose="020B0504030602030204" pitchFamily="34" charset="0"/>
                      </a:endParaRPr>
                    </a:p>
                  </a:txBody>
                  <a:tcPr/>
                </a:tc>
                <a:tc>
                  <a:txBody>
                    <a:bodyPr/>
                    <a:lstStyle/>
                    <a:p>
                      <a:pPr marL="285750" lvl="0" indent="-285750">
                        <a:buFont typeface="Arial" panose="020B0604020202020204" pitchFamily="34" charset="0"/>
                        <a:buChar char="•"/>
                      </a:pPr>
                      <a:r>
                        <a:rPr lang="en-GB" sz="1600" b="0" kern="1200" dirty="0">
                          <a:solidFill>
                            <a:schemeClr val="dk1"/>
                          </a:solidFill>
                          <a:effectLst/>
                          <a:latin typeface="Ubuntu"/>
                          <a:ea typeface="+mn-ea"/>
                          <a:cs typeface="+mn-cs"/>
                        </a:rPr>
                        <a:t>Some people may still get tobacco from other people.</a:t>
                      </a:r>
                    </a:p>
                    <a:p>
                      <a:pPr marL="285750" lvl="0" indent="-285750">
                        <a:buFont typeface="Arial" panose="020B0604020202020204" pitchFamily="34" charset="0"/>
                        <a:buChar char="•"/>
                      </a:pPr>
                      <a:r>
                        <a:rPr lang="en-GB" sz="1600" b="0" kern="1200" dirty="0">
                          <a:solidFill>
                            <a:schemeClr val="dk1"/>
                          </a:solidFill>
                          <a:effectLst/>
                          <a:latin typeface="Ubuntu"/>
                          <a:ea typeface="+mn-ea"/>
                          <a:cs typeface="+mn-cs"/>
                        </a:rPr>
                        <a:t>Access is only one reason people start smoking.</a:t>
                      </a:r>
                    </a:p>
                    <a:p>
                      <a:pPr marL="285750" lvl="0" indent="-285750">
                        <a:buFont typeface="Arial" panose="020B0604020202020204" pitchFamily="34" charset="0"/>
                        <a:buChar char="•"/>
                      </a:pPr>
                      <a:r>
                        <a:rPr lang="en-GB" sz="1600" b="0" kern="1200" dirty="0">
                          <a:solidFill>
                            <a:schemeClr val="dk1"/>
                          </a:solidFill>
                          <a:effectLst/>
                          <a:latin typeface="Ubuntu"/>
                          <a:ea typeface="+mn-ea"/>
                          <a:cs typeface="+mn-cs"/>
                        </a:rPr>
                        <a:t>Education and support may be just as important as laws.</a:t>
                      </a:r>
                    </a:p>
                    <a:p>
                      <a:endParaRPr lang="en-GB" sz="1600" b="0">
                        <a:latin typeface="Ubuntu" panose="020B0504030602030204" pitchFamily="34" charset="0"/>
                      </a:endParaRPr>
                    </a:p>
                  </a:txBody>
                  <a:tcPr/>
                </a:tc>
                <a:extLst>
                  <a:ext uri="{0D108BD9-81ED-4DB2-BD59-A6C34878D82A}">
                    <a16:rowId xmlns:a16="http://schemas.microsoft.com/office/drawing/2014/main" val="1399052006"/>
                  </a:ext>
                </a:extLst>
              </a:tr>
              <a:tr h="7416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kern="1200" dirty="0">
                          <a:solidFill>
                            <a:schemeClr val="dk1"/>
                          </a:solidFill>
                          <a:effectLst/>
                          <a:latin typeface="Ubuntu"/>
                          <a:ea typeface="+mn-ea"/>
                          <a:cs typeface="+mn-cs"/>
                        </a:rPr>
                        <a:t>Seeing what other people do can affect our choices</a:t>
                      </a:r>
                      <a:endParaRPr lang="en-GB" sz="1600" b="1" dirty="0">
                        <a:latin typeface="Ubuntu"/>
                      </a:endParaRPr>
                    </a:p>
                  </a:txBody>
                  <a:tcPr/>
                </a:tc>
                <a:tc>
                  <a:txBody>
                    <a:bodyPr/>
                    <a:lstStyle/>
                    <a:p>
                      <a:pPr marL="285750" lvl="0" indent="-285750">
                        <a:buFont typeface="Arial" panose="020B0604020202020204" pitchFamily="34" charset="0"/>
                        <a:buChar char="•"/>
                      </a:pPr>
                      <a:r>
                        <a:rPr lang="en-GB" sz="1600" b="0" kern="1200" dirty="0">
                          <a:solidFill>
                            <a:schemeClr val="dk1"/>
                          </a:solidFill>
                          <a:effectLst/>
                          <a:latin typeface="Ubuntu"/>
                          <a:ea typeface="+mn-ea"/>
                          <a:cs typeface="+mn-cs"/>
                        </a:rPr>
                        <a:t>Friends and family can influence choices and behaviour.</a:t>
                      </a:r>
                    </a:p>
                    <a:p>
                      <a:pPr marL="285750" lvl="0" indent="-285750">
                        <a:buFont typeface="Arial" panose="020B0604020202020204" pitchFamily="34" charset="0"/>
                        <a:buChar char="•"/>
                      </a:pPr>
                      <a:r>
                        <a:rPr lang="en-GB" sz="1600" b="0" kern="1200" dirty="0">
                          <a:solidFill>
                            <a:schemeClr val="dk1"/>
                          </a:solidFill>
                          <a:effectLst/>
                          <a:latin typeface="Ubuntu"/>
                          <a:ea typeface="+mn-ea"/>
                          <a:cs typeface="+mn-cs"/>
                        </a:rPr>
                        <a:t>Social media can affect what people think is normal or acceptable.</a:t>
                      </a:r>
                    </a:p>
                    <a:p>
                      <a:pPr marL="285750" lvl="0" indent="-285750">
                        <a:buFont typeface="Arial" panose="020B0604020202020204" pitchFamily="34" charset="0"/>
                        <a:buChar char="•"/>
                      </a:pPr>
                      <a:r>
                        <a:rPr lang="en-GB" sz="1600" b="0" kern="1200" dirty="0">
                          <a:solidFill>
                            <a:schemeClr val="dk1"/>
                          </a:solidFill>
                          <a:effectLst/>
                          <a:latin typeface="Ubuntu"/>
                          <a:ea typeface="+mn-ea"/>
                          <a:cs typeface="+mn-cs"/>
                        </a:rPr>
                        <a:t>Seeing others smoke or vape may make some young people more likely to try it.</a:t>
                      </a:r>
                    </a:p>
                    <a:p>
                      <a:endParaRPr lang="en-GB" sz="1600" b="0">
                        <a:latin typeface="Ubuntu" panose="020B0504030602030204" pitchFamily="34" charset="0"/>
                      </a:endParaRPr>
                    </a:p>
                  </a:txBody>
                  <a:tcPr/>
                </a:tc>
                <a:tc>
                  <a:txBody>
                    <a:bodyPr/>
                    <a:lstStyle/>
                    <a:p>
                      <a:pPr marL="285750" lvl="0" indent="-285750">
                        <a:buFont typeface="Arial" panose="020B0604020202020204" pitchFamily="34" charset="0"/>
                        <a:buChar char="•"/>
                      </a:pPr>
                      <a:r>
                        <a:rPr lang="en-GB" sz="1600" b="0" kern="1200" dirty="0">
                          <a:solidFill>
                            <a:schemeClr val="dk1"/>
                          </a:solidFill>
                          <a:effectLst/>
                          <a:latin typeface="Ubuntu"/>
                          <a:ea typeface="+mn-ea"/>
                          <a:cs typeface="+mn-cs"/>
                        </a:rPr>
                        <a:t>Many young people make their own decisions regardless of what others do.</a:t>
                      </a:r>
                    </a:p>
                    <a:p>
                      <a:pPr marL="285750" lvl="0" indent="-285750">
                        <a:buFont typeface="Arial" panose="020B0604020202020204" pitchFamily="34" charset="0"/>
                        <a:buChar char="•"/>
                      </a:pPr>
                      <a:r>
                        <a:rPr lang="en-GB" sz="1600" b="0" kern="1200" dirty="0">
                          <a:solidFill>
                            <a:schemeClr val="dk1"/>
                          </a:solidFill>
                          <a:effectLst/>
                          <a:latin typeface="Ubuntu"/>
                          <a:ea typeface="+mn-ea"/>
                          <a:cs typeface="+mn-cs"/>
                        </a:rPr>
                        <a:t>People can understand the risks and choose not to smoke.</a:t>
                      </a:r>
                    </a:p>
                    <a:p>
                      <a:pPr marL="285750" lvl="0" indent="-285750">
                        <a:buFont typeface="Arial" panose="020B0604020202020204" pitchFamily="34" charset="0"/>
                        <a:buChar char="•"/>
                      </a:pPr>
                      <a:r>
                        <a:rPr lang="en-GB" sz="1600" b="0" kern="1200" dirty="0">
                          <a:solidFill>
                            <a:schemeClr val="dk1"/>
                          </a:solidFill>
                          <a:effectLst/>
                          <a:latin typeface="Ubuntu"/>
                          <a:ea typeface="+mn-ea"/>
                          <a:cs typeface="+mn-cs"/>
                        </a:rPr>
                        <a:t>Different people are influenced by different things.</a:t>
                      </a:r>
                    </a:p>
                    <a:p>
                      <a:endParaRPr lang="en-GB" sz="1600" b="0">
                        <a:latin typeface="Ubuntu" panose="020B0504030602030204" pitchFamily="34" charset="0"/>
                      </a:endParaRPr>
                    </a:p>
                  </a:txBody>
                  <a:tcPr/>
                </a:tc>
                <a:extLst>
                  <a:ext uri="{0D108BD9-81ED-4DB2-BD59-A6C34878D82A}">
                    <a16:rowId xmlns:a16="http://schemas.microsoft.com/office/drawing/2014/main" val="2905978443"/>
                  </a:ext>
                </a:extLst>
              </a:tr>
            </a:tbl>
          </a:graphicData>
        </a:graphic>
      </p:graphicFrame>
    </p:spTree>
    <p:extLst>
      <p:ext uri="{BB962C8B-B14F-4D97-AF65-F5344CB8AC3E}">
        <p14:creationId xmlns:p14="http://schemas.microsoft.com/office/powerpoint/2010/main" val="3315865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185C3-C2D5-14EE-EAE8-93A9209415B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AD13A75-5814-B88E-2D2A-3699C13708DB}"/>
              </a:ext>
            </a:extLst>
          </p:cNvPr>
          <p:cNvSpPr txBox="1"/>
          <p:nvPr/>
        </p:nvSpPr>
        <p:spPr>
          <a:xfrm>
            <a:off x="297366" y="901390"/>
            <a:ext cx="8454748" cy="58169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b="1" dirty="0">
                <a:solidFill>
                  <a:schemeClr val="accent1"/>
                </a:solidFill>
                <a:latin typeface="Ubuntu"/>
                <a:ea typeface="MS Gothic"/>
                <a:cs typeface="Times New Roman"/>
              </a:rPr>
              <a:t>Smoke-free Generation scenarios</a:t>
            </a:r>
            <a:endParaRPr lang="en-US" sz="3200" dirty="0">
              <a:solidFill>
                <a:schemeClr val="accent1"/>
              </a:solidFill>
              <a:latin typeface="Ubuntu"/>
            </a:endParaRPr>
          </a:p>
          <a:p>
            <a:endParaRPr lang="en-GB">
              <a:solidFill>
                <a:srgbClr val="000000"/>
              </a:solidFill>
              <a:latin typeface="Ubuntu"/>
              <a:ea typeface="MS Gothic"/>
              <a:cs typeface="Times New Roman"/>
            </a:endParaRPr>
          </a:p>
          <a:p>
            <a:pPr marL="457200" indent="-457200">
              <a:buFont typeface="+mj-lt"/>
              <a:buAutoNum type="arabicPeriod"/>
            </a:pPr>
            <a:r>
              <a:rPr lang="en-GB" sz="2000" dirty="0">
                <a:solidFill>
                  <a:srgbClr val="000000"/>
                </a:solidFill>
                <a:latin typeface="Ubuntu"/>
                <a:ea typeface="MS Gothic"/>
                <a:cs typeface="Times New Roman"/>
              </a:rPr>
              <a:t>You’re 18 in the future and none of your friends smoke </a:t>
            </a:r>
            <a:endParaRPr lang="en-GB" sz="2000" dirty="0">
              <a:latin typeface="Ubuntu"/>
            </a:endParaRPr>
          </a:p>
          <a:p>
            <a:pPr marL="457200" indent="-457200">
              <a:buFont typeface="+mj-lt"/>
              <a:buAutoNum type="arabicPeriod"/>
            </a:pPr>
            <a:r>
              <a:rPr lang="en-GB" sz="2000" dirty="0">
                <a:solidFill>
                  <a:srgbClr val="000000"/>
                </a:solidFill>
                <a:latin typeface="Ubuntu"/>
                <a:ea typeface="MS Gothic"/>
                <a:cs typeface="Times New Roman"/>
              </a:rPr>
              <a:t>You see people vaping/smoking on social media </a:t>
            </a:r>
            <a:endParaRPr lang="en-GB" sz="2000">
              <a:latin typeface="Ubuntu"/>
            </a:endParaRPr>
          </a:p>
          <a:p>
            <a:pPr marL="457200" indent="-457200">
              <a:buFont typeface="+mj-lt"/>
              <a:buAutoNum type="arabicPeriod"/>
            </a:pPr>
            <a:r>
              <a:rPr lang="en-GB" sz="2000" dirty="0">
                <a:solidFill>
                  <a:srgbClr val="000000"/>
                </a:solidFill>
                <a:latin typeface="Ubuntu"/>
                <a:ea typeface="MS Gothic"/>
                <a:cs typeface="Times New Roman"/>
              </a:rPr>
              <a:t>Smoking is banned for your age group but older people still smoke </a:t>
            </a:r>
            <a:endParaRPr lang="en-GB" sz="2000" dirty="0">
              <a:latin typeface="Ubuntu"/>
            </a:endParaRPr>
          </a:p>
          <a:p>
            <a:pPr marL="457200" indent="-457200">
              <a:buFont typeface="+mj-lt"/>
              <a:buAutoNum type="arabicPeriod"/>
            </a:pPr>
            <a:r>
              <a:rPr lang="en-GB" sz="2000" dirty="0">
                <a:solidFill>
                  <a:srgbClr val="000000"/>
                </a:solidFill>
                <a:latin typeface="Ubuntu"/>
                <a:ea typeface="MS Gothic"/>
                <a:cs typeface="Times New Roman"/>
              </a:rPr>
              <a:t>Public places (parks, beaches) are completely smokefree </a:t>
            </a:r>
            <a:endParaRPr lang="en-GB" sz="2000">
              <a:latin typeface="Ubuntu"/>
            </a:endParaRPr>
          </a:p>
          <a:p>
            <a:endParaRPr lang="en-GB" sz="2000" b="1">
              <a:solidFill>
                <a:srgbClr val="000000"/>
              </a:solidFill>
              <a:latin typeface="Ubuntu"/>
              <a:ea typeface="MS Gothic"/>
              <a:cs typeface="Times New Roman"/>
            </a:endParaRPr>
          </a:p>
          <a:p>
            <a:r>
              <a:rPr lang="en-GB" sz="2000" b="1" dirty="0">
                <a:solidFill>
                  <a:srgbClr val="000000"/>
                </a:solidFill>
                <a:latin typeface="Ubuntu"/>
                <a:ea typeface="MS Gothic"/>
                <a:cs typeface="Times New Roman"/>
              </a:rPr>
              <a:t>Task:</a:t>
            </a:r>
          </a:p>
          <a:p>
            <a:pPr marL="342900" indent="-342900">
              <a:buFont typeface="Wingdings" panose="05000000000000000000" pitchFamily="2" charset="2"/>
              <a:buChar char="Ø"/>
            </a:pPr>
            <a:r>
              <a:rPr lang="en-GB" sz="2000" dirty="0">
                <a:latin typeface="Ubuntu"/>
              </a:rPr>
              <a:t>What might be different about everyday life</a:t>
            </a:r>
            <a:r>
              <a:rPr lang="en-GB" sz="2000" dirty="0">
                <a:solidFill>
                  <a:srgbClr val="000000"/>
                </a:solidFill>
                <a:latin typeface="Ubuntu"/>
                <a:ea typeface="MS Gothic"/>
                <a:cs typeface="Times New Roman"/>
              </a:rPr>
              <a:t>? </a:t>
            </a:r>
            <a:endParaRPr lang="en-GB" sz="2000">
              <a:latin typeface="Ubuntu"/>
              <a:ea typeface="Calibri" panose="020F0502020204030204"/>
              <a:cs typeface="Calibri" panose="020F0502020204030204"/>
            </a:endParaRPr>
          </a:p>
          <a:p>
            <a:pPr marL="342900" indent="-342900">
              <a:buFont typeface="Wingdings" panose="05000000000000000000" pitchFamily="2" charset="2"/>
              <a:buChar char="Ø"/>
            </a:pPr>
            <a:r>
              <a:rPr lang="en-GB" sz="2000" dirty="0">
                <a:solidFill>
                  <a:srgbClr val="000000"/>
                </a:solidFill>
                <a:latin typeface="Ubuntu"/>
                <a:ea typeface="MS Gothic"/>
                <a:cs typeface="Times New Roman"/>
              </a:rPr>
              <a:t>What are the positives? </a:t>
            </a:r>
            <a:endParaRPr lang="en-GB" sz="2000">
              <a:solidFill>
                <a:srgbClr val="000000"/>
              </a:solidFill>
              <a:latin typeface="Ubuntu"/>
              <a:ea typeface="Calibri" panose="020F0502020204030204"/>
              <a:cs typeface="Calibri" panose="020F0502020204030204"/>
            </a:endParaRPr>
          </a:p>
          <a:p>
            <a:pPr marL="342900" indent="-342900">
              <a:buFont typeface="Wingdings" panose="05000000000000000000" pitchFamily="2" charset="2"/>
              <a:buChar char="Ø"/>
            </a:pPr>
            <a:r>
              <a:rPr lang="en-GB" sz="2000" dirty="0">
                <a:solidFill>
                  <a:srgbClr val="000000"/>
                </a:solidFill>
                <a:latin typeface="Ubuntu"/>
                <a:ea typeface="MS Gothic"/>
                <a:cs typeface="Times New Roman"/>
              </a:rPr>
              <a:t>Are there any challenges? </a:t>
            </a:r>
            <a:endParaRPr lang="en-GB" sz="2000">
              <a:latin typeface="Ubuntu"/>
              <a:ea typeface="Calibri" panose="020F0502020204030204"/>
              <a:cs typeface="Calibri" panose="020F0502020204030204"/>
            </a:endParaRPr>
          </a:p>
          <a:p>
            <a:pPr marL="342900" indent="-342900">
              <a:buFont typeface="Wingdings" panose="05000000000000000000" pitchFamily="2" charset="2"/>
              <a:buChar char="Ø"/>
            </a:pPr>
            <a:r>
              <a:rPr lang="en-GB" sz="2000" dirty="0">
                <a:solidFill>
                  <a:srgbClr val="000000"/>
                </a:solidFill>
                <a:latin typeface="Ubuntu"/>
                <a:ea typeface="MS Gothic"/>
                <a:cs typeface="Times New Roman"/>
              </a:rPr>
              <a:t>How might it influence your choices? </a:t>
            </a:r>
          </a:p>
          <a:p>
            <a:pPr marL="342900" indent="-342900">
              <a:buFont typeface="Wingdings" panose="05000000000000000000" pitchFamily="2" charset="2"/>
              <a:buChar char="Ø"/>
            </a:pPr>
            <a:r>
              <a:rPr lang="en-GB" sz="2000" dirty="0">
                <a:latin typeface="Ubuntu"/>
              </a:rPr>
              <a:t>Would people still find ways to get cigarettes? </a:t>
            </a:r>
          </a:p>
          <a:p>
            <a:pPr marL="342900" indent="-342900">
              <a:buFont typeface="Wingdings" panose="05000000000000000000" pitchFamily="2" charset="2"/>
              <a:buChar char="Ø"/>
            </a:pPr>
            <a:r>
              <a:rPr lang="en-GB" sz="2000" dirty="0">
                <a:latin typeface="Ubuntu"/>
              </a:rPr>
              <a:t>Does the law still make a difference? </a:t>
            </a:r>
          </a:p>
          <a:p>
            <a:pPr marL="171450" indent="-171450">
              <a:buFont typeface="Wingdings"/>
              <a:buChar char="Ø"/>
            </a:pPr>
            <a:endParaRPr lang="en-GB" sz="2000">
              <a:latin typeface="Ubuntu"/>
              <a:ea typeface="Calibri" panose="020F0502020204030204"/>
              <a:cs typeface="Calibri" panose="020F0502020204030204"/>
            </a:endParaRPr>
          </a:p>
          <a:p>
            <a:r>
              <a:rPr lang="en-GB" sz="2000" b="1" dirty="0">
                <a:solidFill>
                  <a:srgbClr val="000000"/>
                </a:solidFill>
                <a:latin typeface="Ubuntu"/>
                <a:ea typeface="MS Gothic"/>
                <a:cs typeface="Times New Roman"/>
              </a:rPr>
              <a:t>Groups feed back to the class</a:t>
            </a:r>
            <a:endParaRPr lang="en-GB" sz="2000" b="1">
              <a:ea typeface="Calibri"/>
              <a:cs typeface="Calibri"/>
            </a:endParaRPr>
          </a:p>
          <a:p>
            <a:pPr marL="0" algn="l"/>
            <a:endParaRPr lang="en-GB" sz="2400" b="1">
              <a:solidFill>
                <a:schemeClr val="accent1"/>
              </a:solidFill>
              <a:latin typeface="Ubuntu"/>
              <a:ea typeface="MS Gothic"/>
              <a:cs typeface="Times New Roman"/>
            </a:endParaRPr>
          </a:p>
          <a:p>
            <a:pPr algn="ctr"/>
            <a:endParaRPr lang="en-US"/>
          </a:p>
        </p:txBody>
      </p:sp>
      <p:pic>
        <p:nvPicPr>
          <p:cNvPr id="2" name="Picture 1" descr="Group Activity Discussion Stock Illustrations – 1,273 Group Activity  Discussion Stock Illustrations, Vectors &amp; Clipart - Dreamstime">
            <a:extLst>
              <a:ext uri="{FF2B5EF4-FFF2-40B4-BE49-F238E27FC236}">
                <a16:creationId xmlns:a16="http://schemas.microsoft.com/office/drawing/2014/main" id="{54FECDC1-0DCB-0723-9DA5-28DC0D9295D7}"/>
              </a:ext>
            </a:extLst>
          </p:cNvPr>
          <p:cNvPicPr>
            <a:picLocks noChangeAspect="1"/>
          </p:cNvPicPr>
          <p:nvPr/>
        </p:nvPicPr>
        <p:blipFill>
          <a:blip r:embed="rId2"/>
          <a:stretch>
            <a:fillRect/>
          </a:stretch>
        </p:blipFill>
        <p:spPr>
          <a:xfrm>
            <a:off x="6672943" y="3296388"/>
            <a:ext cx="5212399" cy="3456373"/>
          </a:xfrm>
          <a:prstGeom prst="rect">
            <a:avLst/>
          </a:prstGeom>
        </p:spPr>
      </p:pic>
    </p:spTree>
    <p:extLst>
      <p:ext uri="{BB962C8B-B14F-4D97-AF65-F5344CB8AC3E}">
        <p14:creationId xmlns:p14="http://schemas.microsoft.com/office/powerpoint/2010/main" val="826787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103866BA-957E-B8AA-D2ED-29464CD5EA14}"/>
              </a:ext>
            </a:extLst>
          </p:cNvPr>
          <p:cNvSpPr txBox="1"/>
          <p:nvPr/>
        </p:nvSpPr>
        <p:spPr>
          <a:xfrm>
            <a:off x="807561" y="920621"/>
            <a:ext cx="10295525" cy="4431983"/>
          </a:xfrm>
          <a:prstGeom prst="rect">
            <a:avLst/>
          </a:prstGeom>
          <a:noFill/>
          <a:ln>
            <a:solidFill>
              <a:schemeClr val="tx2"/>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indent="-228600"/>
            <a:r>
              <a:rPr lang="en-US" sz="2400" b="1" dirty="0">
                <a:solidFill>
                  <a:schemeClr val="tx2"/>
                </a:solidFill>
                <a:latin typeface="Ubuntu"/>
                <a:cs typeface="Calibri"/>
              </a:rPr>
              <a:t> Further possible learning suggestions </a:t>
            </a:r>
          </a:p>
          <a:p>
            <a:endParaRPr lang="en-US" b="1">
              <a:solidFill>
                <a:schemeClr val="tx2"/>
              </a:solidFill>
              <a:latin typeface="Ubuntu"/>
              <a:ea typeface="+mn-lt"/>
              <a:cs typeface="+mn-lt"/>
            </a:endParaRPr>
          </a:p>
          <a:p>
            <a:pPr lvl="0"/>
            <a:r>
              <a:rPr lang="en-GB" sz="2000" b="1" dirty="0">
                <a:latin typeface="Ubuntu"/>
              </a:rPr>
              <a:t>Explore how smoking has changed in Wales over time</a:t>
            </a:r>
            <a:endParaRPr lang="en-GB" sz="2000">
              <a:latin typeface="Ubuntu"/>
            </a:endParaRPr>
          </a:p>
          <a:p>
            <a:pPr lvl="0"/>
            <a:r>
              <a:rPr lang="en-GB" sz="2000" dirty="0">
                <a:latin typeface="Ubuntu"/>
              </a:rPr>
              <a:t>Research smoking rates over the last 20 years and discuss why fewer people smoke today. Consider the impact of health campaigns, laws and changes in attitudes.</a:t>
            </a:r>
          </a:p>
          <a:p>
            <a:pPr lvl="0"/>
            <a:endParaRPr lang="en-GB" sz="2000">
              <a:latin typeface="Ubuntu" panose="020B0504030602030204" pitchFamily="34" charset="0"/>
            </a:endParaRPr>
          </a:p>
          <a:p>
            <a:pPr lvl="0"/>
            <a:r>
              <a:rPr lang="en-GB" sz="2000" b="1" dirty="0">
                <a:latin typeface="Ubuntu"/>
              </a:rPr>
              <a:t>Investigate the impacts of smoking and vaping</a:t>
            </a:r>
            <a:endParaRPr lang="en-GB" sz="2000">
              <a:latin typeface="Ubuntu"/>
            </a:endParaRPr>
          </a:p>
          <a:p>
            <a:pPr lvl="0"/>
            <a:r>
              <a:rPr lang="en-GB" sz="2000" dirty="0">
                <a:latin typeface="Ubuntu"/>
              </a:rPr>
              <a:t>Explore the physical, mental, social and environmental effects of tobacco and vape products. Consider how these products can affect individuals, families and communities.</a:t>
            </a:r>
          </a:p>
          <a:p>
            <a:pPr lvl="0"/>
            <a:endParaRPr lang="en-GB" sz="2000">
              <a:latin typeface="Ubuntu" panose="020B0504030602030204" pitchFamily="34" charset="0"/>
            </a:endParaRPr>
          </a:p>
          <a:p>
            <a:pPr lvl="0"/>
            <a:r>
              <a:rPr lang="en-GB" sz="2000" b="1" dirty="0">
                <a:latin typeface="Ubuntu"/>
              </a:rPr>
              <a:t>Design a Smoke-free Generation campaign</a:t>
            </a:r>
            <a:endParaRPr lang="en-GB" sz="2000" dirty="0">
              <a:latin typeface="Ubuntu"/>
            </a:endParaRPr>
          </a:p>
          <a:p>
            <a:pPr lvl="0"/>
            <a:r>
              <a:rPr lang="en-GB" sz="2000" dirty="0">
                <a:latin typeface="Ubuntu"/>
              </a:rPr>
              <a:t>Create a poster, video, social media post or assembly presentation that encourages young people to make informed choices about smoking and vaping.</a:t>
            </a:r>
          </a:p>
          <a:p>
            <a:pPr lvl="0"/>
            <a:endParaRPr lang="en-GB" sz="2000">
              <a:latin typeface="Ubuntu" panose="020B0504030602030204" pitchFamily="34" charset="0"/>
            </a:endParaRPr>
          </a:p>
        </p:txBody>
      </p:sp>
    </p:spTree>
    <p:extLst>
      <p:ext uri="{BB962C8B-B14F-4D97-AF65-F5344CB8AC3E}">
        <p14:creationId xmlns:p14="http://schemas.microsoft.com/office/powerpoint/2010/main" val="20338206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5">
            <a:extLst>
              <a:ext uri="{FF2B5EF4-FFF2-40B4-BE49-F238E27FC236}">
                <a16:creationId xmlns:a16="http://schemas.microsoft.com/office/drawing/2014/main" id="{0BCE2CF3-E0D9-0F38-0DB6-411AAEAD7134}"/>
              </a:ext>
            </a:extLst>
          </p:cNvPr>
          <p:cNvSpPr txBox="1">
            <a:spLocks/>
          </p:cNvSpPr>
          <p:nvPr/>
        </p:nvSpPr>
        <p:spPr>
          <a:xfrm>
            <a:off x="517143" y="955282"/>
            <a:ext cx="10916594" cy="429303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a:solidFill>
                  <a:schemeClr val="tx2"/>
                </a:solidFill>
                <a:latin typeface="Ubuntu"/>
                <a:ea typeface="Calibri"/>
                <a:cs typeface="Calibri"/>
              </a:rPr>
              <a:t>Advice and Support can be sought here:</a:t>
            </a:r>
            <a:endParaRPr lang="en-US" b="1">
              <a:solidFill>
                <a:schemeClr val="tx2"/>
              </a:solidFill>
              <a:ea typeface="Calibri"/>
              <a:cs typeface="Calibri"/>
            </a:endParaRPr>
          </a:p>
          <a:p>
            <a:endParaRPr lang="en-GB" sz="2400">
              <a:solidFill>
                <a:schemeClr val="tx2"/>
              </a:solidFill>
              <a:latin typeface="Ubuntu"/>
              <a:ea typeface="Calibri"/>
              <a:cs typeface="Calibri"/>
            </a:endParaRPr>
          </a:p>
          <a:p>
            <a:r>
              <a:rPr lang="en-GB" sz="2400">
                <a:solidFill>
                  <a:schemeClr val="tx2"/>
                </a:solidFill>
                <a:latin typeface="Ubuntu"/>
                <a:ea typeface="Calibri"/>
                <a:cs typeface="Calibri"/>
              </a:rPr>
              <a:t>School Nursing Service: Where there are drop-ins available at your school, school nurses are able to provide advice and support to learners. </a:t>
            </a:r>
            <a:endParaRPr lang="en-GB" sz="2400">
              <a:solidFill>
                <a:schemeClr val="tx2"/>
              </a:solidFill>
              <a:ea typeface="Calibri"/>
              <a:cs typeface="Calibri"/>
            </a:endParaRPr>
          </a:p>
          <a:p>
            <a:endParaRPr lang="en-GB" sz="2400">
              <a:solidFill>
                <a:schemeClr val="tx2"/>
              </a:solidFill>
              <a:ea typeface="Calibri"/>
              <a:cs typeface="Calibri"/>
            </a:endParaRPr>
          </a:p>
          <a:p>
            <a:r>
              <a:rPr lang="en-GB" sz="2400">
                <a:solidFill>
                  <a:schemeClr val="tx2"/>
                </a:solidFill>
                <a:latin typeface="Ubuntu"/>
                <a:ea typeface="Calibri"/>
                <a:cs typeface="Calibri"/>
              </a:rPr>
              <a:t>Help Me Quit: Smokers and vapers who would like to quit can access free specialist bilingual NHS advice. Call 0800 085 2219, Text HMQ to 80818 or visit </a:t>
            </a:r>
            <a:r>
              <a:rPr lang="en-GB" sz="2400">
                <a:solidFill>
                  <a:schemeClr val="tx2"/>
                </a:solidFill>
                <a:latin typeface="Ubuntu"/>
                <a:ea typeface="Calibri"/>
                <a:cs typeface="Calibri"/>
                <a:hlinkClick r:id="rId2">
                  <a:extLst>
                    <a:ext uri="{A12FA001-AC4F-418D-AE19-62706E023703}">
                      <ahyp:hlinkClr xmlns:ahyp="http://schemas.microsoft.com/office/drawing/2018/hyperlinkcolor" val="tx"/>
                    </a:ext>
                  </a:extLst>
                </a:hlinkClick>
              </a:rPr>
              <a:t>www.helpmequit.wales</a:t>
            </a:r>
            <a:r>
              <a:rPr lang="en-GB" sz="2400">
                <a:solidFill>
                  <a:schemeClr val="tx2"/>
                </a:solidFill>
                <a:latin typeface="Ubuntu"/>
                <a:ea typeface="Calibri"/>
                <a:cs typeface="Calibri"/>
              </a:rPr>
              <a:t> </a:t>
            </a:r>
          </a:p>
          <a:p>
            <a:endParaRPr lang="en-GB" sz="2400">
              <a:solidFill>
                <a:schemeClr val="tx2"/>
              </a:solidFill>
              <a:ea typeface="Calibri"/>
              <a:cs typeface="Calibri"/>
            </a:endParaRPr>
          </a:p>
          <a:p>
            <a:r>
              <a:rPr lang="en-GB" sz="2400">
                <a:solidFill>
                  <a:schemeClr val="tx2"/>
                </a:solidFill>
                <a:latin typeface="Ubuntu"/>
                <a:ea typeface="Calibri"/>
                <a:cs typeface="Calibri"/>
              </a:rPr>
              <a:t>DAN 24/7: A free and bilingual telephone helpline available to anyone in Wales wanting further information and/or help relating to drugs and/or alcohol. Call 0808 808 2234, text DAN to 81066 or visit </a:t>
            </a:r>
            <a:r>
              <a:rPr lang="en-GB" sz="2400">
                <a:solidFill>
                  <a:schemeClr val="tx2"/>
                </a:solidFill>
                <a:latin typeface="Ubuntu"/>
                <a:ea typeface="Calibri"/>
                <a:cs typeface="Calibri"/>
                <a:hlinkClick r:id="rId3">
                  <a:extLst>
                    <a:ext uri="{A12FA001-AC4F-418D-AE19-62706E023703}">
                      <ahyp:hlinkClr xmlns:ahyp="http://schemas.microsoft.com/office/drawing/2018/hyperlinkcolor" val="tx"/>
                    </a:ext>
                  </a:extLst>
                </a:hlinkClick>
              </a:rPr>
              <a:t>www.dan247.org.uk</a:t>
            </a:r>
            <a:r>
              <a:rPr lang="en-GB" sz="2400">
                <a:solidFill>
                  <a:schemeClr val="tx2"/>
                </a:solidFill>
                <a:latin typeface="Ubuntu"/>
                <a:ea typeface="Calibri"/>
                <a:cs typeface="Calibri"/>
              </a:rPr>
              <a:t>  </a:t>
            </a:r>
          </a:p>
        </p:txBody>
      </p:sp>
      <p:pic>
        <p:nvPicPr>
          <p:cNvPr id="3" name="Picture 2" descr="A qr code on a white background&#10;&#10;AI-generated content may be incorrect.">
            <a:extLst>
              <a:ext uri="{FF2B5EF4-FFF2-40B4-BE49-F238E27FC236}">
                <a16:creationId xmlns:a16="http://schemas.microsoft.com/office/drawing/2014/main" id="{9B65EBCB-7825-E2FB-9A37-3A013D644068}"/>
              </a:ext>
            </a:extLst>
          </p:cNvPr>
          <p:cNvPicPr>
            <a:picLocks noChangeAspect="1"/>
          </p:cNvPicPr>
          <p:nvPr/>
        </p:nvPicPr>
        <p:blipFill>
          <a:blip r:embed="rId4"/>
          <a:stretch>
            <a:fillRect/>
          </a:stretch>
        </p:blipFill>
        <p:spPr>
          <a:xfrm>
            <a:off x="10091011" y="138434"/>
            <a:ext cx="1618928" cy="1647503"/>
          </a:xfrm>
          <a:prstGeom prst="rect">
            <a:avLst/>
          </a:prstGeom>
        </p:spPr>
      </p:pic>
    </p:spTree>
    <p:extLst>
      <p:ext uri="{BB962C8B-B14F-4D97-AF65-F5344CB8AC3E}">
        <p14:creationId xmlns:p14="http://schemas.microsoft.com/office/powerpoint/2010/main" val="1750209734"/>
      </p:ext>
    </p:extLst>
  </p:cSld>
  <p:clrMapOvr>
    <a:masterClrMapping/>
  </p:clrMapOvr>
</p:sld>
</file>

<file path=ppt/theme/theme1.xml><?xml version="1.0" encoding="utf-8"?>
<a:theme xmlns:a="http://schemas.openxmlformats.org/drawingml/2006/main" name="PHW - Master Deck - Green">
  <a:themeElements>
    <a:clrScheme name="PHW - Health &amp; Wellbeing Resources">
      <a:dk1>
        <a:srgbClr val="000000"/>
      </a:dk1>
      <a:lt1>
        <a:srgbClr val="FFFFFF"/>
      </a:lt1>
      <a:dk2>
        <a:srgbClr val="285087"/>
      </a:dk2>
      <a:lt2>
        <a:srgbClr val="E8E8E8"/>
      </a:lt2>
      <a:accent1>
        <a:srgbClr val="15518B"/>
      </a:accent1>
      <a:accent2>
        <a:srgbClr val="24FFC0"/>
      </a:accent2>
      <a:accent3>
        <a:srgbClr val="E8FF3E"/>
      </a:accent3>
      <a:accent4>
        <a:srgbClr val="FF5D0C"/>
      </a:accent4>
      <a:accent5>
        <a:srgbClr val="C288FF"/>
      </a:accent5>
      <a:accent6>
        <a:srgbClr val="E0E0E0"/>
      </a:accent6>
      <a:hlink>
        <a:srgbClr val="E8FF3E"/>
      </a:hlink>
      <a:folHlink>
        <a:srgbClr val="24FFC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6550f9a-f14e-418b-a53a-e888529f43ac">
      <UserInfo>
        <DisplayName>Anthony Priest (Public Health Wales - No. 2 Capital Quarter)</DisplayName>
        <AccountId>13</AccountId>
        <AccountType/>
      </UserInfo>
    </SharedWithUsers>
    <lcf76f155ced4ddcb4097134ff3c332f xmlns="bbd7921a-042b-4eb0-b7a0-a3fc5587e9ac">
      <Terms xmlns="http://schemas.microsoft.com/office/infopath/2007/PartnerControls"/>
    </lcf76f155ced4ddcb4097134ff3c332f>
    <TaxCatchAll xmlns="d6550f9a-f14e-418b-a53a-e888529f43a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A6A6F83751BC542A98DC5A0AC630D3D" ma:contentTypeVersion="15" ma:contentTypeDescription="Create a new document." ma:contentTypeScope="" ma:versionID="196b9e01c9c66793c24b53ebaebe0b41">
  <xsd:schema xmlns:xsd="http://www.w3.org/2001/XMLSchema" xmlns:xs="http://www.w3.org/2001/XMLSchema" xmlns:p="http://schemas.microsoft.com/office/2006/metadata/properties" xmlns:ns2="bbd7921a-042b-4eb0-b7a0-a3fc5587e9ac" xmlns:ns3="d6550f9a-f14e-418b-a53a-e888529f43ac" targetNamespace="http://schemas.microsoft.com/office/2006/metadata/properties" ma:root="true" ma:fieldsID="5b5aff93ad5912248a6a26172dd04027" ns2:_="" ns3:_="">
    <xsd:import namespace="bbd7921a-042b-4eb0-b7a0-a3fc5587e9ac"/>
    <xsd:import namespace="d6550f9a-f14e-418b-a53a-e888529f43a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d7921a-042b-4eb0-b7a0-a3fc5587e9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550f9a-f14e-418b-a53a-e888529f43ac"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3d3ce685-6bcb-45ae-998a-d25e5acaad24}" ma:internalName="TaxCatchAll" ma:showField="CatchAllData" ma:web="d6550f9a-f14e-418b-a53a-e888529f43a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639ABE9-D76A-4687-AB72-03C3AAE03A52}">
  <ds:schemaRefs>
    <ds:schemaRef ds:uri="1371cf2b-a7fc-4369-aa35-cbfbf200dd64"/>
    <ds:schemaRef ds:uri="5a69ffab-4136-4b66-a00e-5dffdbe6cbba"/>
    <ds:schemaRef ds:uri="bbd7921a-042b-4eb0-b7a0-a3fc5587e9ac"/>
    <ds:schemaRef ds:uri="d6550f9a-f14e-418b-a53a-e888529f43ac"/>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2C954B8E-8FDC-4194-9A92-28F7E87439C5}">
  <ds:schemaRefs>
    <ds:schemaRef ds:uri="bbd7921a-042b-4eb0-b7a0-a3fc5587e9ac"/>
    <ds:schemaRef ds:uri="d6550f9a-f14e-418b-a53a-e888529f43a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FC887AD-F699-4BAC-A2F2-71BA570DA69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10</Slides>
  <Notes>0</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PHW - Master Deck - Green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dc:creator>
  <cp:revision>95</cp:revision>
  <dcterms:created xsi:type="dcterms:W3CDTF">2024-01-29T16:09:21Z</dcterms:created>
  <dcterms:modified xsi:type="dcterms:W3CDTF">2026-09-16T13:10:44Z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0x0101008A6A6F83751BC542A98DC5A0AC630D3D</vt:lpwstr>
  </property>
  <property fmtid="{D5CDD505-2E9C-101B-9397-08002B2CF9AE}" pid="3" name="MediaServiceImageTags">
    <vt:lpwstr/>
  </property>
</Properties>
</file>