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4"/>
  </p:sldMasterIdLst>
  <p:notesMasterIdLst>
    <p:notesMasterId r:id="rId18"/>
  </p:notesMasterIdLst>
  <p:sldIdLst>
    <p:sldId id="319" r:id="rId5"/>
    <p:sldId id="320" r:id="rId6"/>
    <p:sldId id="307" r:id="rId7"/>
    <p:sldId id="297" r:id="rId8"/>
    <p:sldId id="287" r:id="rId9"/>
    <p:sldId id="295" r:id="rId10"/>
    <p:sldId id="296" r:id="rId11"/>
    <p:sldId id="294" r:id="rId12"/>
    <p:sldId id="293" r:id="rId13"/>
    <p:sldId id="292" r:id="rId14"/>
    <p:sldId id="291" r:id="rId15"/>
    <p:sldId id="289" r:id="rId16"/>
    <p:sldId id="30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6A0B2B-E484-B3E6-4D87-696A63D8C100}" name="Alexa Gainsbury (Public Health Wales - No. 2 Capital Quarter)" initials="AQ" userId="S::alexa.gainsbury@wales.nhs.uk::c5186529-ff50-472f-a883-baa2f4f2271c" providerId="AD"/>
  <p188:author id="{F95C8337-EE5E-75FD-1769-61102AA6FA7A}" name="Mary-Ann McKibben (Public Health Wales - No. 2 Capital Quarter)" initials="MQ" userId="S::mary-ann.mckibben@wales.nhs.uk::35459770-b51a-4e1a-abfa-0a28574af725" providerId="AD"/>
  <p188:author id="{08B1E03E-4DCC-1CAC-3AE4-1F29E517C8F7}" name="Sophie Flood (Public Health Wales - Matrix House)" initials="" userId="S::Sophie.Flood@wales.nhs.uk::f1b68508-ff1d-4a78-a875-f6aa95017de1" providerId="AD"/>
  <p188:author id="{6587167B-AB0A-1FD3-96B8-990F783EA243}" name="Alexa Gainsbury (Public Health Wales - No. 2 Capital Quarter)" initials="" userId="S::Alexa.Gainsbury@wales.nhs.uk::c5186529-ff50-472f-a883-baa2f4f2271c" providerId="AD"/>
  <p188:author id="{519C988B-5CEE-D4DB-C133-21D4C2804E0E}" name="Lorna Bennett (Public Health Wales - No. 2 Capital Quarter)" initials="LQ" userId="S::lorna.bennett3@wales.nhs.uk::41cbff77-5434-42c9-8874-6f16723207f9" providerId="AD"/>
  <p188:author id="{828EF0A1-3EA0-D4B3-846D-C16EEA4AAD9F}" name="Brenda Basweti (Public Health Wales - Matrix House)" initials="BB" userId="S::Brenda.Basweti2@wales.nhs.uk::b990ae84-a271-4c7f-861a-586df44a9516" providerId="AD"/>
  <p188:author id="{5A994FA8-9F88-B734-D575-CD153A46D4F4}" name="Anthony Priest (Public Health Wales - No. 2 Capital Quarter)" initials="" userId="S::Anthony.Priest2@wales.nhs.uk::46692481-554a-429c-bc03-d4cca9c03c2b" providerId="AD"/>
  <p188:author id="{311702CD-2FE8-6362-4115-878685D0A7F7}" name="Leanne Small (Public Health Wales - No. 2 Capital Quarter)" initials="LQ" userId="S::leanne.small@wales.nhs.uk::d76cf426-005f-434f-ac47-a5eb582e6007" providerId="AD"/>
  <p188:author id="{82A8F2DC-3481-B692-14F4-D4F0F1F9B7EB}" name="Sophie Flood (Public Health Wales - Matrix House)" initials="SH" userId="S::sophie.flood@wales.nhs.uk::f1b68508-ff1d-4a78-a875-f6aa95017de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9A57F8-6E4D-C86B-5341-69FE872BBC1F}" v="2" dt="2026-09-02T15:21:43.9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E0ED43-A537-75F8-3B40-FACDD890427C}"/>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48CC64B-142E-58F7-6B3F-B0517A3CF106}"/>
              </a:ext>
            </a:extLst>
          </p:cNvPr>
          <p:cNvPicPr>
            <a:picLocks noChangeAspect="1"/>
          </p:cNvPicPr>
          <p:nvPr userDrawn="1"/>
        </p:nvPicPr>
        <p:blipFill>
          <a:blip r:embed="rId2"/>
          <a:srcRect/>
          <a:stretch/>
        </p:blipFill>
        <p:spPr>
          <a:xfrm>
            <a:off x="3771899" y="0"/>
            <a:ext cx="8420101"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9EEEC7A5-BEBE-218F-2CA7-7C15F21B0373}"/>
              </a:ext>
            </a:extLst>
          </p:cNvPr>
          <p:cNvSpPr>
            <a:spLocks noGrp="1"/>
          </p:cNvSpPr>
          <p:nvPr>
            <p:ph type="body" sz="quarter" idx="10" hasCustomPrompt="1"/>
          </p:nvPr>
        </p:nvSpPr>
        <p:spPr>
          <a:xfrm>
            <a:off x="285750" y="2710836"/>
            <a:ext cx="5432425" cy="726622"/>
          </a:xfrm>
          <a:prstGeom prst="rect">
            <a:avLst/>
          </a:prstGeom>
        </p:spPr>
        <p:txBody>
          <a:bodyPr anchor="b">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4" name="Text Placeholder 13">
            <a:extLst>
              <a:ext uri="{FF2B5EF4-FFF2-40B4-BE49-F238E27FC236}">
                <a16:creationId xmlns:a16="http://schemas.microsoft.com/office/drawing/2014/main" id="{DD23FB2A-DF5E-3AF2-38DF-C7DF8655157D}"/>
              </a:ext>
            </a:extLst>
          </p:cNvPr>
          <p:cNvSpPr>
            <a:spLocks noGrp="1"/>
          </p:cNvSpPr>
          <p:nvPr>
            <p:ph type="body" sz="quarter" idx="11" hasCustomPrompt="1"/>
          </p:nvPr>
        </p:nvSpPr>
        <p:spPr>
          <a:xfrm>
            <a:off x="285750" y="3387964"/>
            <a:ext cx="5432425" cy="453119"/>
          </a:xfrm>
          <a:prstGeom prst="rect">
            <a:avLst/>
          </a:prstGeom>
        </p:spPr>
        <p:txBody>
          <a:bodyPr anchor="t">
            <a:noAutofit/>
          </a:bodyPr>
          <a:lstStyle>
            <a:lvl1pPr marL="0" indent="0">
              <a:buNone/>
              <a:defRPr sz="22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5" name="Text Placeholder 13">
            <a:extLst>
              <a:ext uri="{FF2B5EF4-FFF2-40B4-BE49-F238E27FC236}">
                <a16:creationId xmlns:a16="http://schemas.microsoft.com/office/drawing/2014/main" id="{DCCB7028-9028-5AAA-F266-1BA4C1BB37BC}"/>
              </a:ext>
            </a:extLst>
          </p:cNvPr>
          <p:cNvSpPr>
            <a:spLocks noGrp="1"/>
          </p:cNvSpPr>
          <p:nvPr>
            <p:ph type="body" sz="quarter" idx="12" hasCustomPrompt="1"/>
          </p:nvPr>
        </p:nvSpPr>
        <p:spPr>
          <a:xfrm>
            <a:off x="285750" y="4204682"/>
            <a:ext cx="5432425" cy="453119"/>
          </a:xfrm>
          <a:prstGeom prst="rect">
            <a:avLst/>
          </a:prstGeom>
        </p:spPr>
        <p:txBody>
          <a:bodyPr anchor="t">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
        <p:nvSpPr>
          <p:cNvPr id="6" name="Picture Placeholder 4">
            <a:extLst>
              <a:ext uri="{FF2B5EF4-FFF2-40B4-BE49-F238E27FC236}">
                <a16:creationId xmlns:a16="http://schemas.microsoft.com/office/drawing/2014/main" id="{A2F69A33-999F-7261-9535-B2A9E2043EB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spTree>
    <p:extLst>
      <p:ext uri="{BB962C8B-B14F-4D97-AF65-F5344CB8AC3E}">
        <p14:creationId xmlns:p14="http://schemas.microsoft.com/office/powerpoint/2010/main" val="3121995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3121995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and Text only - 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3" name="Picture 2">
            <a:extLst>
              <a:ext uri="{FF2B5EF4-FFF2-40B4-BE49-F238E27FC236}">
                <a16:creationId xmlns:a16="http://schemas.microsoft.com/office/drawing/2014/main" id="{BF98EFCF-C246-005C-498D-271681A00FB4}"/>
              </a:ext>
            </a:extLst>
          </p:cNvPr>
          <p:cNvPicPr>
            <a:picLocks noChangeAspect="1"/>
          </p:cNvPicPr>
          <p:nvPr userDrawn="1"/>
        </p:nvPicPr>
        <p:blipFill>
          <a:blip r:embed="rId3"/>
          <a:srcRect/>
          <a:stretch/>
        </p:blipFill>
        <p:spPr>
          <a:xfrm>
            <a:off x="8359749" y="2620284"/>
            <a:ext cx="3527372" cy="3968293"/>
          </a:xfrm>
          <a:prstGeom prst="rect">
            <a:avLst/>
          </a:prstGeom>
        </p:spPr>
      </p:pic>
      <p:pic>
        <p:nvPicPr>
          <p:cNvPr id="4" name="Picture 3" descr="A blue rectangle on a black background&#10;&#10;Description automatically generated">
            <a:extLst>
              <a:ext uri="{FF2B5EF4-FFF2-40B4-BE49-F238E27FC236}">
                <a16:creationId xmlns:a16="http://schemas.microsoft.com/office/drawing/2014/main" id="{4A6CD33D-CE15-C6EA-E9D7-A276F9645855}"/>
              </a:ext>
            </a:extLst>
          </p:cNvPr>
          <p:cNvPicPr>
            <a:picLocks noChangeAspect="1"/>
          </p:cNvPicPr>
          <p:nvPr userDrawn="1"/>
        </p:nvPicPr>
        <p:blipFill rotWithShape="1">
          <a:blip r:embed="rId4"/>
          <a:srcRect l="25437" t="2543" r="5912" b="3059"/>
          <a:stretch/>
        </p:blipFill>
        <p:spPr>
          <a:xfrm rot="5400000">
            <a:off x="6649025" y="-657741"/>
            <a:ext cx="2405273" cy="3720755"/>
          </a:xfrm>
          <a:prstGeom prst="rect">
            <a:avLst/>
          </a:prstGeom>
        </p:spPr>
      </p:pic>
      <p:sp>
        <p:nvSpPr>
          <p:cNvPr id="2" name="Text Placeholder 16">
            <a:extLst>
              <a:ext uri="{FF2B5EF4-FFF2-40B4-BE49-F238E27FC236}">
                <a16:creationId xmlns:a16="http://schemas.microsoft.com/office/drawing/2014/main" id="{0E5CFCF9-4FEA-684C-9249-6CB4258FF9E4}"/>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1D7A6BE0-A3A3-00EF-966D-ED9E9646A869}"/>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3DC193FF-EE37-7665-A88F-6D82E3E41B60}"/>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4913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 text - Green">
    <p:spTree>
      <p:nvGrpSpPr>
        <p:cNvPr id="1" name=""/>
        <p:cNvGrpSpPr/>
        <p:nvPr/>
      </p:nvGrpSpPr>
      <p:grpSpPr>
        <a:xfrm>
          <a:off x="0" y="0"/>
          <a:ext cx="0" cy="0"/>
          <a:chOff x="0" y="0"/>
          <a:chExt cx="0" cy="0"/>
        </a:xfrm>
      </p:grpSpPr>
      <p:pic>
        <p:nvPicPr>
          <p:cNvPr id="13" name="Picture 12" descr="A green curved object on a black background&#10;&#10;Description automatically generated">
            <a:extLst>
              <a:ext uri="{FF2B5EF4-FFF2-40B4-BE49-F238E27FC236}">
                <a16:creationId xmlns:a16="http://schemas.microsoft.com/office/drawing/2014/main" id="{5BE47017-229C-E9B0-9136-346518C971BC}"/>
              </a:ext>
            </a:extLst>
          </p:cNvPr>
          <p:cNvPicPr>
            <a:picLocks noChangeAspect="1"/>
          </p:cNvPicPr>
          <p:nvPr userDrawn="1"/>
        </p:nvPicPr>
        <p:blipFill rotWithShape="1">
          <a:blip r:embed="rId2"/>
          <a:srcRect l="13170" b="50222"/>
          <a:stretch/>
        </p:blipFill>
        <p:spPr>
          <a:xfrm>
            <a:off x="8678735" y="4849885"/>
            <a:ext cx="3113591" cy="2008116"/>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0FAC1D26-CC7D-E97A-3F21-2D75E28C9454}"/>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3" name="Text Placeholder 19">
            <a:extLst>
              <a:ext uri="{FF2B5EF4-FFF2-40B4-BE49-F238E27FC236}">
                <a16:creationId xmlns:a16="http://schemas.microsoft.com/office/drawing/2014/main" id="{F32C9CDA-6E98-BDBB-22CC-3331CBEB200D}"/>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16">
            <a:extLst>
              <a:ext uri="{FF2B5EF4-FFF2-40B4-BE49-F238E27FC236}">
                <a16:creationId xmlns:a16="http://schemas.microsoft.com/office/drawing/2014/main" id="{CB3808F5-2977-2430-671D-201C708FDA25}"/>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631F4810-3655-6AC4-612B-0F5ED1F82335}"/>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1E2E994-007A-4BF6-1A75-386E1DE02EA2}"/>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296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EFD7FFEF-DD76-C8F1-63F4-63C982059D10}"/>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132246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Image - Green">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17E004D3-DBCA-1C37-97A3-960F3197F922}"/>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ADEB40E7-645B-EFDF-08C9-EF3FCF11D1D3}"/>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DEF444B3-DCDC-AEAE-C9E4-7E25D26EE18E}"/>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4" name="Text Placeholder 16">
            <a:extLst>
              <a:ext uri="{FF2B5EF4-FFF2-40B4-BE49-F238E27FC236}">
                <a16:creationId xmlns:a16="http://schemas.microsoft.com/office/drawing/2014/main" id="{D35E72E3-FB2A-CE9B-8A97-5095BD60FDCE}"/>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64FA1C60-516A-E812-0696-9110D645B8D7}"/>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98BB7B6D-035A-422E-9B5C-4C0B73E961DA}"/>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49238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352041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785406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046480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04A0E-7116-D43A-EF7E-9E7B920E9388}"/>
              </a:ext>
            </a:extLst>
          </p:cNvPr>
          <p:cNvPicPr>
            <a:picLocks noChangeAspect="1"/>
          </p:cNvPicPr>
          <p:nvPr userDrawn="1"/>
        </p:nvPicPr>
        <p:blipFill>
          <a:blip r:embed="rId2"/>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D8E1D216-83C4-383F-5127-29C1F1C984F3}"/>
              </a:ext>
            </a:extLst>
          </p:cNvPr>
          <p:cNvPicPr>
            <a:picLocks noChangeAspect="1"/>
          </p:cNvPicPr>
          <p:nvPr userDrawn="1"/>
        </p:nvPicPr>
        <p:blipFill>
          <a:blip r:embed="rId3"/>
          <a:srcRect/>
          <a:stretch/>
        </p:blipFill>
        <p:spPr>
          <a:xfrm>
            <a:off x="285750" y="275383"/>
            <a:ext cx="2365080" cy="726620"/>
          </a:xfrm>
          <a:prstGeom prst="rect">
            <a:avLst/>
          </a:prstGeom>
        </p:spPr>
      </p:pic>
      <p:sp>
        <p:nvSpPr>
          <p:cNvPr id="7" name="TextBox 6">
            <a:extLst>
              <a:ext uri="{FF2B5EF4-FFF2-40B4-BE49-F238E27FC236}">
                <a16:creationId xmlns:a16="http://schemas.microsoft.com/office/drawing/2014/main" id="{B62B3495-9D10-4CA2-AB77-C01FF170FF10}"/>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8" name="Text Placeholder 13">
            <a:extLst>
              <a:ext uri="{FF2B5EF4-FFF2-40B4-BE49-F238E27FC236}">
                <a16:creationId xmlns:a16="http://schemas.microsoft.com/office/drawing/2014/main" id="{9D15ADB2-ED3A-0348-BADB-D21C55C9FA09}"/>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9" name="Text Placeholder 13">
            <a:extLst>
              <a:ext uri="{FF2B5EF4-FFF2-40B4-BE49-F238E27FC236}">
                <a16:creationId xmlns:a16="http://schemas.microsoft.com/office/drawing/2014/main" id="{2ACCC9AE-D598-DAC1-8F65-F73D0EE59424}"/>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3031432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End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EBD4023A-5511-58D4-11BC-1B17DA73A0BE}"/>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4" name="Text Placeholder 13">
            <a:extLst>
              <a:ext uri="{FF2B5EF4-FFF2-40B4-BE49-F238E27FC236}">
                <a16:creationId xmlns:a16="http://schemas.microsoft.com/office/drawing/2014/main" id="{94579856-9FB6-8DA6-9886-277F1B8743F2}"/>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1974374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A02B95-454C-436A-2495-4BD89899203F}"/>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25E66055-0316-3311-FD19-CCA64B937788}"/>
              </a:ext>
            </a:extLst>
          </p:cNvPr>
          <p:cNvPicPr>
            <a:picLocks noChangeAspect="1"/>
          </p:cNvPicPr>
          <p:nvPr userDrawn="1"/>
        </p:nvPicPr>
        <p:blipFill>
          <a:blip r:embed="rId3"/>
          <a:srcRect/>
          <a:stretch/>
        </p:blipFill>
        <p:spPr>
          <a:xfrm>
            <a:off x="285750" y="275383"/>
            <a:ext cx="2365080" cy="726620"/>
          </a:xfrm>
          <a:prstGeom prst="rect">
            <a:avLst/>
          </a:prstGeom>
        </p:spPr>
      </p:pic>
      <p:sp>
        <p:nvSpPr>
          <p:cNvPr id="5" name="TextBox 4">
            <a:extLst>
              <a:ext uri="{FF2B5EF4-FFF2-40B4-BE49-F238E27FC236}">
                <a16:creationId xmlns:a16="http://schemas.microsoft.com/office/drawing/2014/main" id="{35443EDF-457C-1F18-EF76-CFD02BB1935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E4047BBA-C9F9-8630-437C-D87D9ED7D9DB}"/>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FC7BFF3C-A959-AC30-52EA-3320FA2A055E}"/>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1514147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986317-7467-DE3F-6C0B-DD058A986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953CBCA-3BED-A47C-B4C8-D30F0AB685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8CC687-9ECD-F6E3-5184-EFAF7E46FB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4E63EC1-32C7-C148-9B23-6C189CE1C2B7}" type="datetimeFigureOut">
              <a:rPr lang="en-US" smtClean="0"/>
              <a:pPr/>
              <a:t>9/16/2026</a:t>
            </a:fld>
            <a:endParaRPr lang="en-US"/>
          </a:p>
        </p:txBody>
      </p:sp>
      <p:sp>
        <p:nvSpPr>
          <p:cNvPr id="5" name="Footer Placeholder 4">
            <a:extLst>
              <a:ext uri="{FF2B5EF4-FFF2-40B4-BE49-F238E27FC236}">
                <a16:creationId xmlns:a16="http://schemas.microsoft.com/office/drawing/2014/main" id="{E242B47E-A058-0DAF-B59E-CC2E267BDA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91C73786-2D0C-15B4-1EB1-4F191CCD81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1A6076B7-25FF-134B-B2FE-8DDBCA4A7BAB}" type="slidenum">
              <a:rPr lang="en-US" smtClean="0"/>
              <a:pPr/>
              <a:t>‹#›</a:t>
            </a:fld>
            <a:endParaRPr lang="en-US"/>
          </a:p>
        </p:txBody>
      </p:sp>
    </p:spTree>
    <p:extLst>
      <p:ext uri="{BB962C8B-B14F-4D97-AF65-F5344CB8AC3E}">
        <p14:creationId xmlns:p14="http://schemas.microsoft.com/office/powerpoint/2010/main" val="1613755529"/>
      </p:ext>
    </p:extLst>
  </p:cSld>
  <p:clrMap bg1="lt1" tx1="dk1" bg2="lt2" tx2="dk2" accent1="accent1" accent2="accent2" accent3="accent3" accent4="accent4" accent5="accent5" accent6="accent6" hlink="hlink" folHlink="folHlink"/>
  <p:sldLayoutIdLst>
    <p:sldLayoutId id="2147483704" r:id="rId1"/>
    <p:sldLayoutId id="2147483650" r:id="rId2"/>
    <p:sldLayoutId id="2147483655" r:id="rId3"/>
    <p:sldLayoutId id="2147483660" r:id="rId4"/>
    <p:sldLayoutId id="2147483670" r:id="rId5"/>
    <p:sldLayoutId id="2147483665" r:id="rId6"/>
    <p:sldLayoutId id="2147483698" r:id="rId7"/>
    <p:sldLayoutId id="2147483693" r:id="rId8"/>
    <p:sldLayoutId id="2147483694" r:id="rId9"/>
    <p:sldLayoutId id="2147483702" r:id="rId10"/>
    <p:sldLayoutId id="2147483703" r:id="rId11"/>
    <p:sldLayoutId id="2147483697"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www.dan247.org.uk" TargetMode="External"/><Relationship Id="rId2" Type="http://schemas.openxmlformats.org/officeDocument/2006/relationships/hyperlink" Target="https://helpmequit.wales/" TargetMode="External"/><Relationship Id="rId1" Type="http://schemas.openxmlformats.org/officeDocument/2006/relationships/slideLayout" Target="../slideLayouts/slideLayout7.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D1B2-43EC-31A1-56FC-9807F0ECD3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3B3AF5-7F06-1CDF-C5C2-4B253B6920F4}"/>
              </a:ext>
            </a:extLst>
          </p:cNvPr>
          <p:cNvSpPr txBox="1"/>
          <p:nvPr/>
        </p:nvSpPr>
        <p:spPr>
          <a:xfrm>
            <a:off x="108804" y="1513570"/>
            <a:ext cx="11961115"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latin typeface="Ubuntu"/>
              </a:rPr>
              <a:t>This activity links to the following Knowledge Banks: </a:t>
            </a:r>
          </a:p>
          <a:p>
            <a:pPr marL="342900" indent="-342900">
              <a:buFont typeface="Arial"/>
              <a:buChar char="•"/>
            </a:pPr>
            <a:r>
              <a:rPr lang="en-GB" sz="2000">
                <a:solidFill>
                  <a:schemeClr val="accent1">
                    <a:lumMod val="75000"/>
                  </a:schemeClr>
                </a:solidFill>
                <a:latin typeface="Ubuntu"/>
                <a:ea typeface="Calibri"/>
                <a:cs typeface="Calibri"/>
              </a:rPr>
              <a:t>Understanding tobacco and nicotine – what these substances are and how they work</a:t>
            </a:r>
            <a:endParaRPr lang="en-US" sz="2000">
              <a:solidFill>
                <a:schemeClr val="accent1">
                  <a:lumMod val="75000"/>
                </a:schemeClr>
              </a:solidFill>
              <a:latin typeface="Ubuntu"/>
            </a:endParaRPr>
          </a:p>
          <a:p>
            <a:pPr marL="342900" indent="-342900">
              <a:buFont typeface="Arial"/>
              <a:buChar char="•"/>
            </a:pPr>
            <a:r>
              <a:rPr lang="en-GB" sz="2000">
                <a:solidFill>
                  <a:schemeClr val="accent1">
                    <a:lumMod val="75000"/>
                  </a:schemeClr>
                </a:solidFill>
                <a:latin typeface="Ubuntu"/>
                <a:ea typeface="Calibri"/>
                <a:cs typeface="Calibri"/>
              </a:rPr>
              <a:t>The social and environmental impact</a:t>
            </a:r>
          </a:p>
          <a:p>
            <a:pPr marL="342900" indent="-342900">
              <a:buFont typeface="Arial"/>
              <a:buChar char="•"/>
            </a:pPr>
            <a:r>
              <a:rPr lang="en-GB" sz="2000" dirty="0">
                <a:solidFill>
                  <a:schemeClr val="accent1">
                    <a:lumMod val="75000"/>
                  </a:schemeClr>
                </a:solidFill>
                <a:latin typeface="Ubuntu"/>
                <a:ea typeface="Calibri"/>
                <a:cs typeface="Calibri"/>
              </a:rPr>
              <a:t>Laws, regulation and industry influence</a:t>
            </a:r>
            <a:endParaRPr lang="en-GB" sz="2000" dirty="0">
              <a:solidFill>
                <a:schemeClr val="accent1">
                  <a:lumMod val="75000"/>
                </a:schemeClr>
              </a:solidFill>
              <a:latin typeface="Ubuntu"/>
            </a:endParaRPr>
          </a:p>
          <a:p>
            <a:pPr marL="342900" indent="-342900">
              <a:buFont typeface="Arial"/>
              <a:buChar char="•"/>
            </a:pPr>
            <a:r>
              <a:rPr lang="en-GB" sz="2000" dirty="0">
                <a:solidFill>
                  <a:schemeClr val="accent1">
                    <a:lumMod val="75000"/>
                  </a:schemeClr>
                </a:solidFill>
                <a:latin typeface="Ubuntu"/>
                <a:ea typeface="Calibri"/>
                <a:cs typeface="Calibri"/>
              </a:rPr>
              <a:t>Quitting, support and health promotion</a:t>
            </a:r>
            <a:r>
              <a:rPr lang="en-US" sz="2000" dirty="0">
                <a:solidFill>
                  <a:srgbClr val="103D68"/>
                </a:solidFill>
                <a:latin typeface="Ubuntu"/>
              </a:rPr>
              <a:t> </a:t>
            </a:r>
            <a:endParaRPr lang="en-US" sz="2000" b="1" dirty="0">
              <a:solidFill>
                <a:srgbClr val="000000"/>
              </a:solidFill>
              <a:latin typeface="Ubuntu"/>
            </a:endParaRPr>
          </a:p>
          <a:p>
            <a:endParaRPr lang="en-US">
              <a:solidFill>
                <a:srgbClr val="103D68"/>
              </a:solidFill>
              <a:latin typeface="Ubuntu"/>
            </a:endParaRPr>
          </a:p>
          <a:p>
            <a:r>
              <a:rPr lang="en-US" sz="1600" dirty="0">
                <a:latin typeface="Ubuntu"/>
              </a:rPr>
              <a:t>This activity supports learners to become familiar with the facts about the tobacco industry and how it impacts on the environment, producers, the public and the NHS. </a:t>
            </a:r>
            <a:endParaRPr lang="en-GB" sz="1600" dirty="0">
              <a:latin typeface="Ubuntu"/>
            </a:endParaRPr>
          </a:p>
          <a:p>
            <a:pPr marL="228600" indent="-228600"/>
            <a:endParaRPr lang="en-GB" sz="1600">
              <a:solidFill>
                <a:srgbClr val="18518A"/>
              </a:solidFill>
              <a:latin typeface="Ubuntu"/>
            </a:endParaRPr>
          </a:p>
          <a:p>
            <a:pPr marL="228600" indent="-228600"/>
            <a:endParaRPr lang="en-GB" sz="1600">
              <a:solidFill>
                <a:srgbClr val="FF0000"/>
              </a:solidFill>
              <a:latin typeface="Calibri" panose="020F0502020204030204"/>
              <a:ea typeface="Calibri" panose="020F0502020204030204"/>
              <a:cs typeface="Calibri" panose="020F0502020204030204"/>
            </a:endParaRPr>
          </a:p>
        </p:txBody>
      </p:sp>
      <p:graphicFrame>
        <p:nvGraphicFramePr>
          <p:cNvPr id="7" name="Table 6">
            <a:extLst>
              <a:ext uri="{FF2B5EF4-FFF2-40B4-BE49-F238E27FC236}">
                <a16:creationId xmlns:a16="http://schemas.microsoft.com/office/drawing/2014/main" id="{40151333-31CE-D047-3901-E9746858B7A0}"/>
              </a:ext>
            </a:extLst>
          </p:cNvPr>
          <p:cNvGraphicFramePr>
            <a:graphicFrameLocks noGrp="1"/>
          </p:cNvGraphicFramePr>
          <p:nvPr>
            <p:extLst>
              <p:ext uri="{D42A27DB-BD31-4B8C-83A1-F6EECF244321}">
                <p14:modId xmlns:p14="http://schemas.microsoft.com/office/powerpoint/2010/main" val="3769035772"/>
              </p:ext>
            </p:extLst>
          </p:nvPr>
        </p:nvGraphicFramePr>
        <p:xfrm>
          <a:off x="105318" y="4127038"/>
          <a:ext cx="11996429" cy="2172526"/>
        </p:xfrm>
        <a:graphic>
          <a:graphicData uri="http://schemas.openxmlformats.org/drawingml/2006/table">
            <a:tbl>
              <a:tblPr firstRow="1" bandRow="1">
                <a:tableStyleId>{5C22544A-7EE6-4342-B048-85BDC9FD1C3A}</a:tableStyleId>
              </a:tblPr>
              <a:tblGrid>
                <a:gridCol w="2350603">
                  <a:extLst>
                    <a:ext uri="{9D8B030D-6E8A-4147-A177-3AD203B41FA5}">
                      <a16:colId xmlns:a16="http://schemas.microsoft.com/office/drawing/2014/main" val="4270850206"/>
                    </a:ext>
                  </a:extLst>
                </a:gridCol>
                <a:gridCol w="2302807">
                  <a:extLst>
                    <a:ext uri="{9D8B030D-6E8A-4147-A177-3AD203B41FA5}">
                      <a16:colId xmlns:a16="http://schemas.microsoft.com/office/drawing/2014/main" val="2021095819"/>
                    </a:ext>
                  </a:extLst>
                </a:gridCol>
                <a:gridCol w="2437279">
                  <a:extLst>
                    <a:ext uri="{9D8B030D-6E8A-4147-A177-3AD203B41FA5}">
                      <a16:colId xmlns:a16="http://schemas.microsoft.com/office/drawing/2014/main" val="3723673179"/>
                    </a:ext>
                  </a:extLst>
                </a:gridCol>
                <a:gridCol w="2526914">
                  <a:extLst>
                    <a:ext uri="{9D8B030D-6E8A-4147-A177-3AD203B41FA5}">
                      <a16:colId xmlns:a16="http://schemas.microsoft.com/office/drawing/2014/main" val="1260354662"/>
                    </a:ext>
                  </a:extLst>
                </a:gridCol>
                <a:gridCol w="2378826">
                  <a:extLst>
                    <a:ext uri="{9D8B030D-6E8A-4147-A177-3AD203B41FA5}">
                      <a16:colId xmlns:a16="http://schemas.microsoft.com/office/drawing/2014/main" val="40764704"/>
                    </a:ext>
                  </a:extLst>
                </a:gridCol>
              </a:tblGrid>
              <a:tr h="370840">
                <a:tc gridSpan="5">
                  <a:txBody>
                    <a:bodyPr/>
                    <a:lstStyle/>
                    <a:p>
                      <a:r>
                        <a:rPr lang="en-US" sz="1600">
                          <a:latin typeface="Ubuntu"/>
                        </a:rPr>
                        <a:t>Possible Health and Well-being descriptions of learning:</a:t>
                      </a:r>
                    </a:p>
                    <a:p>
                      <a:pPr lvl="0">
                        <a:buNone/>
                      </a:pPr>
                      <a:r>
                        <a:rPr lang="en-US" sz="1600" b="1" i="0" u="none" strike="noStrike" noProof="0">
                          <a:solidFill>
                            <a:srgbClr val="FFFFFF"/>
                          </a:solidFill>
                          <a:latin typeface="Ubuntu"/>
                        </a:rPr>
                        <a:t>Our decision-making impacts on the quality of our lives and the lives of others</a:t>
                      </a:r>
                      <a:endParaRPr lang="en-US" sz="1600">
                        <a:latin typeface="Ubuntu"/>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49473324"/>
                  </a:ext>
                </a:extLst>
              </a:tr>
              <a:tr h="370840">
                <a:tc>
                  <a:txBody>
                    <a:bodyPr/>
                    <a:lstStyle/>
                    <a:p>
                      <a:pPr lvl="0">
                        <a:lnSpc>
                          <a:spcPts val="1650"/>
                        </a:lnSpc>
                        <a:buNone/>
                      </a:pPr>
                      <a:r>
                        <a:rPr lang="en-US" sz="1400" b="1" i="0" u="none" strike="noStrike" noProof="0">
                          <a:solidFill>
                            <a:srgbClr val="156082"/>
                          </a:solidFill>
                          <a:latin typeface="Ubuntu"/>
                        </a:rPr>
                        <a:t>Progression step 1</a:t>
                      </a:r>
                      <a:endParaRPr lang="en-US" sz="1400" b="0" i="0" u="none" strike="noStrike" noProof="0">
                        <a:solidFill>
                          <a:srgbClr val="156082"/>
                        </a:solidFill>
                        <a:latin typeface="Ubuntu"/>
                      </a:endParaRPr>
                    </a:p>
                    <a:p>
                      <a:pPr lvl="0">
                        <a:lnSpc>
                          <a:spcPts val="1650"/>
                        </a:lnSpc>
                        <a:buNone/>
                      </a:pPr>
                      <a:r>
                        <a:rPr lang="en-US" sz="1400" b="0" i="0" u="none" strike="noStrike" noProof="0">
                          <a:solidFill>
                            <a:srgbClr val="156082"/>
                          </a:solidFill>
                          <a:latin typeface="Ubuntu"/>
                        </a:rPr>
                        <a:t>I have developed an awareness that my decisions can affect me and others.</a:t>
                      </a:r>
                      <a:endParaRPr lang="en-US" sz="1400">
                        <a:solidFill>
                          <a:srgbClr val="156082"/>
                        </a:solidFill>
                      </a:endParaRPr>
                    </a:p>
                  </a:txBody>
                  <a:tcPr/>
                </a:tc>
                <a:tc>
                  <a:txBody>
                    <a:bodyPr/>
                    <a:lstStyle/>
                    <a:p>
                      <a:pPr lvl="0">
                        <a:lnSpc>
                          <a:spcPts val="1650"/>
                        </a:lnSpc>
                        <a:buNone/>
                      </a:pPr>
                      <a:r>
                        <a:rPr lang="en-US" sz="1400" b="1" i="0" u="none" strike="noStrike" noProof="0">
                          <a:solidFill>
                            <a:srgbClr val="156082"/>
                          </a:solidFill>
                          <a:latin typeface="Ubuntu"/>
                        </a:rPr>
                        <a:t>Progression step 2</a:t>
                      </a:r>
                      <a:endParaRPr lang="en-US" sz="1400" b="0" i="0" u="none" strike="noStrike" noProof="0">
                        <a:solidFill>
                          <a:srgbClr val="156082"/>
                        </a:solidFill>
                        <a:latin typeface="Ubuntu"/>
                      </a:endParaRPr>
                    </a:p>
                    <a:p>
                      <a:pPr lvl="0">
                        <a:lnSpc>
                          <a:spcPts val="1650"/>
                        </a:lnSpc>
                        <a:buNone/>
                      </a:pPr>
                      <a:r>
                        <a:rPr lang="en-US" sz="1400" b="0" i="0" u="none" strike="noStrike" noProof="0" dirty="0">
                          <a:solidFill>
                            <a:srgbClr val="156082"/>
                          </a:solidFill>
                          <a:latin typeface="Ubuntu"/>
                        </a:rPr>
                        <a:t>I can </a:t>
                      </a:r>
                      <a:r>
                        <a:rPr lang="en-US" sz="1400" b="0" i="0" u="none" strike="noStrike" noProof="0" dirty="0" err="1">
                          <a:solidFill>
                            <a:srgbClr val="156082"/>
                          </a:solidFill>
                          <a:latin typeface="Ubuntu"/>
                        </a:rPr>
                        <a:t>recognise</a:t>
                      </a:r>
                      <a:r>
                        <a:rPr lang="en-US" sz="1400" b="0" i="0" u="none" strike="noStrike" noProof="0" dirty="0">
                          <a:solidFill>
                            <a:srgbClr val="156082"/>
                          </a:solidFill>
                          <a:latin typeface="Ubuntu"/>
                        </a:rPr>
                        <a:t> that my decisions can impact on me and others, both now and in the future.</a:t>
                      </a:r>
                      <a:endParaRPr lang="en-US" sz="1400" dirty="0">
                        <a:solidFill>
                          <a:srgbClr val="156082"/>
                        </a:solidFill>
                      </a:endParaRPr>
                    </a:p>
                  </a:txBody>
                  <a:tcPr/>
                </a:tc>
                <a:tc>
                  <a:txBody>
                    <a:bodyPr/>
                    <a:lstStyle/>
                    <a:p>
                      <a:pPr lvl="0">
                        <a:lnSpc>
                          <a:spcPts val="1650"/>
                        </a:lnSpc>
                        <a:buNone/>
                      </a:pPr>
                      <a:r>
                        <a:rPr lang="en-US" sz="1400" b="1" i="0" u="none" strike="noStrike" noProof="0">
                          <a:solidFill>
                            <a:srgbClr val="156082"/>
                          </a:solidFill>
                          <a:latin typeface="Ubuntu"/>
                        </a:rPr>
                        <a:t>Progression step 3</a:t>
                      </a:r>
                      <a:endParaRPr lang="en-US" sz="1400" b="0" i="0" u="none" strike="noStrike" noProof="0">
                        <a:solidFill>
                          <a:srgbClr val="156082"/>
                        </a:solidFill>
                        <a:latin typeface="Ubuntu"/>
                      </a:endParaRPr>
                    </a:p>
                    <a:p>
                      <a:pPr lvl="0">
                        <a:lnSpc>
                          <a:spcPts val="1650"/>
                        </a:lnSpc>
                        <a:buNone/>
                      </a:pPr>
                      <a:r>
                        <a:rPr lang="en-US" sz="1400" b="0" i="0" u="none" strike="noStrike" noProof="0" dirty="0">
                          <a:solidFill>
                            <a:srgbClr val="156082"/>
                          </a:solidFill>
                          <a:latin typeface="Ubuntu"/>
                        </a:rPr>
                        <a:t>I can </a:t>
                      </a:r>
                      <a:r>
                        <a:rPr lang="en-US" sz="1400" b="0" i="0" u="none" strike="noStrike" noProof="0" dirty="0" err="1">
                          <a:solidFill>
                            <a:srgbClr val="156082"/>
                          </a:solidFill>
                          <a:latin typeface="Ubuntu"/>
                        </a:rPr>
                        <a:t>recognise</a:t>
                      </a:r>
                      <a:r>
                        <a:rPr lang="en-US" sz="1400" b="0" i="0" u="none" strike="noStrike" noProof="0" dirty="0">
                          <a:solidFill>
                            <a:srgbClr val="156082"/>
                          </a:solidFill>
                          <a:latin typeface="Ubuntu"/>
                        </a:rPr>
                        <a:t> that some decisions I make will have a long-term impact on my life and the lives of others.</a:t>
                      </a:r>
                      <a:endParaRPr lang="en-US" sz="1400" dirty="0">
                        <a:solidFill>
                          <a:srgbClr val="156082"/>
                        </a:solidFill>
                      </a:endParaRPr>
                    </a:p>
                  </a:txBody>
                  <a:tcPr/>
                </a:tc>
                <a:tc>
                  <a:txBody>
                    <a:bodyPr/>
                    <a:lstStyle/>
                    <a:p>
                      <a:pPr lvl="0">
                        <a:lnSpc>
                          <a:spcPts val="1650"/>
                        </a:lnSpc>
                        <a:buNone/>
                      </a:pPr>
                      <a:r>
                        <a:rPr lang="en-US" sz="1400" b="1" i="0" u="none" strike="noStrike" noProof="0">
                          <a:solidFill>
                            <a:srgbClr val="156082"/>
                          </a:solidFill>
                          <a:latin typeface="Ubuntu"/>
                        </a:rPr>
                        <a:t>Progression step 4</a:t>
                      </a:r>
                      <a:endParaRPr lang="en-US" sz="1400" b="0" i="0" u="none" strike="noStrike" noProof="0">
                        <a:solidFill>
                          <a:srgbClr val="156082"/>
                        </a:solidFill>
                        <a:latin typeface="Ubuntu"/>
                      </a:endParaRPr>
                    </a:p>
                    <a:p>
                      <a:pPr lvl="0">
                        <a:lnSpc>
                          <a:spcPts val="1650"/>
                        </a:lnSpc>
                        <a:buNone/>
                      </a:pPr>
                      <a:r>
                        <a:rPr lang="en-US" sz="1400" b="0" i="0" u="none" strike="noStrike" noProof="0">
                          <a:solidFill>
                            <a:srgbClr val="156082"/>
                          </a:solidFill>
                          <a:latin typeface="Ubuntu"/>
                        </a:rPr>
                        <a:t>I can consider relevant factors and implications when making decisions individually and collectively.</a:t>
                      </a:r>
                      <a:endParaRPr lang="en-US" sz="1400">
                        <a:solidFill>
                          <a:srgbClr val="156082"/>
                        </a:solidFill>
                      </a:endParaRPr>
                    </a:p>
                  </a:txBody>
                  <a:tcPr/>
                </a:tc>
                <a:tc>
                  <a:txBody>
                    <a:bodyPr/>
                    <a:lstStyle/>
                    <a:p>
                      <a:pPr lvl="0">
                        <a:lnSpc>
                          <a:spcPts val="1650"/>
                        </a:lnSpc>
                        <a:buNone/>
                      </a:pPr>
                      <a:r>
                        <a:rPr lang="en-US" sz="1400" b="1" i="0" u="none" strike="noStrike" noProof="0">
                          <a:solidFill>
                            <a:srgbClr val="156082"/>
                          </a:solidFill>
                          <a:latin typeface="Ubuntu"/>
                        </a:rPr>
                        <a:t>Progression step 5</a:t>
                      </a:r>
                      <a:endParaRPr lang="en-US" sz="1400" b="0" i="0" u="none" strike="noStrike" noProof="0">
                        <a:solidFill>
                          <a:srgbClr val="156082"/>
                        </a:solidFill>
                        <a:latin typeface="Ubuntu"/>
                      </a:endParaRPr>
                    </a:p>
                    <a:p>
                      <a:pPr lvl="0">
                        <a:lnSpc>
                          <a:spcPts val="1650"/>
                        </a:lnSpc>
                        <a:buNone/>
                      </a:pPr>
                      <a:r>
                        <a:rPr lang="en-US" sz="1400" b="0" i="0" u="none" strike="noStrike" noProof="0">
                          <a:solidFill>
                            <a:srgbClr val="156082"/>
                          </a:solidFill>
                          <a:latin typeface="Ubuntu"/>
                        </a:rPr>
                        <a:t>I can critically evaluate factors and implications, including risks, when making decisions individually and collectively.</a:t>
                      </a:r>
                      <a:endParaRPr lang="en-US" sz="1400">
                        <a:solidFill>
                          <a:srgbClr val="156082"/>
                        </a:solidFill>
                      </a:endParaRPr>
                    </a:p>
                  </a:txBody>
                  <a:tcPr/>
                </a:tc>
                <a:extLst>
                  <a:ext uri="{0D108BD9-81ED-4DB2-BD59-A6C34878D82A}">
                    <a16:rowId xmlns:a16="http://schemas.microsoft.com/office/drawing/2014/main" val="3206262021"/>
                  </a:ext>
                </a:extLst>
              </a:tr>
            </a:tbl>
          </a:graphicData>
        </a:graphic>
      </p:graphicFrame>
      <p:sp>
        <p:nvSpPr>
          <p:cNvPr id="4" name="Text Placeholder 1">
            <a:extLst>
              <a:ext uri="{FF2B5EF4-FFF2-40B4-BE49-F238E27FC236}">
                <a16:creationId xmlns:a16="http://schemas.microsoft.com/office/drawing/2014/main" id="{C57FDEEA-AAE1-064B-D2A9-94199A56C8EB}"/>
              </a:ext>
            </a:extLst>
          </p:cNvPr>
          <p:cNvSpPr txBox="1">
            <a:spLocks/>
          </p:cNvSpPr>
          <p:nvPr/>
        </p:nvSpPr>
        <p:spPr>
          <a:xfrm>
            <a:off x="124458" y="896381"/>
            <a:ext cx="11505671" cy="122419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b="1">
                <a:latin typeface="Ubuntu"/>
              </a:rPr>
              <a:t>The True Cost of Tobacco: From Field to Filter</a:t>
            </a:r>
            <a:endParaRPr lang="en-US" sz="4000" b="1">
              <a:latin typeface="Ubuntu"/>
              <a:ea typeface="Verdana"/>
            </a:endParaRPr>
          </a:p>
        </p:txBody>
      </p:sp>
    </p:spTree>
    <p:extLst>
      <p:ext uri="{BB962C8B-B14F-4D97-AF65-F5344CB8AC3E}">
        <p14:creationId xmlns:p14="http://schemas.microsoft.com/office/powerpoint/2010/main" val="967469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FA046-72C2-CB40-B05B-F0B89A486F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4EEE2F7-DCA0-2D3C-40F0-B085FB364E67}"/>
              </a:ext>
            </a:extLst>
          </p:cNvPr>
          <p:cNvSpPr txBox="1"/>
          <p:nvPr/>
        </p:nvSpPr>
        <p:spPr>
          <a:xfrm>
            <a:off x="466839" y="893227"/>
            <a:ext cx="37207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accent1"/>
                </a:solidFill>
                <a:latin typeface="Ubuntu"/>
              </a:rPr>
              <a:t>Introduction </a:t>
            </a:r>
          </a:p>
        </p:txBody>
      </p:sp>
      <p:sp>
        <p:nvSpPr>
          <p:cNvPr id="4" name="TextBox 3">
            <a:extLst>
              <a:ext uri="{FF2B5EF4-FFF2-40B4-BE49-F238E27FC236}">
                <a16:creationId xmlns:a16="http://schemas.microsoft.com/office/drawing/2014/main" id="{E8AC3CD3-3303-1BB9-B924-A097DEC2D31D}"/>
              </a:ext>
            </a:extLst>
          </p:cNvPr>
          <p:cNvSpPr txBox="1"/>
          <p:nvPr/>
        </p:nvSpPr>
        <p:spPr>
          <a:xfrm>
            <a:off x="464344" y="1714500"/>
            <a:ext cx="1001372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0" i="0">
                <a:latin typeface="Ubuntu"/>
                <a:ea typeface="Segoe UI"/>
                <a:cs typeface="Segoe UI"/>
              </a:rPr>
              <a:t>This activity looks beyond smoking as a personal choice and explores the wider impact of tobacco from how it is grown to what happens after it is used. </a:t>
            </a:r>
            <a:endParaRPr lang="en-US"/>
          </a:p>
          <a:p>
            <a:endParaRPr lang="en-US" sz="2400" dirty="0">
              <a:latin typeface="Ubuntu"/>
              <a:ea typeface="Segoe UI"/>
              <a:cs typeface="Segoe UI"/>
            </a:endParaRPr>
          </a:p>
          <a:p>
            <a:r>
              <a:rPr lang="en-US" sz="2400" b="0" i="0" dirty="0">
                <a:latin typeface="Ubuntu"/>
                <a:ea typeface="Segoe UI"/>
                <a:cs typeface="Segoe UI"/>
              </a:rPr>
              <a:t>You’ll examine how tobacco affects people, communities, the </a:t>
            </a:r>
            <a:r>
              <a:rPr lang="en-US" sz="2400" b="0" i="0">
                <a:latin typeface="Ubuntu"/>
                <a:ea typeface="Segoe UI"/>
                <a:cs typeface="Segoe UI"/>
              </a:rPr>
              <a:t>environment and public services, both in Wales and around the world.</a:t>
            </a:r>
            <a:endParaRPr lang="en-US">
              <a:latin typeface="Calibri" panose="020F0502020204030204"/>
              <a:ea typeface="Calibri"/>
              <a:cs typeface="Calibri"/>
            </a:endParaRPr>
          </a:p>
          <a:p>
            <a:endParaRPr lang="en-US">
              <a:latin typeface="Calibri" panose="020F0502020204030204"/>
              <a:ea typeface="Calibri"/>
              <a:cs typeface="Calibri"/>
            </a:endParaRPr>
          </a:p>
          <a:p>
            <a:r>
              <a:rPr lang="en-US" sz="2400" b="0" i="0" dirty="0">
                <a:latin typeface="Ubuntu"/>
                <a:ea typeface="Segoe UI"/>
                <a:cs typeface="Segoe UI"/>
              </a:rPr>
              <a:t>By discussing different facts and statements, you’ll be encouraged to think critically about the social, environmental and economic costs of tobacco use and who pays the price.</a:t>
            </a:r>
            <a:endParaRPr lang="en-US">
              <a:ea typeface="Calibri"/>
              <a:cs typeface="Calibri"/>
            </a:endParaRPr>
          </a:p>
          <a:p>
            <a:pPr algn="ctr"/>
            <a:endParaRPr lang="en-US"/>
          </a:p>
        </p:txBody>
      </p:sp>
    </p:spTree>
    <p:extLst>
      <p:ext uri="{BB962C8B-B14F-4D97-AF65-F5344CB8AC3E}">
        <p14:creationId xmlns:p14="http://schemas.microsoft.com/office/powerpoint/2010/main" val="1063455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6E1341A-A608-9023-5A62-6AF3917B49BE}"/>
              </a:ext>
            </a:extLst>
          </p:cNvPr>
          <p:cNvSpPr txBox="1"/>
          <p:nvPr/>
        </p:nvSpPr>
        <p:spPr>
          <a:xfrm>
            <a:off x="1160584" y="1940170"/>
            <a:ext cx="9612923"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2200">
                <a:latin typeface="Ubuntu"/>
                <a:ea typeface="Segoe UI"/>
                <a:cs typeface="Segoe UI"/>
              </a:rPr>
              <a:t>Tobacco use doesn’t just harm individual smokers - it has wide-reaching </a:t>
            </a:r>
            <a:r>
              <a:rPr lang="en-GB" sz="2200" dirty="0">
                <a:latin typeface="Ubuntu"/>
                <a:ea typeface="Segoe UI"/>
                <a:cs typeface="Segoe UI"/>
              </a:rPr>
              <a:t>effects on families, communities, the environment and the economy.</a:t>
            </a:r>
            <a:r>
              <a:rPr lang="en-US" sz="2200" dirty="0">
                <a:latin typeface="Ubuntu"/>
                <a:ea typeface="Segoe UI"/>
                <a:cs typeface="Segoe UI"/>
              </a:rPr>
              <a:t>​</a:t>
            </a:r>
            <a:endParaRPr lang="en-US" sz="2200" dirty="0">
              <a:latin typeface="Ubuntu"/>
            </a:endParaRPr>
          </a:p>
          <a:p>
            <a:pPr algn="ctr" rtl="0"/>
            <a:r>
              <a:rPr lang="en-GB" sz="2200">
                <a:latin typeface="Ubuntu"/>
                <a:ea typeface="Segoe UI"/>
                <a:cs typeface="Segoe UI"/>
              </a:rPr>
              <a:t>​</a:t>
            </a:r>
          </a:p>
          <a:p>
            <a:pPr algn="ctr" rtl="0"/>
            <a:r>
              <a:rPr lang="en-GB" sz="2200">
                <a:latin typeface="Ubuntu"/>
                <a:ea typeface="Segoe UI"/>
                <a:cs typeface="Segoe UI"/>
              </a:rPr>
              <a:t>The impact begins with how tobacco is grown, often involving deforestation, pesticide use and poor labour conditions overseas, and continues with the waste left behind, including cigarette butts that pollute streets, rivers and coastal areas.</a:t>
            </a:r>
            <a:r>
              <a:rPr lang="en-US" sz="2200">
                <a:latin typeface="Ubuntu"/>
                <a:ea typeface="Segoe UI"/>
                <a:cs typeface="Segoe UI"/>
              </a:rPr>
              <a:t>​</a:t>
            </a:r>
          </a:p>
          <a:p>
            <a:pPr algn="ctr"/>
            <a:endParaRPr lang="en-US" sz="2200">
              <a:latin typeface="Ubuntu"/>
              <a:ea typeface="Segoe UI"/>
              <a:cs typeface="Segoe UI"/>
            </a:endParaRPr>
          </a:p>
          <a:p>
            <a:pPr algn="ctr"/>
            <a:r>
              <a:rPr lang="en-GB" sz="2200">
                <a:latin typeface="Ubuntu"/>
                <a:cs typeface="Segoe UI"/>
              </a:rPr>
              <a:t>In Wales, reducing tobacco use contributes to cleaner air, healthier communities, reduced health inequalities and a more sustainable environment, supporting national goals under the Well-being of Future Generations (Wales) Act 2015.</a:t>
            </a:r>
            <a:endParaRPr lang="en-GB">
              <a:latin typeface="Ubuntu"/>
              <a:ea typeface="Calibri" panose="020F0502020204030204"/>
              <a:cs typeface="Segoe UI"/>
            </a:endParaRPr>
          </a:p>
          <a:p>
            <a:pPr rtl="0"/>
            <a:endParaRPr lang="en-GB" sz="1800" baseline="0">
              <a:latin typeface="Ubuntu"/>
              <a:ea typeface="Segoe UI"/>
              <a:cs typeface="Segoe UI"/>
            </a:endParaRPr>
          </a:p>
          <a:p>
            <a:pPr algn="ctr"/>
            <a:endParaRPr lang="en-US"/>
          </a:p>
        </p:txBody>
      </p:sp>
      <p:sp>
        <p:nvSpPr>
          <p:cNvPr id="3" name="TextBox 2">
            <a:extLst>
              <a:ext uri="{FF2B5EF4-FFF2-40B4-BE49-F238E27FC236}">
                <a16:creationId xmlns:a16="http://schemas.microsoft.com/office/drawing/2014/main" id="{B0C5C5E5-950B-AB13-225C-D60863C1958F}"/>
              </a:ext>
            </a:extLst>
          </p:cNvPr>
          <p:cNvSpPr txBox="1"/>
          <p:nvPr/>
        </p:nvSpPr>
        <p:spPr>
          <a:xfrm>
            <a:off x="2567354" y="334107"/>
            <a:ext cx="7069015"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4000" b="1" baseline="0">
                <a:latin typeface="Ubuntu"/>
              </a:rPr>
              <a:t>The True Cost of Tobacco: From Field to Filter</a:t>
            </a:r>
            <a:endParaRPr lang="en-US" sz="4000">
              <a:ea typeface="Calibri" panose="020F0502020204030204"/>
              <a:cs typeface="Calibri" panose="020F0502020204030204"/>
            </a:endParaRPr>
          </a:p>
          <a:p>
            <a:pPr algn="ctr"/>
            <a:endParaRPr lang="en-US"/>
          </a:p>
        </p:txBody>
      </p:sp>
    </p:spTree>
    <p:extLst>
      <p:ext uri="{BB962C8B-B14F-4D97-AF65-F5344CB8AC3E}">
        <p14:creationId xmlns:p14="http://schemas.microsoft.com/office/powerpoint/2010/main" val="978263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06B2EF3-0195-5266-6392-8D516D6230D6}"/>
              </a:ext>
            </a:extLst>
          </p:cNvPr>
          <p:cNvSpPr txBox="1"/>
          <p:nvPr/>
        </p:nvSpPr>
        <p:spPr>
          <a:xfrm>
            <a:off x="2511542" y="190105"/>
            <a:ext cx="7326085" cy="707886"/>
          </a:xfrm>
          <a:prstGeom prst="rect">
            <a:avLst/>
          </a:prstGeom>
          <a:noFill/>
        </p:spPr>
        <p:txBody>
          <a:bodyPr wrap="square">
            <a:spAutoFit/>
          </a:bodyPr>
          <a:lstStyle/>
          <a:p>
            <a:r>
              <a:rPr lang="en-GB" sz="4000" b="1">
                <a:latin typeface="Ubuntu" panose="020B0504030602030204" pitchFamily="34" charset="0"/>
              </a:rPr>
              <a:t>Agriculture and Farming </a:t>
            </a:r>
          </a:p>
        </p:txBody>
      </p:sp>
      <p:sp>
        <p:nvSpPr>
          <p:cNvPr id="4" name="Oval 3">
            <a:extLst>
              <a:ext uri="{FF2B5EF4-FFF2-40B4-BE49-F238E27FC236}">
                <a16:creationId xmlns:a16="http://schemas.microsoft.com/office/drawing/2014/main" id="{19854C01-B559-2C01-BCFA-4772E33C68FF}"/>
              </a:ext>
            </a:extLst>
          </p:cNvPr>
          <p:cNvSpPr/>
          <p:nvPr/>
        </p:nvSpPr>
        <p:spPr>
          <a:xfrm>
            <a:off x="226657" y="1623781"/>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solidFill>
                  <a:schemeClr val="bg1"/>
                </a:solidFill>
                <a:latin typeface="Ubuntu" panose="020B0504030602030204" pitchFamily="34" charset="0"/>
              </a:rPr>
              <a:t>Around 600 million trees are cut down each year to produce tobacco</a:t>
            </a:r>
          </a:p>
        </p:txBody>
      </p:sp>
      <p:sp>
        <p:nvSpPr>
          <p:cNvPr id="8" name="Oval 7">
            <a:extLst>
              <a:ext uri="{FF2B5EF4-FFF2-40B4-BE49-F238E27FC236}">
                <a16:creationId xmlns:a16="http://schemas.microsoft.com/office/drawing/2014/main" id="{898BBECB-E085-F157-A4D4-0DD94B9C67FD}"/>
              </a:ext>
            </a:extLst>
          </p:cNvPr>
          <p:cNvSpPr/>
          <p:nvPr/>
        </p:nvSpPr>
        <p:spPr>
          <a:xfrm>
            <a:off x="329629" y="4541390"/>
            <a:ext cx="3444865" cy="1745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One field the size of a large football pitch grows enough tobacco to make a million cigarettes</a:t>
            </a:r>
          </a:p>
        </p:txBody>
      </p:sp>
      <p:sp>
        <p:nvSpPr>
          <p:cNvPr id="6" name="Oval 5">
            <a:extLst>
              <a:ext uri="{FF2B5EF4-FFF2-40B4-BE49-F238E27FC236}">
                <a16:creationId xmlns:a16="http://schemas.microsoft.com/office/drawing/2014/main" id="{6EE1D2F3-5B61-5C9B-709F-0138FA5C4B95}"/>
              </a:ext>
            </a:extLst>
          </p:cNvPr>
          <p:cNvSpPr/>
          <p:nvPr/>
        </p:nvSpPr>
        <p:spPr>
          <a:xfrm>
            <a:off x="4735750" y="2708186"/>
            <a:ext cx="2623457" cy="174501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Children as young as 10 are sent to work on tobacco farms</a:t>
            </a:r>
          </a:p>
        </p:txBody>
      </p:sp>
      <p:sp>
        <p:nvSpPr>
          <p:cNvPr id="17" name="Oval 16">
            <a:extLst>
              <a:ext uri="{FF2B5EF4-FFF2-40B4-BE49-F238E27FC236}">
                <a16:creationId xmlns:a16="http://schemas.microsoft.com/office/drawing/2014/main" id="{12A491C6-6E66-520C-3DDA-E1B4F8443CAA}"/>
              </a:ext>
            </a:extLst>
          </p:cNvPr>
          <p:cNvSpPr/>
          <p:nvPr/>
        </p:nvSpPr>
        <p:spPr>
          <a:xfrm>
            <a:off x="8789541" y="298256"/>
            <a:ext cx="2835475" cy="197450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10-20 million people could be fed by food crops grown instead of tobacco plants</a:t>
            </a:r>
          </a:p>
        </p:txBody>
      </p:sp>
      <p:sp>
        <p:nvSpPr>
          <p:cNvPr id="16" name="Oval 15">
            <a:extLst>
              <a:ext uri="{FF2B5EF4-FFF2-40B4-BE49-F238E27FC236}">
                <a16:creationId xmlns:a16="http://schemas.microsoft.com/office/drawing/2014/main" id="{40ED46B4-F967-9172-4BC0-20ADFFCAB4A0}"/>
              </a:ext>
            </a:extLst>
          </p:cNvPr>
          <p:cNvSpPr/>
          <p:nvPr/>
        </p:nvSpPr>
        <p:spPr>
          <a:xfrm>
            <a:off x="7859254" y="4001468"/>
            <a:ext cx="3956747" cy="25146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Children and workers on tobacco farms can become ill with green tobacco sickness due to nicotine being absorbed through their hands</a:t>
            </a:r>
          </a:p>
        </p:txBody>
      </p:sp>
      <p:pic>
        <p:nvPicPr>
          <p:cNvPr id="21" name="Picture 20">
            <a:extLst>
              <a:ext uri="{FF2B5EF4-FFF2-40B4-BE49-F238E27FC236}">
                <a16:creationId xmlns:a16="http://schemas.microsoft.com/office/drawing/2014/main" id="{3C7BABB3-748B-3500-BFF1-FAC0143FF5C7}"/>
              </a:ext>
            </a:extLst>
          </p:cNvPr>
          <p:cNvPicPr>
            <a:picLocks noChangeAspect="1"/>
          </p:cNvPicPr>
          <p:nvPr/>
        </p:nvPicPr>
        <p:blipFill>
          <a:blip r:embed="rId2"/>
          <a:stretch>
            <a:fillRect/>
          </a:stretch>
        </p:blipFill>
        <p:spPr>
          <a:xfrm>
            <a:off x="3356762" y="1536015"/>
            <a:ext cx="1981477" cy="1247949"/>
          </a:xfrm>
          <a:prstGeom prst="rect">
            <a:avLst/>
          </a:prstGeom>
        </p:spPr>
      </p:pic>
      <p:pic>
        <p:nvPicPr>
          <p:cNvPr id="19" name="Picture 18">
            <a:extLst>
              <a:ext uri="{FF2B5EF4-FFF2-40B4-BE49-F238E27FC236}">
                <a16:creationId xmlns:a16="http://schemas.microsoft.com/office/drawing/2014/main" id="{6471A52D-493D-C84B-E99B-CA119F4BA592}"/>
              </a:ext>
            </a:extLst>
          </p:cNvPr>
          <p:cNvPicPr>
            <a:picLocks noChangeAspect="1"/>
          </p:cNvPicPr>
          <p:nvPr/>
        </p:nvPicPr>
        <p:blipFill>
          <a:blip r:embed="rId3"/>
          <a:stretch>
            <a:fillRect/>
          </a:stretch>
        </p:blipFill>
        <p:spPr>
          <a:xfrm>
            <a:off x="7540274" y="2212553"/>
            <a:ext cx="2130989" cy="1728710"/>
          </a:xfrm>
          <a:prstGeom prst="rect">
            <a:avLst/>
          </a:prstGeom>
        </p:spPr>
      </p:pic>
      <p:pic>
        <p:nvPicPr>
          <p:cNvPr id="23" name="Picture 22">
            <a:extLst>
              <a:ext uri="{FF2B5EF4-FFF2-40B4-BE49-F238E27FC236}">
                <a16:creationId xmlns:a16="http://schemas.microsoft.com/office/drawing/2014/main" id="{AF356242-2E95-C199-36B5-35500D07C369}"/>
              </a:ext>
            </a:extLst>
          </p:cNvPr>
          <p:cNvPicPr>
            <a:picLocks noChangeAspect="1"/>
          </p:cNvPicPr>
          <p:nvPr/>
        </p:nvPicPr>
        <p:blipFill>
          <a:blip r:embed="rId4"/>
          <a:stretch>
            <a:fillRect/>
          </a:stretch>
        </p:blipFill>
        <p:spPr>
          <a:xfrm>
            <a:off x="4735750" y="4541390"/>
            <a:ext cx="2437936" cy="2249436"/>
          </a:xfrm>
          <a:prstGeom prst="rect">
            <a:avLst/>
          </a:prstGeom>
        </p:spPr>
      </p:pic>
    </p:spTree>
    <p:extLst>
      <p:ext uri="{BB962C8B-B14F-4D97-AF65-F5344CB8AC3E}">
        <p14:creationId xmlns:p14="http://schemas.microsoft.com/office/powerpoint/2010/main" val="2248533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00E098BA-06F6-FB52-E0AE-39FE819DF2EB}"/>
              </a:ext>
            </a:extLst>
          </p:cNvPr>
          <p:cNvSpPr/>
          <p:nvPr/>
        </p:nvSpPr>
        <p:spPr>
          <a:xfrm>
            <a:off x="304800" y="1013276"/>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Plastic in the filters of cigarettes takes 12-15 years to decompose</a:t>
            </a:r>
            <a:endParaRPr lang="en-GB" b="1">
              <a:solidFill>
                <a:schemeClr val="bg1"/>
              </a:solidFill>
              <a:latin typeface="Ubuntu"/>
            </a:endParaRPr>
          </a:p>
        </p:txBody>
      </p:sp>
      <p:sp>
        <p:nvSpPr>
          <p:cNvPr id="3" name="Oval 2">
            <a:extLst>
              <a:ext uri="{FF2B5EF4-FFF2-40B4-BE49-F238E27FC236}">
                <a16:creationId xmlns:a16="http://schemas.microsoft.com/office/drawing/2014/main" id="{C71C0167-942D-DE40-51F9-B7474F326A85}"/>
              </a:ext>
            </a:extLst>
          </p:cNvPr>
          <p:cNvSpPr/>
          <p:nvPr/>
        </p:nvSpPr>
        <p:spPr>
          <a:xfrm>
            <a:off x="4103282" y="1683830"/>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Machines used to make cigarettes use four miles of paper in one hour</a:t>
            </a:r>
            <a:endParaRPr lang="en-GB" b="1">
              <a:solidFill>
                <a:schemeClr val="bg1"/>
              </a:solidFill>
              <a:latin typeface="Ubuntu" panose="020B0504030602030204" pitchFamily="34" charset="0"/>
            </a:endParaRPr>
          </a:p>
        </p:txBody>
      </p:sp>
      <p:sp>
        <p:nvSpPr>
          <p:cNvPr id="4" name="Oval 3">
            <a:extLst>
              <a:ext uri="{FF2B5EF4-FFF2-40B4-BE49-F238E27FC236}">
                <a16:creationId xmlns:a16="http://schemas.microsoft.com/office/drawing/2014/main" id="{72DC4ADC-D95D-9B16-4370-3A8CB3EC105F}"/>
              </a:ext>
            </a:extLst>
          </p:cNvPr>
          <p:cNvSpPr/>
          <p:nvPr/>
        </p:nvSpPr>
        <p:spPr>
          <a:xfrm>
            <a:off x="8397280" y="1013277"/>
            <a:ext cx="3124201"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One tobacco company produces 700 billion cigarettes worldwide every year</a:t>
            </a:r>
            <a:endParaRPr lang="en-GB" b="1">
              <a:solidFill>
                <a:schemeClr val="bg1"/>
              </a:solidFill>
              <a:latin typeface="Ubuntu"/>
            </a:endParaRPr>
          </a:p>
        </p:txBody>
      </p:sp>
      <p:sp>
        <p:nvSpPr>
          <p:cNvPr id="5" name="Oval 4">
            <a:extLst>
              <a:ext uri="{FF2B5EF4-FFF2-40B4-BE49-F238E27FC236}">
                <a16:creationId xmlns:a16="http://schemas.microsoft.com/office/drawing/2014/main" id="{EAD9C01D-5D73-0A6A-9996-986AA44DD3A5}"/>
              </a:ext>
            </a:extLst>
          </p:cNvPr>
          <p:cNvSpPr/>
          <p:nvPr/>
        </p:nvSpPr>
        <p:spPr>
          <a:xfrm>
            <a:off x="2935991" y="4039506"/>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There are more than 7,000 chemicals in cigarette smoke</a:t>
            </a:r>
            <a:endParaRPr lang="en-GB" b="1">
              <a:solidFill>
                <a:schemeClr val="bg1"/>
              </a:solidFill>
              <a:latin typeface="Ubuntu"/>
            </a:endParaRPr>
          </a:p>
        </p:txBody>
      </p:sp>
      <p:sp>
        <p:nvSpPr>
          <p:cNvPr id="6" name="Oval 5">
            <a:extLst>
              <a:ext uri="{FF2B5EF4-FFF2-40B4-BE49-F238E27FC236}">
                <a16:creationId xmlns:a16="http://schemas.microsoft.com/office/drawing/2014/main" id="{9154F501-0842-C65F-337B-A096B2B74C0F}"/>
              </a:ext>
            </a:extLst>
          </p:cNvPr>
          <p:cNvSpPr/>
          <p:nvPr/>
        </p:nvSpPr>
        <p:spPr>
          <a:xfrm>
            <a:off x="8521571" y="4650009"/>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There are over 70 cancer causing chemicals in a cigarette </a:t>
            </a:r>
            <a:endParaRPr lang="en-GB" b="1">
              <a:solidFill>
                <a:schemeClr val="bg1"/>
              </a:solidFill>
              <a:latin typeface="Ubuntu"/>
            </a:endParaRPr>
          </a:p>
        </p:txBody>
      </p:sp>
      <p:sp>
        <p:nvSpPr>
          <p:cNvPr id="8" name="TextBox 7">
            <a:extLst>
              <a:ext uri="{FF2B5EF4-FFF2-40B4-BE49-F238E27FC236}">
                <a16:creationId xmlns:a16="http://schemas.microsoft.com/office/drawing/2014/main" id="{F884AD7F-CAFE-FA01-FAF0-2994CF4FD1C8}"/>
              </a:ext>
            </a:extLst>
          </p:cNvPr>
          <p:cNvSpPr txBox="1"/>
          <p:nvPr/>
        </p:nvSpPr>
        <p:spPr>
          <a:xfrm>
            <a:off x="3298372" y="305391"/>
            <a:ext cx="6096000" cy="707886"/>
          </a:xfrm>
          <a:prstGeom prst="rect">
            <a:avLst/>
          </a:prstGeom>
          <a:noFill/>
        </p:spPr>
        <p:txBody>
          <a:bodyPr wrap="square">
            <a:spAutoFit/>
          </a:bodyPr>
          <a:lstStyle/>
          <a:p>
            <a:r>
              <a:rPr lang="en-GB" sz="4000" b="1">
                <a:latin typeface="Ubuntu" panose="020B0504030602030204" pitchFamily="34" charset="0"/>
              </a:rPr>
              <a:t>Cigarette Production</a:t>
            </a:r>
          </a:p>
        </p:txBody>
      </p:sp>
      <p:pic>
        <p:nvPicPr>
          <p:cNvPr id="10" name="Picture 9">
            <a:extLst>
              <a:ext uri="{FF2B5EF4-FFF2-40B4-BE49-F238E27FC236}">
                <a16:creationId xmlns:a16="http://schemas.microsoft.com/office/drawing/2014/main" id="{D5C1D60E-6306-6D76-8C95-87989D7A4BAA}"/>
              </a:ext>
            </a:extLst>
          </p:cNvPr>
          <p:cNvPicPr>
            <a:picLocks noChangeAspect="1"/>
          </p:cNvPicPr>
          <p:nvPr/>
        </p:nvPicPr>
        <p:blipFill>
          <a:blip r:embed="rId2"/>
          <a:stretch>
            <a:fillRect/>
          </a:stretch>
        </p:blipFill>
        <p:spPr>
          <a:xfrm>
            <a:off x="304800" y="3252114"/>
            <a:ext cx="2425571" cy="1827966"/>
          </a:xfrm>
          <a:prstGeom prst="rect">
            <a:avLst/>
          </a:prstGeom>
        </p:spPr>
      </p:pic>
      <p:pic>
        <p:nvPicPr>
          <p:cNvPr id="12" name="Picture 11">
            <a:extLst>
              <a:ext uri="{FF2B5EF4-FFF2-40B4-BE49-F238E27FC236}">
                <a16:creationId xmlns:a16="http://schemas.microsoft.com/office/drawing/2014/main" id="{E7E7ECC0-915B-18DA-22F9-FC23C048F1F4}"/>
              </a:ext>
            </a:extLst>
          </p:cNvPr>
          <p:cNvPicPr>
            <a:picLocks noChangeAspect="1"/>
          </p:cNvPicPr>
          <p:nvPr/>
        </p:nvPicPr>
        <p:blipFill>
          <a:blip r:embed="rId3"/>
          <a:stretch>
            <a:fillRect/>
          </a:stretch>
        </p:blipFill>
        <p:spPr>
          <a:xfrm>
            <a:off x="7755843" y="2954406"/>
            <a:ext cx="2257093" cy="1653452"/>
          </a:xfrm>
          <a:prstGeom prst="rect">
            <a:avLst/>
          </a:prstGeom>
        </p:spPr>
      </p:pic>
      <p:pic>
        <p:nvPicPr>
          <p:cNvPr id="14" name="Picture 13">
            <a:extLst>
              <a:ext uri="{FF2B5EF4-FFF2-40B4-BE49-F238E27FC236}">
                <a16:creationId xmlns:a16="http://schemas.microsoft.com/office/drawing/2014/main" id="{81A01867-CC3D-1146-E2F8-8F7764C091F4}"/>
              </a:ext>
            </a:extLst>
          </p:cNvPr>
          <p:cNvPicPr>
            <a:picLocks noChangeAspect="1"/>
          </p:cNvPicPr>
          <p:nvPr/>
        </p:nvPicPr>
        <p:blipFill>
          <a:blip r:embed="rId4"/>
          <a:stretch>
            <a:fillRect/>
          </a:stretch>
        </p:blipFill>
        <p:spPr>
          <a:xfrm>
            <a:off x="6044195" y="4857389"/>
            <a:ext cx="2105319" cy="1648055"/>
          </a:xfrm>
          <a:prstGeom prst="rect">
            <a:avLst/>
          </a:prstGeom>
        </p:spPr>
      </p:pic>
    </p:spTree>
    <p:extLst>
      <p:ext uri="{BB962C8B-B14F-4D97-AF65-F5344CB8AC3E}">
        <p14:creationId xmlns:p14="http://schemas.microsoft.com/office/powerpoint/2010/main" val="3280994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68DE3-73F7-F074-5CEC-24CFB47CDD9E}"/>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C1B78F1A-EA9D-CCA0-A6CF-192AAC60CFBA}"/>
              </a:ext>
            </a:extLst>
          </p:cNvPr>
          <p:cNvSpPr/>
          <p:nvPr/>
        </p:nvSpPr>
        <p:spPr>
          <a:xfrm>
            <a:off x="86648" y="1623781"/>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Within 20 minutes of quitting, blood pressure and heart rate return to normal</a:t>
            </a:r>
            <a:endParaRPr lang="en-GB" b="1">
              <a:solidFill>
                <a:schemeClr val="bg1"/>
              </a:solidFill>
              <a:latin typeface="Ubuntu" panose="020B0504030602030204" pitchFamily="34" charset="0"/>
            </a:endParaRPr>
          </a:p>
        </p:txBody>
      </p:sp>
      <p:sp>
        <p:nvSpPr>
          <p:cNvPr id="3" name="Oval 2">
            <a:extLst>
              <a:ext uri="{FF2B5EF4-FFF2-40B4-BE49-F238E27FC236}">
                <a16:creationId xmlns:a16="http://schemas.microsoft.com/office/drawing/2014/main" id="{803BDD35-ABD8-A1D5-89A5-E8452B7021D6}"/>
              </a:ext>
            </a:extLst>
          </p:cNvPr>
          <p:cNvSpPr/>
          <p:nvPr/>
        </p:nvSpPr>
        <p:spPr>
          <a:xfrm>
            <a:off x="3350857" y="2273305"/>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The lungs of a</a:t>
            </a:r>
          </a:p>
          <a:p>
            <a:pPr algn="ctr"/>
            <a:r>
              <a:rPr lang="en-GB" b="1">
                <a:latin typeface="Ubuntu"/>
              </a:rPr>
              <a:t>20-a-day smoker collect about a mug full of tar every year</a:t>
            </a:r>
            <a:endParaRPr lang="en-GB" b="1">
              <a:solidFill>
                <a:schemeClr val="bg1"/>
              </a:solidFill>
              <a:latin typeface="Ubuntu"/>
            </a:endParaRPr>
          </a:p>
        </p:txBody>
      </p:sp>
      <p:sp>
        <p:nvSpPr>
          <p:cNvPr id="4" name="Oval 3">
            <a:extLst>
              <a:ext uri="{FF2B5EF4-FFF2-40B4-BE49-F238E27FC236}">
                <a16:creationId xmlns:a16="http://schemas.microsoft.com/office/drawing/2014/main" id="{7B5DEE42-77FA-D9DB-E46E-CB08C61832FC}"/>
              </a:ext>
            </a:extLst>
          </p:cNvPr>
          <p:cNvSpPr/>
          <p:nvPr/>
        </p:nvSpPr>
        <p:spPr>
          <a:xfrm>
            <a:off x="147121" y="4331609"/>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Non-smokers are less likely to develop asthma and suffer from asthma attacks</a:t>
            </a:r>
            <a:endParaRPr lang="en-GB" b="1">
              <a:solidFill>
                <a:schemeClr val="bg1"/>
              </a:solidFill>
              <a:latin typeface="Ubuntu" panose="020B0504030602030204" pitchFamily="34" charset="0"/>
            </a:endParaRPr>
          </a:p>
        </p:txBody>
      </p:sp>
      <p:sp>
        <p:nvSpPr>
          <p:cNvPr id="5" name="Oval 4">
            <a:extLst>
              <a:ext uri="{FF2B5EF4-FFF2-40B4-BE49-F238E27FC236}">
                <a16:creationId xmlns:a16="http://schemas.microsoft.com/office/drawing/2014/main" id="{68897573-6460-A86E-1FC5-CAFA89082FA1}"/>
              </a:ext>
            </a:extLst>
          </p:cNvPr>
          <p:cNvSpPr/>
          <p:nvPr/>
        </p:nvSpPr>
        <p:spPr>
          <a:xfrm>
            <a:off x="5511207" y="4595581"/>
            <a:ext cx="313581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b="1" dirty="0">
              <a:highlight>
                <a:srgbClr val="FFFF00"/>
              </a:highlight>
              <a:latin typeface="Ubuntu"/>
              <a:ea typeface="+mn-lt"/>
              <a:cs typeface="+mn-lt"/>
            </a:endParaRPr>
          </a:p>
          <a:p>
            <a:pPr algn="ctr"/>
            <a:r>
              <a:rPr lang="en-GB" b="1">
                <a:latin typeface="Ubuntu"/>
                <a:ea typeface="+mn-lt"/>
                <a:cs typeface="+mn-lt"/>
              </a:rPr>
              <a:t>Some children in Wales try their first cigarette as young as 12 years old.</a:t>
            </a:r>
            <a:endParaRPr lang="en-US">
              <a:latin typeface="Ubuntu"/>
            </a:endParaRPr>
          </a:p>
          <a:p>
            <a:pPr algn="ctr"/>
            <a:endParaRPr lang="en-GB" b="1" dirty="0">
              <a:latin typeface="Ubuntu"/>
              <a:ea typeface="Calibri"/>
              <a:cs typeface="Calibri"/>
            </a:endParaRPr>
          </a:p>
        </p:txBody>
      </p:sp>
      <p:sp>
        <p:nvSpPr>
          <p:cNvPr id="6" name="Oval 5">
            <a:extLst>
              <a:ext uri="{FF2B5EF4-FFF2-40B4-BE49-F238E27FC236}">
                <a16:creationId xmlns:a16="http://schemas.microsoft.com/office/drawing/2014/main" id="{D27DD307-B82E-9C04-DDEE-C1440882F08D}"/>
              </a:ext>
            </a:extLst>
          </p:cNvPr>
          <p:cNvSpPr/>
          <p:nvPr/>
        </p:nvSpPr>
        <p:spPr>
          <a:xfrm>
            <a:off x="7911972" y="2962724"/>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11.4% of adults in Wales smoke (2024)</a:t>
            </a:r>
            <a:endParaRPr lang="en-GB" b="1">
              <a:solidFill>
                <a:schemeClr val="bg1"/>
              </a:solidFill>
              <a:latin typeface="Ubuntu"/>
            </a:endParaRPr>
          </a:p>
        </p:txBody>
      </p:sp>
      <p:sp>
        <p:nvSpPr>
          <p:cNvPr id="7" name="TextBox 6">
            <a:extLst>
              <a:ext uri="{FF2B5EF4-FFF2-40B4-BE49-F238E27FC236}">
                <a16:creationId xmlns:a16="http://schemas.microsoft.com/office/drawing/2014/main" id="{68A04AE1-E8D2-0576-0F02-C6FBDC0D43E8}"/>
              </a:ext>
            </a:extLst>
          </p:cNvPr>
          <p:cNvSpPr txBox="1"/>
          <p:nvPr/>
        </p:nvSpPr>
        <p:spPr>
          <a:xfrm>
            <a:off x="4593772" y="142105"/>
            <a:ext cx="2503714" cy="728752"/>
          </a:xfrm>
          <a:prstGeom prst="rect">
            <a:avLst/>
          </a:prstGeom>
          <a:noFill/>
        </p:spPr>
        <p:txBody>
          <a:bodyPr wrap="square">
            <a:spAutoFit/>
          </a:bodyPr>
          <a:lstStyle/>
          <a:p>
            <a:r>
              <a:rPr lang="en-GB" sz="4000" b="1">
                <a:latin typeface="Ubuntu" panose="020B0504030602030204" pitchFamily="34" charset="0"/>
              </a:rPr>
              <a:t>Smokers</a:t>
            </a:r>
          </a:p>
        </p:txBody>
      </p:sp>
      <p:sp>
        <p:nvSpPr>
          <p:cNvPr id="8" name="Oval 7">
            <a:extLst>
              <a:ext uri="{FF2B5EF4-FFF2-40B4-BE49-F238E27FC236}">
                <a16:creationId xmlns:a16="http://schemas.microsoft.com/office/drawing/2014/main" id="{865932CE-658C-F037-E410-76F2A78C7536}"/>
              </a:ext>
            </a:extLst>
          </p:cNvPr>
          <p:cNvSpPr/>
          <p:nvPr/>
        </p:nvSpPr>
        <p:spPr>
          <a:xfrm>
            <a:off x="8837257" y="468086"/>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A 20-a-day smoker spends over £5,000 a year on cigarettes</a:t>
            </a:r>
            <a:endParaRPr lang="en-GB" b="1">
              <a:solidFill>
                <a:schemeClr val="bg1"/>
              </a:solidFill>
              <a:latin typeface="Ubuntu"/>
            </a:endParaRPr>
          </a:p>
        </p:txBody>
      </p:sp>
      <p:sp>
        <p:nvSpPr>
          <p:cNvPr id="9" name="Oval 8">
            <a:extLst>
              <a:ext uri="{FF2B5EF4-FFF2-40B4-BE49-F238E27FC236}">
                <a16:creationId xmlns:a16="http://schemas.microsoft.com/office/drawing/2014/main" id="{ED62997D-6FE0-67CE-9686-38F863F5E4A4}"/>
              </a:ext>
            </a:extLst>
          </p:cNvPr>
          <p:cNvSpPr/>
          <p:nvPr/>
        </p:nvSpPr>
        <p:spPr>
          <a:xfrm>
            <a:off x="5633521" y="871761"/>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Smoking kills 210 people a day in the UK, the same as a small plane crashing</a:t>
            </a:r>
            <a:endParaRPr lang="en-GB" b="1">
              <a:solidFill>
                <a:schemeClr val="bg1"/>
              </a:solidFill>
              <a:latin typeface="Ubuntu" panose="020B0504030602030204" pitchFamily="34" charset="0"/>
            </a:endParaRPr>
          </a:p>
        </p:txBody>
      </p:sp>
      <p:pic>
        <p:nvPicPr>
          <p:cNvPr id="11" name="Picture 10">
            <a:extLst>
              <a:ext uri="{FF2B5EF4-FFF2-40B4-BE49-F238E27FC236}">
                <a16:creationId xmlns:a16="http://schemas.microsoft.com/office/drawing/2014/main" id="{3D46B4CC-22EC-CA21-A4E6-A46B09E65CF7}"/>
              </a:ext>
            </a:extLst>
          </p:cNvPr>
          <p:cNvPicPr>
            <a:picLocks noChangeAspect="1"/>
          </p:cNvPicPr>
          <p:nvPr/>
        </p:nvPicPr>
        <p:blipFill>
          <a:blip r:embed="rId2"/>
          <a:stretch>
            <a:fillRect/>
          </a:stretch>
        </p:blipFill>
        <p:spPr>
          <a:xfrm>
            <a:off x="2888051" y="290783"/>
            <a:ext cx="1587924" cy="1603647"/>
          </a:xfrm>
          <a:prstGeom prst="rect">
            <a:avLst/>
          </a:prstGeom>
        </p:spPr>
      </p:pic>
      <p:pic>
        <p:nvPicPr>
          <p:cNvPr id="13" name="Picture 12">
            <a:extLst>
              <a:ext uri="{FF2B5EF4-FFF2-40B4-BE49-F238E27FC236}">
                <a16:creationId xmlns:a16="http://schemas.microsoft.com/office/drawing/2014/main" id="{B7D9B5CF-F35B-25FA-5B95-4C05842AEF5D}"/>
              </a:ext>
            </a:extLst>
          </p:cNvPr>
          <p:cNvPicPr>
            <a:picLocks noChangeAspect="1"/>
          </p:cNvPicPr>
          <p:nvPr/>
        </p:nvPicPr>
        <p:blipFill>
          <a:blip r:embed="rId3"/>
          <a:stretch>
            <a:fillRect/>
          </a:stretch>
        </p:blipFill>
        <p:spPr>
          <a:xfrm>
            <a:off x="9481457" y="4822434"/>
            <a:ext cx="2122714" cy="1935415"/>
          </a:xfrm>
          <a:prstGeom prst="rect">
            <a:avLst/>
          </a:prstGeom>
        </p:spPr>
      </p:pic>
      <p:pic>
        <p:nvPicPr>
          <p:cNvPr id="15" name="Picture 14">
            <a:extLst>
              <a:ext uri="{FF2B5EF4-FFF2-40B4-BE49-F238E27FC236}">
                <a16:creationId xmlns:a16="http://schemas.microsoft.com/office/drawing/2014/main" id="{DA2FFAE8-EFB3-B510-8F9F-785EC444E976}"/>
              </a:ext>
            </a:extLst>
          </p:cNvPr>
          <p:cNvPicPr>
            <a:picLocks noChangeAspect="1"/>
          </p:cNvPicPr>
          <p:nvPr/>
        </p:nvPicPr>
        <p:blipFill>
          <a:blip r:embed="rId4"/>
          <a:stretch>
            <a:fillRect/>
          </a:stretch>
        </p:blipFill>
        <p:spPr>
          <a:xfrm>
            <a:off x="3352516" y="4597879"/>
            <a:ext cx="2028148" cy="2109818"/>
          </a:xfrm>
          <a:prstGeom prst="rect">
            <a:avLst/>
          </a:prstGeom>
        </p:spPr>
      </p:pic>
    </p:spTree>
    <p:extLst>
      <p:ext uri="{BB962C8B-B14F-4D97-AF65-F5344CB8AC3E}">
        <p14:creationId xmlns:p14="http://schemas.microsoft.com/office/powerpoint/2010/main" val="1609316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10E65-5662-D86B-D70C-AB2ED98568EE}"/>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7DDB6193-BB89-9726-0C0E-E33171831FFD}"/>
              </a:ext>
            </a:extLst>
          </p:cNvPr>
          <p:cNvSpPr/>
          <p:nvPr/>
        </p:nvSpPr>
        <p:spPr>
          <a:xfrm>
            <a:off x="226657" y="1623781"/>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Around 3,800 people die in Wales every year from a smoking related illness</a:t>
            </a:r>
            <a:endParaRPr lang="en-GB" b="1">
              <a:solidFill>
                <a:schemeClr val="bg1"/>
              </a:solidFill>
              <a:latin typeface="Ubuntu"/>
            </a:endParaRPr>
          </a:p>
        </p:txBody>
      </p:sp>
      <p:sp>
        <p:nvSpPr>
          <p:cNvPr id="3" name="Oval 2">
            <a:extLst>
              <a:ext uri="{FF2B5EF4-FFF2-40B4-BE49-F238E27FC236}">
                <a16:creationId xmlns:a16="http://schemas.microsoft.com/office/drawing/2014/main" id="{B168E49D-60BD-BFA9-6CBA-F65D95AE4AAE}"/>
              </a:ext>
            </a:extLst>
          </p:cNvPr>
          <p:cNvSpPr/>
          <p:nvPr/>
        </p:nvSpPr>
        <p:spPr>
          <a:xfrm>
            <a:off x="3579457" y="2295076"/>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Help Me Quit is a free NHS service that can help smokers to quit</a:t>
            </a:r>
            <a:endParaRPr lang="en-GB" b="1">
              <a:solidFill>
                <a:schemeClr val="bg1"/>
              </a:solidFill>
              <a:latin typeface="Ubuntu"/>
            </a:endParaRPr>
          </a:p>
        </p:txBody>
      </p:sp>
      <p:sp>
        <p:nvSpPr>
          <p:cNvPr id="4" name="Oval 3">
            <a:extLst>
              <a:ext uri="{FF2B5EF4-FFF2-40B4-BE49-F238E27FC236}">
                <a16:creationId xmlns:a16="http://schemas.microsoft.com/office/drawing/2014/main" id="{B3E1FC99-BE8E-4342-EB8A-D741DCDDE0EA}"/>
              </a:ext>
            </a:extLst>
          </p:cNvPr>
          <p:cNvSpPr/>
          <p:nvPr/>
        </p:nvSpPr>
        <p:spPr>
          <a:xfrm>
            <a:off x="339014" y="4454066"/>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You are 3 times more likely to smoke if your parents do</a:t>
            </a:r>
            <a:endParaRPr lang="en-GB" b="1">
              <a:solidFill>
                <a:schemeClr val="bg1"/>
              </a:solidFill>
              <a:latin typeface="Ubuntu"/>
            </a:endParaRPr>
          </a:p>
        </p:txBody>
      </p:sp>
      <p:sp>
        <p:nvSpPr>
          <p:cNvPr id="5" name="Oval 4">
            <a:extLst>
              <a:ext uri="{FF2B5EF4-FFF2-40B4-BE49-F238E27FC236}">
                <a16:creationId xmlns:a16="http://schemas.microsoft.com/office/drawing/2014/main" id="{37B954AC-E80E-36E4-6779-4FEBBA5DDDB6}"/>
              </a:ext>
            </a:extLst>
          </p:cNvPr>
          <p:cNvSpPr/>
          <p:nvPr/>
        </p:nvSpPr>
        <p:spPr>
          <a:xfrm>
            <a:off x="4080200" y="4606467"/>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Smoking rollies is just as harmful as cigarettes - they both contain the same chemicals</a:t>
            </a:r>
            <a:endParaRPr lang="en-GB" b="1">
              <a:solidFill>
                <a:schemeClr val="bg1"/>
              </a:solidFill>
              <a:latin typeface="Ubuntu"/>
            </a:endParaRPr>
          </a:p>
        </p:txBody>
      </p:sp>
      <p:sp>
        <p:nvSpPr>
          <p:cNvPr id="6" name="Oval 5">
            <a:extLst>
              <a:ext uri="{FF2B5EF4-FFF2-40B4-BE49-F238E27FC236}">
                <a16:creationId xmlns:a16="http://schemas.microsoft.com/office/drawing/2014/main" id="{D278876E-1774-186C-B32C-37E00207A0C8}"/>
              </a:ext>
            </a:extLst>
          </p:cNvPr>
          <p:cNvSpPr/>
          <p:nvPr/>
        </p:nvSpPr>
        <p:spPr>
          <a:xfrm>
            <a:off x="9073394" y="4786499"/>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Pets who live with smokers are twice as likely to develop cancer</a:t>
            </a:r>
            <a:endParaRPr lang="en-GB" b="1">
              <a:solidFill>
                <a:schemeClr val="bg1"/>
              </a:solidFill>
              <a:latin typeface="Ubuntu"/>
            </a:endParaRPr>
          </a:p>
        </p:txBody>
      </p:sp>
      <p:sp>
        <p:nvSpPr>
          <p:cNvPr id="7" name="TextBox 6">
            <a:extLst>
              <a:ext uri="{FF2B5EF4-FFF2-40B4-BE49-F238E27FC236}">
                <a16:creationId xmlns:a16="http://schemas.microsoft.com/office/drawing/2014/main" id="{2C4A633D-39E8-9B66-8181-1BAD66373F42}"/>
              </a:ext>
            </a:extLst>
          </p:cNvPr>
          <p:cNvSpPr txBox="1"/>
          <p:nvPr/>
        </p:nvSpPr>
        <p:spPr>
          <a:xfrm>
            <a:off x="3973286" y="81938"/>
            <a:ext cx="3775400" cy="728752"/>
          </a:xfrm>
          <a:prstGeom prst="rect">
            <a:avLst/>
          </a:prstGeom>
          <a:noFill/>
        </p:spPr>
        <p:txBody>
          <a:bodyPr wrap="square">
            <a:spAutoFit/>
          </a:bodyPr>
          <a:lstStyle/>
          <a:p>
            <a:r>
              <a:rPr lang="en-GB" sz="4000" b="1">
                <a:latin typeface="Ubuntu" panose="020B0504030602030204" pitchFamily="34" charset="0"/>
              </a:rPr>
              <a:t>Smoking Facts</a:t>
            </a:r>
          </a:p>
        </p:txBody>
      </p:sp>
      <p:sp>
        <p:nvSpPr>
          <p:cNvPr id="8" name="Oval 7">
            <a:extLst>
              <a:ext uri="{FF2B5EF4-FFF2-40B4-BE49-F238E27FC236}">
                <a16:creationId xmlns:a16="http://schemas.microsoft.com/office/drawing/2014/main" id="{81F32B6C-6B87-9F3D-336E-ABA711278B8A}"/>
              </a:ext>
            </a:extLst>
          </p:cNvPr>
          <p:cNvSpPr/>
          <p:nvPr/>
        </p:nvSpPr>
        <p:spPr>
          <a:xfrm>
            <a:off x="7877640" y="2552741"/>
            <a:ext cx="3415602" cy="18872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Doctors, pharmacies, school nurses, friends and family can all help people to quit smoking </a:t>
            </a:r>
            <a:endParaRPr lang="en-GB" b="1">
              <a:solidFill>
                <a:schemeClr val="bg1"/>
              </a:solidFill>
              <a:latin typeface="Ubuntu"/>
            </a:endParaRPr>
          </a:p>
        </p:txBody>
      </p:sp>
      <p:sp>
        <p:nvSpPr>
          <p:cNvPr id="9" name="Oval 8">
            <a:extLst>
              <a:ext uri="{FF2B5EF4-FFF2-40B4-BE49-F238E27FC236}">
                <a16:creationId xmlns:a16="http://schemas.microsoft.com/office/drawing/2014/main" id="{1F27E0B1-4173-722D-5463-7AC42DB76489}"/>
              </a:ext>
            </a:extLst>
          </p:cNvPr>
          <p:cNvSpPr/>
          <p:nvPr/>
        </p:nvSpPr>
        <p:spPr>
          <a:xfrm>
            <a:off x="8488914" y="348343"/>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3% of young people in Wales aged 11-16 smoke at least weekly </a:t>
            </a:r>
            <a:endParaRPr lang="en-GB" b="1">
              <a:solidFill>
                <a:schemeClr val="bg1"/>
              </a:solidFill>
              <a:latin typeface="Ubuntu"/>
            </a:endParaRPr>
          </a:p>
        </p:txBody>
      </p:sp>
      <p:pic>
        <p:nvPicPr>
          <p:cNvPr id="11" name="Picture 10">
            <a:extLst>
              <a:ext uri="{FF2B5EF4-FFF2-40B4-BE49-F238E27FC236}">
                <a16:creationId xmlns:a16="http://schemas.microsoft.com/office/drawing/2014/main" id="{1762C2A3-6FAE-7E0F-6D79-578E632C9F70}"/>
              </a:ext>
            </a:extLst>
          </p:cNvPr>
          <p:cNvPicPr>
            <a:picLocks noChangeAspect="1"/>
          </p:cNvPicPr>
          <p:nvPr/>
        </p:nvPicPr>
        <p:blipFill>
          <a:blip r:embed="rId2"/>
          <a:stretch>
            <a:fillRect/>
          </a:stretch>
        </p:blipFill>
        <p:spPr>
          <a:xfrm>
            <a:off x="2656050" y="3361174"/>
            <a:ext cx="790685" cy="1209844"/>
          </a:xfrm>
          <a:prstGeom prst="rect">
            <a:avLst/>
          </a:prstGeom>
        </p:spPr>
      </p:pic>
      <p:pic>
        <p:nvPicPr>
          <p:cNvPr id="13" name="Picture 12">
            <a:extLst>
              <a:ext uri="{FF2B5EF4-FFF2-40B4-BE49-F238E27FC236}">
                <a16:creationId xmlns:a16="http://schemas.microsoft.com/office/drawing/2014/main" id="{02E1114E-FA31-1D17-0E37-296F38D95608}"/>
              </a:ext>
            </a:extLst>
          </p:cNvPr>
          <p:cNvPicPr>
            <a:picLocks noChangeAspect="1"/>
          </p:cNvPicPr>
          <p:nvPr/>
        </p:nvPicPr>
        <p:blipFill>
          <a:blip r:embed="rId3"/>
          <a:stretch>
            <a:fillRect/>
          </a:stretch>
        </p:blipFill>
        <p:spPr>
          <a:xfrm>
            <a:off x="3322875" y="812840"/>
            <a:ext cx="1419423" cy="1076475"/>
          </a:xfrm>
          <a:prstGeom prst="rect">
            <a:avLst/>
          </a:prstGeom>
        </p:spPr>
      </p:pic>
      <p:pic>
        <p:nvPicPr>
          <p:cNvPr id="15" name="Picture 14">
            <a:extLst>
              <a:ext uri="{FF2B5EF4-FFF2-40B4-BE49-F238E27FC236}">
                <a16:creationId xmlns:a16="http://schemas.microsoft.com/office/drawing/2014/main" id="{6AA19DC4-92B4-152B-04E4-A5BADFBA72E6}"/>
              </a:ext>
            </a:extLst>
          </p:cNvPr>
          <p:cNvPicPr>
            <a:picLocks noChangeAspect="1"/>
          </p:cNvPicPr>
          <p:nvPr/>
        </p:nvPicPr>
        <p:blipFill>
          <a:blip r:embed="rId4"/>
          <a:stretch>
            <a:fillRect/>
          </a:stretch>
        </p:blipFill>
        <p:spPr>
          <a:xfrm>
            <a:off x="7442923" y="4611971"/>
            <a:ext cx="1343212" cy="1362265"/>
          </a:xfrm>
          <a:prstGeom prst="rect">
            <a:avLst/>
          </a:prstGeom>
        </p:spPr>
      </p:pic>
      <p:pic>
        <p:nvPicPr>
          <p:cNvPr id="17" name="Picture 16">
            <a:extLst>
              <a:ext uri="{FF2B5EF4-FFF2-40B4-BE49-F238E27FC236}">
                <a16:creationId xmlns:a16="http://schemas.microsoft.com/office/drawing/2014/main" id="{164A9D2A-CF86-3BB6-16B4-FC4605E68C83}"/>
              </a:ext>
            </a:extLst>
          </p:cNvPr>
          <p:cNvPicPr>
            <a:picLocks noChangeAspect="1"/>
          </p:cNvPicPr>
          <p:nvPr/>
        </p:nvPicPr>
        <p:blipFill>
          <a:blip r:embed="rId5"/>
          <a:stretch>
            <a:fillRect/>
          </a:stretch>
        </p:blipFill>
        <p:spPr>
          <a:xfrm>
            <a:off x="6494317" y="812588"/>
            <a:ext cx="1905266" cy="2000529"/>
          </a:xfrm>
          <a:prstGeom prst="rect">
            <a:avLst/>
          </a:prstGeom>
        </p:spPr>
      </p:pic>
    </p:spTree>
    <p:extLst>
      <p:ext uri="{BB962C8B-B14F-4D97-AF65-F5344CB8AC3E}">
        <p14:creationId xmlns:p14="http://schemas.microsoft.com/office/powerpoint/2010/main" val="543373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423E9-C219-D6F4-1082-1EE21D30C224}"/>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C727650E-6224-AB2F-5D09-73086C98F250}"/>
              </a:ext>
            </a:extLst>
          </p:cNvPr>
          <p:cNvSpPr/>
          <p:nvPr/>
        </p:nvSpPr>
        <p:spPr>
          <a:xfrm>
            <a:off x="402922" y="967288"/>
            <a:ext cx="3196900" cy="197939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Every shop selling cigarettes must display a notice stating the legal age to buy tobacco products </a:t>
            </a:r>
            <a:endParaRPr lang="en-GB" b="1">
              <a:solidFill>
                <a:schemeClr val="bg1"/>
              </a:solidFill>
              <a:latin typeface="Ubuntu" panose="020B0504030602030204" pitchFamily="34" charset="0"/>
            </a:endParaRPr>
          </a:p>
        </p:txBody>
      </p:sp>
      <p:sp>
        <p:nvSpPr>
          <p:cNvPr id="3" name="Oval 2">
            <a:extLst>
              <a:ext uri="{FF2B5EF4-FFF2-40B4-BE49-F238E27FC236}">
                <a16:creationId xmlns:a16="http://schemas.microsoft.com/office/drawing/2014/main" id="{9CA453A0-E39E-7815-5911-861109F00862}"/>
              </a:ext>
            </a:extLst>
          </p:cNvPr>
          <p:cNvSpPr/>
          <p:nvPr/>
        </p:nvSpPr>
        <p:spPr>
          <a:xfrm>
            <a:off x="8577274" y="3886335"/>
            <a:ext cx="3388069" cy="180669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Since 2015, shops must ensure that tobacco products including </a:t>
            </a:r>
            <a:r>
              <a:rPr lang="en-GB" b="1" err="1">
                <a:latin typeface="Ubuntu"/>
              </a:rPr>
              <a:t>cigarettesare</a:t>
            </a:r>
            <a:r>
              <a:rPr lang="en-GB" b="1">
                <a:latin typeface="Ubuntu"/>
              </a:rPr>
              <a:t> not on display</a:t>
            </a:r>
            <a:endParaRPr lang="en-GB" b="1">
              <a:solidFill>
                <a:schemeClr val="bg1"/>
              </a:solidFill>
              <a:latin typeface="Ubuntu"/>
            </a:endParaRPr>
          </a:p>
        </p:txBody>
      </p:sp>
      <p:sp>
        <p:nvSpPr>
          <p:cNvPr id="4" name="Oval 3">
            <a:extLst>
              <a:ext uri="{FF2B5EF4-FFF2-40B4-BE49-F238E27FC236}">
                <a16:creationId xmlns:a16="http://schemas.microsoft.com/office/drawing/2014/main" id="{137BBC60-CDF8-46C7-CA26-352C857C8ED1}"/>
              </a:ext>
            </a:extLst>
          </p:cNvPr>
          <p:cNvSpPr/>
          <p:nvPr/>
        </p:nvSpPr>
        <p:spPr>
          <a:xfrm>
            <a:off x="1548015" y="4742957"/>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Anyone who sells cigarettes to under-18s can be fined £2,500</a:t>
            </a:r>
            <a:endParaRPr lang="en-GB" b="1">
              <a:solidFill>
                <a:schemeClr val="bg1"/>
              </a:solidFill>
              <a:latin typeface="Ubuntu"/>
            </a:endParaRPr>
          </a:p>
        </p:txBody>
      </p:sp>
      <p:sp>
        <p:nvSpPr>
          <p:cNvPr id="5" name="Oval 4">
            <a:extLst>
              <a:ext uri="{FF2B5EF4-FFF2-40B4-BE49-F238E27FC236}">
                <a16:creationId xmlns:a16="http://schemas.microsoft.com/office/drawing/2014/main" id="{A8ED2954-20DC-28AC-F499-0C356DD1815F}"/>
              </a:ext>
            </a:extLst>
          </p:cNvPr>
          <p:cNvSpPr/>
          <p:nvPr/>
        </p:nvSpPr>
        <p:spPr>
          <a:xfrm>
            <a:off x="5255857" y="4747390"/>
            <a:ext cx="3322086" cy="189289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Cigarettes must be sold in their original packaging - selling single cigarettes is illegal </a:t>
            </a:r>
            <a:endParaRPr lang="en-GB" b="1">
              <a:solidFill>
                <a:schemeClr val="bg1"/>
              </a:solidFill>
              <a:latin typeface="Ubuntu" panose="020B0504030602030204" pitchFamily="34" charset="0"/>
            </a:endParaRPr>
          </a:p>
        </p:txBody>
      </p:sp>
      <p:sp>
        <p:nvSpPr>
          <p:cNvPr id="6" name="Oval 5">
            <a:extLst>
              <a:ext uri="{FF2B5EF4-FFF2-40B4-BE49-F238E27FC236}">
                <a16:creationId xmlns:a16="http://schemas.microsoft.com/office/drawing/2014/main" id="{4A2B2847-4373-138E-33E1-E9B1F7DCC629}"/>
              </a:ext>
            </a:extLst>
          </p:cNvPr>
          <p:cNvSpPr/>
          <p:nvPr/>
        </p:nvSpPr>
        <p:spPr>
          <a:xfrm>
            <a:off x="8071907" y="222282"/>
            <a:ext cx="3322085" cy="197998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Seeing tobacco products on display in shops has been shown to encourage young people to smoke</a:t>
            </a:r>
            <a:endParaRPr lang="en-GB" b="1">
              <a:solidFill>
                <a:schemeClr val="bg1"/>
              </a:solidFill>
              <a:latin typeface="Ubuntu" panose="020B0504030602030204" pitchFamily="34" charset="0"/>
            </a:endParaRPr>
          </a:p>
        </p:txBody>
      </p:sp>
      <p:sp>
        <p:nvSpPr>
          <p:cNvPr id="7" name="TextBox 6">
            <a:extLst>
              <a:ext uri="{FF2B5EF4-FFF2-40B4-BE49-F238E27FC236}">
                <a16:creationId xmlns:a16="http://schemas.microsoft.com/office/drawing/2014/main" id="{0D2BDCB3-A761-3EAD-9003-794CBCA49569}"/>
              </a:ext>
            </a:extLst>
          </p:cNvPr>
          <p:cNvSpPr txBox="1"/>
          <p:nvPr/>
        </p:nvSpPr>
        <p:spPr>
          <a:xfrm>
            <a:off x="4723563" y="265197"/>
            <a:ext cx="2188028" cy="707886"/>
          </a:xfrm>
          <a:prstGeom prst="rect">
            <a:avLst/>
          </a:prstGeom>
          <a:noFill/>
        </p:spPr>
        <p:txBody>
          <a:bodyPr wrap="square">
            <a:spAutoFit/>
          </a:bodyPr>
          <a:lstStyle/>
          <a:p>
            <a:r>
              <a:rPr lang="en-GB" sz="4000" b="1">
                <a:latin typeface="Ubuntu" panose="020B0504030602030204" pitchFamily="34" charset="0"/>
              </a:rPr>
              <a:t>Retailer</a:t>
            </a:r>
          </a:p>
        </p:txBody>
      </p:sp>
      <p:pic>
        <p:nvPicPr>
          <p:cNvPr id="9" name="Picture 8">
            <a:extLst>
              <a:ext uri="{FF2B5EF4-FFF2-40B4-BE49-F238E27FC236}">
                <a16:creationId xmlns:a16="http://schemas.microsoft.com/office/drawing/2014/main" id="{00E74640-E13D-77FF-9C89-A611A3219461}"/>
              </a:ext>
            </a:extLst>
          </p:cNvPr>
          <p:cNvPicPr>
            <a:picLocks noChangeAspect="1"/>
          </p:cNvPicPr>
          <p:nvPr/>
        </p:nvPicPr>
        <p:blipFill>
          <a:blip r:embed="rId2"/>
          <a:stretch>
            <a:fillRect/>
          </a:stretch>
        </p:blipFill>
        <p:spPr>
          <a:xfrm>
            <a:off x="704124" y="3386774"/>
            <a:ext cx="1305107" cy="1362265"/>
          </a:xfrm>
          <a:prstGeom prst="rect">
            <a:avLst/>
          </a:prstGeom>
        </p:spPr>
      </p:pic>
      <p:pic>
        <p:nvPicPr>
          <p:cNvPr id="11" name="Picture 10">
            <a:extLst>
              <a:ext uri="{FF2B5EF4-FFF2-40B4-BE49-F238E27FC236}">
                <a16:creationId xmlns:a16="http://schemas.microsoft.com/office/drawing/2014/main" id="{F2F37A6D-85BE-3A0A-6350-F925A169A0A5}"/>
              </a:ext>
            </a:extLst>
          </p:cNvPr>
          <p:cNvPicPr>
            <a:picLocks noChangeAspect="1"/>
          </p:cNvPicPr>
          <p:nvPr/>
        </p:nvPicPr>
        <p:blipFill>
          <a:blip r:embed="rId3"/>
          <a:stretch>
            <a:fillRect/>
          </a:stretch>
        </p:blipFill>
        <p:spPr>
          <a:xfrm>
            <a:off x="8072567" y="2429435"/>
            <a:ext cx="1695687" cy="1247949"/>
          </a:xfrm>
          <a:prstGeom prst="rect">
            <a:avLst/>
          </a:prstGeom>
        </p:spPr>
      </p:pic>
      <p:pic>
        <p:nvPicPr>
          <p:cNvPr id="15" name="Picture 14">
            <a:extLst>
              <a:ext uri="{FF2B5EF4-FFF2-40B4-BE49-F238E27FC236}">
                <a16:creationId xmlns:a16="http://schemas.microsoft.com/office/drawing/2014/main" id="{ADC075C9-4A34-D16F-D0D8-C3441A93B3FF}"/>
              </a:ext>
            </a:extLst>
          </p:cNvPr>
          <p:cNvPicPr>
            <a:picLocks noChangeAspect="1"/>
          </p:cNvPicPr>
          <p:nvPr/>
        </p:nvPicPr>
        <p:blipFill>
          <a:blip r:embed="rId4"/>
          <a:stretch>
            <a:fillRect/>
          </a:stretch>
        </p:blipFill>
        <p:spPr>
          <a:xfrm>
            <a:off x="3880075" y="1902681"/>
            <a:ext cx="1943371" cy="2286319"/>
          </a:xfrm>
          <a:prstGeom prst="rect">
            <a:avLst/>
          </a:prstGeom>
        </p:spPr>
      </p:pic>
      <p:pic>
        <p:nvPicPr>
          <p:cNvPr id="10" name="Picture 9">
            <a:extLst>
              <a:ext uri="{FF2B5EF4-FFF2-40B4-BE49-F238E27FC236}">
                <a16:creationId xmlns:a16="http://schemas.microsoft.com/office/drawing/2014/main" id="{2DE2B299-E801-649D-C415-09E2B23C84F8}"/>
              </a:ext>
            </a:extLst>
          </p:cNvPr>
          <p:cNvPicPr>
            <a:picLocks noChangeAspect="1"/>
          </p:cNvPicPr>
          <p:nvPr/>
        </p:nvPicPr>
        <p:blipFill>
          <a:blip r:embed="rId5"/>
          <a:stretch>
            <a:fillRect/>
          </a:stretch>
        </p:blipFill>
        <p:spPr>
          <a:xfrm>
            <a:off x="6310857" y="1531473"/>
            <a:ext cx="1533293" cy="2536617"/>
          </a:xfrm>
          <a:prstGeom prst="rect">
            <a:avLst/>
          </a:prstGeom>
        </p:spPr>
      </p:pic>
    </p:spTree>
    <p:extLst>
      <p:ext uri="{BB962C8B-B14F-4D97-AF65-F5344CB8AC3E}">
        <p14:creationId xmlns:p14="http://schemas.microsoft.com/office/powerpoint/2010/main" val="2262488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180DD-46E6-EF08-983E-579375CA9B25}"/>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DA427FC7-0403-EFE8-8A4A-F793C31D4ED3}"/>
              </a:ext>
            </a:extLst>
          </p:cNvPr>
          <p:cNvSpPr/>
          <p:nvPr/>
        </p:nvSpPr>
        <p:spPr>
          <a:xfrm>
            <a:off x="8657224" y="518462"/>
            <a:ext cx="3380433"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The government collects around £12 billion a year in tax from the sale of tobacco products</a:t>
            </a:r>
            <a:endParaRPr lang="en-GB" b="1">
              <a:solidFill>
                <a:schemeClr val="bg1"/>
              </a:solidFill>
              <a:latin typeface="Ubuntu"/>
            </a:endParaRPr>
          </a:p>
        </p:txBody>
      </p:sp>
      <p:sp>
        <p:nvSpPr>
          <p:cNvPr id="3" name="Oval 2">
            <a:extLst>
              <a:ext uri="{FF2B5EF4-FFF2-40B4-BE49-F238E27FC236}">
                <a16:creationId xmlns:a16="http://schemas.microsoft.com/office/drawing/2014/main" id="{E719B020-1BC2-2007-8E93-BE041B00D5F9}"/>
              </a:ext>
            </a:extLst>
          </p:cNvPr>
          <p:cNvSpPr/>
          <p:nvPr/>
        </p:nvSpPr>
        <p:spPr>
          <a:xfrm>
            <a:off x="7897586" y="2886524"/>
            <a:ext cx="3216310"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Since 2015 it has been illegal to smoke in a car carrying anyone under the age of 18</a:t>
            </a:r>
            <a:endParaRPr lang="en-GB" b="1">
              <a:solidFill>
                <a:schemeClr val="bg1"/>
              </a:solidFill>
              <a:latin typeface="Ubuntu"/>
            </a:endParaRPr>
          </a:p>
        </p:txBody>
      </p:sp>
      <p:sp>
        <p:nvSpPr>
          <p:cNvPr id="4" name="Oval 3">
            <a:extLst>
              <a:ext uri="{FF2B5EF4-FFF2-40B4-BE49-F238E27FC236}">
                <a16:creationId xmlns:a16="http://schemas.microsoft.com/office/drawing/2014/main" id="{32FC24B5-6EC6-3BE5-DBD9-D4BCD2DB9141}"/>
              </a:ext>
            </a:extLst>
          </p:cNvPr>
          <p:cNvSpPr/>
          <p:nvPr/>
        </p:nvSpPr>
        <p:spPr>
          <a:xfrm>
            <a:off x="333840" y="3260824"/>
            <a:ext cx="3392156"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The UK government spends around £87 million every year to help people quit smoking</a:t>
            </a:r>
            <a:endParaRPr lang="en-GB" b="1">
              <a:solidFill>
                <a:schemeClr val="bg1"/>
              </a:solidFill>
              <a:latin typeface="Ubuntu"/>
            </a:endParaRPr>
          </a:p>
        </p:txBody>
      </p:sp>
      <p:sp>
        <p:nvSpPr>
          <p:cNvPr id="5" name="Oval 4">
            <a:extLst>
              <a:ext uri="{FF2B5EF4-FFF2-40B4-BE49-F238E27FC236}">
                <a16:creationId xmlns:a16="http://schemas.microsoft.com/office/drawing/2014/main" id="{AADB2CB2-A75C-D5CD-47D6-500C1B061D58}"/>
              </a:ext>
            </a:extLst>
          </p:cNvPr>
          <p:cNvSpPr/>
          <p:nvPr/>
        </p:nvSpPr>
        <p:spPr>
          <a:xfrm>
            <a:off x="4409284" y="4690203"/>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In Wales smokers cost the NHS £386 million a year to treat disease</a:t>
            </a:r>
            <a:endParaRPr lang="en-GB" b="1">
              <a:solidFill>
                <a:schemeClr val="bg1"/>
              </a:solidFill>
              <a:latin typeface="Ubuntu"/>
            </a:endParaRPr>
          </a:p>
        </p:txBody>
      </p:sp>
      <p:sp>
        <p:nvSpPr>
          <p:cNvPr id="6" name="Oval 5">
            <a:extLst>
              <a:ext uri="{FF2B5EF4-FFF2-40B4-BE49-F238E27FC236}">
                <a16:creationId xmlns:a16="http://schemas.microsoft.com/office/drawing/2014/main" id="{ED36BD27-E21A-2429-BEE4-66E40480AA75}"/>
              </a:ext>
            </a:extLst>
          </p:cNvPr>
          <p:cNvSpPr/>
          <p:nvPr/>
        </p:nvSpPr>
        <p:spPr>
          <a:xfrm>
            <a:off x="8859028" y="4889495"/>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Smoking in enclosed or semi-enclosed public places was banned in Wales in 2007</a:t>
            </a:r>
            <a:endParaRPr lang="en-GB" b="1">
              <a:solidFill>
                <a:schemeClr val="bg1"/>
              </a:solidFill>
              <a:latin typeface="Ubuntu"/>
            </a:endParaRPr>
          </a:p>
        </p:txBody>
      </p:sp>
      <p:sp>
        <p:nvSpPr>
          <p:cNvPr id="7" name="TextBox 6">
            <a:extLst>
              <a:ext uri="{FF2B5EF4-FFF2-40B4-BE49-F238E27FC236}">
                <a16:creationId xmlns:a16="http://schemas.microsoft.com/office/drawing/2014/main" id="{453AAEB4-1A97-8E10-EAC6-5578C7CE2F31}"/>
              </a:ext>
            </a:extLst>
          </p:cNvPr>
          <p:cNvSpPr txBox="1"/>
          <p:nvPr/>
        </p:nvSpPr>
        <p:spPr>
          <a:xfrm>
            <a:off x="3918858" y="163286"/>
            <a:ext cx="4190999" cy="707886"/>
          </a:xfrm>
          <a:prstGeom prst="rect">
            <a:avLst/>
          </a:prstGeom>
          <a:noFill/>
        </p:spPr>
        <p:txBody>
          <a:bodyPr wrap="square">
            <a:spAutoFit/>
          </a:bodyPr>
          <a:lstStyle/>
          <a:p>
            <a:r>
              <a:rPr lang="en-GB" sz="4000" b="1">
                <a:latin typeface="Ubuntu" panose="020B0504030602030204" pitchFamily="34" charset="0"/>
              </a:rPr>
              <a:t>Tax and the Law</a:t>
            </a:r>
          </a:p>
        </p:txBody>
      </p:sp>
      <p:sp>
        <p:nvSpPr>
          <p:cNvPr id="8" name="Oval 7">
            <a:extLst>
              <a:ext uri="{FF2B5EF4-FFF2-40B4-BE49-F238E27FC236}">
                <a16:creationId xmlns:a16="http://schemas.microsoft.com/office/drawing/2014/main" id="{AC936386-E41B-517E-5846-7F4332E5F1BE}"/>
              </a:ext>
            </a:extLst>
          </p:cNvPr>
          <p:cNvSpPr/>
          <p:nvPr/>
        </p:nvSpPr>
        <p:spPr>
          <a:xfrm>
            <a:off x="3589505" y="870155"/>
            <a:ext cx="3603172" cy="206312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In 2021 smoking was banned in some outdoor spaces such as around hospitals, schools and playgrounds</a:t>
            </a:r>
            <a:endParaRPr lang="en-GB" b="1">
              <a:solidFill>
                <a:schemeClr val="bg1"/>
              </a:solidFill>
              <a:latin typeface="Ubuntu"/>
            </a:endParaRPr>
          </a:p>
        </p:txBody>
      </p:sp>
      <p:pic>
        <p:nvPicPr>
          <p:cNvPr id="10" name="Picture 9">
            <a:extLst>
              <a:ext uri="{FF2B5EF4-FFF2-40B4-BE49-F238E27FC236}">
                <a16:creationId xmlns:a16="http://schemas.microsoft.com/office/drawing/2014/main" id="{B6055478-B9C0-3EE2-86EC-77C6F7B44755}"/>
              </a:ext>
            </a:extLst>
          </p:cNvPr>
          <p:cNvPicPr>
            <a:picLocks noChangeAspect="1"/>
          </p:cNvPicPr>
          <p:nvPr/>
        </p:nvPicPr>
        <p:blipFill>
          <a:blip r:embed="rId2"/>
          <a:stretch>
            <a:fillRect/>
          </a:stretch>
        </p:blipFill>
        <p:spPr>
          <a:xfrm>
            <a:off x="1447362" y="718772"/>
            <a:ext cx="1653123" cy="2361705"/>
          </a:xfrm>
          <a:prstGeom prst="rect">
            <a:avLst/>
          </a:prstGeom>
        </p:spPr>
      </p:pic>
      <p:pic>
        <p:nvPicPr>
          <p:cNvPr id="12" name="Picture 11">
            <a:extLst>
              <a:ext uri="{FF2B5EF4-FFF2-40B4-BE49-F238E27FC236}">
                <a16:creationId xmlns:a16="http://schemas.microsoft.com/office/drawing/2014/main" id="{9CA5278A-8F06-647F-D8DE-3815D18AC4EC}"/>
              </a:ext>
            </a:extLst>
          </p:cNvPr>
          <p:cNvPicPr>
            <a:picLocks noChangeAspect="1"/>
          </p:cNvPicPr>
          <p:nvPr/>
        </p:nvPicPr>
        <p:blipFill>
          <a:blip r:embed="rId3"/>
          <a:stretch>
            <a:fillRect/>
          </a:stretch>
        </p:blipFill>
        <p:spPr>
          <a:xfrm>
            <a:off x="6100129" y="3432932"/>
            <a:ext cx="1774790" cy="1249385"/>
          </a:xfrm>
          <a:prstGeom prst="rect">
            <a:avLst/>
          </a:prstGeom>
        </p:spPr>
      </p:pic>
      <p:pic>
        <p:nvPicPr>
          <p:cNvPr id="14" name="Picture 13">
            <a:extLst>
              <a:ext uri="{FF2B5EF4-FFF2-40B4-BE49-F238E27FC236}">
                <a16:creationId xmlns:a16="http://schemas.microsoft.com/office/drawing/2014/main" id="{71749709-6CD9-C7ED-95A0-27A7891304E7}"/>
              </a:ext>
            </a:extLst>
          </p:cNvPr>
          <p:cNvPicPr>
            <a:picLocks noChangeAspect="1"/>
          </p:cNvPicPr>
          <p:nvPr/>
        </p:nvPicPr>
        <p:blipFill>
          <a:blip r:embed="rId4"/>
          <a:stretch>
            <a:fillRect/>
          </a:stretch>
        </p:blipFill>
        <p:spPr>
          <a:xfrm>
            <a:off x="2272604" y="5315987"/>
            <a:ext cx="1467055" cy="1305107"/>
          </a:xfrm>
          <a:prstGeom prst="rect">
            <a:avLst/>
          </a:prstGeom>
        </p:spPr>
      </p:pic>
    </p:spTree>
    <p:extLst>
      <p:ext uri="{BB962C8B-B14F-4D97-AF65-F5344CB8AC3E}">
        <p14:creationId xmlns:p14="http://schemas.microsoft.com/office/powerpoint/2010/main" val="3013361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C5C1E-180C-BF2E-3C81-A5088440538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C8F16ECD-7040-9DB8-1A35-0A625C891BF7}"/>
              </a:ext>
            </a:extLst>
          </p:cNvPr>
          <p:cNvSpPr/>
          <p:nvPr/>
        </p:nvSpPr>
        <p:spPr>
          <a:xfrm>
            <a:off x="3452716" y="1624265"/>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1.6 million illegal cigarettes were found in just one raid by the North Wales police</a:t>
            </a:r>
            <a:endParaRPr lang="en-GB" b="1">
              <a:solidFill>
                <a:schemeClr val="bg1"/>
              </a:solidFill>
              <a:latin typeface="Ubuntu" panose="020B0504030602030204" pitchFamily="34" charset="0"/>
            </a:endParaRPr>
          </a:p>
        </p:txBody>
      </p:sp>
      <p:sp>
        <p:nvSpPr>
          <p:cNvPr id="3" name="Oval 2">
            <a:extLst>
              <a:ext uri="{FF2B5EF4-FFF2-40B4-BE49-F238E27FC236}">
                <a16:creationId xmlns:a16="http://schemas.microsoft.com/office/drawing/2014/main" id="{C1B714FB-612C-255F-231E-5EF0E31945C7}"/>
              </a:ext>
            </a:extLst>
          </p:cNvPr>
          <p:cNvSpPr/>
          <p:nvPr/>
        </p:nvSpPr>
        <p:spPr>
          <a:xfrm>
            <a:off x="6749143" y="2386484"/>
            <a:ext cx="3875314" cy="20791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Some of the people involved in the sale of illegal tobacco may also commit other more serious crimes </a:t>
            </a:r>
            <a:endParaRPr lang="en-GB" b="1">
              <a:solidFill>
                <a:schemeClr val="bg1"/>
              </a:solidFill>
              <a:latin typeface="Ubuntu" panose="020B0504030602030204" pitchFamily="34" charset="0"/>
            </a:endParaRPr>
          </a:p>
        </p:txBody>
      </p:sp>
      <p:sp>
        <p:nvSpPr>
          <p:cNvPr id="4" name="Oval 3">
            <a:extLst>
              <a:ext uri="{FF2B5EF4-FFF2-40B4-BE49-F238E27FC236}">
                <a16:creationId xmlns:a16="http://schemas.microsoft.com/office/drawing/2014/main" id="{6F79A92E-02DE-315C-0E84-D00973EF383C}"/>
              </a:ext>
            </a:extLst>
          </p:cNvPr>
          <p:cNvSpPr/>
          <p:nvPr/>
        </p:nvSpPr>
        <p:spPr>
          <a:xfrm>
            <a:off x="467099" y="4456577"/>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The USA is the biggest exporter of manufactured cigarettes</a:t>
            </a:r>
            <a:endParaRPr lang="en-GB" b="1">
              <a:solidFill>
                <a:schemeClr val="bg1"/>
              </a:solidFill>
              <a:latin typeface="Ubuntu" panose="020B0504030602030204" pitchFamily="34" charset="0"/>
            </a:endParaRPr>
          </a:p>
        </p:txBody>
      </p:sp>
      <p:sp>
        <p:nvSpPr>
          <p:cNvPr id="5" name="Oval 4">
            <a:extLst>
              <a:ext uri="{FF2B5EF4-FFF2-40B4-BE49-F238E27FC236}">
                <a16:creationId xmlns:a16="http://schemas.microsoft.com/office/drawing/2014/main" id="{FE66ABB8-2553-E41C-2CCA-21118B8E2848}"/>
              </a:ext>
            </a:extLst>
          </p:cNvPr>
          <p:cNvSpPr/>
          <p:nvPr/>
        </p:nvSpPr>
        <p:spPr>
          <a:xfrm>
            <a:off x="4017666" y="4664000"/>
            <a:ext cx="3461657" cy="196953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Illegal tobacco is often sold at car boot sales, from people's homes, ice cream vans and in some corner shops</a:t>
            </a:r>
            <a:endParaRPr lang="en-GB" b="1">
              <a:solidFill>
                <a:schemeClr val="bg1"/>
              </a:solidFill>
              <a:latin typeface="Ubuntu"/>
            </a:endParaRPr>
          </a:p>
        </p:txBody>
      </p:sp>
      <p:sp>
        <p:nvSpPr>
          <p:cNvPr id="6" name="Oval 5">
            <a:extLst>
              <a:ext uri="{FF2B5EF4-FFF2-40B4-BE49-F238E27FC236}">
                <a16:creationId xmlns:a16="http://schemas.microsoft.com/office/drawing/2014/main" id="{4759D4EC-411F-2F27-6426-B52F0167CF24}"/>
              </a:ext>
            </a:extLst>
          </p:cNvPr>
          <p:cNvSpPr/>
          <p:nvPr/>
        </p:nvSpPr>
        <p:spPr>
          <a:xfrm>
            <a:off x="8739285" y="4747390"/>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Two of the largest tobacco companies in the world are based in the UK</a:t>
            </a:r>
            <a:endParaRPr lang="en-GB" b="1">
              <a:solidFill>
                <a:schemeClr val="bg1"/>
              </a:solidFill>
              <a:latin typeface="Ubuntu" panose="020B0504030602030204" pitchFamily="34" charset="0"/>
            </a:endParaRPr>
          </a:p>
        </p:txBody>
      </p:sp>
      <p:sp>
        <p:nvSpPr>
          <p:cNvPr id="7" name="TextBox 6">
            <a:extLst>
              <a:ext uri="{FF2B5EF4-FFF2-40B4-BE49-F238E27FC236}">
                <a16:creationId xmlns:a16="http://schemas.microsoft.com/office/drawing/2014/main" id="{339368D1-06B0-426B-FAB4-2D26AD6FCD4C}"/>
              </a:ext>
            </a:extLst>
          </p:cNvPr>
          <p:cNvSpPr txBox="1"/>
          <p:nvPr/>
        </p:nvSpPr>
        <p:spPr>
          <a:xfrm>
            <a:off x="4077822" y="420357"/>
            <a:ext cx="2013857" cy="707886"/>
          </a:xfrm>
          <a:prstGeom prst="rect">
            <a:avLst/>
          </a:prstGeom>
          <a:noFill/>
        </p:spPr>
        <p:txBody>
          <a:bodyPr wrap="square">
            <a:spAutoFit/>
          </a:bodyPr>
          <a:lstStyle/>
          <a:p>
            <a:r>
              <a:rPr lang="en-GB" sz="4000" b="1">
                <a:latin typeface="Ubuntu" panose="020B0504030602030204" pitchFamily="34" charset="0"/>
              </a:rPr>
              <a:t>Supply </a:t>
            </a:r>
          </a:p>
        </p:txBody>
      </p:sp>
      <p:sp>
        <p:nvSpPr>
          <p:cNvPr id="8" name="Oval 7">
            <a:extLst>
              <a:ext uri="{FF2B5EF4-FFF2-40B4-BE49-F238E27FC236}">
                <a16:creationId xmlns:a16="http://schemas.microsoft.com/office/drawing/2014/main" id="{24BB91B2-5B36-0429-D481-18E3DA4D35A1}"/>
              </a:ext>
            </a:extLst>
          </p:cNvPr>
          <p:cNvSpPr/>
          <p:nvPr/>
        </p:nvSpPr>
        <p:spPr>
          <a:xfrm>
            <a:off x="8738987" y="350744"/>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1 million illegal cigarettes are smoked in Wales every day</a:t>
            </a:r>
            <a:endParaRPr lang="en-GB" b="1">
              <a:solidFill>
                <a:schemeClr val="bg1"/>
              </a:solidFill>
              <a:latin typeface="Ubuntu" panose="020B0504030602030204" pitchFamily="34" charset="0"/>
            </a:endParaRPr>
          </a:p>
        </p:txBody>
      </p:sp>
      <p:sp>
        <p:nvSpPr>
          <p:cNvPr id="9" name="Oval 8">
            <a:extLst>
              <a:ext uri="{FF2B5EF4-FFF2-40B4-BE49-F238E27FC236}">
                <a16:creationId xmlns:a16="http://schemas.microsoft.com/office/drawing/2014/main" id="{351D500F-746B-D032-CD1D-1A4BCEC6AA58}"/>
              </a:ext>
            </a:extLst>
          </p:cNvPr>
          <p:cNvSpPr/>
          <p:nvPr/>
        </p:nvSpPr>
        <p:spPr>
          <a:xfrm>
            <a:off x="48957" y="1123766"/>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Brazil is the biggest exporter of tobacco leaf used to make cigarettes</a:t>
            </a:r>
            <a:endParaRPr lang="en-GB" b="1">
              <a:solidFill>
                <a:schemeClr val="bg1"/>
              </a:solidFill>
              <a:latin typeface="Ubuntu"/>
            </a:endParaRPr>
          </a:p>
        </p:txBody>
      </p:sp>
      <p:pic>
        <p:nvPicPr>
          <p:cNvPr id="11" name="Picture 10" descr="A close-up of a plant&#10;&#10;AI-generated content may be incorrect.">
            <a:extLst>
              <a:ext uri="{FF2B5EF4-FFF2-40B4-BE49-F238E27FC236}">
                <a16:creationId xmlns:a16="http://schemas.microsoft.com/office/drawing/2014/main" id="{FEBB8032-B384-C736-CC7B-33FFFDBE1928}"/>
              </a:ext>
            </a:extLst>
          </p:cNvPr>
          <p:cNvPicPr>
            <a:picLocks noChangeAspect="1"/>
          </p:cNvPicPr>
          <p:nvPr/>
        </p:nvPicPr>
        <p:blipFill>
          <a:blip r:embed="rId2"/>
          <a:stretch>
            <a:fillRect/>
          </a:stretch>
        </p:blipFill>
        <p:spPr>
          <a:xfrm>
            <a:off x="1812888" y="2926497"/>
            <a:ext cx="1778029" cy="1406018"/>
          </a:xfrm>
          <a:prstGeom prst="rect">
            <a:avLst/>
          </a:prstGeom>
        </p:spPr>
      </p:pic>
      <p:pic>
        <p:nvPicPr>
          <p:cNvPr id="13" name="Picture 12" descr="A close-up of cigarettes&#10;&#10;AI-generated content may be incorrect.">
            <a:extLst>
              <a:ext uri="{FF2B5EF4-FFF2-40B4-BE49-F238E27FC236}">
                <a16:creationId xmlns:a16="http://schemas.microsoft.com/office/drawing/2014/main" id="{3E753F75-F0F8-FA82-9373-DA6360B8E1E2}"/>
              </a:ext>
            </a:extLst>
          </p:cNvPr>
          <p:cNvPicPr>
            <a:picLocks noChangeAspect="1"/>
          </p:cNvPicPr>
          <p:nvPr/>
        </p:nvPicPr>
        <p:blipFill>
          <a:blip r:embed="rId3"/>
          <a:stretch>
            <a:fillRect/>
          </a:stretch>
        </p:blipFill>
        <p:spPr>
          <a:xfrm>
            <a:off x="6523137" y="703280"/>
            <a:ext cx="1900649" cy="1447905"/>
          </a:xfrm>
          <a:prstGeom prst="rect">
            <a:avLst/>
          </a:prstGeom>
        </p:spPr>
      </p:pic>
    </p:spTree>
    <p:extLst>
      <p:ext uri="{BB962C8B-B14F-4D97-AF65-F5344CB8AC3E}">
        <p14:creationId xmlns:p14="http://schemas.microsoft.com/office/powerpoint/2010/main" val="3053774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22B9D-46BF-9F49-6388-0D3A12FAB972}"/>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B307CCD9-802F-54BC-C9CB-A16458D3B588}"/>
              </a:ext>
            </a:extLst>
          </p:cNvPr>
          <p:cNvSpPr/>
          <p:nvPr/>
        </p:nvSpPr>
        <p:spPr>
          <a:xfrm>
            <a:off x="51648" y="2379919"/>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Smoke from one cigarette can linger in a room for up to 5 hours</a:t>
            </a:r>
            <a:endParaRPr lang="en-GB" b="1">
              <a:solidFill>
                <a:schemeClr val="bg1"/>
              </a:solidFill>
              <a:latin typeface="Ubuntu" panose="020B0504030602030204" pitchFamily="34" charset="0"/>
            </a:endParaRPr>
          </a:p>
        </p:txBody>
      </p:sp>
      <p:sp>
        <p:nvSpPr>
          <p:cNvPr id="3" name="Oval 2">
            <a:extLst>
              <a:ext uri="{FF2B5EF4-FFF2-40B4-BE49-F238E27FC236}">
                <a16:creationId xmlns:a16="http://schemas.microsoft.com/office/drawing/2014/main" id="{9DD877B2-74AF-4AB3-ECA5-9B696D323D16}"/>
              </a:ext>
            </a:extLst>
          </p:cNvPr>
          <p:cNvSpPr/>
          <p:nvPr/>
        </p:nvSpPr>
        <p:spPr>
          <a:xfrm>
            <a:off x="4102809" y="2644526"/>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A 20 a day smoker creates 7,300 cigarette butts a year</a:t>
            </a:r>
            <a:endParaRPr lang="en-GB" b="1">
              <a:solidFill>
                <a:schemeClr val="bg1"/>
              </a:solidFill>
              <a:latin typeface="Ubuntu"/>
            </a:endParaRPr>
          </a:p>
        </p:txBody>
      </p:sp>
      <p:sp>
        <p:nvSpPr>
          <p:cNvPr id="4" name="Oval 3">
            <a:extLst>
              <a:ext uri="{FF2B5EF4-FFF2-40B4-BE49-F238E27FC236}">
                <a16:creationId xmlns:a16="http://schemas.microsoft.com/office/drawing/2014/main" id="{6392D40C-CCF9-4EA1-921F-207A4AC49BD7}"/>
              </a:ext>
            </a:extLst>
          </p:cNvPr>
          <p:cNvSpPr/>
          <p:nvPr/>
        </p:nvSpPr>
        <p:spPr>
          <a:xfrm>
            <a:off x="1558063" y="4601442"/>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Smoking is one of the main causes of fires in the home</a:t>
            </a:r>
            <a:endParaRPr lang="en-GB" b="1">
              <a:solidFill>
                <a:schemeClr val="bg1"/>
              </a:solidFill>
              <a:latin typeface="Ubuntu" panose="020B0504030602030204" pitchFamily="34" charset="0"/>
            </a:endParaRPr>
          </a:p>
        </p:txBody>
      </p:sp>
      <p:sp>
        <p:nvSpPr>
          <p:cNvPr id="5" name="Oval 4">
            <a:extLst>
              <a:ext uri="{FF2B5EF4-FFF2-40B4-BE49-F238E27FC236}">
                <a16:creationId xmlns:a16="http://schemas.microsoft.com/office/drawing/2014/main" id="{F1ACB95B-F59C-326F-65CB-8F6525F1ED0D}"/>
              </a:ext>
            </a:extLst>
          </p:cNvPr>
          <p:cNvSpPr/>
          <p:nvPr/>
        </p:nvSpPr>
        <p:spPr>
          <a:xfrm>
            <a:off x="6750549" y="4824181"/>
            <a:ext cx="2993572" cy="1805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Almost half the world’s children live in a home with a smoker</a:t>
            </a:r>
            <a:endParaRPr lang="en-GB" b="1">
              <a:solidFill>
                <a:schemeClr val="bg1"/>
              </a:solidFill>
              <a:latin typeface="Ubuntu"/>
            </a:endParaRPr>
          </a:p>
        </p:txBody>
      </p:sp>
      <p:sp>
        <p:nvSpPr>
          <p:cNvPr id="6" name="Oval 5">
            <a:extLst>
              <a:ext uri="{FF2B5EF4-FFF2-40B4-BE49-F238E27FC236}">
                <a16:creationId xmlns:a16="http://schemas.microsoft.com/office/drawing/2014/main" id="{4252B7A7-47A7-2D51-99C6-701C5B31CFC9}"/>
              </a:ext>
            </a:extLst>
          </p:cNvPr>
          <p:cNvSpPr/>
          <p:nvPr/>
        </p:nvSpPr>
        <p:spPr>
          <a:xfrm>
            <a:off x="8473272" y="2948489"/>
            <a:ext cx="3274658" cy="18814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a:latin typeface="Ubuntu" panose="020B0504030602030204" pitchFamily="34" charset="0"/>
              </a:rPr>
              <a:t>Cigarette butts make up 70%-90% of street litter and are the most littered item in the world</a:t>
            </a:r>
            <a:endParaRPr lang="en-GB" b="1">
              <a:solidFill>
                <a:schemeClr val="bg1"/>
              </a:solidFill>
              <a:latin typeface="Ubuntu" panose="020B0504030602030204" pitchFamily="34" charset="0"/>
            </a:endParaRPr>
          </a:p>
        </p:txBody>
      </p:sp>
      <p:sp>
        <p:nvSpPr>
          <p:cNvPr id="7" name="TextBox 6">
            <a:extLst>
              <a:ext uri="{FF2B5EF4-FFF2-40B4-BE49-F238E27FC236}">
                <a16:creationId xmlns:a16="http://schemas.microsoft.com/office/drawing/2014/main" id="{CEBC0430-5208-3A65-19DD-F92971EF492B}"/>
              </a:ext>
            </a:extLst>
          </p:cNvPr>
          <p:cNvSpPr txBox="1"/>
          <p:nvPr/>
        </p:nvSpPr>
        <p:spPr>
          <a:xfrm>
            <a:off x="4599214" y="76791"/>
            <a:ext cx="2993572" cy="707886"/>
          </a:xfrm>
          <a:prstGeom prst="rect">
            <a:avLst/>
          </a:prstGeom>
          <a:noFill/>
        </p:spPr>
        <p:txBody>
          <a:bodyPr wrap="square">
            <a:spAutoFit/>
          </a:bodyPr>
          <a:lstStyle/>
          <a:p>
            <a:r>
              <a:rPr lang="en-GB" sz="4000" b="1">
                <a:latin typeface="Ubuntu" panose="020B0504030602030204" pitchFamily="34" charset="0"/>
              </a:rPr>
              <a:t>Community</a:t>
            </a:r>
          </a:p>
        </p:txBody>
      </p:sp>
      <p:sp>
        <p:nvSpPr>
          <p:cNvPr id="8" name="Oval 7">
            <a:extLst>
              <a:ext uri="{FF2B5EF4-FFF2-40B4-BE49-F238E27FC236}">
                <a16:creationId xmlns:a16="http://schemas.microsoft.com/office/drawing/2014/main" id="{0F7CB3B9-247D-C8E4-BD81-E586261FB21A}"/>
              </a:ext>
            </a:extLst>
          </p:cNvPr>
          <p:cNvSpPr/>
          <p:nvPr/>
        </p:nvSpPr>
        <p:spPr>
          <a:xfrm>
            <a:off x="8393723" y="293212"/>
            <a:ext cx="3623000" cy="220979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latin typeface="Ubuntu"/>
              </a:rPr>
              <a:t>Breathing in others' smoke can be harmful to our health - this is called second hand smoking or passive smoking</a:t>
            </a:r>
            <a:endParaRPr lang="en-GB" b="1">
              <a:solidFill>
                <a:schemeClr val="bg1"/>
              </a:solidFill>
              <a:latin typeface="Ubuntu"/>
            </a:endParaRPr>
          </a:p>
        </p:txBody>
      </p:sp>
      <p:pic>
        <p:nvPicPr>
          <p:cNvPr id="10" name="Picture 9">
            <a:extLst>
              <a:ext uri="{FF2B5EF4-FFF2-40B4-BE49-F238E27FC236}">
                <a16:creationId xmlns:a16="http://schemas.microsoft.com/office/drawing/2014/main" id="{AEF42991-1C95-312B-4F7B-75DEA4C8F113}"/>
              </a:ext>
            </a:extLst>
          </p:cNvPr>
          <p:cNvPicPr>
            <a:picLocks noChangeAspect="1"/>
          </p:cNvPicPr>
          <p:nvPr/>
        </p:nvPicPr>
        <p:blipFill>
          <a:blip r:embed="rId2"/>
          <a:stretch>
            <a:fillRect/>
          </a:stretch>
        </p:blipFill>
        <p:spPr>
          <a:xfrm>
            <a:off x="2151469" y="538209"/>
            <a:ext cx="1799694" cy="1719807"/>
          </a:xfrm>
          <a:prstGeom prst="rect">
            <a:avLst/>
          </a:prstGeom>
        </p:spPr>
      </p:pic>
      <p:pic>
        <p:nvPicPr>
          <p:cNvPr id="12" name="Picture 11">
            <a:extLst>
              <a:ext uri="{FF2B5EF4-FFF2-40B4-BE49-F238E27FC236}">
                <a16:creationId xmlns:a16="http://schemas.microsoft.com/office/drawing/2014/main" id="{3E595B1F-81CB-FEE9-8C93-8B209924BD38}"/>
              </a:ext>
            </a:extLst>
          </p:cNvPr>
          <p:cNvPicPr>
            <a:picLocks noChangeAspect="1"/>
          </p:cNvPicPr>
          <p:nvPr/>
        </p:nvPicPr>
        <p:blipFill>
          <a:blip r:embed="rId3"/>
          <a:stretch>
            <a:fillRect/>
          </a:stretch>
        </p:blipFill>
        <p:spPr>
          <a:xfrm>
            <a:off x="4994067" y="836635"/>
            <a:ext cx="2462797" cy="1739579"/>
          </a:xfrm>
          <a:prstGeom prst="rect">
            <a:avLst/>
          </a:prstGeom>
        </p:spPr>
      </p:pic>
      <p:pic>
        <p:nvPicPr>
          <p:cNvPr id="14" name="Picture 13">
            <a:extLst>
              <a:ext uri="{FF2B5EF4-FFF2-40B4-BE49-F238E27FC236}">
                <a16:creationId xmlns:a16="http://schemas.microsoft.com/office/drawing/2014/main" id="{9373E5E0-D1A0-5C87-7B26-64C270493BE1}"/>
              </a:ext>
            </a:extLst>
          </p:cNvPr>
          <p:cNvPicPr>
            <a:picLocks noChangeAspect="1"/>
          </p:cNvPicPr>
          <p:nvPr/>
        </p:nvPicPr>
        <p:blipFill>
          <a:blip r:embed="rId4"/>
          <a:stretch>
            <a:fillRect/>
          </a:stretch>
        </p:blipFill>
        <p:spPr>
          <a:xfrm>
            <a:off x="4804293" y="4825603"/>
            <a:ext cx="1733792" cy="1543265"/>
          </a:xfrm>
          <a:prstGeom prst="rect">
            <a:avLst/>
          </a:prstGeom>
        </p:spPr>
      </p:pic>
    </p:spTree>
    <p:extLst>
      <p:ext uri="{BB962C8B-B14F-4D97-AF65-F5344CB8AC3E}">
        <p14:creationId xmlns:p14="http://schemas.microsoft.com/office/powerpoint/2010/main" val="2025587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03866BA-957E-B8AA-D2ED-29464CD5EA14}"/>
              </a:ext>
            </a:extLst>
          </p:cNvPr>
          <p:cNvSpPr txBox="1"/>
          <p:nvPr/>
        </p:nvSpPr>
        <p:spPr>
          <a:xfrm>
            <a:off x="270424" y="846234"/>
            <a:ext cx="10792752" cy="5405198"/>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r>
              <a:rPr lang="en-US" b="1" dirty="0">
                <a:solidFill>
                  <a:schemeClr val="tx2"/>
                </a:solidFill>
                <a:latin typeface="Ubuntu"/>
                <a:cs typeface="Calibri"/>
              </a:rPr>
              <a:t>Further possible learning suggestions</a:t>
            </a:r>
          </a:p>
          <a:p>
            <a:r>
              <a:rPr lang="en-US" sz="1700" b="1">
                <a:latin typeface="Ubuntu"/>
              </a:rPr>
              <a:t>Environmental Impact Investigation (Wales Focus): </a:t>
            </a:r>
            <a:r>
              <a:rPr lang="en-US" sz="1700">
                <a:latin typeface="Ubuntu"/>
              </a:rPr>
              <a:t>Use Keep Wales Tidy &amp; Natural Resources Wales data</a:t>
            </a:r>
          </a:p>
          <a:p>
            <a:r>
              <a:rPr lang="en-US" sz="1700" dirty="0">
                <a:latin typeface="Ubuntu"/>
                <a:ea typeface="+mn-lt"/>
                <a:cs typeface="+mn-lt"/>
              </a:rPr>
              <a:t>Learners research:</a:t>
            </a:r>
            <a:endParaRPr lang="en-US" sz="1700">
              <a:latin typeface="Ubuntu"/>
            </a:endParaRPr>
          </a:p>
          <a:p>
            <a:pPr marL="285750" indent="-285750">
              <a:buFont typeface="Arial"/>
              <a:buChar char="•"/>
            </a:pPr>
            <a:r>
              <a:rPr lang="en-US" sz="1700">
                <a:latin typeface="Ubuntu"/>
                <a:ea typeface="+mn-lt"/>
                <a:cs typeface="+mn-lt"/>
              </a:rPr>
              <a:t>Cigarette litter in Welsh communities</a:t>
            </a:r>
            <a:endParaRPr lang="en-US" sz="1700">
              <a:latin typeface="Ubuntu"/>
            </a:endParaRPr>
          </a:p>
          <a:p>
            <a:pPr marL="285750" indent="-285750">
              <a:buFont typeface="Arial"/>
              <a:buChar char="•"/>
            </a:pPr>
            <a:r>
              <a:rPr lang="en-US" sz="1700">
                <a:latin typeface="Ubuntu"/>
                <a:ea typeface="+mn-lt"/>
                <a:cs typeface="+mn-lt"/>
              </a:rPr>
              <a:t>Welsh coastal pollution from cigarette butts</a:t>
            </a:r>
            <a:endParaRPr lang="en-US" sz="1700">
              <a:latin typeface="Ubuntu"/>
            </a:endParaRPr>
          </a:p>
          <a:p>
            <a:pPr marL="285750" indent="-285750">
              <a:buFont typeface="Arial"/>
              <a:buChar char="•"/>
            </a:pPr>
            <a:r>
              <a:rPr lang="en-US" sz="1700">
                <a:latin typeface="Ubuntu"/>
                <a:ea typeface="+mn-lt"/>
                <a:cs typeface="+mn-lt"/>
              </a:rPr>
              <a:t>How smoking links to climate change (deforestation, manufacturing, waste)</a:t>
            </a:r>
            <a:br>
              <a:rPr lang="en-US" sz="1700" dirty="0">
                <a:latin typeface="Ubuntu"/>
                <a:ea typeface="+mn-lt"/>
                <a:cs typeface="+mn-lt"/>
              </a:rPr>
            </a:br>
            <a:r>
              <a:rPr lang="en-US" sz="1700" dirty="0">
                <a:latin typeface="Ubuntu"/>
                <a:ea typeface="+mn-lt"/>
                <a:cs typeface="+mn-lt"/>
              </a:rPr>
              <a:t> </a:t>
            </a:r>
            <a:endParaRPr lang="en-US" sz="1700">
              <a:latin typeface="Ubuntu"/>
            </a:endParaRPr>
          </a:p>
          <a:p>
            <a:r>
              <a:rPr lang="en-US" sz="1700" b="1">
                <a:latin typeface="Ubuntu"/>
              </a:rPr>
              <a:t>Field to Filter Supply Chain Activity</a:t>
            </a:r>
          </a:p>
          <a:p>
            <a:r>
              <a:rPr lang="en-US" sz="1700" dirty="0">
                <a:latin typeface="Ubuntu"/>
                <a:ea typeface="+mn-lt"/>
                <a:cs typeface="+mn-lt"/>
              </a:rPr>
              <a:t>Learners map the journey of tobacco:</a:t>
            </a:r>
            <a:br>
              <a:rPr lang="en-US" sz="1700" dirty="0">
                <a:latin typeface="Ubuntu"/>
                <a:ea typeface="+mn-lt"/>
                <a:cs typeface="+mn-lt"/>
              </a:rPr>
            </a:br>
            <a:r>
              <a:rPr lang="en-US" sz="1700" dirty="0">
                <a:latin typeface="Ubuntu"/>
                <a:ea typeface="+mn-lt"/>
                <a:cs typeface="+mn-lt"/>
              </a:rPr>
              <a:t> </a:t>
            </a:r>
            <a:r>
              <a:rPr lang="en-US" sz="1700" b="1" dirty="0">
                <a:latin typeface="Ubuntu"/>
                <a:ea typeface="+mn-lt"/>
                <a:cs typeface="+mn-lt"/>
              </a:rPr>
              <a:t>Farm → Factory → Transport → Retail → Consumer → Waste</a:t>
            </a:r>
            <a:br>
              <a:rPr lang="en-US" sz="1700" b="1" dirty="0">
                <a:latin typeface="Ubuntu"/>
                <a:ea typeface="+mn-lt"/>
                <a:cs typeface="+mn-lt"/>
              </a:rPr>
            </a:br>
            <a:r>
              <a:rPr lang="en-US" sz="1700" b="1" dirty="0">
                <a:latin typeface="Ubuntu"/>
                <a:ea typeface="+mn-lt"/>
                <a:cs typeface="+mn-lt"/>
              </a:rPr>
              <a:t> And identify:</a:t>
            </a:r>
            <a:endParaRPr lang="en-US" sz="1700">
              <a:latin typeface="Ubuntu"/>
            </a:endParaRPr>
          </a:p>
          <a:p>
            <a:pPr marL="285750" indent="-285750">
              <a:buFont typeface="Arial"/>
              <a:buChar char="•"/>
            </a:pPr>
            <a:r>
              <a:rPr lang="en-US" sz="1700">
                <a:latin typeface="Ubuntu"/>
                <a:ea typeface="+mn-lt"/>
                <a:cs typeface="+mn-lt"/>
              </a:rPr>
              <a:t>Environmental harm</a:t>
            </a:r>
            <a:endParaRPr lang="en-US" sz="1700">
              <a:latin typeface="Ubuntu"/>
            </a:endParaRPr>
          </a:p>
          <a:p>
            <a:pPr marL="285750" indent="-285750">
              <a:buFont typeface="Arial"/>
              <a:buChar char="•"/>
            </a:pPr>
            <a:r>
              <a:rPr lang="en-US" sz="1700">
                <a:latin typeface="Ubuntu"/>
                <a:ea typeface="+mn-lt"/>
                <a:cs typeface="+mn-lt"/>
              </a:rPr>
              <a:t>Worker rights issues</a:t>
            </a:r>
            <a:endParaRPr lang="en-US" sz="1700">
              <a:latin typeface="Ubuntu"/>
            </a:endParaRPr>
          </a:p>
          <a:p>
            <a:pPr marL="285750" indent="-285750">
              <a:buFont typeface="Arial"/>
              <a:buChar char="•"/>
            </a:pPr>
            <a:r>
              <a:rPr lang="en-US" sz="1700">
                <a:latin typeface="Ubuntu"/>
                <a:ea typeface="+mn-lt"/>
                <a:cs typeface="+mn-lt"/>
              </a:rPr>
              <a:t>Economic impacts</a:t>
            </a:r>
            <a:endParaRPr lang="en-US" sz="1700">
              <a:latin typeface="Ubuntu"/>
            </a:endParaRPr>
          </a:p>
          <a:p>
            <a:pPr marL="285750" indent="-285750">
              <a:buFont typeface="Arial"/>
              <a:buChar char="•"/>
            </a:pPr>
            <a:r>
              <a:rPr lang="en-US" sz="1700">
                <a:latin typeface="Ubuntu"/>
                <a:ea typeface="+mn-lt"/>
                <a:cs typeface="+mn-lt"/>
              </a:rPr>
              <a:t>Health consequences</a:t>
            </a:r>
            <a:endParaRPr lang="en-US" sz="1700" dirty="0">
              <a:latin typeface="Ubuntu"/>
              <a:ea typeface="+mn-lt"/>
              <a:cs typeface="+mn-lt"/>
            </a:endParaRPr>
          </a:p>
          <a:p>
            <a:pPr marL="285750" indent="-285750">
              <a:buFont typeface="Arial"/>
              <a:buChar char="•"/>
            </a:pPr>
            <a:endParaRPr lang="en-US" sz="1700" dirty="0">
              <a:latin typeface="Ubuntu"/>
              <a:ea typeface="Calibri"/>
              <a:cs typeface="Calibri"/>
            </a:endParaRPr>
          </a:p>
          <a:p>
            <a:pPr>
              <a:lnSpc>
                <a:spcPts val="2025"/>
              </a:lnSpc>
            </a:pPr>
            <a:r>
              <a:rPr lang="en-US" sz="1700" b="1">
                <a:latin typeface="Ubuntu"/>
                <a:ea typeface="Calibri"/>
                <a:cs typeface="Calibri"/>
              </a:rPr>
              <a:t>Ethical Trade Debate</a:t>
            </a:r>
            <a:r>
              <a:rPr lang="en-US" sz="1700" dirty="0">
                <a:latin typeface="Ubuntu"/>
                <a:ea typeface="Calibri"/>
                <a:cs typeface="Calibri"/>
              </a:rPr>
              <a:t> </a:t>
            </a:r>
          </a:p>
          <a:p>
            <a:pPr marL="285750" indent="-285750">
              <a:lnSpc>
                <a:spcPts val="2250"/>
              </a:lnSpc>
              <a:buFont typeface="Arial,Sans-Serif"/>
              <a:buChar char="•"/>
            </a:pPr>
            <a:r>
              <a:rPr lang="en-US" sz="1700" dirty="0">
                <a:latin typeface="Ubuntu"/>
                <a:ea typeface="Calibri"/>
                <a:cs typeface="Calibri"/>
              </a:rPr>
              <a:t>Should the UK ban imports of tobacco grown using child </a:t>
            </a:r>
            <a:r>
              <a:rPr lang="en-US" sz="1700" dirty="0" err="1">
                <a:latin typeface="Ubuntu"/>
                <a:ea typeface="Calibri"/>
                <a:cs typeface="Calibri"/>
              </a:rPr>
              <a:t>labour</a:t>
            </a:r>
            <a:r>
              <a:rPr lang="en-US" sz="1700" dirty="0">
                <a:latin typeface="Ubuntu"/>
                <a:ea typeface="Calibri"/>
                <a:cs typeface="Calibri"/>
              </a:rPr>
              <a:t>? </a:t>
            </a:r>
          </a:p>
          <a:p>
            <a:pPr marL="285750" indent="-285750">
              <a:lnSpc>
                <a:spcPts val="2250"/>
              </a:lnSpc>
              <a:buFont typeface="Arial,Sans-Serif"/>
              <a:buChar char="•"/>
            </a:pPr>
            <a:r>
              <a:rPr lang="en-US" sz="1700">
                <a:latin typeface="Ubuntu"/>
                <a:ea typeface="Calibri"/>
                <a:cs typeface="Calibri"/>
              </a:rPr>
              <a:t>Are tobacco companies responsible for environmental damage? </a:t>
            </a:r>
            <a:endParaRPr lang="en-US" sz="1700" dirty="0">
              <a:latin typeface="Ubuntu"/>
              <a:ea typeface="Calibri"/>
              <a:cs typeface="Calibri"/>
            </a:endParaRPr>
          </a:p>
          <a:p>
            <a:pPr marL="285750" indent="-285750">
              <a:lnSpc>
                <a:spcPts val="2250"/>
              </a:lnSpc>
              <a:buFont typeface="Arial,Sans-Serif"/>
              <a:buChar char="•"/>
            </a:pPr>
            <a:r>
              <a:rPr lang="en-US" sz="1700">
                <a:latin typeface="Ubuntu"/>
                <a:ea typeface="Calibri"/>
                <a:cs typeface="Calibri"/>
              </a:rPr>
              <a:t>Should cigarette filters be banned due to plastic waste?</a:t>
            </a:r>
          </a:p>
        </p:txBody>
      </p:sp>
    </p:spTree>
    <p:extLst>
      <p:ext uri="{BB962C8B-B14F-4D97-AF65-F5344CB8AC3E}">
        <p14:creationId xmlns:p14="http://schemas.microsoft.com/office/powerpoint/2010/main" val="2033820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777FCE2B-30E9-1965-E941-5E3AD120726E}"/>
              </a:ext>
            </a:extLst>
          </p:cNvPr>
          <p:cNvSpPr txBox="1">
            <a:spLocks/>
          </p:cNvSpPr>
          <p:nvPr/>
        </p:nvSpPr>
        <p:spPr>
          <a:xfrm>
            <a:off x="571571" y="1249196"/>
            <a:ext cx="10916594" cy="4293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chemeClr val="tx2"/>
                </a:solidFill>
                <a:latin typeface="Ubuntu"/>
                <a:ea typeface="Calibri"/>
                <a:cs typeface="Calibri"/>
              </a:rPr>
              <a:t>Advice and Support can be sought here:</a:t>
            </a:r>
            <a:endParaRPr lang="en-US" b="1">
              <a:solidFill>
                <a:schemeClr val="tx2"/>
              </a:solidFill>
              <a:ea typeface="Calibri"/>
              <a:cs typeface="Calibri"/>
            </a:endParaRPr>
          </a:p>
          <a:p>
            <a:endParaRPr lang="en-GB" sz="2400">
              <a:solidFill>
                <a:schemeClr val="tx2"/>
              </a:solidFill>
              <a:latin typeface="Ubuntu"/>
              <a:ea typeface="Calibri"/>
              <a:cs typeface="Calibri"/>
            </a:endParaRPr>
          </a:p>
          <a:p>
            <a:r>
              <a:rPr lang="en-GB" sz="2400" dirty="0">
                <a:solidFill>
                  <a:schemeClr val="tx2"/>
                </a:solidFill>
                <a:latin typeface="Ubuntu"/>
                <a:ea typeface="Calibri"/>
                <a:cs typeface="Calibri"/>
              </a:rPr>
              <a:t>School Nursing Service: Where there are drop-ins available at your school, school nurses are able to provide advice and support to learners. </a:t>
            </a:r>
            <a:endParaRPr lang="en-GB" sz="2400">
              <a:solidFill>
                <a:schemeClr val="tx2"/>
              </a:solidFill>
              <a:ea typeface="Calibri"/>
              <a:cs typeface="Calibri"/>
            </a:endParaRPr>
          </a:p>
          <a:p>
            <a:endParaRPr lang="en-GB" sz="2400">
              <a:solidFill>
                <a:schemeClr val="tx2"/>
              </a:solidFill>
              <a:ea typeface="Calibri"/>
              <a:cs typeface="Calibri"/>
            </a:endParaRPr>
          </a:p>
          <a:p>
            <a:r>
              <a:rPr lang="en-GB" sz="2400" dirty="0">
                <a:solidFill>
                  <a:schemeClr val="tx2"/>
                </a:solidFill>
                <a:latin typeface="Ubuntu"/>
                <a:ea typeface="Calibri"/>
                <a:cs typeface="Calibri"/>
              </a:rPr>
              <a:t>Help Me Quit: Smokers and vapers who would like to quit can access free specialist bilingual NHS advice. Call 0800 085 2219, Text HMQ to 80818 or visit </a:t>
            </a:r>
            <a:r>
              <a:rPr lang="en-GB" sz="2400" dirty="0">
                <a:solidFill>
                  <a:schemeClr val="tx2"/>
                </a:solidFill>
                <a:latin typeface="Ubuntu"/>
                <a:ea typeface="Calibri"/>
                <a:cs typeface="Calibri"/>
                <a:hlinkClick r:id="rId2">
                  <a:extLst>
                    <a:ext uri="{A12FA001-AC4F-418D-AE19-62706E023703}">
                      <ahyp:hlinkClr xmlns:ahyp="http://schemas.microsoft.com/office/drawing/2018/hyperlinkcolor" val="tx"/>
                    </a:ext>
                  </a:extLst>
                </a:hlinkClick>
              </a:rPr>
              <a:t>Help Me Quit</a:t>
            </a:r>
            <a:r>
              <a:rPr lang="en-GB" sz="2400" dirty="0">
                <a:solidFill>
                  <a:schemeClr val="tx2"/>
                </a:solidFill>
                <a:latin typeface="Ubuntu"/>
                <a:ea typeface="Calibri"/>
                <a:cs typeface="Calibri"/>
              </a:rPr>
              <a:t> </a:t>
            </a:r>
          </a:p>
          <a:p>
            <a:endParaRPr lang="en-GB" sz="2400">
              <a:solidFill>
                <a:schemeClr val="tx2"/>
              </a:solidFill>
              <a:ea typeface="Calibri"/>
              <a:cs typeface="Calibri"/>
            </a:endParaRPr>
          </a:p>
          <a:p>
            <a:r>
              <a:rPr lang="en-GB" sz="2400" dirty="0">
                <a:solidFill>
                  <a:schemeClr val="tx2"/>
                </a:solidFill>
                <a:latin typeface="Ubuntu"/>
                <a:ea typeface="Calibri"/>
                <a:cs typeface="Calibri"/>
              </a:rPr>
              <a:t>DAN 24/7: A free and bilingual telephone helpline available to anyone in Wales wanting further information and/or help relating to drugs and/or alcohol. Call 0808 808 2234, text DAN to 81066 or visit </a:t>
            </a:r>
            <a:r>
              <a:rPr lang="en-GB" sz="2400" dirty="0">
                <a:solidFill>
                  <a:schemeClr val="tx2"/>
                </a:solidFill>
                <a:latin typeface="Ubuntu"/>
                <a:ea typeface="Calibri"/>
                <a:cs typeface="Calibri"/>
                <a:hlinkClick r:id="rId3">
                  <a:extLst>
                    <a:ext uri="{A12FA001-AC4F-418D-AE19-62706E023703}">
                      <ahyp:hlinkClr xmlns:ahyp="http://schemas.microsoft.com/office/drawing/2018/hyperlinkcolor" val="tx"/>
                    </a:ext>
                  </a:extLst>
                </a:hlinkClick>
              </a:rPr>
              <a:t>www.dan247.org.uk</a:t>
            </a:r>
            <a:r>
              <a:rPr lang="en-GB" sz="2400" dirty="0">
                <a:solidFill>
                  <a:schemeClr val="tx2"/>
                </a:solidFill>
                <a:latin typeface="Ubuntu"/>
                <a:ea typeface="Calibri"/>
                <a:cs typeface="Calibri"/>
              </a:rPr>
              <a:t>  </a:t>
            </a:r>
          </a:p>
        </p:txBody>
      </p:sp>
      <p:pic>
        <p:nvPicPr>
          <p:cNvPr id="2" name="Picture 1" descr="A qr code on a white background&#10;&#10;AI-generated content may be incorrect.">
            <a:extLst>
              <a:ext uri="{FF2B5EF4-FFF2-40B4-BE49-F238E27FC236}">
                <a16:creationId xmlns:a16="http://schemas.microsoft.com/office/drawing/2014/main" id="{DDA5431E-3EEE-0088-6EAF-4C69EAF3C9DD}"/>
              </a:ext>
            </a:extLst>
          </p:cNvPr>
          <p:cNvPicPr>
            <a:picLocks noChangeAspect="1"/>
          </p:cNvPicPr>
          <p:nvPr/>
        </p:nvPicPr>
        <p:blipFill>
          <a:blip r:embed="rId4"/>
          <a:stretch>
            <a:fillRect/>
          </a:stretch>
        </p:blipFill>
        <p:spPr>
          <a:xfrm>
            <a:off x="10013519" y="164265"/>
            <a:ext cx="1851402" cy="1879977"/>
          </a:xfrm>
          <a:prstGeom prst="rect">
            <a:avLst/>
          </a:prstGeom>
        </p:spPr>
      </p:pic>
    </p:spTree>
    <p:extLst>
      <p:ext uri="{BB962C8B-B14F-4D97-AF65-F5344CB8AC3E}">
        <p14:creationId xmlns:p14="http://schemas.microsoft.com/office/powerpoint/2010/main" val="2622768600"/>
      </p:ext>
    </p:extLst>
  </p:cSld>
  <p:clrMapOvr>
    <a:masterClrMapping/>
  </p:clrMapOvr>
</p:sld>
</file>

<file path=ppt/theme/theme1.xml><?xml version="1.0" encoding="utf-8"?>
<a:theme xmlns:a="http://schemas.openxmlformats.org/drawingml/2006/main" name="PHW - Master Deck - Green">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Anthony Priest (Public Health Wales - No. 2 Capital Quarter)</DisplayName>
        <AccountId>13</AccountId>
        <AccountType/>
      </UserInfo>
    </SharedWithUsers>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Props1.xml><?xml version="1.0" encoding="utf-8"?>
<ds:datastoreItem xmlns:ds="http://schemas.openxmlformats.org/officeDocument/2006/customXml" ds:itemID="{13667F48-9D1B-4440-8E7D-FC09A2578CE6}">
  <ds:schemaRefs>
    <ds:schemaRef ds:uri="bbd7921a-042b-4eb0-b7a0-a3fc5587e9ac"/>
    <ds:schemaRef ds:uri="d6550f9a-f14e-418b-a53a-e888529f43a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FC887AD-F699-4BAC-A2F2-71BA570DA69D}">
  <ds:schemaRefs>
    <ds:schemaRef ds:uri="http://schemas.microsoft.com/sharepoint/v3/contenttype/forms"/>
  </ds:schemaRefs>
</ds:datastoreItem>
</file>

<file path=customXml/itemProps3.xml><?xml version="1.0" encoding="utf-8"?>
<ds:datastoreItem xmlns:ds="http://schemas.openxmlformats.org/officeDocument/2006/customXml" ds:itemID="{9639ABE9-D76A-4687-AB72-03C3AAE03A52}">
  <ds:schemaRefs>
    <ds:schemaRef ds:uri="http://www.w3.org/XML/1998/namespace"/>
    <ds:schemaRef ds:uri="http://schemas.microsoft.com/office/2006/documentManagement/types"/>
    <ds:schemaRef ds:uri="bbd7921a-042b-4eb0-b7a0-a3fc5587e9ac"/>
    <ds:schemaRef ds:uri="http://purl.org/dc/terms/"/>
    <ds:schemaRef ds:uri="http://purl.org/dc/elements/1.1/"/>
    <ds:schemaRef ds:uri="http://purl.org/dc/dcmitype/"/>
    <ds:schemaRef ds:uri="http://schemas.microsoft.com/office/infopath/2007/PartnerControls"/>
    <ds:schemaRef ds:uri="http://schemas.openxmlformats.org/package/2006/metadata/core-properties"/>
    <ds:schemaRef ds:uri="d6550f9a-f14e-418b-a53a-e888529f43ac"/>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0</TotalTime>
  <Words>1326</Words>
  <Application>Microsoft Office PowerPoint</Application>
  <PresentationFormat>Widescreen</PresentationFormat>
  <Paragraphs>113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PHW - Master Deck - Green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lastModifiedBy>Brenda Basweti (Public Health Wales - Matrix House)</cp:lastModifiedBy>
  <cp:revision>73</cp:revision>
  <dcterms:created xsi:type="dcterms:W3CDTF">2024-01-29T16:09:21Z</dcterms:created>
  <dcterms:modified xsi:type="dcterms:W3CDTF">2026-09-16T13:10:38Z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MediaServiceImageTags">
    <vt:lpwstr/>
  </property>
</Properties>
</file>