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4"/>
  </p:sldMasterIdLst>
  <p:notesMasterIdLst>
    <p:notesMasterId r:id="rId16"/>
  </p:notesMasterIdLst>
  <p:sldIdLst>
    <p:sldId id="319" r:id="rId5"/>
    <p:sldId id="320" r:id="rId6"/>
    <p:sldId id="323" r:id="rId7"/>
    <p:sldId id="324" r:id="rId8"/>
    <p:sldId id="325" r:id="rId9"/>
    <p:sldId id="326" r:id="rId10"/>
    <p:sldId id="327" r:id="rId11"/>
    <p:sldId id="328" r:id="rId12"/>
    <p:sldId id="321" r:id="rId13"/>
    <p:sldId id="289" r:id="rId14"/>
    <p:sldId id="32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76A0B2B-E484-B3E6-4D87-696A63D8C100}" name="Alexa Gainsbury (Public Health Wales - No. 2 Capital Quarter)" initials="AQ" userId="S::alexa.gainsbury@wales.nhs.uk::c5186529-ff50-472f-a883-baa2f4f2271c" providerId="AD"/>
  <p188:author id="{F95C8337-EE5E-75FD-1769-61102AA6FA7A}" name="Mary-Ann McKibben (Public Health Wales - No. 2 Capital Quarter)" initials="MQ" userId="S::mary-ann.mckibben@wales.nhs.uk::35459770-b51a-4e1a-abfa-0a28574af725" providerId="AD"/>
  <p188:author id="{6587167B-AB0A-1FD3-96B8-990F783EA243}" name="Alexa Gainsbury (Public Health Wales - No. 2 Capital Quarter)" initials="" userId="S::Alexa.Gainsbury@wales.nhs.uk::c5186529-ff50-472f-a883-baa2f4f2271c" providerId="AD"/>
  <p188:author id="{519C988B-5CEE-D4DB-C133-21D4C2804E0E}" name="Lorna Bennett (Public Health Wales - No. 2 Capital Quarter)" initials="LQ" userId="S::lorna.bennett3@wales.nhs.uk::41cbff77-5434-42c9-8874-6f16723207f9" providerId="AD"/>
  <p188:author id="{5A994FA8-9F88-B734-D575-CD153A46D4F4}" name="Anthony Priest (Public Health Wales - No. 2 Capital Quarter)" initials="" userId="S::Anthony.Priest2@wales.nhs.uk::46692481-554a-429c-bc03-d4cca9c03c2b" providerId="AD"/>
  <p188:author id="{311702CD-2FE8-6362-4115-878685D0A7F7}" name="Leanne Small (Public Health Wales - No. 2 Capital Quarter)" initials="LQ" userId="S::leanne.small@wales.nhs.uk::d76cf426-005f-434f-ac47-a5eb582e600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1C6D23-3272-BB91-EBF2-502F191473F4}" v="2" dt="2026-09-02T15:21:24.5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C5D82-122C-8E42-B3D6-67347C6BA68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BF1F24-30D7-5740-9F64-AE7FBFFC8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458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8E0ED43-A537-75F8-3B40-FACDD890427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8CC64B-142E-58F7-6B3F-B0517A3CF1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771899" y="0"/>
            <a:ext cx="8420101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9EEEC7A5-BEBE-218F-2CA7-7C15F21B03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710836"/>
            <a:ext cx="5432425" cy="72662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6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Presentation Title</a:t>
            </a:r>
            <a:endParaRPr lang="en-US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DD23FB2A-DF5E-3AF2-38DF-C7DF8655157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3387964"/>
            <a:ext cx="5432425" cy="45311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22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Subtitle</a:t>
            </a:r>
            <a:endParaRPr lang="en-US"/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DCCB7028-9028-5AAA-F266-1BA4C1BB37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4204682"/>
            <a:ext cx="5432425" cy="45311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A2F69A33-999F-7261-9535-B2A9E2043E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333272"/>
            <a:ext cx="5718175" cy="6191457"/>
          </a:xfrm>
          <a:prstGeom prst="roundRect">
            <a:avLst>
              <a:gd name="adj" fmla="val 2233"/>
            </a:avLst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95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2A89E4-01F1-D603-91B2-5BD4E9CB45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03AC217-C30D-89C1-4460-322363FEBF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710836"/>
            <a:ext cx="6327775" cy="72662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6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Presentation Title</a:t>
            </a:r>
            <a:endParaRPr lang="en-US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6D54DB3-E380-84BD-93B3-8BA649F37B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3387964"/>
            <a:ext cx="6327775" cy="45311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22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Subtitle</a:t>
            </a:r>
            <a:endParaRPr lang="en-US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13832E92-EF7C-04E7-8DBD-C53D35568A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4204682"/>
            <a:ext cx="6327775" cy="45311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95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Text only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E64A41-9A05-2CAE-A840-51E35F1B3A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478532-AA67-095D-17D0-9369A6CF187C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32A63B7-B6C6-2D5C-D2FC-18184746AC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2016" y="6362447"/>
            <a:ext cx="3772354" cy="2397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Chapter title goes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98EFCF-C246-005C-498D-271681A00F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359749" y="2620284"/>
            <a:ext cx="3527372" cy="3968293"/>
          </a:xfrm>
          <a:prstGeom prst="rect">
            <a:avLst/>
          </a:prstGeom>
        </p:spPr>
      </p:pic>
      <p:pic>
        <p:nvPicPr>
          <p:cNvPr id="4" name="Picture 3" descr="A blue rectangle on a black background&#10;&#10;Description automatically generated">
            <a:extLst>
              <a:ext uri="{FF2B5EF4-FFF2-40B4-BE49-F238E27FC236}">
                <a16:creationId xmlns:a16="http://schemas.microsoft.com/office/drawing/2014/main" id="{4A6CD33D-CE15-C6EA-E9D7-A276F96458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25437" t="2543" r="5912" b="3059"/>
          <a:stretch/>
        </p:blipFill>
        <p:spPr>
          <a:xfrm rot="5400000">
            <a:off x="6649025" y="-657741"/>
            <a:ext cx="2405273" cy="3720755"/>
          </a:xfrm>
          <a:prstGeom prst="rect">
            <a:avLst/>
          </a:prstGeom>
        </p:spPr>
      </p:pic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0E5CFCF9-4FEA-684C-9249-6CB4258FF9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79" y="1501776"/>
            <a:ext cx="4432300" cy="6699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Main Title</a:t>
            </a:r>
          </a:p>
        </p:txBody>
      </p:sp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1D7A6BE0-A3A3-00EF-966D-ED9E9646A8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79" y="2139971"/>
            <a:ext cx="4432300" cy="3676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3DC193FF-EE37-7665-A88F-6D82E3E41B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" y="2926024"/>
            <a:ext cx="6710362" cy="2319337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138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. tex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een curved object on a black background&#10;&#10;Description automatically generated">
            <a:extLst>
              <a:ext uri="{FF2B5EF4-FFF2-40B4-BE49-F238E27FC236}">
                <a16:creationId xmlns:a16="http://schemas.microsoft.com/office/drawing/2014/main" id="{5BE47017-229C-E9B0-9136-346518C971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170" b="50222"/>
          <a:stretch/>
        </p:blipFill>
        <p:spPr>
          <a:xfrm>
            <a:off x="8678735" y="4849885"/>
            <a:ext cx="3113591" cy="20081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E64A41-9A05-2CAE-A840-51E35F1B3A8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478532-AA67-095D-17D0-9369A6CF187C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32A63B7-B6C6-2D5C-D2FC-18184746AC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2016" y="6362447"/>
            <a:ext cx="3772354" cy="2397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Chapter title goes here</a:t>
            </a:r>
          </a:p>
        </p:txBody>
      </p:sp>
      <p:pic>
        <p:nvPicPr>
          <p:cNvPr id="8" name="Picture 7" descr="A blue rectangle on a black background&#10;&#10;Description automatically generated">
            <a:extLst>
              <a:ext uri="{FF2B5EF4-FFF2-40B4-BE49-F238E27FC236}">
                <a16:creationId xmlns:a16="http://schemas.microsoft.com/office/drawing/2014/main" id="{0FAC1D26-CC7D-E97A-3F21-2D75E28C94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1058" t="2107" r="2991" b="47971"/>
          <a:stretch/>
        </p:blipFill>
        <p:spPr>
          <a:xfrm rot="10800000" flipH="1">
            <a:off x="4995863" y="0"/>
            <a:ext cx="3011357" cy="1967696"/>
          </a:xfrm>
          <a:prstGeom prst="rect">
            <a:avLst/>
          </a:prstGeom>
        </p:spPr>
      </p:pic>
      <p:sp>
        <p:nvSpPr>
          <p:cNvPr id="3" name="Text Placeholder 19">
            <a:extLst>
              <a:ext uri="{FF2B5EF4-FFF2-40B4-BE49-F238E27FC236}">
                <a16:creationId xmlns:a16="http://schemas.microsoft.com/office/drawing/2014/main" id="{F32C9CDA-6E98-BDBB-22CC-3331CBEB2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16081" y="2925582"/>
            <a:ext cx="5020807" cy="2319337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CB3808F5-2977-2430-671D-201C708FDA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79" y="1501776"/>
            <a:ext cx="4432300" cy="6699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Main Title</a:t>
            </a:r>
          </a:p>
        </p:txBody>
      </p:sp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631F4810-3655-6AC4-612B-0F5ED1F823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79" y="2139971"/>
            <a:ext cx="4432300" cy="3676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1E2E994-007A-4BF6-1A75-386E1DE02E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" y="2926024"/>
            <a:ext cx="5266653" cy="2319337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03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2A89E4-01F1-D603-91B2-5BD4E9CB45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3175"/>
            <a:ext cx="12192000" cy="68516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EFD7FFEF-DD76-C8F1-63F4-63C982059D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3065689"/>
            <a:ext cx="6327775" cy="72662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6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Divider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468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17E004D3-DBCA-1C37-97A3-960F3197F9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333272"/>
            <a:ext cx="5718175" cy="6191457"/>
          </a:xfrm>
          <a:prstGeom prst="roundRect">
            <a:avLst>
              <a:gd name="adj" fmla="val 2233"/>
            </a:avLst>
          </a:prstGeom>
        </p:spPr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AEBD5D-6322-B406-0D4B-2DC1049317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DC72F6-8F17-9EF3-5DE2-AD7D14DDFBB4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ADEB40E7-645B-EFDF-08C9-EF3FCF11D1D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2016" y="6362447"/>
            <a:ext cx="3772354" cy="2397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Chapter title goes here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F444B3-DCDC-AEAE-C9E4-7E25D26EE1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34365"/>
          <a:stretch/>
        </p:blipFill>
        <p:spPr>
          <a:xfrm rot="10800000">
            <a:off x="5464465" y="-1"/>
            <a:ext cx="3010823" cy="2223164"/>
          </a:xfrm>
          <a:prstGeom prst="rect">
            <a:avLst/>
          </a:prstGeom>
        </p:spPr>
      </p:pic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D35E72E3-FB2A-CE9B-8A97-5095BD60FD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79" y="1501776"/>
            <a:ext cx="4432300" cy="6699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Main Title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64FA1C60-516A-E812-0696-9110D645B8D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79" y="2139971"/>
            <a:ext cx="4432300" cy="3676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98BB7B6D-035A-422E-9B5C-4C0B73E961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" y="2926024"/>
            <a:ext cx="5279491" cy="2319337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238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de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AEBD5D-6322-B406-0D4B-2DC1049317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DC72F6-8F17-9EF3-5DE2-AD7D14DDFBB4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</p:spTree>
    <p:extLst>
      <p:ext uri="{BB962C8B-B14F-4D97-AF65-F5344CB8AC3E}">
        <p14:creationId xmlns:p14="http://schemas.microsoft.com/office/powerpoint/2010/main" val="352041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EC966F-C3A2-10A4-74A3-25D0347C51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406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040293FF-3E51-2EB7-6DBB-A815093091B2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480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E04A0E-7116-D43A-EF7E-9E7B920E93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E1D216-83C4-383F-5127-29C1F1C984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2B3495-9D10-4CA2-AB77-C01FF170FF10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9D15ADB2-ED3A-0348-BADB-D21C55C9FA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399892"/>
            <a:ext cx="6327775" cy="164124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48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Thank you </a:t>
            </a:r>
            <a:br>
              <a:rPr lang="en-GB"/>
            </a:br>
            <a:r>
              <a:rPr lang="en-GB"/>
              <a:t>for listening.</a:t>
            </a:r>
            <a:endParaRPr lang="en-US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2ACCC9AE-D598-DAC1-8F65-F73D0EE594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4053871"/>
            <a:ext cx="6327775" cy="45311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Further info or contact details to go here.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432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2A89E4-01F1-D603-91B2-5BD4E9CB45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EBD4023A-5511-58D4-11BC-1B17DA73A0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399892"/>
            <a:ext cx="6327775" cy="164124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48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Thank you </a:t>
            </a:r>
            <a:br>
              <a:rPr lang="en-GB"/>
            </a:br>
            <a:r>
              <a:rPr lang="en-GB"/>
              <a:t>for listening.</a:t>
            </a:r>
            <a:endParaRPr lang="en-US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94579856-9FB6-8DA6-9886-277F1B8743F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4053871"/>
            <a:ext cx="6327775" cy="45311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Further info or contact details to go here.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374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A02B95-454C-436A-2495-4BD8989920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E66055-0316-3311-FD19-CCA64B9377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443EDF-457C-1F18-EF76-CFD02BB19358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E4047BBA-C9F9-8630-437C-D87D9ED7D9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399892"/>
            <a:ext cx="6327775" cy="164124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48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Thank you </a:t>
            </a:r>
            <a:br>
              <a:rPr lang="en-GB"/>
            </a:br>
            <a:r>
              <a:rPr lang="en-GB"/>
              <a:t>for listening.</a:t>
            </a:r>
            <a:endParaRPr lang="en-US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FC7BFF3C-A959-AC30-52EA-3320FA2A05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4053871"/>
            <a:ext cx="6327775" cy="45311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Further info or contact details to go here.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147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986317-7467-DE3F-6C0B-DD058A986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53CBCA-3BED-A47C-B4C8-D30F0AB68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8CC687-9ECD-F6E3-5184-EFAF7E46FB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fld id="{84E63EC1-32C7-C148-9B23-6C189CE1C2B7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2B47E-A058-0DAF-B59E-CC2E267BDA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C73786-2D0C-15B4-1EB1-4F191CCD81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fld id="{1A6076B7-25FF-134B-B2FE-8DDBCA4A7B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55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650" r:id="rId2"/>
    <p:sldLayoutId id="2147483655" r:id="rId3"/>
    <p:sldLayoutId id="2147483660" r:id="rId4"/>
    <p:sldLayoutId id="2147483670" r:id="rId5"/>
    <p:sldLayoutId id="2147483665" r:id="rId6"/>
    <p:sldLayoutId id="2147483698" r:id="rId7"/>
    <p:sldLayoutId id="2147483693" r:id="rId8"/>
    <p:sldLayoutId id="2147483694" r:id="rId9"/>
    <p:sldLayoutId id="2147483702" r:id="rId10"/>
    <p:sldLayoutId id="2147483703" r:id="rId11"/>
    <p:sldLayoutId id="214748369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Ubuntu" panose="020B05040306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nsrWdtLbNAhWF0xoKHVT7AhQQjRwIBw&amp;url=http://gta.wikia.com/wiki/Big_Smoke&amp;bvm=bv.124817099,d.d2s&amp;psig=AFQjCNEpltKfYjYgiZtbf1kTzP-5ShHbEQ&amp;ust=1466505299721265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n247.org.uk" TargetMode="External"/><Relationship Id="rId2" Type="http://schemas.openxmlformats.org/officeDocument/2006/relationships/hyperlink" Target="https://helpmequit.wales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FD1B2-43EC-31A1-56FC-9807F0ECD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3B3AF5-7F06-1CDF-C5C2-4B253B6920F4}"/>
              </a:ext>
            </a:extLst>
          </p:cNvPr>
          <p:cNvSpPr txBox="1"/>
          <p:nvPr/>
        </p:nvSpPr>
        <p:spPr>
          <a:xfrm>
            <a:off x="200272" y="1583907"/>
            <a:ext cx="11799308" cy="29546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Ubuntu"/>
              </a:rPr>
              <a:t>This activity links to the following Knowledge Banks: </a:t>
            </a:r>
          </a:p>
          <a:p>
            <a:pPr marL="342900" indent="-342900">
              <a:buFont typeface="Arial"/>
              <a:buChar char="•"/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The social and environmental impact</a:t>
            </a:r>
            <a:endParaRPr lang="en-US" sz="2000">
              <a:solidFill>
                <a:schemeClr val="accent1">
                  <a:lumMod val="75000"/>
                </a:schemeClr>
              </a:solidFill>
              <a:latin typeface="Ubuntu"/>
            </a:endParaRPr>
          </a:p>
          <a:p>
            <a:pPr marL="342900" indent="-342900">
              <a:buFont typeface="Arial"/>
              <a:buChar char="•"/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Behaviour, choice and influence</a:t>
            </a:r>
            <a:endParaRPr lang="en-GB" sz="2000">
              <a:solidFill>
                <a:schemeClr val="accent1">
                  <a:lumMod val="75000"/>
                </a:schemeClr>
              </a:solidFill>
              <a:latin typeface="Ubuntu"/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Ubuntu"/>
              </a:rPr>
              <a:t>Laws, regulation and industry influence</a:t>
            </a:r>
          </a:p>
          <a:p>
            <a:pPr marL="342900" indent="-342900">
              <a:buFont typeface="Arial"/>
              <a:buChar char="•"/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Ubuntu"/>
              </a:rPr>
              <a:t>Smoking data and statistics</a:t>
            </a:r>
            <a:r>
              <a:rPr lang="en-US" dirty="0">
                <a:solidFill>
                  <a:srgbClr val="103D68"/>
                </a:solidFill>
                <a:latin typeface="Ubuntu"/>
              </a:rPr>
              <a:t> </a:t>
            </a:r>
            <a:endParaRPr lang="en-US">
              <a:solidFill>
                <a:srgbClr val="000000"/>
              </a:solidFill>
              <a:latin typeface="Ubuntu"/>
            </a:endParaRPr>
          </a:p>
          <a:p>
            <a:endParaRPr lang="en-US" dirty="0">
              <a:latin typeface="Ubuntu"/>
            </a:endParaRPr>
          </a:p>
          <a:p>
            <a:r>
              <a:rPr lang="en-US" dirty="0">
                <a:latin typeface="Ubuntu"/>
              </a:rPr>
              <a:t>This activity provides </a:t>
            </a:r>
            <a:r>
              <a:rPr lang="en-GB" dirty="0">
                <a:latin typeface="Ubuntu"/>
              </a:rPr>
              <a:t>statements to promote critical thinking and discussion about smoking and nicotine use in young people.</a:t>
            </a:r>
            <a:r>
              <a:rPr lang="en-US" dirty="0">
                <a:latin typeface="Ubuntu"/>
              </a:rPr>
              <a:t>  </a:t>
            </a:r>
            <a:endParaRPr lang="en-GB" dirty="0">
              <a:latin typeface="Ubuntu"/>
            </a:endParaRPr>
          </a:p>
          <a:p>
            <a:pPr marL="228600" indent="-228600"/>
            <a:endParaRPr lang="en-GB" sz="1600" dirty="0">
              <a:solidFill>
                <a:srgbClr val="18518A"/>
              </a:solidFill>
              <a:latin typeface="Ubuntu"/>
            </a:endParaRPr>
          </a:p>
          <a:p>
            <a:pPr marL="228600" indent="-228600"/>
            <a:endParaRPr lang="en-GB" sz="1600" dirty="0">
              <a:solidFill>
                <a:srgbClr val="FF0000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5C71E3B-AD2B-5260-1BDC-024A750FEC20}"/>
              </a:ext>
            </a:extLst>
          </p:cNvPr>
          <p:cNvSpPr txBox="1">
            <a:spLocks/>
          </p:cNvSpPr>
          <p:nvPr/>
        </p:nvSpPr>
        <p:spPr>
          <a:xfrm>
            <a:off x="194796" y="815883"/>
            <a:ext cx="4999365" cy="90767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800" b="1" dirty="0">
                <a:latin typeface="Ubuntu"/>
              </a:rPr>
              <a:t>The Big Debate</a:t>
            </a:r>
            <a:endParaRPr lang="en-US" sz="4800" b="1" dirty="0">
              <a:latin typeface="Ubuntu"/>
              <a:ea typeface="Verdana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857FDBC-3683-A3B0-D5BA-F1DE72EAE8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884632"/>
              </p:ext>
            </p:extLst>
          </p:nvPr>
        </p:nvGraphicFramePr>
        <p:xfrm>
          <a:off x="123825" y="4073632"/>
          <a:ext cx="11944350" cy="222840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43150">
                  <a:extLst>
                    <a:ext uri="{9D8B030D-6E8A-4147-A177-3AD203B41FA5}">
                      <a16:colId xmlns:a16="http://schemas.microsoft.com/office/drawing/2014/main" val="919396305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3823355928"/>
                    </a:ext>
                  </a:extLst>
                </a:gridCol>
                <a:gridCol w="2428875">
                  <a:extLst>
                    <a:ext uri="{9D8B030D-6E8A-4147-A177-3AD203B41FA5}">
                      <a16:colId xmlns:a16="http://schemas.microsoft.com/office/drawing/2014/main" val="1328193462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459841330"/>
                    </a:ext>
                  </a:extLst>
                </a:gridCol>
                <a:gridCol w="2371725">
                  <a:extLst>
                    <a:ext uri="{9D8B030D-6E8A-4147-A177-3AD203B41FA5}">
                      <a16:colId xmlns:a16="http://schemas.microsoft.com/office/drawing/2014/main" val="3760333960"/>
                    </a:ext>
                  </a:extLst>
                </a:gridCol>
              </a:tblGrid>
              <a:tr h="361950">
                <a:tc gridSpan="5"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Possible Health and Well-being descriptions of learning: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  <a:latin typeface="Aptos"/>
                      </a:endParaRPr>
                    </a:p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Our decision-making impacts on the quality of our lives and the lives of others</a:t>
                      </a:r>
                      <a:endParaRPr lang="en-US" b="1" i="0" dirty="0">
                        <a:solidFill>
                          <a:srgbClr val="FFFFFF"/>
                        </a:solidFill>
                        <a:effectLst/>
                        <a:latin typeface="Aptos"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4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778817"/>
                  </a:ext>
                </a:extLst>
              </a:tr>
              <a:tr h="1552432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 dirty="0">
                          <a:solidFill>
                            <a:srgbClr val="156082"/>
                          </a:solidFill>
                          <a:effectLst/>
                          <a:latin typeface="Ubuntu"/>
                        </a:rPr>
                        <a:t>Progression step 1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Ubuntu"/>
                      </a:endParaRPr>
                    </a:p>
                    <a:p>
                      <a:pPr lvl="0" algn="l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 dirty="0">
                          <a:solidFill>
                            <a:srgbClr val="156082"/>
                          </a:solidFill>
                          <a:effectLst/>
                          <a:latin typeface="Ubuntu"/>
                        </a:rPr>
                        <a:t>I have developed an awareness that my decisions can affect me and others. </a:t>
                      </a: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4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 dirty="0">
                          <a:solidFill>
                            <a:srgbClr val="156082"/>
                          </a:solidFill>
                          <a:effectLst/>
                          <a:latin typeface="Ubuntu"/>
                        </a:rPr>
                        <a:t>Progression step 2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Ubuntu"/>
                      </a:endParaRPr>
                    </a:p>
                    <a:p>
                      <a:pPr lvl="0" algn="l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 dirty="0">
                          <a:solidFill>
                            <a:srgbClr val="156082"/>
                          </a:solidFill>
                          <a:effectLst/>
                          <a:latin typeface="Ubuntu"/>
                        </a:rPr>
                        <a:t>I can </a:t>
                      </a:r>
                      <a:r>
                        <a:rPr lang="en-US" sz="1400" b="0" i="0" dirty="0" err="1">
                          <a:solidFill>
                            <a:srgbClr val="156082"/>
                          </a:solidFill>
                          <a:effectLst/>
                          <a:latin typeface="Ubuntu"/>
                        </a:rPr>
                        <a:t>recognise</a:t>
                      </a:r>
                      <a:r>
                        <a:rPr lang="en-US" sz="1400" b="0" i="0" dirty="0">
                          <a:solidFill>
                            <a:srgbClr val="156082"/>
                          </a:solidFill>
                          <a:effectLst/>
                          <a:latin typeface="Ubuntu"/>
                        </a:rPr>
                        <a:t> that my decisions can impact on me and others, both now and in the future. </a:t>
                      </a: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4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 dirty="0">
                          <a:solidFill>
                            <a:srgbClr val="156082"/>
                          </a:solidFill>
                          <a:effectLst/>
                          <a:latin typeface="Ubuntu"/>
                        </a:rPr>
                        <a:t>Progression step 3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Ubuntu"/>
                      </a:endParaRPr>
                    </a:p>
                    <a:p>
                      <a:pPr lvl="0" algn="l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 dirty="0">
                          <a:solidFill>
                            <a:srgbClr val="156082"/>
                          </a:solidFill>
                          <a:effectLst/>
                          <a:latin typeface="Ubuntu"/>
                        </a:rPr>
                        <a:t>I can </a:t>
                      </a:r>
                      <a:r>
                        <a:rPr lang="en-US" sz="1400" b="0" i="0" dirty="0" err="1">
                          <a:solidFill>
                            <a:srgbClr val="156082"/>
                          </a:solidFill>
                          <a:effectLst/>
                          <a:latin typeface="Ubuntu"/>
                        </a:rPr>
                        <a:t>recognise</a:t>
                      </a:r>
                      <a:r>
                        <a:rPr lang="en-US" sz="1400" b="0" i="0" dirty="0">
                          <a:solidFill>
                            <a:srgbClr val="156082"/>
                          </a:solidFill>
                          <a:effectLst/>
                          <a:latin typeface="Ubuntu"/>
                        </a:rPr>
                        <a:t> that some decisions I make will have a long-term impact on my life and the lives of others. </a:t>
                      </a:r>
                    </a:p>
                    <a:p>
                      <a:pPr lvl="0" algn="l">
                        <a:lnSpc>
                          <a:spcPts val="1650"/>
                        </a:lnSpc>
                        <a:buNone/>
                      </a:pPr>
                      <a:endParaRPr lang="en-US" sz="1400" b="1" i="0" dirty="0">
                        <a:solidFill>
                          <a:srgbClr val="156082"/>
                        </a:solidFill>
                        <a:effectLst/>
                        <a:latin typeface="Ubuntu"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4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 dirty="0">
                          <a:solidFill>
                            <a:srgbClr val="156082"/>
                          </a:solidFill>
                          <a:effectLst/>
                          <a:latin typeface="Ubuntu"/>
                        </a:rPr>
                        <a:t>Progression step 4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Ubuntu"/>
                      </a:endParaRPr>
                    </a:p>
                    <a:p>
                      <a:pPr lvl="0" algn="l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 dirty="0">
                          <a:solidFill>
                            <a:srgbClr val="156082"/>
                          </a:solidFill>
                          <a:effectLst/>
                          <a:latin typeface="Ubuntu"/>
                        </a:rPr>
                        <a:t>I can consider relevant factors and implications when making decisions individually and collectively. </a:t>
                      </a:r>
                    </a:p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endParaRPr lang="en-US" sz="1400" b="0" i="0" dirty="0">
                        <a:solidFill>
                          <a:srgbClr val="156082"/>
                        </a:solidFill>
                        <a:effectLst/>
                        <a:latin typeface="Ubuntu"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4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 dirty="0">
                          <a:solidFill>
                            <a:srgbClr val="156082"/>
                          </a:solidFill>
                          <a:effectLst/>
                          <a:latin typeface="Ubuntu"/>
                        </a:rPr>
                        <a:t>Progression step 5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Ubuntu"/>
                      </a:endParaRPr>
                    </a:p>
                    <a:p>
                      <a:pPr lvl="0" algn="l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 dirty="0">
                          <a:solidFill>
                            <a:srgbClr val="156082"/>
                          </a:solidFill>
                          <a:effectLst/>
                          <a:latin typeface="Ubuntu"/>
                        </a:rPr>
                        <a:t>I can critically evaluate factors and implications, including risks, when making decisions individually and collectively. </a:t>
                      </a: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4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8521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7469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A046-72C2-CB40-B05B-F0B89A486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EEE2F7-DCA0-2D3C-40F0-B085FB364E67}"/>
              </a:ext>
            </a:extLst>
          </p:cNvPr>
          <p:cNvSpPr txBox="1"/>
          <p:nvPr/>
        </p:nvSpPr>
        <p:spPr>
          <a:xfrm>
            <a:off x="466839" y="893227"/>
            <a:ext cx="372074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chemeClr val="accent1"/>
                </a:solidFill>
                <a:latin typeface="Ubuntu"/>
              </a:rPr>
              <a:t>Introduction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85D8A7-844F-B6AD-1B30-706EF32ADCF4}"/>
              </a:ext>
            </a:extLst>
          </p:cNvPr>
          <p:cNvSpPr txBox="1"/>
          <p:nvPr/>
        </p:nvSpPr>
        <p:spPr>
          <a:xfrm>
            <a:off x="466299" y="1859507"/>
            <a:ext cx="9917373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0" i="0" dirty="0">
                <a:latin typeface="Ubuntu"/>
                <a:ea typeface="Segoe UI"/>
                <a:cs typeface="Segoe UI"/>
              </a:rPr>
              <a:t>This activity invites you to explore different viewpoints about smoking and nicotine use and how these </a:t>
            </a:r>
            <a:r>
              <a:rPr lang="en-US" sz="2400" b="0" i="0" dirty="0" err="1">
                <a:latin typeface="Ubuntu"/>
                <a:ea typeface="Segoe UI"/>
                <a:cs typeface="Segoe UI"/>
              </a:rPr>
              <a:t>behaviours</a:t>
            </a:r>
            <a:r>
              <a:rPr lang="en-US" sz="2400" b="0" i="0" dirty="0">
                <a:latin typeface="Ubuntu"/>
                <a:ea typeface="Segoe UI"/>
                <a:cs typeface="Segoe UI"/>
              </a:rPr>
              <a:t> are influenced by society, the media and everyday environments. </a:t>
            </a:r>
            <a:endParaRPr lang="en-US" sz="2400">
              <a:latin typeface="Ubuntu"/>
            </a:endParaRPr>
          </a:p>
          <a:p>
            <a:endParaRPr lang="en-US" sz="2400" dirty="0">
              <a:latin typeface="Ubuntu"/>
              <a:ea typeface="Segoe UI"/>
              <a:cs typeface="Segoe UI"/>
            </a:endParaRPr>
          </a:p>
          <a:p>
            <a:r>
              <a:rPr lang="en-US" sz="2400" b="0" i="0" dirty="0">
                <a:latin typeface="Ubuntu"/>
                <a:ea typeface="Segoe UI"/>
                <a:cs typeface="Segoe UI"/>
              </a:rPr>
              <a:t>You’ll be presented with a series of statements and asked to decide whether you </a:t>
            </a:r>
            <a:r>
              <a:rPr lang="en-US" sz="2400" b="0" i="0">
                <a:latin typeface="Ubuntu"/>
                <a:ea typeface="Segoe UI"/>
                <a:cs typeface="Segoe UI"/>
              </a:rPr>
              <a:t>agree or disagree, explaining your reasoning.</a:t>
            </a:r>
            <a:endParaRPr lang="en-US" sz="2400">
              <a:latin typeface="Ubuntu"/>
              <a:ea typeface="Calibri" panose="020F0502020204030204"/>
              <a:cs typeface="Calibri" panose="020F0502020204030204"/>
            </a:endParaRPr>
          </a:p>
          <a:p>
            <a:r>
              <a:rPr lang="en-US" sz="2400" dirty="0">
                <a:latin typeface="Ubuntu"/>
                <a:ea typeface="Segoe UI"/>
                <a:cs typeface="Segoe UI"/>
              </a:rPr>
              <a:t>You will need to</a:t>
            </a:r>
            <a:r>
              <a:rPr lang="en-US" sz="2400" b="0" i="0" dirty="0">
                <a:latin typeface="Ubuntu"/>
                <a:ea typeface="Segoe UI"/>
                <a:cs typeface="Segoe UI"/>
              </a:rPr>
              <a:t> think critically, listen to others and consider how decisions around smoking can affect individuals, communities and wider health and </a:t>
            </a:r>
            <a:r>
              <a:rPr lang="en-US" sz="2400" dirty="0">
                <a:latin typeface="Ubuntu"/>
                <a:ea typeface="Segoe UI"/>
                <a:cs typeface="Segoe UI"/>
              </a:rPr>
              <a:t>well-being</a:t>
            </a:r>
            <a:r>
              <a:rPr lang="en-US" sz="2400" b="0" i="0" dirty="0">
                <a:latin typeface="Ubuntu"/>
                <a:ea typeface="Segoe UI"/>
                <a:cs typeface="Segoe UI"/>
              </a:rPr>
              <a:t>.</a:t>
            </a:r>
            <a:endParaRPr lang="en-US" sz="2400" dirty="0">
              <a:ea typeface="Calibri"/>
              <a:cs typeface="Calibri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455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C0BF241-0AD9-3C85-0A25-E06E8E2C0FCC}"/>
              </a:ext>
            </a:extLst>
          </p:cNvPr>
          <p:cNvSpPr txBox="1">
            <a:spLocks/>
          </p:cNvSpPr>
          <p:nvPr/>
        </p:nvSpPr>
        <p:spPr>
          <a:xfrm>
            <a:off x="452617" y="850231"/>
            <a:ext cx="9144000" cy="11357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en-GB" b="1">
                <a:solidFill>
                  <a:schemeClr val="tx1"/>
                </a:solidFill>
              </a:rPr>
              <a:t>Product Placement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5" name="Picture 2" descr="Product placement on TV – not a bad thing - Brands &amp; Films">
            <a:extLst>
              <a:ext uri="{FF2B5EF4-FFF2-40B4-BE49-F238E27FC236}">
                <a16:creationId xmlns:a16="http://schemas.microsoft.com/office/drawing/2014/main" id="{2E824C05-8110-5A3F-FA2C-745296002D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4" t="8229" r="66085" b="8440"/>
          <a:stretch/>
        </p:blipFill>
        <p:spPr bwMode="auto">
          <a:xfrm>
            <a:off x="9816405" y="173388"/>
            <a:ext cx="1888318" cy="2489416"/>
          </a:xfrm>
          <a:prstGeom prst="rect">
            <a:avLst/>
          </a:prstGeom>
          <a:solidFill>
            <a:srgbClr val="FFFFFF"/>
          </a:solidFill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51722B-1BEB-1BD1-F862-DCBD505F5209}"/>
              </a:ext>
            </a:extLst>
          </p:cNvPr>
          <p:cNvSpPr txBox="1"/>
          <p:nvPr/>
        </p:nvSpPr>
        <p:spPr>
          <a:xfrm>
            <a:off x="296410" y="1711588"/>
            <a:ext cx="4729934" cy="1446550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200" dirty="0">
                <a:latin typeface="Ubuntu"/>
              </a:rPr>
              <a:t>Product placement is when a company pays for their products to be featured in films and television programmes to gain exposure.</a:t>
            </a:r>
          </a:p>
        </p:txBody>
      </p:sp>
      <p:pic>
        <p:nvPicPr>
          <p:cNvPr id="9" name="Picture 4" descr="See the source image">
            <a:extLst>
              <a:ext uri="{FF2B5EF4-FFF2-40B4-BE49-F238E27FC236}">
                <a16:creationId xmlns:a16="http://schemas.microsoft.com/office/drawing/2014/main" id="{37819A7D-A2FF-94BF-FB50-68E8AE1412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13" r="12201" b="9051"/>
          <a:stretch/>
        </p:blipFill>
        <p:spPr bwMode="auto">
          <a:xfrm>
            <a:off x="779002" y="3354303"/>
            <a:ext cx="2520280" cy="2239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D9969F8-B334-7FC3-AFF2-10E0307361EB}"/>
              </a:ext>
            </a:extLst>
          </p:cNvPr>
          <p:cNvSpPr txBox="1"/>
          <p:nvPr/>
        </p:nvSpPr>
        <p:spPr>
          <a:xfrm>
            <a:off x="5353066" y="2125467"/>
            <a:ext cx="4248472" cy="1446550"/>
          </a:xfrm>
          <a:prstGeom prst="rect">
            <a:avLst/>
          </a:prstGeom>
          <a:noFill/>
          <a:ln w="57150">
            <a:solidFill>
              <a:schemeClr val="tx1">
                <a:lumMod val="25000"/>
                <a:lumOff val="75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200" dirty="0">
                <a:latin typeface="Ubuntu"/>
              </a:rPr>
              <a:t>Companies pay celebrities and influencers to advertise products on their social media</a:t>
            </a:r>
          </a:p>
          <a:p>
            <a:pPr algn="ctr"/>
            <a:r>
              <a:rPr lang="en-GB" sz="2200" dirty="0">
                <a:latin typeface="Ubuntu"/>
              </a:rPr>
              <a:t> #AD #Gifted</a:t>
            </a:r>
          </a:p>
        </p:txBody>
      </p:sp>
      <p:pic>
        <p:nvPicPr>
          <p:cNvPr id="13" name="Picture 2" descr="See the source image">
            <a:extLst>
              <a:ext uri="{FF2B5EF4-FFF2-40B4-BE49-F238E27FC236}">
                <a16:creationId xmlns:a16="http://schemas.microsoft.com/office/drawing/2014/main" id="{6FD21663-2A13-0F07-B98D-D389D583EB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76" t="31692" r="42617" b="39182"/>
          <a:stretch/>
        </p:blipFill>
        <p:spPr bwMode="auto">
          <a:xfrm>
            <a:off x="4489390" y="4210975"/>
            <a:ext cx="2934308" cy="1710853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Image source ">
            <a:extLst>
              <a:ext uri="{FF2B5EF4-FFF2-40B4-BE49-F238E27FC236}">
                <a16:creationId xmlns:a16="http://schemas.microsoft.com/office/drawing/2014/main" id="{6A8DFBAD-FDA2-7A36-CC9F-767479937D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2" r="20507"/>
          <a:stretch/>
        </p:blipFill>
        <p:spPr bwMode="auto">
          <a:xfrm>
            <a:off x="8629680" y="4025128"/>
            <a:ext cx="2256033" cy="2276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6578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chat bubble&#10;&#10;Description automatically generated">
            <a:extLst>
              <a:ext uri="{FF2B5EF4-FFF2-40B4-BE49-F238E27FC236}">
                <a16:creationId xmlns:a16="http://schemas.microsoft.com/office/drawing/2014/main" id="{CCBF39D6-639A-ADBE-3FD6-D962272FA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167" y="1047195"/>
            <a:ext cx="4299401" cy="315778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BB8DA2E-D4DB-2945-63E2-353C10E60F67}"/>
              </a:ext>
            </a:extLst>
          </p:cNvPr>
          <p:cNvSpPr txBox="1">
            <a:spLocks/>
          </p:cNvSpPr>
          <p:nvPr/>
        </p:nvSpPr>
        <p:spPr>
          <a:xfrm rot="21125024">
            <a:off x="1371198" y="1772799"/>
            <a:ext cx="3881178" cy="10841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>
                <a:latin typeface="Ubuntu"/>
              </a:rPr>
              <a:t>Product placement encourages non-smokers to </a:t>
            </a:r>
            <a:r>
              <a:rPr lang="en-GB" sz="2400">
                <a:latin typeface="Ubuntu"/>
              </a:rPr>
              <a:t>smoke</a:t>
            </a:r>
            <a:endParaRPr lang="en-GB" sz="2400" dirty="0"/>
          </a:p>
        </p:txBody>
      </p:sp>
      <p:pic>
        <p:nvPicPr>
          <p:cNvPr id="7" name="Picture 6" descr="A person in a hat smoking a cigarette&#10;&#10;AI-generated content may be incorrect.">
            <a:extLst>
              <a:ext uri="{FF2B5EF4-FFF2-40B4-BE49-F238E27FC236}">
                <a16:creationId xmlns:a16="http://schemas.microsoft.com/office/drawing/2014/main" id="{4A5F479E-BEC4-94EA-AEB2-A0F4CD298A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9" t="-757" r="26835" b="757"/>
          <a:stretch/>
        </p:blipFill>
        <p:spPr>
          <a:xfrm>
            <a:off x="3629779" y="3448396"/>
            <a:ext cx="2714204" cy="23624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D99D1B9-6C30-F281-4DBD-42E790C142E4}"/>
              </a:ext>
            </a:extLst>
          </p:cNvPr>
          <p:cNvSpPr txBox="1"/>
          <p:nvPr/>
        </p:nvSpPr>
        <p:spPr>
          <a:xfrm>
            <a:off x="8371114" y="1143000"/>
            <a:ext cx="2884715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4800" b="1" dirty="0">
                <a:latin typeface="Ubuntu"/>
              </a:rPr>
              <a:t>For or Against?</a:t>
            </a:r>
          </a:p>
        </p:txBody>
      </p:sp>
      <p:pic>
        <p:nvPicPr>
          <p:cNvPr id="11" name="Content Placeholder 4" descr="A person with purple hair and a necklace&#10;&#10;AI-generated content may be incorrect.">
            <a:extLst>
              <a:ext uri="{FF2B5EF4-FFF2-40B4-BE49-F238E27FC236}">
                <a16:creationId xmlns:a16="http://schemas.microsoft.com/office/drawing/2014/main" id="{D769D895-A4DF-8E45-4F15-2DB0C81459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605" t="25597" r="60826" b="41849"/>
          <a:stretch/>
        </p:blipFill>
        <p:spPr>
          <a:xfrm>
            <a:off x="7127151" y="3525210"/>
            <a:ext cx="3372888" cy="2362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39791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25269B3E-BC46-5586-AECB-9B0D2DA487BD}"/>
              </a:ext>
            </a:extLst>
          </p:cNvPr>
          <p:cNvSpPr txBox="1">
            <a:spLocks/>
          </p:cNvSpPr>
          <p:nvPr/>
        </p:nvSpPr>
        <p:spPr>
          <a:xfrm>
            <a:off x="341086" y="938171"/>
            <a:ext cx="4176295" cy="7755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GB" sz="4800" b="1" dirty="0">
                <a:latin typeface="Ubuntu"/>
              </a:rPr>
              <a:t>The debate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648050-3CFF-B46E-80E5-FFCE48C9B98A}"/>
              </a:ext>
            </a:extLst>
          </p:cNvPr>
          <p:cNvSpPr txBox="1"/>
          <p:nvPr/>
        </p:nvSpPr>
        <p:spPr>
          <a:xfrm>
            <a:off x="1259338" y="1719203"/>
            <a:ext cx="2916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latin typeface="Ubuntu" panose="020B0504030602030204" pitchFamily="34" charset="0"/>
              </a:rPr>
              <a:t>For</a:t>
            </a:r>
            <a:endParaRPr lang="en-GB" sz="4400" b="1" dirty="0">
              <a:solidFill>
                <a:schemeClr val="accent1">
                  <a:lumMod val="75000"/>
                </a:schemeClr>
              </a:solidFill>
              <a:latin typeface="Ubuntu" panose="020B0504030602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0EA7C7-1EBA-3DCC-6FA7-4A7059DEBD8D}"/>
              </a:ext>
            </a:extLst>
          </p:cNvPr>
          <p:cNvSpPr txBox="1"/>
          <p:nvPr/>
        </p:nvSpPr>
        <p:spPr>
          <a:xfrm>
            <a:off x="720040" y="2536589"/>
            <a:ext cx="4657368" cy="31700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latin typeface="Ubuntu"/>
              </a:rPr>
              <a:t>Financial necessity: Product </a:t>
            </a:r>
            <a:r>
              <a:rPr lang="en-GB" sz="2000" dirty="0">
                <a:latin typeface="Ubuntu"/>
              </a:rPr>
              <a:t>placement, especially for big movies and TV shows, can be a way to help pay for the cost of production.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latin typeface="Ubuntu"/>
              </a:rPr>
              <a:t>Focusing on other factors: Peer </a:t>
            </a:r>
            <a:r>
              <a:rPr lang="en-GB" sz="2000" dirty="0">
                <a:latin typeface="Ubuntu"/>
              </a:rPr>
              <a:t>pressure, family smoking habits and </a:t>
            </a:r>
            <a:r>
              <a:rPr lang="en-GB" sz="2000">
                <a:latin typeface="Ubuntu"/>
              </a:rPr>
              <a:t>personal stress are much more </a:t>
            </a:r>
            <a:r>
              <a:rPr lang="en-GB" sz="2000" dirty="0">
                <a:latin typeface="Ubuntu"/>
              </a:rPr>
              <a:t>significant in a person's decision to start smoking than seeing a character smoke on screen.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E52D4C-FE97-E97E-0BCC-95247917D6CA}"/>
              </a:ext>
            </a:extLst>
          </p:cNvPr>
          <p:cNvSpPr txBox="1"/>
          <p:nvPr/>
        </p:nvSpPr>
        <p:spPr>
          <a:xfrm>
            <a:off x="7386805" y="1719202"/>
            <a:ext cx="2550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latin typeface="Ubuntu" panose="020B0504030602030204" pitchFamily="34" charset="0"/>
              </a:rPr>
              <a:t>Against</a:t>
            </a:r>
            <a:endParaRPr lang="en-GB" sz="4400" b="1" dirty="0">
              <a:solidFill>
                <a:schemeClr val="accent1">
                  <a:lumMod val="75000"/>
                </a:schemeClr>
              </a:solidFill>
              <a:latin typeface="Ubuntu" panose="020B0504030602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69D39B-3F2B-12B2-91AC-E48861174082}"/>
              </a:ext>
            </a:extLst>
          </p:cNvPr>
          <p:cNvSpPr txBox="1"/>
          <p:nvPr/>
        </p:nvSpPr>
        <p:spPr>
          <a:xfrm>
            <a:off x="6096269" y="2537555"/>
            <a:ext cx="5595257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Ubuntu"/>
              </a:rPr>
              <a:t>Normalise the behaviour: When a popular actor or a character smokes on TV or in a movie, it can make smoking seem like a </a:t>
            </a:r>
            <a:r>
              <a:rPr lang="en-GB" sz="2000">
                <a:latin typeface="Ubuntu"/>
              </a:rPr>
              <a:t>normal and cool part of life.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Ubuntu"/>
              </a:rPr>
              <a:t>Product placement often pairs smoking with positive things, like being attractive, rebellious, successful, or part of an exciting story. They rarely show the real-life </a:t>
            </a:r>
            <a:r>
              <a:rPr lang="en-GB" sz="2000">
                <a:latin typeface="Ubuntu"/>
              </a:rPr>
              <a:t>consequences of smoking.</a:t>
            </a:r>
            <a:endParaRPr lang="en-GB" sz="2000">
              <a:latin typeface="Ubuntu" panose="020B05040306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Ubuntu" panose="020B0504030602030204" pitchFamily="34" charset="0"/>
              </a:rPr>
              <a:t>Many studies show a strong link between young people seeing smoking in media and them being more likely to start smoking.</a:t>
            </a:r>
          </a:p>
        </p:txBody>
      </p:sp>
    </p:spTree>
    <p:extLst>
      <p:ext uri="{BB962C8B-B14F-4D97-AF65-F5344CB8AC3E}">
        <p14:creationId xmlns:p14="http://schemas.microsoft.com/office/powerpoint/2010/main" val="2330245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chat bubble&#10;&#10;Description automatically generated">
            <a:extLst>
              <a:ext uri="{FF2B5EF4-FFF2-40B4-BE49-F238E27FC236}">
                <a16:creationId xmlns:a16="http://schemas.microsoft.com/office/drawing/2014/main" id="{067C581C-9998-AE02-0895-A92BD55F6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52" y="999646"/>
            <a:ext cx="4288028" cy="315778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6EA8166-EDDB-BF65-5FB2-E0E06EF64E17}"/>
              </a:ext>
            </a:extLst>
          </p:cNvPr>
          <p:cNvSpPr txBox="1">
            <a:spLocks/>
          </p:cNvSpPr>
          <p:nvPr/>
        </p:nvSpPr>
        <p:spPr>
          <a:xfrm rot="21125024">
            <a:off x="1299746" y="1634696"/>
            <a:ext cx="3558297" cy="10066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>
                <a:latin typeface="Ubuntu"/>
              </a:rPr>
              <a:t>Smoking should be allowed in video games </a:t>
            </a:r>
            <a:r>
              <a:rPr lang="en-GB" sz="2400">
                <a:latin typeface="Ubuntu"/>
              </a:rPr>
              <a:t>and music videos</a:t>
            </a:r>
            <a:endParaRPr lang="en-GB" sz="2400"/>
          </a:p>
        </p:txBody>
      </p:sp>
      <p:pic>
        <p:nvPicPr>
          <p:cNvPr id="7" name="Picture 2" descr="http://vignette3.wikia.nocookie.net/gtawiki/images/4/4b/BigSmoke-Artwork2.jpg/revision/latest?cb=20091115222901">
            <a:hlinkClick r:id="rId3"/>
            <a:extLst>
              <a:ext uri="{FF2B5EF4-FFF2-40B4-BE49-F238E27FC236}">
                <a16:creationId xmlns:a16="http://schemas.microsoft.com/office/drawing/2014/main" id="{89983D0C-DA50-8F87-DEBC-B322A6921A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2292" b="8342"/>
          <a:stretch/>
        </p:blipFill>
        <p:spPr bwMode="auto">
          <a:xfrm>
            <a:off x="2740848" y="4157432"/>
            <a:ext cx="2687077" cy="1838526"/>
          </a:xfrm>
          <a:prstGeom prst="rect">
            <a:avLst/>
          </a:prstGeom>
          <a:noFill/>
        </p:spPr>
      </p:pic>
      <p:pic>
        <p:nvPicPr>
          <p:cNvPr id="9" name="Picture 8" descr="A screenshot of a video&#10;&#10;AI-generated content may be incorrect.">
            <a:extLst>
              <a:ext uri="{FF2B5EF4-FFF2-40B4-BE49-F238E27FC236}">
                <a16:creationId xmlns:a16="http://schemas.microsoft.com/office/drawing/2014/main" id="{AB9AF3F5-50C1-8767-81C6-885E8F77F41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55" t="27628" r="35057" b="19495"/>
          <a:stretch/>
        </p:blipFill>
        <p:spPr>
          <a:xfrm>
            <a:off x="6207978" y="3429000"/>
            <a:ext cx="3384376" cy="18416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C20B0D9-7179-FED6-0FFC-0826CA0590DF}"/>
              </a:ext>
            </a:extLst>
          </p:cNvPr>
          <p:cNvSpPr txBox="1"/>
          <p:nvPr/>
        </p:nvSpPr>
        <p:spPr>
          <a:xfrm>
            <a:off x="8371114" y="1311912"/>
            <a:ext cx="2786743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4800" b="1" dirty="0">
                <a:latin typeface="Ubuntu"/>
              </a:rPr>
              <a:t>For or Against?</a:t>
            </a:r>
          </a:p>
        </p:txBody>
      </p:sp>
    </p:spTree>
    <p:extLst>
      <p:ext uri="{BB962C8B-B14F-4D97-AF65-F5344CB8AC3E}">
        <p14:creationId xmlns:p14="http://schemas.microsoft.com/office/powerpoint/2010/main" val="2906264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0FA2BC3E-5B5A-7E03-AD08-98AC86B6641C}"/>
              </a:ext>
            </a:extLst>
          </p:cNvPr>
          <p:cNvSpPr txBox="1">
            <a:spLocks/>
          </p:cNvSpPr>
          <p:nvPr/>
        </p:nvSpPr>
        <p:spPr>
          <a:xfrm>
            <a:off x="220032" y="1004212"/>
            <a:ext cx="4584414" cy="14219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GB" sz="4800" b="1">
                <a:solidFill>
                  <a:schemeClr val="tx2"/>
                </a:solidFill>
                <a:latin typeface="Ubuntu"/>
              </a:rPr>
              <a:t>The debate</a:t>
            </a:r>
          </a:p>
          <a:p>
            <a:pPr algn="ctr"/>
            <a:endParaRPr lang="en-GB" sz="4800" u="sng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0544AF-9EEA-73AD-4982-8C8076B94571}"/>
              </a:ext>
            </a:extLst>
          </p:cNvPr>
          <p:cNvSpPr txBox="1"/>
          <p:nvPr/>
        </p:nvSpPr>
        <p:spPr>
          <a:xfrm>
            <a:off x="1268337" y="1711276"/>
            <a:ext cx="2916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latin typeface="Ubuntu" panose="020B0504030602030204" pitchFamily="34" charset="0"/>
              </a:rPr>
              <a:t>For</a:t>
            </a:r>
            <a:r>
              <a:rPr lang="en-GB" sz="3600" dirty="0">
                <a:solidFill>
                  <a:schemeClr val="accent1">
                    <a:lumMod val="75000"/>
                  </a:schemeClr>
                </a:solidFill>
                <a:latin typeface="Inter" panose="02000503000000020004"/>
              </a:rPr>
              <a:t> </a:t>
            </a:r>
            <a:endParaRPr lang="en-GB" sz="4400" dirty="0">
              <a:solidFill>
                <a:schemeClr val="accent1">
                  <a:lumMod val="75000"/>
                </a:schemeClr>
              </a:solidFill>
              <a:latin typeface="Inter" panose="0200050300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4A73DD-20EF-573D-BB98-2CC8EBAC550C}"/>
              </a:ext>
            </a:extLst>
          </p:cNvPr>
          <p:cNvSpPr txBox="1"/>
          <p:nvPr/>
        </p:nvSpPr>
        <p:spPr>
          <a:xfrm>
            <a:off x="449893" y="2357606"/>
            <a:ext cx="5194014" cy="40626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Ubuntu"/>
              </a:rPr>
              <a:t>Allows creators the freedom to portray </a:t>
            </a:r>
            <a:r>
              <a:rPr lang="en-GB" sz="2000">
                <a:latin typeface="Ubuntu"/>
              </a:rPr>
              <a:t>characters and scenes authentically.</a:t>
            </a:r>
            <a:endParaRPr lang="en-GB" sz="2000" dirty="0">
              <a:latin typeface="Ubuntu" panose="020B05040306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Ubuntu"/>
              </a:rPr>
              <a:t>Depictions can reflect historical contexts </a:t>
            </a:r>
            <a:r>
              <a:rPr lang="en-GB" sz="2000">
                <a:latin typeface="Ubuntu"/>
              </a:rPr>
              <a:t>or the reality of certain  personalities.</a:t>
            </a:r>
            <a:endParaRPr lang="en-GB" sz="2000">
              <a:latin typeface="Ubuntu" panose="020B05040306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Ubuntu"/>
              </a:rPr>
              <a:t>Audiences can tell the difference between a fictional story and real life and won't be swayed to smoke just by seeing 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Ubuntu"/>
              </a:rPr>
              <a:t>It is up to parents to monitor what their children watch and play, and to teach them about the dangers of smoking, rather than banning the content entirely.</a:t>
            </a:r>
          </a:p>
          <a:p>
            <a:endParaRPr lang="en-GB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965A24-AEF8-9DA5-6CFD-1DA3D50B5EAB}"/>
              </a:ext>
            </a:extLst>
          </p:cNvPr>
          <p:cNvSpPr txBox="1"/>
          <p:nvPr/>
        </p:nvSpPr>
        <p:spPr>
          <a:xfrm>
            <a:off x="7525471" y="1711275"/>
            <a:ext cx="2550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latin typeface="Ubuntu" panose="020B0504030602030204" pitchFamily="34" charset="0"/>
              </a:rPr>
              <a:t>Against</a:t>
            </a:r>
            <a:endParaRPr lang="en-GB" sz="4400" b="1" dirty="0">
              <a:solidFill>
                <a:schemeClr val="accent1">
                  <a:lumMod val="75000"/>
                </a:schemeClr>
              </a:solidFill>
              <a:latin typeface="Ubuntu" panose="020B0504030602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A6569F-FACE-D60E-07E0-8C21958D0832}"/>
              </a:ext>
            </a:extLst>
          </p:cNvPr>
          <p:cNvSpPr txBox="1"/>
          <p:nvPr/>
        </p:nvSpPr>
        <p:spPr>
          <a:xfrm>
            <a:off x="6284148" y="2432865"/>
            <a:ext cx="5399314" cy="40318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latin typeface="Ubuntu"/>
              </a:rPr>
              <a:t>It normalises a deadly habit.</a:t>
            </a:r>
            <a:endParaRPr lang="en-GB" sz="2000" dirty="0">
              <a:latin typeface="Ubuntu" panose="020B05040306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Ubuntu"/>
              </a:rPr>
              <a:t>Often, smoking in media presents an incomplete and misleading picture of its </a:t>
            </a:r>
            <a:r>
              <a:rPr lang="en-GB" sz="2000">
                <a:latin typeface="Ubuntu"/>
              </a:rPr>
              <a:t>real-world consequences.</a:t>
            </a:r>
            <a:endParaRPr lang="en-GB" sz="2000">
              <a:latin typeface="Ubuntu" panose="020B05040306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Ubuntu"/>
              </a:rPr>
              <a:t>It influences young people</a:t>
            </a:r>
            <a:r>
              <a:rPr lang="en-GB" sz="2000" b="1" dirty="0">
                <a:latin typeface="Ubuntu"/>
              </a:rPr>
              <a:t>:</a:t>
            </a:r>
            <a:r>
              <a:rPr lang="en-GB" sz="2000" dirty="0">
                <a:latin typeface="Ubuntu"/>
              </a:rPr>
              <a:t> Studies have shown that the more young people see smoking in media, the more likely they are to try smoking themselves.</a:t>
            </a:r>
            <a:endParaRPr lang="en-GB" sz="2000" dirty="0">
              <a:latin typeface="Ubuntu" panose="020B05040306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Ubuntu"/>
              </a:rPr>
              <a:t>Even without a brand name, showing smoking a lot keeps the habit visible and suggests it's an acceptable part of life.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1377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chat bubble&#10;&#10;Description automatically generated">
            <a:extLst>
              <a:ext uri="{FF2B5EF4-FFF2-40B4-BE49-F238E27FC236}">
                <a16:creationId xmlns:a16="http://schemas.microsoft.com/office/drawing/2014/main" id="{7CAF6F87-41B1-F58B-0622-62929B757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73" y="874828"/>
            <a:ext cx="4664416" cy="338524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173B133-825A-EE88-3D2D-D580E2DF3E60}"/>
              </a:ext>
            </a:extLst>
          </p:cNvPr>
          <p:cNvSpPr txBox="1">
            <a:spLocks/>
          </p:cNvSpPr>
          <p:nvPr/>
        </p:nvSpPr>
        <p:spPr>
          <a:xfrm rot="21125024">
            <a:off x="803966" y="1473736"/>
            <a:ext cx="4223930" cy="11783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800" dirty="0">
                <a:latin typeface="Ubuntu"/>
              </a:rPr>
              <a:t>Smoking in open spaces encourages others to </a:t>
            </a:r>
            <a:r>
              <a:rPr lang="en-GB" sz="2800">
                <a:latin typeface="Ubuntu"/>
              </a:rPr>
              <a:t>take up smoking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7B83A7-8369-4BC0-6EE8-0002D9C828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241" t="40270" r="37846" b="24429"/>
          <a:stretch/>
        </p:blipFill>
        <p:spPr bwMode="auto">
          <a:xfrm>
            <a:off x="5620076" y="2760694"/>
            <a:ext cx="5433114" cy="36081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E786CB-55AF-7C2E-E679-FCF75078E780}"/>
              </a:ext>
            </a:extLst>
          </p:cNvPr>
          <p:cNvSpPr txBox="1"/>
          <p:nvPr/>
        </p:nvSpPr>
        <p:spPr>
          <a:xfrm>
            <a:off x="8720020" y="872688"/>
            <a:ext cx="2786743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4800" b="1" dirty="0">
                <a:latin typeface="Ubuntu"/>
              </a:rPr>
              <a:t>For or Against?</a:t>
            </a:r>
          </a:p>
        </p:txBody>
      </p:sp>
    </p:spTree>
    <p:extLst>
      <p:ext uri="{BB962C8B-B14F-4D97-AF65-F5344CB8AC3E}">
        <p14:creationId xmlns:p14="http://schemas.microsoft.com/office/powerpoint/2010/main" val="971098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34743721-ED18-E74F-77DB-B1E223AC54E7}"/>
              </a:ext>
            </a:extLst>
          </p:cNvPr>
          <p:cNvSpPr txBox="1">
            <a:spLocks/>
          </p:cNvSpPr>
          <p:nvPr/>
        </p:nvSpPr>
        <p:spPr>
          <a:xfrm>
            <a:off x="1650339" y="745555"/>
            <a:ext cx="4569900" cy="7571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GB" sz="4800" b="1">
                <a:solidFill>
                  <a:schemeClr val="tx2"/>
                </a:solidFill>
                <a:latin typeface="Ubuntu"/>
              </a:rPr>
              <a:t>The debate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7C5E06-5291-9F45-B640-C5662DA9347B}"/>
              </a:ext>
            </a:extLst>
          </p:cNvPr>
          <p:cNvSpPr txBox="1"/>
          <p:nvPr/>
        </p:nvSpPr>
        <p:spPr>
          <a:xfrm>
            <a:off x="1185552" y="1503713"/>
            <a:ext cx="2916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latin typeface="Ubuntu" panose="020B0504030602030204" pitchFamily="34" charset="0"/>
              </a:rPr>
              <a:t>For</a:t>
            </a:r>
            <a:r>
              <a:rPr lang="en-GB" sz="3600" dirty="0">
                <a:solidFill>
                  <a:schemeClr val="accent1">
                    <a:lumMod val="75000"/>
                  </a:schemeClr>
                </a:solidFill>
                <a:latin typeface="Inter" panose="02000503000000020004"/>
              </a:rPr>
              <a:t> </a:t>
            </a:r>
            <a:endParaRPr lang="en-GB" sz="4400" dirty="0">
              <a:solidFill>
                <a:schemeClr val="accent1">
                  <a:lumMod val="75000"/>
                </a:schemeClr>
              </a:solidFill>
              <a:latin typeface="Inter" panose="0200050300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390F73-7082-7747-4DFC-C832F50D64AE}"/>
              </a:ext>
            </a:extLst>
          </p:cNvPr>
          <p:cNvSpPr txBox="1"/>
          <p:nvPr/>
        </p:nvSpPr>
        <p:spPr>
          <a:xfrm>
            <a:off x="205299" y="2099244"/>
            <a:ext cx="5519993" cy="42140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dirty="0">
                <a:latin typeface="Ubuntu"/>
                <a:ea typeface="Calibri"/>
                <a:cs typeface="Times New Roman"/>
              </a:rPr>
              <a:t>People should have the freedom to be in open spaces and to smoke wherever they want – it’s their choice.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dirty="0">
                <a:latin typeface="Ubuntu" panose="020B0504030602030204" pitchFamily="34" charset="0"/>
              </a:rPr>
              <a:t>The decision to start smoking is a personal one. Someone seeing a stranger smoke in an open space is not going to make them start. 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dirty="0">
                <a:latin typeface="Ubuntu" panose="020B0504030602030204" pitchFamily="34" charset="0"/>
              </a:rPr>
              <a:t>Many people think that factors like whether your parents or close friends smoke, have a much bigger impact than seeing it in open spaces.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dirty="0">
                <a:latin typeface="Ubuntu"/>
              </a:rPr>
              <a:t>Public health campaigns, school lessons, and doctors talking to young people about the dangers of smoking are far more effective than </a:t>
            </a:r>
            <a:r>
              <a:rPr lang="en-GB">
                <a:latin typeface="Ubuntu"/>
              </a:rPr>
              <a:t>trying to hide the behaviour entirely.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F3C25E-314B-4A8A-6E31-BF4AA5D66D69}"/>
              </a:ext>
            </a:extLst>
          </p:cNvPr>
          <p:cNvSpPr txBox="1"/>
          <p:nvPr/>
        </p:nvSpPr>
        <p:spPr>
          <a:xfrm>
            <a:off x="7529099" y="1503713"/>
            <a:ext cx="2550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latin typeface="Ubuntu" panose="020B0504030602030204" pitchFamily="34" charset="0"/>
              </a:rPr>
              <a:t>Against</a:t>
            </a:r>
            <a:endParaRPr lang="en-GB" sz="4400" b="1" dirty="0">
              <a:solidFill>
                <a:schemeClr val="accent1">
                  <a:lumMod val="75000"/>
                </a:schemeClr>
              </a:solidFill>
              <a:latin typeface="Ubuntu" panose="020B0504030602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43BA1D-605B-A30E-0D07-0CAD72C7037E}"/>
              </a:ext>
            </a:extLst>
          </p:cNvPr>
          <p:cNvSpPr txBox="1"/>
          <p:nvPr/>
        </p:nvSpPr>
        <p:spPr>
          <a:xfrm>
            <a:off x="6096000" y="2099244"/>
            <a:ext cx="5758543" cy="362131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dirty="0">
                <a:latin typeface="Ubuntu"/>
                <a:ea typeface="Calibri"/>
                <a:cs typeface="Times New Roman"/>
              </a:rPr>
              <a:t>It normalises the behaviour. </a:t>
            </a:r>
            <a:r>
              <a:rPr lang="en-GB" dirty="0">
                <a:latin typeface="Ubuntu"/>
              </a:rPr>
              <a:t>When people see others smoking in their daily lives, it makes smoking seem like a common and acceptable </a:t>
            </a:r>
            <a:r>
              <a:rPr lang="en-GB">
                <a:latin typeface="Ubuntu"/>
              </a:rPr>
              <a:t>activity.</a:t>
            </a:r>
            <a:endParaRPr lang="en-GB">
              <a:latin typeface="Ubuntu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>
                <a:latin typeface="Ubuntu"/>
              </a:rPr>
              <a:t>If you grow up seeing adults or older teenagers </a:t>
            </a:r>
            <a:r>
              <a:rPr lang="en-GB" dirty="0">
                <a:latin typeface="Ubuntu"/>
              </a:rPr>
              <a:t>smoking in public, it can create a social norm </a:t>
            </a:r>
            <a:r>
              <a:rPr lang="en-GB">
                <a:latin typeface="Ubuntu"/>
              </a:rPr>
              <a:t>where smoking is "just what people do“.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dirty="0">
                <a:latin typeface="Ubuntu"/>
              </a:rPr>
              <a:t>Smoking can be used to project a certain image, </a:t>
            </a:r>
            <a:r>
              <a:rPr lang="en-GB">
                <a:latin typeface="Ubuntu"/>
              </a:rPr>
              <a:t>like being rebellious, tough, or independent.</a:t>
            </a:r>
            <a:endParaRPr lang="en-GB">
              <a:latin typeface="Ubuntu" panose="020B0504030602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dirty="0">
                <a:latin typeface="Ubuntu"/>
              </a:rPr>
              <a:t>If you're a non-smoker but see a group of friends smoking at a park, it's easy for you to try it because the cigarettes are right there. </a:t>
            </a:r>
            <a:endParaRPr lang="en-GB" dirty="0">
              <a:latin typeface="Ubuntu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277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03866BA-957E-B8AA-D2ED-29464CD5EA14}"/>
              </a:ext>
            </a:extLst>
          </p:cNvPr>
          <p:cNvSpPr txBox="1"/>
          <p:nvPr/>
        </p:nvSpPr>
        <p:spPr>
          <a:xfrm>
            <a:off x="807561" y="920621"/>
            <a:ext cx="10576878" cy="483209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r>
              <a:rPr lang="en-US" sz="2000" b="1" dirty="0">
                <a:solidFill>
                  <a:schemeClr val="tx2"/>
                </a:solidFill>
                <a:latin typeface="Ubuntu"/>
                <a:cs typeface="Calibri"/>
              </a:rPr>
              <a:t> Further possible learning suggestions</a:t>
            </a:r>
            <a:endParaRPr lang="en-US" sz="2000" b="1" dirty="0">
              <a:solidFill>
                <a:schemeClr val="tx2"/>
              </a:solidFill>
              <a:latin typeface="Ubuntu"/>
              <a:ea typeface="+mn-lt"/>
              <a:cs typeface="+mn-lt"/>
            </a:endParaRPr>
          </a:p>
          <a:p>
            <a:endParaRPr lang="en-US" b="1" dirty="0">
              <a:latin typeface="Ubuntu"/>
            </a:endParaRPr>
          </a:p>
          <a:p>
            <a:r>
              <a:rPr lang="en-US" b="1" dirty="0" err="1">
                <a:latin typeface="Ubuntu"/>
              </a:rPr>
              <a:t>Analysing</a:t>
            </a:r>
            <a:r>
              <a:rPr lang="en-US" b="1" dirty="0">
                <a:latin typeface="Ubuntu"/>
              </a:rPr>
              <a:t> Media Influence</a:t>
            </a:r>
            <a:endParaRPr lang="en-US">
              <a:latin typeface="Ubuntu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Ubuntu"/>
                <a:ea typeface="+mn-lt"/>
                <a:cs typeface="+mn-lt"/>
              </a:rPr>
              <a:t>Learners explore examples from films, TV, gaming and social media where smoking or vaping appears.</a:t>
            </a:r>
            <a:endParaRPr lang="en-US">
              <a:latin typeface="Ubuntu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Ubuntu"/>
                <a:ea typeface="+mn-lt"/>
                <a:cs typeface="+mn-lt"/>
              </a:rPr>
              <a:t>Task: </a:t>
            </a:r>
            <a:r>
              <a:rPr lang="en-US" i="1" dirty="0">
                <a:latin typeface="Ubuntu"/>
                <a:ea typeface="+mn-lt"/>
                <a:cs typeface="+mn-lt"/>
              </a:rPr>
              <a:t>Identify techniques used to make </a:t>
            </a:r>
            <a:r>
              <a:rPr lang="en-US" i="1" dirty="0" err="1">
                <a:latin typeface="Ubuntu"/>
                <a:ea typeface="+mn-lt"/>
                <a:cs typeface="+mn-lt"/>
              </a:rPr>
              <a:t>behaviours</a:t>
            </a:r>
            <a:r>
              <a:rPr lang="en-US" i="1" dirty="0">
                <a:latin typeface="Ubuntu"/>
                <a:ea typeface="+mn-lt"/>
                <a:cs typeface="+mn-lt"/>
              </a:rPr>
              <a:t> look appealing or normal.</a:t>
            </a:r>
            <a:endParaRPr lang="en-US" i="1" dirty="0">
              <a:latin typeface="Ubuntu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i="1" dirty="0">
              <a:latin typeface="Ubuntu"/>
              <a:ea typeface="Calibri"/>
              <a:cs typeface="Calibri"/>
            </a:endParaRPr>
          </a:p>
          <a:p>
            <a:r>
              <a:rPr lang="en-US" b="1" dirty="0">
                <a:latin typeface="Ubuntu"/>
              </a:rPr>
              <a:t>Hidden Messages in Advertising</a:t>
            </a:r>
            <a:endParaRPr lang="en-US">
              <a:latin typeface="Ubuntu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Ubuntu"/>
                <a:ea typeface="+mn-lt"/>
                <a:cs typeface="+mn-lt"/>
              </a:rPr>
              <a:t>Review historical cigarette adverts vs. modern influencer-style marketing.</a:t>
            </a:r>
            <a:endParaRPr lang="en-US">
              <a:latin typeface="Ubuntu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Ubuntu"/>
                <a:ea typeface="+mn-lt"/>
                <a:cs typeface="+mn-lt"/>
              </a:rPr>
              <a:t>Discuss: </a:t>
            </a:r>
            <a:r>
              <a:rPr lang="en-US" i="1" dirty="0">
                <a:latin typeface="Ubuntu"/>
                <a:ea typeface="+mn-lt"/>
                <a:cs typeface="+mn-lt"/>
              </a:rPr>
              <a:t>What rules exist today? Why did they change?</a:t>
            </a:r>
            <a:endParaRPr lang="en-US" i="1" dirty="0">
              <a:latin typeface="Ubuntu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i="1" dirty="0">
              <a:latin typeface="Ubuntu"/>
              <a:ea typeface="Calibri"/>
              <a:cs typeface="Calibri"/>
            </a:endParaRPr>
          </a:p>
          <a:p>
            <a:r>
              <a:rPr lang="en-US" b="1" dirty="0">
                <a:latin typeface="Ubuntu"/>
              </a:rPr>
              <a:t>Peer Pressure Role-Play Scenarios</a:t>
            </a:r>
            <a:endParaRPr lang="en-US">
              <a:latin typeface="Ubuntu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Ubuntu"/>
                <a:ea typeface="+mn-lt"/>
                <a:cs typeface="+mn-lt"/>
              </a:rPr>
              <a:t>Learners practice saying no, supporting others, or asking questions to challenge peer influence.</a:t>
            </a:r>
            <a:endParaRPr lang="en-US" dirty="0">
              <a:latin typeface="Ubuntu"/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latin typeface="Ubuntu"/>
              <a:ea typeface="Calibri" panose="020F0502020204030204"/>
              <a:cs typeface="Calibri" panose="020F0502020204030204"/>
            </a:endParaRPr>
          </a:p>
          <a:p>
            <a:r>
              <a:rPr lang="en-US" b="1" dirty="0">
                <a:latin typeface="Ubuntu"/>
              </a:rPr>
              <a:t>Investigating Local Smoking/Vaping Data</a:t>
            </a:r>
            <a:endParaRPr lang="en-US">
              <a:latin typeface="Ubuntu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Ubuntu"/>
                <a:ea typeface="+mn-lt"/>
                <a:cs typeface="+mn-lt"/>
              </a:rPr>
              <a:t>Use Welsh local authority or Public Health Wales data to explore trends.</a:t>
            </a:r>
            <a:endParaRPr lang="en-US" dirty="0">
              <a:latin typeface="Ubuntu"/>
            </a:endParaRPr>
          </a:p>
          <a:p>
            <a:pPr marL="285750" indent="-285750">
              <a:buFont typeface="Arial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820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91A09CF7-B4F0-8249-F456-71A374AEB6E2}"/>
              </a:ext>
            </a:extLst>
          </p:cNvPr>
          <p:cNvSpPr txBox="1">
            <a:spLocks/>
          </p:cNvSpPr>
          <p:nvPr/>
        </p:nvSpPr>
        <p:spPr>
          <a:xfrm>
            <a:off x="571571" y="1249196"/>
            <a:ext cx="10916594" cy="42930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b="1" dirty="0">
                <a:solidFill>
                  <a:schemeClr val="tx2"/>
                </a:solidFill>
                <a:latin typeface="Ubuntu"/>
                <a:ea typeface="Calibri"/>
                <a:cs typeface="Calibri"/>
              </a:rPr>
              <a:t>Advice and Support can be sought here:</a:t>
            </a:r>
            <a:endParaRPr lang="en-US" b="1" dirty="0">
              <a:solidFill>
                <a:schemeClr val="tx2"/>
              </a:solidFill>
              <a:ea typeface="Calibri"/>
              <a:cs typeface="Calibri"/>
            </a:endParaRPr>
          </a:p>
          <a:p>
            <a:endParaRPr lang="en-GB" sz="2400">
              <a:solidFill>
                <a:schemeClr val="tx2"/>
              </a:solidFill>
              <a:latin typeface="Ubuntu"/>
              <a:ea typeface="Calibri"/>
              <a:cs typeface="Calibri"/>
            </a:endParaRPr>
          </a:p>
          <a:p>
            <a:r>
              <a:rPr lang="en-GB" sz="2400" dirty="0">
                <a:solidFill>
                  <a:schemeClr val="tx2"/>
                </a:solidFill>
                <a:latin typeface="Ubuntu"/>
                <a:ea typeface="Calibri"/>
                <a:cs typeface="Calibri"/>
              </a:rPr>
              <a:t>School Nursing Service: Where there are drop-ins available at your school, school nurses are able to provide advice and support to learners. </a:t>
            </a:r>
            <a:endParaRPr lang="en-GB" sz="2400" dirty="0">
              <a:solidFill>
                <a:schemeClr val="tx2"/>
              </a:solidFill>
              <a:ea typeface="Calibri"/>
              <a:cs typeface="Calibri"/>
            </a:endParaRPr>
          </a:p>
          <a:p>
            <a:endParaRPr lang="en-GB" sz="240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en-GB" sz="2400" dirty="0">
                <a:solidFill>
                  <a:schemeClr val="tx2"/>
                </a:solidFill>
                <a:latin typeface="Ubuntu"/>
                <a:ea typeface="Calibri"/>
                <a:cs typeface="Calibri"/>
              </a:rPr>
              <a:t>Help Me Quit: Smokers and vapers who would like to quit can access free specialist bilingual NHS advice. Call 0800 085 2219, Text HMQ to 80818 or visit </a:t>
            </a:r>
            <a:r>
              <a:rPr lang="en-GB" sz="2400" dirty="0">
                <a:solidFill>
                  <a:schemeClr val="tx2"/>
                </a:solidFill>
                <a:latin typeface="Ubuntu"/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Help Me Quit</a:t>
            </a:r>
          </a:p>
          <a:p>
            <a:endParaRPr lang="en-GB" sz="240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en-GB" sz="2400" dirty="0">
                <a:solidFill>
                  <a:schemeClr val="tx2"/>
                </a:solidFill>
                <a:latin typeface="Ubuntu"/>
                <a:ea typeface="Calibri"/>
                <a:cs typeface="Calibri"/>
              </a:rPr>
              <a:t>DAN 24/7: A free and bilingual telephone helpline available to anyone in Wales wanting further information and/or help relating to drugs and/or alcohol. Call 0808 808 2234, text DAN to 81066 or visit </a:t>
            </a:r>
            <a:r>
              <a:rPr lang="en-GB" sz="2400" dirty="0">
                <a:solidFill>
                  <a:schemeClr val="tx2"/>
                </a:solidFill>
                <a:latin typeface="Ubuntu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www.dan247.org.uk</a:t>
            </a:r>
            <a:r>
              <a:rPr lang="en-GB" sz="2400" dirty="0">
                <a:solidFill>
                  <a:schemeClr val="tx2"/>
                </a:solidFill>
                <a:latin typeface="Ubuntu"/>
                <a:ea typeface="Calibri"/>
                <a:cs typeface="Calibri"/>
              </a:rPr>
              <a:t>  </a:t>
            </a:r>
          </a:p>
        </p:txBody>
      </p:sp>
      <p:pic>
        <p:nvPicPr>
          <p:cNvPr id="5" name="Picture 4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ADC04C07-3338-CF4D-747B-73F5C832F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2265" y="228842"/>
            <a:ext cx="1722250" cy="175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53973"/>
      </p:ext>
    </p:extLst>
  </p:cSld>
  <p:clrMapOvr>
    <a:masterClrMapping/>
  </p:clrMapOvr>
</p:sld>
</file>

<file path=ppt/theme/theme1.xml><?xml version="1.0" encoding="utf-8"?>
<a:theme xmlns:a="http://schemas.openxmlformats.org/drawingml/2006/main" name="PHW - Master Deck - Green">
  <a:themeElements>
    <a:clrScheme name="PHW - Health &amp; Wellbeing Resources">
      <a:dk1>
        <a:srgbClr val="000000"/>
      </a:dk1>
      <a:lt1>
        <a:srgbClr val="FFFFFF"/>
      </a:lt1>
      <a:dk2>
        <a:srgbClr val="285087"/>
      </a:dk2>
      <a:lt2>
        <a:srgbClr val="E8E8E8"/>
      </a:lt2>
      <a:accent1>
        <a:srgbClr val="15518B"/>
      </a:accent1>
      <a:accent2>
        <a:srgbClr val="24FFC0"/>
      </a:accent2>
      <a:accent3>
        <a:srgbClr val="E8FF3E"/>
      </a:accent3>
      <a:accent4>
        <a:srgbClr val="FF5D0C"/>
      </a:accent4>
      <a:accent5>
        <a:srgbClr val="C288FF"/>
      </a:accent5>
      <a:accent6>
        <a:srgbClr val="E0E0E0"/>
      </a:accent6>
      <a:hlink>
        <a:srgbClr val="E8FF3E"/>
      </a:hlink>
      <a:folHlink>
        <a:srgbClr val="24FFC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6550f9a-f14e-418b-a53a-e888529f43ac">
      <UserInfo>
        <DisplayName>Anthony Priest (Public Health Wales - No. 2 Capital Quarter)</DisplayName>
        <AccountId>13</AccountId>
        <AccountType/>
      </UserInfo>
    </SharedWithUsers>
    <lcf76f155ced4ddcb4097134ff3c332f xmlns="bbd7921a-042b-4eb0-b7a0-a3fc5587e9ac">
      <Terms xmlns="http://schemas.microsoft.com/office/infopath/2007/PartnerControls"/>
    </lcf76f155ced4ddcb4097134ff3c332f>
    <TaxCatchAll xmlns="d6550f9a-f14e-418b-a53a-e888529f43a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6A6F83751BC542A98DC5A0AC630D3D" ma:contentTypeVersion="15" ma:contentTypeDescription="Create a new document." ma:contentTypeScope="" ma:versionID="196b9e01c9c66793c24b53ebaebe0b41">
  <xsd:schema xmlns:xsd="http://www.w3.org/2001/XMLSchema" xmlns:xs="http://www.w3.org/2001/XMLSchema" xmlns:p="http://schemas.microsoft.com/office/2006/metadata/properties" xmlns:ns2="bbd7921a-042b-4eb0-b7a0-a3fc5587e9ac" xmlns:ns3="d6550f9a-f14e-418b-a53a-e888529f43ac" targetNamespace="http://schemas.microsoft.com/office/2006/metadata/properties" ma:root="true" ma:fieldsID="5b5aff93ad5912248a6a26172dd04027" ns2:_="" ns3:_="">
    <xsd:import namespace="bbd7921a-042b-4eb0-b7a0-a3fc5587e9ac"/>
    <xsd:import namespace="d6550f9a-f14e-418b-a53a-e888529f43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d7921a-042b-4eb0-b7a0-a3fc5587e9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efaef41-70dc-4075-804e-d4e4dbdaee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550f9a-f14e-418b-a53a-e888529f43a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d3ce685-6bcb-45ae-998a-d25e5acaad24}" ma:internalName="TaxCatchAll" ma:showField="CatchAllData" ma:web="d6550f9a-f14e-418b-a53a-e888529f43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639ABE9-D76A-4687-AB72-03C3AAE03A52}">
  <ds:schemaRefs>
    <ds:schemaRef ds:uri="1371cf2b-a7fc-4369-aa35-cbfbf200dd64"/>
    <ds:schemaRef ds:uri="5a69ffab-4136-4b66-a00e-5dffdbe6cbba"/>
    <ds:schemaRef ds:uri="d6550f9a-f14e-418b-a53a-e888529f43ac"/>
    <ds:schemaRef ds:uri="http://schemas.microsoft.com/office/2006/metadata/properties"/>
    <ds:schemaRef ds:uri="http://schemas.microsoft.com/office/infopath/2007/PartnerControls"/>
    <ds:schemaRef ds:uri="bbd7921a-042b-4eb0-b7a0-a3fc5587e9ac"/>
  </ds:schemaRefs>
</ds:datastoreItem>
</file>

<file path=customXml/itemProps2.xml><?xml version="1.0" encoding="utf-8"?>
<ds:datastoreItem xmlns:ds="http://schemas.openxmlformats.org/officeDocument/2006/customXml" ds:itemID="{0FC887AD-F699-4BAC-A2F2-71BA570DA6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8E1E4B-94F6-46A4-8528-6A4F93A5AD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d7921a-042b-4eb0-b7a0-a3fc5587e9ac"/>
    <ds:schemaRef ds:uri="d6550f9a-f14e-418b-a53a-e888529f43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718</Words>
  <Application>Microsoft Office PowerPoint</Application>
  <PresentationFormat>Widescreen</PresentationFormat>
  <Paragraphs>51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PHW - Master Deck - Green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</dc:creator>
  <cp:lastModifiedBy>Sophie Flood (Public Health Wales - Matrix House)</cp:lastModifiedBy>
  <cp:revision>369</cp:revision>
  <dcterms:created xsi:type="dcterms:W3CDTF">2024-01-29T16:09:21Z</dcterms:created>
  <dcterms:modified xsi:type="dcterms:W3CDTF">2026-09-16T13:10:20Z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0x0101008A6A6F83751BC542A98DC5A0AC630D3D</vt:lpwstr>
  </property>
  <property fmtid="{D5CDD505-2E9C-101B-9397-08002B2CF9AE}" pid="3" name="MediaServiceImageTags">
    <vt:lpwstr/>
  </property>
</Properties>
</file>