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19" r:id="rId5"/>
    <p:sldId id="304" r:id="rId6"/>
    <p:sldId id="310" r:id="rId7"/>
    <p:sldId id="311" r:id="rId8"/>
    <p:sldId id="313" r:id="rId9"/>
    <p:sldId id="314" r:id="rId10"/>
    <p:sldId id="318" r:id="rId11"/>
    <p:sldId id="315" r:id="rId12"/>
    <p:sldId id="312" r:id="rId13"/>
    <p:sldId id="289" r:id="rId14"/>
    <p:sldId id="31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95C8337-EE5E-75FD-1769-61102AA6FA7A}" name="Mary-Ann McKibben (Public Health Wales - No. 2 Capital Quarter)" initials="MQ" userId="S::mary-ann.mckibben@wales.nhs.uk::35459770-b51a-4e1a-abfa-0a28574af725" providerId="AD"/>
  <p188:author id="{519C988B-5CEE-D4DB-C133-21D4C2804E0E}" name="Lorna Bennett (Public Health Wales - No. 2 Capital Quarter)" initials="LQ" userId="S::lorna.bennett3@wales.nhs.uk::41cbff77-5434-42c9-8874-6f16723207f9" providerId="AD"/>
  <p188:author id="{828EF0A1-3EA0-D4B3-846D-C16EEA4AAD9F}" name="Brenda Basweti (Public Health Wales - Matrix House)" initials="BB" userId="S::Brenda.Basweti2@wales.nhs.uk::b990ae84-a271-4c7f-861a-586df44a9516" providerId="AD"/>
  <p188:author id="{82A8F2DC-3481-B692-14F4-D4F0F1F9B7EB}" name="Sophie Flood (Public Health Wales - Matrix House)" initials="SH" userId="S::sophie.flood@wales.nhs.uk::f1b68508-ff1d-4a78-a875-f6aa95017de1" providerId="AD"/>
  <p188:author id="{9A493EDE-0AC4-E2F0-1CE5-DB6D60D98294}" name="Mary-Ann McKibben (Public Health Wales - No. 2 Capital Quarter)" initials="" userId="S::Mary-Ann.McKibben@wales.nhs.uk::35459770-b51a-4e1a-abfa-0a28574af72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A92241-D7A4-29FC-A526-6DC047BFA432}" v="17" dt="2026-09-03T13:50:40.442"/>
    <p1510:client id="{DC94324A-E4D0-292A-2F76-31641913E20D}" v="2" dt="2026-09-02T15:21:03.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27C44-1DD8-C1BC-0B40-81B2B28BAB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B44EA84-449D-C3AC-A261-87427305F4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5FBDBE9-9493-F1A0-C8D1-2E8EF447CE6B}"/>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5" name="Footer Placeholder 4">
            <a:extLst>
              <a:ext uri="{FF2B5EF4-FFF2-40B4-BE49-F238E27FC236}">
                <a16:creationId xmlns:a16="http://schemas.microsoft.com/office/drawing/2014/main" id="{332E0341-7EFD-38A1-EB02-0539C9A3F4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092E2E-8AB1-BD30-0E42-ED662AB2AC41}"/>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3652611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8D8E5-1947-C1F6-50B4-6584D77341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43CE77B-A9CC-1B1E-2C7A-94E37DB7E5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3E950A-85A8-339E-15CF-A2609337AEBF}"/>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5" name="Footer Placeholder 4">
            <a:extLst>
              <a:ext uri="{FF2B5EF4-FFF2-40B4-BE49-F238E27FC236}">
                <a16:creationId xmlns:a16="http://schemas.microsoft.com/office/drawing/2014/main" id="{2880F7E5-9C6E-DD1D-E7A2-C14E0CE08C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DEE376-C730-1237-39AC-5A687F37B88C}"/>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3789513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CB5C-DB37-EB4A-D938-D086C7858E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6AF917D-2546-9C65-E67B-63AAA809EC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1E1D1F-196E-0A53-1E46-4CC7B4889F9C}"/>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5" name="Footer Placeholder 4">
            <a:extLst>
              <a:ext uri="{FF2B5EF4-FFF2-40B4-BE49-F238E27FC236}">
                <a16:creationId xmlns:a16="http://schemas.microsoft.com/office/drawing/2014/main" id="{DC1C9464-22C0-508A-0E9A-195F945091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B97096-6C7D-EE85-63D9-761F2B3434E9}"/>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541358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3A66-FCE3-FFA5-A565-2E8621F9FE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E71747-D4AC-2C3D-1CD6-007BA05907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957EFD-C18E-1B5A-3048-8353CEBBE6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8AA131-AEC6-CC9A-A3C6-5F05D34C7DF4}"/>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6" name="Footer Placeholder 5">
            <a:extLst>
              <a:ext uri="{FF2B5EF4-FFF2-40B4-BE49-F238E27FC236}">
                <a16:creationId xmlns:a16="http://schemas.microsoft.com/office/drawing/2014/main" id="{A755DCAF-C0F4-F53A-39E1-FAB809A271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90F809-13CC-061A-561D-E246F5A5BB5A}"/>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41644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9524-AF59-C54A-5A72-69C9FB6433D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679E03-DE17-9DA9-90FF-3C292505F7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FD74BC-EE7A-F79C-0DDD-8FFCB52AA8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7E705A2-58C1-30F5-3EE1-62AE64F295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358688-86FA-4DCD-6585-18440B9B9E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15AAE1E-1CCC-C1CF-5A78-F40CA40EE168}"/>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8" name="Footer Placeholder 7">
            <a:extLst>
              <a:ext uri="{FF2B5EF4-FFF2-40B4-BE49-F238E27FC236}">
                <a16:creationId xmlns:a16="http://schemas.microsoft.com/office/drawing/2014/main" id="{85835B8A-8D3B-9457-543B-AE78DECA82E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F715DCC-7602-4FF4-0395-156438A1719C}"/>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672109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5020-64D4-651A-773C-68F082EC893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F4132F4-39C1-E198-F4C1-42EF90F88EF8}"/>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4" name="Footer Placeholder 3">
            <a:extLst>
              <a:ext uri="{FF2B5EF4-FFF2-40B4-BE49-F238E27FC236}">
                <a16:creationId xmlns:a16="http://schemas.microsoft.com/office/drawing/2014/main" id="{3D57D1E7-D56C-BFF2-EFFE-FD131D18E6D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EDEEADA-4895-7646-6E92-B3DFE9ED6915}"/>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231647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F5E3F6-7F90-EB99-962F-864FF3A3DDBA}"/>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3" name="Footer Placeholder 2">
            <a:extLst>
              <a:ext uri="{FF2B5EF4-FFF2-40B4-BE49-F238E27FC236}">
                <a16:creationId xmlns:a16="http://schemas.microsoft.com/office/drawing/2014/main" id="{5C1AE8C4-8EAB-2B34-E087-81A1F56D3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6E547C-B7F7-2DD4-EBAF-BCAC2D0017FE}"/>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2168322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C3A4-0CF6-0F8D-154C-274B57D3D2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273F8B2-8904-E3B0-DE13-802F41C96A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F204830-986D-977E-E0F5-3C604FF477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14584C-A0B1-898C-88EE-D817A676A6AB}"/>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6" name="Footer Placeholder 5">
            <a:extLst>
              <a:ext uri="{FF2B5EF4-FFF2-40B4-BE49-F238E27FC236}">
                <a16:creationId xmlns:a16="http://schemas.microsoft.com/office/drawing/2014/main" id="{9F27BE38-40B1-5311-BBF2-F3B47BEADD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D13703-5BB3-98D6-3EFF-CAD2748A369E}"/>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1024255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036AA-4E88-2046-01E7-E04E5DFF94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440A29A-E9D6-C2A6-6220-48A5A730AD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9DBA1E7-AC00-CC4C-CB4B-F18A5FA36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0D14B9-5F7D-0292-E5FC-431D4359B6E7}"/>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6" name="Footer Placeholder 5">
            <a:extLst>
              <a:ext uri="{FF2B5EF4-FFF2-40B4-BE49-F238E27FC236}">
                <a16:creationId xmlns:a16="http://schemas.microsoft.com/office/drawing/2014/main" id="{FC23707D-2333-A5BD-E2E0-9A3B1CD523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27C396-6229-3567-4386-A43B447AC474}"/>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100903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1C939-02D5-619A-2EC4-BF03B5FEE45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273FD1-9663-22B8-6773-2007862738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8E88C5-6475-122D-2913-27C7DD62C37B}"/>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5" name="Footer Placeholder 4">
            <a:extLst>
              <a:ext uri="{FF2B5EF4-FFF2-40B4-BE49-F238E27FC236}">
                <a16:creationId xmlns:a16="http://schemas.microsoft.com/office/drawing/2014/main" id="{2E2C2CDB-9618-D693-BCE0-AB3D9B3377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CCA432-C961-5499-0178-39AF3ECA2A8E}"/>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3425936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28CD55-54E4-A09D-ABC3-858407B644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64255B-1195-0733-4D54-A88EC1BF7F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5AEC0B-C1D9-6066-73D8-3B26C58487C3}"/>
              </a:ext>
            </a:extLst>
          </p:cNvPr>
          <p:cNvSpPr>
            <a:spLocks noGrp="1"/>
          </p:cNvSpPr>
          <p:nvPr>
            <p:ph type="dt" sz="half" idx="10"/>
          </p:nvPr>
        </p:nvSpPr>
        <p:spPr/>
        <p:txBody>
          <a:bodyPr/>
          <a:lstStyle/>
          <a:p>
            <a:fld id="{082909D8-F364-4221-8C40-C9EEDF1010B1}" type="datetimeFigureOut">
              <a:rPr lang="en-GB" smtClean="0"/>
              <a:t>16/09/2026</a:t>
            </a:fld>
            <a:endParaRPr lang="en-GB"/>
          </a:p>
        </p:txBody>
      </p:sp>
      <p:sp>
        <p:nvSpPr>
          <p:cNvPr id="5" name="Footer Placeholder 4">
            <a:extLst>
              <a:ext uri="{FF2B5EF4-FFF2-40B4-BE49-F238E27FC236}">
                <a16:creationId xmlns:a16="http://schemas.microsoft.com/office/drawing/2014/main" id="{7E0EB694-6A6D-9D45-52E7-78C587F1BC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F02040-C6AC-669B-23C1-9187B1A23ABA}"/>
              </a:ext>
            </a:extLst>
          </p:cNvPr>
          <p:cNvSpPr>
            <a:spLocks noGrp="1"/>
          </p:cNvSpPr>
          <p:nvPr>
            <p:ph type="sldNum" sz="quarter" idx="12"/>
          </p:nvPr>
        </p:nvSpPr>
        <p:spPr/>
        <p:txBody>
          <a:bodyPr/>
          <a:lstStyle/>
          <a:p>
            <a:fld id="{A7BF6B4E-0776-4401-BF8B-02568D3BE367}" type="slidenum">
              <a:rPr lang="en-GB" smtClean="0"/>
              <a:t>‹#›</a:t>
            </a:fld>
            <a:endParaRPr lang="en-GB"/>
          </a:p>
        </p:txBody>
      </p:sp>
    </p:spTree>
    <p:extLst>
      <p:ext uri="{BB962C8B-B14F-4D97-AF65-F5344CB8AC3E}">
        <p14:creationId xmlns:p14="http://schemas.microsoft.com/office/powerpoint/2010/main" val="2007641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1428858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4A6906-025A-E3EC-9EBB-574FE9FBD7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FF4918-C59E-8D1D-0203-B6FD8F74EB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F23C6A-7097-7114-239E-20DE65763B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2909D8-F364-4221-8C40-C9EEDF1010B1}" type="datetimeFigureOut">
              <a:rPr lang="en-GB" smtClean="0"/>
              <a:t>16/09/2026</a:t>
            </a:fld>
            <a:endParaRPr lang="en-GB"/>
          </a:p>
        </p:txBody>
      </p:sp>
      <p:sp>
        <p:nvSpPr>
          <p:cNvPr id="5" name="Footer Placeholder 4">
            <a:extLst>
              <a:ext uri="{FF2B5EF4-FFF2-40B4-BE49-F238E27FC236}">
                <a16:creationId xmlns:a16="http://schemas.microsoft.com/office/drawing/2014/main" id="{F05CDB6A-F26C-40AB-7125-D2E18E2C7F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F9A2304-3528-517A-03B1-E21E82283A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BF6B4E-0776-4401-BF8B-02568D3BE367}" type="slidenum">
              <a:rPr lang="en-GB" smtClean="0"/>
              <a:t>‹#›</a:t>
            </a:fld>
            <a:endParaRPr lang="en-GB"/>
          </a:p>
        </p:txBody>
      </p:sp>
    </p:spTree>
    <p:extLst>
      <p:ext uri="{BB962C8B-B14F-4D97-AF65-F5344CB8AC3E}">
        <p14:creationId xmlns:p14="http://schemas.microsoft.com/office/powerpoint/2010/main" val="3401307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12"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www.dan247.org.uk/" TargetMode="External"/><Relationship Id="rId2" Type="http://schemas.openxmlformats.org/officeDocument/2006/relationships/hyperlink" Target="https://helpmequit.wales/" TargetMode="External"/><Relationship Id="rId1" Type="http://schemas.openxmlformats.org/officeDocument/2006/relationships/slideLayout" Target="../slideLayouts/slideLayout12.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D1B2-43EC-31A1-56FC-9807F0ECD3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B3AF5-7F06-1CDF-C5C2-4B253B6920F4}"/>
              </a:ext>
            </a:extLst>
          </p:cNvPr>
          <p:cNvSpPr txBox="1"/>
          <p:nvPr/>
        </p:nvSpPr>
        <p:spPr>
          <a:xfrm>
            <a:off x="97080" y="1712861"/>
            <a:ext cx="12003375" cy="2646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Ubuntu"/>
              </a:rPr>
              <a:t>This activity links to the following Knowledge Banks: </a:t>
            </a:r>
          </a:p>
          <a:p>
            <a:pPr marL="342900" indent="-342900">
              <a:buFont typeface="Arial"/>
              <a:buChar char="•"/>
            </a:pPr>
            <a:r>
              <a:rPr lang="en-GB" sz="2000">
                <a:solidFill>
                  <a:schemeClr val="accent1">
                    <a:lumMod val="75000"/>
                  </a:schemeClr>
                </a:solidFill>
                <a:latin typeface="Ubuntu"/>
              </a:rPr>
              <a:t>Health effects and risks of tobacco and nicotine – the physical, mental and long-term health impacts</a:t>
            </a:r>
            <a:endParaRPr lang="en-US" sz="2000">
              <a:solidFill>
                <a:schemeClr val="accent1">
                  <a:lumMod val="75000"/>
                </a:schemeClr>
              </a:solidFill>
              <a:latin typeface="Ubuntu"/>
            </a:endParaRPr>
          </a:p>
          <a:p>
            <a:pPr marL="342900" indent="-342900">
              <a:buFont typeface="Arial"/>
              <a:buChar char="•"/>
            </a:pPr>
            <a:r>
              <a:rPr lang="en-GB" sz="2000">
                <a:solidFill>
                  <a:schemeClr val="accent1">
                    <a:lumMod val="75000"/>
                  </a:schemeClr>
                </a:solidFill>
                <a:latin typeface="Ubuntu"/>
              </a:rPr>
              <a:t>Quitting, support and health promotion</a:t>
            </a:r>
            <a:endParaRPr lang="en-US" sz="2000">
              <a:solidFill>
                <a:schemeClr val="accent1">
                  <a:lumMod val="75000"/>
                </a:schemeClr>
              </a:solidFill>
              <a:latin typeface="Ubuntu"/>
            </a:endParaRPr>
          </a:p>
          <a:p>
            <a:pPr marL="342900" indent="-342900">
              <a:buFont typeface="Arial"/>
              <a:buChar char="•"/>
            </a:pPr>
            <a:r>
              <a:rPr lang="en-GB" sz="2000">
                <a:solidFill>
                  <a:schemeClr val="accent1">
                    <a:lumMod val="75000"/>
                  </a:schemeClr>
                </a:solidFill>
                <a:latin typeface="Ubuntu"/>
              </a:rPr>
              <a:t>Smoking data and statistics</a:t>
            </a:r>
            <a:endParaRPr lang="en-GB" sz="2000">
              <a:solidFill>
                <a:schemeClr val="accent1">
                  <a:lumMod val="75000"/>
                </a:schemeClr>
              </a:solidFill>
            </a:endParaRPr>
          </a:p>
          <a:p>
            <a:r>
              <a:rPr lang="en-US">
                <a:solidFill>
                  <a:srgbClr val="103D68"/>
                </a:solidFill>
                <a:latin typeface="Ubuntu"/>
              </a:rPr>
              <a:t> </a:t>
            </a:r>
            <a:endParaRPr lang="en-US">
              <a:solidFill>
                <a:srgbClr val="000000"/>
              </a:solidFill>
              <a:latin typeface="Ubuntu"/>
            </a:endParaRPr>
          </a:p>
          <a:p>
            <a:pPr marL="228600" indent="-228600"/>
            <a:r>
              <a:rPr lang="en-US">
                <a:latin typeface="Ubuntu"/>
              </a:rPr>
              <a:t>This activity develops </a:t>
            </a:r>
            <a:r>
              <a:rPr lang="en-GB">
                <a:latin typeface="Ubuntu"/>
              </a:rPr>
              <a:t>understanding of how smoking can affect different parts of the body (short and long term).</a:t>
            </a:r>
            <a:r>
              <a:rPr lang="en-US">
                <a:latin typeface="Ubuntu"/>
              </a:rPr>
              <a:t> </a:t>
            </a:r>
          </a:p>
          <a:p>
            <a:pPr marL="228600" indent="-228600"/>
            <a:endParaRPr lang="en-GB" sz="1600">
              <a:solidFill>
                <a:srgbClr val="18518A"/>
              </a:solidFill>
              <a:latin typeface="Ubuntu"/>
            </a:endParaRPr>
          </a:p>
          <a:p>
            <a:endParaRPr lang="en-US">
              <a:solidFill>
                <a:srgbClr val="000000"/>
              </a:solidFill>
              <a:latin typeface="Aptos"/>
            </a:endParaRPr>
          </a:p>
          <a:p>
            <a:pPr marL="228600" indent="-228600"/>
            <a:endParaRPr lang="en-GB" sz="1600">
              <a:solidFill>
                <a:srgbClr val="FF0000"/>
              </a:solidFill>
            </a:endParaRPr>
          </a:p>
        </p:txBody>
      </p:sp>
      <p:graphicFrame>
        <p:nvGraphicFramePr>
          <p:cNvPr id="7" name="Table 6">
            <a:extLst>
              <a:ext uri="{FF2B5EF4-FFF2-40B4-BE49-F238E27FC236}">
                <a16:creationId xmlns:a16="http://schemas.microsoft.com/office/drawing/2014/main" id="{40151333-31CE-D047-3901-E9746858B7A0}"/>
              </a:ext>
            </a:extLst>
          </p:cNvPr>
          <p:cNvGraphicFramePr>
            <a:graphicFrameLocks noGrp="1"/>
          </p:cNvGraphicFramePr>
          <p:nvPr>
            <p:extLst>
              <p:ext uri="{D42A27DB-BD31-4B8C-83A1-F6EECF244321}">
                <p14:modId xmlns:p14="http://schemas.microsoft.com/office/powerpoint/2010/main" val="412716457"/>
              </p:ext>
            </p:extLst>
          </p:nvPr>
        </p:nvGraphicFramePr>
        <p:xfrm>
          <a:off x="100852" y="3869131"/>
          <a:ext cx="11996429" cy="2377440"/>
        </p:xfrm>
        <a:graphic>
          <a:graphicData uri="http://schemas.openxmlformats.org/drawingml/2006/table">
            <a:tbl>
              <a:tblPr firstRow="1" bandRow="1">
                <a:tableStyleId>{5C22544A-7EE6-4342-B048-85BDC9FD1C3A}</a:tableStyleId>
              </a:tblPr>
              <a:tblGrid>
                <a:gridCol w="2350603">
                  <a:extLst>
                    <a:ext uri="{9D8B030D-6E8A-4147-A177-3AD203B41FA5}">
                      <a16:colId xmlns:a16="http://schemas.microsoft.com/office/drawing/2014/main" val="4270850206"/>
                    </a:ext>
                  </a:extLst>
                </a:gridCol>
                <a:gridCol w="2302807">
                  <a:extLst>
                    <a:ext uri="{9D8B030D-6E8A-4147-A177-3AD203B41FA5}">
                      <a16:colId xmlns:a16="http://schemas.microsoft.com/office/drawing/2014/main" val="2021095819"/>
                    </a:ext>
                  </a:extLst>
                </a:gridCol>
                <a:gridCol w="2437279">
                  <a:extLst>
                    <a:ext uri="{9D8B030D-6E8A-4147-A177-3AD203B41FA5}">
                      <a16:colId xmlns:a16="http://schemas.microsoft.com/office/drawing/2014/main" val="3723673179"/>
                    </a:ext>
                  </a:extLst>
                </a:gridCol>
                <a:gridCol w="2526914">
                  <a:extLst>
                    <a:ext uri="{9D8B030D-6E8A-4147-A177-3AD203B41FA5}">
                      <a16:colId xmlns:a16="http://schemas.microsoft.com/office/drawing/2014/main" val="1260354662"/>
                    </a:ext>
                  </a:extLst>
                </a:gridCol>
                <a:gridCol w="2378826">
                  <a:extLst>
                    <a:ext uri="{9D8B030D-6E8A-4147-A177-3AD203B41FA5}">
                      <a16:colId xmlns:a16="http://schemas.microsoft.com/office/drawing/2014/main" val="40764704"/>
                    </a:ext>
                  </a:extLst>
                </a:gridCol>
              </a:tblGrid>
              <a:tr h="370840">
                <a:tc gridSpan="5">
                  <a:txBody>
                    <a:bodyPr/>
                    <a:lstStyle/>
                    <a:p>
                      <a:r>
                        <a:rPr lang="en-US"/>
                        <a:t>Possible Health and Well-being descriptions of learning:</a:t>
                      </a:r>
                    </a:p>
                    <a:p>
                      <a:pPr lvl="0">
                        <a:buNone/>
                      </a:pPr>
                      <a:r>
                        <a:rPr lang="en-US" sz="1800" b="1" i="0" u="none" strike="noStrike" noProof="0">
                          <a:solidFill>
                            <a:srgbClr val="FFFFFF"/>
                          </a:solidFill>
                          <a:latin typeface="Aptos"/>
                        </a:rPr>
                        <a:t>Developing physical health and well-being has lifelong benefits</a:t>
                      </a:r>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9473324"/>
                  </a:ext>
                </a:extLst>
              </a:tr>
              <a:tr h="370840">
                <a:tc>
                  <a:txBody>
                    <a:bodyPr/>
                    <a:lstStyle/>
                    <a:p>
                      <a:pPr lvl="0" algn="l">
                        <a:lnSpc>
                          <a:spcPct val="100000"/>
                        </a:lnSpc>
                        <a:spcBef>
                          <a:spcPts val="0"/>
                        </a:spcBef>
                        <a:spcAft>
                          <a:spcPts val="0"/>
                        </a:spcAft>
                        <a:buNone/>
                      </a:pPr>
                      <a:r>
                        <a:rPr lang="en-US" sz="1200" b="1" i="0" u="none" strike="noStrike" noProof="0">
                          <a:solidFill>
                            <a:schemeClr val="tx2"/>
                          </a:solidFill>
                          <a:latin typeface="Ubuntu"/>
                        </a:rPr>
                        <a:t>Progression step 1</a:t>
                      </a:r>
                    </a:p>
                    <a:p>
                      <a:pPr lvl="0" algn="l">
                        <a:lnSpc>
                          <a:spcPct val="100000"/>
                        </a:lnSpc>
                        <a:spcBef>
                          <a:spcPts val="0"/>
                        </a:spcBef>
                        <a:spcAft>
                          <a:spcPts val="0"/>
                        </a:spcAft>
                        <a:buNone/>
                      </a:pPr>
                      <a:r>
                        <a:rPr lang="en-US" sz="1200" b="0" i="0" u="none" strike="noStrike" noProof="0">
                          <a:solidFill>
                            <a:schemeClr val="tx2"/>
                          </a:solidFill>
                          <a:latin typeface="Ubuntu"/>
                        </a:rPr>
                        <a:t>I am beginning to </a:t>
                      </a:r>
                      <a:r>
                        <a:rPr lang="en-US" sz="1200" b="0" i="0" u="none" strike="noStrike" noProof="0" err="1">
                          <a:solidFill>
                            <a:schemeClr val="tx2"/>
                          </a:solidFill>
                          <a:latin typeface="Ubuntu"/>
                        </a:rPr>
                        <a:t>recognise</a:t>
                      </a:r>
                      <a:r>
                        <a:rPr lang="en-US" sz="1200" b="0" i="0" u="none" strike="noStrike" noProof="0">
                          <a:solidFill>
                            <a:schemeClr val="tx2"/>
                          </a:solidFill>
                          <a:latin typeface="Ubuntu"/>
                        </a:rPr>
                        <a:t> some of the </a:t>
                      </a:r>
                      <a:r>
                        <a:rPr lang="en-US" sz="1200" b="0" i="0" u="none" strike="noStrike" noProof="0" err="1">
                          <a:solidFill>
                            <a:schemeClr val="tx2"/>
                          </a:solidFill>
                          <a:latin typeface="Ubuntu"/>
                        </a:rPr>
                        <a:t>behaviours</a:t>
                      </a:r>
                      <a:r>
                        <a:rPr lang="en-US" sz="1200" b="0" i="0" u="none" strike="noStrike" noProof="0">
                          <a:solidFill>
                            <a:schemeClr val="tx2"/>
                          </a:solidFill>
                          <a:latin typeface="Ubuntu"/>
                        </a:rPr>
                        <a:t>, conditions and situations that affect my physical health and well-being and I am beginning to know how to respond and get help.</a:t>
                      </a:r>
                      <a:endParaRPr lang="en-US" sz="1200" b="0">
                        <a:solidFill>
                          <a:schemeClr val="tx2"/>
                        </a:solidFill>
                        <a:latin typeface="Ubuntu"/>
                      </a:endParaRPr>
                    </a:p>
                  </a:txBody>
                  <a:tcPr/>
                </a:tc>
                <a:tc>
                  <a:txBody>
                    <a:bodyPr/>
                    <a:lstStyle/>
                    <a:p>
                      <a:pPr lvl="0" algn="l">
                        <a:lnSpc>
                          <a:spcPct val="100000"/>
                        </a:lnSpc>
                        <a:spcBef>
                          <a:spcPts val="0"/>
                        </a:spcBef>
                        <a:spcAft>
                          <a:spcPts val="0"/>
                        </a:spcAft>
                        <a:buNone/>
                      </a:pPr>
                      <a:r>
                        <a:rPr lang="en-US" sz="1200" b="1" i="0" u="none" strike="noStrike" noProof="0">
                          <a:solidFill>
                            <a:schemeClr val="tx2"/>
                          </a:solidFill>
                          <a:latin typeface="Ubuntu"/>
                        </a:rPr>
                        <a:t>Progression step 2</a:t>
                      </a:r>
                    </a:p>
                    <a:p>
                      <a:pPr lvl="0" algn="l">
                        <a:lnSpc>
                          <a:spcPct val="100000"/>
                        </a:lnSpc>
                        <a:spcBef>
                          <a:spcPts val="0"/>
                        </a:spcBef>
                        <a:spcAft>
                          <a:spcPts val="0"/>
                        </a:spcAft>
                        <a:buNone/>
                      </a:pPr>
                      <a:r>
                        <a:rPr lang="en-US" sz="1200" b="0" i="0" u="none" strike="noStrike" noProof="0">
                          <a:solidFill>
                            <a:schemeClr val="tx2"/>
                          </a:solidFill>
                          <a:latin typeface="Ubuntu"/>
                        </a:rPr>
                        <a:t>I can </a:t>
                      </a:r>
                      <a:r>
                        <a:rPr lang="en-US" sz="1200" b="0" i="0" u="none" strike="noStrike" noProof="0" err="1">
                          <a:solidFill>
                            <a:schemeClr val="tx2"/>
                          </a:solidFill>
                          <a:latin typeface="Ubuntu"/>
                        </a:rPr>
                        <a:t>recognise</a:t>
                      </a:r>
                      <a:r>
                        <a:rPr lang="en-US" sz="1200" b="0" i="0" u="none" strike="noStrike" noProof="0">
                          <a:solidFill>
                            <a:schemeClr val="tx2"/>
                          </a:solidFill>
                          <a:latin typeface="Ubuntu"/>
                        </a:rPr>
                        <a:t> some of the </a:t>
                      </a:r>
                      <a:r>
                        <a:rPr lang="en-US" sz="1200" b="0" i="0" u="none" strike="noStrike" noProof="0" err="1">
                          <a:solidFill>
                            <a:schemeClr val="tx2"/>
                          </a:solidFill>
                          <a:latin typeface="Ubuntu"/>
                        </a:rPr>
                        <a:t>behaviours</a:t>
                      </a:r>
                      <a:r>
                        <a:rPr lang="en-US" sz="1200" b="0" i="0" u="none" strike="noStrike" noProof="0">
                          <a:solidFill>
                            <a:schemeClr val="tx2"/>
                          </a:solidFill>
                          <a:latin typeface="Ubuntu"/>
                        </a:rPr>
                        <a:t>, conditions and situations that affect my physical health and well-being, and I know how to respond and get help in a safe way.</a:t>
                      </a:r>
                      <a:endParaRPr lang="en-US" sz="1200" b="0">
                        <a:solidFill>
                          <a:schemeClr val="tx2"/>
                        </a:solidFill>
                        <a:latin typeface="Ubuntu"/>
                      </a:endParaRPr>
                    </a:p>
                  </a:txBody>
                  <a:tcPr/>
                </a:tc>
                <a:tc>
                  <a:txBody>
                    <a:bodyPr/>
                    <a:lstStyle/>
                    <a:p>
                      <a:pPr lvl="0" algn="l">
                        <a:lnSpc>
                          <a:spcPct val="100000"/>
                        </a:lnSpc>
                        <a:spcBef>
                          <a:spcPts val="0"/>
                        </a:spcBef>
                        <a:spcAft>
                          <a:spcPts val="0"/>
                        </a:spcAft>
                        <a:buNone/>
                      </a:pPr>
                      <a:r>
                        <a:rPr lang="en-US" sz="1200" b="1" i="0" u="none" strike="noStrike" noProof="0">
                          <a:solidFill>
                            <a:schemeClr val="tx2"/>
                          </a:solidFill>
                          <a:latin typeface="Ubuntu"/>
                        </a:rPr>
                        <a:t>Progression step 3</a:t>
                      </a:r>
                    </a:p>
                    <a:p>
                      <a:pPr lvl="0" algn="l">
                        <a:lnSpc>
                          <a:spcPct val="100000"/>
                        </a:lnSpc>
                        <a:spcBef>
                          <a:spcPts val="0"/>
                        </a:spcBef>
                        <a:spcAft>
                          <a:spcPts val="0"/>
                        </a:spcAft>
                        <a:buNone/>
                      </a:pPr>
                      <a:r>
                        <a:rPr lang="en-US" sz="1200" b="0" i="0" u="none" strike="noStrike" noProof="0">
                          <a:solidFill>
                            <a:schemeClr val="tx2"/>
                          </a:solidFill>
                          <a:latin typeface="Ubuntu"/>
                        </a:rPr>
                        <a:t>I can describe the </a:t>
                      </a:r>
                      <a:r>
                        <a:rPr lang="en-US" sz="1200" b="0" i="0" u="none" strike="noStrike" noProof="0" err="1">
                          <a:solidFill>
                            <a:schemeClr val="tx2"/>
                          </a:solidFill>
                          <a:latin typeface="Ubuntu"/>
                        </a:rPr>
                        <a:t>behaviours</a:t>
                      </a:r>
                      <a:r>
                        <a:rPr lang="en-US" sz="1200" b="0" i="0" u="none" strike="noStrike" noProof="0">
                          <a:solidFill>
                            <a:schemeClr val="tx2"/>
                          </a:solidFill>
                          <a:latin typeface="Ubuntu"/>
                        </a:rPr>
                        <a:t>, conditions and situations that affect my physical health and well-being, and I know how to respond to and/or manage these in order to actively reduce the risk of harm to myself. </a:t>
                      </a:r>
                      <a:endParaRPr lang="en-US" sz="1200" b="0">
                        <a:solidFill>
                          <a:schemeClr val="tx2"/>
                        </a:solidFill>
                        <a:latin typeface="Ubuntu"/>
                      </a:endParaRPr>
                    </a:p>
                  </a:txBody>
                  <a:tcPr/>
                </a:tc>
                <a:tc>
                  <a:txBody>
                    <a:bodyPr/>
                    <a:lstStyle/>
                    <a:p>
                      <a:pPr lvl="0" algn="l">
                        <a:lnSpc>
                          <a:spcPct val="100000"/>
                        </a:lnSpc>
                        <a:spcBef>
                          <a:spcPts val="0"/>
                        </a:spcBef>
                        <a:spcAft>
                          <a:spcPts val="0"/>
                        </a:spcAft>
                        <a:buNone/>
                      </a:pPr>
                      <a:r>
                        <a:rPr lang="en-US" sz="1200" b="1" i="0" u="none" strike="noStrike" noProof="0">
                          <a:solidFill>
                            <a:schemeClr val="tx2"/>
                          </a:solidFill>
                          <a:latin typeface="Ubuntu"/>
                        </a:rPr>
                        <a:t>Progression step 4</a:t>
                      </a:r>
                    </a:p>
                    <a:p>
                      <a:pPr lvl="0" algn="l">
                        <a:lnSpc>
                          <a:spcPct val="100000"/>
                        </a:lnSpc>
                        <a:spcBef>
                          <a:spcPts val="0"/>
                        </a:spcBef>
                        <a:spcAft>
                          <a:spcPts val="0"/>
                        </a:spcAft>
                        <a:buNone/>
                      </a:pPr>
                      <a:r>
                        <a:rPr lang="en-US" sz="1200" b="0" i="0" u="none" strike="noStrike" noProof="0">
                          <a:solidFill>
                            <a:schemeClr val="tx2"/>
                          </a:solidFill>
                          <a:latin typeface="Ubuntu"/>
                        </a:rPr>
                        <a:t>I can explain the </a:t>
                      </a:r>
                      <a:r>
                        <a:rPr lang="en-US" sz="1200" b="0" i="0" u="none" strike="noStrike" noProof="0" err="1">
                          <a:solidFill>
                            <a:schemeClr val="tx2"/>
                          </a:solidFill>
                          <a:latin typeface="Ubuntu"/>
                        </a:rPr>
                        <a:t>behaviours</a:t>
                      </a:r>
                      <a:r>
                        <a:rPr lang="en-US" sz="1200" b="0" i="0" u="none" strike="noStrike" noProof="0">
                          <a:solidFill>
                            <a:schemeClr val="tx2"/>
                          </a:solidFill>
                          <a:latin typeface="Ubuntu"/>
                        </a:rPr>
                        <a:t>, conditions and situations that affect my physical health and well-being and, through my actions, I can respond to and/or manage these in order to actively reduce the risk of harm to myself and to others.</a:t>
                      </a:r>
                      <a:endParaRPr lang="en-US" sz="1200" b="0">
                        <a:solidFill>
                          <a:schemeClr val="tx2"/>
                        </a:solidFill>
                        <a:latin typeface="Ubuntu"/>
                      </a:endParaRPr>
                    </a:p>
                  </a:txBody>
                  <a:tcPr/>
                </a:tc>
                <a:tc>
                  <a:txBody>
                    <a:bodyPr/>
                    <a:lstStyle/>
                    <a:p>
                      <a:pPr lvl="0">
                        <a:buNone/>
                      </a:pPr>
                      <a:r>
                        <a:rPr lang="en-US" sz="1200" b="1" i="0" u="none" strike="noStrike" noProof="0">
                          <a:solidFill>
                            <a:schemeClr val="tx2"/>
                          </a:solidFill>
                          <a:latin typeface="Ubuntu"/>
                        </a:rPr>
                        <a:t>Progression step 5      </a:t>
                      </a:r>
                      <a:r>
                        <a:rPr lang="en-US" sz="1200" b="0" i="0" u="none" strike="noStrike" noProof="0">
                          <a:solidFill>
                            <a:schemeClr val="tx2"/>
                          </a:solidFill>
                          <a:latin typeface="Ubuntu"/>
                        </a:rPr>
                        <a:t>                   I can apply my knowledge of the </a:t>
                      </a:r>
                      <a:r>
                        <a:rPr lang="en-US" sz="1200" b="0" i="0" u="none" strike="noStrike" noProof="0" err="1">
                          <a:solidFill>
                            <a:schemeClr val="tx2"/>
                          </a:solidFill>
                          <a:latin typeface="Ubuntu"/>
                        </a:rPr>
                        <a:t>behaviours</a:t>
                      </a:r>
                      <a:r>
                        <a:rPr lang="en-US" sz="1200" b="0" i="0" u="none" strike="noStrike" noProof="0">
                          <a:solidFill>
                            <a:schemeClr val="tx2"/>
                          </a:solidFill>
                          <a:latin typeface="Ubuntu"/>
                        </a:rPr>
                        <a:t>, conditions and situations that affect my physical health and well-being, to keep myself and others safe. I can safely intervene, using learnt techniques, when others’ physical health is at risk.</a:t>
                      </a:r>
                      <a:endParaRPr lang="en-US" sz="1200" b="0">
                        <a:solidFill>
                          <a:schemeClr val="tx2"/>
                        </a:solidFill>
                        <a:latin typeface="Ubuntu"/>
                      </a:endParaRPr>
                    </a:p>
                  </a:txBody>
                  <a:tcPr/>
                </a:tc>
                <a:extLst>
                  <a:ext uri="{0D108BD9-81ED-4DB2-BD59-A6C34878D82A}">
                    <a16:rowId xmlns:a16="http://schemas.microsoft.com/office/drawing/2014/main" val="3206262021"/>
                  </a:ext>
                </a:extLst>
              </a:tr>
            </a:tbl>
          </a:graphicData>
        </a:graphic>
      </p:graphicFrame>
      <p:sp>
        <p:nvSpPr>
          <p:cNvPr id="3" name="TextBox 2">
            <a:extLst>
              <a:ext uri="{FF2B5EF4-FFF2-40B4-BE49-F238E27FC236}">
                <a16:creationId xmlns:a16="http://schemas.microsoft.com/office/drawing/2014/main" id="{D7E5CDD4-6CA9-6BD5-AE37-7E945145D769}"/>
              </a:ext>
            </a:extLst>
          </p:cNvPr>
          <p:cNvSpPr txBox="1"/>
          <p:nvPr/>
        </p:nvSpPr>
        <p:spPr>
          <a:xfrm>
            <a:off x="199293" y="791307"/>
            <a:ext cx="460717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a:solidFill>
                  <a:schemeClr val="accent1"/>
                </a:solidFill>
                <a:latin typeface="Ubuntu"/>
              </a:rPr>
              <a:t>Smoker’s Body</a:t>
            </a:r>
            <a:endParaRPr lang="en-US" sz="2800">
              <a:solidFill>
                <a:schemeClr val="accent1"/>
              </a:solidFill>
            </a:endParaRPr>
          </a:p>
          <a:p>
            <a:pPr algn="ctr"/>
            <a:endParaRPr lang="en-US"/>
          </a:p>
        </p:txBody>
      </p:sp>
    </p:spTree>
    <p:extLst>
      <p:ext uri="{BB962C8B-B14F-4D97-AF65-F5344CB8AC3E}">
        <p14:creationId xmlns:p14="http://schemas.microsoft.com/office/powerpoint/2010/main" val="96746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5880A89-68DF-0565-819B-01C82B394C32}"/>
              </a:ext>
            </a:extLst>
          </p:cNvPr>
          <p:cNvSpPr txBox="1"/>
          <p:nvPr/>
        </p:nvSpPr>
        <p:spPr>
          <a:xfrm>
            <a:off x="471454" y="1712104"/>
            <a:ext cx="10194766" cy="4062651"/>
          </a:xfrm>
          <a:prstGeom prst="rect">
            <a:avLst/>
          </a:prstGeom>
          <a:noFill/>
        </p:spPr>
        <p:txBody>
          <a:bodyPr wrap="square" lIns="91440" tIns="45720" rIns="91440" bIns="45720" rtlCol="0" anchor="t">
            <a:spAutoFit/>
          </a:bodyPr>
          <a:lstStyle/>
          <a:p>
            <a:r>
              <a:rPr lang="en-GB" sz="2400">
                <a:latin typeface="Ubuntu"/>
              </a:rPr>
              <a:t>In this activity, you’ll explore how smoking affects the body, both in the short term and over time.</a:t>
            </a:r>
            <a:endParaRPr lang="en-US" sz="2400">
              <a:latin typeface="Aptos" panose="02110004020202020204"/>
            </a:endParaRPr>
          </a:p>
          <a:p>
            <a:r>
              <a:rPr lang="en-GB" sz="2400">
                <a:latin typeface="Ubuntu"/>
              </a:rPr>
              <a:t>Tobacco and nicotine don’t just affect the lungs – they can harm many different organs and systems, sometimes in ways that aren’t immediately obvious.</a:t>
            </a:r>
            <a:endParaRPr lang="en-US" sz="2400">
              <a:latin typeface="Aptos" panose="02110004020202020204"/>
            </a:endParaRPr>
          </a:p>
          <a:p>
            <a:r>
              <a:rPr lang="en-GB" sz="2400">
                <a:latin typeface="Ubuntu"/>
              </a:rPr>
              <a:t>You’ll look at different examples of these effects and decide whether they happen quickly or develop after long‑term smoking.</a:t>
            </a:r>
            <a:endParaRPr lang="en-US" sz="2400">
              <a:latin typeface="Aptos" panose="02110004020202020204"/>
            </a:endParaRPr>
          </a:p>
          <a:p>
            <a:endParaRPr lang="en-GB" sz="2400" dirty="0">
              <a:latin typeface="Ubuntu"/>
            </a:endParaRPr>
          </a:p>
          <a:p>
            <a:r>
              <a:rPr lang="en-GB" sz="2400">
                <a:latin typeface="Ubuntu"/>
              </a:rPr>
              <a:t>This will help you understand why smoking can have serious impacts on health and why making informed choices matters.</a:t>
            </a:r>
            <a:endParaRPr lang="en-US" sz="2400"/>
          </a:p>
          <a:p>
            <a:endParaRPr lang="en-GB">
              <a:latin typeface="Aptos" panose="02110004020202020204"/>
              <a:cs typeface="Segoe UI"/>
            </a:endParaRPr>
          </a:p>
        </p:txBody>
      </p:sp>
      <p:sp>
        <p:nvSpPr>
          <p:cNvPr id="2" name="TextBox 1">
            <a:extLst>
              <a:ext uri="{FF2B5EF4-FFF2-40B4-BE49-F238E27FC236}">
                <a16:creationId xmlns:a16="http://schemas.microsoft.com/office/drawing/2014/main" id="{64EEE2F7-DCA0-2D3C-40F0-B085FB364E67}"/>
              </a:ext>
            </a:extLst>
          </p:cNvPr>
          <p:cNvSpPr txBox="1"/>
          <p:nvPr/>
        </p:nvSpPr>
        <p:spPr>
          <a:xfrm>
            <a:off x="466839" y="893227"/>
            <a:ext cx="37207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solidFill>
                <a:latin typeface="Ubuntu"/>
              </a:rPr>
              <a:t>Introduction </a:t>
            </a:r>
          </a:p>
        </p:txBody>
      </p:sp>
    </p:spTree>
    <p:extLst>
      <p:ext uri="{BB962C8B-B14F-4D97-AF65-F5344CB8AC3E}">
        <p14:creationId xmlns:p14="http://schemas.microsoft.com/office/powerpoint/2010/main" val="106345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38ACDD-2B67-555A-67E3-80FA15F50596}"/>
              </a:ext>
            </a:extLst>
          </p:cNvPr>
          <p:cNvPicPr>
            <a:picLocks noChangeAspect="1"/>
          </p:cNvPicPr>
          <p:nvPr/>
        </p:nvPicPr>
        <p:blipFill>
          <a:blip r:embed="rId2"/>
          <a:stretch>
            <a:fillRect/>
          </a:stretch>
        </p:blipFill>
        <p:spPr>
          <a:xfrm>
            <a:off x="112484" y="899218"/>
            <a:ext cx="3921868" cy="2529781"/>
          </a:xfrm>
          <a:prstGeom prst="rect">
            <a:avLst/>
          </a:prstGeom>
        </p:spPr>
      </p:pic>
      <p:sp>
        <p:nvSpPr>
          <p:cNvPr id="6" name="TextBox 5">
            <a:extLst>
              <a:ext uri="{FF2B5EF4-FFF2-40B4-BE49-F238E27FC236}">
                <a16:creationId xmlns:a16="http://schemas.microsoft.com/office/drawing/2014/main" id="{B9C9D448-7810-2093-E7DB-D6381189AF4B}"/>
              </a:ext>
            </a:extLst>
          </p:cNvPr>
          <p:cNvSpPr txBox="1"/>
          <p:nvPr/>
        </p:nvSpPr>
        <p:spPr>
          <a:xfrm>
            <a:off x="264259" y="3429000"/>
            <a:ext cx="3340204" cy="2308324"/>
          </a:xfrm>
          <a:prstGeom prst="rect">
            <a:avLst/>
          </a:prstGeom>
          <a:noFill/>
        </p:spPr>
        <p:txBody>
          <a:bodyPr wrap="square">
            <a:spAutoFit/>
          </a:bodyPr>
          <a:lstStyle/>
          <a:p>
            <a:pPr algn="ctr"/>
            <a:r>
              <a:rPr lang="en-GB">
                <a:latin typeface="Ubuntu" panose="020B0504030602030204" pitchFamily="34" charset="0"/>
              </a:rPr>
              <a:t>Nearly 2000 people die in the UK every year due to oral cancer. Most cases of mouth cancer are linked to tobacco and alcohol. Chewing tobacco is particularly dangerous. Oral cancer can affect the lips, tongue, cheeks and neck. </a:t>
            </a:r>
          </a:p>
        </p:txBody>
      </p:sp>
      <p:pic>
        <p:nvPicPr>
          <p:cNvPr id="12" name="Picture 11">
            <a:extLst>
              <a:ext uri="{FF2B5EF4-FFF2-40B4-BE49-F238E27FC236}">
                <a16:creationId xmlns:a16="http://schemas.microsoft.com/office/drawing/2014/main" id="{10B0A3FB-41CC-6E07-C972-ED7A5CA4A8A2}"/>
              </a:ext>
            </a:extLst>
          </p:cNvPr>
          <p:cNvPicPr>
            <a:picLocks noChangeAspect="1"/>
          </p:cNvPicPr>
          <p:nvPr/>
        </p:nvPicPr>
        <p:blipFill>
          <a:blip r:embed="rId3"/>
          <a:stretch>
            <a:fillRect/>
          </a:stretch>
        </p:blipFill>
        <p:spPr>
          <a:xfrm>
            <a:off x="8082392" y="988952"/>
            <a:ext cx="3845349" cy="2440049"/>
          </a:xfrm>
          <a:prstGeom prst="rect">
            <a:avLst/>
          </a:prstGeom>
        </p:spPr>
      </p:pic>
      <p:sp>
        <p:nvSpPr>
          <p:cNvPr id="14" name="TextBox 13">
            <a:extLst>
              <a:ext uri="{FF2B5EF4-FFF2-40B4-BE49-F238E27FC236}">
                <a16:creationId xmlns:a16="http://schemas.microsoft.com/office/drawing/2014/main" id="{866C90D4-775D-FF06-BE2D-ADFB10296370}"/>
              </a:ext>
            </a:extLst>
          </p:cNvPr>
          <p:cNvSpPr txBox="1"/>
          <p:nvPr/>
        </p:nvSpPr>
        <p:spPr>
          <a:xfrm>
            <a:off x="8404452" y="3484483"/>
            <a:ext cx="3201228" cy="1754326"/>
          </a:xfrm>
          <a:prstGeom prst="rect">
            <a:avLst/>
          </a:prstGeom>
          <a:noFill/>
        </p:spPr>
        <p:txBody>
          <a:bodyPr wrap="square">
            <a:spAutoFit/>
          </a:bodyPr>
          <a:lstStyle/>
          <a:p>
            <a:pPr algn="ctr"/>
            <a:r>
              <a:rPr lang="en-GB">
                <a:latin typeface="Ubuntu" panose="020B0504030602030204" pitchFamily="34" charset="0"/>
              </a:rPr>
              <a:t>Smoking decreases oxygen in the body and reduces physical endurance. Your heart, lungs and muscles need oxygen rich blood to achieve peak performance.</a:t>
            </a:r>
          </a:p>
        </p:txBody>
      </p:sp>
      <p:pic>
        <p:nvPicPr>
          <p:cNvPr id="16" name="Picture 15">
            <a:extLst>
              <a:ext uri="{FF2B5EF4-FFF2-40B4-BE49-F238E27FC236}">
                <a16:creationId xmlns:a16="http://schemas.microsoft.com/office/drawing/2014/main" id="{6B7ADD2A-21DA-D2AD-D972-DA43D41E1045}"/>
              </a:ext>
            </a:extLst>
          </p:cNvPr>
          <p:cNvPicPr>
            <a:picLocks noChangeAspect="1"/>
          </p:cNvPicPr>
          <p:nvPr/>
        </p:nvPicPr>
        <p:blipFill>
          <a:blip r:embed="rId4"/>
          <a:stretch>
            <a:fillRect/>
          </a:stretch>
        </p:blipFill>
        <p:spPr>
          <a:xfrm>
            <a:off x="4109609" y="988952"/>
            <a:ext cx="3849696" cy="2440049"/>
          </a:xfrm>
          <a:prstGeom prst="rect">
            <a:avLst/>
          </a:prstGeom>
        </p:spPr>
      </p:pic>
      <p:sp>
        <p:nvSpPr>
          <p:cNvPr id="18" name="TextBox 17">
            <a:extLst>
              <a:ext uri="{FF2B5EF4-FFF2-40B4-BE49-F238E27FC236}">
                <a16:creationId xmlns:a16="http://schemas.microsoft.com/office/drawing/2014/main" id="{079ED4B6-5560-7973-C764-2AA99206AF0D}"/>
              </a:ext>
            </a:extLst>
          </p:cNvPr>
          <p:cNvSpPr txBox="1"/>
          <p:nvPr/>
        </p:nvSpPr>
        <p:spPr>
          <a:xfrm>
            <a:off x="4364355" y="3452336"/>
            <a:ext cx="3340204" cy="2862322"/>
          </a:xfrm>
          <a:prstGeom prst="rect">
            <a:avLst/>
          </a:prstGeom>
          <a:noFill/>
        </p:spPr>
        <p:txBody>
          <a:bodyPr wrap="square" lIns="91440" tIns="45720" rIns="91440" bIns="45720" anchor="t">
            <a:spAutoFit/>
          </a:bodyPr>
          <a:lstStyle/>
          <a:p>
            <a:pPr algn="ctr"/>
            <a:r>
              <a:rPr lang="en-GB">
                <a:latin typeface="Ubuntu"/>
              </a:rPr>
              <a:t>Smoking causes a build up of tar in the lungs. Air sacs (called alveoli) inside the lungs become blocked making it harder for you to breathe. Long-term smokers are at high risk of developing COPD (chronic obstructive pulmonary disease) and emphysema.</a:t>
            </a:r>
          </a:p>
        </p:txBody>
      </p:sp>
    </p:spTree>
    <p:extLst>
      <p:ext uri="{BB962C8B-B14F-4D97-AF65-F5344CB8AC3E}">
        <p14:creationId xmlns:p14="http://schemas.microsoft.com/office/powerpoint/2010/main" val="22074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AA41D36-5250-71FB-CDA8-CAE56B945B18}"/>
              </a:ext>
            </a:extLst>
          </p:cNvPr>
          <p:cNvPicPr>
            <a:picLocks noChangeAspect="1"/>
          </p:cNvPicPr>
          <p:nvPr/>
        </p:nvPicPr>
        <p:blipFill>
          <a:blip r:embed="rId2"/>
          <a:srcRect t="1511" r="-637" b="32353"/>
          <a:stretch>
            <a:fillRect/>
          </a:stretch>
        </p:blipFill>
        <p:spPr>
          <a:xfrm>
            <a:off x="8067043" y="696179"/>
            <a:ext cx="4100684" cy="2037388"/>
          </a:xfrm>
          <a:prstGeom prst="rect">
            <a:avLst/>
          </a:prstGeom>
        </p:spPr>
      </p:pic>
      <p:sp>
        <p:nvSpPr>
          <p:cNvPr id="12" name="TextBox 11">
            <a:extLst>
              <a:ext uri="{FF2B5EF4-FFF2-40B4-BE49-F238E27FC236}">
                <a16:creationId xmlns:a16="http://schemas.microsoft.com/office/drawing/2014/main" id="{7DB972CB-B78D-018A-4206-BEFFF428B501}"/>
              </a:ext>
            </a:extLst>
          </p:cNvPr>
          <p:cNvSpPr txBox="1"/>
          <p:nvPr/>
        </p:nvSpPr>
        <p:spPr>
          <a:xfrm>
            <a:off x="8248471" y="2973518"/>
            <a:ext cx="3763058" cy="3693319"/>
          </a:xfrm>
          <a:prstGeom prst="rect">
            <a:avLst/>
          </a:prstGeom>
          <a:noFill/>
        </p:spPr>
        <p:txBody>
          <a:bodyPr wrap="square" lIns="91440" tIns="45720" rIns="91440" bIns="45720" anchor="t">
            <a:spAutoFit/>
          </a:bodyPr>
          <a:lstStyle/>
          <a:p>
            <a:pPr algn="ctr"/>
            <a:r>
              <a:rPr lang="en-GB">
                <a:latin typeface="Ubuntu"/>
              </a:rPr>
              <a:t>Erectile dysfunction is the medical term for difficulty getting an erection. The 7,000 chemicals in a cigarette cause damage to the blood vessels within the body. They cause narrowing of the arteries and fatty deposits to build up, meaning it is much harder for blood to flow into the penis, to help it to expand in the normal way. Nicotine has a direct effect on the blood vessels which carry blood to the penis</a:t>
            </a:r>
            <a:r>
              <a:rPr lang="en-GB" sz="1600">
                <a:latin typeface="Ubuntu"/>
              </a:rPr>
              <a:t>.</a:t>
            </a:r>
          </a:p>
        </p:txBody>
      </p:sp>
      <p:pic>
        <p:nvPicPr>
          <p:cNvPr id="14" name="Picture 13">
            <a:extLst>
              <a:ext uri="{FF2B5EF4-FFF2-40B4-BE49-F238E27FC236}">
                <a16:creationId xmlns:a16="http://schemas.microsoft.com/office/drawing/2014/main" id="{237E8B8C-57CB-EB89-E976-A67A1D8FFB4D}"/>
              </a:ext>
            </a:extLst>
          </p:cNvPr>
          <p:cNvPicPr>
            <a:picLocks noChangeAspect="1"/>
          </p:cNvPicPr>
          <p:nvPr/>
        </p:nvPicPr>
        <p:blipFill>
          <a:blip r:embed="rId3"/>
          <a:stretch>
            <a:fillRect/>
          </a:stretch>
        </p:blipFill>
        <p:spPr>
          <a:xfrm>
            <a:off x="4294330" y="710239"/>
            <a:ext cx="3598231" cy="2153502"/>
          </a:xfrm>
          <a:prstGeom prst="rect">
            <a:avLst/>
          </a:prstGeom>
        </p:spPr>
      </p:pic>
      <p:sp>
        <p:nvSpPr>
          <p:cNvPr id="16" name="TextBox 15">
            <a:extLst>
              <a:ext uri="{FF2B5EF4-FFF2-40B4-BE49-F238E27FC236}">
                <a16:creationId xmlns:a16="http://schemas.microsoft.com/office/drawing/2014/main" id="{D4796F3B-8DB4-1C8A-77D4-463F7B4033FB}"/>
              </a:ext>
            </a:extLst>
          </p:cNvPr>
          <p:cNvSpPr txBox="1"/>
          <p:nvPr/>
        </p:nvSpPr>
        <p:spPr>
          <a:xfrm>
            <a:off x="4337353" y="3017061"/>
            <a:ext cx="3657328" cy="1200329"/>
          </a:xfrm>
          <a:prstGeom prst="rect">
            <a:avLst/>
          </a:prstGeom>
          <a:noFill/>
        </p:spPr>
        <p:txBody>
          <a:bodyPr wrap="square">
            <a:spAutoFit/>
          </a:bodyPr>
          <a:lstStyle/>
          <a:p>
            <a:pPr algn="ctr"/>
            <a:r>
              <a:rPr lang="en-GB">
                <a:latin typeface="Ubuntu" panose="020B0504030602030204" pitchFamily="34" charset="0"/>
              </a:rPr>
              <a:t>One of the effects of smoking is yellow staining on the teeth due to the nicotine and tar in the tobacco. </a:t>
            </a:r>
          </a:p>
        </p:txBody>
      </p:sp>
      <p:pic>
        <p:nvPicPr>
          <p:cNvPr id="18" name="Picture 17">
            <a:extLst>
              <a:ext uri="{FF2B5EF4-FFF2-40B4-BE49-F238E27FC236}">
                <a16:creationId xmlns:a16="http://schemas.microsoft.com/office/drawing/2014/main" id="{780CBD88-1802-361E-E07A-E5C1BB47413E}"/>
              </a:ext>
            </a:extLst>
          </p:cNvPr>
          <p:cNvPicPr>
            <a:picLocks noChangeAspect="1"/>
          </p:cNvPicPr>
          <p:nvPr/>
        </p:nvPicPr>
        <p:blipFill>
          <a:blip r:embed="rId4"/>
          <a:stretch>
            <a:fillRect/>
          </a:stretch>
        </p:blipFill>
        <p:spPr>
          <a:xfrm>
            <a:off x="327339" y="710240"/>
            <a:ext cx="3550878" cy="2189788"/>
          </a:xfrm>
          <a:prstGeom prst="rect">
            <a:avLst/>
          </a:prstGeom>
        </p:spPr>
      </p:pic>
      <p:sp>
        <p:nvSpPr>
          <p:cNvPr id="20" name="TextBox 19">
            <a:extLst>
              <a:ext uri="{FF2B5EF4-FFF2-40B4-BE49-F238E27FC236}">
                <a16:creationId xmlns:a16="http://schemas.microsoft.com/office/drawing/2014/main" id="{C70E3FE3-29C4-6A04-D785-479AA663063F}"/>
              </a:ext>
            </a:extLst>
          </p:cNvPr>
          <p:cNvSpPr txBox="1"/>
          <p:nvPr/>
        </p:nvSpPr>
        <p:spPr>
          <a:xfrm>
            <a:off x="654977" y="2972597"/>
            <a:ext cx="2895600" cy="2031325"/>
          </a:xfrm>
          <a:prstGeom prst="rect">
            <a:avLst/>
          </a:prstGeom>
          <a:noFill/>
        </p:spPr>
        <p:txBody>
          <a:bodyPr wrap="square">
            <a:spAutoFit/>
          </a:bodyPr>
          <a:lstStyle/>
          <a:p>
            <a:pPr algn="ctr"/>
            <a:r>
              <a:rPr lang="en-GB">
                <a:latin typeface="Ubuntu" panose="020B0504030602030204" pitchFamily="34" charset="0"/>
              </a:rPr>
              <a:t>Nicotine is a stimulant. Stimulants increase the heart rate making the heart work harder. This puts extra pressure on the heart and raises blood pressure.</a:t>
            </a:r>
          </a:p>
        </p:txBody>
      </p:sp>
    </p:spTree>
    <p:extLst>
      <p:ext uri="{BB962C8B-B14F-4D97-AF65-F5344CB8AC3E}">
        <p14:creationId xmlns:p14="http://schemas.microsoft.com/office/powerpoint/2010/main" val="2278734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BD620E-2D52-B65B-07CA-EBC3CF9ED713}"/>
              </a:ext>
            </a:extLst>
          </p:cNvPr>
          <p:cNvPicPr>
            <a:picLocks noChangeAspect="1"/>
          </p:cNvPicPr>
          <p:nvPr/>
        </p:nvPicPr>
        <p:blipFill>
          <a:blip r:embed="rId2"/>
          <a:stretch>
            <a:fillRect/>
          </a:stretch>
        </p:blipFill>
        <p:spPr>
          <a:xfrm>
            <a:off x="212999" y="806853"/>
            <a:ext cx="3578134" cy="2302108"/>
          </a:xfrm>
          <a:prstGeom prst="rect">
            <a:avLst/>
          </a:prstGeom>
        </p:spPr>
      </p:pic>
      <p:sp>
        <p:nvSpPr>
          <p:cNvPr id="5" name="TextBox 4">
            <a:extLst>
              <a:ext uri="{FF2B5EF4-FFF2-40B4-BE49-F238E27FC236}">
                <a16:creationId xmlns:a16="http://schemas.microsoft.com/office/drawing/2014/main" id="{A491829A-5052-9DB6-39F0-EBCADFC4B3EA}"/>
              </a:ext>
            </a:extLst>
          </p:cNvPr>
          <p:cNvSpPr txBox="1"/>
          <p:nvPr/>
        </p:nvSpPr>
        <p:spPr>
          <a:xfrm>
            <a:off x="304800" y="3108961"/>
            <a:ext cx="3210560" cy="2031325"/>
          </a:xfrm>
          <a:prstGeom prst="rect">
            <a:avLst/>
          </a:prstGeom>
          <a:noFill/>
        </p:spPr>
        <p:txBody>
          <a:bodyPr wrap="square">
            <a:spAutoFit/>
          </a:bodyPr>
          <a:lstStyle/>
          <a:p>
            <a:pPr algn="ctr"/>
            <a:r>
              <a:rPr lang="en-GB">
                <a:latin typeface="Ubuntu" panose="020B0504030602030204" pitchFamily="34" charset="0"/>
              </a:rPr>
              <a:t>Smokers cough due to the toxins in cigarette smoke. Smoking causes damage and destruction to the protective cilia in the windpipe. Cilia sweep harmful substances out of the lungs.</a:t>
            </a:r>
          </a:p>
        </p:txBody>
      </p:sp>
      <p:pic>
        <p:nvPicPr>
          <p:cNvPr id="6" name="Picture 5">
            <a:extLst>
              <a:ext uri="{FF2B5EF4-FFF2-40B4-BE49-F238E27FC236}">
                <a16:creationId xmlns:a16="http://schemas.microsoft.com/office/drawing/2014/main" id="{BCA8CAEE-45A0-63F0-A8A4-8F72A2360740}"/>
              </a:ext>
            </a:extLst>
          </p:cNvPr>
          <p:cNvPicPr>
            <a:picLocks noChangeAspect="1"/>
          </p:cNvPicPr>
          <p:nvPr/>
        </p:nvPicPr>
        <p:blipFill>
          <a:blip r:embed="rId3"/>
          <a:stretch>
            <a:fillRect/>
          </a:stretch>
        </p:blipFill>
        <p:spPr>
          <a:xfrm>
            <a:off x="4064272" y="818107"/>
            <a:ext cx="3657328" cy="2290854"/>
          </a:xfrm>
          <a:prstGeom prst="rect">
            <a:avLst/>
          </a:prstGeom>
        </p:spPr>
      </p:pic>
      <p:sp>
        <p:nvSpPr>
          <p:cNvPr id="7" name="TextBox 6">
            <a:extLst>
              <a:ext uri="{FF2B5EF4-FFF2-40B4-BE49-F238E27FC236}">
                <a16:creationId xmlns:a16="http://schemas.microsoft.com/office/drawing/2014/main" id="{EF744071-D926-0AE7-CC12-3A7139241CA9}"/>
              </a:ext>
            </a:extLst>
          </p:cNvPr>
          <p:cNvSpPr txBox="1"/>
          <p:nvPr/>
        </p:nvSpPr>
        <p:spPr>
          <a:xfrm>
            <a:off x="4064272" y="3181757"/>
            <a:ext cx="3657328" cy="3139321"/>
          </a:xfrm>
          <a:prstGeom prst="rect">
            <a:avLst/>
          </a:prstGeom>
          <a:noFill/>
        </p:spPr>
        <p:txBody>
          <a:bodyPr wrap="square" lIns="91440" tIns="45720" rIns="91440" bIns="45720" anchor="t">
            <a:spAutoFit/>
          </a:bodyPr>
          <a:lstStyle/>
          <a:p>
            <a:pPr algn="ctr"/>
            <a:r>
              <a:rPr lang="en-GB">
                <a:latin typeface="Ubuntu"/>
              </a:rPr>
              <a:t>Smoking damages the lining of your arteries, leading to a build-up of fatty material which narrows the arteries. This can cause a heart attack or stroke. The carbon monoxide in tobacco smoke reduces the amount of oxygen in the blood. This means the heart has to pump harder to supply the body with the oxygen it needs. </a:t>
            </a:r>
          </a:p>
        </p:txBody>
      </p:sp>
      <p:pic>
        <p:nvPicPr>
          <p:cNvPr id="9" name="Picture 8">
            <a:extLst>
              <a:ext uri="{FF2B5EF4-FFF2-40B4-BE49-F238E27FC236}">
                <a16:creationId xmlns:a16="http://schemas.microsoft.com/office/drawing/2014/main" id="{6619E11D-F0DA-3E40-F98B-16CFA7840D3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159025" y="852600"/>
            <a:ext cx="3571251" cy="2256361"/>
          </a:xfrm>
          <a:prstGeom prst="rect">
            <a:avLst/>
          </a:prstGeom>
        </p:spPr>
      </p:pic>
      <p:sp>
        <p:nvSpPr>
          <p:cNvPr id="11" name="TextBox 10">
            <a:extLst>
              <a:ext uri="{FF2B5EF4-FFF2-40B4-BE49-F238E27FC236}">
                <a16:creationId xmlns:a16="http://schemas.microsoft.com/office/drawing/2014/main" id="{6713D649-6C8A-E309-04F9-FD8A6524085D}"/>
              </a:ext>
            </a:extLst>
          </p:cNvPr>
          <p:cNvSpPr txBox="1"/>
          <p:nvPr/>
        </p:nvSpPr>
        <p:spPr>
          <a:xfrm>
            <a:off x="8382000" y="3181757"/>
            <a:ext cx="3180080" cy="2308324"/>
          </a:xfrm>
          <a:prstGeom prst="rect">
            <a:avLst/>
          </a:prstGeom>
          <a:noFill/>
        </p:spPr>
        <p:txBody>
          <a:bodyPr wrap="square">
            <a:spAutoFit/>
          </a:bodyPr>
          <a:lstStyle/>
          <a:p>
            <a:pPr algn="ctr"/>
            <a:r>
              <a:rPr lang="en-GB">
                <a:latin typeface="Ubuntu" panose="020B0504030602030204" pitchFamily="34" charset="0"/>
              </a:rPr>
              <a:t>The nicotine and other chemicals in a cigarette is passed to the baby through the umbilical cord. Smoking during pregnancy increases the chance of miscarriage, low birth weight and other pregnancy complications.</a:t>
            </a:r>
          </a:p>
        </p:txBody>
      </p:sp>
    </p:spTree>
    <p:extLst>
      <p:ext uri="{BB962C8B-B14F-4D97-AF65-F5344CB8AC3E}">
        <p14:creationId xmlns:p14="http://schemas.microsoft.com/office/powerpoint/2010/main" val="4217065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DC5D93-63ED-A3B2-7D7D-BF9613F5A529}"/>
              </a:ext>
            </a:extLst>
          </p:cNvPr>
          <p:cNvPicPr>
            <a:picLocks noChangeAspect="1"/>
          </p:cNvPicPr>
          <p:nvPr/>
        </p:nvPicPr>
        <p:blipFill>
          <a:blip r:embed="rId2"/>
          <a:stretch>
            <a:fillRect/>
          </a:stretch>
        </p:blipFill>
        <p:spPr>
          <a:xfrm>
            <a:off x="6299200" y="755057"/>
            <a:ext cx="3572013" cy="2250239"/>
          </a:xfrm>
          <a:prstGeom prst="rect">
            <a:avLst/>
          </a:prstGeom>
        </p:spPr>
      </p:pic>
      <p:sp>
        <p:nvSpPr>
          <p:cNvPr id="5" name="TextBox 4">
            <a:extLst>
              <a:ext uri="{FF2B5EF4-FFF2-40B4-BE49-F238E27FC236}">
                <a16:creationId xmlns:a16="http://schemas.microsoft.com/office/drawing/2014/main" id="{33B0CE5F-B2F2-BCEC-55F8-3541EC0F000F}"/>
              </a:ext>
            </a:extLst>
          </p:cNvPr>
          <p:cNvSpPr txBox="1"/>
          <p:nvPr/>
        </p:nvSpPr>
        <p:spPr>
          <a:xfrm>
            <a:off x="6429688" y="3095134"/>
            <a:ext cx="3311035" cy="1200329"/>
          </a:xfrm>
          <a:prstGeom prst="rect">
            <a:avLst/>
          </a:prstGeom>
          <a:noFill/>
        </p:spPr>
        <p:txBody>
          <a:bodyPr wrap="square" lIns="91440" tIns="45720" rIns="91440" bIns="45720" anchor="t">
            <a:spAutoFit/>
          </a:bodyPr>
          <a:lstStyle/>
          <a:p>
            <a:pPr algn="ctr"/>
            <a:r>
              <a:rPr lang="en-GB">
                <a:latin typeface="Ubuntu"/>
              </a:rPr>
              <a:t>Smoking causes a sore throat because it irritates, inflames, and dries out the delicate lining of your throat.</a:t>
            </a:r>
          </a:p>
        </p:txBody>
      </p:sp>
      <p:pic>
        <p:nvPicPr>
          <p:cNvPr id="8" name="Picture 7">
            <a:extLst>
              <a:ext uri="{FF2B5EF4-FFF2-40B4-BE49-F238E27FC236}">
                <a16:creationId xmlns:a16="http://schemas.microsoft.com/office/drawing/2014/main" id="{0F4308C3-11D4-5F7E-FF86-8BA72AF9718F}"/>
              </a:ext>
            </a:extLst>
          </p:cNvPr>
          <p:cNvPicPr>
            <a:picLocks noChangeAspect="1"/>
          </p:cNvPicPr>
          <p:nvPr/>
        </p:nvPicPr>
        <p:blipFill>
          <a:blip r:embed="rId3"/>
          <a:stretch>
            <a:fillRect/>
          </a:stretch>
        </p:blipFill>
        <p:spPr>
          <a:xfrm>
            <a:off x="1001154" y="755057"/>
            <a:ext cx="3687801" cy="2340077"/>
          </a:xfrm>
          <a:prstGeom prst="rect">
            <a:avLst/>
          </a:prstGeom>
        </p:spPr>
      </p:pic>
      <p:sp>
        <p:nvSpPr>
          <p:cNvPr id="10" name="TextBox 9">
            <a:extLst>
              <a:ext uri="{FF2B5EF4-FFF2-40B4-BE49-F238E27FC236}">
                <a16:creationId xmlns:a16="http://schemas.microsoft.com/office/drawing/2014/main" id="{22059A0D-6EBD-4B88-6145-1C85EA4F464C}"/>
              </a:ext>
            </a:extLst>
          </p:cNvPr>
          <p:cNvSpPr txBox="1"/>
          <p:nvPr/>
        </p:nvSpPr>
        <p:spPr>
          <a:xfrm>
            <a:off x="1286264" y="3111788"/>
            <a:ext cx="3117580" cy="2308324"/>
          </a:xfrm>
          <a:prstGeom prst="rect">
            <a:avLst/>
          </a:prstGeom>
          <a:noFill/>
        </p:spPr>
        <p:txBody>
          <a:bodyPr wrap="square" lIns="91440" tIns="45720" rIns="91440" bIns="45720" anchor="t">
            <a:spAutoFit/>
          </a:bodyPr>
          <a:lstStyle/>
          <a:p>
            <a:pPr algn="ctr"/>
            <a:r>
              <a:rPr lang="en-GB">
                <a:latin typeface="Ubuntu"/>
              </a:rPr>
              <a:t>The condition macular degeneration is a leading cause of vision loss and is 4 times more likely to affect long term smokers than those who do not smoke. Smokers are also at higher risk of developing cataracts. </a:t>
            </a:r>
          </a:p>
        </p:txBody>
      </p:sp>
    </p:spTree>
    <p:extLst>
      <p:ext uri="{BB962C8B-B14F-4D97-AF65-F5344CB8AC3E}">
        <p14:creationId xmlns:p14="http://schemas.microsoft.com/office/powerpoint/2010/main" val="2948038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2FB9D2-8D4D-121C-AB8C-6B64F55A3AA8}"/>
              </a:ext>
            </a:extLst>
          </p:cNvPr>
          <p:cNvSpPr txBox="1"/>
          <p:nvPr/>
        </p:nvSpPr>
        <p:spPr>
          <a:xfrm>
            <a:off x="1137919" y="974894"/>
            <a:ext cx="3352801" cy="523220"/>
          </a:xfrm>
          <a:prstGeom prst="rect">
            <a:avLst/>
          </a:prstGeom>
          <a:noFill/>
        </p:spPr>
        <p:txBody>
          <a:bodyPr wrap="square" rtlCol="0">
            <a:spAutoFit/>
          </a:bodyPr>
          <a:lstStyle/>
          <a:p>
            <a:r>
              <a:rPr lang="en-GB" sz="2800" b="1">
                <a:solidFill>
                  <a:schemeClr val="accent1"/>
                </a:solidFill>
                <a:latin typeface="Ubuntu" panose="020B0504030602030204" pitchFamily="34" charset="0"/>
              </a:rPr>
              <a:t>Short term effects </a:t>
            </a:r>
          </a:p>
        </p:txBody>
      </p:sp>
      <p:sp>
        <p:nvSpPr>
          <p:cNvPr id="3" name="TextBox 2">
            <a:extLst>
              <a:ext uri="{FF2B5EF4-FFF2-40B4-BE49-F238E27FC236}">
                <a16:creationId xmlns:a16="http://schemas.microsoft.com/office/drawing/2014/main" id="{25B0CD31-2F49-0459-3839-33D128364064}"/>
              </a:ext>
            </a:extLst>
          </p:cNvPr>
          <p:cNvSpPr txBox="1"/>
          <p:nvPr/>
        </p:nvSpPr>
        <p:spPr>
          <a:xfrm>
            <a:off x="8290559" y="974894"/>
            <a:ext cx="3352801" cy="523220"/>
          </a:xfrm>
          <a:prstGeom prst="rect">
            <a:avLst/>
          </a:prstGeom>
          <a:noFill/>
        </p:spPr>
        <p:txBody>
          <a:bodyPr wrap="square" rtlCol="0">
            <a:spAutoFit/>
          </a:bodyPr>
          <a:lstStyle/>
          <a:p>
            <a:r>
              <a:rPr lang="en-GB" sz="2800" b="1">
                <a:solidFill>
                  <a:schemeClr val="accent1"/>
                </a:solidFill>
                <a:latin typeface="Ubuntu" panose="020B0504030602030204" pitchFamily="34" charset="0"/>
              </a:rPr>
              <a:t>Long term effects </a:t>
            </a:r>
          </a:p>
        </p:txBody>
      </p:sp>
      <p:pic>
        <p:nvPicPr>
          <p:cNvPr id="4" name="Picture 2" descr="Close-up of a person's mouth with teeth and gums&#10;&#10;Description automatically generated">
            <a:extLst>
              <a:ext uri="{FF2B5EF4-FFF2-40B4-BE49-F238E27FC236}">
                <a16:creationId xmlns:a16="http://schemas.microsoft.com/office/drawing/2014/main" id="{D561EF51-152A-A65E-6E72-A7109AD6C13E}"/>
              </a:ext>
            </a:extLst>
          </p:cNvPr>
          <p:cNvPicPr>
            <a:picLocks noChangeAspect="1" noChangeArrowheads="1"/>
          </p:cNvPicPr>
          <p:nvPr/>
        </p:nvPicPr>
        <p:blipFill>
          <a:blip r:embed="rId2" cstate="print"/>
          <a:srcRect/>
          <a:stretch>
            <a:fillRect/>
          </a:stretch>
        </p:blipFill>
        <p:spPr bwMode="auto">
          <a:xfrm>
            <a:off x="118495" y="1950442"/>
            <a:ext cx="2038847" cy="1074702"/>
          </a:xfrm>
          <a:prstGeom prst="rect">
            <a:avLst/>
          </a:prstGeom>
          <a:noFill/>
          <a:ln w="9525">
            <a:noFill/>
            <a:miter lim="800000"/>
            <a:headEnd/>
            <a:tailEnd/>
          </a:ln>
        </p:spPr>
      </p:pic>
      <p:pic>
        <p:nvPicPr>
          <p:cNvPr id="5" name="Picture 4" descr="http://www.stepbystep.com/wp-content/uploads/2013/02/How-to-Get-Rid-Of-a-Bad-Smokers-Cough.jpg">
            <a:extLst>
              <a:ext uri="{FF2B5EF4-FFF2-40B4-BE49-F238E27FC236}">
                <a16:creationId xmlns:a16="http://schemas.microsoft.com/office/drawing/2014/main" id="{0DA88188-DA82-9C30-F8FC-54F87A2871BF}"/>
              </a:ext>
            </a:extLst>
          </p:cNvPr>
          <p:cNvPicPr>
            <a:picLocks noChangeAspect="1" noChangeArrowheads="1"/>
          </p:cNvPicPr>
          <p:nvPr/>
        </p:nvPicPr>
        <p:blipFill>
          <a:blip r:embed="rId3" cstate="print"/>
          <a:srcRect/>
          <a:stretch>
            <a:fillRect/>
          </a:stretch>
        </p:blipFill>
        <p:spPr bwMode="auto">
          <a:xfrm>
            <a:off x="2971290" y="1879403"/>
            <a:ext cx="1887803" cy="1134706"/>
          </a:xfrm>
          <a:prstGeom prst="rect">
            <a:avLst/>
          </a:prstGeom>
          <a:noFill/>
        </p:spPr>
      </p:pic>
      <p:pic>
        <p:nvPicPr>
          <p:cNvPr id="6" name="Picture 6" descr="http://www.entusa.com/oral_photographs/20080407-oral_cancer-1-745.jpg">
            <a:extLst>
              <a:ext uri="{FF2B5EF4-FFF2-40B4-BE49-F238E27FC236}">
                <a16:creationId xmlns:a16="http://schemas.microsoft.com/office/drawing/2014/main" id="{A2D32EA1-8551-E90E-F131-FC9B30FF9398}"/>
              </a:ext>
            </a:extLst>
          </p:cNvPr>
          <p:cNvPicPr>
            <a:picLocks noChangeAspect="1" noChangeArrowheads="1"/>
          </p:cNvPicPr>
          <p:nvPr/>
        </p:nvPicPr>
        <p:blipFill>
          <a:blip r:embed="rId4" cstate="print"/>
          <a:srcRect/>
          <a:stretch>
            <a:fillRect/>
          </a:stretch>
        </p:blipFill>
        <p:spPr bwMode="auto">
          <a:xfrm>
            <a:off x="81877" y="3541509"/>
            <a:ext cx="2075465" cy="1190340"/>
          </a:xfrm>
          <a:prstGeom prst="rect">
            <a:avLst/>
          </a:prstGeom>
          <a:noFill/>
        </p:spPr>
      </p:pic>
      <p:pic>
        <p:nvPicPr>
          <p:cNvPr id="8" name="Picture 4" descr="http://lifehealthandbeauty.com/wp-content/uploads/2015/07/Heart-Attack.jpg">
            <a:extLst>
              <a:ext uri="{FF2B5EF4-FFF2-40B4-BE49-F238E27FC236}">
                <a16:creationId xmlns:a16="http://schemas.microsoft.com/office/drawing/2014/main" id="{F9C37F55-017D-215F-B005-E8699B681374}"/>
              </a:ext>
            </a:extLst>
          </p:cNvPr>
          <p:cNvPicPr>
            <a:picLocks noChangeAspect="1" noChangeArrowheads="1"/>
          </p:cNvPicPr>
          <p:nvPr/>
        </p:nvPicPr>
        <p:blipFill>
          <a:blip r:embed="rId5" cstate="print"/>
          <a:srcRect/>
          <a:stretch>
            <a:fillRect/>
          </a:stretch>
        </p:blipFill>
        <p:spPr bwMode="auto">
          <a:xfrm>
            <a:off x="118495" y="5374456"/>
            <a:ext cx="2044480" cy="1022350"/>
          </a:xfrm>
          <a:prstGeom prst="rect">
            <a:avLst/>
          </a:prstGeom>
          <a:noFill/>
        </p:spPr>
      </p:pic>
      <p:pic>
        <p:nvPicPr>
          <p:cNvPr id="9" name="Picture 8" descr="http://www.ourkids.net/blog/wp-content/uploads/2011/10/Tired-Runner-300x.jpg">
            <a:extLst>
              <a:ext uri="{FF2B5EF4-FFF2-40B4-BE49-F238E27FC236}">
                <a16:creationId xmlns:a16="http://schemas.microsoft.com/office/drawing/2014/main" id="{C7686005-779B-54CF-9FCA-38F1BB081668}"/>
              </a:ext>
            </a:extLst>
          </p:cNvPr>
          <p:cNvPicPr>
            <a:picLocks noChangeAspect="1" noChangeArrowheads="1"/>
          </p:cNvPicPr>
          <p:nvPr/>
        </p:nvPicPr>
        <p:blipFill>
          <a:blip r:embed="rId6" cstate="print"/>
          <a:srcRect/>
          <a:stretch>
            <a:fillRect/>
          </a:stretch>
        </p:blipFill>
        <p:spPr bwMode="auto">
          <a:xfrm>
            <a:off x="2726732" y="5287936"/>
            <a:ext cx="1913174" cy="1190340"/>
          </a:xfrm>
          <a:prstGeom prst="rect">
            <a:avLst/>
          </a:prstGeom>
          <a:noFill/>
        </p:spPr>
      </p:pic>
      <p:sp>
        <p:nvSpPr>
          <p:cNvPr id="16" name="TextBox 15">
            <a:extLst>
              <a:ext uri="{FF2B5EF4-FFF2-40B4-BE49-F238E27FC236}">
                <a16:creationId xmlns:a16="http://schemas.microsoft.com/office/drawing/2014/main" id="{E18BFD94-2548-753D-384B-4DD920EA364B}"/>
              </a:ext>
            </a:extLst>
          </p:cNvPr>
          <p:cNvSpPr txBox="1"/>
          <p:nvPr/>
        </p:nvSpPr>
        <p:spPr>
          <a:xfrm>
            <a:off x="6716198" y="1586556"/>
            <a:ext cx="1010213"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Blindness</a:t>
            </a:r>
            <a:endParaRPr lang="en-GB" sz="1400" b="1">
              <a:latin typeface="Ubuntu" panose="020B0504030602030204" pitchFamily="34" charset="0"/>
            </a:endParaRPr>
          </a:p>
        </p:txBody>
      </p:sp>
      <p:pic>
        <p:nvPicPr>
          <p:cNvPr id="17" name="Picture 3" descr="Close up of an eye with a blue eye&#10;&#10;Description automatically generated">
            <a:extLst>
              <a:ext uri="{FF2B5EF4-FFF2-40B4-BE49-F238E27FC236}">
                <a16:creationId xmlns:a16="http://schemas.microsoft.com/office/drawing/2014/main" id="{2A25758F-3922-BD40-FB7F-4E5CC1296137}"/>
              </a:ext>
            </a:extLst>
          </p:cNvPr>
          <p:cNvPicPr>
            <a:picLocks noChangeAspect="1" noChangeArrowheads="1"/>
          </p:cNvPicPr>
          <p:nvPr/>
        </p:nvPicPr>
        <p:blipFill>
          <a:blip r:embed="rId7" cstate="print"/>
          <a:srcRect/>
          <a:stretch>
            <a:fillRect/>
          </a:stretch>
        </p:blipFill>
        <p:spPr bwMode="auto">
          <a:xfrm>
            <a:off x="6095999" y="1882369"/>
            <a:ext cx="2074857" cy="1131740"/>
          </a:xfrm>
          <a:prstGeom prst="rect">
            <a:avLst/>
          </a:prstGeom>
          <a:noFill/>
          <a:ln w="9525">
            <a:noFill/>
            <a:miter lim="800000"/>
            <a:headEnd/>
            <a:tailEnd/>
          </a:ln>
        </p:spPr>
      </p:pic>
      <p:sp>
        <p:nvSpPr>
          <p:cNvPr id="18" name="TextBox 17">
            <a:extLst>
              <a:ext uri="{FF2B5EF4-FFF2-40B4-BE49-F238E27FC236}">
                <a16:creationId xmlns:a16="http://schemas.microsoft.com/office/drawing/2014/main" id="{3B72A936-A2E9-5EEA-040B-B13DD8EBDEBC}"/>
              </a:ext>
            </a:extLst>
          </p:cNvPr>
          <p:cNvSpPr txBox="1"/>
          <p:nvPr/>
        </p:nvSpPr>
        <p:spPr>
          <a:xfrm>
            <a:off x="9560751" y="1586556"/>
            <a:ext cx="1587294"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Reduced Fitness</a:t>
            </a:r>
            <a:endParaRPr lang="en-GB" sz="1400" b="1">
              <a:latin typeface="Ubuntu" panose="020B0504030602030204" pitchFamily="34" charset="0"/>
            </a:endParaRPr>
          </a:p>
        </p:txBody>
      </p:sp>
      <p:pic>
        <p:nvPicPr>
          <p:cNvPr id="19" name="Picture 18" descr="A person with her head in her pocket&#10;&#10;Description automatically generated">
            <a:extLst>
              <a:ext uri="{FF2B5EF4-FFF2-40B4-BE49-F238E27FC236}">
                <a16:creationId xmlns:a16="http://schemas.microsoft.com/office/drawing/2014/main" id="{07CD69B8-1F9E-9980-1E9C-306548A94B55}"/>
              </a:ext>
            </a:extLst>
          </p:cNvPr>
          <p:cNvPicPr>
            <a:picLocks noChangeAspect="1"/>
          </p:cNvPicPr>
          <p:nvPr/>
        </p:nvPicPr>
        <p:blipFill>
          <a:blip r:embed="rId8"/>
          <a:stretch>
            <a:fillRect/>
          </a:stretch>
        </p:blipFill>
        <p:spPr>
          <a:xfrm>
            <a:off x="9407761" y="1933169"/>
            <a:ext cx="2264061" cy="1236526"/>
          </a:xfrm>
          <a:prstGeom prst="rect">
            <a:avLst/>
          </a:prstGeom>
        </p:spPr>
      </p:pic>
      <p:sp>
        <p:nvSpPr>
          <p:cNvPr id="20" name="TextBox 19">
            <a:extLst>
              <a:ext uri="{FF2B5EF4-FFF2-40B4-BE49-F238E27FC236}">
                <a16:creationId xmlns:a16="http://schemas.microsoft.com/office/drawing/2014/main" id="{E9D5858F-882E-F18A-EC02-8720F9427915}"/>
              </a:ext>
            </a:extLst>
          </p:cNvPr>
          <p:cNvSpPr txBox="1"/>
          <p:nvPr/>
        </p:nvSpPr>
        <p:spPr>
          <a:xfrm>
            <a:off x="6549434" y="3269565"/>
            <a:ext cx="1191352"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Oral Cancer</a:t>
            </a:r>
            <a:endParaRPr lang="en-GB" sz="1400" b="1">
              <a:latin typeface="Ubuntu" panose="020B0504030602030204" pitchFamily="34" charset="0"/>
            </a:endParaRPr>
          </a:p>
        </p:txBody>
      </p:sp>
      <p:pic>
        <p:nvPicPr>
          <p:cNvPr id="21" name="Picture 20" descr="Close-up of teeth and gums&#10;&#10;Description automatically generated">
            <a:extLst>
              <a:ext uri="{FF2B5EF4-FFF2-40B4-BE49-F238E27FC236}">
                <a16:creationId xmlns:a16="http://schemas.microsoft.com/office/drawing/2014/main" id="{7C1D034B-632E-D2BB-9866-BCED24222757}"/>
              </a:ext>
            </a:extLst>
          </p:cNvPr>
          <p:cNvPicPr>
            <a:picLocks noChangeAspect="1"/>
          </p:cNvPicPr>
          <p:nvPr/>
        </p:nvPicPr>
        <p:blipFill>
          <a:blip r:embed="rId9"/>
          <a:stretch>
            <a:fillRect/>
          </a:stretch>
        </p:blipFill>
        <p:spPr>
          <a:xfrm>
            <a:off x="6174076" y="3589698"/>
            <a:ext cx="2073188" cy="1131740"/>
          </a:xfrm>
          <a:prstGeom prst="rect">
            <a:avLst/>
          </a:prstGeom>
        </p:spPr>
      </p:pic>
      <p:sp>
        <p:nvSpPr>
          <p:cNvPr id="22" name="TextBox 21">
            <a:extLst>
              <a:ext uri="{FF2B5EF4-FFF2-40B4-BE49-F238E27FC236}">
                <a16:creationId xmlns:a16="http://schemas.microsoft.com/office/drawing/2014/main" id="{D46D3ECB-B412-CA7A-DEAC-18FB9E501891}"/>
              </a:ext>
            </a:extLst>
          </p:cNvPr>
          <p:cNvSpPr txBox="1"/>
          <p:nvPr/>
        </p:nvSpPr>
        <p:spPr>
          <a:xfrm>
            <a:off x="9937605" y="3331533"/>
            <a:ext cx="1301959"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Heart Attack</a:t>
            </a:r>
            <a:endParaRPr lang="en-GB" sz="1400" b="1">
              <a:latin typeface="Ubuntu" panose="020B0504030602030204" pitchFamily="34" charset="0"/>
            </a:endParaRPr>
          </a:p>
        </p:txBody>
      </p:sp>
      <p:pic>
        <p:nvPicPr>
          <p:cNvPr id="23" name="Picture 22" descr="A person holding his chest and touching his chest&#10;&#10;Description automatically generated">
            <a:extLst>
              <a:ext uri="{FF2B5EF4-FFF2-40B4-BE49-F238E27FC236}">
                <a16:creationId xmlns:a16="http://schemas.microsoft.com/office/drawing/2014/main" id="{A596C518-1280-2EEE-A758-6A7BBE323AE9}"/>
              </a:ext>
            </a:extLst>
          </p:cNvPr>
          <p:cNvPicPr>
            <a:picLocks noChangeAspect="1"/>
          </p:cNvPicPr>
          <p:nvPr/>
        </p:nvPicPr>
        <p:blipFill>
          <a:blip r:embed="rId10"/>
          <a:stretch>
            <a:fillRect/>
          </a:stretch>
        </p:blipFill>
        <p:spPr>
          <a:xfrm>
            <a:off x="9128863" y="3588436"/>
            <a:ext cx="2341778" cy="1279756"/>
          </a:xfrm>
          <a:prstGeom prst="rect">
            <a:avLst/>
          </a:prstGeom>
        </p:spPr>
      </p:pic>
      <p:sp>
        <p:nvSpPr>
          <p:cNvPr id="24" name="TextBox 23">
            <a:extLst>
              <a:ext uri="{FF2B5EF4-FFF2-40B4-BE49-F238E27FC236}">
                <a16:creationId xmlns:a16="http://schemas.microsoft.com/office/drawing/2014/main" id="{6CC758F6-A6ED-F732-E6EF-25787BB80AA3}"/>
              </a:ext>
            </a:extLst>
          </p:cNvPr>
          <p:cNvSpPr txBox="1"/>
          <p:nvPr/>
        </p:nvSpPr>
        <p:spPr>
          <a:xfrm>
            <a:off x="8170856" y="5100582"/>
            <a:ext cx="2012089" cy="318870"/>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Erectile Dysfun</a:t>
            </a:r>
            <a:r>
              <a:rPr lang="en-GB" sz="1472" b="1" kern="1200">
                <a:solidFill>
                  <a:schemeClr val="tx1"/>
                </a:solidFill>
                <a:latin typeface="+mn-lt"/>
                <a:ea typeface="+mn-ea"/>
                <a:cs typeface="+mn-cs"/>
              </a:rPr>
              <a:t>ction</a:t>
            </a:r>
            <a:endParaRPr lang="en-GB" sz="3200" b="1"/>
          </a:p>
        </p:txBody>
      </p:sp>
      <p:pic>
        <p:nvPicPr>
          <p:cNvPr id="25" name="Picture 24" descr="A cigarette with a cigarette butt&#10;&#10;Description automatically generated">
            <a:extLst>
              <a:ext uri="{FF2B5EF4-FFF2-40B4-BE49-F238E27FC236}">
                <a16:creationId xmlns:a16="http://schemas.microsoft.com/office/drawing/2014/main" id="{7EA76709-B058-09FC-AE10-A8FC189C08A8}"/>
              </a:ext>
            </a:extLst>
          </p:cNvPr>
          <p:cNvPicPr>
            <a:picLocks noChangeAspect="1"/>
          </p:cNvPicPr>
          <p:nvPr/>
        </p:nvPicPr>
        <p:blipFill>
          <a:blip r:embed="rId11"/>
          <a:srcRect l="1174" t="-227" r="212" b="37195"/>
          <a:stretch>
            <a:fillRect/>
          </a:stretch>
        </p:blipFill>
        <p:spPr>
          <a:xfrm>
            <a:off x="8136104" y="5423540"/>
            <a:ext cx="2159025" cy="750291"/>
          </a:xfrm>
          <a:prstGeom prst="rect">
            <a:avLst/>
          </a:prstGeom>
        </p:spPr>
      </p:pic>
      <p:sp>
        <p:nvSpPr>
          <p:cNvPr id="26" name="TextBox 25">
            <a:extLst>
              <a:ext uri="{FF2B5EF4-FFF2-40B4-BE49-F238E27FC236}">
                <a16:creationId xmlns:a16="http://schemas.microsoft.com/office/drawing/2014/main" id="{24195EA5-5596-F5E2-632C-1EB58EB9894A}"/>
              </a:ext>
            </a:extLst>
          </p:cNvPr>
          <p:cNvSpPr txBox="1"/>
          <p:nvPr/>
        </p:nvSpPr>
        <p:spPr>
          <a:xfrm>
            <a:off x="562943" y="1550038"/>
            <a:ext cx="1317990"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Yellow Teeth</a:t>
            </a:r>
            <a:endParaRPr lang="en-GB" sz="1400" b="1">
              <a:latin typeface="Ubuntu" panose="020B0504030602030204" pitchFamily="34" charset="0"/>
            </a:endParaRPr>
          </a:p>
        </p:txBody>
      </p:sp>
      <p:sp>
        <p:nvSpPr>
          <p:cNvPr id="27" name="TextBox 26">
            <a:extLst>
              <a:ext uri="{FF2B5EF4-FFF2-40B4-BE49-F238E27FC236}">
                <a16:creationId xmlns:a16="http://schemas.microsoft.com/office/drawing/2014/main" id="{71B1B1B3-6D06-819E-9317-DA41A002CDC2}"/>
              </a:ext>
            </a:extLst>
          </p:cNvPr>
          <p:cNvSpPr txBox="1"/>
          <p:nvPr/>
        </p:nvSpPr>
        <p:spPr>
          <a:xfrm>
            <a:off x="3418099" y="1492710"/>
            <a:ext cx="994183"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Coughing</a:t>
            </a:r>
            <a:endParaRPr lang="en-GB" sz="1400" b="1">
              <a:latin typeface="Ubuntu" panose="020B0504030602030204" pitchFamily="34" charset="0"/>
            </a:endParaRPr>
          </a:p>
        </p:txBody>
      </p:sp>
      <p:sp>
        <p:nvSpPr>
          <p:cNvPr id="28" name="TextBox 27">
            <a:extLst>
              <a:ext uri="{FF2B5EF4-FFF2-40B4-BE49-F238E27FC236}">
                <a16:creationId xmlns:a16="http://schemas.microsoft.com/office/drawing/2014/main" id="{148DBACD-4414-2B83-D083-B49F9F4E7B14}"/>
              </a:ext>
            </a:extLst>
          </p:cNvPr>
          <p:cNvSpPr txBox="1"/>
          <p:nvPr/>
        </p:nvSpPr>
        <p:spPr>
          <a:xfrm>
            <a:off x="519124" y="3151386"/>
            <a:ext cx="1200970"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Sore Throat</a:t>
            </a:r>
            <a:endParaRPr lang="en-GB" sz="1400" b="1">
              <a:latin typeface="Ubuntu" panose="020B0504030602030204" pitchFamily="34" charset="0"/>
            </a:endParaRPr>
          </a:p>
        </p:txBody>
      </p:sp>
      <p:sp>
        <p:nvSpPr>
          <p:cNvPr id="29" name="TextBox 28">
            <a:extLst>
              <a:ext uri="{FF2B5EF4-FFF2-40B4-BE49-F238E27FC236}">
                <a16:creationId xmlns:a16="http://schemas.microsoft.com/office/drawing/2014/main" id="{87B49E77-5A66-845F-7753-30F95A31A2BA}"/>
              </a:ext>
            </a:extLst>
          </p:cNvPr>
          <p:cNvSpPr txBox="1"/>
          <p:nvPr/>
        </p:nvSpPr>
        <p:spPr>
          <a:xfrm>
            <a:off x="3013716" y="3177644"/>
            <a:ext cx="1845377"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Harms unborn baby</a:t>
            </a:r>
            <a:endParaRPr lang="en-GB" sz="1400" b="1">
              <a:latin typeface="Ubuntu" panose="020B0504030602030204" pitchFamily="34" charset="0"/>
            </a:endParaRPr>
          </a:p>
        </p:txBody>
      </p:sp>
      <p:sp>
        <p:nvSpPr>
          <p:cNvPr id="30" name="TextBox 29">
            <a:extLst>
              <a:ext uri="{FF2B5EF4-FFF2-40B4-BE49-F238E27FC236}">
                <a16:creationId xmlns:a16="http://schemas.microsoft.com/office/drawing/2014/main" id="{01BD3019-3A25-2ABB-E65E-88F15916F826}"/>
              </a:ext>
            </a:extLst>
          </p:cNvPr>
          <p:cNvSpPr txBox="1"/>
          <p:nvPr/>
        </p:nvSpPr>
        <p:spPr>
          <a:xfrm>
            <a:off x="86676" y="5000185"/>
            <a:ext cx="1973617"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Heart Rate Increases</a:t>
            </a:r>
            <a:endParaRPr lang="en-GB" sz="1400" b="1">
              <a:latin typeface="Ubuntu" panose="020B0504030602030204" pitchFamily="34" charset="0"/>
            </a:endParaRPr>
          </a:p>
        </p:txBody>
      </p:sp>
      <p:sp>
        <p:nvSpPr>
          <p:cNvPr id="31" name="TextBox 30">
            <a:extLst>
              <a:ext uri="{FF2B5EF4-FFF2-40B4-BE49-F238E27FC236}">
                <a16:creationId xmlns:a16="http://schemas.microsoft.com/office/drawing/2014/main" id="{1B30DB33-9C58-362B-1057-7C59A2A474A6}"/>
              </a:ext>
            </a:extLst>
          </p:cNvPr>
          <p:cNvSpPr txBox="1"/>
          <p:nvPr/>
        </p:nvSpPr>
        <p:spPr>
          <a:xfrm>
            <a:off x="3004416" y="4946693"/>
            <a:ext cx="1486304" cy="307777"/>
          </a:xfrm>
          <a:prstGeom prst="rect">
            <a:avLst/>
          </a:prstGeom>
          <a:noFill/>
        </p:spPr>
        <p:txBody>
          <a:bodyPr wrap="none" rtlCol="0">
            <a:spAutoFit/>
          </a:bodyPr>
          <a:lstStyle/>
          <a:p>
            <a:pPr defTabSz="420533">
              <a:spcAft>
                <a:spcPts val="378"/>
              </a:spcAft>
            </a:pPr>
            <a:r>
              <a:rPr lang="en-GB" sz="1400" b="1" kern="1200">
                <a:solidFill>
                  <a:schemeClr val="tx1"/>
                </a:solidFill>
                <a:latin typeface="Ubuntu" panose="020B0504030602030204" pitchFamily="34" charset="0"/>
              </a:rPr>
              <a:t>Breathlessness</a:t>
            </a:r>
            <a:endParaRPr lang="en-GB" sz="1400" b="1">
              <a:latin typeface="Ubuntu" panose="020B0504030602030204" pitchFamily="34" charset="0"/>
            </a:endParaRPr>
          </a:p>
        </p:txBody>
      </p:sp>
      <p:pic>
        <p:nvPicPr>
          <p:cNvPr id="11" name="Picture 10" descr="A close-up of a pregnant person&amp;#39;s belly&#10;&#10;AI-generated content may be incorrect.">
            <a:extLst>
              <a:ext uri="{FF2B5EF4-FFF2-40B4-BE49-F238E27FC236}">
                <a16:creationId xmlns:a16="http://schemas.microsoft.com/office/drawing/2014/main" id="{899FEDCA-4FAD-565E-C97E-4F66B999C8C7}"/>
              </a:ext>
            </a:extLst>
          </p:cNvPr>
          <p:cNvPicPr>
            <a:picLocks noChangeAspect="1"/>
          </p:cNvPicPr>
          <p:nvPr/>
        </p:nvPicPr>
        <p:blipFill>
          <a:blip r:embed="rId12">
            <a:extLst>
              <a:ext uri="{28A0092B-C50C-407E-A947-70E740481C1C}">
                <a14:useLocalDpi xmlns:a14="http://schemas.microsoft.com/office/drawing/2010/main" val="0"/>
              </a:ext>
            </a:extLst>
          </a:blip>
          <a:srcRect t="15290" r="35375" b="-2389"/>
          <a:stretch>
            <a:fillRect/>
          </a:stretch>
        </p:blipFill>
        <p:spPr>
          <a:xfrm>
            <a:off x="2970168" y="3541746"/>
            <a:ext cx="1872493" cy="1515324"/>
          </a:xfrm>
          <a:prstGeom prst="rect">
            <a:avLst/>
          </a:prstGeom>
        </p:spPr>
      </p:pic>
    </p:spTree>
    <p:extLst>
      <p:ext uri="{BB962C8B-B14F-4D97-AF65-F5344CB8AC3E}">
        <p14:creationId xmlns:p14="http://schemas.microsoft.com/office/powerpoint/2010/main" val="364126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B8B7CB-CA91-E20A-C89F-8592B927BB4E}"/>
              </a:ext>
            </a:extLst>
          </p:cNvPr>
          <p:cNvSpPr txBox="1"/>
          <p:nvPr/>
        </p:nvSpPr>
        <p:spPr>
          <a:xfrm>
            <a:off x="3484880" y="186174"/>
            <a:ext cx="5842000" cy="707886"/>
          </a:xfrm>
          <a:prstGeom prst="rect">
            <a:avLst/>
          </a:prstGeom>
          <a:noFill/>
        </p:spPr>
        <p:txBody>
          <a:bodyPr wrap="square">
            <a:spAutoFit/>
          </a:bodyPr>
          <a:lstStyle/>
          <a:p>
            <a:r>
              <a:rPr lang="en-GB" sz="4000">
                <a:latin typeface="Ubuntu" panose="020B0504030602030204" pitchFamily="34" charset="0"/>
              </a:rPr>
              <a:t>Cancer of the organs</a:t>
            </a:r>
          </a:p>
        </p:txBody>
      </p:sp>
      <p:sp>
        <p:nvSpPr>
          <p:cNvPr id="5" name="TextBox 4">
            <a:extLst>
              <a:ext uri="{FF2B5EF4-FFF2-40B4-BE49-F238E27FC236}">
                <a16:creationId xmlns:a16="http://schemas.microsoft.com/office/drawing/2014/main" id="{80064FD7-131D-B951-26EE-470F652BF3DE}"/>
              </a:ext>
            </a:extLst>
          </p:cNvPr>
          <p:cNvSpPr txBox="1"/>
          <p:nvPr/>
        </p:nvSpPr>
        <p:spPr>
          <a:xfrm>
            <a:off x="528320" y="1779677"/>
            <a:ext cx="4785360" cy="3170099"/>
          </a:xfrm>
          <a:prstGeom prst="rect">
            <a:avLst/>
          </a:prstGeom>
          <a:noFill/>
        </p:spPr>
        <p:txBody>
          <a:bodyPr wrap="square" lIns="91440" tIns="45720" rIns="91440" bIns="45720" anchor="t">
            <a:spAutoFit/>
          </a:bodyPr>
          <a:lstStyle/>
          <a:p>
            <a:r>
              <a:rPr lang="en-GB" sz="2000">
                <a:latin typeface="Ubuntu"/>
              </a:rPr>
              <a:t>Smoking causes 1 in 4 UK cancer deaths, and nearly a fifth of all cancer cases overall. 4 out of 5 lung cancer patients are smokers. </a:t>
            </a:r>
          </a:p>
          <a:p>
            <a:endParaRPr lang="en-GB" sz="2000">
              <a:latin typeface="Ubuntu" panose="020B0504030602030204" pitchFamily="34" charset="0"/>
            </a:endParaRPr>
          </a:p>
          <a:p>
            <a:r>
              <a:rPr lang="en-GB" sz="2000">
                <a:latin typeface="Ubuntu"/>
              </a:rPr>
              <a:t>Tobacco was responsible for 100 million deaths worldwide in the 20th Century. There are very few organs in the body that are not affected by smoking-related cancers.</a:t>
            </a:r>
          </a:p>
        </p:txBody>
      </p:sp>
      <p:pic>
        <p:nvPicPr>
          <p:cNvPr id="7" name="Picture 6">
            <a:extLst>
              <a:ext uri="{FF2B5EF4-FFF2-40B4-BE49-F238E27FC236}">
                <a16:creationId xmlns:a16="http://schemas.microsoft.com/office/drawing/2014/main" id="{48AA9099-4512-3F1C-D100-BBB978EF7070}"/>
              </a:ext>
            </a:extLst>
          </p:cNvPr>
          <p:cNvPicPr>
            <a:picLocks noChangeAspect="1"/>
          </p:cNvPicPr>
          <p:nvPr/>
        </p:nvPicPr>
        <p:blipFill>
          <a:blip r:embed="rId2"/>
          <a:stretch>
            <a:fillRect/>
          </a:stretch>
        </p:blipFill>
        <p:spPr>
          <a:xfrm>
            <a:off x="6096000" y="894060"/>
            <a:ext cx="5081255" cy="5522586"/>
          </a:xfrm>
          <a:prstGeom prst="rect">
            <a:avLst/>
          </a:prstGeom>
        </p:spPr>
      </p:pic>
    </p:spTree>
    <p:extLst>
      <p:ext uri="{BB962C8B-B14F-4D97-AF65-F5344CB8AC3E}">
        <p14:creationId xmlns:p14="http://schemas.microsoft.com/office/powerpoint/2010/main" val="3342991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3884D0-277C-AA1E-B7C8-B6F0C68E2A37}"/>
              </a:ext>
            </a:extLst>
          </p:cNvPr>
          <p:cNvSpPr txBox="1"/>
          <p:nvPr/>
        </p:nvSpPr>
        <p:spPr>
          <a:xfrm>
            <a:off x="429601" y="1718315"/>
            <a:ext cx="6096000" cy="3785652"/>
          </a:xfrm>
          <a:prstGeom prst="rect">
            <a:avLst/>
          </a:prstGeom>
          <a:noFill/>
        </p:spPr>
        <p:txBody>
          <a:bodyPr wrap="square" lIns="91440" tIns="45720" rIns="91440" bIns="45720" anchor="t">
            <a:spAutoFit/>
          </a:bodyPr>
          <a:lstStyle/>
          <a:p>
            <a:r>
              <a:rPr lang="en-GB" sz="2000">
                <a:latin typeface="Ubuntu" panose="020B0504030602030204" pitchFamily="34" charset="0"/>
              </a:rPr>
              <a:t>Lung cancer has one of the lowest survival rates of all cancers and is the most common cause of cancer death in the UK. </a:t>
            </a:r>
          </a:p>
          <a:p>
            <a:endParaRPr lang="en-GB" sz="2000">
              <a:latin typeface="Ubuntu" panose="020B0504030602030204" pitchFamily="34" charset="0"/>
            </a:endParaRPr>
          </a:p>
          <a:p>
            <a:r>
              <a:rPr lang="en-GB" sz="2000">
                <a:latin typeface="Ubuntu"/>
              </a:rPr>
              <a:t>Smoking also increases the risk of other cancers including cancers of the larynx (voice box), tongue and mouth, nose, bladder, pancreas, kidney, liver, stomach, bowel, cervix, ovary, penis and some types of leukaemia.</a:t>
            </a:r>
          </a:p>
          <a:p>
            <a:endParaRPr lang="en-GB" sz="2000">
              <a:latin typeface="Ubuntu" panose="020B0504030602030204" pitchFamily="34" charset="0"/>
            </a:endParaRPr>
          </a:p>
          <a:p>
            <a:r>
              <a:rPr lang="en-GB" sz="2000">
                <a:latin typeface="Ubuntu" panose="020B0504030602030204" pitchFamily="34" charset="0"/>
              </a:rPr>
              <a:t>There is also some evidence that smoking could increase the risk of certain types of breast cancer.</a:t>
            </a:r>
          </a:p>
        </p:txBody>
      </p:sp>
      <p:pic>
        <p:nvPicPr>
          <p:cNvPr id="8" name="Picture 7">
            <a:extLst>
              <a:ext uri="{FF2B5EF4-FFF2-40B4-BE49-F238E27FC236}">
                <a16:creationId xmlns:a16="http://schemas.microsoft.com/office/drawing/2014/main" id="{92FE4901-C7D6-910C-B1CE-C4EF01FF4023}"/>
              </a:ext>
            </a:extLst>
          </p:cNvPr>
          <p:cNvPicPr>
            <a:picLocks noChangeAspect="1"/>
          </p:cNvPicPr>
          <p:nvPr/>
        </p:nvPicPr>
        <p:blipFill>
          <a:blip r:embed="rId2"/>
          <a:stretch>
            <a:fillRect/>
          </a:stretch>
        </p:blipFill>
        <p:spPr>
          <a:xfrm>
            <a:off x="7084718" y="1105210"/>
            <a:ext cx="4536168" cy="2471110"/>
          </a:xfrm>
          <a:prstGeom prst="rect">
            <a:avLst/>
          </a:prstGeom>
        </p:spPr>
      </p:pic>
      <p:pic>
        <p:nvPicPr>
          <p:cNvPr id="9" name="Picture 8">
            <a:extLst>
              <a:ext uri="{FF2B5EF4-FFF2-40B4-BE49-F238E27FC236}">
                <a16:creationId xmlns:a16="http://schemas.microsoft.com/office/drawing/2014/main" id="{8C2754C4-2237-EE54-283C-04E88E6408D2}"/>
              </a:ext>
            </a:extLst>
          </p:cNvPr>
          <p:cNvPicPr>
            <a:picLocks noChangeAspect="1"/>
          </p:cNvPicPr>
          <p:nvPr/>
        </p:nvPicPr>
        <p:blipFill>
          <a:blip r:embed="rId3"/>
          <a:stretch>
            <a:fillRect/>
          </a:stretch>
        </p:blipFill>
        <p:spPr>
          <a:xfrm>
            <a:off x="7524129" y="4146111"/>
            <a:ext cx="3657346" cy="1992365"/>
          </a:xfrm>
          <a:prstGeom prst="rect">
            <a:avLst/>
          </a:prstGeom>
        </p:spPr>
      </p:pic>
    </p:spTree>
    <p:extLst>
      <p:ext uri="{BB962C8B-B14F-4D97-AF65-F5344CB8AC3E}">
        <p14:creationId xmlns:p14="http://schemas.microsoft.com/office/powerpoint/2010/main" val="1277997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03866BA-957E-B8AA-D2ED-29464CD5EA14}"/>
              </a:ext>
            </a:extLst>
          </p:cNvPr>
          <p:cNvSpPr txBox="1"/>
          <p:nvPr/>
        </p:nvSpPr>
        <p:spPr>
          <a:xfrm>
            <a:off x="531712" y="907035"/>
            <a:ext cx="10747925" cy="5047536"/>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r>
              <a:rPr lang="en-US" b="1" dirty="0">
                <a:solidFill>
                  <a:schemeClr val="tx2"/>
                </a:solidFill>
                <a:latin typeface="Ubuntu"/>
                <a:cs typeface="Calibri"/>
              </a:rPr>
              <a:t> </a:t>
            </a:r>
            <a:r>
              <a:rPr lang="en-US" b="1" dirty="0">
                <a:solidFill>
                  <a:schemeClr val="accent1"/>
                </a:solidFill>
                <a:latin typeface="Ubuntu"/>
                <a:cs typeface="Calibri"/>
              </a:rPr>
              <a:t>Further possible learning suggestions - use PHW, NHS and Cancer Research UK pages as sources</a:t>
            </a:r>
          </a:p>
          <a:p>
            <a:endParaRPr lang="en-US" sz="1600" b="1">
              <a:latin typeface="Ubuntu"/>
              <a:ea typeface="+mn-lt"/>
              <a:cs typeface="+mn-lt"/>
            </a:endParaRPr>
          </a:p>
          <a:p>
            <a:r>
              <a:rPr lang="en-US" sz="1600" b="1" dirty="0">
                <a:latin typeface="Ubuntu"/>
              </a:rPr>
              <a:t>Body System Detective Task</a:t>
            </a:r>
            <a:endParaRPr lang="en-US" sz="1600" dirty="0">
              <a:latin typeface="Ubuntu"/>
            </a:endParaRPr>
          </a:p>
          <a:p>
            <a:r>
              <a:rPr lang="en-US" sz="1600" dirty="0">
                <a:latin typeface="Ubuntu"/>
                <a:ea typeface="+mn-lt"/>
                <a:cs typeface="+mn-lt"/>
              </a:rPr>
              <a:t>Learners choose an organ system (lungs, heart, circulation, mouth, reproductive system, eyesight) and investigate:</a:t>
            </a:r>
            <a:endParaRPr lang="en-US" sz="1600" dirty="0">
              <a:latin typeface="Ubuntu"/>
            </a:endParaRPr>
          </a:p>
          <a:p>
            <a:pPr marL="285750" indent="-285750">
              <a:buFont typeface="Arial"/>
              <a:buChar char="•"/>
            </a:pPr>
            <a:r>
              <a:rPr lang="en-US" sz="1600" dirty="0">
                <a:latin typeface="Ubuntu"/>
                <a:ea typeface="+mn-lt"/>
                <a:cs typeface="+mn-lt"/>
              </a:rPr>
              <a:t>What smoking does short-term</a:t>
            </a:r>
            <a:endParaRPr lang="en-US" sz="1600" dirty="0">
              <a:latin typeface="Ubuntu"/>
            </a:endParaRPr>
          </a:p>
          <a:p>
            <a:pPr marL="285750" indent="-285750">
              <a:buFont typeface="Arial"/>
              <a:buChar char="•"/>
            </a:pPr>
            <a:r>
              <a:rPr lang="en-US" sz="1600" dirty="0">
                <a:latin typeface="Ubuntu"/>
                <a:ea typeface="+mn-lt"/>
                <a:cs typeface="+mn-lt"/>
              </a:rPr>
              <a:t>What smoking does long-term</a:t>
            </a:r>
            <a:endParaRPr lang="en-US" sz="1600" dirty="0">
              <a:latin typeface="Ubuntu"/>
            </a:endParaRPr>
          </a:p>
          <a:p>
            <a:pPr marL="285750" indent="-285750">
              <a:buFont typeface="Arial"/>
              <a:buChar char="•"/>
            </a:pPr>
            <a:r>
              <a:rPr lang="en-US" sz="1600" dirty="0">
                <a:latin typeface="Ubuntu"/>
                <a:ea typeface="+mn-lt"/>
                <a:cs typeface="+mn-lt"/>
              </a:rPr>
              <a:t>Why young bodies are especially vulnerable</a:t>
            </a:r>
            <a:br>
              <a:rPr lang="en-US" sz="1600" dirty="0">
                <a:latin typeface="Ubuntu"/>
                <a:ea typeface="+mn-lt"/>
                <a:cs typeface="+mn-lt"/>
              </a:rPr>
            </a:br>
            <a:endParaRPr lang="en-US" sz="1600">
              <a:latin typeface="Ubuntu"/>
            </a:endParaRPr>
          </a:p>
          <a:p>
            <a:r>
              <a:rPr lang="en-US" sz="1600" b="1" dirty="0">
                <a:latin typeface="Ubuntu"/>
              </a:rPr>
              <a:t>Create a Public Health Poster </a:t>
            </a:r>
            <a:endParaRPr lang="en-US" sz="1600" dirty="0">
              <a:latin typeface="Ubuntu"/>
            </a:endParaRPr>
          </a:p>
          <a:p>
            <a:r>
              <a:rPr lang="en-US" sz="1600" dirty="0">
                <a:latin typeface="Ubuntu"/>
                <a:ea typeface="+mn-lt"/>
                <a:cs typeface="+mn-lt"/>
              </a:rPr>
              <a:t>Learners design a poster for other young people explaining:</a:t>
            </a:r>
            <a:endParaRPr lang="en-US" sz="1600" dirty="0">
              <a:latin typeface="Ubuntu"/>
            </a:endParaRPr>
          </a:p>
          <a:p>
            <a:pPr marL="285750" indent="-285750">
              <a:buFont typeface="Arial"/>
              <a:buChar char="•"/>
            </a:pPr>
            <a:r>
              <a:rPr lang="en-US" sz="1600" dirty="0">
                <a:latin typeface="Ubuntu"/>
                <a:ea typeface="+mn-lt"/>
                <a:cs typeface="+mn-lt"/>
              </a:rPr>
              <a:t>One harm of smoking</a:t>
            </a:r>
            <a:endParaRPr lang="en-US" sz="1600" dirty="0">
              <a:latin typeface="Ubuntu"/>
            </a:endParaRPr>
          </a:p>
          <a:p>
            <a:pPr marL="285750" indent="-285750">
              <a:buFont typeface="Arial"/>
              <a:buChar char="•"/>
            </a:pPr>
            <a:r>
              <a:rPr lang="en-US" sz="1600" dirty="0">
                <a:latin typeface="Ubuntu"/>
                <a:ea typeface="+mn-lt"/>
                <a:cs typeface="+mn-lt"/>
              </a:rPr>
              <a:t>How the body is affected</a:t>
            </a:r>
            <a:endParaRPr lang="en-US" sz="1600" dirty="0">
              <a:latin typeface="Ubuntu"/>
            </a:endParaRPr>
          </a:p>
          <a:p>
            <a:pPr marL="285750" indent="-285750">
              <a:buFont typeface="Arial"/>
              <a:buChar char="•"/>
            </a:pPr>
            <a:r>
              <a:rPr lang="en-US" sz="1600" dirty="0">
                <a:latin typeface="Ubuntu"/>
                <a:ea typeface="+mn-lt"/>
                <a:cs typeface="+mn-lt"/>
              </a:rPr>
              <a:t>One way to get support</a:t>
            </a:r>
            <a:br>
              <a:rPr lang="en-US" sz="1600" dirty="0">
                <a:latin typeface="Ubuntu"/>
                <a:ea typeface="+mn-lt"/>
                <a:cs typeface="+mn-lt"/>
              </a:rPr>
            </a:br>
            <a:r>
              <a:rPr lang="en-US" sz="1600" dirty="0">
                <a:latin typeface="Ubuntu"/>
                <a:ea typeface="+mn-lt"/>
                <a:cs typeface="+mn-lt"/>
              </a:rPr>
              <a:t> </a:t>
            </a:r>
            <a:endParaRPr lang="en-US" sz="1600" dirty="0">
              <a:latin typeface="Ubuntu"/>
            </a:endParaRPr>
          </a:p>
          <a:p>
            <a:r>
              <a:rPr lang="en-US" sz="1600" b="1" dirty="0">
                <a:latin typeface="Ubuntu"/>
              </a:rPr>
              <a:t>Athlete vs. Smoker Scenario Comparison  </a:t>
            </a:r>
            <a:r>
              <a:rPr lang="en-US" sz="1600" dirty="0">
                <a:latin typeface="Ubuntu"/>
              </a:rPr>
              <a:t>Helps link smoking directly to their lived experience (PE, sport).</a:t>
            </a:r>
          </a:p>
          <a:p>
            <a:r>
              <a:rPr lang="en-US" sz="1600" dirty="0">
                <a:latin typeface="Ubuntu"/>
                <a:ea typeface="+mn-lt"/>
                <a:cs typeface="+mn-lt"/>
              </a:rPr>
              <a:t>Give learners profiles of two teens - one who smokes, one who doesn’t - and compare:</a:t>
            </a:r>
            <a:endParaRPr lang="en-US" sz="1600" dirty="0">
              <a:latin typeface="Ubuntu"/>
            </a:endParaRPr>
          </a:p>
          <a:p>
            <a:pPr marL="285750" indent="-285750">
              <a:buFont typeface="Arial"/>
              <a:buChar char="•"/>
            </a:pPr>
            <a:r>
              <a:rPr lang="en-US" sz="1600" dirty="0">
                <a:latin typeface="Ubuntu"/>
                <a:ea typeface="+mn-lt"/>
                <a:cs typeface="+mn-lt"/>
              </a:rPr>
              <a:t>Lung capacity</a:t>
            </a:r>
            <a:endParaRPr lang="en-US" sz="1600" dirty="0">
              <a:latin typeface="Ubuntu"/>
            </a:endParaRPr>
          </a:p>
          <a:p>
            <a:pPr marL="285750" indent="-285750">
              <a:buFont typeface="Arial"/>
              <a:buChar char="•"/>
            </a:pPr>
            <a:r>
              <a:rPr lang="en-US" sz="1600" dirty="0">
                <a:latin typeface="Ubuntu"/>
                <a:ea typeface="+mn-lt"/>
                <a:cs typeface="+mn-lt"/>
              </a:rPr>
              <a:t>Fitness</a:t>
            </a:r>
            <a:endParaRPr lang="en-US" sz="1600" dirty="0">
              <a:latin typeface="Ubuntu"/>
            </a:endParaRPr>
          </a:p>
          <a:p>
            <a:pPr marL="285750" indent="-285750">
              <a:buFont typeface="Arial"/>
              <a:buChar char="•"/>
            </a:pPr>
            <a:r>
              <a:rPr lang="en-US" sz="1600" dirty="0">
                <a:latin typeface="Ubuntu"/>
                <a:ea typeface="+mn-lt"/>
                <a:cs typeface="+mn-lt"/>
              </a:rPr>
              <a:t>Heart rate</a:t>
            </a:r>
            <a:endParaRPr lang="en-US" sz="1600" dirty="0">
              <a:latin typeface="Ubuntu"/>
            </a:endParaRPr>
          </a:p>
          <a:p>
            <a:pPr marL="285750" indent="-285750">
              <a:buFont typeface="Arial"/>
              <a:buChar char="•"/>
            </a:pPr>
            <a:r>
              <a:rPr lang="en-US" sz="1600" dirty="0">
                <a:latin typeface="Ubuntu"/>
                <a:ea typeface="+mn-lt"/>
                <a:cs typeface="+mn-lt"/>
              </a:rPr>
              <a:t>Stamina</a:t>
            </a:r>
          </a:p>
        </p:txBody>
      </p:sp>
    </p:spTree>
    <p:extLst>
      <p:ext uri="{BB962C8B-B14F-4D97-AF65-F5344CB8AC3E}">
        <p14:creationId xmlns:p14="http://schemas.microsoft.com/office/powerpoint/2010/main" val="2033820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0BCE2CF3-E0D9-0F38-0DB6-411AAEAD7134}"/>
              </a:ext>
            </a:extLst>
          </p:cNvPr>
          <p:cNvSpPr txBox="1">
            <a:spLocks/>
          </p:cNvSpPr>
          <p:nvPr/>
        </p:nvSpPr>
        <p:spPr>
          <a:xfrm>
            <a:off x="517143" y="955282"/>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tx2"/>
                </a:solidFill>
                <a:latin typeface="Ubuntu"/>
                <a:ea typeface="Calibri"/>
                <a:cs typeface="Calibri"/>
              </a:rPr>
              <a:t>Advice and Support can be sought here:</a:t>
            </a:r>
            <a:endParaRPr lang="en-US" b="1" dirty="0">
              <a:solidFill>
                <a:schemeClr val="tx2"/>
              </a:solidFill>
              <a:ea typeface="Calibri"/>
              <a:cs typeface="Calibri"/>
            </a:endParaRPr>
          </a:p>
          <a:p>
            <a:endParaRPr lang="en-GB" sz="2400">
              <a:solidFill>
                <a:schemeClr val="tx2"/>
              </a:solidFill>
              <a:latin typeface="Ubuntu"/>
              <a:ea typeface="Calibri"/>
              <a:cs typeface="Calibri"/>
            </a:endParaRPr>
          </a:p>
          <a:p>
            <a:r>
              <a:rPr lang="en-GB" sz="2400" dirty="0">
                <a:solidFill>
                  <a:schemeClr val="tx2"/>
                </a:solidFill>
                <a:latin typeface="Ubuntu"/>
                <a:ea typeface="Calibri"/>
                <a:cs typeface="Calibri"/>
              </a:rPr>
              <a:t>School Nursing Service: Where there are drop-ins available at your school, school nurses are able to provide advice and support to learners. </a:t>
            </a:r>
            <a:endParaRPr lang="en-GB" sz="2400" dirty="0">
              <a:solidFill>
                <a:schemeClr val="tx2"/>
              </a:solidFill>
              <a:ea typeface="Calibri"/>
              <a:cs typeface="Calibri"/>
            </a:endParaRPr>
          </a:p>
          <a:p>
            <a:endParaRPr lang="en-GB" sz="2400">
              <a:solidFill>
                <a:schemeClr val="tx2"/>
              </a:solidFill>
              <a:ea typeface="Calibri"/>
              <a:cs typeface="Calibri"/>
            </a:endParaRPr>
          </a:p>
          <a:p>
            <a:r>
              <a:rPr lang="en-GB" sz="2400" dirty="0">
                <a:solidFill>
                  <a:schemeClr val="tx2"/>
                </a:solidFill>
                <a:latin typeface="Ubuntu"/>
                <a:ea typeface="Calibri"/>
                <a:cs typeface="Calibri"/>
              </a:rPr>
              <a:t>Help Me Quit: Smokers and vapers who would like to quit can access free specialist bilingual NHS advice. Call 0800 085 2219, Text HMQ to 80818 or visit </a:t>
            </a:r>
            <a:r>
              <a:rPr lang="en-GB" sz="2400" dirty="0">
                <a:solidFill>
                  <a:schemeClr val="tx2"/>
                </a:solidFill>
                <a:latin typeface="Ubuntu"/>
                <a:ea typeface="Calibri"/>
                <a:cs typeface="Calibri"/>
                <a:hlinkClick r:id="rId2">
                  <a:extLst>
                    <a:ext uri="{A12FA001-AC4F-418D-AE19-62706E023703}">
                      <ahyp:hlinkClr xmlns:ahyp="http://schemas.microsoft.com/office/drawing/2018/hyperlinkcolor" val="tx"/>
                    </a:ext>
                  </a:extLst>
                </a:hlinkClick>
              </a:rPr>
              <a:t>Help Me Quit</a:t>
            </a:r>
            <a:r>
              <a:rPr lang="en-GB" sz="2400" dirty="0">
                <a:solidFill>
                  <a:schemeClr val="tx2"/>
                </a:solidFill>
                <a:latin typeface="Ubuntu"/>
                <a:ea typeface="Calibri"/>
                <a:cs typeface="Calibri"/>
              </a:rPr>
              <a:t> </a:t>
            </a:r>
          </a:p>
          <a:p>
            <a:endParaRPr lang="en-GB" sz="2400">
              <a:solidFill>
                <a:schemeClr val="tx2"/>
              </a:solidFill>
              <a:ea typeface="Calibri"/>
              <a:cs typeface="Calibri"/>
            </a:endParaRPr>
          </a:p>
          <a:p>
            <a:r>
              <a:rPr lang="en-GB" sz="2400" dirty="0">
                <a:solidFill>
                  <a:schemeClr val="tx2"/>
                </a:solidFill>
                <a:latin typeface="Ubuntu"/>
                <a:ea typeface="Calibri"/>
                <a:cs typeface="Calibri"/>
              </a:rPr>
              <a:t>DAN 24/7: A free and bilingual telephone helpline available to anyone in Wales wanting further information and/or help relating to drugs and/or alcohol. Call 0808 808 2234, text DAN to 81066 or visit </a:t>
            </a:r>
            <a:r>
              <a:rPr lang="en-GB" sz="2400" dirty="0">
                <a:solidFill>
                  <a:schemeClr val="tx2"/>
                </a:solidFill>
                <a:latin typeface="Ubuntu"/>
                <a:ea typeface="Calibri"/>
                <a:cs typeface="Calibri"/>
                <a:hlinkClick r:id="rId3">
                  <a:extLst>
                    <a:ext uri="{A12FA001-AC4F-418D-AE19-62706E023703}">
                      <ahyp:hlinkClr xmlns:ahyp="http://schemas.microsoft.com/office/drawing/2018/hyperlinkcolor" val="tx"/>
                    </a:ext>
                  </a:extLst>
                </a:hlinkClick>
              </a:rPr>
              <a:t>www.dan247.org.uk</a:t>
            </a:r>
            <a:r>
              <a:rPr lang="en-GB" sz="2400" dirty="0">
                <a:solidFill>
                  <a:schemeClr val="tx2"/>
                </a:solidFill>
                <a:latin typeface="Ubuntu"/>
                <a:ea typeface="Calibri"/>
                <a:cs typeface="Calibri"/>
              </a:rPr>
              <a:t>  </a:t>
            </a:r>
          </a:p>
        </p:txBody>
      </p:sp>
      <p:pic>
        <p:nvPicPr>
          <p:cNvPr id="3" name="Picture 2" descr="A qr code on a white background&#10;&#10;AI-generated content may be incorrect.">
            <a:extLst>
              <a:ext uri="{FF2B5EF4-FFF2-40B4-BE49-F238E27FC236}">
                <a16:creationId xmlns:a16="http://schemas.microsoft.com/office/drawing/2014/main" id="{1B301BFC-2C4F-7877-D6F9-E4685D71CB47}"/>
              </a:ext>
            </a:extLst>
          </p:cNvPr>
          <p:cNvPicPr>
            <a:picLocks noChangeAspect="1"/>
          </p:cNvPicPr>
          <p:nvPr/>
        </p:nvPicPr>
        <p:blipFill>
          <a:blip r:embed="rId4"/>
          <a:stretch>
            <a:fillRect/>
          </a:stretch>
        </p:blipFill>
        <p:spPr>
          <a:xfrm>
            <a:off x="10080914" y="153697"/>
            <a:ext cx="1562101" cy="1590676"/>
          </a:xfrm>
          <a:prstGeom prst="rect">
            <a:avLst/>
          </a:prstGeom>
        </p:spPr>
      </p:pic>
    </p:spTree>
    <p:extLst>
      <p:ext uri="{BB962C8B-B14F-4D97-AF65-F5344CB8AC3E}">
        <p14:creationId xmlns:p14="http://schemas.microsoft.com/office/powerpoint/2010/main" val="1750209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19A841-D06C-4C7B-9CE8-67B102972C45}">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3B921A4-EBA6-44B5-B152-6142C175A8CD}">
  <ds:schemaRefs>
    <ds:schemaRef ds:uri="bbd7921a-042b-4eb0-b7a0-a3fc5587e9ac"/>
    <ds:schemaRef ds:uri="d6550f9a-f14e-418b-a53a-e888529f43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65F37D6-1E52-4261-A840-21156401F2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Public Health Wales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Flood (Public Health Wales - Matrix House)</dc:creator>
  <cp:revision>37</cp:revision>
  <dcterms:created xsi:type="dcterms:W3CDTF">2025-11-11T09:58:50Z</dcterms:created>
  <dcterms:modified xsi:type="dcterms:W3CDTF">2026-09-16T13:10:14Z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