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1" r:id="rId4"/>
  </p:sldMasterIdLst>
  <p:notesMasterIdLst>
    <p:notesMasterId r:id="rId14"/>
  </p:notesMasterIdLst>
  <p:sldIdLst>
    <p:sldId id="314" r:id="rId5"/>
    <p:sldId id="315" r:id="rId6"/>
    <p:sldId id="286" r:id="rId7"/>
    <p:sldId id="287" r:id="rId8"/>
    <p:sldId id="288" r:id="rId9"/>
    <p:sldId id="307" r:id="rId10"/>
    <p:sldId id="308" r:id="rId11"/>
    <p:sldId id="289" r:id="rId12"/>
    <p:sldId id="30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6A0B2B-E484-B3E6-4D87-696A63D8C100}" name="Alexa Gainsbury (Public Health Wales - No. 2 Capital Quarter)" initials="AQ" userId="S::alexa.gainsbury@wales.nhs.uk::c5186529-ff50-472f-a883-baa2f4f2271c" providerId="AD"/>
  <p188:author id="{F95C8337-EE5E-75FD-1769-61102AA6FA7A}" name="Mary-Ann McKibben (Public Health Wales - No. 2 Capital Quarter)" initials="MQ" userId="S::mary-ann.mckibben@wales.nhs.uk::35459770-b51a-4e1a-abfa-0a28574af725" providerId="AD"/>
  <p188:author id="{6587167B-AB0A-1FD3-96B8-990F783EA243}" name="Alexa Gainsbury (Public Health Wales - No. 2 Capital Quarter)" initials="" userId="S::Alexa.Gainsbury@wales.nhs.uk::c5186529-ff50-472f-a883-baa2f4f2271c" providerId="AD"/>
  <p188:author id="{5A994FA8-9F88-B734-D575-CD153A46D4F4}" name="Anthony Priest (Public Health Wales - No. 2 Capital Quarter)" initials="" userId="S::Anthony.Priest2@wales.nhs.uk::46692481-554a-429c-bc03-d4cca9c03c2b" providerId="AD"/>
  <p188:author id="{311702CD-2FE8-6362-4115-878685D0A7F7}" name="Leanne Small (Public Health Wales - No. 2 Capital Quarter)" initials="LQ" userId="S::leanne.small@wales.nhs.uk::d76cf426-005f-434f-ac47-a5eb582e600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6048A4-0CFB-5AA0-C314-4B8D7AD48BC6}" v="2" dt="2026-09-02T11:36:35.876"/>
    <p1510:client id="{8F6E265D-C923-1580-9174-A3456722163E}" v="1" dt="2026-09-02T15:20:37.3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C5D82-122C-8E42-B3D6-67347C6BA68D}"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BF1F24-30D7-5740-9F64-AE7FBFFC8324}" type="slidenum">
              <a:rPr lang="en-US" smtClean="0"/>
              <a:t>‹#›</a:t>
            </a:fld>
            <a:endParaRPr lang="en-US"/>
          </a:p>
        </p:txBody>
      </p:sp>
    </p:spTree>
    <p:extLst>
      <p:ext uri="{BB962C8B-B14F-4D97-AF65-F5344CB8AC3E}">
        <p14:creationId xmlns:p14="http://schemas.microsoft.com/office/powerpoint/2010/main" val="27734585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6BF1F24-30D7-5740-9F64-AE7FBFFC8324}" type="slidenum">
              <a:rPr lang="en-US" smtClean="0"/>
              <a:t>4</a:t>
            </a:fld>
            <a:endParaRPr lang="en-US"/>
          </a:p>
        </p:txBody>
      </p:sp>
    </p:spTree>
    <p:extLst>
      <p:ext uri="{BB962C8B-B14F-4D97-AF65-F5344CB8AC3E}">
        <p14:creationId xmlns:p14="http://schemas.microsoft.com/office/powerpoint/2010/main" val="314920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C6BF1F24-30D7-5740-9F64-AE7FBFFC8324}" type="slidenum">
              <a:rPr lang="en-US" smtClean="0"/>
              <a:t>6</a:t>
            </a:fld>
            <a:endParaRPr lang="en-US"/>
          </a:p>
        </p:txBody>
      </p:sp>
    </p:spTree>
    <p:extLst>
      <p:ext uri="{BB962C8B-B14F-4D97-AF65-F5344CB8AC3E}">
        <p14:creationId xmlns:p14="http://schemas.microsoft.com/office/powerpoint/2010/main" val="1036710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8E0ED43-A537-75F8-3B40-FACDD890427C}"/>
              </a:ext>
            </a:extLst>
          </p:cNvPr>
          <p:cNvSpPr/>
          <p:nvPr userDrawn="1"/>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48CC64B-142E-58F7-6B3F-B0517A3CF106}"/>
              </a:ext>
            </a:extLst>
          </p:cNvPr>
          <p:cNvPicPr>
            <a:picLocks noChangeAspect="1"/>
          </p:cNvPicPr>
          <p:nvPr userDrawn="1"/>
        </p:nvPicPr>
        <p:blipFill>
          <a:blip r:embed="rId2"/>
          <a:srcRect/>
          <a:stretch/>
        </p:blipFill>
        <p:spPr>
          <a:xfrm>
            <a:off x="3771899" y="0"/>
            <a:ext cx="8420101"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9EEEC7A5-BEBE-218F-2CA7-7C15F21B0373}"/>
              </a:ext>
            </a:extLst>
          </p:cNvPr>
          <p:cNvSpPr>
            <a:spLocks noGrp="1"/>
          </p:cNvSpPr>
          <p:nvPr>
            <p:ph type="body" sz="quarter" idx="10" hasCustomPrompt="1"/>
          </p:nvPr>
        </p:nvSpPr>
        <p:spPr>
          <a:xfrm>
            <a:off x="285750" y="2710836"/>
            <a:ext cx="5432425" cy="726622"/>
          </a:xfrm>
          <a:prstGeom prst="rect">
            <a:avLst/>
          </a:prstGeom>
        </p:spPr>
        <p:txBody>
          <a:bodyPr anchor="b">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4" name="Text Placeholder 13">
            <a:extLst>
              <a:ext uri="{FF2B5EF4-FFF2-40B4-BE49-F238E27FC236}">
                <a16:creationId xmlns:a16="http://schemas.microsoft.com/office/drawing/2014/main" id="{DD23FB2A-DF5E-3AF2-38DF-C7DF8655157D}"/>
              </a:ext>
            </a:extLst>
          </p:cNvPr>
          <p:cNvSpPr>
            <a:spLocks noGrp="1"/>
          </p:cNvSpPr>
          <p:nvPr>
            <p:ph type="body" sz="quarter" idx="11" hasCustomPrompt="1"/>
          </p:nvPr>
        </p:nvSpPr>
        <p:spPr>
          <a:xfrm>
            <a:off x="285750" y="3387964"/>
            <a:ext cx="5432425" cy="453119"/>
          </a:xfrm>
          <a:prstGeom prst="rect">
            <a:avLst/>
          </a:prstGeom>
        </p:spPr>
        <p:txBody>
          <a:bodyPr anchor="t">
            <a:noAutofit/>
          </a:bodyPr>
          <a:lstStyle>
            <a:lvl1pPr marL="0" indent="0">
              <a:buNone/>
              <a:defRPr sz="22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5" name="Text Placeholder 13">
            <a:extLst>
              <a:ext uri="{FF2B5EF4-FFF2-40B4-BE49-F238E27FC236}">
                <a16:creationId xmlns:a16="http://schemas.microsoft.com/office/drawing/2014/main" id="{DCCB7028-9028-5AAA-F266-1BA4C1BB37BC}"/>
              </a:ext>
            </a:extLst>
          </p:cNvPr>
          <p:cNvSpPr>
            <a:spLocks noGrp="1"/>
          </p:cNvSpPr>
          <p:nvPr>
            <p:ph type="body" sz="quarter" idx="12" hasCustomPrompt="1"/>
          </p:nvPr>
        </p:nvSpPr>
        <p:spPr>
          <a:xfrm>
            <a:off x="285750" y="4204682"/>
            <a:ext cx="5432425" cy="453119"/>
          </a:xfrm>
          <a:prstGeom prst="rect">
            <a:avLst/>
          </a:prstGeom>
        </p:spPr>
        <p:txBody>
          <a:bodyPr anchor="t">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
        <p:nvSpPr>
          <p:cNvPr id="6" name="Picture Placeholder 4">
            <a:extLst>
              <a:ext uri="{FF2B5EF4-FFF2-40B4-BE49-F238E27FC236}">
                <a16:creationId xmlns:a16="http://schemas.microsoft.com/office/drawing/2014/main" id="{A2F69A33-999F-7261-9535-B2A9E2043EB4}"/>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spTree>
    <p:extLst>
      <p:ext uri="{BB962C8B-B14F-4D97-AF65-F5344CB8AC3E}">
        <p14:creationId xmlns:p14="http://schemas.microsoft.com/office/powerpoint/2010/main" val="3121995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4" name="Text Placeholder 13">
            <a:extLst>
              <a:ext uri="{FF2B5EF4-FFF2-40B4-BE49-F238E27FC236}">
                <a16:creationId xmlns:a16="http://schemas.microsoft.com/office/drawing/2014/main" id="{103AC217-C30D-89C1-4460-322363FEBF75}"/>
              </a:ext>
            </a:extLst>
          </p:cNvPr>
          <p:cNvSpPr>
            <a:spLocks noGrp="1"/>
          </p:cNvSpPr>
          <p:nvPr>
            <p:ph type="body" sz="quarter" idx="10" hasCustomPrompt="1"/>
          </p:nvPr>
        </p:nvSpPr>
        <p:spPr>
          <a:xfrm>
            <a:off x="285750" y="2710836"/>
            <a:ext cx="6327775" cy="726622"/>
          </a:xfrm>
          <a:prstGeom prst="rect">
            <a:avLst/>
          </a:prstGeom>
        </p:spPr>
        <p:txBody>
          <a:bodyPr anchor="b">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Presentation Title</a:t>
            </a:r>
            <a:endParaRPr lang="en-US"/>
          </a:p>
        </p:txBody>
      </p:sp>
      <p:sp>
        <p:nvSpPr>
          <p:cNvPr id="15" name="Text Placeholder 13">
            <a:extLst>
              <a:ext uri="{FF2B5EF4-FFF2-40B4-BE49-F238E27FC236}">
                <a16:creationId xmlns:a16="http://schemas.microsoft.com/office/drawing/2014/main" id="{66D54DB3-E380-84BD-93B3-8BA649F37B65}"/>
              </a:ext>
            </a:extLst>
          </p:cNvPr>
          <p:cNvSpPr>
            <a:spLocks noGrp="1"/>
          </p:cNvSpPr>
          <p:nvPr>
            <p:ph type="body" sz="quarter" idx="11" hasCustomPrompt="1"/>
          </p:nvPr>
        </p:nvSpPr>
        <p:spPr>
          <a:xfrm>
            <a:off x="285750" y="3387964"/>
            <a:ext cx="6327775" cy="453119"/>
          </a:xfrm>
          <a:prstGeom prst="rect">
            <a:avLst/>
          </a:prstGeom>
        </p:spPr>
        <p:txBody>
          <a:bodyPr anchor="t">
            <a:noAutofit/>
          </a:bodyPr>
          <a:lstStyle>
            <a:lvl1pPr marL="0" indent="0">
              <a:buNone/>
              <a:defRPr sz="22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Subtitle</a:t>
            </a:r>
            <a:endParaRPr lang="en-US"/>
          </a:p>
        </p:txBody>
      </p:sp>
      <p:sp>
        <p:nvSpPr>
          <p:cNvPr id="16" name="Text Placeholder 13">
            <a:extLst>
              <a:ext uri="{FF2B5EF4-FFF2-40B4-BE49-F238E27FC236}">
                <a16:creationId xmlns:a16="http://schemas.microsoft.com/office/drawing/2014/main" id="{13832E92-EF7C-04E7-8DBD-C53D35568A6F}"/>
              </a:ext>
            </a:extLst>
          </p:cNvPr>
          <p:cNvSpPr>
            <a:spLocks noGrp="1"/>
          </p:cNvSpPr>
          <p:nvPr>
            <p:ph type="body" sz="quarter" idx="12" hasCustomPrompt="1"/>
          </p:nvPr>
        </p:nvSpPr>
        <p:spPr>
          <a:xfrm>
            <a:off x="285750" y="4204682"/>
            <a:ext cx="6327775" cy="453119"/>
          </a:xfrm>
          <a:prstGeom prst="rect">
            <a:avLst/>
          </a:prstGeom>
        </p:spPr>
        <p:txBody>
          <a:bodyPr anchor="t">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Date</a:t>
            </a:r>
            <a:endParaRPr lang="en-US"/>
          </a:p>
        </p:txBody>
      </p:sp>
    </p:spTree>
    <p:extLst>
      <p:ext uri="{BB962C8B-B14F-4D97-AF65-F5344CB8AC3E}">
        <p14:creationId xmlns:p14="http://schemas.microsoft.com/office/powerpoint/2010/main" val="3121995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and Text only - Gree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2"/>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3" name="Picture 2">
            <a:extLst>
              <a:ext uri="{FF2B5EF4-FFF2-40B4-BE49-F238E27FC236}">
                <a16:creationId xmlns:a16="http://schemas.microsoft.com/office/drawing/2014/main" id="{BF98EFCF-C246-005C-498D-271681A00FB4}"/>
              </a:ext>
            </a:extLst>
          </p:cNvPr>
          <p:cNvPicPr>
            <a:picLocks noChangeAspect="1"/>
          </p:cNvPicPr>
          <p:nvPr userDrawn="1"/>
        </p:nvPicPr>
        <p:blipFill>
          <a:blip r:embed="rId3"/>
          <a:srcRect/>
          <a:stretch/>
        </p:blipFill>
        <p:spPr>
          <a:xfrm>
            <a:off x="8359749" y="2620284"/>
            <a:ext cx="3527372" cy="3968293"/>
          </a:xfrm>
          <a:prstGeom prst="rect">
            <a:avLst/>
          </a:prstGeom>
        </p:spPr>
      </p:pic>
      <p:pic>
        <p:nvPicPr>
          <p:cNvPr id="4" name="Picture 3" descr="A blue rectangle on a black background&#10;&#10;Description automatically generated">
            <a:extLst>
              <a:ext uri="{FF2B5EF4-FFF2-40B4-BE49-F238E27FC236}">
                <a16:creationId xmlns:a16="http://schemas.microsoft.com/office/drawing/2014/main" id="{4A6CD33D-CE15-C6EA-E9D7-A276F9645855}"/>
              </a:ext>
            </a:extLst>
          </p:cNvPr>
          <p:cNvPicPr>
            <a:picLocks noChangeAspect="1"/>
          </p:cNvPicPr>
          <p:nvPr userDrawn="1"/>
        </p:nvPicPr>
        <p:blipFill rotWithShape="1">
          <a:blip r:embed="rId4"/>
          <a:srcRect l="25437" t="2543" r="5912" b="3059"/>
          <a:stretch/>
        </p:blipFill>
        <p:spPr>
          <a:xfrm rot="5400000">
            <a:off x="6649025" y="-657741"/>
            <a:ext cx="2405273" cy="3720755"/>
          </a:xfrm>
          <a:prstGeom prst="rect">
            <a:avLst/>
          </a:prstGeom>
        </p:spPr>
      </p:pic>
      <p:sp>
        <p:nvSpPr>
          <p:cNvPr id="2" name="Text Placeholder 16">
            <a:extLst>
              <a:ext uri="{FF2B5EF4-FFF2-40B4-BE49-F238E27FC236}">
                <a16:creationId xmlns:a16="http://schemas.microsoft.com/office/drawing/2014/main" id="{0E5CFCF9-4FEA-684C-9249-6CB4258FF9E4}"/>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1D7A6BE0-A3A3-00EF-966D-ED9E9646A869}"/>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6" name="Text Placeholder 19">
            <a:extLst>
              <a:ext uri="{FF2B5EF4-FFF2-40B4-BE49-F238E27FC236}">
                <a16:creationId xmlns:a16="http://schemas.microsoft.com/office/drawing/2014/main" id="{3DC193FF-EE37-7665-A88F-6D82E3E41B60}"/>
              </a:ext>
            </a:extLst>
          </p:cNvPr>
          <p:cNvSpPr>
            <a:spLocks noGrp="1"/>
          </p:cNvSpPr>
          <p:nvPr>
            <p:ph type="body" sz="quarter" idx="13"/>
          </p:nvPr>
        </p:nvSpPr>
        <p:spPr>
          <a:xfrm>
            <a:off x="304879" y="2926024"/>
            <a:ext cx="6710362"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64913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 text - Green">
    <p:spTree>
      <p:nvGrpSpPr>
        <p:cNvPr id="1" name=""/>
        <p:cNvGrpSpPr/>
        <p:nvPr/>
      </p:nvGrpSpPr>
      <p:grpSpPr>
        <a:xfrm>
          <a:off x="0" y="0"/>
          <a:ext cx="0" cy="0"/>
          <a:chOff x="0" y="0"/>
          <a:chExt cx="0" cy="0"/>
        </a:xfrm>
      </p:grpSpPr>
      <p:pic>
        <p:nvPicPr>
          <p:cNvPr id="13" name="Picture 12" descr="A green curved object on a black background&#10;&#10;Description automatically generated">
            <a:extLst>
              <a:ext uri="{FF2B5EF4-FFF2-40B4-BE49-F238E27FC236}">
                <a16:creationId xmlns:a16="http://schemas.microsoft.com/office/drawing/2014/main" id="{5BE47017-229C-E9B0-9136-346518C971BC}"/>
              </a:ext>
            </a:extLst>
          </p:cNvPr>
          <p:cNvPicPr>
            <a:picLocks noChangeAspect="1"/>
          </p:cNvPicPr>
          <p:nvPr userDrawn="1"/>
        </p:nvPicPr>
        <p:blipFill rotWithShape="1">
          <a:blip r:embed="rId2"/>
          <a:srcRect l="13170" b="50222"/>
          <a:stretch/>
        </p:blipFill>
        <p:spPr>
          <a:xfrm>
            <a:off x="8678735" y="4849885"/>
            <a:ext cx="3113591" cy="2008116"/>
          </a:xfrm>
          <a:prstGeom prst="rect">
            <a:avLst/>
          </a:prstGeom>
        </p:spPr>
      </p:pic>
      <p:pic>
        <p:nvPicPr>
          <p:cNvPr id="7" name="Picture 6">
            <a:extLst>
              <a:ext uri="{FF2B5EF4-FFF2-40B4-BE49-F238E27FC236}">
                <a16:creationId xmlns:a16="http://schemas.microsoft.com/office/drawing/2014/main" id="{33E64A41-9A05-2CAE-A840-51E35F1B3A84}"/>
              </a:ext>
            </a:extLst>
          </p:cNvPr>
          <p:cNvPicPr>
            <a:picLocks noChangeAspect="1"/>
          </p:cNvPicPr>
          <p:nvPr userDrawn="1"/>
        </p:nvPicPr>
        <p:blipFill>
          <a:blip r:embed="rId3"/>
          <a:srcRect/>
          <a:stretch/>
        </p:blipFill>
        <p:spPr>
          <a:xfrm>
            <a:off x="285750" y="275384"/>
            <a:ext cx="1654753" cy="508387"/>
          </a:xfrm>
          <a:prstGeom prst="rect">
            <a:avLst/>
          </a:prstGeom>
        </p:spPr>
      </p:pic>
      <p:sp>
        <p:nvSpPr>
          <p:cNvPr id="10" name="TextBox 9">
            <a:extLst>
              <a:ext uri="{FF2B5EF4-FFF2-40B4-BE49-F238E27FC236}">
                <a16:creationId xmlns:a16="http://schemas.microsoft.com/office/drawing/2014/main" id="{5F478532-AA67-095D-17D0-9369A6CF187C}"/>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12" name="Text Placeholder 11">
            <a:extLst>
              <a:ext uri="{FF2B5EF4-FFF2-40B4-BE49-F238E27FC236}">
                <a16:creationId xmlns:a16="http://schemas.microsoft.com/office/drawing/2014/main" id="{832A63B7-B6C6-2D5C-D2FC-18184746ACB1}"/>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8" name="Picture 7" descr="A blue rectangle on a black background&#10;&#10;Description automatically generated">
            <a:extLst>
              <a:ext uri="{FF2B5EF4-FFF2-40B4-BE49-F238E27FC236}">
                <a16:creationId xmlns:a16="http://schemas.microsoft.com/office/drawing/2014/main" id="{0FAC1D26-CC7D-E97A-3F21-2D75E28C9454}"/>
              </a:ext>
            </a:extLst>
          </p:cNvPr>
          <p:cNvPicPr>
            <a:picLocks noChangeAspect="1"/>
          </p:cNvPicPr>
          <p:nvPr userDrawn="1"/>
        </p:nvPicPr>
        <p:blipFill rotWithShape="1">
          <a:blip r:embed="rId4"/>
          <a:srcRect l="11058" t="2107" r="2991" b="47971"/>
          <a:stretch/>
        </p:blipFill>
        <p:spPr>
          <a:xfrm rot="10800000" flipH="1">
            <a:off x="4995863" y="0"/>
            <a:ext cx="3011357" cy="1967696"/>
          </a:xfrm>
          <a:prstGeom prst="rect">
            <a:avLst/>
          </a:prstGeom>
        </p:spPr>
      </p:pic>
      <p:sp>
        <p:nvSpPr>
          <p:cNvPr id="3" name="Text Placeholder 19">
            <a:extLst>
              <a:ext uri="{FF2B5EF4-FFF2-40B4-BE49-F238E27FC236}">
                <a16:creationId xmlns:a16="http://schemas.microsoft.com/office/drawing/2014/main" id="{F32C9CDA-6E98-BDBB-22CC-3331CBEB200D}"/>
              </a:ext>
            </a:extLst>
          </p:cNvPr>
          <p:cNvSpPr>
            <a:spLocks noGrp="1"/>
          </p:cNvSpPr>
          <p:nvPr>
            <p:ph type="body" sz="quarter" idx="14"/>
          </p:nvPr>
        </p:nvSpPr>
        <p:spPr>
          <a:xfrm>
            <a:off x="5816081" y="2925582"/>
            <a:ext cx="5020807"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16">
            <a:extLst>
              <a:ext uri="{FF2B5EF4-FFF2-40B4-BE49-F238E27FC236}">
                <a16:creationId xmlns:a16="http://schemas.microsoft.com/office/drawing/2014/main" id="{CB3808F5-2977-2430-671D-201C708FDA25}"/>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5" name="Text Placeholder 16">
            <a:extLst>
              <a:ext uri="{FF2B5EF4-FFF2-40B4-BE49-F238E27FC236}">
                <a16:creationId xmlns:a16="http://schemas.microsoft.com/office/drawing/2014/main" id="{631F4810-3655-6AC4-612B-0F5ED1F82335}"/>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9" name="Text Placeholder 19">
            <a:extLst>
              <a:ext uri="{FF2B5EF4-FFF2-40B4-BE49-F238E27FC236}">
                <a16:creationId xmlns:a16="http://schemas.microsoft.com/office/drawing/2014/main" id="{A1E2E994-007A-4BF6-1A75-386E1DE02EA2}"/>
              </a:ext>
            </a:extLst>
          </p:cNvPr>
          <p:cNvSpPr>
            <a:spLocks noGrp="1"/>
          </p:cNvSpPr>
          <p:nvPr>
            <p:ph type="body" sz="quarter" idx="13"/>
          </p:nvPr>
        </p:nvSpPr>
        <p:spPr>
          <a:xfrm>
            <a:off x="304879" y="2926024"/>
            <a:ext cx="5266653"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929603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3175"/>
            <a:ext cx="12192000" cy="685165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EFD7FFEF-DD76-C8F1-63F4-63C982059D10}"/>
              </a:ext>
            </a:extLst>
          </p:cNvPr>
          <p:cNvSpPr>
            <a:spLocks noGrp="1"/>
          </p:cNvSpPr>
          <p:nvPr>
            <p:ph type="body" sz="quarter" idx="10" hasCustomPrompt="1"/>
          </p:nvPr>
        </p:nvSpPr>
        <p:spPr>
          <a:xfrm>
            <a:off x="285750" y="3065689"/>
            <a:ext cx="6327775" cy="726622"/>
          </a:xfrm>
          <a:prstGeom prst="rect">
            <a:avLst/>
          </a:prstGeom>
        </p:spPr>
        <p:txBody>
          <a:bodyPr anchor="ctr">
            <a:noAutofit/>
          </a:bodyPr>
          <a:lstStyle>
            <a:lvl1pPr marL="0" indent="0">
              <a:buNone/>
              <a:defRPr sz="36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Divider title</a:t>
            </a:r>
            <a:endParaRPr lang="en-US"/>
          </a:p>
        </p:txBody>
      </p:sp>
    </p:spTree>
    <p:extLst>
      <p:ext uri="{BB962C8B-B14F-4D97-AF65-F5344CB8AC3E}">
        <p14:creationId xmlns:p14="http://schemas.microsoft.com/office/powerpoint/2010/main" val="1322468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Image - Green">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17E004D3-DBCA-1C37-97A3-960F3197F922}"/>
              </a:ext>
            </a:extLst>
          </p:cNvPr>
          <p:cNvSpPr>
            <a:spLocks noGrp="1"/>
          </p:cNvSpPr>
          <p:nvPr>
            <p:ph type="pic" sz="quarter" idx="14"/>
          </p:nvPr>
        </p:nvSpPr>
        <p:spPr>
          <a:xfrm>
            <a:off x="6096000" y="333272"/>
            <a:ext cx="5718175" cy="6191457"/>
          </a:xfrm>
          <a:prstGeom prst="roundRect">
            <a:avLst>
              <a:gd name="adj" fmla="val 2233"/>
            </a:avLst>
          </a:prstGeom>
        </p:spPr>
        <p:txBody>
          <a:bodyPr/>
          <a:lstStyle/>
          <a:p>
            <a:endParaRPr lang="en-US"/>
          </a:p>
        </p:txBody>
      </p:sp>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1">
            <a:extLst>
              <a:ext uri="{FF2B5EF4-FFF2-40B4-BE49-F238E27FC236}">
                <a16:creationId xmlns:a16="http://schemas.microsoft.com/office/drawing/2014/main" id="{ADEB40E7-645B-EFDF-08C9-EF3FCF11D1D3}"/>
              </a:ext>
            </a:extLst>
          </p:cNvPr>
          <p:cNvSpPr>
            <a:spLocks noGrp="1"/>
          </p:cNvSpPr>
          <p:nvPr>
            <p:ph type="body" sz="quarter" idx="10" hasCustomPrompt="1"/>
          </p:nvPr>
        </p:nvSpPr>
        <p:spPr>
          <a:xfrm>
            <a:off x="1812016" y="6362447"/>
            <a:ext cx="3772354" cy="239713"/>
          </a:xfrm>
          <a:prstGeom prst="rect">
            <a:avLst/>
          </a:prstGeom>
        </p:spPr>
        <p:txBody>
          <a:bodyPr anchor="b">
            <a:normAutofit/>
          </a:bodyPr>
          <a:lstStyle>
            <a:lvl1pPr marL="0" indent="0">
              <a:buNone/>
              <a:defRPr sz="1000">
                <a:solidFill>
                  <a:schemeClr val="accent1"/>
                </a:solidFill>
                <a:latin typeface="Ubuntu" panose="020B0504030602030204" pitchFamily="34" charset="0"/>
              </a:defRPr>
            </a:lvl1pPr>
          </a:lstStyle>
          <a:p>
            <a:pPr lvl="0"/>
            <a:r>
              <a:rPr lang="en-US"/>
              <a:t>Chapter title goes here</a:t>
            </a:r>
          </a:p>
        </p:txBody>
      </p:sp>
      <p:pic>
        <p:nvPicPr>
          <p:cNvPr id="15" name="Picture 14">
            <a:extLst>
              <a:ext uri="{FF2B5EF4-FFF2-40B4-BE49-F238E27FC236}">
                <a16:creationId xmlns:a16="http://schemas.microsoft.com/office/drawing/2014/main" id="{DEF444B3-DCDC-AEAE-C9E4-7E25D26EE18E}"/>
              </a:ext>
            </a:extLst>
          </p:cNvPr>
          <p:cNvPicPr>
            <a:picLocks noChangeAspect="1"/>
          </p:cNvPicPr>
          <p:nvPr userDrawn="1"/>
        </p:nvPicPr>
        <p:blipFill rotWithShape="1">
          <a:blip r:embed="rId3"/>
          <a:srcRect b="34365"/>
          <a:stretch/>
        </p:blipFill>
        <p:spPr>
          <a:xfrm rot="10800000">
            <a:off x="5464465" y="-1"/>
            <a:ext cx="3010823" cy="2223164"/>
          </a:xfrm>
          <a:prstGeom prst="rect">
            <a:avLst/>
          </a:prstGeom>
        </p:spPr>
      </p:pic>
      <p:sp>
        <p:nvSpPr>
          <p:cNvPr id="4" name="Text Placeholder 16">
            <a:extLst>
              <a:ext uri="{FF2B5EF4-FFF2-40B4-BE49-F238E27FC236}">
                <a16:creationId xmlns:a16="http://schemas.microsoft.com/office/drawing/2014/main" id="{D35E72E3-FB2A-CE9B-8A97-5095BD60FDCE}"/>
              </a:ext>
            </a:extLst>
          </p:cNvPr>
          <p:cNvSpPr>
            <a:spLocks noGrp="1"/>
          </p:cNvSpPr>
          <p:nvPr>
            <p:ph type="body" sz="quarter" idx="11" hasCustomPrompt="1"/>
          </p:nvPr>
        </p:nvSpPr>
        <p:spPr>
          <a:xfrm>
            <a:off x="304879" y="1501776"/>
            <a:ext cx="4432300" cy="669925"/>
          </a:xfrm>
          <a:prstGeom prst="rect">
            <a:avLst/>
          </a:prstGeom>
        </p:spPr>
        <p:txBody>
          <a:bodyPr anchor="b">
            <a:normAutofit/>
          </a:bodyPr>
          <a:lstStyle>
            <a:lvl1pPr marL="0" indent="0">
              <a:buNone/>
              <a:defRPr sz="3200" b="1">
                <a:solidFill>
                  <a:schemeClr val="accent1"/>
                </a:solidFill>
                <a:latin typeface="Ubuntu" panose="020B0504030602030204" pitchFamily="34" charset="0"/>
              </a:defRPr>
            </a:lvl1pPr>
          </a:lstStyle>
          <a:p>
            <a:pPr lvl="0"/>
            <a:r>
              <a:rPr lang="en-US"/>
              <a:t>Main Title</a:t>
            </a:r>
          </a:p>
        </p:txBody>
      </p:sp>
      <p:sp>
        <p:nvSpPr>
          <p:cNvPr id="7" name="Text Placeholder 16">
            <a:extLst>
              <a:ext uri="{FF2B5EF4-FFF2-40B4-BE49-F238E27FC236}">
                <a16:creationId xmlns:a16="http://schemas.microsoft.com/office/drawing/2014/main" id="{64FA1C60-516A-E812-0696-9110D645B8D7}"/>
              </a:ext>
            </a:extLst>
          </p:cNvPr>
          <p:cNvSpPr>
            <a:spLocks noGrp="1"/>
          </p:cNvSpPr>
          <p:nvPr>
            <p:ph type="body" sz="quarter" idx="12" hasCustomPrompt="1"/>
          </p:nvPr>
        </p:nvSpPr>
        <p:spPr>
          <a:xfrm>
            <a:off x="304879" y="2139971"/>
            <a:ext cx="4432300" cy="367618"/>
          </a:xfrm>
          <a:prstGeom prst="rect">
            <a:avLst/>
          </a:prstGeom>
        </p:spPr>
        <p:txBody>
          <a:bodyPr anchor="t">
            <a:normAutofit/>
          </a:bodyPr>
          <a:lstStyle>
            <a:lvl1pPr marL="0" indent="0">
              <a:buNone/>
              <a:defRPr sz="2000" b="0">
                <a:solidFill>
                  <a:schemeClr val="accent1"/>
                </a:solidFill>
                <a:latin typeface="Ubuntu" panose="020B0504030602030204" pitchFamily="34" charset="0"/>
              </a:defRPr>
            </a:lvl1pPr>
          </a:lstStyle>
          <a:p>
            <a:pPr lvl="0"/>
            <a:r>
              <a:rPr lang="en-US"/>
              <a:t>Subtitle</a:t>
            </a:r>
          </a:p>
        </p:txBody>
      </p:sp>
      <p:sp>
        <p:nvSpPr>
          <p:cNvPr id="10" name="Text Placeholder 19">
            <a:extLst>
              <a:ext uri="{FF2B5EF4-FFF2-40B4-BE49-F238E27FC236}">
                <a16:creationId xmlns:a16="http://schemas.microsoft.com/office/drawing/2014/main" id="{98BB7B6D-035A-422E-9B5C-4C0B73E961DA}"/>
              </a:ext>
            </a:extLst>
          </p:cNvPr>
          <p:cNvSpPr>
            <a:spLocks noGrp="1"/>
          </p:cNvSpPr>
          <p:nvPr>
            <p:ph type="body" sz="quarter" idx="13"/>
          </p:nvPr>
        </p:nvSpPr>
        <p:spPr>
          <a:xfrm>
            <a:off x="304879" y="2926024"/>
            <a:ext cx="5279491" cy="2319337"/>
          </a:xfrm>
          <a:prstGeom prst="rect">
            <a:avLst/>
          </a:prstGeom>
          <a:ln>
            <a:noFill/>
          </a:ln>
        </p:spPr>
        <p:txBody>
          <a:bodyPr>
            <a:normAutofit/>
          </a:bodyPr>
          <a:lstStyle>
            <a:lvl1pPr marL="0" indent="0">
              <a:buFontTx/>
              <a:buNone/>
              <a:defRPr sz="1400">
                <a:solidFill>
                  <a:schemeClr val="accent1"/>
                </a:solidFill>
                <a:latin typeface="Ubuntu" panose="020B0504030602030204" pitchFamily="34" charset="0"/>
              </a:defRPr>
            </a:lvl1pPr>
            <a:lvl2pPr marL="457200" indent="0">
              <a:buFontTx/>
              <a:buNone/>
              <a:defRPr sz="1400">
                <a:solidFill>
                  <a:schemeClr val="accent1"/>
                </a:solidFill>
                <a:latin typeface="Ubuntu" panose="020B0504030602030204" pitchFamily="34" charset="0"/>
              </a:defRPr>
            </a:lvl2pPr>
            <a:lvl3pPr marL="914400" indent="0">
              <a:buFontTx/>
              <a:buNone/>
              <a:defRPr sz="1400">
                <a:solidFill>
                  <a:schemeClr val="accent1"/>
                </a:solidFill>
                <a:latin typeface="Ubuntu" panose="020B0504030602030204" pitchFamily="34" charset="0"/>
              </a:defRPr>
            </a:lvl3pPr>
            <a:lvl4pPr marL="1371600" indent="0">
              <a:buFontTx/>
              <a:buNone/>
              <a:defRPr sz="1400">
                <a:solidFill>
                  <a:schemeClr val="accent1"/>
                </a:solidFill>
                <a:latin typeface="Ubuntu" panose="020B0504030602030204" pitchFamily="34" charset="0"/>
              </a:defRPr>
            </a:lvl4pPr>
            <a:lvl5pPr marL="1828800" indent="0">
              <a:buFontTx/>
              <a:buNone/>
              <a:defRPr sz="1400">
                <a:solidFill>
                  <a:schemeClr val="accent1"/>
                </a:solidFill>
                <a:latin typeface="Ubuntu" panose="020B0504030602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6492382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rande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6AEBD5D-6322-B406-0D4B-2DC104931732}"/>
              </a:ext>
            </a:extLst>
          </p:cNvPr>
          <p:cNvPicPr>
            <a:picLocks noChangeAspect="1"/>
          </p:cNvPicPr>
          <p:nvPr userDrawn="1"/>
        </p:nvPicPr>
        <p:blipFill>
          <a:blip r:embed="rId2"/>
          <a:srcRect/>
          <a:stretch/>
        </p:blipFill>
        <p:spPr>
          <a:xfrm>
            <a:off x="285750" y="275384"/>
            <a:ext cx="1654753" cy="508387"/>
          </a:xfrm>
          <a:prstGeom prst="rect">
            <a:avLst/>
          </a:prstGeom>
        </p:spPr>
      </p:pic>
      <p:sp>
        <p:nvSpPr>
          <p:cNvPr id="5" name="TextBox 4">
            <a:extLst>
              <a:ext uri="{FF2B5EF4-FFF2-40B4-BE49-F238E27FC236}">
                <a16:creationId xmlns:a16="http://schemas.microsoft.com/office/drawing/2014/main" id="{89DC72F6-8F17-9EF3-5DE2-AD7D14DDFBB4}"/>
              </a:ext>
            </a:extLst>
          </p:cNvPr>
          <p:cNvSpPr txBox="1"/>
          <p:nvPr userDrawn="1"/>
        </p:nvSpPr>
        <p:spPr>
          <a:xfrm>
            <a:off x="285750" y="6342357"/>
            <a:ext cx="1654753"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Tree>
    <p:extLst>
      <p:ext uri="{BB962C8B-B14F-4D97-AF65-F5344CB8AC3E}">
        <p14:creationId xmlns:p14="http://schemas.microsoft.com/office/powerpoint/2010/main" val="352041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Screen Im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8EC966F-C3A2-10A4-74A3-25D0347C513C}"/>
              </a:ext>
            </a:extLst>
          </p:cNvPr>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7854061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040293FF-3E51-2EB7-6DBB-A815093091B2}"/>
              </a:ext>
            </a:extLst>
          </p:cNvPr>
          <p:cNvSpPr>
            <a:spLocks noGrp="1"/>
          </p:cNvSpPr>
          <p:nvPr>
            <p:ph type="media"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3046480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E04A0E-7116-D43A-EF7E-9E7B920E9388}"/>
              </a:ext>
            </a:extLst>
          </p:cNvPr>
          <p:cNvPicPr>
            <a:picLocks noChangeAspect="1"/>
          </p:cNvPicPr>
          <p:nvPr userDrawn="1"/>
        </p:nvPicPr>
        <p:blipFill>
          <a:blip r:embed="rId2"/>
          <a:src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D8E1D216-83C4-383F-5127-29C1F1C984F3}"/>
              </a:ext>
            </a:extLst>
          </p:cNvPr>
          <p:cNvPicPr>
            <a:picLocks noChangeAspect="1"/>
          </p:cNvPicPr>
          <p:nvPr userDrawn="1"/>
        </p:nvPicPr>
        <p:blipFill>
          <a:blip r:embed="rId3"/>
          <a:srcRect/>
          <a:stretch/>
        </p:blipFill>
        <p:spPr>
          <a:xfrm>
            <a:off x="285750" y="275383"/>
            <a:ext cx="2365080" cy="726620"/>
          </a:xfrm>
          <a:prstGeom prst="rect">
            <a:avLst/>
          </a:prstGeom>
        </p:spPr>
      </p:pic>
      <p:sp>
        <p:nvSpPr>
          <p:cNvPr id="7" name="TextBox 6">
            <a:extLst>
              <a:ext uri="{FF2B5EF4-FFF2-40B4-BE49-F238E27FC236}">
                <a16:creationId xmlns:a16="http://schemas.microsoft.com/office/drawing/2014/main" id="{B62B3495-9D10-4CA2-AB77-C01FF170FF10}"/>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8" name="Text Placeholder 13">
            <a:extLst>
              <a:ext uri="{FF2B5EF4-FFF2-40B4-BE49-F238E27FC236}">
                <a16:creationId xmlns:a16="http://schemas.microsoft.com/office/drawing/2014/main" id="{9D15ADB2-ED3A-0348-BADB-D21C55C9FA09}"/>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9" name="Text Placeholder 13">
            <a:extLst>
              <a:ext uri="{FF2B5EF4-FFF2-40B4-BE49-F238E27FC236}">
                <a16:creationId xmlns:a16="http://schemas.microsoft.com/office/drawing/2014/main" id="{2ACCC9AE-D598-DAC1-8F65-F73D0EE59424}"/>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3031432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End Slide -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B2A89E4-01F1-D603-91B2-5BD4E9CB45BF}"/>
              </a:ext>
            </a:extLst>
          </p:cNvPr>
          <p:cNvPicPr>
            <a:picLocks noChangeAspect="1"/>
          </p:cNvPicPr>
          <p:nvPr userDrawn="1"/>
        </p:nvPicPr>
        <p:blipFill>
          <a:blip r:embed="rId2"/>
          <a:src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8D59E697-43E9-29BA-4D8B-B1E926BCE746}"/>
              </a:ext>
            </a:extLst>
          </p:cNvPr>
          <p:cNvPicPr>
            <a:picLocks noChangeAspect="1"/>
          </p:cNvPicPr>
          <p:nvPr userDrawn="1"/>
        </p:nvPicPr>
        <p:blipFill>
          <a:blip r:embed="rId3"/>
          <a:srcRect/>
          <a:stretch/>
        </p:blipFill>
        <p:spPr>
          <a:xfrm>
            <a:off x="285750" y="275383"/>
            <a:ext cx="2365080" cy="726620"/>
          </a:xfrm>
          <a:prstGeom prst="rect">
            <a:avLst/>
          </a:prstGeom>
        </p:spPr>
      </p:pic>
      <p:sp>
        <p:nvSpPr>
          <p:cNvPr id="12" name="TextBox 11">
            <a:extLst>
              <a:ext uri="{FF2B5EF4-FFF2-40B4-BE49-F238E27FC236}">
                <a16:creationId xmlns:a16="http://schemas.microsoft.com/office/drawing/2014/main" id="{EABDD363-0CD0-EE10-96A3-9A8EC2A57CE3}"/>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3" name="Text Placeholder 13">
            <a:extLst>
              <a:ext uri="{FF2B5EF4-FFF2-40B4-BE49-F238E27FC236}">
                <a16:creationId xmlns:a16="http://schemas.microsoft.com/office/drawing/2014/main" id="{EBD4023A-5511-58D4-11BC-1B17DA73A0BE}"/>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4" name="Text Placeholder 13">
            <a:extLst>
              <a:ext uri="{FF2B5EF4-FFF2-40B4-BE49-F238E27FC236}">
                <a16:creationId xmlns:a16="http://schemas.microsoft.com/office/drawing/2014/main" id="{94579856-9FB6-8DA6-9886-277F1B8743F2}"/>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1974374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 Nav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A02B95-454C-436A-2495-4BD89899203F}"/>
              </a:ext>
            </a:extLst>
          </p:cNvPr>
          <p:cNvPicPr>
            <a:picLocks noChangeAspect="1"/>
          </p:cNvPicPr>
          <p:nvPr userDrawn="1"/>
        </p:nvPicPr>
        <p:blipFill>
          <a:blip r:embed="rId2"/>
          <a:srcRect/>
          <a:stretch/>
        </p:blipFill>
        <p:spPr>
          <a:xfrm>
            <a:off x="0" y="0"/>
            <a:ext cx="12192000" cy="6858000"/>
          </a:xfrm>
          <a:prstGeom prst="rect">
            <a:avLst/>
          </a:prstGeom>
        </p:spPr>
      </p:pic>
      <p:pic>
        <p:nvPicPr>
          <p:cNvPr id="4" name="Picture 3">
            <a:extLst>
              <a:ext uri="{FF2B5EF4-FFF2-40B4-BE49-F238E27FC236}">
                <a16:creationId xmlns:a16="http://schemas.microsoft.com/office/drawing/2014/main" id="{25E66055-0316-3311-FD19-CCA64B937788}"/>
              </a:ext>
            </a:extLst>
          </p:cNvPr>
          <p:cNvPicPr>
            <a:picLocks noChangeAspect="1"/>
          </p:cNvPicPr>
          <p:nvPr userDrawn="1"/>
        </p:nvPicPr>
        <p:blipFill>
          <a:blip r:embed="rId3"/>
          <a:srcRect/>
          <a:stretch/>
        </p:blipFill>
        <p:spPr>
          <a:xfrm>
            <a:off x="285750" y="275383"/>
            <a:ext cx="2365080" cy="726620"/>
          </a:xfrm>
          <a:prstGeom prst="rect">
            <a:avLst/>
          </a:prstGeom>
        </p:spPr>
      </p:pic>
      <p:sp>
        <p:nvSpPr>
          <p:cNvPr id="5" name="TextBox 4">
            <a:extLst>
              <a:ext uri="{FF2B5EF4-FFF2-40B4-BE49-F238E27FC236}">
                <a16:creationId xmlns:a16="http://schemas.microsoft.com/office/drawing/2014/main" id="{35443EDF-457C-1F18-EF76-CFD02BB19358}"/>
              </a:ext>
            </a:extLst>
          </p:cNvPr>
          <p:cNvSpPr txBox="1"/>
          <p:nvPr userDrawn="1"/>
        </p:nvSpPr>
        <p:spPr>
          <a:xfrm>
            <a:off x="285750" y="6342357"/>
            <a:ext cx="1869621" cy="246221"/>
          </a:xfrm>
          <a:prstGeom prst="rect">
            <a:avLst/>
          </a:prstGeom>
          <a:noFill/>
        </p:spPr>
        <p:txBody>
          <a:bodyPr wrap="square" rtlCol="0">
            <a:spAutoFit/>
          </a:bodyPr>
          <a:lstStyle/>
          <a:p>
            <a:r>
              <a:rPr lang="en-US" sz="1000" b="1">
                <a:solidFill>
                  <a:schemeClr val="accent1"/>
                </a:solidFill>
                <a:latin typeface="Verdana" panose="020B0604030504040204" pitchFamily="34" charset="0"/>
                <a:ea typeface="Verdana" panose="020B0604030504040204" pitchFamily="34" charset="0"/>
                <a:cs typeface="Verdana" panose="020B0604030504040204" pitchFamily="34" charset="0"/>
              </a:rPr>
              <a:t>Public Health Wales</a:t>
            </a:r>
          </a:p>
        </p:txBody>
      </p:sp>
      <p:sp>
        <p:nvSpPr>
          <p:cNvPr id="6" name="Text Placeholder 13">
            <a:extLst>
              <a:ext uri="{FF2B5EF4-FFF2-40B4-BE49-F238E27FC236}">
                <a16:creationId xmlns:a16="http://schemas.microsoft.com/office/drawing/2014/main" id="{E4047BBA-C9F9-8630-437C-D87D9ED7D9DB}"/>
              </a:ext>
            </a:extLst>
          </p:cNvPr>
          <p:cNvSpPr>
            <a:spLocks noGrp="1"/>
          </p:cNvSpPr>
          <p:nvPr>
            <p:ph type="body" sz="quarter" idx="10" hasCustomPrompt="1"/>
          </p:nvPr>
        </p:nvSpPr>
        <p:spPr>
          <a:xfrm>
            <a:off x="285750" y="2399892"/>
            <a:ext cx="6327775" cy="1641245"/>
          </a:xfrm>
          <a:prstGeom prst="rect">
            <a:avLst/>
          </a:prstGeom>
        </p:spPr>
        <p:txBody>
          <a:bodyPr anchor="ctr">
            <a:noAutofit/>
          </a:bodyPr>
          <a:lstStyle>
            <a:lvl1pPr marL="0" indent="0">
              <a:buNone/>
              <a:defRPr sz="4800" b="1">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Thank you </a:t>
            </a:r>
            <a:br>
              <a:rPr lang="en-GB"/>
            </a:br>
            <a:r>
              <a:rPr lang="en-GB"/>
              <a:t>for listening.</a:t>
            </a:r>
            <a:endParaRPr lang="en-US"/>
          </a:p>
        </p:txBody>
      </p:sp>
      <p:sp>
        <p:nvSpPr>
          <p:cNvPr id="7" name="Text Placeholder 13">
            <a:extLst>
              <a:ext uri="{FF2B5EF4-FFF2-40B4-BE49-F238E27FC236}">
                <a16:creationId xmlns:a16="http://schemas.microsoft.com/office/drawing/2014/main" id="{FC7BFF3C-A959-AC30-52EA-3320FA2A055E}"/>
              </a:ext>
            </a:extLst>
          </p:cNvPr>
          <p:cNvSpPr>
            <a:spLocks noGrp="1"/>
          </p:cNvSpPr>
          <p:nvPr>
            <p:ph type="body" sz="quarter" idx="11" hasCustomPrompt="1"/>
          </p:nvPr>
        </p:nvSpPr>
        <p:spPr>
          <a:xfrm>
            <a:off x="285750" y="4053871"/>
            <a:ext cx="6327775" cy="453119"/>
          </a:xfrm>
          <a:prstGeom prst="rect">
            <a:avLst/>
          </a:prstGeom>
        </p:spPr>
        <p:txBody>
          <a:bodyPr anchor="b">
            <a:noAutofit/>
          </a:bodyPr>
          <a:lstStyle>
            <a:lvl1pPr marL="0" indent="0">
              <a:buNone/>
              <a:defRPr sz="1400">
                <a:solidFill>
                  <a:schemeClr val="accent1"/>
                </a:solidFill>
                <a:latin typeface="Ubuntu" panose="020B0504030602030204" pitchFamily="34" charset="0"/>
                <a:ea typeface="Verdana" panose="020B0604030504040204" pitchFamily="34" charset="0"/>
                <a:cs typeface="Verdana" panose="020B0604030504040204" pitchFamily="34" charset="0"/>
              </a:defRPr>
            </a:lvl1pPr>
            <a:lvl2pPr marL="4572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buNone/>
              <a:defRPr sz="1800">
                <a:solidFill>
                  <a:schemeClr val="bg1"/>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a:t>Further info or contact details to go here.</a:t>
            </a:r>
            <a:endParaRPr lang="en-US"/>
          </a:p>
        </p:txBody>
      </p:sp>
    </p:spTree>
    <p:extLst>
      <p:ext uri="{BB962C8B-B14F-4D97-AF65-F5344CB8AC3E}">
        <p14:creationId xmlns:p14="http://schemas.microsoft.com/office/powerpoint/2010/main" val="1514147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986317-7467-DE3F-6C0B-DD058A9867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953CBCA-3BED-A47C-B4C8-D30F0AB685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28CC687-9ECD-F6E3-5184-EFAF7E46FB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accent1"/>
                </a:solidFill>
                <a:latin typeface="Ubuntu" panose="020B0504030602030204" pitchFamily="34" charset="0"/>
              </a:defRPr>
            </a:lvl1pPr>
          </a:lstStyle>
          <a:p>
            <a:fld id="{84E63EC1-32C7-C148-9B23-6C189CE1C2B7}" type="datetimeFigureOut">
              <a:rPr lang="en-US" smtClean="0"/>
              <a:pPr/>
              <a:t>9/16/2026</a:t>
            </a:fld>
            <a:endParaRPr lang="en-US"/>
          </a:p>
        </p:txBody>
      </p:sp>
      <p:sp>
        <p:nvSpPr>
          <p:cNvPr id="5" name="Footer Placeholder 4">
            <a:extLst>
              <a:ext uri="{FF2B5EF4-FFF2-40B4-BE49-F238E27FC236}">
                <a16:creationId xmlns:a16="http://schemas.microsoft.com/office/drawing/2014/main" id="{E242B47E-A058-0DAF-B59E-CC2E267BDA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accent1"/>
                </a:solidFill>
                <a:latin typeface="Ubuntu" panose="020B0504030602030204" pitchFamily="34" charset="0"/>
              </a:defRPr>
            </a:lvl1pPr>
          </a:lstStyle>
          <a:p>
            <a:endParaRPr lang="en-US"/>
          </a:p>
        </p:txBody>
      </p:sp>
      <p:sp>
        <p:nvSpPr>
          <p:cNvPr id="6" name="Slide Number Placeholder 5">
            <a:extLst>
              <a:ext uri="{FF2B5EF4-FFF2-40B4-BE49-F238E27FC236}">
                <a16:creationId xmlns:a16="http://schemas.microsoft.com/office/drawing/2014/main" id="{91C73786-2D0C-15B4-1EB1-4F191CCD81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1"/>
                </a:solidFill>
                <a:latin typeface="Ubuntu" panose="020B0504030602030204" pitchFamily="34" charset="0"/>
              </a:defRPr>
            </a:lvl1pPr>
          </a:lstStyle>
          <a:p>
            <a:fld id="{1A6076B7-25FF-134B-B2FE-8DDBCA4A7BAB}" type="slidenum">
              <a:rPr lang="en-US" smtClean="0"/>
              <a:pPr/>
              <a:t>‹#›</a:t>
            </a:fld>
            <a:endParaRPr lang="en-US"/>
          </a:p>
        </p:txBody>
      </p:sp>
    </p:spTree>
    <p:extLst>
      <p:ext uri="{BB962C8B-B14F-4D97-AF65-F5344CB8AC3E}">
        <p14:creationId xmlns:p14="http://schemas.microsoft.com/office/powerpoint/2010/main" val="1613755529"/>
      </p:ext>
    </p:extLst>
  </p:cSld>
  <p:clrMap bg1="lt1" tx1="dk1" bg2="lt2" tx2="dk2" accent1="accent1" accent2="accent2" accent3="accent3" accent4="accent4" accent5="accent5" accent6="accent6" hlink="hlink" folHlink="folHlink"/>
  <p:sldLayoutIdLst>
    <p:sldLayoutId id="2147483704" r:id="rId1"/>
    <p:sldLayoutId id="2147483650" r:id="rId2"/>
    <p:sldLayoutId id="2147483655" r:id="rId3"/>
    <p:sldLayoutId id="2147483660" r:id="rId4"/>
    <p:sldLayoutId id="2147483670" r:id="rId5"/>
    <p:sldLayoutId id="2147483665" r:id="rId6"/>
    <p:sldLayoutId id="2147483698" r:id="rId7"/>
    <p:sldLayoutId id="2147483693" r:id="rId8"/>
    <p:sldLayoutId id="2147483694" r:id="rId9"/>
    <p:sldLayoutId id="2147483702" r:id="rId10"/>
    <p:sldLayoutId id="2147483703" r:id="rId11"/>
    <p:sldLayoutId id="2147483697" r:id="rId12"/>
  </p:sldLayoutIdLst>
  <p:txStyles>
    <p:titleStyle>
      <a:lvl1pPr algn="l" defTabSz="914400" rtl="0" eaLnBrk="1" latinLnBrk="0" hangingPunct="1">
        <a:lnSpc>
          <a:spcPct val="90000"/>
        </a:lnSpc>
        <a:spcBef>
          <a:spcPct val="0"/>
        </a:spcBef>
        <a:buNone/>
        <a:defRPr sz="4400" kern="1200">
          <a:solidFill>
            <a:schemeClr val="accent1"/>
          </a:solidFill>
          <a:latin typeface="Ubuntu" panose="020B05040306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dan247.org.uk" TargetMode="External"/><Relationship Id="rId2" Type="http://schemas.openxmlformats.org/officeDocument/2006/relationships/hyperlink" Target="https://helpmequit.wales/" TargetMode="Externa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D1B2-43EC-31A1-56FC-9807F0ECD3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3B3AF5-7F06-1CDF-C5C2-4B253B6920F4}"/>
              </a:ext>
            </a:extLst>
          </p:cNvPr>
          <p:cNvSpPr txBox="1"/>
          <p:nvPr/>
        </p:nvSpPr>
        <p:spPr>
          <a:xfrm>
            <a:off x="98978" y="1712861"/>
            <a:ext cx="12055589"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Ubuntu"/>
              </a:rPr>
              <a:t>This activity links to the following Knowledge Banks: </a:t>
            </a:r>
            <a:endParaRPr lang="en-US" sz="2000">
              <a:latin typeface="Ubuntu"/>
            </a:endParaRPr>
          </a:p>
          <a:p>
            <a:pPr marL="342900" indent="-342900">
              <a:buFont typeface="Arial"/>
              <a:buChar char="•"/>
            </a:pPr>
            <a:r>
              <a:rPr lang="en-US" sz="2000" dirty="0">
                <a:solidFill>
                  <a:srgbClr val="103D68"/>
                </a:solidFill>
                <a:latin typeface="Ubuntu"/>
              </a:rPr>
              <a:t>Understanding tobacco and nicotine – what these substances are and how they work</a:t>
            </a:r>
            <a:endParaRPr lang="en-US" sz="2000">
              <a:latin typeface="Ubuntu"/>
            </a:endParaRPr>
          </a:p>
          <a:p>
            <a:pPr marL="342900" indent="-342900">
              <a:buFont typeface="Arial"/>
              <a:buChar char="•"/>
            </a:pPr>
            <a:r>
              <a:rPr lang="en-US" sz="2000" dirty="0">
                <a:solidFill>
                  <a:srgbClr val="103D68"/>
                </a:solidFill>
                <a:latin typeface="Ubuntu"/>
              </a:rPr>
              <a:t>Health effects and risks of tobacco and nicotine – the physical, mental and long-term health impacts </a:t>
            </a:r>
          </a:p>
          <a:p>
            <a:pPr marL="342900" indent="-342900">
              <a:buFont typeface="Arial"/>
              <a:buChar char="•"/>
            </a:pPr>
            <a:r>
              <a:rPr lang="en-GB" sz="2000">
                <a:solidFill>
                  <a:schemeClr val="accent1">
                    <a:lumMod val="75000"/>
                  </a:schemeClr>
                </a:solidFill>
                <a:latin typeface="Ubuntu"/>
              </a:rPr>
              <a:t>How tobacco and nicotine use affects your emotional and mental well-being</a:t>
            </a:r>
          </a:p>
          <a:p>
            <a:pPr marL="342900" indent="-342900">
              <a:buFont typeface="Arial"/>
              <a:buChar char="•"/>
            </a:pPr>
            <a:r>
              <a:rPr lang="en-GB" sz="2000" dirty="0">
                <a:solidFill>
                  <a:schemeClr val="accent1">
                    <a:lumMod val="75000"/>
                  </a:schemeClr>
                </a:solidFill>
                <a:latin typeface="Ubuntu"/>
              </a:rPr>
              <a:t>Behaviour, choice and influence</a:t>
            </a:r>
            <a:endParaRPr lang="en-US" sz="2000" dirty="0">
              <a:solidFill>
                <a:schemeClr val="accent1">
                  <a:lumMod val="75000"/>
                </a:schemeClr>
              </a:solidFill>
              <a:ea typeface="Calibri" panose="020F0502020204030204"/>
              <a:cs typeface="Calibri" panose="020F0502020204030204"/>
            </a:endParaRPr>
          </a:p>
          <a:p>
            <a:endParaRPr lang="en-US" dirty="0">
              <a:latin typeface="Aptos"/>
            </a:endParaRPr>
          </a:p>
          <a:p>
            <a:pPr marL="228600" indent="-228600"/>
            <a:r>
              <a:rPr lang="en-US" dirty="0">
                <a:latin typeface="Ubuntu"/>
              </a:rPr>
              <a:t>These activities provide </a:t>
            </a:r>
            <a:r>
              <a:rPr lang="en-GB" dirty="0">
                <a:latin typeface="Ubuntu"/>
              </a:rPr>
              <a:t>statements to challenge and disprove commonly believed myths regarding tobacco.</a:t>
            </a:r>
            <a:endParaRPr lang="en-US" dirty="0">
              <a:latin typeface="Ubuntu"/>
            </a:endParaRPr>
          </a:p>
          <a:p>
            <a:pPr marL="228600" indent="-228600"/>
            <a:endParaRPr lang="en-GB" dirty="0">
              <a:latin typeface="Ubuntu"/>
              <a:ea typeface="Calibri"/>
              <a:cs typeface="Calibri"/>
            </a:endParaRPr>
          </a:p>
        </p:txBody>
      </p:sp>
      <p:sp>
        <p:nvSpPr>
          <p:cNvPr id="4" name="Text Placeholder 1">
            <a:extLst>
              <a:ext uri="{FF2B5EF4-FFF2-40B4-BE49-F238E27FC236}">
                <a16:creationId xmlns:a16="http://schemas.microsoft.com/office/drawing/2014/main" id="{5E8D59AB-3C2C-0D61-13A4-26FB062F0FB8}"/>
              </a:ext>
            </a:extLst>
          </p:cNvPr>
          <p:cNvSpPr txBox="1">
            <a:spLocks/>
          </p:cNvSpPr>
          <p:nvPr/>
        </p:nvSpPr>
        <p:spPr>
          <a:xfrm>
            <a:off x="101011" y="909667"/>
            <a:ext cx="4635950" cy="942841"/>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800" b="1" dirty="0">
                <a:solidFill>
                  <a:srgbClr val="15518B"/>
                </a:solidFill>
                <a:latin typeface="Ubuntu"/>
              </a:rPr>
              <a:t>Myth Busters</a:t>
            </a:r>
            <a:endParaRPr lang="en-US">
              <a:solidFill>
                <a:srgbClr val="15518B"/>
              </a:solidFill>
            </a:endParaRPr>
          </a:p>
        </p:txBody>
      </p:sp>
      <p:graphicFrame>
        <p:nvGraphicFramePr>
          <p:cNvPr id="5" name="Table 4">
            <a:extLst>
              <a:ext uri="{FF2B5EF4-FFF2-40B4-BE49-F238E27FC236}">
                <a16:creationId xmlns:a16="http://schemas.microsoft.com/office/drawing/2014/main" id="{8DD305A2-3C76-F6DD-5275-B180E222EE15}"/>
              </a:ext>
            </a:extLst>
          </p:cNvPr>
          <p:cNvGraphicFramePr>
            <a:graphicFrameLocks noGrp="1"/>
          </p:cNvGraphicFramePr>
          <p:nvPr>
            <p:extLst>
              <p:ext uri="{D42A27DB-BD31-4B8C-83A1-F6EECF244321}">
                <p14:modId xmlns:p14="http://schemas.microsoft.com/office/powerpoint/2010/main" val="3170591694"/>
              </p:ext>
            </p:extLst>
          </p:nvPr>
        </p:nvGraphicFramePr>
        <p:xfrm>
          <a:off x="119062" y="3988594"/>
          <a:ext cx="11963400" cy="2690241"/>
        </p:xfrm>
        <a:graphic>
          <a:graphicData uri="http://schemas.openxmlformats.org/drawingml/2006/table">
            <a:tbl>
              <a:tblPr bandRow="1">
                <a:tableStyleId>{5C22544A-7EE6-4342-B048-85BDC9FD1C3A}</a:tableStyleId>
              </a:tblPr>
              <a:tblGrid>
                <a:gridCol w="2343150">
                  <a:extLst>
                    <a:ext uri="{9D8B030D-6E8A-4147-A177-3AD203B41FA5}">
                      <a16:colId xmlns:a16="http://schemas.microsoft.com/office/drawing/2014/main" val="925729695"/>
                    </a:ext>
                  </a:extLst>
                </a:gridCol>
                <a:gridCol w="2295525">
                  <a:extLst>
                    <a:ext uri="{9D8B030D-6E8A-4147-A177-3AD203B41FA5}">
                      <a16:colId xmlns:a16="http://schemas.microsoft.com/office/drawing/2014/main" val="2044794292"/>
                    </a:ext>
                  </a:extLst>
                </a:gridCol>
                <a:gridCol w="2428875">
                  <a:extLst>
                    <a:ext uri="{9D8B030D-6E8A-4147-A177-3AD203B41FA5}">
                      <a16:colId xmlns:a16="http://schemas.microsoft.com/office/drawing/2014/main" val="1990334926"/>
                    </a:ext>
                  </a:extLst>
                </a:gridCol>
                <a:gridCol w="2524125">
                  <a:extLst>
                    <a:ext uri="{9D8B030D-6E8A-4147-A177-3AD203B41FA5}">
                      <a16:colId xmlns:a16="http://schemas.microsoft.com/office/drawing/2014/main" val="1525866467"/>
                    </a:ext>
                  </a:extLst>
                </a:gridCol>
                <a:gridCol w="2371725">
                  <a:extLst>
                    <a:ext uri="{9D8B030D-6E8A-4147-A177-3AD203B41FA5}">
                      <a16:colId xmlns:a16="http://schemas.microsoft.com/office/drawing/2014/main" val="3178726896"/>
                    </a:ext>
                  </a:extLst>
                </a:gridCol>
              </a:tblGrid>
              <a:tr h="387457">
                <a:tc gridSpan="5">
                  <a:txBody>
                    <a:bodyPr/>
                    <a:lstStyle/>
                    <a:p>
                      <a:pPr fontAlgn="base">
                        <a:lnSpc>
                          <a:spcPts val="2175"/>
                        </a:lnSpc>
                        <a:buNone/>
                      </a:pPr>
                      <a:r>
                        <a:rPr lang="en-US" sz="1800" b="1" dirty="0">
                          <a:solidFill>
                            <a:srgbClr val="FFFFFF"/>
                          </a:solidFill>
                          <a:effectLst/>
                          <a:latin typeface="Aptos"/>
                        </a:rPr>
                        <a:t>Possible Health and Well-being descriptions of learning:</a:t>
                      </a:r>
                    </a:p>
                    <a:p>
                      <a:pPr lvl="0">
                        <a:lnSpc>
                          <a:spcPts val="2175"/>
                        </a:lnSpc>
                        <a:buNone/>
                      </a:pPr>
                      <a:r>
                        <a:rPr lang="en-US" sz="1800" b="1" i="0" u="none" strike="noStrike" noProof="0">
                          <a:solidFill>
                            <a:srgbClr val="FFFFFF"/>
                          </a:solidFill>
                          <a:effectLst/>
                          <a:latin typeface="Aptos"/>
                        </a:rPr>
                        <a:t>Developing physical health and well-being has lifelong benefits</a:t>
                      </a:r>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1269" cap="flat" cmpd="sng" algn="ctr">
                      <a:solidFill>
                        <a:srgbClr val="FFFFFF"/>
                      </a:solidFill>
                      <a:prstDash val="solid"/>
                      <a:round/>
                      <a:headEnd type="none" w="med" len="med"/>
                      <a:tailEnd type="none" w="med" len="med"/>
                    </a:lnB>
                    <a:solidFill>
                      <a:srgbClr val="15608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9611605"/>
                  </a:ext>
                </a:extLst>
              </a:tr>
              <a:tr h="361950">
                <a:tc>
                  <a:txBody>
                    <a:bodyPr/>
                    <a:lstStyle/>
                    <a:p>
                      <a:pPr fontAlgn="base">
                        <a:lnSpc>
                          <a:spcPts val="1425"/>
                        </a:lnSpc>
                        <a:buNone/>
                      </a:pPr>
                      <a:r>
                        <a:rPr lang="en-US" sz="1200" b="1">
                          <a:solidFill>
                            <a:srgbClr val="0E2841"/>
                          </a:solidFill>
                          <a:effectLst/>
                          <a:latin typeface="Ubuntu" panose="020B0504030602030204" pitchFamily="34" charset="0"/>
                        </a:rPr>
                        <a:t>Progression step 1</a:t>
                      </a:r>
                      <a:endParaRPr lang="en-US">
                        <a:effectLst/>
                      </a:endParaRPr>
                    </a:p>
                    <a:p>
                      <a:pPr fontAlgn="base">
                        <a:lnSpc>
                          <a:spcPts val="1425"/>
                        </a:lnSpc>
                        <a:buNone/>
                      </a:pPr>
                      <a:r>
                        <a:rPr lang="en-US" sz="1200" dirty="0">
                          <a:solidFill>
                            <a:srgbClr val="0E2841"/>
                          </a:solidFill>
                          <a:effectLst/>
                          <a:latin typeface="Ubuntu"/>
                        </a:rPr>
                        <a:t>I am beginning to </a:t>
                      </a:r>
                      <a:r>
                        <a:rPr lang="en-US" sz="1200" dirty="0" err="1">
                          <a:solidFill>
                            <a:srgbClr val="0E2841"/>
                          </a:solidFill>
                          <a:effectLst/>
                          <a:latin typeface="Ubuntu"/>
                        </a:rPr>
                        <a:t>recognise</a:t>
                      </a:r>
                      <a:r>
                        <a:rPr lang="en-US" sz="1200" dirty="0">
                          <a:solidFill>
                            <a:srgbClr val="0E2841"/>
                          </a:solidFill>
                          <a:effectLst/>
                          <a:latin typeface="Ubuntu"/>
                        </a:rPr>
                        <a:t> some of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I am beginning to know how to respond and get help.</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2</a:t>
                      </a:r>
                      <a:endParaRPr lang="en-US">
                        <a:effectLst/>
                      </a:endParaRPr>
                    </a:p>
                    <a:p>
                      <a:pPr fontAlgn="base">
                        <a:lnSpc>
                          <a:spcPts val="1425"/>
                        </a:lnSpc>
                        <a:buNone/>
                      </a:pPr>
                      <a:r>
                        <a:rPr lang="en-US" sz="1200" dirty="0">
                          <a:solidFill>
                            <a:srgbClr val="0E2841"/>
                          </a:solidFill>
                          <a:effectLst/>
                          <a:latin typeface="Ubuntu"/>
                        </a:rPr>
                        <a:t>I can </a:t>
                      </a:r>
                      <a:r>
                        <a:rPr lang="en-US" sz="1200" dirty="0" err="1">
                          <a:solidFill>
                            <a:srgbClr val="0E2841"/>
                          </a:solidFill>
                          <a:effectLst/>
                          <a:latin typeface="Ubuntu"/>
                        </a:rPr>
                        <a:t>recognise</a:t>
                      </a:r>
                      <a:r>
                        <a:rPr lang="en-US" sz="1200" dirty="0">
                          <a:solidFill>
                            <a:srgbClr val="0E2841"/>
                          </a:solidFill>
                          <a:effectLst/>
                          <a:latin typeface="Ubuntu"/>
                        </a:rPr>
                        <a:t> some of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I know how to respond and get help in a safe way.</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3</a:t>
                      </a:r>
                      <a:endParaRPr lang="en-US">
                        <a:effectLst/>
                      </a:endParaRPr>
                    </a:p>
                    <a:p>
                      <a:pPr fontAlgn="base">
                        <a:lnSpc>
                          <a:spcPts val="1425"/>
                        </a:lnSpc>
                        <a:buNone/>
                      </a:pPr>
                      <a:r>
                        <a:rPr lang="en-US" sz="1200" dirty="0">
                          <a:solidFill>
                            <a:srgbClr val="0E2841"/>
                          </a:solidFill>
                          <a:effectLst/>
                          <a:latin typeface="Ubuntu"/>
                        </a:rPr>
                        <a:t>I can describe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I know how to respond to and/or manage these in order to actively reduce the risk of harm to myself. </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panose="020B0504030602030204" pitchFamily="34" charset="0"/>
                        </a:rPr>
                        <a:t>Progression step 4</a:t>
                      </a:r>
                      <a:endParaRPr lang="en-US">
                        <a:effectLst/>
                      </a:endParaRPr>
                    </a:p>
                    <a:p>
                      <a:pPr fontAlgn="base">
                        <a:lnSpc>
                          <a:spcPts val="1425"/>
                        </a:lnSpc>
                        <a:buNone/>
                      </a:pPr>
                      <a:r>
                        <a:rPr lang="en-US" sz="1200" dirty="0">
                          <a:solidFill>
                            <a:srgbClr val="0E2841"/>
                          </a:solidFill>
                          <a:effectLst/>
                          <a:latin typeface="Ubuntu"/>
                        </a:rPr>
                        <a:t>I can explain the </a:t>
                      </a:r>
                      <a:r>
                        <a:rPr lang="en-US" sz="1200" dirty="0" err="1">
                          <a:solidFill>
                            <a:srgbClr val="0E2841"/>
                          </a:solidFill>
                          <a:effectLst/>
                          <a:latin typeface="Ubuntu"/>
                        </a:rPr>
                        <a:t>behaviours</a:t>
                      </a:r>
                      <a:r>
                        <a:rPr lang="en-US" sz="1200" dirty="0">
                          <a:solidFill>
                            <a:srgbClr val="0E2841"/>
                          </a:solidFill>
                          <a:effectLst/>
                          <a:latin typeface="Ubuntu"/>
                        </a:rPr>
                        <a:t>, conditions and situations that affect my physical health and well-being and, through my actions, I can respond to and/or manage these in order to actively reduce the risk of harm to myself and to others.</a:t>
                      </a:r>
                      <a:endParaRPr lang="en-US" dirty="0">
                        <a:effectLst/>
                        <a:latin typeface="Ubuntu"/>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tc>
                  <a:txBody>
                    <a:bodyPr/>
                    <a:lstStyle/>
                    <a:p>
                      <a:pPr fontAlgn="base">
                        <a:lnSpc>
                          <a:spcPts val="1425"/>
                        </a:lnSpc>
                        <a:buNone/>
                      </a:pPr>
                      <a:r>
                        <a:rPr lang="en-US" sz="1200" b="1">
                          <a:solidFill>
                            <a:srgbClr val="0E2841"/>
                          </a:solidFill>
                          <a:effectLst/>
                          <a:latin typeface="Ubuntu"/>
                        </a:rPr>
                        <a:t>Progression step 5</a:t>
                      </a:r>
                      <a:endParaRPr lang="en-US" sz="1200">
                        <a:solidFill>
                          <a:srgbClr val="0E2841"/>
                        </a:solidFill>
                        <a:effectLst/>
                        <a:latin typeface="Ubuntu"/>
                      </a:endParaRPr>
                    </a:p>
                    <a:p>
                      <a:pPr lvl="0">
                        <a:lnSpc>
                          <a:spcPts val="1425"/>
                        </a:lnSpc>
                        <a:buNone/>
                      </a:pPr>
                      <a:r>
                        <a:rPr lang="en-US" sz="1200" b="0" i="0" u="none" strike="noStrike" noProof="0" dirty="0">
                          <a:solidFill>
                            <a:srgbClr val="0E2841"/>
                          </a:solidFill>
                          <a:effectLst/>
                          <a:latin typeface="Ubuntu"/>
                        </a:rPr>
                        <a:t>I can apply my knowledge of the </a:t>
                      </a:r>
                      <a:r>
                        <a:rPr lang="en-US" sz="1200" b="0" i="0" u="none" strike="noStrike" noProof="0" dirty="0" err="1">
                          <a:solidFill>
                            <a:srgbClr val="0E2841"/>
                          </a:solidFill>
                          <a:effectLst/>
                          <a:latin typeface="Ubuntu"/>
                        </a:rPr>
                        <a:t>behaviours</a:t>
                      </a:r>
                      <a:r>
                        <a:rPr lang="en-US" sz="1200" b="0" i="0" u="none" strike="noStrike" noProof="0" dirty="0">
                          <a:solidFill>
                            <a:srgbClr val="0E2841"/>
                          </a:solidFill>
                          <a:effectLst/>
                          <a:latin typeface="Ubuntu"/>
                        </a:rPr>
                        <a:t>, conditions and situations that affect my physical health and well-being, to keep myself and others safe. I can safely intervene, using learnt techniques, when others’ physical health is at risk.</a:t>
                      </a:r>
                      <a:endParaRPr lang="en-US" dirty="0"/>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1269"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CCD2D8"/>
                    </a:solidFill>
                  </a:tcPr>
                </a:tc>
                <a:extLst>
                  <a:ext uri="{0D108BD9-81ED-4DB2-BD59-A6C34878D82A}">
                    <a16:rowId xmlns:a16="http://schemas.microsoft.com/office/drawing/2014/main" val="3751620251"/>
                  </a:ext>
                </a:extLst>
              </a:tr>
            </a:tbl>
          </a:graphicData>
        </a:graphic>
      </p:graphicFrame>
    </p:spTree>
    <p:extLst>
      <p:ext uri="{BB962C8B-B14F-4D97-AF65-F5344CB8AC3E}">
        <p14:creationId xmlns:p14="http://schemas.microsoft.com/office/powerpoint/2010/main" val="2772392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8CD700-F06C-7C89-C8D1-2101EB950865}"/>
              </a:ext>
            </a:extLst>
          </p:cNvPr>
          <p:cNvSpPr txBox="1"/>
          <p:nvPr/>
        </p:nvSpPr>
        <p:spPr>
          <a:xfrm>
            <a:off x="147851" y="1006522"/>
            <a:ext cx="10963701" cy="39087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accent1"/>
                </a:solidFill>
                <a:latin typeface="Ubuntu"/>
              </a:rPr>
              <a:t>Introduction</a:t>
            </a:r>
            <a:endParaRPr lang="en-US" sz="3600">
              <a:solidFill>
                <a:schemeClr val="accent1"/>
              </a:solidFill>
            </a:endParaRPr>
          </a:p>
          <a:p>
            <a:endParaRPr lang="en-US" sz="3600" b="1" dirty="0">
              <a:solidFill>
                <a:schemeClr val="accent1"/>
              </a:solidFill>
              <a:latin typeface="Ubuntu"/>
              <a:ea typeface="+mn-lt"/>
              <a:cs typeface="+mn-lt"/>
            </a:endParaRPr>
          </a:p>
          <a:p>
            <a:r>
              <a:rPr lang="en-US" sz="2000" dirty="0">
                <a:latin typeface="Ubuntu"/>
                <a:ea typeface="+mn-lt"/>
                <a:cs typeface="+mn-lt"/>
              </a:rPr>
              <a:t>Misunderstandings about smoking and nicotine are common and many of these beliefs are influenced by media, advertising and social pressures. Developing accurate knowledge is an important part of protecting your health and well-being.</a:t>
            </a:r>
          </a:p>
          <a:p>
            <a:endParaRPr lang="en-US" sz="2000" dirty="0">
              <a:latin typeface="Ubuntu"/>
              <a:ea typeface="+mn-lt"/>
              <a:cs typeface="+mn-lt"/>
            </a:endParaRPr>
          </a:p>
          <a:p>
            <a:r>
              <a:rPr lang="en-US" sz="2000" dirty="0">
                <a:latin typeface="Ubuntu"/>
                <a:ea typeface="+mn-lt"/>
                <a:cs typeface="+mn-lt"/>
              </a:rPr>
              <a:t>This activity is designed to help you identify widely held myths, understand the evidence behind them and </a:t>
            </a:r>
            <a:r>
              <a:rPr lang="en-US" sz="2000" dirty="0" err="1">
                <a:latin typeface="Ubuntu"/>
                <a:ea typeface="+mn-lt"/>
                <a:cs typeface="+mn-lt"/>
              </a:rPr>
              <a:t>recognise</a:t>
            </a:r>
            <a:r>
              <a:rPr lang="en-US" sz="2000" dirty="0">
                <a:latin typeface="Ubuntu"/>
                <a:ea typeface="+mn-lt"/>
                <a:cs typeface="+mn-lt"/>
              </a:rPr>
              <a:t> the real effects that smoking and nicotine use can have on individuals and those around them.</a:t>
            </a:r>
            <a:endParaRPr lang="en-US" sz="2000">
              <a:latin typeface="Ubuntu"/>
            </a:endParaRPr>
          </a:p>
          <a:p>
            <a:endParaRPr lang="en-US" b="1" dirty="0">
              <a:latin typeface="Ubuntu"/>
            </a:endParaRPr>
          </a:p>
          <a:p>
            <a:pPr algn="ctr"/>
            <a:endParaRPr lang="en-US">
              <a:ea typeface="+mn-lt"/>
              <a:cs typeface="+mn-lt"/>
            </a:endParaRPr>
          </a:p>
        </p:txBody>
      </p:sp>
    </p:spTree>
    <p:extLst>
      <p:ext uri="{BB962C8B-B14F-4D97-AF65-F5344CB8AC3E}">
        <p14:creationId xmlns:p14="http://schemas.microsoft.com/office/powerpoint/2010/main" val="109183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C01702-07E5-9B59-E7A3-FFC8DF9F4270}"/>
              </a:ext>
            </a:extLst>
          </p:cNvPr>
          <p:cNvSpPr txBox="1"/>
          <p:nvPr/>
        </p:nvSpPr>
        <p:spPr>
          <a:xfrm>
            <a:off x="391885" y="1048435"/>
            <a:ext cx="6096000" cy="646331"/>
          </a:xfrm>
          <a:prstGeom prst="rect">
            <a:avLst/>
          </a:prstGeom>
          <a:noFill/>
        </p:spPr>
        <p:txBody>
          <a:bodyPr wrap="square">
            <a:spAutoFit/>
          </a:bodyPr>
          <a:lstStyle/>
          <a:p>
            <a:pPr algn="l" rtl="0" fontAlgn="base">
              <a:buNone/>
            </a:pPr>
            <a:r>
              <a:rPr lang="en-US" sz="1800" b="0" i="0" u="none" strike="noStrike" dirty="0">
                <a:solidFill>
                  <a:srgbClr val="2F5597"/>
                </a:solidFill>
                <a:effectLst/>
                <a:latin typeface="Ubuntu" panose="020B0504030602030204" pitchFamily="34" charset="0"/>
              </a:rPr>
              <a:t>Read the statements below. </a:t>
            </a:r>
            <a:r>
              <a:rPr lang="en-US" sz="1800" b="0" i="0" dirty="0">
                <a:solidFill>
                  <a:srgbClr val="000000"/>
                </a:solidFill>
                <a:effectLst/>
                <a:latin typeface="Ubuntu" panose="020B0504030602030204" pitchFamily="34" charset="0"/>
              </a:rPr>
              <a:t>​</a:t>
            </a:r>
            <a:endParaRPr lang="en-US" b="0" i="0" dirty="0">
              <a:solidFill>
                <a:srgbClr val="000000"/>
              </a:solidFill>
              <a:effectLst/>
              <a:latin typeface="Segoe UI" panose="020B0502040204020203" pitchFamily="34" charset="0"/>
            </a:endParaRPr>
          </a:p>
          <a:p>
            <a:pPr algn="l" rtl="0" fontAlgn="base"/>
            <a:r>
              <a:rPr lang="en-US" sz="1800" b="0" i="0" u="none" strike="noStrike" dirty="0">
                <a:solidFill>
                  <a:srgbClr val="15518B"/>
                </a:solidFill>
                <a:effectLst/>
                <a:latin typeface="Ubuntu" panose="020B0504030602030204" pitchFamily="34" charset="0"/>
              </a:rPr>
              <a:t>Discuss whether you think they are </a:t>
            </a:r>
            <a:r>
              <a:rPr lang="en-US" sz="1800" b="1" i="0" u="none" strike="noStrike" dirty="0">
                <a:solidFill>
                  <a:srgbClr val="15518B"/>
                </a:solidFill>
                <a:effectLst/>
                <a:latin typeface="Ubuntu" panose="020B0504030602030204" pitchFamily="34" charset="0"/>
              </a:rPr>
              <a:t>Fact</a:t>
            </a:r>
            <a:r>
              <a:rPr lang="en-US" sz="1800" b="0" i="0" u="none" strike="noStrike" dirty="0">
                <a:solidFill>
                  <a:srgbClr val="15518B"/>
                </a:solidFill>
                <a:effectLst/>
                <a:latin typeface="Ubuntu" panose="020B0504030602030204" pitchFamily="34" charset="0"/>
              </a:rPr>
              <a:t> or </a:t>
            </a:r>
            <a:r>
              <a:rPr lang="en-US" sz="1800" b="1" i="0" u="none" strike="noStrike" dirty="0">
                <a:solidFill>
                  <a:srgbClr val="15518B"/>
                </a:solidFill>
                <a:effectLst/>
                <a:latin typeface="Ubuntu" panose="020B0504030602030204" pitchFamily="34" charset="0"/>
              </a:rPr>
              <a:t>Myth</a:t>
            </a:r>
            <a:r>
              <a:rPr lang="en-US" sz="1800" b="0" i="0" u="none" strike="noStrike" dirty="0">
                <a:solidFill>
                  <a:srgbClr val="15518B"/>
                </a:solidFill>
                <a:effectLst/>
                <a:latin typeface="Ubuntu" panose="020B0504030602030204" pitchFamily="34" charset="0"/>
              </a:rPr>
              <a:t>.</a:t>
            </a:r>
            <a:endParaRPr lang="en-US" b="0" i="0" dirty="0">
              <a:solidFill>
                <a:srgbClr val="000000"/>
              </a:solidFill>
              <a:effectLst/>
              <a:latin typeface="Segoe UI" panose="020B0502040204020203" pitchFamily="34" charset="0"/>
            </a:endParaRPr>
          </a:p>
        </p:txBody>
      </p:sp>
      <p:sp>
        <p:nvSpPr>
          <p:cNvPr id="4" name="TextBox 3">
            <a:extLst>
              <a:ext uri="{FF2B5EF4-FFF2-40B4-BE49-F238E27FC236}">
                <a16:creationId xmlns:a16="http://schemas.microsoft.com/office/drawing/2014/main" id="{BF0AC831-6C8F-8E97-E9C8-427855EBC2B9}"/>
              </a:ext>
            </a:extLst>
          </p:cNvPr>
          <p:cNvSpPr txBox="1"/>
          <p:nvPr/>
        </p:nvSpPr>
        <p:spPr>
          <a:xfrm>
            <a:off x="6808983" y="768309"/>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attractive and cool.</a:t>
            </a:r>
            <a:endParaRPr lang="en-GB" sz="1600" dirty="0">
              <a:solidFill>
                <a:schemeClr val="bg1"/>
              </a:solidFill>
              <a:latin typeface="Ubuntu" panose="020B0504030602030204" pitchFamily="34" charset="0"/>
              <a:cs typeface="Calibri"/>
            </a:endParaRPr>
          </a:p>
        </p:txBody>
      </p:sp>
      <p:sp>
        <p:nvSpPr>
          <p:cNvPr id="5" name="TextBox 4">
            <a:extLst>
              <a:ext uri="{FF2B5EF4-FFF2-40B4-BE49-F238E27FC236}">
                <a16:creationId xmlns:a16="http://schemas.microsoft.com/office/drawing/2014/main" id="{AD1CD8CE-776E-ACAF-92B4-C8A0AAD509DB}"/>
              </a:ext>
            </a:extLst>
          </p:cNvPr>
          <p:cNvSpPr txBox="1"/>
          <p:nvPr/>
        </p:nvSpPr>
        <p:spPr>
          <a:xfrm>
            <a:off x="391885" y="1993676"/>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thin</a:t>
            </a:r>
            <a:r>
              <a:rPr lang="en-GB" sz="1600" dirty="0">
                <a:solidFill>
                  <a:schemeClr val="bg1"/>
                </a:solidFill>
                <a:latin typeface="Ubuntu"/>
                <a:cs typeface="Calibri"/>
              </a:rPr>
              <a:t>.</a:t>
            </a:r>
          </a:p>
        </p:txBody>
      </p:sp>
      <p:sp>
        <p:nvSpPr>
          <p:cNvPr id="6" name="TextBox 5">
            <a:extLst>
              <a:ext uri="{FF2B5EF4-FFF2-40B4-BE49-F238E27FC236}">
                <a16:creationId xmlns:a16="http://schemas.microsoft.com/office/drawing/2014/main" id="{F13CA66F-9892-100A-D48C-9DAE41291C9B}"/>
              </a:ext>
            </a:extLst>
          </p:cNvPr>
          <p:cNvSpPr txBox="1"/>
          <p:nvPr/>
        </p:nvSpPr>
        <p:spPr>
          <a:xfrm>
            <a:off x="6939611" y="2685889"/>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a:rPr>
              <a:t>Shisha (Pipe or Hookah) isn’t harmful, it’s just fruity flavour</a:t>
            </a:r>
            <a:r>
              <a:rPr lang="en-GB" dirty="0">
                <a:solidFill>
                  <a:schemeClr val="bg1"/>
                </a:solidFill>
                <a:latin typeface="Ubuntu"/>
                <a:cs typeface="Calibri"/>
              </a:rPr>
              <a:t>.</a:t>
            </a:r>
          </a:p>
        </p:txBody>
      </p:sp>
      <p:sp>
        <p:nvSpPr>
          <p:cNvPr id="7" name="TextBox 6">
            <a:extLst>
              <a:ext uri="{FF2B5EF4-FFF2-40B4-BE49-F238E27FC236}">
                <a16:creationId xmlns:a16="http://schemas.microsoft.com/office/drawing/2014/main" id="{2F0B3FF0-0032-5931-3249-CC1B55657842}"/>
              </a:ext>
            </a:extLst>
          </p:cNvPr>
          <p:cNvSpPr txBox="1"/>
          <p:nvPr/>
        </p:nvSpPr>
        <p:spPr>
          <a:xfrm>
            <a:off x="391885" y="3565095"/>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less stressed</a:t>
            </a:r>
            <a:r>
              <a:rPr lang="en-GB" sz="1600" dirty="0">
                <a:solidFill>
                  <a:schemeClr val="bg1"/>
                </a:solidFill>
                <a:latin typeface="Ubuntu"/>
                <a:cs typeface="Calibri"/>
              </a:rPr>
              <a:t>.</a:t>
            </a:r>
          </a:p>
        </p:txBody>
      </p:sp>
      <p:sp>
        <p:nvSpPr>
          <p:cNvPr id="8" name="TextBox 7">
            <a:extLst>
              <a:ext uri="{FF2B5EF4-FFF2-40B4-BE49-F238E27FC236}">
                <a16:creationId xmlns:a16="http://schemas.microsoft.com/office/drawing/2014/main" id="{3235D02C-F4AD-854A-6BB7-450843690864}"/>
              </a:ext>
            </a:extLst>
          </p:cNvPr>
          <p:cNvSpPr txBox="1"/>
          <p:nvPr/>
        </p:nvSpPr>
        <p:spPr>
          <a:xfrm>
            <a:off x="6623925" y="3933611"/>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I’m not harming anyone else when smoking</a:t>
            </a:r>
            <a:r>
              <a:rPr lang="en-GB" sz="1600" dirty="0">
                <a:solidFill>
                  <a:schemeClr val="bg1"/>
                </a:solidFill>
                <a:latin typeface="Ubuntu"/>
                <a:cs typeface="Calibri"/>
              </a:rPr>
              <a:t>.</a:t>
            </a:r>
          </a:p>
        </p:txBody>
      </p:sp>
      <p:sp>
        <p:nvSpPr>
          <p:cNvPr id="9" name="TextBox 8">
            <a:extLst>
              <a:ext uri="{FF2B5EF4-FFF2-40B4-BE49-F238E27FC236}">
                <a16:creationId xmlns:a16="http://schemas.microsoft.com/office/drawing/2014/main" id="{9194D044-A097-6DD0-B519-BF01CF994F8A}"/>
              </a:ext>
            </a:extLst>
          </p:cNvPr>
          <p:cNvSpPr txBox="1"/>
          <p:nvPr/>
        </p:nvSpPr>
        <p:spPr>
          <a:xfrm>
            <a:off x="1224057" y="4261965"/>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a:rPr>
              <a:t>Rollies have less bad stuff in them than cigarettes</a:t>
            </a:r>
            <a:r>
              <a:rPr lang="en-GB" sz="1600" dirty="0">
                <a:solidFill>
                  <a:schemeClr val="bg1"/>
                </a:solidFill>
                <a:latin typeface="Ubuntu"/>
                <a:cs typeface="Calibri"/>
              </a:rPr>
              <a:t>.</a:t>
            </a:r>
          </a:p>
        </p:txBody>
      </p:sp>
      <p:sp>
        <p:nvSpPr>
          <p:cNvPr id="10" name="TextBox 9">
            <a:extLst>
              <a:ext uri="{FF2B5EF4-FFF2-40B4-BE49-F238E27FC236}">
                <a16:creationId xmlns:a16="http://schemas.microsoft.com/office/drawing/2014/main" id="{2C6CBE1E-49F1-C0EC-C8B9-4FB97D226427}"/>
              </a:ext>
            </a:extLst>
          </p:cNvPr>
          <p:cNvSpPr txBox="1"/>
          <p:nvPr/>
        </p:nvSpPr>
        <p:spPr>
          <a:xfrm>
            <a:off x="6096000" y="1538482"/>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Ubuntu"/>
              </a:rPr>
              <a:t>Nicotine is as addictive as both heroin &amp; </a:t>
            </a:r>
            <a:r>
              <a:rPr lang="en-GB">
                <a:solidFill>
                  <a:schemeClr val="bg1"/>
                </a:solidFill>
                <a:latin typeface="Ubuntu"/>
              </a:rPr>
              <a:t>cocaine</a:t>
            </a:r>
            <a:r>
              <a:rPr lang="en-GB" dirty="0">
                <a:solidFill>
                  <a:schemeClr val="bg1"/>
                </a:solidFill>
                <a:latin typeface="Ubuntu"/>
                <a:cs typeface="Calibri"/>
              </a:rPr>
              <a:t>.</a:t>
            </a:r>
          </a:p>
        </p:txBody>
      </p:sp>
      <p:sp>
        <p:nvSpPr>
          <p:cNvPr id="11" name="TextBox 10">
            <a:extLst>
              <a:ext uri="{FF2B5EF4-FFF2-40B4-BE49-F238E27FC236}">
                <a16:creationId xmlns:a16="http://schemas.microsoft.com/office/drawing/2014/main" id="{7F7804D3-0280-ED21-2254-CC3EF5425B90}"/>
              </a:ext>
            </a:extLst>
          </p:cNvPr>
          <p:cNvSpPr txBox="1"/>
          <p:nvPr/>
        </p:nvSpPr>
        <p:spPr>
          <a:xfrm>
            <a:off x="1227932" y="2690746"/>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solidFill>
                  <a:schemeClr val="bg1"/>
                </a:solidFill>
                <a:latin typeface="Ubuntu"/>
              </a:rPr>
              <a:t>Around 4000 people die each year in Wales </a:t>
            </a:r>
            <a:r>
              <a:rPr lang="en-GB" dirty="0">
                <a:solidFill>
                  <a:schemeClr val="bg1"/>
                </a:solidFill>
                <a:latin typeface="Ubuntu"/>
              </a:rPr>
              <a:t>from smoking related illnesses</a:t>
            </a:r>
            <a:r>
              <a:rPr lang="en-GB" sz="1600" dirty="0">
                <a:solidFill>
                  <a:schemeClr val="bg1"/>
                </a:solidFill>
                <a:latin typeface="Ubuntu"/>
                <a:cs typeface="Calibri"/>
              </a:rPr>
              <a:t>.</a:t>
            </a:r>
          </a:p>
        </p:txBody>
      </p:sp>
      <p:sp>
        <p:nvSpPr>
          <p:cNvPr id="12" name="TextBox 11">
            <a:extLst>
              <a:ext uri="{FF2B5EF4-FFF2-40B4-BE49-F238E27FC236}">
                <a16:creationId xmlns:a16="http://schemas.microsoft.com/office/drawing/2014/main" id="{981A530E-1A75-AD3D-4B3F-9A92B80F1272}"/>
              </a:ext>
            </a:extLst>
          </p:cNvPr>
          <p:cNvSpPr txBox="1"/>
          <p:nvPr/>
        </p:nvSpPr>
        <p:spPr>
          <a:xfrm>
            <a:off x="6939611" y="5181333"/>
            <a:ext cx="4435308" cy="923330"/>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Ubuntu" panose="020B0504030602030204" pitchFamily="34" charset="0"/>
              </a:rPr>
              <a:t>e-cigarettes may contain carcinogens and toxic chemicals, as well as trace amounts of potentially toxic metals</a:t>
            </a:r>
            <a:r>
              <a:rPr lang="en-GB" sz="1600" dirty="0">
                <a:solidFill>
                  <a:schemeClr val="bg1"/>
                </a:solidFill>
                <a:latin typeface="Ubuntu"/>
                <a:cs typeface="Calibri"/>
              </a:rPr>
              <a:t>.</a:t>
            </a:r>
          </a:p>
        </p:txBody>
      </p:sp>
      <p:sp>
        <p:nvSpPr>
          <p:cNvPr id="2" name="TextBox 1">
            <a:extLst>
              <a:ext uri="{FF2B5EF4-FFF2-40B4-BE49-F238E27FC236}">
                <a16:creationId xmlns:a16="http://schemas.microsoft.com/office/drawing/2014/main" id="{2156D7E2-785A-7B96-D0E8-EFA06E2DA4F9}"/>
              </a:ext>
            </a:extLst>
          </p:cNvPr>
          <p:cNvSpPr txBox="1"/>
          <p:nvPr/>
        </p:nvSpPr>
        <p:spPr>
          <a:xfrm>
            <a:off x="830695" y="5181332"/>
            <a:ext cx="4435308" cy="923330"/>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Ubuntu"/>
              </a:rPr>
              <a:t>Over 17000 hospital admissions annually amongst adults over 35 in Wales were </a:t>
            </a:r>
            <a:r>
              <a:rPr lang="en-GB">
                <a:solidFill>
                  <a:schemeClr val="bg1"/>
                </a:solidFill>
                <a:latin typeface="Ubuntu"/>
              </a:rPr>
              <a:t>attributable to smoking in 2020-2022.</a:t>
            </a:r>
            <a:endParaRPr lang="en-GB" dirty="0">
              <a:solidFill>
                <a:schemeClr val="bg1"/>
              </a:solidFill>
              <a:latin typeface="Ubuntu"/>
              <a:cs typeface="Calibri"/>
            </a:endParaRPr>
          </a:p>
        </p:txBody>
      </p:sp>
    </p:spTree>
    <p:extLst>
      <p:ext uri="{BB962C8B-B14F-4D97-AF65-F5344CB8AC3E}">
        <p14:creationId xmlns:p14="http://schemas.microsoft.com/office/powerpoint/2010/main" val="333221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4108D4-2D63-A33C-330C-E0AFC68E14D5}"/>
              </a:ext>
            </a:extLst>
          </p:cNvPr>
          <p:cNvSpPr txBox="1"/>
          <p:nvPr/>
        </p:nvSpPr>
        <p:spPr>
          <a:xfrm>
            <a:off x="1928429" y="1087526"/>
            <a:ext cx="1568986" cy="707886"/>
          </a:xfrm>
          <a:prstGeom prst="rect">
            <a:avLst/>
          </a:prstGeom>
          <a:noFill/>
        </p:spPr>
        <p:txBody>
          <a:bodyPr wrap="square">
            <a:spAutoFit/>
          </a:bodyPr>
          <a:lstStyle/>
          <a:p>
            <a:r>
              <a:rPr lang="en-US" sz="4000" b="1" i="0" u="none" strike="noStrike" dirty="0">
                <a:solidFill>
                  <a:srgbClr val="15518B"/>
                </a:solidFill>
                <a:effectLst/>
                <a:latin typeface="Ubuntu" panose="020B0504030602030204" pitchFamily="34" charset="0"/>
              </a:rPr>
              <a:t>Fact</a:t>
            </a:r>
            <a:endParaRPr lang="en-GB" sz="4000" dirty="0"/>
          </a:p>
        </p:txBody>
      </p:sp>
      <p:sp>
        <p:nvSpPr>
          <p:cNvPr id="4" name="Text Placeholder 3">
            <a:extLst>
              <a:ext uri="{FF2B5EF4-FFF2-40B4-BE49-F238E27FC236}">
                <a16:creationId xmlns:a16="http://schemas.microsoft.com/office/drawing/2014/main" id="{F3393BAF-F545-7D71-55AB-88AD1BD4730A}"/>
              </a:ext>
            </a:extLst>
          </p:cNvPr>
          <p:cNvSpPr txBox="1">
            <a:spLocks/>
          </p:cNvSpPr>
          <p:nvPr/>
        </p:nvSpPr>
        <p:spPr>
          <a:xfrm>
            <a:off x="8728902" y="1217815"/>
            <a:ext cx="1656069" cy="447308"/>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ysClr val="windowText" lastClr="000000"/>
                </a:solidFill>
                <a:latin typeface="Calibri" panose="020F0502020204030204"/>
                <a:ea typeface="+mn-ea"/>
                <a:cs typeface="+mn-cs"/>
              </a:defRPr>
            </a:lvl1pPr>
            <a:lvl2pPr marL="457200" algn="l" defTabSz="914400" rtl="0" eaLnBrk="1" latinLnBrk="0" hangingPunct="1">
              <a:defRPr sz="1800" kern="1200">
                <a:solidFill>
                  <a:sysClr val="windowText" lastClr="000000"/>
                </a:solidFill>
                <a:latin typeface="Calibri" panose="020F0502020204030204"/>
                <a:ea typeface="+mn-ea"/>
                <a:cs typeface="+mn-cs"/>
              </a:defRPr>
            </a:lvl2pPr>
            <a:lvl3pPr marL="914400" algn="l" defTabSz="914400" rtl="0" eaLnBrk="1" latinLnBrk="0" hangingPunct="1">
              <a:defRPr sz="1800" kern="1200">
                <a:solidFill>
                  <a:sysClr val="windowText" lastClr="000000"/>
                </a:solidFill>
                <a:latin typeface="Calibri" panose="020F0502020204030204"/>
                <a:ea typeface="+mn-ea"/>
                <a:cs typeface="+mn-cs"/>
              </a:defRPr>
            </a:lvl3pPr>
            <a:lvl4pPr marL="1371600" algn="l" defTabSz="914400" rtl="0" eaLnBrk="1" latinLnBrk="0" hangingPunct="1">
              <a:defRPr sz="1800" kern="1200">
                <a:solidFill>
                  <a:sysClr val="windowText" lastClr="000000"/>
                </a:solidFill>
                <a:latin typeface="Calibri" panose="020F0502020204030204"/>
                <a:ea typeface="+mn-ea"/>
                <a:cs typeface="+mn-cs"/>
              </a:defRPr>
            </a:lvl4pPr>
            <a:lvl5pPr marL="1828800" algn="l" defTabSz="914400" rtl="0" eaLnBrk="1" latinLnBrk="0" hangingPunct="1">
              <a:defRPr sz="1800" kern="1200">
                <a:solidFill>
                  <a:sysClr val="windowText" lastClr="000000"/>
                </a:solidFill>
                <a:latin typeface="Calibri" panose="020F0502020204030204"/>
                <a:ea typeface="+mn-ea"/>
                <a:cs typeface="+mn-cs"/>
              </a:defRPr>
            </a:lvl5pPr>
            <a:lvl6pPr marL="2286000" algn="l" defTabSz="914400" rtl="0" eaLnBrk="1" latinLnBrk="0" hangingPunct="1">
              <a:defRPr sz="1800" kern="1200">
                <a:solidFill>
                  <a:sysClr val="windowText" lastClr="000000"/>
                </a:solidFill>
                <a:latin typeface="Calibri" panose="020F0502020204030204"/>
                <a:ea typeface="+mn-ea"/>
                <a:cs typeface="+mn-cs"/>
              </a:defRPr>
            </a:lvl6pPr>
            <a:lvl7pPr marL="2743200" algn="l" defTabSz="914400" rtl="0" eaLnBrk="1" latinLnBrk="0" hangingPunct="1">
              <a:defRPr sz="1800" kern="1200">
                <a:solidFill>
                  <a:sysClr val="windowText" lastClr="000000"/>
                </a:solidFill>
                <a:latin typeface="Calibri" panose="020F0502020204030204"/>
                <a:ea typeface="+mn-ea"/>
                <a:cs typeface="+mn-cs"/>
              </a:defRPr>
            </a:lvl7pPr>
            <a:lvl8pPr marL="3200400" algn="l" defTabSz="914400" rtl="0" eaLnBrk="1" latinLnBrk="0" hangingPunct="1">
              <a:defRPr sz="1800" kern="1200">
                <a:solidFill>
                  <a:sysClr val="windowText" lastClr="000000"/>
                </a:solidFill>
                <a:latin typeface="Calibri" panose="020F0502020204030204"/>
                <a:ea typeface="+mn-ea"/>
                <a:cs typeface="+mn-cs"/>
              </a:defRPr>
            </a:lvl8pPr>
            <a:lvl9pPr marL="3657600" algn="l" defTabSz="914400" rtl="0" eaLnBrk="1" latinLnBrk="0" hangingPunct="1">
              <a:defRPr sz="1800" kern="1200">
                <a:solidFill>
                  <a:sysClr val="windowText" lastClr="000000"/>
                </a:solidFill>
                <a:latin typeface="Calibri" panose="020F0502020204030204"/>
                <a:ea typeface="+mn-ea"/>
                <a:cs typeface="+mn-cs"/>
              </a:defRPr>
            </a:lvl9pPr>
          </a:lstStyle>
          <a:p>
            <a:r>
              <a:rPr lang="en-US" sz="4000" b="1" dirty="0">
                <a:solidFill>
                  <a:schemeClr val="accent1"/>
                </a:solidFill>
                <a:latin typeface="Ubuntu"/>
              </a:rPr>
              <a:t>Myth </a:t>
            </a:r>
            <a:endParaRPr lang="en-US" sz="4000" dirty="0">
              <a:solidFill>
                <a:schemeClr val="accent1"/>
              </a:solidFill>
              <a:latin typeface="Ubuntu"/>
            </a:endParaRPr>
          </a:p>
        </p:txBody>
      </p:sp>
      <p:sp>
        <p:nvSpPr>
          <p:cNvPr id="5" name="TextBox 4">
            <a:extLst>
              <a:ext uri="{FF2B5EF4-FFF2-40B4-BE49-F238E27FC236}">
                <a16:creationId xmlns:a16="http://schemas.microsoft.com/office/drawing/2014/main" id="{7727976D-6F58-ECFC-CFAD-734B67075464}"/>
              </a:ext>
            </a:extLst>
          </p:cNvPr>
          <p:cNvSpPr txBox="1"/>
          <p:nvPr/>
        </p:nvSpPr>
        <p:spPr>
          <a:xfrm>
            <a:off x="495268" y="3105834"/>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a:solidFill>
                  <a:schemeClr val="bg1"/>
                </a:solidFill>
                <a:latin typeface="Ubuntu"/>
              </a:rPr>
              <a:t>Around 4000 people die each year in Wales </a:t>
            </a:r>
            <a:r>
              <a:rPr lang="en-GB" dirty="0">
                <a:solidFill>
                  <a:schemeClr val="bg1"/>
                </a:solidFill>
                <a:latin typeface="Ubuntu"/>
              </a:rPr>
              <a:t>from smoking related illnesses</a:t>
            </a:r>
            <a:r>
              <a:rPr lang="en-GB" sz="1600" dirty="0">
                <a:solidFill>
                  <a:schemeClr val="bg1"/>
                </a:solidFill>
                <a:latin typeface="Ubuntu"/>
                <a:cs typeface="Calibri"/>
              </a:rPr>
              <a:t>.</a:t>
            </a:r>
          </a:p>
        </p:txBody>
      </p:sp>
      <p:sp>
        <p:nvSpPr>
          <p:cNvPr id="6" name="TextBox 5">
            <a:extLst>
              <a:ext uri="{FF2B5EF4-FFF2-40B4-BE49-F238E27FC236}">
                <a16:creationId xmlns:a16="http://schemas.microsoft.com/office/drawing/2014/main" id="{A7C3EB47-B8EE-28FE-6913-F8956ED3B677}"/>
              </a:ext>
            </a:extLst>
          </p:cNvPr>
          <p:cNvSpPr txBox="1"/>
          <p:nvPr/>
        </p:nvSpPr>
        <p:spPr>
          <a:xfrm>
            <a:off x="6939611" y="3231986"/>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a:rPr>
              <a:t>Shisha (Pipe or Hookah) isn’t harmful, it’s just fruity </a:t>
            </a:r>
            <a:r>
              <a:rPr lang="en-US" dirty="0" err="1">
                <a:solidFill>
                  <a:schemeClr val="bg1"/>
                </a:solidFill>
                <a:latin typeface="Ubuntu"/>
              </a:rPr>
              <a:t>flavour</a:t>
            </a:r>
            <a:r>
              <a:rPr lang="en-GB" dirty="0">
                <a:solidFill>
                  <a:schemeClr val="bg1"/>
                </a:solidFill>
                <a:latin typeface="Ubuntu"/>
                <a:cs typeface="Calibri"/>
              </a:rPr>
              <a:t>.</a:t>
            </a:r>
          </a:p>
        </p:txBody>
      </p:sp>
      <p:sp>
        <p:nvSpPr>
          <p:cNvPr id="7" name="TextBox 6">
            <a:extLst>
              <a:ext uri="{FF2B5EF4-FFF2-40B4-BE49-F238E27FC236}">
                <a16:creationId xmlns:a16="http://schemas.microsoft.com/office/drawing/2014/main" id="{A2BCF08C-E186-99E7-F642-E24434BD4A9C}"/>
              </a:ext>
            </a:extLst>
          </p:cNvPr>
          <p:cNvSpPr txBox="1"/>
          <p:nvPr/>
        </p:nvSpPr>
        <p:spPr>
          <a:xfrm>
            <a:off x="6939611" y="2577815"/>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thin</a:t>
            </a:r>
            <a:r>
              <a:rPr lang="en-GB" sz="1600" dirty="0">
                <a:solidFill>
                  <a:schemeClr val="bg1"/>
                </a:solidFill>
                <a:latin typeface="Ubuntu"/>
                <a:cs typeface="Calibri"/>
              </a:rPr>
              <a:t>.</a:t>
            </a:r>
          </a:p>
        </p:txBody>
      </p:sp>
      <p:sp>
        <p:nvSpPr>
          <p:cNvPr id="8" name="TextBox 7">
            <a:extLst>
              <a:ext uri="{FF2B5EF4-FFF2-40B4-BE49-F238E27FC236}">
                <a16:creationId xmlns:a16="http://schemas.microsoft.com/office/drawing/2014/main" id="{E3965416-0F2F-94A1-DC50-9AD7CDE8C106}"/>
              </a:ext>
            </a:extLst>
          </p:cNvPr>
          <p:cNvSpPr txBox="1"/>
          <p:nvPr/>
        </p:nvSpPr>
        <p:spPr>
          <a:xfrm>
            <a:off x="6939611" y="1856881"/>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attractive and cool.</a:t>
            </a:r>
            <a:endParaRPr lang="en-GB" sz="1600" dirty="0">
              <a:solidFill>
                <a:schemeClr val="bg1"/>
              </a:solidFill>
              <a:latin typeface="Ubuntu" panose="020B0504030602030204" pitchFamily="34" charset="0"/>
              <a:cs typeface="Calibri"/>
            </a:endParaRPr>
          </a:p>
        </p:txBody>
      </p:sp>
      <p:sp>
        <p:nvSpPr>
          <p:cNvPr id="9" name="TextBox 8">
            <a:extLst>
              <a:ext uri="{FF2B5EF4-FFF2-40B4-BE49-F238E27FC236}">
                <a16:creationId xmlns:a16="http://schemas.microsoft.com/office/drawing/2014/main" id="{92F58C2E-2C9C-D87A-086F-EFB344EF1106}"/>
              </a:ext>
            </a:extLst>
          </p:cNvPr>
          <p:cNvSpPr txBox="1"/>
          <p:nvPr/>
        </p:nvSpPr>
        <p:spPr>
          <a:xfrm>
            <a:off x="495268" y="2035572"/>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Ubuntu"/>
              </a:rPr>
              <a:t>Nicotine is as addictive as both heroin &amp; </a:t>
            </a:r>
            <a:r>
              <a:rPr lang="en-GB">
                <a:solidFill>
                  <a:schemeClr val="bg1"/>
                </a:solidFill>
                <a:latin typeface="Ubuntu"/>
              </a:rPr>
              <a:t>cocaine</a:t>
            </a:r>
            <a:r>
              <a:rPr lang="en-GB" dirty="0">
                <a:solidFill>
                  <a:schemeClr val="bg1"/>
                </a:solidFill>
                <a:latin typeface="Ubuntu"/>
                <a:cs typeface="Calibri"/>
              </a:rPr>
              <a:t>.</a:t>
            </a:r>
          </a:p>
        </p:txBody>
      </p:sp>
      <p:sp>
        <p:nvSpPr>
          <p:cNvPr id="10" name="TextBox 9">
            <a:extLst>
              <a:ext uri="{FF2B5EF4-FFF2-40B4-BE49-F238E27FC236}">
                <a16:creationId xmlns:a16="http://schemas.microsoft.com/office/drawing/2014/main" id="{35E117EF-7FC8-20E2-C65C-63CD77CD4B66}"/>
              </a:ext>
            </a:extLst>
          </p:cNvPr>
          <p:cNvSpPr txBox="1"/>
          <p:nvPr/>
        </p:nvSpPr>
        <p:spPr>
          <a:xfrm>
            <a:off x="495268" y="4170123"/>
            <a:ext cx="4435308" cy="923330"/>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Ubuntu" panose="020B0504030602030204" pitchFamily="34" charset="0"/>
              </a:rPr>
              <a:t>e-cigarettes may contain carcinogens and toxic chemicals, as well as trace amounts of potentially toxic metals</a:t>
            </a:r>
            <a:r>
              <a:rPr lang="en-GB" sz="1600" dirty="0">
                <a:solidFill>
                  <a:schemeClr val="bg1"/>
                </a:solidFill>
                <a:latin typeface="Ubuntu"/>
                <a:cs typeface="Calibri"/>
              </a:rPr>
              <a:t>.</a:t>
            </a:r>
          </a:p>
        </p:txBody>
      </p:sp>
      <p:sp>
        <p:nvSpPr>
          <p:cNvPr id="12" name="TextBox 11">
            <a:extLst>
              <a:ext uri="{FF2B5EF4-FFF2-40B4-BE49-F238E27FC236}">
                <a16:creationId xmlns:a16="http://schemas.microsoft.com/office/drawing/2014/main" id="{C7FFD5CE-7BDE-564D-302C-06FD40ED2067}"/>
              </a:ext>
            </a:extLst>
          </p:cNvPr>
          <p:cNvSpPr txBox="1"/>
          <p:nvPr/>
        </p:nvSpPr>
        <p:spPr>
          <a:xfrm>
            <a:off x="6939611" y="4163156"/>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less stressed</a:t>
            </a:r>
            <a:r>
              <a:rPr lang="en-GB" sz="1600" dirty="0">
                <a:solidFill>
                  <a:schemeClr val="bg1"/>
                </a:solidFill>
                <a:latin typeface="Ubuntu"/>
                <a:cs typeface="Calibri"/>
              </a:rPr>
              <a:t>.</a:t>
            </a:r>
          </a:p>
        </p:txBody>
      </p:sp>
      <p:sp>
        <p:nvSpPr>
          <p:cNvPr id="14" name="TextBox 13">
            <a:extLst>
              <a:ext uri="{FF2B5EF4-FFF2-40B4-BE49-F238E27FC236}">
                <a16:creationId xmlns:a16="http://schemas.microsoft.com/office/drawing/2014/main" id="{4FA5EC0B-A3AF-7678-BCB5-4F2855169C76}"/>
              </a:ext>
            </a:extLst>
          </p:cNvPr>
          <p:cNvSpPr txBox="1"/>
          <p:nvPr/>
        </p:nvSpPr>
        <p:spPr>
          <a:xfrm>
            <a:off x="6939611" y="5748497"/>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Rollies have less bad stuff in than cigarettes</a:t>
            </a:r>
            <a:r>
              <a:rPr lang="en-GB" sz="1600" dirty="0">
                <a:solidFill>
                  <a:schemeClr val="bg1"/>
                </a:solidFill>
                <a:latin typeface="Ubuntu"/>
                <a:cs typeface="Calibri"/>
              </a:rPr>
              <a:t>.</a:t>
            </a:r>
          </a:p>
        </p:txBody>
      </p:sp>
      <p:sp>
        <p:nvSpPr>
          <p:cNvPr id="15" name="TextBox 14">
            <a:extLst>
              <a:ext uri="{FF2B5EF4-FFF2-40B4-BE49-F238E27FC236}">
                <a16:creationId xmlns:a16="http://schemas.microsoft.com/office/drawing/2014/main" id="{0AF80315-36DF-4AE2-439F-FCC961C1558A}"/>
              </a:ext>
            </a:extLst>
          </p:cNvPr>
          <p:cNvSpPr txBox="1"/>
          <p:nvPr/>
        </p:nvSpPr>
        <p:spPr>
          <a:xfrm>
            <a:off x="6939611" y="4817327"/>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I’m not harming anyone else when smoking</a:t>
            </a:r>
            <a:r>
              <a:rPr lang="en-GB" sz="1600" dirty="0">
                <a:solidFill>
                  <a:schemeClr val="bg1"/>
                </a:solidFill>
                <a:latin typeface="Ubuntu"/>
                <a:cs typeface="Calibri"/>
              </a:rPr>
              <a:t>.</a:t>
            </a:r>
          </a:p>
        </p:txBody>
      </p:sp>
      <p:sp>
        <p:nvSpPr>
          <p:cNvPr id="11" name="TextBox 10">
            <a:extLst>
              <a:ext uri="{FF2B5EF4-FFF2-40B4-BE49-F238E27FC236}">
                <a16:creationId xmlns:a16="http://schemas.microsoft.com/office/drawing/2014/main" id="{DDBE57EE-C9CA-ACB5-9BBD-B3F0E241E07B}"/>
              </a:ext>
            </a:extLst>
          </p:cNvPr>
          <p:cNvSpPr txBox="1"/>
          <p:nvPr/>
        </p:nvSpPr>
        <p:spPr>
          <a:xfrm>
            <a:off x="494898" y="5284654"/>
            <a:ext cx="4435308" cy="923330"/>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dirty="0">
                <a:solidFill>
                  <a:schemeClr val="bg1"/>
                </a:solidFill>
                <a:latin typeface="Ubuntu"/>
              </a:rPr>
              <a:t>Over 17000 hospital admissions annually amongst adults over 35 in Wales were </a:t>
            </a:r>
            <a:r>
              <a:rPr lang="en-GB">
                <a:solidFill>
                  <a:schemeClr val="bg1"/>
                </a:solidFill>
                <a:latin typeface="Ubuntu"/>
              </a:rPr>
              <a:t>attributable to smoking in 2020-2022.</a:t>
            </a:r>
            <a:endParaRPr lang="en-GB" dirty="0">
              <a:solidFill>
                <a:schemeClr val="bg1"/>
              </a:solidFill>
              <a:latin typeface="Ubuntu"/>
              <a:cs typeface="Calibri"/>
            </a:endParaRPr>
          </a:p>
        </p:txBody>
      </p:sp>
    </p:spTree>
    <p:extLst>
      <p:ext uri="{BB962C8B-B14F-4D97-AF65-F5344CB8AC3E}">
        <p14:creationId xmlns:p14="http://schemas.microsoft.com/office/powerpoint/2010/main" val="726806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7A12CDEE-8543-E715-6D34-C99A52952791}"/>
              </a:ext>
            </a:extLst>
          </p:cNvPr>
          <p:cNvSpPr txBox="1">
            <a:spLocks/>
          </p:cNvSpPr>
          <p:nvPr/>
        </p:nvSpPr>
        <p:spPr>
          <a:xfrm>
            <a:off x="1696729" y="1605146"/>
            <a:ext cx="1330941" cy="447308"/>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ysClr val="windowText" lastClr="000000"/>
                </a:solidFill>
                <a:latin typeface="Calibri" panose="020F0502020204030204"/>
                <a:ea typeface="+mn-ea"/>
                <a:cs typeface="+mn-cs"/>
              </a:defRPr>
            </a:lvl1pPr>
            <a:lvl2pPr marL="457200" algn="l" defTabSz="914400" rtl="0" eaLnBrk="1" latinLnBrk="0" hangingPunct="1">
              <a:defRPr sz="1800" kern="1200">
                <a:solidFill>
                  <a:sysClr val="windowText" lastClr="000000"/>
                </a:solidFill>
                <a:latin typeface="Calibri" panose="020F0502020204030204"/>
                <a:ea typeface="+mn-ea"/>
                <a:cs typeface="+mn-cs"/>
              </a:defRPr>
            </a:lvl2pPr>
            <a:lvl3pPr marL="914400" algn="l" defTabSz="914400" rtl="0" eaLnBrk="1" latinLnBrk="0" hangingPunct="1">
              <a:defRPr sz="1800" kern="1200">
                <a:solidFill>
                  <a:sysClr val="windowText" lastClr="000000"/>
                </a:solidFill>
                <a:latin typeface="Calibri" panose="020F0502020204030204"/>
                <a:ea typeface="+mn-ea"/>
                <a:cs typeface="+mn-cs"/>
              </a:defRPr>
            </a:lvl3pPr>
            <a:lvl4pPr marL="1371600" algn="l" defTabSz="914400" rtl="0" eaLnBrk="1" latinLnBrk="0" hangingPunct="1">
              <a:defRPr sz="1800" kern="1200">
                <a:solidFill>
                  <a:sysClr val="windowText" lastClr="000000"/>
                </a:solidFill>
                <a:latin typeface="Calibri" panose="020F0502020204030204"/>
                <a:ea typeface="+mn-ea"/>
                <a:cs typeface="+mn-cs"/>
              </a:defRPr>
            </a:lvl4pPr>
            <a:lvl5pPr marL="1828800" algn="l" defTabSz="914400" rtl="0" eaLnBrk="1" latinLnBrk="0" hangingPunct="1">
              <a:defRPr sz="1800" kern="1200">
                <a:solidFill>
                  <a:sysClr val="windowText" lastClr="000000"/>
                </a:solidFill>
                <a:latin typeface="Calibri" panose="020F0502020204030204"/>
                <a:ea typeface="+mn-ea"/>
                <a:cs typeface="+mn-cs"/>
              </a:defRPr>
            </a:lvl5pPr>
            <a:lvl6pPr marL="2286000" algn="l" defTabSz="914400" rtl="0" eaLnBrk="1" latinLnBrk="0" hangingPunct="1">
              <a:defRPr sz="1800" kern="1200">
                <a:solidFill>
                  <a:sysClr val="windowText" lastClr="000000"/>
                </a:solidFill>
                <a:latin typeface="Calibri" panose="020F0502020204030204"/>
                <a:ea typeface="+mn-ea"/>
                <a:cs typeface="+mn-cs"/>
              </a:defRPr>
            </a:lvl6pPr>
            <a:lvl7pPr marL="2743200" algn="l" defTabSz="914400" rtl="0" eaLnBrk="1" latinLnBrk="0" hangingPunct="1">
              <a:defRPr sz="1800" kern="1200">
                <a:solidFill>
                  <a:sysClr val="windowText" lastClr="000000"/>
                </a:solidFill>
                <a:latin typeface="Calibri" panose="020F0502020204030204"/>
                <a:ea typeface="+mn-ea"/>
                <a:cs typeface="+mn-cs"/>
              </a:defRPr>
            </a:lvl7pPr>
            <a:lvl8pPr marL="3200400" algn="l" defTabSz="914400" rtl="0" eaLnBrk="1" latinLnBrk="0" hangingPunct="1">
              <a:defRPr sz="1800" kern="1200">
                <a:solidFill>
                  <a:sysClr val="windowText" lastClr="000000"/>
                </a:solidFill>
                <a:latin typeface="Calibri" panose="020F0502020204030204"/>
                <a:ea typeface="+mn-ea"/>
                <a:cs typeface="+mn-cs"/>
              </a:defRPr>
            </a:lvl8pPr>
            <a:lvl9pPr marL="3657600" algn="l" defTabSz="914400" rtl="0" eaLnBrk="1" latinLnBrk="0" hangingPunct="1">
              <a:defRPr sz="1800" kern="1200">
                <a:solidFill>
                  <a:sysClr val="windowText" lastClr="000000"/>
                </a:solidFill>
                <a:latin typeface="Calibri" panose="020F0502020204030204"/>
                <a:ea typeface="+mn-ea"/>
                <a:cs typeface="+mn-cs"/>
              </a:defRPr>
            </a:lvl9pPr>
          </a:lstStyle>
          <a:p>
            <a:r>
              <a:rPr lang="en-US" sz="2400" b="1" dirty="0">
                <a:solidFill>
                  <a:schemeClr val="accent1"/>
                </a:solidFill>
                <a:latin typeface="Ubuntu"/>
              </a:rPr>
              <a:t>Myth </a:t>
            </a:r>
            <a:endParaRPr lang="en-US" sz="2400" dirty="0">
              <a:solidFill>
                <a:schemeClr val="accent1"/>
              </a:solidFill>
              <a:latin typeface="Ubuntu"/>
            </a:endParaRPr>
          </a:p>
        </p:txBody>
      </p:sp>
      <p:sp>
        <p:nvSpPr>
          <p:cNvPr id="3" name="TextBox 1">
            <a:extLst>
              <a:ext uri="{FF2B5EF4-FFF2-40B4-BE49-F238E27FC236}">
                <a16:creationId xmlns:a16="http://schemas.microsoft.com/office/drawing/2014/main" id="{E2D1C354-357E-FE44-E879-DAC3811CFA8D}"/>
              </a:ext>
            </a:extLst>
          </p:cNvPr>
          <p:cNvSpPr txBox="1"/>
          <p:nvPr/>
        </p:nvSpPr>
        <p:spPr>
          <a:xfrm>
            <a:off x="6881094" y="2797467"/>
            <a:ext cx="4438725" cy="1169551"/>
          </a:xfrm>
          <a:prstGeom prst="rect">
            <a:avLst/>
          </a:prstGeom>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b="1" dirty="0">
                <a:solidFill>
                  <a:schemeClr val="bg1"/>
                </a:solidFill>
                <a:latin typeface="Ubuntu"/>
                <a:cs typeface="Calibri"/>
              </a:rPr>
              <a:t>The statements on the left are myths. </a:t>
            </a:r>
          </a:p>
          <a:p>
            <a:pPr>
              <a:defRPr/>
            </a:pPr>
            <a:endParaRPr lang="en-GB" b="1" dirty="0">
              <a:solidFill>
                <a:schemeClr val="bg1"/>
              </a:solidFill>
              <a:latin typeface="Ubuntu"/>
              <a:cs typeface="Calibri"/>
            </a:endParaRPr>
          </a:p>
          <a:p>
            <a:pPr>
              <a:defRPr/>
            </a:pPr>
            <a:r>
              <a:rPr lang="en-GB" b="1" dirty="0">
                <a:solidFill>
                  <a:schemeClr val="bg1"/>
                </a:solidFill>
                <a:latin typeface="Ubuntu"/>
                <a:cs typeface="Calibri"/>
              </a:rPr>
              <a:t>What are the truths?</a:t>
            </a:r>
          </a:p>
          <a:p>
            <a:pPr>
              <a:defRPr/>
            </a:pPr>
            <a:endParaRPr lang="en-GB" sz="1600" dirty="0">
              <a:solidFill>
                <a:schemeClr val="accent1"/>
              </a:solidFill>
              <a:latin typeface="Ubuntu"/>
              <a:cs typeface="Calibri"/>
            </a:endParaRPr>
          </a:p>
        </p:txBody>
      </p:sp>
      <p:sp>
        <p:nvSpPr>
          <p:cNvPr id="4" name="TextBox 3">
            <a:extLst>
              <a:ext uri="{FF2B5EF4-FFF2-40B4-BE49-F238E27FC236}">
                <a16:creationId xmlns:a16="http://schemas.microsoft.com/office/drawing/2014/main" id="{0CE58671-1E89-8663-8D0E-BBD9B89A9D2C}"/>
              </a:ext>
            </a:extLst>
          </p:cNvPr>
          <p:cNvSpPr txBox="1"/>
          <p:nvPr/>
        </p:nvSpPr>
        <p:spPr>
          <a:xfrm>
            <a:off x="560582" y="2189921"/>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attractive and cool.</a:t>
            </a:r>
            <a:endParaRPr lang="en-GB" sz="1600" dirty="0">
              <a:solidFill>
                <a:schemeClr val="bg1"/>
              </a:solidFill>
              <a:latin typeface="Ubuntu" panose="020B0504030602030204" pitchFamily="34" charset="0"/>
              <a:cs typeface="Calibri"/>
            </a:endParaRPr>
          </a:p>
        </p:txBody>
      </p:sp>
      <p:sp>
        <p:nvSpPr>
          <p:cNvPr id="5" name="TextBox 4">
            <a:extLst>
              <a:ext uri="{FF2B5EF4-FFF2-40B4-BE49-F238E27FC236}">
                <a16:creationId xmlns:a16="http://schemas.microsoft.com/office/drawing/2014/main" id="{CEED049D-61C0-A9BE-A639-7BD1E4F552DE}"/>
              </a:ext>
            </a:extLst>
          </p:cNvPr>
          <p:cNvSpPr txBox="1"/>
          <p:nvPr/>
        </p:nvSpPr>
        <p:spPr>
          <a:xfrm>
            <a:off x="560582" y="3059668"/>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thin</a:t>
            </a:r>
            <a:r>
              <a:rPr lang="en-GB" sz="1600" dirty="0">
                <a:solidFill>
                  <a:schemeClr val="bg1"/>
                </a:solidFill>
                <a:latin typeface="Ubuntu"/>
                <a:cs typeface="Calibri"/>
              </a:rPr>
              <a:t>.</a:t>
            </a:r>
          </a:p>
        </p:txBody>
      </p:sp>
      <p:sp>
        <p:nvSpPr>
          <p:cNvPr id="6" name="TextBox 5">
            <a:extLst>
              <a:ext uri="{FF2B5EF4-FFF2-40B4-BE49-F238E27FC236}">
                <a16:creationId xmlns:a16="http://schemas.microsoft.com/office/drawing/2014/main" id="{89747D1B-18AE-4C8A-6BA0-C3231BE35122}"/>
              </a:ext>
            </a:extLst>
          </p:cNvPr>
          <p:cNvSpPr txBox="1"/>
          <p:nvPr/>
        </p:nvSpPr>
        <p:spPr>
          <a:xfrm>
            <a:off x="560582" y="3929415"/>
            <a:ext cx="4435308" cy="646331"/>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I’m not harming anyone else when smoking</a:t>
            </a:r>
            <a:r>
              <a:rPr lang="en-GB" sz="1600" dirty="0">
                <a:solidFill>
                  <a:schemeClr val="bg1"/>
                </a:solidFill>
                <a:latin typeface="Ubuntu"/>
                <a:cs typeface="Calibri"/>
              </a:rPr>
              <a:t>.</a:t>
            </a:r>
          </a:p>
        </p:txBody>
      </p:sp>
      <p:sp>
        <p:nvSpPr>
          <p:cNvPr id="7" name="TextBox 6">
            <a:extLst>
              <a:ext uri="{FF2B5EF4-FFF2-40B4-BE49-F238E27FC236}">
                <a16:creationId xmlns:a16="http://schemas.microsoft.com/office/drawing/2014/main" id="{37AAAB27-5DC5-1356-1736-048C307EB4D6}"/>
              </a:ext>
            </a:extLst>
          </p:cNvPr>
          <p:cNvSpPr txBox="1"/>
          <p:nvPr/>
        </p:nvSpPr>
        <p:spPr>
          <a:xfrm>
            <a:off x="560582" y="5076161"/>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less stressed</a:t>
            </a:r>
            <a:r>
              <a:rPr lang="en-GB" sz="1600" dirty="0">
                <a:solidFill>
                  <a:schemeClr val="bg1"/>
                </a:solidFill>
                <a:latin typeface="Ubuntu"/>
                <a:cs typeface="Calibri"/>
              </a:rPr>
              <a:t>.</a:t>
            </a:r>
          </a:p>
        </p:txBody>
      </p:sp>
    </p:spTree>
    <p:extLst>
      <p:ext uri="{BB962C8B-B14F-4D97-AF65-F5344CB8AC3E}">
        <p14:creationId xmlns:p14="http://schemas.microsoft.com/office/powerpoint/2010/main" val="1953488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8D512-8DDF-036E-4FD8-C020B955A135}"/>
            </a:ext>
          </a:extLst>
        </p:cNvPr>
        <p:cNvGrpSpPr/>
        <p:nvPr/>
      </p:nvGrpSpPr>
      <p:grpSpPr>
        <a:xfrm>
          <a:off x="0" y="0"/>
          <a:ext cx="0" cy="0"/>
          <a:chOff x="0" y="0"/>
          <a:chExt cx="0" cy="0"/>
        </a:xfrm>
      </p:grpSpPr>
      <p:sp>
        <p:nvSpPr>
          <p:cNvPr id="2" name="Text Placeholder 3">
            <a:extLst>
              <a:ext uri="{FF2B5EF4-FFF2-40B4-BE49-F238E27FC236}">
                <a16:creationId xmlns:a16="http://schemas.microsoft.com/office/drawing/2014/main" id="{7A90AD74-A03E-4E77-C892-A7598051FE64}"/>
              </a:ext>
            </a:extLst>
          </p:cNvPr>
          <p:cNvSpPr txBox="1">
            <a:spLocks/>
          </p:cNvSpPr>
          <p:nvPr/>
        </p:nvSpPr>
        <p:spPr>
          <a:xfrm>
            <a:off x="5476703" y="349865"/>
            <a:ext cx="1882292" cy="447308"/>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ysClr val="windowText" lastClr="000000"/>
                </a:solidFill>
                <a:latin typeface="Calibri" panose="020F0502020204030204"/>
                <a:ea typeface="+mn-ea"/>
                <a:cs typeface="+mn-cs"/>
              </a:defRPr>
            </a:lvl1pPr>
            <a:lvl2pPr marL="457200" algn="l" defTabSz="914400" rtl="0" eaLnBrk="1" latinLnBrk="0" hangingPunct="1">
              <a:defRPr sz="1800" kern="1200">
                <a:solidFill>
                  <a:sysClr val="windowText" lastClr="000000"/>
                </a:solidFill>
                <a:latin typeface="Calibri" panose="020F0502020204030204"/>
                <a:ea typeface="+mn-ea"/>
                <a:cs typeface="+mn-cs"/>
              </a:defRPr>
            </a:lvl2pPr>
            <a:lvl3pPr marL="914400" algn="l" defTabSz="914400" rtl="0" eaLnBrk="1" latinLnBrk="0" hangingPunct="1">
              <a:defRPr sz="1800" kern="1200">
                <a:solidFill>
                  <a:sysClr val="windowText" lastClr="000000"/>
                </a:solidFill>
                <a:latin typeface="Calibri" panose="020F0502020204030204"/>
                <a:ea typeface="+mn-ea"/>
                <a:cs typeface="+mn-cs"/>
              </a:defRPr>
            </a:lvl3pPr>
            <a:lvl4pPr marL="1371600" algn="l" defTabSz="914400" rtl="0" eaLnBrk="1" latinLnBrk="0" hangingPunct="1">
              <a:defRPr sz="1800" kern="1200">
                <a:solidFill>
                  <a:sysClr val="windowText" lastClr="000000"/>
                </a:solidFill>
                <a:latin typeface="Calibri" panose="020F0502020204030204"/>
                <a:ea typeface="+mn-ea"/>
                <a:cs typeface="+mn-cs"/>
              </a:defRPr>
            </a:lvl4pPr>
            <a:lvl5pPr marL="1828800" algn="l" defTabSz="914400" rtl="0" eaLnBrk="1" latinLnBrk="0" hangingPunct="1">
              <a:defRPr sz="1800" kern="1200">
                <a:solidFill>
                  <a:sysClr val="windowText" lastClr="000000"/>
                </a:solidFill>
                <a:latin typeface="Calibri" panose="020F0502020204030204"/>
                <a:ea typeface="+mn-ea"/>
                <a:cs typeface="+mn-cs"/>
              </a:defRPr>
            </a:lvl5pPr>
            <a:lvl6pPr marL="2286000" algn="l" defTabSz="914400" rtl="0" eaLnBrk="1" latinLnBrk="0" hangingPunct="1">
              <a:defRPr sz="1800" kern="1200">
                <a:solidFill>
                  <a:sysClr val="windowText" lastClr="000000"/>
                </a:solidFill>
                <a:latin typeface="Calibri" panose="020F0502020204030204"/>
                <a:ea typeface="+mn-ea"/>
                <a:cs typeface="+mn-cs"/>
              </a:defRPr>
            </a:lvl6pPr>
            <a:lvl7pPr marL="2743200" algn="l" defTabSz="914400" rtl="0" eaLnBrk="1" latinLnBrk="0" hangingPunct="1">
              <a:defRPr sz="1800" kern="1200">
                <a:solidFill>
                  <a:sysClr val="windowText" lastClr="000000"/>
                </a:solidFill>
                <a:latin typeface="Calibri" panose="020F0502020204030204"/>
                <a:ea typeface="+mn-ea"/>
                <a:cs typeface="+mn-cs"/>
              </a:defRPr>
            </a:lvl7pPr>
            <a:lvl8pPr marL="3200400" algn="l" defTabSz="914400" rtl="0" eaLnBrk="1" latinLnBrk="0" hangingPunct="1">
              <a:defRPr sz="1800" kern="1200">
                <a:solidFill>
                  <a:sysClr val="windowText" lastClr="000000"/>
                </a:solidFill>
                <a:latin typeface="Calibri" panose="020F0502020204030204"/>
                <a:ea typeface="+mn-ea"/>
                <a:cs typeface="+mn-cs"/>
              </a:defRPr>
            </a:lvl8pPr>
            <a:lvl9pPr marL="3657600" algn="l" defTabSz="914400" rtl="0" eaLnBrk="1" latinLnBrk="0" hangingPunct="1">
              <a:defRPr sz="1800" kern="1200">
                <a:solidFill>
                  <a:sysClr val="windowText" lastClr="000000"/>
                </a:solidFill>
                <a:latin typeface="Calibri" panose="020F0502020204030204"/>
                <a:ea typeface="+mn-ea"/>
                <a:cs typeface="+mn-cs"/>
              </a:defRPr>
            </a:lvl9pPr>
          </a:lstStyle>
          <a:p>
            <a:r>
              <a:rPr lang="en-US" sz="4000" b="1" dirty="0">
                <a:solidFill>
                  <a:schemeClr val="accent1"/>
                </a:solidFill>
                <a:latin typeface="Ubuntu"/>
              </a:rPr>
              <a:t>Myth </a:t>
            </a:r>
            <a:endParaRPr lang="en-US" sz="4000" dirty="0">
              <a:solidFill>
                <a:schemeClr val="accent1"/>
              </a:solidFill>
              <a:latin typeface="Ubuntu"/>
            </a:endParaRPr>
          </a:p>
        </p:txBody>
      </p:sp>
      <p:sp>
        <p:nvSpPr>
          <p:cNvPr id="4" name="TextBox 3">
            <a:extLst>
              <a:ext uri="{FF2B5EF4-FFF2-40B4-BE49-F238E27FC236}">
                <a16:creationId xmlns:a16="http://schemas.microsoft.com/office/drawing/2014/main" id="{B2B140A7-944F-21DF-C14B-D97664116818}"/>
              </a:ext>
            </a:extLst>
          </p:cNvPr>
          <p:cNvSpPr txBox="1"/>
          <p:nvPr/>
        </p:nvSpPr>
        <p:spPr>
          <a:xfrm>
            <a:off x="530304" y="930879"/>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attractive and cool.</a:t>
            </a:r>
            <a:endParaRPr lang="en-GB" sz="1600" dirty="0">
              <a:solidFill>
                <a:schemeClr val="bg1"/>
              </a:solidFill>
              <a:latin typeface="Ubuntu" panose="020B0504030602030204" pitchFamily="34" charset="0"/>
              <a:cs typeface="Calibri"/>
            </a:endParaRPr>
          </a:p>
        </p:txBody>
      </p:sp>
      <p:sp>
        <p:nvSpPr>
          <p:cNvPr id="6" name="TextBox 5">
            <a:extLst>
              <a:ext uri="{FF2B5EF4-FFF2-40B4-BE49-F238E27FC236}">
                <a16:creationId xmlns:a16="http://schemas.microsoft.com/office/drawing/2014/main" id="{9604335B-C0FD-F742-72E7-F6B13BF1DA5A}"/>
              </a:ext>
            </a:extLst>
          </p:cNvPr>
          <p:cNvSpPr txBox="1"/>
          <p:nvPr/>
        </p:nvSpPr>
        <p:spPr>
          <a:xfrm>
            <a:off x="530304" y="3601874"/>
            <a:ext cx="4736003"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I’m not harming anyone else when smoking</a:t>
            </a:r>
            <a:r>
              <a:rPr lang="en-GB" sz="1600" dirty="0">
                <a:solidFill>
                  <a:schemeClr val="bg1"/>
                </a:solidFill>
                <a:latin typeface="Ubuntu"/>
                <a:cs typeface="Calibri"/>
              </a:rPr>
              <a:t>.</a:t>
            </a:r>
          </a:p>
        </p:txBody>
      </p:sp>
      <p:sp>
        <p:nvSpPr>
          <p:cNvPr id="11" name="TextBox 10">
            <a:extLst>
              <a:ext uri="{FF2B5EF4-FFF2-40B4-BE49-F238E27FC236}">
                <a16:creationId xmlns:a16="http://schemas.microsoft.com/office/drawing/2014/main" id="{B3D76F00-988F-FFEF-25EE-13665FF34B4F}"/>
              </a:ext>
            </a:extLst>
          </p:cNvPr>
          <p:cNvSpPr txBox="1"/>
          <p:nvPr/>
        </p:nvSpPr>
        <p:spPr>
          <a:xfrm>
            <a:off x="143892" y="1373370"/>
            <a:ext cx="9925393" cy="1865254"/>
          </a:xfrm>
          <a:prstGeom prst="rect">
            <a:avLst/>
          </a:prstGeom>
          <a:noFill/>
        </p:spPr>
        <p:txBody>
          <a:bodyPr wrap="square" lIns="91440" tIns="45720" rIns="91440" bIns="45720" anchor="t">
            <a:spAutoFit/>
          </a:bodyPr>
          <a:lstStyle/>
          <a:p>
            <a:pPr marL="285750" indent="-285750">
              <a:lnSpc>
                <a:spcPts val="1800"/>
              </a:lnSpc>
              <a:spcBef>
                <a:spcPts val="1200"/>
              </a:spcBef>
              <a:spcAft>
                <a:spcPts val="1200"/>
              </a:spcAft>
              <a:buFont typeface="Arial" panose="020B0604020202020204" pitchFamily="34" charset="0"/>
              <a:buChar char="•"/>
            </a:pPr>
            <a:r>
              <a:rPr lang="en-GB" dirty="0">
                <a:solidFill>
                  <a:srgbClr val="0A0A0A"/>
                </a:solidFill>
                <a:latin typeface="Ubuntu"/>
              </a:rPr>
              <a:t>This view</a:t>
            </a:r>
            <a:r>
              <a:rPr lang="en-GB" b="0" i="0" dirty="0">
                <a:solidFill>
                  <a:srgbClr val="0A0A0A"/>
                </a:solidFill>
                <a:effectLst/>
                <a:latin typeface="Ubuntu"/>
              </a:rPr>
              <a:t> is often influenced by portrayals in television, film, and </a:t>
            </a:r>
            <a:r>
              <a:rPr lang="en-GB" dirty="0">
                <a:solidFill>
                  <a:srgbClr val="0A0A0A"/>
                </a:solidFill>
                <a:latin typeface="Ubuntu"/>
              </a:rPr>
              <a:t>cartoons</a:t>
            </a:r>
            <a:r>
              <a:rPr lang="en-GB" b="0" i="0" dirty="0">
                <a:solidFill>
                  <a:srgbClr val="0A0A0A"/>
                </a:solidFill>
                <a:effectLst/>
                <a:latin typeface="Ubuntu"/>
              </a:rPr>
              <a:t>.  </a:t>
            </a:r>
          </a:p>
          <a:p>
            <a:pPr marL="285750" indent="-285750">
              <a:lnSpc>
                <a:spcPts val="1800"/>
              </a:lnSpc>
              <a:spcBef>
                <a:spcPts val="1200"/>
              </a:spcBef>
              <a:spcAft>
                <a:spcPts val="1200"/>
              </a:spcAft>
              <a:buFont typeface="Arial" panose="020B0604020202020204" pitchFamily="34" charset="0"/>
              <a:buChar char="•"/>
            </a:pPr>
            <a:r>
              <a:rPr lang="en-GB" b="0" i="0">
                <a:solidFill>
                  <a:srgbClr val="0A0A0A"/>
                </a:solidFill>
                <a:effectLst/>
                <a:latin typeface="Ubuntu"/>
              </a:rPr>
              <a:t>Media companies may benefit financially </a:t>
            </a:r>
            <a:r>
              <a:rPr lang="en-GB">
                <a:solidFill>
                  <a:srgbClr val="0A0A0A"/>
                </a:solidFill>
                <a:latin typeface="Ubuntu"/>
              </a:rPr>
              <a:t>from showing certain products</a:t>
            </a:r>
            <a:r>
              <a:rPr lang="en-GB" b="0" i="0">
                <a:solidFill>
                  <a:srgbClr val="0A0A0A"/>
                </a:solidFill>
                <a:effectLst/>
                <a:latin typeface="Ubuntu"/>
              </a:rPr>
              <a:t>, which can create an </a:t>
            </a:r>
            <a:r>
              <a:rPr lang="en-GB" b="0" i="0" dirty="0">
                <a:solidFill>
                  <a:srgbClr val="0A0A0A"/>
                </a:solidFill>
                <a:effectLst/>
                <a:latin typeface="Ubuntu"/>
              </a:rPr>
              <a:t>incentive to feature characters who use specific products, such as tobacco.</a:t>
            </a:r>
          </a:p>
          <a:p>
            <a:pPr marL="285750" indent="-285750">
              <a:lnSpc>
                <a:spcPts val="1800"/>
              </a:lnSpc>
              <a:spcBef>
                <a:spcPts val="1200"/>
              </a:spcBef>
              <a:spcAft>
                <a:spcPts val="1200"/>
              </a:spcAft>
              <a:buFont typeface="Arial" panose="020B0604020202020204" pitchFamily="34" charset="0"/>
              <a:buChar char="•"/>
            </a:pPr>
            <a:r>
              <a:rPr lang="en-GB" b="0" i="0" dirty="0">
                <a:solidFill>
                  <a:srgbClr val="0A0A0A"/>
                </a:solidFill>
                <a:effectLst/>
                <a:latin typeface="Ubuntu"/>
              </a:rPr>
              <a:t>When an </a:t>
            </a:r>
            <a:r>
              <a:rPr lang="en-GB" dirty="0">
                <a:solidFill>
                  <a:srgbClr val="0A0A0A"/>
                </a:solidFill>
                <a:latin typeface="Ubuntu"/>
              </a:rPr>
              <a:t>attractive, desirable</a:t>
            </a:r>
            <a:r>
              <a:rPr lang="en-GB" b="0" i="0" dirty="0">
                <a:solidFill>
                  <a:srgbClr val="0A0A0A"/>
                </a:solidFill>
                <a:effectLst/>
                <a:latin typeface="Ubuntu"/>
              </a:rPr>
              <a:t> </a:t>
            </a:r>
            <a:r>
              <a:rPr lang="en-GB" dirty="0">
                <a:solidFill>
                  <a:srgbClr val="0A0A0A"/>
                </a:solidFill>
                <a:latin typeface="Ubuntu"/>
              </a:rPr>
              <a:t>or influential character</a:t>
            </a:r>
            <a:r>
              <a:rPr lang="en-GB" b="0" i="0" dirty="0">
                <a:solidFill>
                  <a:srgbClr val="0A0A0A"/>
                </a:solidFill>
                <a:effectLst/>
                <a:latin typeface="Ubuntu"/>
              </a:rPr>
              <a:t> is depicted as a smoker </a:t>
            </a:r>
            <a:r>
              <a:rPr lang="en-GB" dirty="0">
                <a:solidFill>
                  <a:srgbClr val="0A0A0A"/>
                </a:solidFill>
                <a:latin typeface="Ubuntu"/>
              </a:rPr>
              <a:t>on TV</a:t>
            </a:r>
            <a:r>
              <a:rPr lang="en-GB" b="0" i="0" dirty="0">
                <a:solidFill>
                  <a:srgbClr val="0A0A0A"/>
                </a:solidFill>
                <a:effectLst/>
                <a:latin typeface="Ubuntu"/>
              </a:rPr>
              <a:t>, audiences may be more inclined to </a:t>
            </a:r>
            <a:r>
              <a:rPr lang="en-GB" dirty="0">
                <a:solidFill>
                  <a:srgbClr val="0A0A0A"/>
                </a:solidFill>
                <a:latin typeface="Ubuntu"/>
              </a:rPr>
              <a:t>want to try smoking.</a:t>
            </a:r>
            <a:endParaRPr lang="en-GB" b="0" i="0" dirty="0">
              <a:solidFill>
                <a:srgbClr val="0A0A0A"/>
              </a:solidFill>
              <a:effectLst/>
              <a:latin typeface="Ubuntu"/>
            </a:endParaRPr>
          </a:p>
        </p:txBody>
      </p:sp>
      <p:sp>
        <p:nvSpPr>
          <p:cNvPr id="13" name="TextBox 12">
            <a:extLst>
              <a:ext uri="{FF2B5EF4-FFF2-40B4-BE49-F238E27FC236}">
                <a16:creationId xmlns:a16="http://schemas.microsoft.com/office/drawing/2014/main" id="{563EC568-E49B-F576-9D4E-2FA093EE012B}"/>
              </a:ext>
            </a:extLst>
          </p:cNvPr>
          <p:cNvSpPr txBox="1"/>
          <p:nvPr/>
        </p:nvSpPr>
        <p:spPr>
          <a:xfrm>
            <a:off x="143892" y="4039390"/>
            <a:ext cx="10665622" cy="2323713"/>
          </a:xfrm>
          <a:prstGeom prst="rect">
            <a:avLst/>
          </a:prstGeom>
          <a:noFill/>
        </p:spPr>
        <p:txBody>
          <a:bodyPr wrap="square" lIns="91440" tIns="45720" rIns="91440" bIns="45720" anchor="t">
            <a:spAutoFit/>
          </a:bodyPr>
          <a:lstStyle/>
          <a:p>
            <a:pPr marL="285750" indent="-285750">
              <a:lnSpc>
                <a:spcPts val="1800"/>
              </a:lnSpc>
              <a:spcBef>
                <a:spcPts val="1200"/>
              </a:spcBef>
              <a:spcAft>
                <a:spcPts val="1200"/>
              </a:spcAft>
              <a:buFont typeface="Arial" panose="020B0604020202020204" pitchFamily="34" charset="0"/>
              <a:buChar char="•"/>
            </a:pPr>
            <a:r>
              <a:rPr lang="en-GB" b="0" i="0" dirty="0">
                <a:solidFill>
                  <a:srgbClr val="0A0A0A"/>
                </a:solidFill>
                <a:effectLst/>
                <a:latin typeface="Ubuntu"/>
              </a:rPr>
              <a:t>A significant </a:t>
            </a:r>
            <a:r>
              <a:rPr lang="en-GB" dirty="0">
                <a:solidFill>
                  <a:srgbClr val="0A0A0A"/>
                </a:solidFill>
                <a:latin typeface="Ubuntu"/>
              </a:rPr>
              <a:t>proportion</a:t>
            </a:r>
            <a:r>
              <a:rPr lang="en-GB" b="0" i="0" dirty="0">
                <a:solidFill>
                  <a:srgbClr val="0A0A0A"/>
                </a:solidFill>
                <a:effectLst/>
                <a:latin typeface="Ubuntu"/>
              </a:rPr>
              <a:t> of cigarette smoke, approximately 80%, is invisible, making it impossible to determine </a:t>
            </a:r>
            <a:r>
              <a:rPr lang="en-GB" dirty="0">
                <a:solidFill>
                  <a:srgbClr val="0A0A0A"/>
                </a:solidFill>
                <a:latin typeface="Ubuntu"/>
              </a:rPr>
              <a:t>where it is going</a:t>
            </a:r>
            <a:r>
              <a:rPr lang="en-GB" b="0" i="0" dirty="0">
                <a:solidFill>
                  <a:srgbClr val="0A0A0A"/>
                </a:solidFill>
                <a:effectLst/>
                <a:latin typeface="Ubuntu"/>
              </a:rPr>
              <a:t>.</a:t>
            </a:r>
          </a:p>
          <a:p>
            <a:pPr marL="285750" indent="-285750">
              <a:lnSpc>
                <a:spcPts val="1800"/>
              </a:lnSpc>
              <a:spcBef>
                <a:spcPts val="1200"/>
              </a:spcBef>
              <a:spcAft>
                <a:spcPts val="1200"/>
              </a:spcAft>
              <a:buFont typeface="Arial" panose="020B0604020202020204" pitchFamily="34" charset="0"/>
              <a:buChar char="•"/>
            </a:pPr>
            <a:r>
              <a:rPr lang="en-GB" dirty="0">
                <a:solidFill>
                  <a:srgbClr val="0A0A0A"/>
                </a:solidFill>
                <a:latin typeface="Ubuntu"/>
              </a:rPr>
              <a:t>Second-hand</a:t>
            </a:r>
            <a:r>
              <a:rPr lang="en-GB" b="0" i="0" dirty="0">
                <a:solidFill>
                  <a:srgbClr val="0A0A0A"/>
                </a:solidFill>
                <a:effectLst/>
                <a:latin typeface="Ubuntu"/>
              </a:rPr>
              <a:t> smoke, defined as the smoke inhaled by non-smokers, poses health risks to individuals including friends </a:t>
            </a:r>
            <a:r>
              <a:rPr lang="en-GB" dirty="0">
                <a:solidFill>
                  <a:srgbClr val="0A0A0A"/>
                </a:solidFill>
                <a:latin typeface="Ubuntu"/>
              </a:rPr>
              <a:t>and </a:t>
            </a:r>
            <a:r>
              <a:rPr lang="en-GB" b="0" i="0" dirty="0">
                <a:solidFill>
                  <a:srgbClr val="0A0A0A"/>
                </a:solidFill>
                <a:effectLst/>
                <a:latin typeface="Ubuntu"/>
              </a:rPr>
              <a:t>family </a:t>
            </a:r>
            <a:r>
              <a:rPr lang="en-GB" dirty="0">
                <a:solidFill>
                  <a:srgbClr val="0A0A0A"/>
                </a:solidFill>
                <a:latin typeface="Ubuntu"/>
              </a:rPr>
              <a:t>(</a:t>
            </a:r>
            <a:r>
              <a:rPr lang="en-GB" b="0" i="0" dirty="0">
                <a:solidFill>
                  <a:srgbClr val="0A0A0A"/>
                </a:solidFill>
                <a:effectLst/>
                <a:latin typeface="Ubuntu"/>
              </a:rPr>
              <a:t>and </a:t>
            </a:r>
            <a:r>
              <a:rPr lang="en-GB" dirty="0">
                <a:solidFill>
                  <a:srgbClr val="0A0A0A"/>
                </a:solidFill>
                <a:latin typeface="Ubuntu"/>
              </a:rPr>
              <a:t>also </a:t>
            </a:r>
            <a:r>
              <a:rPr lang="en-GB" b="0" i="0" dirty="0">
                <a:solidFill>
                  <a:srgbClr val="0A0A0A"/>
                </a:solidFill>
                <a:effectLst/>
                <a:latin typeface="Ubuntu"/>
              </a:rPr>
              <a:t>pets</a:t>
            </a:r>
            <a:r>
              <a:rPr lang="en-GB" dirty="0">
                <a:solidFill>
                  <a:srgbClr val="0A0A0A"/>
                </a:solidFill>
                <a:latin typeface="Ubuntu"/>
              </a:rPr>
              <a:t>),</a:t>
            </a:r>
            <a:r>
              <a:rPr lang="en-GB" b="0" i="0" dirty="0">
                <a:solidFill>
                  <a:srgbClr val="0A0A0A"/>
                </a:solidFill>
                <a:effectLst/>
                <a:latin typeface="Ubuntu"/>
              </a:rPr>
              <a:t> as well as anyone in the immediate vicinity of a smoker.</a:t>
            </a:r>
          </a:p>
          <a:p>
            <a:pPr marL="285750" indent="-285750" algn="l">
              <a:lnSpc>
                <a:spcPts val="1800"/>
              </a:lnSpc>
              <a:spcBef>
                <a:spcPts val="1200"/>
              </a:spcBef>
              <a:spcAft>
                <a:spcPts val="1200"/>
              </a:spcAft>
              <a:buFont typeface="Arial" panose="020B0604020202020204" pitchFamily="34" charset="0"/>
              <a:buChar char="•"/>
            </a:pPr>
            <a:r>
              <a:rPr lang="en-GB" b="0" i="0" dirty="0">
                <a:solidFill>
                  <a:srgbClr val="0A0A0A"/>
                </a:solidFill>
                <a:effectLst/>
                <a:latin typeface="Ubuntu"/>
              </a:rPr>
              <a:t>Ventilation methods, such as opening doors or windows, are not effective in eliminating </a:t>
            </a:r>
            <a:r>
              <a:rPr lang="en-GB" dirty="0">
                <a:solidFill>
                  <a:srgbClr val="0A0A0A"/>
                </a:solidFill>
                <a:latin typeface="Ubuntu"/>
              </a:rPr>
              <a:t>second-hand</a:t>
            </a:r>
            <a:r>
              <a:rPr lang="en-GB" b="0" i="0" dirty="0">
                <a:solidFill>
                  <a:srgbClr val="0A0A0A"/>
                </a:solidFill>
                <a:effectLst/>
                <a:latin typeface="Ubuntu"/>
              </a:rPr>
              <a:t> smoke which can linger in an indoor environment for up to three hours.</a:t>
            </a:r>
          </a:p>
        </p:txBody>
      </p:sp>
    </p:spTree>
    <p:extLst>
      <p:ext uri="{BB962C8B-B14F-4D97-AF65-F5344CB8AC3E}">
        <p14:creationId xmlns:p14="http://schemas.microsoft.com/office/powerpoint/2010/main" val="42186007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82270A9-2586-D3CB-4D40-07F7EA73DF7F}"/>
              </a:ext>
            </a:extLst>
          </p:cNvPr>
          <p:cNvSpPr txBox="1"/>
          <p:nvPr/>
        </p:nvSpPr>
        <p:spPr>
          <a:xfrm>
            <a:off x="503775" y="1317669"/>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thin</a:t>
            </a:r>
            <a:r>
              <a:rPr lang="en-GB" sz="1600" dirty="0">
                <a:solidFill>
                  <a:schemeClr val="bg1"/>
                </a:solidFill>
                <a:latin typeface="Ubuntu"/>
                <a:cs typeface="Calibri"/>
              </a:rPr>
              <a:t>.</a:t>
            </a:r>
          </a:p>
        </p:txBody>
      </p:sp>
      <p:sp>
        <p:nvSpPr>
          <p:cNvPr id="2" name="Text Placeholder 3">
            <a:extLst>
              <a:ext uri="{FF2B5EF4-FFF2-40B4-BE49-F238E27FC236}">
                <a16:creationId xmlns:a16="http://schemas.microsoft.com/office/drawing/2014/main" id="{9E3B27E3-2B7A-92BB-3328-D0886AE72435}"/>
              </a:ext>
            </a:extLst>
          </p:cNvPr>
          <p:cNvSpPr txBox="1">
            <a:spLocks/>
          </p:cNvSpPr>
          <p:nvPr/>
        </p:nvSpPr>
        <p:spPr>
          <a:xfrm>
            <a:off x="5476450" y="345489"/>
            <a:ext cx="1882292" cy="447308"/>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ysClr val="windowText" lastClr="000000"/>
                </a:solidFill>
                <a:latin typeface="Calibri" panose="020F0502020204030204"/>
                <a:ea typeface="+mn-ea"/>
                <a:cs typeface="+mn-cs"/>
              </a:defRPr>
            </a:lvl1pPr>
            <a:lvl2pPr marL="457200" algn="l" defTabSz="914400" rtl="0" eaLnBrk="1" latinLnBrk="0" hangingPunct="1">
              <a:defRPr sz="1800" kern="1200">
                <a:solidFill>
                  <a:sysClr val="windowText" lastClr="000000"/>
                </a:solidFill>
                <a:latin typeface="Calibri" panose="020F0502020204030204"/>
                <a:ea typeface="+mn-ea"/>
                <a:cs typeface="+mn-cs"/>
              </a:defRPr>
            </a:lvl2pPr>
            <a:lvl3pPr marL="914400" algn="l" defTabSz="914400" rtl="0" eaLnBrk="1" latinLnBrk="0" hangingPunct="1">
              <a:defRPr sz="1800" kern="1200">
                <a:solidFill>
                  <a:sysClr val="windowText" lastClr="000000"/>
                </a:solidFill>
                <a:latin typeface="Calibri" panose="020F0502020204030204"/>
                <a:ea typeface="+mn-ea"/>
                <a:cs typeface="+mn-cs"/>
              </a:defRPr>
            </a:lvl3pPr>
            <a:lvl4pPr marL="1371600" algn="l" defTabSz="914400" rtl="0" eaLnBrk="1" latinLnBrk="0" hangingPunct="1">
              <a:defRPr sz="1800" kern="1200">
                <a:solidFill>
                  <a:sysClr val="windowText" lastClr="000000"/>
                </a:solidFill>
                <a:latin typeface="Calibri" panose="020F0502020204030204"/>
                <a:ea typeface="+mn-ea"/>
                <a:cs typeface="+mn-cs"/>
              </a:defRPr>
            </a:lvl4pPr>
            <a:lvl5pPr marL="1828800" algn="l" defTabSz="914400" rtl="0" eaLnBrk="1" latinLnBrk="0" hangingPunct="1">
              <a:defRPr sz="1800" kern="1200">
                <a:solidFill>
                  <a:sysClr val="windowText" lastClr="000000"/>
                </a:solidFill>
                <a:latin typeface="Calibri" panose="020F0502020204030204"/>
                <a:ea typeface="+mn-ea"/>
                <a:cs typeface="+mn-cs"/>
              </a:defRPr>
            </a:lvl5pPr>
            <a:lvl6pPr marL="2286000" algn="l" defTabSz="914400" rtl="0" eaLnBrk="1" latinLnBrk="0" hangingPunct="1">
              <a:defRPr sz="1800" kern="1200">
                <a:solidFill>
                  <a:sysClr val="windowText" lastClr="000000"/>
                </a:solidFill>
                <a:latin typeface="Calibri" panose="020F0502020204030204"/>
                <a:ea typeface="+mn-ea"/>
                <a:cs typeface="+mn-cs"/>
              </a:defRPr>
            </a:lvl6pPr>
            <a:lvl7pPr marL="2743200" algn="l" defTabSz="914400" rtl="0" eaLnBrk="1" latinLnBrk="0" hangingPunct="1">
              <a:defRPr sz="1800" kern="1200">
                <a:solidFill>
                  <a:sysClr val="windowText" lastClr="000000"/>
                </a:solidFill>
                <a:latin typeface="Calibri" panose="020F0502020204030204"/>
                <a:ea typeface="+mn-ea"/>
                <a:cs typeface="+mn-cs"/>
              </a:defRPr>
            </a:lvl7pPr>
            <a:lvl8pPr marL="3200400" algn="l" defTabSz="914400" rtl="0" eaLnBrk="1" latinLnBrk="0" hangingPunct="1">
              <a:defRPr sz="1800" kern="1200">
                <a:solidFill>
                  <a:sysClr val="windowText" lastClr="000000"/>
                </a:solidFill>
                <a:latin typeface="Calibri" panose="020F0502020204030204"/>
                <a:ea typeface="+mn-ea"/>
                <a:cs typeface="+mn-cs"/>
              </a:defRPr>
            </a:lvl8pPr>
            <a:lvl9pPr marL="3657600" algn="l" defTabSz="914400" rtl="0" eaLnBrk="1" latinLnBrk="0" hangingPunct="1">
              <a:defRPr sz="1800" kern="1200">
                <a:solidFill>
                  <a:sysClr val="windowText" lastClr="000000"/>
                </a:solidFill>
                <a:latin typeface="Calibri" panose="020F0502020204030204"/>
                <a:ea typeface="+mn-ea"/>
                <a:cs typeface="+mn-cs"/>
              </a:defRPr>
            </a:lvl9pPr>
          </a:lstStyle>
          <a:p>
            <a:r>
              <a:rPr lang="en-US" sz="4000" b="1" dirty="0">
                <a:solidFill>
                  <a:schemeClr val="accent1"/>
                </a:solidFill>
                <a:latin typeface="Ubuntu"/>
              </a:rPr>
              <a:t>Myth </a:t>
            </a:r>
            <a:endParaRPr lang="en-US" sz="4000" dirty="0">
              <a:solidFill>
                <a:schemeClr val="accent1"/>
              </a:solidFill>
              <a:latin typeface="Ubuntu"/>
            </a:endParaRPr>
          </a:p>
        </p:txBody>
      </p:sp>
      <p:sp>
        <p:nvSpPr>
          <p:cNvPr id="7" name="TextBox 6">
            <a:extLst>
              <a:ext uri="{FF2B5EF4-FFF2-40B4-BE49-F238E27FC236}">
                <a16:creationId xmlns:a16="http://schemas.microsoft.com/office/drawing/2014/main" id="{F8B4ABD1-7284-9DEF-972F-25E22DDC4AFC}"/>
              </a:ext>
            </a:extLst>
          </p:cNvPr>
          <p:cNvSpPr txBox="1"/>
          <p:nvPr/>
        </p:nvSpPr>
        <p:spPr>
          <a:xfrm>
            <a:off x="503775" y="3244334"/>
            <a:ext cx="4435308" cy="369332"/>
          </a:xfrm>
          <a:prstGeom prst="rect">
            <a:avLst/>
          </a:prstGeom>
          <a:solidFill>
            <a:schemeClr val="accent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dirty="0">
                <a:solidFill>
                  <a:schemeClr val="bg1"/>
                </a:solidFill>
                <a:latin typeface="Ubuntu" panose="020B0504030602030204" pitchFamily="34" charset="0"/>
              </a:rPr>
              <a:t>Smoking makes you less stressed</a:t>
            </a:r>
            <a:r>
              <a:rPr lang="en-GB" sz="1600" dirty="0">
                <a:solidFill>
                  <a:schemeClr val="bg1"/>
                </a:solidFill>
                <a:latin typeface="Ubuntu"/>
                <a:cs typeface="Calibri"/>
              </a:rPr>
              <a:t>.</a:t>
            </a:r>
          </a:p>
        </p:txBody>
      </p:sp>
      <p:sp>
        <p:nvSpPr>
          <p:cNvPr id="4" name="TextBox 3">
            <a:extLst>
              <a:ext uri="{FF2B5EF4-FFF2-40B4-BE49-F238E27FC236}">
                <a16:creationId xmlns:a16="http://schemas.microsoft.com/office/drawing/2014/main" id="{FDAA7F52-14D7-4A92-4FF3-CC5B1AD63EA7}"/>
              </a:ext>
            </a:extLst>
          </p:cNvPr>
          <p:cNvSpPr txBox="1"/>
          <p:nvPr/>
        </p:nvSpPr>
        <p:spPr>
          <a:xfrm>
            <a:off x="321595" y="1865365"/>
            <a:ext cx="9622922" cy="1095813"/>
          </a:xfrm>
          <a:prstGeom prst="rect">
            <a:avLst/>
          </a:prstGeom>
          <a:noFill/>
        </p:spPr>
        <p:txBody>
          <a:bodyPr wrap="square" lIns="91440" tIns="45720" rIns="91440" bIns="45720" anchor="t">
            <a:spAutoFit/>
          </a:bodyPr>
          <a:lstStyle/>
          <a:p>
            <a:pPr marL="285750" indent="-285750" algn="l">
              <a:lnSpc>
                <a:spcPts val="1800"/>
              </a:lnSpc>
              <a:spcBef>
                <a:spcPts val="1200"/>
              </a:spcBef>
              <a:spcAft>
                <a:spcPts val="1200"/>
              </a:spcAft>
              <a:buFont typeface="Arial" panose="020B0604020202020204" pitchFamily="34" charset="0"/>
              <a:buChar char="•"/>
            </a:pPr>
            <a:r>
              <a:rPr lang="en-GB" b="0" i="0" dirty="0">
                <a:solidFill>
                  <a:srgbClr val="0A0A0A"/>
                </a:solidFill>
                <a:effectLst/>
                <a:latin typeface="Ubuntu"/>
              </a:rPr>
              <a:t>There are no ingredients in cigarettes that induce weight loss.</a:t>
            </a:r>
          </a:p>
          <a:p>
            <a:pPr marL="285750" indent="-285750">
              <a:lnSpc>
                <a:spcPts val="1800"/>
              </a:lnSpc>
              <a:spcBef>
                <a:spcPts val="1200"/>
              </a:spcBef>
              <a:spcAft>
                <a:spcPts val="1200"/>
              </a:spcAft>
              <a:buFont typeface="Arial" panose="020B0604020202020204" pitchFamily="34" charset="0"/>
              <a:buChar char="•"/>
            </a:pPr>
            <a:r>
              <a:rPr lang="en-GB" b="0" i="0">
                <a:solidFill>
                  <a:srgbClr val="0A0A0A"/>
                </a:solidFill>
                <a:effectLst/>
                <a:latin typeface="Ubuntu"/>
              </a:rPr>
              <a:t>Individuals who smoke may experience weight gain </a:t>
            </a:r>
            <a:r>
              <a:rPr lang="en-GB">
                <a:solidFill>
                  <a:srgbClr val="0A0A0A"/>
                </a:solidFill>
                <a:latin typeface="Ubuntu"/>
              </a:rPr>
              <a:t>when they give up</a:t>
            </a:r>
            <a:r>
              <a:rPr lang="en-GB" b="0" i="0">
                <a:solidFill>
                  <a:srgbClr val="0A0A0A"/>
                </a:solidFill>
                <a:effectLst/>
                <a:latin typeface="Ubuntu"/>
              </a:rPr>
              <a:t> smoking, often </a:t>
            </a:r>
            <a:r>
              <a:rPr lang="en-GB" b="0" i="0" dirty="0">
                <a:solidFill>
                  <a:srgbClr val="0A0A0A"/>
                </a:solidFill>
                <a:effectLst/>
                <a:latin typeface="Ubuntu"/>
              </a:rPr>
              <a:t>due to substituting smoking with unhealthy snacking habits.</a:t>
            </a:r>
          </a:p>
        </p:txBody>
      </p:sp>
      <p:sp>
        <p:nvSpPr>
          <p:cNvPr id="8" name="TextBox 7">
            <a:extLst>
              <a:ext uri="{FF2B5EF4-FFF2-40B4-BE49-F238E27FC236}">
                <a16:creationId xmlns:a16="http://schemas.microsoft.com/office/drawing/2014/main" id="{E9404E75-7DA7-C58F-07FA-9997A6981892}"/>
              </a:ext>
            </a:extLst>
          </p:cNvPr>
          <p:cNvSpPr txBox="1"/>
          <p:nvPr/>
        </p:nvSpPr>
        <p:spPr>
          <a:xfrm>
            <a:off x="321595" y="3896822"/>
            <a:ext cx="9895903" cy="1862048"/>
          </a:xfrm>
          <a:prstGeom prst="rect">
            <a:avLst/>
          </a:prstGeom>
          <a:noFill/>
        </p:spPr>
        <p:txBody>
          <a:bodyPr wrap="square" lIns="91440" tIns="45720" rIns="91440" bIns="45720" anchor="t">
            <a:spAutoFit/>
          </a:bodyPr>
          <a:lstStyle/>
          <a:p>
            <a:pPr marL="285750" indent="-285750">
              <a:lnSpc>
                <a:spcPts val="1800"/>
              </a:lnSpc>
              <a:spcBef>
                <a:spcPts val="1200"/>
              </a:spcBef>
              <a:spcAft>
                <a:spcPts val="1200"/>
              </a:spcAft>
              <a:buFont typeface="Arial" panose="020B0604020202020204" pitchFamily="34" charset="0"/>
              <a:buChar char="•"/>
            </a:pPr>
            <a:r>
              <a:rPr lang="en-GB" dirty="0">
                <a:solidFill>
                  <a:srgbClr val="0A0A0A"/>
                </a:solidFill>
                <a:latin typeface="Ubuntu"/>
                <a:ea typeface="+mn-lt"/>
                <a:cs typeface="+mn-lt"/>
              </a:rPr>
              <a:t>Being addicted </a:t>
            </a:r>
            <a:r>
              <a:rPr lang="en-GB" b="0" i="0" dirty="0">
                <a:solidFill>
                  <a:srgbClr val="0A0A0A"/>
                </a:solidFill>
                <a:effectLst/>
                <a:latin typeface="Ubuntu"/>
                <a:ea typeface="+mn-lt"/>
                <a:cs typeface="+mn-lt"/>
              </a:rPr>
              <a:t>to </a:t>
            </a:r>
            <a:r>
              <a:rPr lang="en-GB" dirty="0">
                <a:solidFill>
                  <a:srgbClr val="0A0A0A"/>
                </a:solidFill>
                <a:latin typeface="Ubuntu"/>
                <a:ea typeface="+mn-lt"/>
                <a:cs typeface="+mn-lt"/>
              </a:rPr>
              <a:t>anything makes </a:t>
            </a:r>
            <a:r>
              <a:rPr lang="en-GB" b="0" i="0" dirty="0">
                <a:solidFill>
                  <a:srgbClr val="0A0A0A"/>
                </a:solidFill>
                <a:effectLst/>
                <a:latin typeface="Ubuntu"/>
                <a:ea typeface="+mn-lt"/>
                <a:cs typeface="+mn-lt"/>
              </a:rPr>
              <a:t>stress </a:t>
            </a:r>
            <a:r>
              <a:rPr lang="en-GB" dirty="0">
                <a:solidFill>
                  <a:srgbClr val="0A0A0A"/>
                </a:solidFill>
                <a:latin typeface="Ubuntu"/>
                <a:ea typeface="+mn-lt"/>
                <a:cs typeface="+mn-lt"/>
              </a:rPr>
              <a:t>worse in the first place</a:t>
            </a:r>
            <a:r>
              <a:rPr lang="en-GB" b="0" i="0" dirty="0">
                <a:solidFill>
                  <a:srgbClr val="0A0A0A"/>
                </a:solidFill>
                <a:effectLst/>
                <a:latin typeface="Ubuntu"/>
                <a:ea typeface="+mn-lt"/>
                <a:cs typeface="+mn-lt"/>
              </a:rPr>
              <a:t>.</a:t>
            </a:r>
            <a:r>
              <a:rPr lang="en-GB" dirty="0">
                <a:solidFill>
                  <a:srgbClr val="0A0A0A"/>
                </a:solidFill>
                <a:latin typeface="Ubuntu"/>
                <a:ea typeface="+mn-lt"/>
                <a:cs typeface="+mn-lt"/>
              </a:rPr>
              <a:t> </a:t>
            </a:r>
          </a:p>
          <a:p>
            <a:pPr marL="285750" indent="-285750">
              <a:lnSpc>
                <a:spcPts val="1800"/>
              </a:lnSpc>
              <a:spcBef>
                <a:spcPts val="1200"/>
              </a:spcBef>
              <a:spcAft>
                <a:spcPts val="1200"/>
              </a:spcAft>
              <a:buFont typeface="Arial" panose="020B0604020202020204" pitchFamily="34" charset="0"/>
              <a:buChar char="•"/>
            </a:pPr>
            <a:r>
              <a:rPr lang="en-GB" b="0" i="0">
                <a:solidFill>
                  <a:srgbClr val="0A0A0A"/>
                </a:solidFill>
                <a:effectLst/>
                <a:latin typeface="Ubuntu"/>
                <a:ea typeface="+mn-lt"/>
                <a:cs typeface="+mn-lt"/>
              </a:rPr>
              <a:t>Stressed </a:t>
            </a:r>
            <a:r>
              <a:rPr lang="en-GB">
                <a:solidFill>
                  <a:srgbClr val="0A0A0A"/>
                </a:solidFill>
                <a:latin typeface="Ubuntu"/>
                <a:ea typeface="+mn-lt"/>
                <a:cs typeface="+mn-lt"/>
              </a:rPr>
              <a:t>smokers </a:t>
            </a:r>
            <a:r>
              <a:rPr lang="en-GB" b="0" i="0">
                <a:solidFill>
                  <a:srgbClr val="0A0A0A"/>
                </a:solidFill>
                <a:effectLst/>
                <a:latin typeface="Ubuntu"/>
                <a:ea typeface="+mn-lt"/>
                <a:cs typeface="+mn-lt"/>
              </a:rPr>
              <a:t>feel </a:t>
            </a:r>
            <a:r>
              <a:rPr lang="en-GB">
                <a:solidFill>
                  <a:srgbClr val="0A0A0A"/>
                </a:solidFill>
                <a:latin typeface="Ubuntu"/>
                <a:ea typeface="+mn-lt"/>
                <a:cs typeface="+mn-lt"/>
              </a:rPr>
              <a:t>the need </a:t>
            </a:r>
            <a:r>
              <a:rPr lang="en-GB" b="0" i="0">
                <a:solidFill>
                  <a:srgbClr val="0A0A0A"/>
                </a:solidFill>
                <a:effectLst/>
                <a:latin typeface="Ubuntu"/>
                <a:ea typeface="+mn-lt"/>
                <a:cs typeface="+mn-lt"/>
              </a:rPr>
              <a:t>to smoke to </a:t>
            </a:r>
            <a:r>
              <a:rPr lang="en-GB">
                <a:solidFill>
                  <a:srgbClr val="0A0A0A"/>
                </a:solidFill>
                <a:latin typeface="Ubuntu"/>
                <a:ea typeface="+mn-lt"/>
                <a:cs typeface="+mn-lt"/>
              </a:rPr>
              <a:t>return </a:t>
            </a:r>
            <a:r>
              <a:rPr lang="en-GB" b="0" i="0">
                <a:solidFill>
                  <a:srgbClr val="0A0A0A"/>
                </a:solidFill>
                <a:effectLst/>
                <a:latin typeface="Ubuntu"/>
                <a:ea typeface="+mn-lt"/>
                <a:cs typeface="+mn-lt"/>
              </a:rPr>
              <a:t>their feelings to </a:t>
            </a:r>
            <a:r>
              <a:rPr lang="en-GB">
                <a:solidFill>
                  <a:srgbClr val="0A0A0A"/>
                </a:solidFill>
                <a:latin typeface="Ubuntu"/>
                <a:ea typeface="+mn-lt"/>
                <a:cs typeface="+mn-lt"/>
              </a:rPr>
              <a:t>‘</a:t>
            </a:r>
            <a:r>
              <a:rPr lang="en-GB" b="0" i="0">
                <a:solidFill>
                  <a:srgbClr val="0A0A0A"/>
                </a:solidFill>
                <a:effectLst/>
                <a:latin typeface="Ubuntu"/>
                <a:ea typeface="+mn-lt"/>
                <a:cs typeface="+mn-lt"/>
              </a:rPr>
              <a:t>normal</a:t>
            </a:r>
            <a:r>
              <a:rPr lang="en-GB">
                <a:solidFill>
                  <a:srgbClr val="0A0A0A"/>
                </a:solidFill>
                <a:latin typeface="Ubuntu"/>
                <a:ea typeface="+mn-lt"/>
                <a:cs typeface="+mn-lt"/>
              </a:rPr>
              <a:t>’ because their </a:t>
            </a:r>
            <a:r>
              <a:rPr lang="en-GB" b="0" i="0" dirty="0">
                <a:solidFill>
                  <a:srgbClr val="0A0A0A"/>
                </a:solidFill>
                <a:effectLst/>
                <a:latin typeface="Ubuntu"/>
                <a:ea typeface="+mn-lt"/>
                <a:cs typeface="+mn-lt"/>
              </a:rPr>
              <a:t>nicotine levels</a:t>
            </a:r>
            <a:r>
              <a:rPr lang="en-GB" dirty="0">
                <a:solidFill>
                  <a:srgbClr val="0A0A0A"/>
                </a:solidFill>
                <a:latin typeface="Ubuntu"/>
                <a:ea typeface="+mn-lt"/>
                <a:cs typeface="+mn-lt"/>
              </a:rPr>
              <a:t> are dropping</a:t>
            </a:r>
            <a:r>
              <a:rPr lang="en-GB" b="0" i="0" dirty="0">
                <a:solidFill>
                  <a:srgbClr val="0A0A0A"/>
                </a:solidFill>
                <a:effectLst/>
                <a:latin typeface="Ubuntu"/>
                <a:ea typeface="+mn-lt"/>
                <a:cs typeface="+mn-lt"/>
              </a:rPr>
              <a:t>.</a:t>
            </a:r>
            <a:r>
              <a:rPr lang="en-GB" dirty="0">
                <a:solidFill>
                  <a:srgbClr val="0A0A0A"/>
                </a:solidFill>
                <a:latin typeface="Ubuntu"/>
                <a:ea typeface="+mn-lt"/>
                <a:cs typeface="+mn-lt"/>
              </a:rPr>
              <a:t> </a:t>
            </a:r>
            <a:endParaRPr lang="en-US">
              <a:solidFill>
                <a:srgbClr val="000000"/>
              </a:solidFill>
              <a:latin typeface="Ubuntu"/>
              <a:ea typeface="+mn-lt"/>
              <a:cs typeface="+mn-lt"/>
            </a:endParaRPr>
          </a:p>
          <a:p>
            <a:pPr marL="285750" indent="-285750">
              <a:lnSpc>
                <a:spcPts val="1800"/>
              </a:lnSpc>
              <a:spcBef>
                <a:spcPts val="1200"/>
              </a:spcBef>
              <a:spcAft>
                <a:spcPts val="1200"/>
              </a:spcAft>
              <a:buFont typeface="Arial" panose="020B0604020202020204" pitchFamily="34" charset="0"/>
              <a:buChar char="•"/>
            </a:pPr>
            <a:r>
              <a:rPr lang="en-GB" dirty="0">
                <a:solidFill>
                  <a:srgbClr val="0A0A0A"/>
                </a:solidFill>
                <a:latin typeface="Ubuntu"/>
                <a:ea typeface="+mn-lt"/>
                <a:cs typeface="+mn-lt"/>
              </a:rPr>
              <a:t>Having </a:t>
            </a:r>
            <a:r>
              <a:rPr lang="en-GB" b="0" i="0" dirty="0">
                <a:solidFill>
                  <a:srgbClr val="0A0A0A"/>
                </a:solidFill>
                <a:effectLst/>
                <a:latin typeface="Ubuntu"/>
                <a:ea typeface="+mn-lt"/>
                <a:cs typeface="+mn-lt"/>
              </a:rPr>
              <a:t>a cigarette </a:t>
            </a:r>
            <a:r>
              <a:rPr lang="en-GB" dirty="0">
                <a:solidFill>
                  <a:srgbClr val="0A0A0A"/>
                </a:solidFill>
                <a:latin typeface="Ubuntu"/>
                <a:ea typeface="+mn-lt"/>
                <a:cs typeface="+mn-lt"/>
              </a:rPr>
              <a:t>only feeds their cravings</a:t>
            </a:r>
            <a:r>
              <a:rPr lang="en-GB" b="0" i="0" dirty="0">
                <a:solidFill>
                  <a:srgbClr val="0A0A0A"/>
                </a:solidFill>
                <a:effectLst/>
                <a:latin typeface="Ubuntu"/>
                <a:ea typeface="+mn-lt"/>
                <a:cs typeface="+mn-lt"/>
              </a:rPr>
              <a:t>, </a:t>
            </a:r>
            <a:r>
              <a:rPr lang="en-GB" dirty="0">
                <a:solidFill>
                  <a:srgbClr val="0A0A0A"/>
                </a:solidFill>
                <a:latin typeface="Ubuntu"/>
                <a:ea typeface="+mn-lt"/>
                <a:cs typeface="+mn-lt"/>
              </a:rPr>
              <a:t>which they wouldn’t have </a:t>
            </a:r>
            <a:r>
              <a:rPr lang="en-GB" b="0" i="0" dirty="0">
                <a:solidFill>
                  <a:srgbClr val="0A0A0A"/>
                </a:solidFill>
                <a:effectLst/>
                <a:latin typeface="Ubuntu"/>
                <a:ea typeface="+mn-lt"/>
                <a:cs typeface="+mn-lt"/>
              </a:rPr>
              <a:t>if </a:t>
            </a:r>
            <a:r>
              <a:rPr lang="en-GB" dirty="0">
                <a:solidFill>
                  <a:srgbClr val="0A0A0A"/>
                </a:solidFill>
                <a:latin typeface="Ubuntu"/>
                <a:ea typeface="+mn-lt"/>
                <a:cs typeface="+mn-lt"/>
              </a:rPr>
              <a:t>they </a:t>
            </a:r>
            <a:r>
              <a:rPr lang="en-GB" b="0" i="0" dirty="0">
                <a:solidFill>
                  <a:srgbClr val="0A0A0A"/>
                </a:solidFill>
                <a:effectLst/>
                <a:latin typeface="Ubuntu"/>
                <a:ea typeface="+mn-lt"/>
                <a:cs typeface="+mn-lt"/>
              </a:rPr>
              <a:t>were a </a:t>
            </a:r>
            <a:r>
              <a:rPr lang="en-GB" dirty="0">
                <a:solidFill>
                  <a:srgbClr val="0A0A0A"/>
                </a:solidFill>
                <a:latin typeface="Ubuntu"/>
                <a:ea typeface="+mn-lt"/>
                <a:cs typeface="+mn-lt"/>
              </a:rPr>
              <a:t>non-smoker</a:t>
            </a:r>
            <a:r>
              <a:rPr lang="en-GB" b="0" i="0" dirty="0">
                <a:solidFill>
                  <a:srgbClr val="0A0A0A"/>
                </a:solidFill>
                <a:effectLst/>
                <a:latin typeface="Ubuntu"/>
                <a:ea typeface="+mn-lt"/>
                <a:cs typeface="+mn-lt"/>
              </a:rPr>
              <a:t>.</a:t>
            </a:r>
            <a:endParaRPr lang="en-US" dirty="0">
              <a:latin typeface="Calibri" panose="020F0502020204030204"/>
              <a:ea typeface="+mn-lt"/>
              <a:cs typeface="+mn-lt"/>
            </a:endParaRPr>
          </a:p>
        </p:txBody>
      </p:sp>
    </p:spTree>
    <p:extLst>
      <p:ext uri="{BB962C8B-B14F-4D97-AF65-F5344CB8AC3E}">
        <p14:creationId xmlns:p14="http://schemas.microsoft.com/office/powerpoint/2010/main" val="942073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103866BA-957E-B8AA-D2ED-29464CD5EA14}"/>
              </a:ext>
            </a:extLst>
          </p:cNvPr>
          <p:cNvSpPr txBox="1"/>
          <p:nvPr/>
        </p:nvSpPr>
        <p:spPr>
          <a:xfrm>
            <a:off x="807561" y="920621"/>
            <a:ext cx="10295525" cy="3385542"/>
          </a:xfrm>
          <a:prstGeom prst="rect">
            <a:avLst/>
          </a:prstGeom>
          <a:noFill/>
          <a:ln>
            <a:solidFill>
              <a:schemeClr val="tx2"/>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indent="-228600"/>
            <a:r>
              <a:rPr lang="en-US" sz="2000" b="1" dirty="0">
                <a:solidFill>
                  <a:schemeClr val="tx2"/>
                </a:solidFill>
                <a:latin typeface="Ubuntu"/>
                <a:cs typeface="Calibri"/>
              </a:rPr>
              <a:t> Further possible learning suggestions </a:t>
            </a:r>
          </a:p>
          <a:p>
            <a:endParaRPr lang="en-US" sz="1600" b="1" dirty="0">
              <a:solidFill>
                <a:schemeClr val="tx2"/>
              </a:solidFill>
              <a:latin typeface="Ubuntu"/>
              <a:ea typeface="+mn-lt"/>
              <a:cs typeface="+mn-lt"/>
            </a:endParaRPr>
          </a:p>
          <a:p>
            <a:r>
              <a:rPr lang="en-US" b="1" dirty="0">
                <a:latin typeface="Ubuntu"/>
                <a:ea typeface="+mn-lt"/>
                <a:cs typeface="+mn-lt"/>
              </a:rPr>
              <a:t>Smoking and N</a:t>
            </a:r>
            <a:r>
              <a:rPr lang="en-US" b="1">
                <a:latin typeface="Ubuntu"/>
                <a:ea typeface="+mn-lt"/>
                <a:cs typeface="+mn-lt"/>
              </a:rPr>
              <a:t>icotine Use Myths vs. Facts</a:t>
            </a:r>
            <a:r>
              <a:rPr lang="en-US" dirty="0">
                <a:latin typeface="Ubuntu"/>
                <a:ea typeface="Calibri"/>
                <a:cs typeface="Arial"/>
              </a:rPr>
              <a:t> </a:t>
            </a:r>
            <a:endParaRPr lang="en-US">
              <a:latin typeface="Ubuntu"/>
            </a:endParaRPr>
          </a:p>
          <a:p>
            <a:r>
              <a:rPr lang="en-US" dirty="0">
                <a:latin typeface="Ubuntu"/>
                <a:ea typeface="+mn-lt"/>
                <a:cs typeface="+mn-lt"/>
              </a:rPr>
              <a:t>Reinforce accurate information about smoking and nicotine use and dispel common myths.</a:t>
            </a:r>
            <a:r>
              <a:rPr lang="en-US" dirty="0">
                <a:latin typeface="Ubuntu"/>
                <a:ea typeface="Calibri"/>
                <a:cs typeface="Arial"/>
              </a:rPr>
              <a:t> </a:t>
            </a:r>
            <a:endParaRPr lang="en-US">
              <a:latin typeface="Ubuntu"/>
            </a:endParaRPr>
          </a:p>
          <a:p>
            <a:r>
              <a:rPr lang="en-US">
                <a:latin typeface="Ubuntu"/>
                <a:ea typeface="+mn-lt"/>
                <a:cs typeface="+mn-lt"/>
              </a:rPr>
              <a:t>As a class, create a smoking and nicotine use 'Fact vs. Fiction' chart to keep for future reference.</a:t>
            </a:r>
            <a:endParaRPr lang="en-US">
              <a:latin typeface="Ubuntu"/>
            </a:endParaRPr>
          </a:p>
          <a:p>
            <a:r>
              <a:rPr lang="en-US" dirty="0">
                <a:latin typeface="Ubuntu"/>
                <a:ea typeface="+mn-lt"/>
                <a:cs typeface="+mn-lt"/>
              </a:rPr>
              <a:t>This promotes critical thinking, reinforces accurate information about smoking and nicotine use and encourages teamwork and discussion.</a:t>
            </a:r>
            <a:endParaRPr lang="en-US" dirty="0">
              <a:latin typeface="Ubuntu"/>
            </a:endParaRPr>
          </a:p>
          <a:p>
            <a:pPr marL="228600" indent="-228600"/>
            <a:endParaRPr lang="en-US" b="1" dirty="0">
              <a:latin typeface="Ubuntu"/>
              <a:ea typeface="Calibri"/>
              <a:cs typeface="Calibri"/>
            </a:endParaRPr>
          </a:p>
          <a:p>
            <a:r>
              <a:rPr lang="en-US" b="1">
                <a:latin typeface="Ubuntu"/>
              </a:rPr>
              <a:t>Smoking and Nicotine Use True or False Group Game</a:t>
            </a:r>
            <a:endParaRPr lang="en-US">
              <a:latin typeface="Ubuntu"/>
            </a:endParaRPr>
          </a:p>
          <a:p>
            <a:r>
              <a:rPr lang="en-US">
                <a:latin typeface="Ubuntu"/>
                <a:ea typeface="+mn-lt"/>
                <a:cs typeface="+mn-lt"/>
              </a:rPr>
              <a:t>Reinforce facts about smoking and nicotine use in young people. Leaners to write their </a:t>
            </a:r>
            <a:r>
              <a:rPr lang="en-US" dirty="0">
                <a:latin typeface="Ubuntu"/>
                <a:ea typeface="+mn-lt"/>
                <a:cs typeface="+mn-lt"/>
              </a:rPr>
              <a:t>own true </a:t>
            </a:r>
            <a:r>
              <a:rPr lang="en-US">
                <a:latin typeface="Ubuntu"/>
                <a:ea typeface="+mn-lt"/>
                <a:cs typeface="+mn-lt"/>
              </a:rPr>
              <a:t>and false facts.                                                                                                </a:t>
            </a:r>
            <a:endParaRPr lang="en-US">
              <a:latin typeface="Ubuntu"/>
              <a:ea typeface="Calibri" panose="020F0502020204030204"/>
              <a:cs typeface="Calibri" panose="020F0502020204030204"/>
            </a:endParaRPr>
          </a:p>
          <a:p>
            <a:pPr marL="742950" lvl="1" indent="-285750">
              <a:buFont typeface="Arial"/>
              <a:buChar char="•"/>
            </a:pPr>
            <a:endParaRPr lang="en-US" sz="1600" dirty="0">
              <a:solidFill>
                <a:srgbClr val="285087"/>
              </a:solidFill>
              <a:latin typeface="Ubuntu"/>
              <a:ea typeface="+mn-lt"/>
              <a:cs typeface="+mn-lt"/>
            </a:endParaRPr>
          </a:p>
        </p:txBody>
      </p:sp>
    </p:spTree>
    <p:extLst>
      <p:ext uri="{BB962C8B-B14F-4D97-AF65-F5344CB8AC3E}">
        <p14:creationId xmlns:p14="http://schemas.microsoft.com/office/powerpoint/2010/main" val="2033820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0BCE2CF3-E0D9-0F38-0DB6-411AAEAD7134}"/>
              </a:ext>
            </a:extLst>
          </p:cNvPr>
          <p:cNvSpPr txBox="1">
            <a:spLocks/>
          </p:cNvSpPr>
          <p:nvPr/>
        </p:nvSpPr>
        <p:spPr>
          <a:xfrm>
            <a:off x="517143" y="955282"/>
            <a:ext cx="10916594" cy="429303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Ubuntu" panose="020B05040306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Ubuntu" panose="020B05040306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Ubuntu" panose="020B05040306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Ubuntu" panose="020B05040306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solidFill>
                  <a:schemeClr val="tx2"/>
                </a:solidFill>
                <a:latin typeface="Ubuntu"/>
                <a:ea typeface="Calibri"/>
                <a:cs typeface="Calibri"/>
              </a:rPr>
              <a:t>Advice and Support can be sought here:</a:t>
            </a:r>
            <a:endParaRPr lang="en-US" b="1">
              <a:solidFill>
                <a:schemeClr val="tx2"/>
              </a:solidFill>
              <a:ea typeface="Calibri"/>
              <a:cs typeface="Calibri"/>
            </a:endParaRPr>
          </a:p>
          <a:p>
            <a:endParaRPr lang="en-GB" sz="2400">
              <a:solidFill>
                <a:schemeClr val="tx2"/>
              </a:solidFill>
              <a:latin typeface="Ubuntu"/>
              <a:ea typeface="Calibri"/>
              <a:cs typeface="Calibri"/>
            </a:endParaRPr>
          </a:p>
          <a:p>
            <a:r>
              <a:rPr lang="en-GB" sz="2400">
                <a:solidFill>
                  <a:schemeClr val="tx2"/>
                </a:solidFill>
                <a:latin typeface="Ubuntu"/>
                <a:ea typeface="Calibri"/>
                <a:cs typeface="Calibri"/>
              </a:rPr>
              <a:t>School Nursing Service: Where there are drop-ins available at your school, school nurses are able to provide advice and support to learners. </a:t>
            </a:r>
            <a:endParaRPr lang="en-GB" sz="2400">
              <a:solidFill>
                <a:schemeClr val="tx2"/>
              </a:solidFill>
              <a:ea typeface="Calibri"/>
              <a:cs typeface="Calibri"/>
            </a:endParaRPr>
          </a:p>
          <a:p>
            <a:endParaRPr lang="en-GB" sz="2400">
              <a:solidFill>
                <a:schemeClr val="tx2"/>
              </a:solidFill>
              <a:ea typeface="Calibri"/>
              <a:cs typeface="Calibri"/>
            </a:endParaRPr>
          </a:p>
          <a:p>
            <a:r>
              <a:rPr lang="en-GB" sz="2400">
                <a:solidFill>
                  <a:schemeClr val="tx2"/>
                </a:solidFill>
                <a:latin typeface="Ubuntu"/>
                <a:ea typeface="Calibri"/>
                <a:cs typeface="Calibri"/>
              </a:rPr>
              <a:t>Help Me Quit: Smokers and vapers who would like to quit can access free specialist bilingual NHS advice. Call 0800 085 2219, Text HMQ to 80818 or visit </a:t>
            </a:r>
            <a:r>
              <a:rPr lang="en-GB" sz="2400" dirty="0">
                <a:solidFill>
                  <a:schemeClr val="tx2"/>
                </a:solidFill>
                <a:latin typeface="Ubuntu"/>
                <a:ea typeface="Calibri"/>
                <a:cs typeface="Calibri"/>
                <a:hlinkClick r:id="rId2">
                  <a:extLst>
                    <a:ext uri="{A12FA001-AC4F-418D-AE19-62706E023703}">
                      <ahyp:hlinkClr xmlns:ahyp="http://schemas.microsoft.com/office/drawing/2018/hyperlinkcolor" val="tx"/>
                    </a:ext>
                  </a:extLst>
                </a:hlinkClick>
              </a:rPr>
              <a:t>Help Me Quit</a:t>
            </a:r>
            <a:r>
              <a:rPr lang="en-GB" sz="2400" dirty="0">
                <a:solidFill>
                  <a:schemeClr val="tx2"/>
                </a:solidFill>
                <a:latin typeface="Ubuntu"/>
                <a:ea typeface="Calibri"/>
                <a:cs typeface="Calibri"/>
              </a:rPr>
              <a:t> </a:t>
            </a:r>
          </a:p>
          <a:p>
            <a:endParaRPr lang="en-GB" sz="2400">
              <a:solidFill>
                <a:schemeClr val="tx2"/>
              </a:solidFill>
              <a:ea typeface="Calibri"/>
              <a:cs typeface="Calibri"/>
            </a:endParaRPr>
          </a:p>
          <a:p>
            <a:r>
              <a:rPr lang="en-GB" sz="2400">
                <a:solidFill>
                  <a:schemeClr val="tx2"/>
                </a:solidFill>
                <a:latin typeface="Ubuntu"/>
                <a:ea typeface="Calibri"/>
                <a:cs typeface="Calibri"/>
              </a:rPr>
              <a:t>DAN 24/7: A free and bilingual telephone helpline available to anyone in Wales wanting further information and/or help relating to drugs and/or alcohol. Call 0808 808 2234, text DAN to 81066 or visit </a:t>
            </a:r>
            <a:r>
              <a:rPr lang="en-GB" sz="2400">
                <a:solidFill>
                  <a:schemeClr val="tx2"/>
                </a:solidFill>
                <a:latin typeface="Ubuntu"/>
                <a:ea typeface="Calibri"/>
                <a:cs typeface="Calibri"/>
                <a:hlinkClick r:id="rId3">
                  <a:extLst>
                    <a:ext uri="{A12FA001-AC4F-418D-AE19-62706E023703}">
                      <ahyp:hlinkClr xmlns:ahyp="http://schemas.microsoft.com/office/drawing/2018/hyperlinkcolor" val="tx"/>
                    </a:ext>
                  </a:extLst>
                </a:hlinkClick>
              </a:rPr>
              <a:t>www.dan247.org.uk</a:t>
            </a:r>
            <a:r>
              <a:rPr lang="en-GB" sz="2400">
                <a:solidFill>
                  <a:schemeClr val="tx2"/>
                </a:solidFill>
                <a:latin typeface="Ubuntu"/>
                <a:ea typeface="Calibri"/>
                <a:cs typeface="Calibri"/>
              </a:rPr>
              <a:t>  </a:t>
            </a:r>
            <a:endParaRPr lang="en-GB" sz="2400" dirty="0">
              <a:solidFill>
                <a:schemeClr val="tx2"/>
              </a:solidFill>
              <a:latin typeface="Ubuntu"/>
              <a:ea typeface="Calibri"/>
              <a:cs typeface="Calibri"/>
            </a:endParaRPr>
          </a:p>
        </p:txBody>
      </p:sp>
      <p:pic>
        <p:nvPicPr>
          <p:cNvPr id="3" name="Picture 2" descr="A qr code on a white background&#10;&#10;AI-generated content may be incorrect.">
            <a:extLst>
              <a:ext uri="{FF2B5EF4-FFF2-40B4-BE49-F238E27FC236}">
                <a16:creationId xmlns:a16="http://schemas.microsoft.com/office/drawing/2014/main" id="{9B65EBCB-7825-E2FB-9A37-3A013D644068}"/>
              </a:ext>
            </a:extLst>
          </p:cNvPr>
          <p:cNvPicPr>
            <a:picLocks noChangeAspect="1"/>
          </p:cNvPicPr>
          <p:nvPr/>
        </p:nvPicPr>
        <p:blipFill>
          <a:blip r:embed="rId4"/>
          <a:stretch>
            <a:fillRect/>
          </a:stretch>
        </p:blipFill>
        <p:spPr>
          <a:xfrm>
            <a:off x="10091011" y="138434"/>
            <a:ext cx="1618928" cy="1647503"/>
          </a:xfrm>
          <a:prstGeom prst="rect">
            <a:avLst/>
          </a:prstGeom>
        </p:spPr>
      </p:pic>
    </p:spTree>
    <p:extLst>
      <p:ext uri="{BB962C8B-B14F-4D97-AF65-F5344CB8AC3E}">
        <p14:creationId xmlns:p14="http://schemas.microsoft.com/office/powerpoint/2010/main" val="1750209734"/>
      </p:ext>
    </p:extLst>
  </p:cSld>
  <p:clrMapOvr>
    <a:masterClrMapping/>
  </p:clrMapOvr>
</p:sld>
</file>

<file path=ppt/theme/theme1.xml><?xml version="1.0" encoding="utf-8"?>
<a:theme xmlns:a="http://schemas.openxmlformats.org/drawingml/2006/main" name="PHW - Master Deck - Green">
  <a:themeElements>
    <a:clrScheme name="PHW - Health &amp; Wellbeing Resources">
      <a:dk1>
        <a:srgbClr val="000000"/>
      </a:dk1>
      <a:lt1>
        <a:srgbClr val="FFFFFF"/>
      </a:lt1>
      <a:dk2>
        <a:srgbClr val="285087"/>
      </a:dk2>
      <a:lt2>
        <a:srgbClr val="E8E8E8"/>
      </a:lt2>
      <a:accent1>
        <a:srgbClr val="15518B"/>
      </a:accent1>
      <a:accent2>
        <a:srgbClr val="24FFC0"/>
      </a:accent2>
      <a:accent3>
        <a:srgbClr val="E8FF3E"/>
      </a:accent3>
      <a:accent4>
        <a:srgbClr val="FF5D0C"/>
      </a:accent4>
      <a:accent5>
        <a:srgbClr val="C288FF"/>
      </a:accent5>
      <a:accent6>
        <a:srgbClr val="E0E0E0"/>
      </a:accent6>
      <a:hlink>
        <a:srgbClr val="E8FF3E"/>
      </a:hlink>
      <a:folHlink>
        <a:srgbClr val="24FFC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6550f9a-f14e-418b-a53a-e888529f43ac">
      <UserInfo>
        <DisplayName>Anthony Priest (Public Health Wales - No. 2 Capital Quarter)</DisplayName>
        <AccountId>13</AccountId>
        <AccountType/>
      </UserInfo>
    </SharedWithUsers>
    <lcf76f155ced4ddcb4097134ff3c332f xmlns="bbd7921a-042b-4eb0-b7a0-a3fc5587e9ac">
      <Terms xmlns="http://schemas.microsoft.com/office/infopath/2007/PartnerControls"/>
    </lcf76f155ced4ddcb4097134ff3c332f>
    <TaxCatchAll xmlns="d6550f9a-f14e-418b-a53a-e888529f43a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A6A6F83751BC542A98DC5A0AC630D3D" ma:contentTypeVersion="15" ma:contentTypeDescription="Create a new document." ma:contentTypeScope="" ma:versionID="196b9e01c9c66793c24b53ebaebe0b41">
  <xsd:schema xmlns:xsd="http://www.w3.org/2001/XMLSchema" xmlns:xs="http://www.w3.org/2001/XMLSchema" xmlns:p="http://schemas.microsoft.com/office/2006/metadata/properties" xmlns:ns2="bbd7921a-042b-4eb0-b7a0-a3fc5587e9ac" xmlns:ns3="d6550f9a-f14e-418b-a53a-e888529f43ac" targetNamespace="http://schemas.microsoft.com/office/2006/metadata/properties" ma:root="true" ma:fieldsID="5b5aff93ad5912248a6a26172dd04027" ns2:_="" ns3:_="">
    <xsd:import namespace="bbd7921a-042b-4eb0-b7a0-a3fc5587e9ac"/>
    <xsd:import namespace="d6550f9a-f14e-418b-a53a-e888529f43a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d7921a-042b-4eb0-b7a0-a3fc5587e9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550f9a-f14e-418b-a53a-e888529f43a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d3ce685-6bcb-45ae-998a-d25e5acaad24}" ma:internalName="TaxCatchAll" ma:showField="CatchAllData" ma:web="d6550f9a-f14e-418b-a53a-e888529f43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C887AD-F699-4BAC-A2F2-71BA570DA69D}">
  <ds:schemaRefs>
    <ds:schemaRef ds:uri="http://schemas.microsoft.com/sharepoint/v3/contenttype/forms"/>
  </ds:schemaRefs>
</ds:datastoreItem>
</file>

<file path=customXml/itemProps2.xml><?xml version="1.0" encoding="utf-8"?>
<ds:datastoreItem xmlns:ds="http://schemas.openxmlformats.org/officeDocument/2006/customXml" ds:itemID="{9639ABE9-D76A-4687-AB72-03C3AAE03A52}">
  <ds:schemaRefs>
    <ds:schemaRef ds:uri="1371cf2b-a7fc-4369-aa35-cbfbf200dd64"/>
    <ds:schemaRef ds:uri="5a69ffab-4136-4b66-a00e-5dffdbe6cbba"/>
    <ds:schemaRef ds:uri="d6550f9a-f14e-418b-a53a-e888529f43ac"/>
    <ds:schemaRef ds:uri="http://schemas.microsoft.com/office/2006/metadata/properties"/>
    <ds:schemaRef ds:uri="http://schemas.microsoft.com/office/infopath/2007/PartnerControls"/>
    <ds:schemaRef ds:uri="bbd7921a-042b-4eb0-b7a0-a3fc5587e9ac"/>
  </ds:schemaRefs>
</ds:datastoreItem>
</file>

<file path=customXml/itemProps3.xml><?xml version="1.0" encoding="utf-8"?>
<ds:datastoreItem xmlns:ds="http://schemas.openxmlformats.org/officeDocument/2006/customXml" ds:itemID="{2C954B8E-8FDC-4194-9A92-28F7E8743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bd7921a-042b-4eb0-b7a0-a3fc5587e9ac"/>
    <ds:schemaRef ds:uri="d6550f9a-f14e-418b-a53a-e888529f43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65</TotalTime>
  <Words>1269</Words>
  <Application>Microsoft Office PowerPoint</Application>
  <PresentationFormat>Widescreen</PresentationFormat>
  <Paragraphs>91</Paragraphs>
  <Slides>9</Slides>
  <Notes>2</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PHW - Master Deck - Green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dc:creator>
  <cp:lastModifiedBy>Sophie Flood (Public Health Wales - Matrix House)</cp:lastModifiedBy>
  <cp:revision>342</cp:revision>
  <dcterms:created xsi:type="dcterms:W3CDTF">2024-01-29T16:09:21Z</dcterms:created>
  <dcterms:modified xsi:type="dcterms:W3CDTF">2026-09-16T13:10:01Z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0x0101008A6A6F83751BC542A98DC5A0AC630D3D</vt:lpwstr>
  </property>
  <property fmtid="{D5CDD505-2E9C-101B-9397-08002B2CF9AE}" pid="3" name="MediaServiceImageTags">
    <vt:lpwstr/>
  </property>
</Properties>
</file>