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314" r:id="rId5"/>
    <p:sldId id="316" r:id="rId6"/>
    <p:sldId id="288" r:id="rId7"/>
    <p:sldId id="311" r:id="rId8"/>
    <p:sldId id="299" r:id="rId9"/>
    <p:sldId id="300" r:id="rId10"/>
    <p:sldId id="303" r:id="rId11"/>
    <p:sldId id="302" r:id="rId12"/>
    <p:sldId id="301" r:id="rId13"/>
    <p:sldId id="308" r:id="rId14"/>
    <p:sldId id="317" r:id="rId15"/>
    <p:sldId id="306" r:id="rId16"/>
    <p:sldId id="315" r:id="rId17"/>
    <p:sldId id="305" r:id="rId18"/>
    <p:sldId id="289" r:id="rId19"/>
    <p:sldId id="31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F95C8337-EE5E-75FD-1769-61102AA6FA7A}" name="Mary-Ann McKibben (Public Health Wales - No. 2 Capital Quarter)" initials="MQ" userId="S::mary-ann.mckibben@wales.nhs.uk::35459770-b51a-4e1a-abfa-0a28574af725" providerId="AD"/>
  <p188:author id="{519C988B-5CEE-D4DB-C133-21D4C2804E0E}" name="Lorna Bennett (Public Health Wales - No. 2 Capital Quarter)" initials="LQ" userId="S::lorna.bennett3@wales.nhs.uk::41cbff77-5434-42c9-8874-6f16723207f9" providerId="AD"/>
  <p188:author id="{82A8F2DC-3481-B692-14F4-D4F0F1F9B7EB}" name="Sophie Flood (Public Health Wales - Matrix House)" initials="SH" userId="S::sophie.flood@wales.nhs.uk::f1b68508-ff1d-4a78-a875-f6aa95017de1"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B8C276-E736-AF72-A62F-F3AE894D1A21}" v="1" dt="2026-09-07T10:47:35.4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3BF285-D218-462D-AFF1-BD8E075ED0F9}" type="datetimeFigureOut">
              <a:rPr lang="en-GB" smtClean="0"/>
              <a:t>16/09/2026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B9D381-1CAB-4B44-B1CE-22F9F3061BD4}" type="slidenum">
              <a:rPr lang="en-GB" smtClean="0"/>
              <a:t>‹#›</a:t>
            </a:fld>
            <a:endParaRPr lang="en-GB"/>
          </a:p>
        </p:txBody>
      </p:sp>
    </p:spTree>
    <p:extLst>
      <p:ext uri="{BB962C8B-B14F-4D97-AF65-F5344CB8AC3E}">
        <p14:creationId xmlns:p14="http://schemas.microsoft.com/office/powerpoint/2010/main" val="1371816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DB9D381-1CAB-4B44-B1CE-22F9F3061BD4}" type="slidenum">
              <a:rPr lang="en-GB" smtClean="0"/>
              <a:t>12</a:t>
            </a:fld>
            <a:endParaRPr lang="en-GB"/>
          </a:p>
        </p:txBody>
      </p:sp>
    </p:spTree>
    <p:extLst>
      <p:ext uri="{BB962C8B-B14F-4D97-AF65-F5344CB8AC3E}">
        <p14:creationId xmlns:p14="http://schemas.microsoft.com/office/powerpoint/2010/main" val="3964162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FD34A-CBDE-43E9-2BE2-7974FFE11B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871B42A-04FC-9A6A-BA8F-03A604A3D5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E51A2A2-B139-90BD-AACC-5C25F76142B8}"/>
              </a:ext>
            </a:extLst>
          </p:cNvPr>
          <p:cNvSpPr>
            <a:spLocks noGrp="1"/>
          </p:cNvSpPr>
          <p:nvPr>
            <p:ph type="dt" sz="half" idx="10"/>
          </p:nvPr>
        </p:nvSpPr>
        <p:spPr/>
        <p:txBody>
          <a:bodyPr/>
          <a:lstStyle/>
          <a:p>
            <a:fld id="{D83AEFF2-A7F6-47EC-AB35-49D5B4350DF8}" type="datetimeFigureOut">
              <a:rPr lang="en-GB" smtClean="0"/>
              <a:t>16/09/2026</a:t>
            </a:fld>
            <a:endParaRPr lang="en-GB"/>
          </a:p>
        </p:txBody>
      </p:sp>
      <p:sp>
        <p:nvSpPr>
          <p:cNvPr id="5" name="Footer Placeholder 4">
            <a:extLst>
              <a:ext uri="{FF2B5EF4-FFF2-40B4-BE49-F238E27FC236}">
                <a16:creationId xmlns:a16="http://schemas.microsoft.com/office/drawing/2014/main" id="{27841126-03E1-FC11-ABC7-B15C05BFBA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791CBA-CDC6-394E-5659-024C612CF153}"/>
              </a:ext>
            </a:extLst>
          </p:cNvPr>
          <p:cNvSpPr>
            <a:spLocks noGrp="1"/>
          </p:cNvSpPr>
          <p:nvPr>
            <p:ph type="sldNum" sz="quarter" idx="12"/>
          </p:nvPr>
        </p:nvSpPr>
        <p:spPr/>
        <p:txBody>
          <a:bodyPr/>
          <a:lstStyle/>
          <a:p>
            <a:fld id="{19DBDC9E-B44B-4CE5-B819-58BCF3335F0F}" type="slidenum">
              <a:rPr lang="en-GB" smtClean="0"/>
              <a:t>‹#›</a:t>
            </a:fld>
            <a:endParaRPr lang="en-GB"/>
          </a:p>
        </p:txBody>
      </p:sp>
    </p:spTree>
    <p:extLst>
      <p:ext uri="{BB962C8B-B14F-4D97-AF65-F5344CB8AC3E}">
        <p14:creationId xmlns:p14="http://schemas.microsoft.com/office/powerpoint/2010/main" val="1121438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15B8-16A6-7495-43E2-EBA322E86D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38A2041-FA97-5AA5-D343-E9CE14527D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C15498-5DF4-F08D-CEA8-51D6A8B79AD4}"/>
              </a:ext>
            </a:extLst>
          </p:cNvPr>
          <p:cNvSpPr>
            <a:spLocks noGrp="1"/>
          </p:cNvSpPr>
          <p:nvPr>
            <p:ph type="dt" sz="half" idx="10"/>
          </p:nvPr>
        </p:nvSpPr>
        <p:spPr/>
        <p:txBody>
          <a:bodyPr/>
          <a:lstStyle/>
          <a:p>
            <a:fld id="{D83AEFF2-A7F6-47EC-AB35-49D5B4350DF8}" type="datetimeFigureOut">
              <a:rPr lang="en-GB" smtClean="0"/>
              <a:t>16/09/2026</a:t>
            </a:fld>
            <a:endParaRPr lang="en-GB"/>
          </a:p>
        </p:txBody>
      </p:sp>
      <p:sp>
        <p:nvSpPr>
          <p:cNvPr id="5" name="Footer Placeholder 4">
            <a:extLst>
              <a:ext uri="{FF2B5EF4-FFF2-40B4-BE49-F238E27FC236}">
                <a16:creationId xmlns:a16="http://schemas.microsoft.com/office/drawing/2014/main" id="{FE3FD469-B384-B567-2159-AFCA5F6772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17E9AD-82BC-C882-015E-9FB1A42A1F51}"/>
              </a:ext>
            </a:extLst>
          </p:cNvPr>
          <p:cNvSpPr>
            <a:spLocks noGrp="1"/>
          </p:cNvSpPr>
          <p:nvPr>
            <p:ph type="sldNum" sz="quarter" idx="12"/>
          </p:nvPr>
        </p:nvSpPr>
        <p:spPr/>
        <p:txBody>
          <a:bodyPr/>
          <a:lstStyle/>
          <a:p>
            <a:fld id="{19DBDC9E-B44B-4CE5-B819-58BCF3335F0F}" type="slidenum">
              <a:rPr lang="en-GB" smtClean="0"/>
              <a:t>‹#›</a:t>
            </a:fld>
            <a:endParaRPr lang="en-GB"/>
          </a:p>
        </p:txBody>
      </p:sp>
    </p:spTree>
    <p:extLst>
      <p:ext uri="{BB962C8B-B14F-4D97-AF65-F5344CB8AC3E}">
        <p14:creationId xmlns:p14="http://schemas.microsoft.com/office/powerpoint/2010/main" val="3837972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EFBB7-102C-74F7-0D9B-183E1BBF97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CF21B61-13D0-F084-DACF-046E02CF0B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91EBB7-BB78-56B6-E517-41810C6EC4A4}"/>
              </a:ext>
            </a:extLst>
          </p:cNvPr>
          <p:cNvSpPr>
            <a:spLocks noGrp="1"/>
          </p:cNvSpPr>
          <p:nvPr>
            <p:ph type="dt" sz="half" idx="10"/>
          </p:nvPr>
        </p:nvSpPr>
        <p:spPr/>
        <p:txBody>
          <a:bodyPr/>
          <a:lstStyle/>
          <a:p>
            <a:fld id="{D83AEFF2-A7F6-47EC-AB35-49D5B4350DF8}" type="datetimeFigureOut">
              <a:rPr lang="en-GB" smtClean="0"/>
              <a:t>16/09/2026</a:t>
            </a:fld>
            <a:endParaRPr lang="en-GB"/>
          </a:p>
        </p:txBody>
      </p:sp>
      <p:sp>
        <p:nvSpPr>
          <p:cNvPr id="5" name="Footer Placeholder 4">
            <a:extLst>
              <a:ext uri="{FF2B5EF4-FFF2-40B4-BE49-F238E27FC236}">
                <a16:creationId xmlns:a16="http://schemas.microsoft.com/office/drawing/2014/main" id="{1E8EC08B-EC06-DF91-7347-0A77050ED4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FEAE7F-E4AB-803F-C6D6-63D04332FFA8}"/>
              </a:ext>
            </a:extLst>
          </p:cNvPr>
          <p:cNvSpPr>
            <a:spLocks noGrp="1"/>
          </p:cNvSpPr>
          <p:nvPr>
            <p:ph type="sldNum" sz="quarter" idx="12"/>
          </p:nvPr>
        </p:nvSpPr>
        <p:spPr/>
        <p:txBody>
          <a:bodyPr/>
          <a:lstStyle/>
          <a:p>
            <a:fld id="{19DBDC9E-B44B-4CE5-B819-58BCF3335F0F}" type="slidenum">
              <a:rPr lang="en-GB" smtClean="0"/>
              <a:t>‹#›</a:t>
            </a:fld>
            <a:endParaRPr lang="en-GB"/>
          </a:p>
        </p:txBody>
      </p:sp>
    </p:spTree>
    <p:extLst>
      <p:ext uri="{BB962C8B-B14F-4D97-AF65-F5344CB8AC3E}">
        <p14:creationId xmlns:p14="http://schemas.microsoft.com/office/powerpoint/2010/main" val="2367040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58BC7-3498-9C8C-6E6D-90CAEA2DA28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0B5B5C0-2661-90F7-0D09-7FC31FE6C5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13682E6-7E7F-AC4D-4C00-EEDB1D5F20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B34FA9E-58B7-0592-F6D6-4EF5BEB5E604}"/>
              </a:ext>
            </a:extLst>
          </p:cNvPr>
          <p:cNvSpPr>
            <a:spLocks noGrp="1"/>
          </p:cNvSpPr>
          <p:nvPr>
            <p:ph type="dt" sz="half" idx="10"/>
          </p:nvPr>
        </p:nvSpPr>
        <p:spPr/>
        <p:txBody>
          <a:bodyPr/>
          <a:lstStyle/>
          <a:p>
            <a:fld id="{D83AEFF2-A7F6-47EC-AB35-49D5B4350DF8}" type="datetimeFigureOut">
              <a:rPr lang="en-GB" smtClean="0"/>
              <a:t>16/09/2026</a:t>
            </a:fld>
            <a:endParaRPr lang="en-GB"/>
          </a:p>
        </p:txBody>
      </p:sp>
      <p:sp>
        <p:nvSpPr>
          <p:cNvPr id="6" name="Footer Placeholder 5">
            <a:extLst>
              <a:ext uri="{FF2B5EF4-FFF2-40B4-BE49-F238E27FC236}">
                <a16:creationId xmlns:a16="http://schemas.microsoft.com/office/drawing/2014/main" id="{94C95ED7-E0CC-58BE-6171-DF08F4A9647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E3F97BC-C012-70A8-87FC-0162F22D3C5C}"/>
              </a:ext>
            </a:extLst>
          </p:cNvPr>
          <p:cNvSpPr>
            <a:spLocks noGrp="1"/>
          </p:cNvSpPr>
          <p:nvPr>
            <p:ph type="sldNum" sz="quarter" idx="12"/>
          </p:nvPr>
        </p:nvSpPr>
        <p:spPr/>
        <p:txBody>
          <a:bodyPr/>
          <a:lstStyle/>
          <a:p>
            <a:fld id="{19DBDC9E-B44B-4CE5-B819-58BCF3335F0F}" type="slidenum">
              <a:rPr lang="en-GB" smtClean="0"/>
              <a:t>‹#›</a:t>
            </a:fld>
            <a:endParaRPr lang="en-GB"/>
          </a:p>
        </p:txBody>
      </p:sp>
    </p:spTree>
    <p:extLst>
      <p:ext uri="{BB962C8B-B14F-4D97-AF65-F5344CB8AC3E}">
        <p14:creationId xmlns:p14="http://schemas.microsoft.com/office/powerpoint/2010/main" val="3953354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5ED69-91F0-0709-E072-97A9D3641FE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82F3426-C4B7-7207-DC7C-338441834A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553C848-5C61-BA2F-3DEC-1AFEAAD7DB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5E9FE7B-C6B6-4DA4-32BE-2ECAB1FEA4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440FC0-F18A-FCB2-4BC3-2CE0D614FA6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DE0ED66-39FC-E6FF-8102-6546E4400CE3}"/>
              </a:ext>
            </a:extLst>
          </p:cNvPr>
          <p:cNvSpPr>
            <a:spLocks noGrp="1"/>
          </p:cNvSpPr>
          <p:nvPr>
            <p:ph type="dt" sz="half" idx="10"/>
          </p:nvPr>
        </p:nvSpPr>
        <p:spPr/>
        <p:txBody>
          <a:bodyPr/>
          <a:lstStyle/>
          <a:p>
            <a:fld id="{D83AEFF2-A7F6-47EC-AB35-49D5B4350DF8}" type="datetimeFigureOut">
              <a:rPr lang="en-GB" smtClean="0"/>
              <a:t>16/09/2026</a:t>
            </a:fld>
            <a:endParaRPr lang="en-GB"/>
          </a:p>
        </p:txBody>
      </p:sp>
      <p:sp>
        <p:nvSpPr>
          <p:cNvPr id="8" name="Footer Placeholder 7">
            <a:extLst>
              <a:ext uri="{FF2B5EF4-FFF2-40B4-BE49-F238E27FC236}">
                <a16:creationId xmlns:a16="http://schemas.microsoft.com/office/drawing/2014/main" id="{C6A5D964-0E90-6424-3D93-0C6B27EA381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59DD167-A911-9E70-E1AB-E032D43311EC}"/>
              </a:ext>
            </a:extLst>
          </p:cNvPr>
          <p:cNvSpPr>
            <a:spLocks noGrp="1"/>
          </p:cNvSpPr>
          <p:nvPr>
            <p:ph type="sldNum" sz="quarter" idx="12"/>
          </p:nvPr>
        </p:nvSpPr>
        <p:spPr/>
        <p:txBody>
          <a:bodyPr/>
          <a:lstStyle/>
          <a:p>
            <a:fld id="{19DBDC9E-B44B-4CE5-B819-58BCF3335F0F}" type="slidenum">
              <a:rPr lang="en-GB" smtClean="0"/>
              <a:t>‹#›</a:t>
            </a:fld>
            <a:endParaRPr lang="en-GB"/>
          </a:p>
        </p:txBody>
      </p:sp>
    </p:spTree>
    <p:extLst>
      <p:ext uri="{BB962C8B-B14F-4D97-AF65-F5344CB8AC3E}">
        <p14:creationId xmlns:p14="http://schemas.microsoft.com/office/powerpoint/2010/main" val="3178525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307E5-D206-2328-1EFA-E1C369A2482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DE63889-896F-7C89-B09A-979B675BE74F}"/>
              </a:ext>
            </a:extLst>
          </p:cNvPr>
          <p:cNvSpPr>
            <a:spLocks noGrp="1"/>
          </p:cNvSpPr>
          <p:nvPr>
            <p:ph type="dt" sz="half" idx="10"/>
          </p:nvPr>
        </p:nvSpPr>
        <p:spPr/>
        <p:txBody>
          <a:bodyPr/>
          <a:lstStyle/>
          <a:p>
            <a:fld id="{D83AEFF2-A7F6-47EC-AB35-49D5B4350DF8}" type="datetimeFigureOut">
              <a:rPr lang="en-GB" smtClean="0"/>
              <a:t>16/09/2026</a:t>
            </a:fld>
            <a:endParaRPr lang="en-GB"/>
          </a:p>
        </p:txBody>
      </p:sp>
      <p:sp>
        <p:nvSpPr>
          <p:cNvPr id="4" name="Footer Placeholder 3">
            <a:extLst>
              <a:ext uri="{FF2B5EF4-FFF2-40B4-BE49-F238E27FC236}">
                <a16:creationId xmlns:a16="http://schemas.microsoft.com/office/drawing/2014/main" id="{F579E5BE-AAC9-F4F3-07AC-1E3162D4B79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FA535D1-A233-0E76-AB44-2978E1880F31}"/>
              </a:ext>
            </a:extLst>
          </p:cNvPr>
          <p:cNvSpPr>
            <a:spLocks noGrp="1"/>
          </p:cNvSpPr>
          <p:nvPr>
            <p:ph type="sldNum" sz="quarter" idx="12"/>
          </p:nvPr>
        </p:nvSpPr>
        <p:spPr/>
        <p:txBody>
          <a:bodyPr/>
          <a:lstStyle/>
          <a:p>
            <a:fld id="{19DBDC9E-B44B-4CE5-B819-58BCF3335F0F}" type="slidenum">
              <a:rPr lang="en-GB" smtClean="0"/>
              <a:t>‹#›</a:t>
            </a:fld>
            <a:endParaRPr lang="en-GB"/>
          </a:p>
        </p:txBody>
      </p:sp>
    </p:spTree>
    <p:extLst>
      <p:ext uri="{BB962C8B-B14F-4D97-AF65-F5344CB8AC3E}">
        <p14:creationId xmlns:p14="http://schemas.microsoft.com/office/powerpoint/2010/main" val="3444207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79259B-2C71-EAFE-29A3-54ADEF762E7C}"/>
              </a:ext>
            </a:extLst>
          </p:cNvPr>
          <p:cNvSpPr>
            <a:spLocks noGrp="1"/>
          </p:cNvSpPr>
          <p:nvPr>
            <p:ph type="dt" sz="half" idx="10"/>
          </p:nvPr>
        </p:nvSpPr>
        <p:spPr/>
        <p:txBody>
          <a:bodyPr/>
          <a:lstStyle/>
          <a:p>
            <a:fld id="{D83AEFF2-A7F6-47EC-AB35-49D5B4350DF8}" type="datetimeFigureOut">
              <a:rPr lang="en-GB" smtClean="0"/>
              <a:t>16/09/2026</a:t>
            </a:fld>
            <a:endParaRPr lang="en-GB"/>
          </a:p>
        </p:txBody>
      </p:sp>
      <p:sp>
        <p:nvSpPr>
          <p:cNvPr id="3" name="Footer Placeholder 2">
            <a:extLst>
              <a:ext uri="{FF2B5EF4-FFF2-40B4-BE49-F238E27FC236}">
                <a16:creationId xmlns:a16="http://schemas.microsoft.com/office/drawing/2014/main" id="{831D3813-0476-77A3-FAB4-6EE61AC5AB2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6C24674-A9F1-A54E-EFF1-43FF09B006D7}"/>
              </a:ext>
            </a:extLst>
          </p:cNvPr>
          <p:cNvSpPr>
            <a:spLocks noGrp="1"/>
          </p:cNvSpPr>
          <p:nvPr>
            <p:ph type="sldNum" sz="quarter" idx="12"/>
          </p:nvPr>
        </p:nvSpPr>
        <p:spPr/>
        <p:txBody>
          <a:bodyPr/>
          <a:lstStyle/>
          <a:p>
            <a:fld id="{19DBDC9E-B44B-4CE5-B819-58BCF3335F0F}" type="slidenum">
              <a:rPr lang="en-GB" smtClean="0"/>
              <a:t>‹#›</a:t>
            </a:fld>
            <a:endParaRPr lang="en-GB"/>
          </a:p>
        </p:txBody>
      </p:sp>
    </p:spTree>
    <p:extLst>
      <p:ext uri="{BB962C8B-B14F-4D97-AF65-F5344CB8AC3E}">
        <p14:creationId xmlns:p14="http://schemas.microsoft.com/office/powerpoint/2010/main" val="2939194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F74CC-575D-8233-B08A-706EE10203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752634C-9220-104D-A395-249862B1B5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D6C2E09-3C9C-DA3E-1505-FF56B3AA24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CCC39C-DEA9-F15D-A48F-BD7DB6EDFFF9}"/>
              </a:ext>
            </a:extLst>
          </p:cNvPr>
          <p:cNvSpPr>
            <a:spLocks noGrp="1"/>
          </p:cNvSpPr>
          <p:nvPr>
            <p:ph type="dt" sz="half" idx="10"/>
          </p:nvPr>
        </p:nvSpPr>
        <p:spPr/>
        <p:txBody>
          <a:bodyPr/>
          <a:lstStyle/>
          <a:p>
            <a:fld id="{D83AEFF2-A7F6-47EC-AB35-49D5B4350DF8}" type="datetimeFigureOut">
              <a:rPr lang="en-GB" smtClean="0"/>
              <a:t>16/09/2026</a:t>
            </a:fld>
            <a:endParaRPr lang="en-GB"/>
          </a:p>
        </p:txBody>
      </p:sp>
      <p:sp>
        <p:nvSpPr>
          <p:cNvPr id="6" name="Footer Placeholder 5">
            <a:extLst>
              <a:ext uri="{FF2B5EF4-FFF2-40B4-BE49-F238E27FC236}">
                <a16:creationId xmlns:a16="http://schemas.microsoft.com/office/drawing/2014/main" id="{178DEECD-211F-1FEC-A074-CF06077F4E8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1A8805A-8BCD-92DC-10BB-1DA0D37D9446}"/>
              </a:ext>
            </a:extLst>
          </p:cNvPr>
          <p:cNvSpPr>
            <a:spLocks noGrp="1"/>
          </p:cNvSpPr>
          <p:nvPr>
            <p:ph type="sldNum" sz="quarter" idx="12"/>
          </p:nvPr>
        </p:nvSpPr>
        <p:spPr/>
        <p:txBody>
          <a:bodyPr/>
          <a:lstStyle/>
          <a:p>
            <a:fld id="{19DBDC9E-B44B-4CE5-B819-58BCF3335F0F}" type="slidenum">
              <a:rPr lang="en-GB" smtClean="0"/>
              <a:t>‹#›</a:t>
            </a:fld>
            <a:endParaRPr lang="en-GB"/>
          </a:p>
        </p:txBody>
      </p:sp>
    </p:spTree>
    <p:extLst>
      <p:ext uri="{BB962C8B-B14F-4D97-AF65-F5344CB8AC3E}">
        <p14:creationId xmlns:p14="http://schemas.microsoft.com/office/powerpoint/2010/main" val="639475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0A020-4916-DDB6-0FF7-1642359ABF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B5FCD16-3283-7A70-32A8-9476A422D0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076F8CB-87F2-92E4-88BB-2791AD13C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678D6D-19CD-A9B8-7268-EB251A79090B}"/>
              </a:ext>
            </a:extLst>
          </p:cNvPr>
          <p:cNvSpPr>
            <a:spLocks noGrp="1"/>
          </p:cNvSpPr>
          <p:nvPr>
            <p:ph type="dt" sz="half" idx="10"/>
          </p:nvPr>
        </p:nvSpPr>
        <p:spPr/>
        <p:txBody>
          <a:bodyPr/>
          <a:lstStyle/>
          <a:p>
            <a:fld id="{D83AEFF2-A7F6-47EC-AB35-49D5B4350DF8}" type="datetimeFigureOut">
              <a:rPr lang="en-GB" smtClean="0"/>
              <a:t>16/09/2026</a:t>
            </a:fld>
            <a:endParaRPr lang="en-GB"/>
          </a:p>
        </p:txBody>
      </p:sp>
      <p:sp>
        <p:nvSpPr>
          <p:cNvPr id="6" name="Footer Placeholder 5">
            <a:extLst>
              <a:ext uri="{FF2B5EF4-FFF2-40B4-BE49-F238E27FC236}">
                <a16:creationId xmlns:a16="http://schemas.microsoft.com/office/drawing/2014/main" id="{813707A1-8572-083F-71DE-23A99287DE8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8E023D-6797-E487-DF12-DC8631CFD874}"/>
              </a:ext>
            </a:extLst>
          </p:cNvPr>
          <p:cNvSpPr>
            <a:spLocks noGrp="1"/>
          </p:cNvSpPr>
          <p:nvPr>
            <p:ph type="sldNum" sz="quarter" idx="12"/>
          </p:nvPr>
        </p:nvSpPr>
        <p:spPr/>
        <p:txBody>
          <a:bodyPr/>
          <a:lstStyle/>
          <a:p>
            <a:fld id="{19DBDC9E-B44B-4CE5-B819-58BCF3335F0F}" type="slidenum">
              <a:rPr lang="en-GB" smtClean="0"/>
              <a:t>‹#›</a:t>
            </a:fld>
            <a:endParaRPr lang="en-GB"/>
          </a:p>
        </p:txBody>
      </p:sp>
    </p:spTree>
    <p:extLst>
      <p:ext uri="{BB962C8B-B14F-4D97-AF65-F5344CB8AC3E}">
        <p14:creationId xmlns:p14="http://schemas.microsoft.com/office/powerpoint/2010/main" val="1668216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8EEE0-9963-3698-0151-7A2F5E19FBB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01FF9E-21CA-1B88-49B9-13AE2AB3C0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76B547-B3AF-1356-C563-4D3B357CC190}"/>
              </a:ext>
            </a:extLst>
          </p:cNvPr>
          <p:cNvSpPr>
            <a:spLocks noGrp="1"/>
          </p:cNvSpPr>
          <p:nvPr>
            <p:ph type="dt" sz="half" idx="10"/>
          </p:nvPr>
        </p:nvSpPr>
        <p:spPr/>
        <p:txBody>
          <a:bodyPr/>
          <a:lstStyle/>
          <a:p>
            <a:fld id="{D83AEFF2-A7F6-47EC-AB35-49D5B4350DF8}" type="datetimeFigureOut">
              <a:rPr lang="en-GB" smtClean="0"/>
              <a:t>16/09/2026</a:t>
            </a:fld>
            <a:endParaRPr lang="en-GB"/>
          </a:p>
        </p:txBody>
      </p:sp>
      <p:sp>
        <p:nvSpPr>
          <p:cNvPr id="5" name="Footer Placeholder 4">
            <a:extLst>
              <a:ext uri="{FF2B5EF4-FFF2-40B4-BE49-F238E27FC236}">
                <a16:creationId xmlns:a16="http://schemas.microsoft.com/office/drawing/2014/main" id="{D5FCB432-4CC9-A5B0-68D8-84F15B6CCA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ACA292-6306-9810-9737-62FB34C8AB51}"/>
              </a:ext>
            </a:extLst>
          </p:cNvPr>
          <p:cNvSpPr>
            <a:spLocks noGrp="1"/>
          </p:cNvSpPr>
          <p:nvPr>
            <p:ph type="sldNum" sz="quarter" idx="12"/>
          </p:nvPr>
        </p:nvSpPr>
        <p:spPr/>
        <p:txBody>
          <a:bodyPr/>
          <a:lstStyle/>
          <a:p>
            <a:fld id="{19DBDC9E-B44B-4CE5-B819-58BCF3335F0F}" type="slidenum">
              <a:rPr lang="en-GB" smtClean="0"/>
              <a:t>‹#›</a:t>
            </a:fld>
            <a:endParaRPr lang="en-GB"/>
          </a:p>
        </p:txBody>
      </p:sp>
    </p:spTree>
    <p:extLst>
      <p:ext uri="{BB962C8B-B14F-4D97-AF65-F5344CB8AC3E}">
        <p14:creationId xmlns:p14="http://schemas.microsoft.com/office/powerpoint/2010/main" val="1444359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B4BFA9-28BB-30C0-540D-B97FC63280E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345DFC5-49D1-2ACD-0655-F64BEAD7D5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93948E-C4E1-C0C1-1F05-BC7C9CB8DA13}"/>
              </a:ext>
            </a:extLst>
          </p:cNvPr>
          <p:cNvSpPr>
            <a:spLocks noGrp="1"/>
          </p:cNvSpPr>
          <p:nvPr>
            <p:ph type="dt" sz="half" idx="10"/>
          </p:nvPr>
        </p:nvSpPr>
        <p:spPr/>
        <p:txBody>
          <a:bodyPr/>
          <a:lstStyle/>
          <a:p>
            <a:fld id="{D83AEFF2-A7F6-47EC-AB35-49D5B4350DF8}" type="datetimeFigureOut">
              <a:rPr lang="en-GB" smtClean="0"/>
              <a:t>16/09/2026</a:t>
            </a:fld>
            <a:endParaRPr lang="en-GB"/>
          </a:p>
        </p:txBody>
      </p:sp>
      <p:sp>
        <p:nvSpPr>
          <p:cNvPr id="5" name="Footer Placeholder 4">
            <a:extLst>
              <a:ext uri="{FF2B5EF4-FFF2-40B4-BE49-F238E27FC236}">
                <a16:creationId xmlns:a16="http://schemas.microsoft.com/office/drawing/2014/main" id="{39AF2DA0-C0C8-A476-5840-35B66E4B3A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6DF2F02-D3BB-A5CA-FC60-9A3AF652AB52}"/>
              </a:ext>
            </a:extLst>
          </p:cNvPr>
          <p:cNvSpPr>
            <a:spLocks noGrp="1"/>
          </p:cNvSpPr>
          <p:nvPr>
            <p:ph type="sldNum" sz="quarter" idx="12"/>
          </p:nvPr>
        </p:nvSpPr>
        <p:spPr/>
        <p:txBody>
          <a:bodyPr/>
          <a:lstStyle/>
          <a:p>
            <a:fld id="{19DBDC9E-B44B-4CE5-B819-58BCF3335F0F}" type="slidenum">
              <a:rPr lang="en-GB" smtClean="0"/>
              <a:t>‹#›</a:t>
            </a:fld>
            <a:endParaRPr lang="en-GB"/>
          </a:p>
        </p:txBody>
      </p:sp>
    </p:spTree>
    <p:extLst>
      <p:ext uri="{BB962C8B-B14F-4D97-AF65-F5344CB8AC3E}">
        <p14:creationId xmlns:p14="http://schemas.microsoft.com/office/powerpoint/2010/main" val="1790407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rande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AEBD5D-6322-B406-0D4B-2DC104931732}"/>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89DC72F6-8F17-9EF3-5DE2-AD7D14DDFBB4}"/>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Tree>
    <p:extLst>
      <p:ext uri="{BB962C8B-B14F-4D97-AF65-F5344CB8AC3E}">
        <p14:creationId xmlns:p14="http://schemas.microsoft.com/office/powerpoint/2010/main" val="39171028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Header and Text only - Nav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sp>
        <p:nvSpPr>
          <p:cNvPr id="17" name="Text Placeholder 16">
            <a:extLst>
              <a:ext uri="{FF2B5EF4-FFF2-40B4-BE49-F238E27FC236}">
                <a16:creationId xmlns:a16="http://schemas.microsoft.com/office/drawing/2014/main" id="{57A28305-E86E-6BEA-B62A-37C15E7688D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18" name="Text Placeholder 16">
            <a:extLst>
              <a:ext uri="{FF2B5EF4-FFF2-40B4-BE49-F238E27FC236}">
                <a16:creationId xmlns:a16="http://schemas.microsoft.com/office/drawing/2014/main" id="{62FF2678-D547-1EB7-8171-17F6A2826D1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20" name="Text Placeholder 19">
            <a:extLst>
              <a:ext uri="{FF2B5EF4-FFF2-40B4-BE49-F238E27FC236}">
                <a16:creationId xmlns:a16="http://schemas.microsoft.com/office/drawing/2014/main" id="{D967881B-99AE-11D6-ADD8-1B405DDD2DE6}"/>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A blue rectangle on a black background&#10;&#10;Description automatically generated">
            <a:extLst>
              <a:ext uri="{FF2B5EF4-FFF2-40B4-BE49-F238E27FC236}">
                <a16:creationId xmlns:a16="http://schemas.microsoft.com/office/drawing/2014/main" id="{8023AF1C-BD47-7ECC-237E-4843CE5DC980}"/>
              </a:ext>
            </a:extLst>
          </p:cNvPr>
          <p:cNvPicPr>
            <a:picLocks noChangeAspect="1"/>
          </p:cNvPicPr>
          <p:nvPr userDrawn="1"/>
        </p:nvPicPr>
        <p:blipFill>
          <a:blip r:embed="rId3">
            <a:alphaModFix amt="25000"/>
          </a:blip>
          <a:stretch>
            <a:fillRect/>
          </a:stretch>
        </p:blipFill>
        <p:spPr>
          <a:xfrm>
            <a:off x="8359749" y="2620284"/>
            <a:ext cx="3527372" cy="3968294"/>
          </a:xfrm>
          <a:prstGeom prst="rect">
            <a:avLst/>
          </a:prstGeom>
          <a:noFill/>
        </p:spPr>
      </p:pic>
      <p:pic>
        <p:nvPicPr>
          <p:cNvPr id="8" name="Picture 7" descr="A blue rectangle on a black background&#10;&#10;Description automatically generated">
            <a:extLst>
              <a:ext uri="{FF2B5EF4-FFF2-40B4-BE49-F238E27FC236}">
                <a16:creationId xmlns:a16="http://schemas.microsoft.com/office/drawing/2014/main" id="{CDB4D158-FD1E-DBFE-626C-A02A658F3AC5}"/>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spTree>
    <p:extLst>
      <p:ext uri="{BB962C8B-B14F-4D97-AF65-F5344CB8AC3E}">
        <p14:creationId xmlns:p14="http://schemas.microsoft.com/office/powerpoint/2010/main" val="2503941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4E3266-8634-A3D6-2BC5-9812092DEC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41FFA50-6432-2531-4E14-D55BB27AA7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D37791-E58F-DF62-CB39-B75EB0BECE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3AEFF2-A7F6-47EC-AB35-49D5B4350DF8}" type="datetimeFigureOut">
              <a:rPr lang="en-GB" smtClean="0"/>
              <a:t>16/09/2026</a:t>
            </a:fld>
            <a:endParaRPr lang="en-GB"/>
          </a:p>
        </p:txBody>
      </p:sp>
      <p:sp>
        <p:nvSpPr>
          <p:cNvPr id="5" name="Footer Placeholder 4">
            <a:extLst>
              <a:ext uri="{FF2B5EF4-FFF2-40B4-BE49-F238E27FC236}">
                <a16:creationId xmlns:a16="http://schemas.microsoft.com/office/drawing/2014/main" id="{46FB7DB1-B5B0-7CF5-7D9C-7DADDEBAD6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B87D623-1218-113F-8F47-A839223385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9DBDC9E-B44B-4CE5-B819-58BCF3335F0F}" type="slidenum">
              <a:rPr lang="en-GB" smtClean="0"/>
              <a:t>‹#›</a:t>
            </a:fld>
            <a:endParaRPr lang="en-GB"/>
          </a:p>
        </p:txBody>
      </p:sp>
    </p:spTree>
    <p:extLst>
      <p:ext uri="{BB962C8B-B14F-4D97-AF65-F5344CB8AC3E}">
        <p14:creationId xmlns:p14="http://schemas.microsoft.com/office/powerpoint/2010/main" val="4077704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gif"/><Relationship Id="rId1" Type="http://schemas.openxmlformats.org/officeDocument/2006/relationships/slideLayout" Target="../slideLayouts/slideLayout1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2.xml"/><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7.jpeg"/><Relationship Id="rId7" Type="http://schemas.openxmlformats.org/officeDocument/2006/relationships/hyperlink" Target="http://www.google.co.uk/url?sa=i&amp;rct=j&amp;q=&amp;esrc=s&amp;source=images&amp;cd=&amp;cad=rja&amp;uact=8&amp;ved=0ahUKEwinsrWdtLbNAhWF0xoKHVT7AhQQjRwIBw&amp;url=http://gta.wikia.com/wiki/Big_Smoke&amp;bvm=bv.124817099,d.d2s&amp;psig=AFQjCNEpltKfYjYgiZtbf1kTzP-5ShHbEQ&amp;ust=1466505299721265" TargetMode="External"/><Relationship Id="rId2" Type="http://schemas.openxmlformats.org/officeDocument/2006/relationships/image" Target="../media/image26.jpeg"/><Relationship Id="rId1" Type="http://schemas.openxmlformats.org/officeDocument/2006/relationships/slideLayout" Target="../slideLayouts/slideLayout12.xml"/><Relationship Id="rId6" Type="http://schemas.openxmlformats.org/officeDocument/2006/relationships/image" Target="../media/image29.jpeg"/><Relationship Id="rId11" Type="http://schemas.openxmlformats.org/officeDocument/2006/relationships/image" Target="../media/image33.jpeg"/><Relationship Id="rId5" Type="http://schemas.openxmlformats.org/officeDocument/2006/relationships/image" Target="../media/image28.png"/><Relationship Id="rId10" Type="http://schemas.openxmlformats.org/officeDocument/2006/relationships/image" Target="../media/image32.jpeg"/><Relationship Id="rId4" Type="http://schemas.openxmlformats.org/officeDocument/2006/relationships/hyperlink" Target="http://www.google.co.uk/url?sa=i&amp;rct=j&amp;q=&amp;esrc=s&amp;source=images&amp;cd=&amp;cad=rja&amp;uact=8&amp;ved=0ahUKEwjd39-8tLbNAhVfF8AKHaEmCQ4QjRwIBw&amp;url=http://callofduty.wikia.com/wiki/File:Shepherd_smoking_a_cigar_Loose_Ends_MW2.png&amp;psig=AFQjCNEnWX3JXfRj3BvTMAr0NLjWP-sJdA&amp;ust=1466505391302105" TargetMode="External"/><Relationship Id="rId9" Type="http://schemas.openxmlformats.org/officeDocument/2006/relationships/image" Target="../media/image31.jpe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35.jpeg"/><Relationship Id="rId7" Type="http://schemas.openxmlformats.org/officeDocument/2006/relationships/image" Target="../media/image39.png"/><Relationship Id="rId12" Type="http://schemas.openxmlformats.org/officeDocument/2006/relationships/image" Target="../media/image44.jpeg"/><Relationship Id="rId2" Type="http://schemas.openxmlformats.org/officeDocument/2006/relationships/image" Target="../media/image34.jpeg"/><Relationship Id="rId1" Type="http://schemas.openxmlformats.org/officeDocument/2006/relationships/slideLayout" Target="../slideLayouts/slideLayout12.xml"/><Relationship Id="rId6" Type="http://schemas.openxmlformats.org/officeDocument/2006/relationships/image" Target="../media/image38.jpeg"/><Relationship Id="rId11" Type="http://schemas.openxmlformats.org/officeDocument/2006/relationships/image" Target="../media/image43.jpeg"/><Relationship Id="rId5" Type="http://schemas.openxmlformats.org/officeDocument/2006/relationships/image" Target="../media/image37.jpeg"/><Relationship Id="rId10" Type="http://schemas.openxmlformats.org/officeDocument/2006/relationships/image" Target="../media/image42.jpeg"/><Relationship Id="rId4" Type="http://schemas.openxmlformats.org/officeDocument/2006/relationships/image" Target="../media/image36.jpeg"/><Relationship Id="rId9" Type="http://schemas.openxmlformats.org/officeDocument/2006/relationships/image" Target="../media/image41.jpeg"/><Relationship Id="rId14" Type="http://schemas.openxmlformats.org/officeDocument/2006/relationships/image" Target="../media/image46.jpeg"/></Relationships>
</file>

<file path=ppt/slides/_rels/slide12.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47.png"/><Relationship Id="rId7" Type="http://schemas.openxmlformats.org/officeDocument/2006/relationships/image" Target="../media/image50.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9.png"/><Relationship Id="rId5" Type="http://schemas.openxmlformats.org/officeDocument/2006/relationships/image" Target="../media/image48.jpeg"/><Relationship Id="rId10" Type="http://schemas.openxmlformats.org/officeDocument/2006/relationships/image" Target="../media/image52.jpeg"/><Relationship Id="rId4" Type="http://schemas.openxmlformats.org/officeDocument/2006/relationships/image" Target="../media/image20.jpeg"/><Relationship Id="rId9" Type="http://schemas.openxmlformats.org/officeDocument/2006/relationships/image" Target="../media/image5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2.xml"/><Relationship Id="rId4" Type="http://schemas.openxmlformats.org/officeDocument/2006/relationships/image" Target="../media/image55.png"/></Relationships>
</file>

<file path=ppt/slides/_rels/slide15.xml.rels><?xml version="1.0" encoding="UTF-8" standalone="yes"?>
<Relationships xmlns="http://schemas.openxmlformats.org/package/2006/relationships"><Relationship Id="rId2" Type="http://schemas.openxmlformats.org/officeDocument/2006/relationships/hyperlink" Target="https://www.helpmequit.wales/"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www.dan247.org.uk" TargetMode="External"/><Relationship Id="rId2" Type="http://schemas.openxmlformats.org/officeDocument/2006/relationships/hyperlink" Target="https://helpmequit.wales/" TargetMode="External"/><Relationship Id="rId1" Type="http://schemas.openxmlformats.org/officeDocument/2006/relationships/slideLayout" Target="../slideLayouts/slideLayout12.xml"/><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A7D3-90C3-CEFC-DE55-324B2B22C8D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E073CA0-1AA6-5834-112E-BCD90C9F4175}"/>
              </a:ext>
            </a:extLst>
          </p:cNvPr>
          <p:cNvSpPr txBox="1"/>
          <p:nvPr/>
        </p:nvSpPr>
        <p:spPr>
          <a:xfrm>
            <a:off x="190865" y="1712861"/>
            <a:ext cx="11609423" cy="21544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Ubuntu"/>
              </a:rPr>
              <a:t>This activity links to the following Knowledge Banks: </a:t>
            </a:r>
          </a:p>
          <a:p>
            <a:pPr marL="342900" indent="-342900">
              <a:buFont typeface="Arial"/>
              <a:buChar char="•"/>
            </a:pPr>
            <a:r>
              <a:rPr lang="en-GB" sz="2000" dirty="0">
                <a:solidFill>
                  <a:schemeClr val="accent1">
                    <a:lumMod val="75000"/>
                  </a:schemeClr>
                </a:solidFill>
                <a:latin typeface="Ubuntu"/>
              </a:rPr>
              <a:t>Laws, regulation and industry influence</a:t>
            </a:r>
            <a:endParaRPr lang="en-US" sz="2000" dirty="0">
              <a:solidFill>
                <a:schemeClr val="accent1">
                  <a:lumMod val="75000"/>
                </a:schemeClr>
              </a:solidFill>
              <a:latin typeface="Ubuntu"/>
            </a:endParaRPr>
          </a:p>
          <a:p>
            <a:pPr marL="342900" indent="-342900">
              <a:buFont typeface="Arial"/>
              <a:buChar char="•"/>
            </a:pPr>
            <a:r>
              <a:rPr lang="en-GB" sz="2000" dirty="0">
                <a:solidFill>
                  <a:schemeClr val="accent1">
                    <a:lumMod val="75000"/>
                  </a:schemeClr>
                </a:solidFill>
                <a:latin typeface="Ubuntu"/>
              </a:rPr>
              <a:t>The social and environmental impact</a:t>
            </a:r>
          </a:p>
          <a:p>
            <a:pPr marL="342900" indent="-342900">
              <a:buFont typeface="Arial"/>
              <a:buChar char="•"/>
            </a:pPr>
            <a:r>
              <a:rPr lang="en-GB" sz="2000" dirty="0">
                <a:solidFill>
                  <a:schemeClr val="accent1">
                    <a:lumMod val="75000"/>
                  </a:schemeClr>
                </a:solidFill>
                <a:latin typeface="Ubuntu"/>
              </a:rPr>
              <a:t>Behaviour, choice and influence</a:t>
            </a:r>
            <a:endParaRPr lang="en-US" sz="2000" dirty="0">
              <a:solidFill>
                <a:schemeClr val="accent1">
                  <a:lumMod val="75000"/>
                </a:schemeClr>
              </a:solidFill>
              <a:latin typeface="Ubuntu"/>
            </a:endParaRPr>
          </a:p>
          <a:p>
            <a:endParaRPr lang="en-US">
              <a:solidFill>
                <a:srgbClr val="103D68"/>
              </a:solidFill>
              <a:latin typeface="Ubuntu"/>
            </a:endParaRPr>
          </a:p>
          <a:p>
            <a:r>
              <a:rPr lang="en-US" dirty="0">
                <a:latin typeface="Ubuntu"/>
              </a:rPr>
              <a:t>This activity informs learners of the techniques used by advertisers to sell products and services (product placement and celebrity endorsements.)</a:t>
            </a:r>
          </a:p>
        </p:txBody>
      </p:sp>
      <p:sp>
        <p:nvSpPr>
          <p:cNvPr id="4" name="Text Placeholder 1">
            <a:extLst>
              <a:ext uri="{FF2B5EF4-FFF2-40B4-BE49-F238E27FC236}">
                <a16:creationId xmlns:a16="http://schemas.microsoft.com/office/drawing/2014/main" id="{39214CC7-6F95-78CA-1BDF-1EF3B70AF623}"/>
              </a:ext>
            </a:extLst>
          </p:cNvPr>
          <p:cNvSpPr txBox="1">
            <a:spLocks/>
          </p:cNvSpPr>
          <p:nvPr/>
        </p:nvSpPr>
        <p:spPr>
          <a:xfrm>
            <a:off x="194796" y="871373"/>
            <a:ext cx="6886781" cy="83733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800" b="1">
                <a:latin typeface="Ubuntu"/>
              </a:rPr>
              <a:t>How we are influenced</a:t>
            </a:r>
            <a:endParaRPr lang="en-US" sz="4800" b="1">
              <a:latin typeface="Ubuntu"/>
              <a:ea typeface="Verdana"/>
            </a:endParaRPr>
          </a:p>
        </p:txBody>
      </p:sp>
      <p:graphicFrame>
        <p:nvGraphicFramePr>
          <p:cNvPr id="5" name="Table 4">
            <a:extLst>
              <a:ext uri="{FF2B5EF4-FFF2-40B4-BE49-F238E27FC236}">
                <a16:creationId xmlns:a16="http://schemas.microsoft.com/office/drawing/2014/main" id="{1397F350-E15D-5AA8-DF24-AFA5951A79E5}"/>
              </a:ext>
            </a:extLst>
          </p:cNvPr>
          <p:cNvGraphicFramePr>
            <a:graphicFrameLocks noGrp="1"/>
          </p:cNvGraphicFramePr>
          <p:nvPr>
            <p:extLst>
              <p:ext uri="{D42A27DB-BD31-4B8C-83A1-F6EECF244321}">
                <p14:modId xmlns:p14="http://schemas.microsoft.com/office/powerpoint/2010/main" val="4249105546"/>
              </p:ext>
            </p:extLst>
          </p:nvPr>
        </p:nvGraphicFramePr>
        <p:xfrm>
          <a:off x="114300" y="4075649"/>
          <a:ext cx="11963400" cy="2228406"/>
        </p:xfrm>
        <a:graphic>
          <a:graphicData uri="http://schemas.openxmlformats.org/drawingml/2006/table">
            <a:tbl>
              <a:tblPr firstRow="1" bandRow="1">
                <a:tableStyleId>{5C22544A-7EE6-4342-B048-85BDC9FD1C3A}</a:tableStyleId>
              </a:tblPr>
              <a:tblGrid>
                <a:gridCol w="2343150">
                  <a:extLst>
                    <a:ext uri="{9D8B030D-6E8A-4147-A177-3AD203B41FA5}">
                      <a16:colId xmlns:a16="http://schemas.microsoft.com/office/drawing/2014/main" val="4188119868"/>
                    </a:ext>
                  </a:extLst>
                </a:gridCol>
                <a:gridCol w="2295525">
                  <a:extLst>
                    <a:ext uri="{9D8B030D-6E8A-4147-A177-3AD203B41FA5}">
                      <a16:colId xmlns:a16="http://schemas.microsoft.com/office/drawing/2014/main" val="985606589"/>
                    </a:ext>
                  </a:extLst>
                </a:gridCol>
                <a:gridCol w="2428875">
                  <a:extLst>
                    <a:ext uri="{9D8B030D-6E8A-4147-A177-3AD203B41FA5}">
                      <a16:colId xmlns:a16="http://schemas.microsoft.com/office/drawing/2014/main" val="3233226702"/>
                    </a:ext>
                  </a:extLst>
                </a:gridCol>
                <a:gridCol w="2524125">
                  <a:extLst>
                    <a:ext uri="{9D8B030D-6E8A-4147-A177-3AD203B41FA5}">
                      <a16:colId xmlns:a16="http://schemas.microsoft.com/office/drawing/2014/main" val="3888539245"/>
                    </a:ext>
                  </a:extLst>
                </a:gridCol>
                <a:gridCol w="2371725">
                  <a:extLst>
                    <a:ext uri="{9D8B030D-6E8A-4147-A177-3AD203B41FA5}">
                      <a16:colId xmlns:a16="http://schemas.microsoft.com/office/drawing/2014/main" val="569111826"/>
                    </a:ext>
                  </a:extLst>
                </a:gridCol>
              </a:tblGrid>
              <a:tr h="361950">
                <a:tc gridSpan="5">
                  <a:txBody>
                    <a:bodyPr/>
                    <a:lstStyle/>
                    <a:p>
                      <a:pPr fontAlgn="base">
                        <a:lnSpc>
                          <a:spcPts val="2175"/>
                        </a:lnSpc>
                        <a:buNone/>
                      </a:pPr>
                      <a:r>
                        <a:rPr lang="en-US" sz="1800" b="1" dirty="0">
                          <a:solidFill>
                            <a:srgbClr val="FFFFFF"/>
                          </a:solidFill>
                          <a:effectLst/>
                          <a:latin typeface="Aptos"/>
                        </a:rPr>
                        <a:t>Possible Health and Well-being descriptions of learning:</a:t>
                      </a:r>
                    </a:p>
                    <a:p>
                      <a:pPr lvl="0">
                        <a:lnSpc>
                          <a:spcPts val="2175"/>
                        </a:lnSpc>
                        <a:buNone/>
                      </a:pPr>
                      <a:r>
                        <a:rPr lang="en-US" sz="1800" b="1" i="0" u="none" strike="noStrike" noProof="0" dirty="0">
                          <a:solidFill>
                            <a:srgbClr val="FFFFFF"/>
                          </a:solidFill>
                          <a:effectLst/>
                          <a:latin typeface="Aptos"/>
                        </a:rPr>
                        <a:t>Our decision-making impacts on the quality of our lives and the lives of others</a:t>
                      </a:r>
                      <a:endParaRPr lang="en-US" dirty="0"/>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1269"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05078590"/>
                  </a:ext>
                </a:extLst>
              </a:tr>
              <a:tr h="361950">
                <a:tc>
                  <a:txBody>
                    <a:bodyPr/>
                    <a:lstStyle/>
                    <a:p>
                      <a:pPr fontAlgn="base">
                        <a:lnSpc>
                          <a:spcPts val="1650"/>
                        </a:lnSpc>
                        <a:buNone/>
                      </a:pPr>
                      <a:r>
                        <a:rPr lang="en-US" sz="1400" b="1" dirty="0">
                          <a:solidFill>
                            <a:srgbClr val="156082"/>
                          </a:solidFill>
                          <a:effectLst/>
                          <a:latin typeface="Ubuntu"/>
                        </a:rPr>
                        <a:t>Progression step 1</a:t>
                      </a:r>
                      <a:endParaRPr lang="en-US">
                        <a:effectLst/>
                        <a:latin typeface="Ubuntu"/>
                      </a:endParaRPr>
                    </a:p>
                    <a:p>
                      <a:pPr fontAlgn="base">
                        <a:lnSpc>
                          <a:spcPts val="1650"/>
                        </a:lnSpc>
                        <a:buNone/>
                      </a:pPr>
                      <a:r>
                        <a:rPr lang="en-US" sz="1400" dirty="0">
                          <a:solidFill>
                            <a:srgbClr val="156082"/>
                          </a:solidFill>
                          <a:effectLst/>
                          <a:latin typeface="Ubuntu"/>
                        </a:rPr>
                        <a:t>I have developed an awareness that my decisions can affect me and others.</a:t>
                      </a:r>
                      <a:endParaRPr lang="en-US">
                        <a:effectLst/>
                        <a:latin typeface="Ubuntu"/>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fontAlgn="base">
                        <a:lnSpc>
                          <a:spcPts val="1650"/>
                        </a:lnSpc>
                        <a:buNone/>
                      </a:pPr>
                      <a:r>
                        <a:rPr lang="en-US" sz="1400" b="1" dirty="0">
                          <a:solidFill>
                            <a:srgbClr val="156082"/>
                          </a:solidFill>
                          <a:effectLst/>
                          <a:latin typeface="Ubuntu"/>
                        </a:rPr>
                        <a:t>Progression step 2</a:t>
                      </a:r>
                      <a:endParaRPr lang="en-US">
                        <a:effectLst/>
                        <a:latin typeface="Ubuntu"/>
                      </a:endParaRPr>
                    </a:p>
                    <a:p>
                      <a:pPr fontAlgn="base">
                        <a:lnSpc>
                          <a:spcPts val="1650"/>
                        </a:lnSpc>
                        <a:buNone/>
                      </a:pPr>
                      <a:r>
                        <a:rPr lang="en-US" sz="1400" dirty="0">
                          <a:solidFill>
                            <a:srgbClr val="156082"/>
                          </a:solidFill>
                          <a:effectLst/>
                          <a:latin typeface="Ubuntu"/>
                        </a:rPr>
                        <a:t>I can </a:t>
                      </a:r>
                      <a:r>
                        <a:rPr lang="en-US" sz="1400" dirty="0" err="1">
                          <a:solidFill>
                            <a:srgbClr val="156082"/>
                          </a:solidFill>
                          <a:effectLst/>
                          <a:latin typeface="Ubuntu"/>
                        </a:rPr>
                        <a:t>recognise</a:t>
                      </a:r>
                      <a:r>
                        <a:rPr lang="en-US" sz="1400" dirty="0">
                          <a:solidFill>
                            <a:srgbClr val="156082"/>
                          </a:solidFill>
                          <a:effectLst/>
                          <a:latin typeface="Ubuntu"/>
                        </a:rPr>
                        <a:t> that my decisions can impact on me and others, both now and in the future.</a:t>
                      </a:r>
                      <a:endParaRPr lang="en-US">
                        <a:effectLst/>
                        <a:latin typeface="Ubuntu"/>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fontAlgn="base">
                        <a:lnSpc>
                          <a:spcPts val="1650"/>
                        </a:lnSpc>
                        <a:buNone/>
                      </a:pPr>
                      <a:r>
                        <a:rPr lang="en-US" sz="1400" b="1" dirty="0">
                          <a:solidFill>
                            <a:srgbClr val="156082"/>
                          </a:solidFill>
                          <a:effectLst/>
                          <a:latin typeface="Ubuntu"/>
                        </a:rPr>
                        <a:t>Progression step 3</a:t>
                      </a:r>
                      <a:endParaRPr lang="en-US">
                        <a:effectLst/>
                        <a:latin typeface="Ubuntu"/>
                      </a:endParaRPr>
                    </a:p>
                    <a:p>
                      <a:pPr fontAlgn="base">
                        <a:lnSpc>
                          <a:spcPts val="1650"/>
                        </a:lnSpc>
                        <a:buNone/>
                      </a:pPr>
                      <a:r>
                        <a:rPr lang="en-US" sz="1400" dirty="0">
                          <a:solidFill>
                            <a:srgbClr val="156082"/>
                          </a:solidFill>
                          <a:effectLst/>
                          <a:latin typeface="Ubuntu"/>
                        </a:rPr>
                        <a:t>I can </a:t>
                      </a:r>
                      <a:r>
                        <a:rPr lang="en-US" sz="1400" dirty="0" err="1">
                          <a:solidFill>
                            <a:srgbClr val="156082"/>
                          </a:solidFill>
                          <a:effectLst/>
                          <a:latin typeface="Ubuntu"/>
                        </a:rPr>
                        <a:t>recognise</a:t>
                      </a:r>
                      <a:r>
                        <a:rPr lang="en-US" sz="1400" dirty="0">
                          <a:solidFill>
                            <a:srgbClr val="156082"/>
                          </a:solidFill>
                          <a:effectLst/>
                          <a:latin typeface="Ubuntu"/>
                        </a:rPr>
                        <a:t> that some decisions I make will have a long-term impact on my life and the lives of others.</a:t>
                      </a:r>
                      <a:endParaRPr lang="en-US">
                        <a:effectLst/>
                        <a:latin typeface="Ubuntu"/>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fontAlgn="base">
                        <a:lnSpc>
                          <a:spcPts val="1650"/>
                        </a:lnSpc>
                        <a:buNone/>
                      </a:pPr>
                      <a:r>
                        <a:rPr lang="en-US" sz="1400" b="1" dirty="0">
                          <a:solidFill>
                            <a:srgbClr val="156082"/>
                          </a:solidFill>
                          <a:effectLst/>
                          <a:latin typeface="Ubuntu"/>
                        </a:rPr>
                        <a:t>Progression step 4</a:t>
                      </a:r>
                      <a:endParaRPr lang="en-US">
                        <a:effectLst/>
                        <a:latin typeface="Ubuntu"/>
                      </a:endParaRPr>
                    </a:p>
                    <a:p>
                      <a:pPr fontAlgn="base">
                        <a:lnSpc>
                          <a:spcPts val="1650"/>
                        </a:lnSpc>
                        <a:buNone/>
                      </a:pPr>
                      <a:r>
                        <a:rPr lang="en-US" sz="1400" dirty="0">
                          <a:solidFill>
                            <a:srgbClr val="156082"/>
                          </a:solidFill>
                          <a:effectLst/>
                          <a:latin typeface="Ubuntu"/>
                        </a:rPr>
                        <a:t>I can consider relevant factors and implications when making decisions individually and collectively.</a:t>
                      </a:r>
                      <a:endParaRPr lang="en-US">
                        <a:effectLst/>
                        <a:latin typeface="Ubuntu"/>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fontAlgn="base">
                        <a:lnSpc>
                          <a:spcPts val="1650"/>
                        </a:lnSpc>
                        <a:buNone/>
                      </a:pPr>
                      <a:r>
                        <a:rPr lang="en-US" sz="1400" b="1" dirty="0">
                          <a:solidFill>
                            <a:srgbClr val="156082"/>
                          </a:solidFill>
                          <a:effectLst/>
                          <a:latin typeface="Ubuntu"/>
                        </a:rPr>
                        <a:t>Progression step 5</a:t>
                      </a:r>
                      <a:endParaRPr lang="en-US">
                        <a:effectLst/>
                        <a:latin typeface="Ubuntu"/>
                      </a:endParaRPr>
                    </a:p>
                    <a:p>
                      <a:pPr fontAlgn="base">
                        <a:lnSpc>
                          <a:spcPts val="1650"/>
                        </a:lnSpc>
                        <a:buNone/>
                      </a:pPr>
                      <a:r>
                        <a:rPr lang="en-US" sz="1400" dirty="0">
                          <a:solidFill>
                            <a:srgbClr val="156082"/>
                          </a:solidFill>
                          <a:effectLst/>
                          <a:latin typeface="Ubuntu"/>
                        </a:rPr>
                        <a:t>I can critically evaluate factors and implications, including risks, when making decisions individually and collectively.</a:t>
                      </a:r>
                      <a:endParaRPr lang="en-US">
                        <a:effectLst/>
                        <a:latin typeface="Ubuntu"/>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934474024"/>
                  </a:ext>
                </a:extLst>
              </a:tr>
            </a:tbl>
          </a:graphicData>
        </a:graphic>
      </p:graphicFrame>
    </p:spTree>
    <p:extLst>
      <p:ext uri="{BB962C8B-B14F-4D97-AF65-F5344CB8AC3E}">
        <p14:creationId xmlns:p14="http://schemas.microsoft.com/office/powerpoint/2010/main" val="420538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8CD700-F06C-7C89-C8D1-2101EB950865}"/>
              </a:ext>
            </a:extLst>
          </p:cNvPr>
          <p:cNvSpPr txBox="1"/>
          <p:nvPr/>
        </p:nvSpPr>
        <p:spPr>
          <a:xfrm>
            <a:off x="135945" y="875553"/>
            <a:ext cx="10963701"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chemeClr val="accent1"/>
                </a:solidFill>
                <a:latin typeface="Ubuntu"/>
              </a:rPr>
              <a:t>Introduction</a:t>
            </a:r>
            <a:endParaRPr lang="en-US" sz="3600">
              <a:solidFill>
                <a:schemeClr val="accent1"/>
              </a:solidFill>
            </a:endParaRPr>
          </a:p>
          <a:p>
            <a:endParaRPr lang="en-US" b="1" dirty="0">
              <a:latin typeface="Ubuntu"/>
            </a:endParaRPr>
          </a:p>
          <a:p>
            <a:r>
              <a:rPr lang="en-US" dirty="0">
                <a:latin typeface="Ubuntu"/>
              </a:rPr>
              <a:t>This activity helps you explore how advertising, media and influencers can shape the choices people make. You will learn about the techniques companies use - such as product placement, celebrity endorsements and social media advertising - and how these can affect </a:t>
            </a:r>
            <a:r>
              <a:rPr lang="en-US" dirty="0" err="1">
                <a:latin typeface="Ubuntu"/>
              </a:rPr>
              <a:t>behaviour</a:t>
            </a:r>
            <a:r>
              <a:rPr lang="en-US" dirty="0">
                <a:latin typeface="Ubuntu"/>
              </a:rPr>
              <a:t>, especially around harmful products.</a:t>
            </a:r>
          </a:p>
          <a:p>
            <a:endParaRPr lang="en-US" dirty="0">
              <a:latin typeface="Ubuntu"/>
            </a:endParaRPr>
          </a:p>
          <a:p>
            <a:r>
              <a:rPr lang="en-US" b="1">
                <a:latin typeface="Ubuntu"/>
              </a:rPr>
              <a:t>What you will do:</a:t>
            </a:r>
          </a:p>
          <a:p>
            <a:pPr marL="285750" indent="-285750">
              <a:buFont typeface="Arial"/>
              <a:buChar char="•"/>
            </a:pPr>
            <a:r>
              <a:rPr lang="en-US">
                <a:latin typeface="Ubuntu"/>
              </a:rPr>
              <a:t>Learn what “influence” means and think about who and what influences you in daily life.</a:t>
            </a:r>
            <a:endParaRPr lang="en-US" dirty="0">
              <a:latin typeface="Ubuntu"/>
            </a:endParaRPr>
          </a:p>
          <a:p>
            <a:pPr marL="285750" indent="-285750">
              <a:buFont typeface="Arial"/>
              <a:buChar char="•"/>
            </a:pPr>
            <a:r>
              <a:rPr lang="en-US" dirty="0">
                <a:latin typeface="Ubuntu"/>
              </a:rPr>
              <a:t>Explore how the tobacco industry has used advertising, social media and entertainment to target young people.</a:t>
            </a:r>
          </a:p>
          <a:p>
            <a:pPr marL="285750" indent="-285750">
              <a:buFont typeface="Arial"/>
              <a:buChar char="•"/>
            </a:pPr>
            <a:r>
              <a:rPr lang="en-US" dirty="0">
                <a:latin typeface="Ubuntu"/>
              </a:rPr>
              <a:t>Look at examples of smoking in films, music videos, video games and streaming platforms, and discuss why it appears there.</a:t>
            </a:r>
          </a:p>
          <a:p>
            <a:pPr marL="285750" indent="-285750">
              <a:buFont typeface="Arial"/>
              <a:buChar char="•"/>
            </a:pPr>
            <a:r>
              <a:rPr lang="en-US" dirty="0">
                <a:latin typeface="Ubuntu"/>
                <a:ea typeface="+mn-lt"/>
                <a:cs typeface="+mn-lt"/>
              </a:rPr>
              <a:t>Examine influencer posts and identify whether they are adverts (#Ad, #Gifted).</a:t>
            </a:r>
          </a:p>
          <a:p>
            <a:pPr marL="285750" indent="-285750">
              <a:buFont typeface="Arial"/>
              <a:buChar char="•"/>
            </a:pPr>
            <a:r>
              <a:rPr lang="en-US" dirty="0">
                <a:latin typeface="Ubuntu"/>
                <a:ea typeface="+mn-lt"/>
                <a:cs typeface="+mn-lt"/>
              </a:rPr>
              <a:t>Discuss why it’s important to </a:t>
            </a:r>
            <a:r>
              <a:rPr lang="en-US" dirty="0" err="1">
                <a:latin typeface="Ubuntu"/>
                <a:ea typeface="+mn-lt"/>
                <a:cs typeface="+mn-lt"/>
              </a:rPr>
              <a:t>recognise</a:t>
            </a:r>
            <a:r>
              <a:rPr lang="en-US" dirty="0">
                <a:latin typeface="Ubuntu"/>
                <a:ea typeface="+mn-lt"/>
                <a:cs typeface="+mn-lt"/>
              </a:rPr>
              <a:t> advertising tactics and how they affect decision‑making.</a:t>
            </a:r>
            <a:endParaRPr lang="en-US">
              <a:latin typeface="Ubuntu"/>
              <a:ea typeface="+mn-lt"/>
              <a:cs typeface="+mn-lt"/>
            </a:endParaRPr>
          </a:p>
          <a:p>
            <a:pPr marL="285750" indent="-285750">
              <a:buFont typeface="Arial"/>
              <a:buChar char="•"/>
            </a:pPr>
            <a:endParaRPr lang="en-US" dirty="0">
              <a:latin typeface="Ubuntu"/>
              <a:ea typeface="+mn-lt"/>
              <a:cs typeface="+mn-lt"/>
            </a:endParaRPr>
          </a:p>
          <a:p>
            <a:r>
              <a:rPr lang="en-US" b="1" dirty="0">
                <a:latin typeface="Ubuntu"/>
                <a:ea typeface="+mn-lt"/>
                <a:cs typeface="+mn-lt"/>
              </a:rPr>
              <a:t>Your task:</a:t>
            </a:r>
            <a:r>
              <a:rPr lang="en-US" dirty="0">
                <a:latin typeface="Ubuntu"/>
                <a:ea typeface="+mn-lt"/>
                <a:cs typeface="+mn-lt"/>
              </a:rPr>
              <a:t> Use the information in the slides to think critically about how companies try to influence you, </a:t>
            </a:r>
            <a:r>
              <a:rPr lang="en-US">
                <a:latin typeface="Ubuntu"/>
                <a:ea typeface="+mn-lt"/>
                <a:cs typeface="+mn-lt"/>
              </a:rPr>
              <a:t>why they do it and how being aware of these tactics can help you make informed choices.</a:t>
            </a:r>
          </a:p>
        </p:txBody>
      </p:sp>
    </p:spTree>
    <p:extLst>
      <p:ext uri="{BB962C8B-B14F-4D97-AF65-F5344CB8AC3E}">
        <p14:creationId xmlns:p14="http://schemas.microsoft.com/office/powerpoint/2010/main" val="1091834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8C7521CE-8CFC-57A8-3E38-750E965CFA31}"/>
              </a:ext>
            </a:extLst>
          </p:cNvPr>
          <p:cNvSpPr txBox="1">
            <a:spLocks/>
          </p:cNvSpPr>
          <p:nvPr/>
        </p:nvSpPr>
        <p:spPr>
          <a:xfrm>
            <a:off x="1001551" y="1389348"/>
            <a:ext cx="10647984" cy="409152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a:latin typeface="Ubuntu"/>
                <a:cs typeface="Segoe UI"/>
              </a:rPr>
              <a:t>The definition of influence:</a:t>
            </a:r>
          </a:p>
          <a:p>
            <a:pPr marL="0" indent="0">
              <a:buFont typeface="Arial" panose="020B0604020202020204" pitchFamily="34" charset="0"/>
              <a:buNone/>
            </a:pPr>
            <a:r>
              <a:rPr lang="en-US" sz="2200" b="1" i="1" dirty="0">
                <a:latin typeface="Ubuntu"/>
                <a:cs typeface="Segoe UI"/>
              </a:rPr>
              <a:t>'The capacity to have an effect on the character, development or </a:t>
            </a:r>
            <a:r>
              <a:rPr lang="en-US" sz="2200" b="1" i="1" dirty="0" err="1">
                <a:latin typeface="Ubuntu"/>
                <a:cs typeface="Segoe UI"/>
              </a:rPr>
              <a:t>behaviour</a:t>
            </a:r>
            <a:r>
              <a:rPr lang="en-US" sz="2200" b="1" i="1" dirty="0">
                <a:latin typeface="Ubuntu"/>
                <a:cs typeface="Segoe UI"/>
              </a:rPr>
              <a:t> of someone or something, or the effect itself'</a:t>
            </a:r>
            <a:endParaRPr lang="en-US" b="1" dirty="0">
              <a:latin typeface="Ubuntu"/>
            </a:endParaRPr>
          </a:p>
          <a:p>
            <a:endParaRPr lang="en-US" sz="2200" i="1">
              <a:latin typeface="Ubuntu"/>
              <a:ea typeface="Calibri"/>
              <a:cs typeface="Calibri"/>
            </a:endParaRPr>
          </a:p>
          <a:p>
            <a:pPr marL="0" indent="0">
              <a:buFont typeface="Arial" panose="020B0604020202020204" pitchFamily="34" charset="0"/>
              <a:buNone/>
            </a:pPr>
            <a:r>
              <a:rPr lang="en-US" sz="2200" dirty="0">
                <a:latin typeface="Ubuntu"/>
                <a:ea typeface="Calibri"/>
                <a:cs typeface="Calibri"/>
              </a:rPr>
              <a:t>Just about anything can influence your decision making, </a:t>
            </a:r>
            <a:r>
              <a:rPr lang="en-US" sz="2200" dirty="0" err="1">
                <a:latin typeface="Ubuntu"/>
                <a:ea typeface="Calibri"/>
                <a:cs typeface="Calibri"/>
              </a:rPr>
              <a:t>behaviour</a:t>
            </a:r>
            <a:r>
              <a:rPr lang="en-US" sz="2200" dirty="0">
                <a:latin typeface="Ubuntu"/>
                <a:ea typeface="Calibri"/>
                <a:cs typeface="Calibri"/>
              </a:rPr>
              <a:t> and values but the more we are exposed to something, the more normal it can seem. For example, you may be influenced to wear certain types of clothes, listen to certain music or even to drink certain drinks.</a:t>
            </a:r>
          </a:p>
          <a:p>
            <a:pPr marL="0" indent="0">
              <a:buFont typeface="Arial" panose="020B0604020202020204" pitchFamily="34" charset="0"/>
              <a:buNone/>
            </a:pPr>
            <a:endParaRPr lang="en-US" sz="2200">
              <a:latin typeface="Ubuntu"/>
              <a:ea typeface="Calibri"/>
              <a:cs typeface="Calibri"/>
            </a:endParaRPr>
          </a:p>
          <a:p>
            <a:pPr marL="0" indent="0">
              <a:buNone/>
            </a:pPr>
            <a:r>
              <a:rPr lang="en-US" sz="2200">
                <a:latin typeface="Ubuntu"/>
                <a:ea typeface="Calibri"/>
                <a:cs typeface="Calibri"/>
              </a:rPr>
              <a:t>Consider how you are influenced by your friends, family, social media and music as well as the reels and adverts you see.</a:t>
            </a:r>
          </a:p>
          <a:p>
            <a:pPr marL="0" indent="0">
              <a:buFont typeface="Arial" panose="020B0604020202020204" pitchFamily="34" charset="0"/>
              <a:buNone/>
            </a:pPr>
            <a:endParaRPr lang="en-US" sz="2200">
              <a:solidFill>
                <a:srgbClr val="15518B"/>
              </a:solidFill>
              <a:highlight>
                <a:srgbClr val="FFFF00"/>
              </a:highlight>
              <a:latin typeface="Ubuntu"/>
              <a:ea typeface="Calibri"/>
              <a:cs typeface="Calibri"/>
            </a:endParaRPr>
          </a:p>
          <a:p>
            <a:pPr marL="0" indent="0">
              <a:buNone/>
            </a:pPr>
            <a:endParaRPr lang="en-US" sz="2400">
              <a:solidFill>
                <a:srgbClr val="000000"/>
              </a:solidFill>
              <a:latin typeface="Calibri"/>
              <a:ea typeface="Calibri"/>
              <a:cs typeface="Calibri"/>
            </a:endParaRPr>
          </a:p>
        </p:txBody>
      </p:sp>
    </p:spTree>
    <p:extLst>
      <p:ext uri="{BB962C8B-B14F-4D97-AF65-F5344CB8AC3E}">
        <p14:creationId xmlns:p14="http://schemas.microsoft.com/office/powerpoint/2010/main" val="1953488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E972B-352F-5F7C-36E6-09ADC430CB24}"/>
              </a:ext>
            </a:extLst>
          </p:cNvPr>
          <p:cNvSpPr txBox="1">
            <a:spLocks/>
          </p:cNvSpPr>
          <p:nvPr/>
        </p:nvSpPr>
        <p:spPr>
          <a:xfrm>
            <a:off x="2448837" y="412258"/>
            <a:ext cx="8306694" cy="82017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a:latin typeface="Ubuntu"/>
              </a:rPr>
              <a:t>Marketing and Industry Influence</a:t>
            </a:r>
            <a:endParaRPr lang="en-US" b="1">
              <a:latin typeface="Ubuntu"/>
            </a:endParaRPr>
          </a:p>
        </p:txBody>
      </p:sp>
      <p:sp>
        <p:nvSpPr>
          <p:cNvPr id="5" name="Rectangle 4">
            <a:extLst>
              <a:ext uri="{FF2B5EF4-FFF2-40B4-BE49-F238E27FC236}">
                <a16:creationId xmlns:a16="http://schemas.microsoft.com/office/drawing/2014/main" id="{D7E7F919-92E4-77D7-5C55-499E873E8357}"/>
              </a:ext>
            </a:extLst>
          </p:cNvPr>
          <p:cNvSpPr/>
          <p:nvPr/>
        </p:nvSpPr>
        <p:spPr>
          <a:xfrm>
            <a:off x="1469609" y="1227008"/>
            <a:ext cx="8649440" cy="3477875"/>
          </a:xfrm>
          <a:prstGeom prst="rect">
            <a:avLst/>
          </a:prstGeom>
        </p:spPr>
        <p:txBody>
          <a:bodyPr wrap="square" lIns="91440" tIns="45720" rIns="91440" bIns="45720" anchor="t">
            <a:spAutoFit/>
          </a:bodyPr>
          <a:lstStyle/>
          <a:p>
            <a:r>
              <a:rPr lang="en-GB" sz="2000">
                <a:latin typeface="Ubuntu" panose="020B0504030602030204"/>
              </a:rPr>
              <a:t>The tobacco industry has a long history of </a:t>
            </a:r>
            <a:r>
              <a:rPr lang="en-GB" sz="2000" b="1">
                <a:latin typeface="Ubuntu" panose="020B0504030602030204"/>
              </a:rPr>
              <a:t>targeting young people</a:t>
            </a:r>
            <a:r>
              <a:rPr lang="en-GB" sz="2000">
                <a:latin typeface="Ubuntu" panose="020B0504030602030204"/>
              </a:rPr>
              <a:t>.</a:t>
            </a:r>
          </a:p>
          <a:p>
            <a:endParaRPr lang="en-GB" sz="2000">
              <a:latin typeface="Ubuntu" panose="020B0504030602030204"/>
            </a:endParaRPr>
          </a:p>
          <a:p>
            <a:pPr marL="285750" indent="-285750">
              <a:buFont typeface="Wingdings" panose="05000000000000000000" pitchFamily="2" charset="2"/>
              <a:buChar char="Ø"/>
            </a:pPr>
            <a:r>
              <a:rPr lang="en-GB" sz="2000" dirty="0">
                <a:latin typeface="Ubuntu" panose="020B0504030602030204"/>
              </a:rPr>
              <a:t>In the past, marketing linked smoking to </a:t>
            </a:r>
            <a:r>
              <a:rPr lang="en-GB" sz="2000" b="1" dirty="0">
                <a:latin typeface="Ubuntu" panose="020B0504030602030204"/>
              </a:rPr>
              <a:t>fun, independence and social status</a:t>
            </a:r>
            <a:r>
              <a:rPr lang="en-GB" sz="2000" dirty="0">
                <a:latin typeface="Ubuntu" panose="020B0504030602030204"/>
              </a:rPr>
              <a:t>.</a:t>
            </a:r>
          </a:p>
          <a:p>
            <a:pPr marL="285750" indent="-285750">
              <a:buFont typeface="Wingdings" panose="05000000000000000000" pitchFamily="2" charset="2"/>
              <a:buChar char="Ø"/>
            </a:pPr>
            <a:r>
              <a:rPr lang="en-GB" sz="2000" dirty="0">
                <a:latin typeface="Ubuntu" panose="020B0504030602030204"/>
              </a:rPr>
              <a:t>Today, companies use </a:t>
            </a:r>
            <a:r>
              <a:rPr lang="en-GB" sz="2000" b="1" dirty="0">
                <a:latin typeface="Ubuntu" panose="020B0504030602030204"/>
              </a:rPr>
              <a:t>social media, influencer marketing and packaging design</a:t>
            </a:r>
            <a:r>
              <a:rPr lang="en-GB" sz="2000" dirty="0">
                <a:latin typeface="Ubuntu" panose="020B0504030602030204"/>
              </a:rPr>
              <a:t> to appeal to adolescents and young adults.</a:t>
            </a:r>
          </a:p>
          <a:p>
            <a:pPr marL="285750" indent="-285750">
              <a:buFont typeface="Wingdings" panose="05000000000000000000" pitchFamily="2" charset="2"/>
              <a:buChar char="Ø"/>
            </a:pPr>
            <a:r>
              <a:rPr lang="en-GB" sz="2000" dirty="0">
                <a:latin typeface="Ubuntu" panose="020B0504030602030204"/>
              </a:rPr>
              <a:t>Marketing exploits, </a:t>
            </a:r>
            <a:r>
              <a:rPr lang="en-GB" sz="2000" b="1" dirty="0">
                <a:latin typeface="Ubuntu" panose="020B0504030602030204"/>
              </a:rPr>
              <a:t>peer pressure, curiosity and brand loyalty</a:t>
            </a:r>
            <a:r>
              <a:rPr lang="en-GB" sz="2000" dirty="0">
                <a:latin typeface="Ubuntu" panose="020B0504030602030204"/>
              </a:rPr>
              <a:t>, increasing the likelihood that young people will start using – and then keep using - tobacco or vaping products.</a:t>
            </a:r>
          </a:p>
          <a:p>
            <a:pPr marL="285750" indent="-285750">
              <a:buFont typeface="Wingdings" panose="05000000000000000000" pitchFamily="2" charset="2"/>
              <a:buChar char="Ø"/>
            </a:pPr>
            <a:r>
              <a:rPr lang="en-GB" sz="2000" dirty="0">
                <a:latin typeface="Ubuntu" panose="020B0504030602030204"/>
              </a:rPr>
              <a:t>Awareness of these tactics shows that </a:t>
            </a:r>
            <a:r>
              <a:rPr lang="en-GB" sz="2000" b="1" dirty="0">
                <a:latin typeface="Ubuntu" panose="020B0504030602030204"/>
              </a:rPr>
              <a:t>addiction is not only a personal choice</a:t>
            </a:r>
            <a:r>
              <a:rPr lang="en-GB" sz="2000" dirty="0">
                <a:latin typeface="Ubuntu" panose="020B0504030602030204"/>
              </a:rPr>
              <a:t> - commercial interests actively shape behaviour.</a:t>
            </a:r>
          </a:p>
        </p:txBody>
      </p:sp>
      <p:pic>
        <p:nvPicPr>
          <p:cNvPr id="7" name="Picture 6">
            <a:extLst>
              <a:ext uri="{FF2B5EF4-FFF2-40B4-BE49-F238E27FC236}">
                <a16:creationId xmlns:a16="http://schemas.microsoft.com/office/drawing/2014/main" id="{AC5B8EC8-5486-A8A8-24A9-FA60951CFCF3}"/>
              </a:ext>
            </a:extLst>
          </p:cNvPr>
          <p:cNvPicPr>
            <a:picLocks noChangeAspect="1"/>
          </p:cNvPicPr>
          <p:nvPr/>
        </p:nvPicPr>
        <p:blipFill>
          <a:blip r:embed="rId2"/>
          <a:stretch>
            <a:fillRect/>
          </a:stretch>
        </p:blipFill>
        <p:spPr>
          <a:xfrm>
            <a:off x="8364470" y="4311743"/>
            <a:ext cx="3824277" cy="2544638"/>
          </a:xfrm>
          <a:prstGeom prst="ellipse">
            <a:avLst/>
          </a:prstGeom>
          <a:ln>
            <a:noFill/>
          </a:ln>
          <a:effectLst>
            <a:softEdge rad="112500"/>
          </a:effectLst>
        </p:spPr>
      </p:pic>
      <p:sp>
        <p:nvSpPr>
          <p:cNvPr id="8" name="TextBox 10">
            <a:extLst>
              <a:ext uri="{FF2B5EF4-FFF2-40B4-BE49-F238E27FC236}">
                <a16:creationId xmlns:a16="http://schemas.microsoft.com/office/drawing/2014/main" id="{E285910C-FD36-6759-C781-0D9061E462B7}"/>
              </a:ext>
            </a:extLst>
          </p:cNvPr>
          <p:cNvSpPr txBox="1"/>
          <p:nvPr/>
        </p:nvSpPr>
        <p:spPr>
          <a:xfrm>
            <a:off x="2256922" y="5061607"/>
            <a:ext cx="6097772" cy="138499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kern="1200">
                <a:solidFill>
                  <a:schemeClr val="accent1"/>
                </a:solidFill>
                <a:latin typeface="Ubuntu" panose="020B0504030602030204" pitchFamily="34" charset="0"/>
                <a:ea typeface="+mj-ea"/>
                <a:cs typeface="+mj-cs"/>
              </a:rPr>
              <a:t>Why is it important to be aware of the advertising tactics used by tobacco companies?</a:t>
            </a:r>
            <a:endParaRPr lang="en-GB" sz="2800" b="1">
              <a:solidFill>
                <a:schemeClr val="accent1"/>
              </a:solidFill>
              <a:latin typeface="Ubuntu" panose="020B0504030602030204" pitchFamily="34" charset="0"/>
            </a:endParaRPr>
          </a:p>
        </p:txBody>
      </p:sp>
    </p:spTree>
    <p:extLst>
      <p:ext uri="{BB962C8B-B14F-4D97-AF65-F5344CB8AC3E}">
        <p14:creationId xmlns:p14="http://schemas.microsoft.com/office/powerpoint/2010/main" val="182003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8641A-9C54-087A-C613-FB4CB8426E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30B978-235F-EBDE-FDC5-68B2C6C71807}"/>
              </a:ext>
            </a:extLst>
          </p:cNvPr>
          <p:cNvSpPr txBox="1">
            <a:spLocks/>
          </p:cNvSpPr>
          <p:nvPr/>
        </p:nvSpPr>
        <p:spPr>
          <a:xfrm>
            <a:off x="2299695" y="425514"/>
            <a:ext cx="8140096" cy="896044"/>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chemeClr val="tx2">
                    <a:lumMod val="76000"/>
                    <a:lumOff val="24000"/>
                  </a:schemeClr>
                </a:solidFill>
                <a:latin typeface="Ubuntu"/>
              </a:rPr>
              <a:t>History of tobacco advertising</a:t>
            </a:r>
          </a:p>
        </p:txBody>
      </p:sp>
      <p:pic>
        <p:nvPicPr>
          <p:cNvPr id="6" name="Picture 2" descr="See the source image">
            <a:extLst>
              <a:ext uri="{FF2B5EF4-FFF2-40B4-BE49-F238E27FC236}">
                <a16:creationId xmlns:a16="http://schemas.microsoft.com/office/drawing/2014/main" id="{299447AD-A19B-1359-BE19-2B9BFEBB2E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29" b="49333"/>
          <a:stretch/>
        </p:blipFill>
        <p:spPr bwMode="auto">
          <a:xfrm>
            <a:off x="2393987" y="1516583"/>
            <a:ext cx="3450543" cy="22013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D330478-6E5A-DA31-66C6-A6FF4DF2674E}"/>
              </a:ext>
            </a:extLst>
          </p:cNvPr>
          <p:cNvSpPr txBox="1"/>
          <p:nvPr/>
        </p:nvSpPr>
        <p:spPr>
          <a:xfrm>
            <a:off x="229247" y="1863788"/>
            <a:ext cx="2078848" cy="1464231"/>
          </a:xfrm>
          <a:prstGeom prst="roundRect">
            <a:avLst/>
          </a:prstGeom>
          <a:solidFill>
            <a:schemeClr val="accent3">
              <a:lumMod val="60000"/>
              <a:lumOff val="4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sz="2000">
                <a:solidFill>
                  <a:schemeClr val="accent1"/>
                </a:solidFill>
                <a:latin typeface="Ubuntu" panose="020B0504030602030204" pitchFamily="34" charset="0"/>
                <a:ea typeface="Inter" panose="02000503000000020004" pitchFamily="2" charset="0"/>
              </a:rPr>
              <a:t>Smoking was historically advertised as ‘healthy</a:t>
            </a:r>
            <a:r>
              <a:rPr lang="en-GB" sz="2000">
                <a:solidFill>
                  <a:schemeClr val="accent1"/>
                </a:solidFill>
                <a:latin typeface="Inter" panose="02000503000000020004" pitchFamily="2" charset="0"/>
                <a:ea typeface="Inter" panose="02000503000000020004" pitchFamily="2" charset="0"/>
              </a:rPr>
              <a:t>’</a:t>
            </a:r>
          </a:p>
        </p:txBody>
      </p:sp>
      <p:pic>
        <p:nvPicPr>
          <p:cNvPr id="8" name="Picture 7" descr="\\rytxasrvfil0001\users\St168758\My Documents\My Pictures\untitled1.png">
            <a:extLst>
              <a:ext uri="{FF2B5EF4-FFF2-40B4-BE49-F238E27FC236}">
                <a16:creationId xmlns:a16="http://schemas.microsoft.com/office/drawing/2014/main" id="{16B8EF1E-431E-3ADD-6656-3EB56FDA4862}"/>
              </a:ext>
            </a:extLst>
          </p:cNvPr>
          <p:cNvPicPr>
            <a:picLocks noChangeAspect="1" noChangeArrowheads="1"/>
          </p:cNvPicPr>
          <p:nvPr/>
        </p:nvPicPr>
        <p:blipFill>
          <a:blip r:embed="rId3" cstate="print"/>
          <a:srcRect/>
          <a:stretch>
            <a:fillRect/>
          </a:stretch>
        </p:blipFill>
        <p:spPr bwMode="auto">
          <a:xfrm>
            <a:off x="5972312" y="1728526"/>
            <a:ext cx="3871289" cy="2580860"/>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6B4C5548-E3E5-6AA4-118B-DE063B62965A}"/>
              </a:ext>
            </a:extLst>
          </p:cNvPr>
          <p:cNvSpPr txBox="1"/>
          <p:nvPr/>
        </p:nvSpPr>
        <p:spPr>
          <a:xfrm>
            <a:off x="9929493" y="2178555"/>
            <a:ext cx="1997365" cy="1464231"/>
          </a:xfrm>
          <a:prstGeom prst="roundRect">
            <a:avLst/>
          </a:prstGeom>
          <a:solidFill>
            <a:schemeClr val="accent1">
              <a:lumMod val="10000"/>
              <a:lumOff val="90000"/>
            </a:schemeClr>
          </a:solidFill>
          <a:ln w="6350">
            <a:noFill/>
          </a:ln>
          <a:effectLst>
            <a:softEdge rad="12700"/>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2000">
                <a:solidFill>
                  <a:schemeClr val="accent1"/>
                </a:solidFill>
                <a:latin typeface="Ubuntu" panose="020B0504030602030204" pitchFamily="34" charset="0"/>
                <a:ea typeface="Inter" panose="02000503000000020004" pitchFamily="2" charset="0"/>
              </a:rPr>
              <a:t>Billboard adverts were banned in Feb 2003</a:t>
            </a:r>
          </a:p>
        </p:txBody>
      </p:sp>
      <p:pic>
        <p:nvPicPr>
          <p:cNvPr id="10" name="Picture 2" descr="http://www.prwatch.org/files/images/formula_one_marlboro.jpg">
            <a:extLst>
              <a:ext uri="{FF2B5EF4-FFF2-40B4-BE49-F238E27FC236}">
                <a16:creationId xmlns:a16="http://schemas.microsoft.com/office/drawing/2014/main" id="{47357127-7DD6-0ED4-7420-559B45C810E7}"/>
              </a:ext>
            </a:extLst>
          </p:cNvPr>
          <p:cNvPicPr>
            <a:picLocks noChangeAspect="1" noChangeArrowheads="1"/>
          </p:cNvPicPr>
          <p:nvPr/>
        </p:nvPicPr>
        <p:blipFill>
          <a:blip r:embed="rId4" cstate="print"/>
          <a:srcRect/>
          <a:stretch>
            <a:fillRect/>
          </a:stretch>
        </p:blipFill>
        <p:spPr bwMode="auto">
          <a:xfrm>
            <a:off x="2833493" y="3797217"/>
            <a:ext cx="4085526" cy="2817604"/>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0366012E-4308-EA23-6095-8DDCA980338F}"/>
              </a:ext>
            </a:extLst>
          </p:cNvPr>
          <p:cNvSpPr txBox="1"/>
          <p:nvPr/>
        </p:nvSpPr>
        <p:spPr>
          <a:xfrm>
            <a:off x="580882" y="4066217"/>
            <a:ext cx="2166719" cy="1804749"/>
          </a:xfrm>
          <a:prstGeom prst="roundRect">
            <a:avLst/>
          </a:prstGeom>
          <a:solidFill>
            <a:srgbClr val="C2E4BE"/>
          </a:solidFill>
        </p:spPr>
        <p:txBody>
          <a:bodyPr wrap="square" rtlCol="0">
            <a:spAutoFit/>
          </a:bodyPr>
          <a:lstStyle/>
          <a:p>
            <a:pPr algn="ctr"/>
            <a:r>
              <a:rPr lang="en-GB" sz="2000">
                <a:solidFill>
                  <a:schemeClr val="accent1"/>
                </a:solidFill>
                <a:latin typeface="Ubuntu" panose="020B0504030602030204" pitchFamily="34" charset="0"/>
                <a:ea typeface="Inter" panose="02000503000000020004" pitchFamily="2" charset="0"/>
              </a:rPr>
              <a:t>Tobacco sponsorship of global sports was banned in 2005 </a:t>
            </a:r>
          </a:p>
        </p:txBody>
      </p:sp>
      <p:sp>
        <p:nvSpPr>
          <p:cNvPr id="12" name="TextBox 11">
            <a:extLst>
              <a:ext uri="{FF2B5EF4-FFF2-40B4-BE49-F238E27FC236}">
                <a16:creationId xmlns:a16="http://schemas.microsoft.com/office/drawing/2014/main" id="{D1FA15D0-54FB-4E8C-F41B-F0645F220CE9}"/>
              </a:ext>
            </a:extLst>
          </p:cNvPr>
          <p:cNvSpPr txBox="1"/>
          <p:nvPr/>
        </p:nvSpPr>
        <p:spPr>
          <a:xfrm>
            <a:off x="7431212" y="4590790"/>
            <a:ext cx="3496963" cy="1872853"/>
          </a:xfrm>
          <a:prstGeom prst="roundRect">
            <a:avLst/>
          </a:prstGeom>
          <a:solidFill>
            <a:schemeClr val="accent4">
              <a:lumMod val="60000"/>
              <a:lumOff val="40000"/>
            </a:schemeClr>
          </a:solidFill>
        </p:spPr>
        <p:txBody>
          <a:bodyPr wrap="square" lIns="91440" tIns="45720" rIns="91440" bIns="45720" rtlCol="0" anchor="t">
            <a:spAutoFit/>
          </a:bodyPr>
          <a:lstStyle/>
          <a:p>
            <a:pPr algn="ctr"/>
            <a:r>
              <a:rPr lang="en-GB" sz="2600" b="1">
                <a:latin typeface="Ubuntu"/>
                <a:ea typeface="Inter" panose="02000503000000020004" pitchFamily="2" charset="0"/>
              </a:rPr>
              <a:t>Why ban advertising on billboards and at sports events?</a:t>
            </a:r>
          </a:p>
        </p:txBody>
      </p:sp>
    </p:spTree>
    <p:extLst>
      <p:ext uri="{BB962C8B-B14F-4D97-AF65-F5344CB8AC3E}">
        <p14:creationId xmlns:p14="http://schemas.microsoft.com/office/powerpoint/2010/main" val="2379492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03DA0-9FEA-FABB-7080-EF1920E2DB5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34D6C60-FA61-3BED-8C76-29C042ACB26B}"/>
              </a:ext>
            </a:extLst>
          </p:cNvPr>
          <p:cNvSpPr txBox="1"/>
          <p:nvPr/>
        </p:nvSpPr>
        <p:spPr>
          <a:xfrm>
            <a:off x="1971875" y="219568"/>
            <a:ext cx="9154273" cy="707886"/>
          </a:xfrm>
          <a:prstGeom prst="rect">
            <a:avLst/>
          </a:prstGeom>
          <a:noFill/>
        </p:spPr>
        <p:txBody>
          <a:bodyPr wrap="square" lIns="91440" tIns="45720" rIns="91440" bIns="45720" rtlCol="0" anchor="t">
            <a:spAutoFit/>
          </a:bodyPr>
          <a:lstStyle/>
          <a:p>
            <a:r>
              <a:rPr lang="en-GB" sz="4000" b="1">
                <a:solidFill>
                  <a:schemeClr val="tx2">
                    <a:lumMod val="76000"/>
                    <a:lumOff val="24000"/>
                  </a:schemeClr>
                </a:solidFill>
                <a:latin typeface="Ubuntu"/>
              </a:rPr>
              <a:t>Preventing tobacco advertising</a:t>
            </a:r>
          </a:p>
        </p:txBody>
      </p:sp>
      <p:pic>
        <p:nvPicPr>
          <p:cNvPr id="4" name="Picture 3" descr="untitled.8png.png">
            <a:extLst>
              <a:ext uri="{FF2B5EF4-FFF2-40B4-BE49-F238E27FC236}">
                <a16:creationId xmlns:a16="http://schemas.microsoft.com/office/drawing/2014/main" id="{922517D8-FBCA-24A0-FAD9-1FA47054D687}"/>
              </a:ext>
            </a:extLst>
          </p:cNvPr>
          <p:cNvPicPr>
            <a:picLocks noChangeAspect="1"/>
          </p:cNvPicPr>
          <p:nvPr/>
        </p:nvPicPr>
        <p:blipFill>
          <a:blip r:embed="rId2" cstate="print"/>
          <a:srcRect l="13838"/>
          <a:stretch>
            <a:fillRect/>
          </a:stretch>
        </p:blipFill>
        <p:spPr>
          <a:xfrm>
            <a:off x="124439" y="2754150"/>
            <a:ext cx="3095999" cy="2027373"/>
          </a:xfrm>
          <a:prstGeom prst="rect">
            <a:avLst/>
          </a:prstGeom>
          <a:effectLst>
            <a:glow rad="101600">
              <a:schemeClr val="accent1">
                <a:satMod val="175000"/>
                <a:alpha val="40000"/>
              </a:schemeClr>
            </a:glow>
            <a:outerShdw blurRad="50800" dist="38100" dir="2700000" algn="tl" rotWithShape="0">
              <a:prstClr val="black">
                <a:alpha val="40000"/>
              </a:prstClr>
            </a:outerShdw>
            <a:softEdge rad="12700"/>
          </a:effectLst>
        </p:spPr>
      </p:pic>
      <p:pic>
        <p:nvPicPr>
          <p:cNvPr id="5" name="Picture 2" descr="\\rytxasrvfil0001\users\St168758\My Documents\My Pictures\untitled5.png">
            <a:extLst>
              <a:ext uri="{FF2B5EF4-FFF2-40B4-BE49-F238E27FC236}">
                <a16:creationId xmlns:a16="http://schemas.microsoft.com/office/drawing/2014/main" id="{003A8293-9B6E-B9BB-7801-60002571DB30}"/>
              </a:ext>
            </a:extLst>
          </p:cNvPr>
          <p:cNvPicPr>
            <a:picLocks noChangeAspect="1" noChangeArrowheads="1"/>
          </p:cNvPicPr>
          <p:nvPr/>
        </p:nvPicPr>
        <p:blipFill>
          <a:blip r:embed="rId3" cstate="print"/>
          <a:srcRect/>
          <a:stretch>
            <a:fillRect/>
          </a:stretch>
        </p:blipFill>
        <p:spPr bwMode="auto">
          <a:xfrm>
            <a:off x="3354000" y="2754149"/>
            <a:ext cx="3065786" cy="2027374"/>
          </a:xfrm>
          <a:prstGeom prst="rect">
            <a:avLst/>
          </a:prstGeom>
          <a:noFill/>
          <a:effectLst>
            <a:glow rad="101600">
              <a:schemeClr val="accent1">
                <a:satMod val="175000"/>
                <a:alpha val="40000"/>
              </a:schemeClr>
            </a:glow>
          </a:effectLst>
        </p:spPr>
      </p:pic>
      <p:pic>
        <p:nvPicPr>
          <p:cNvPr id="6" name="Picture 2">
            <a:extLst>
              <a:ext uri="{FF2B5EF4-FFF2-40B4-BE49-F238E27FC236}">
                <a16:creationId xmlns:a16="http://schemas.microsoft.com/office/drawing/2014/main" id="{9EA6B204-5963-2254-06FA-EFBF2872EFAF}"/>
              </a:ext>
            </a:extLst>
          </p:cNvPr>
          <p:cNvPicPr>
            <a:picLocks noChangeAspect="1" noChangeArrowheads="1"/>
          </p:cNvPicPr>
          <p:nvPr/>
        </p:nvPicPr>
        <p:blipFill>
          <a:blip r:embed="rId4" cstate="print"/>
          <a:srcRect/>
          <a:stretch>
            <a:fillRect/>
          </a:stretch>
        </p:blipFill>
        <p:spPr bwMode="auto">
          <a:xfrm>
            <a:off x="6553348" y="2781938"/>
            <a:ext cx="2674410" cy="2027375"/>
          </a:xfrm>
          <a:prstGeom prst="rect">
            <a:avLst/>
          </a:prstGeom>
          <a:noFill/>
          <a:ln w="9525">
            <a:noFill/>
            <a:miter lim="800000"/>
            <a:headEnd/>
            <a:tailEnd/>
          </a:ln>
          <a:effectLst>
            <a:glow rad="101600">
              <a:schemeClr val="accent1">
                <a:satMod val="175000"/>
                <a:alpha val="40000"/>
              </a:schemeClr>
            </a:glow>
          </a:effectLst>
        </p:spPr>
      </p:pic>
      <p:pic>
        <p:nvPicPr>
          <p:cNvPr id="7" name="Picture 4" descr="Image result for CIGARETTE PACKETS">
            <a:extLst>
              <a:ext uri="{FF2B5EF4-FFF2-40B4-BE49-F238E27FC236}">
                <a16:creationId xmlns:a16="http://schemas.microsoft.com/office/drawing/2014/main" id="{A41CB0E5-2EB3-D356-7FE8-5C7ABC6DBF8B}"/>
              </a:ext>
            </a:extLst>
          </p:cNvPr>
          <p:cNvPicPr>
            <a:picLocks noChangeAspect="1" noChangeArrowheads="1"/>
          </p:cNvPicPr>
          <p:nvPr/>
        </p:nvPicPr>
        <p:blipFill>
          <a:blip r:embed="rId5" cstate="print"/>
          <a:srcRect/>
          <a:stretch>
            <a:fillRect/>
          </a:stretch>
        </p:blipFill>
        <p:spPr bwMode="auto">
          <a:xfrm>
            <a:off x="9370805" y="2754151"/>
            <a:ext cx="2692614" cy="2055162"/>
          </a:xfrm>
          <a:prstGeom prst="rect">
            <a:avLst/>
          </a:prstGeom>
          <a:noFill/>
          <a:effectLst>
            <a:glow rad="101600">
              <a:schemeClr val="accent1">
                <a:satMod val="175000"/>
                <a:alpha val="40000"/>
              </a:schemeClr>
            </a:glow>
          </a:effectLst>
        </p:spPr>
      </p:pic>
      <p:sp>
        <p:nvSpPr>
          <p:cNvPr id="8" name="TextBox 7">
            <a:extLst>
              <a:ext uri="{FF2B5EF4-FFF2-40B4-BE49-F238E27FC236}">
                <a16:creationId xmlns:a16="http://schemas.microsoft.com/office/drawing/2014/main" id="{26D57A48-69F2-785F-1BCC-F865188EA2BD}"/>
              </a:ext>
            </a:extLst>
          </p:cNvPr>
          <p:cNvSpPr txBox="1"/>
          <p:nvPr/>
        </p:nvSpPr>
        <p:spPr>
          <a:xfrm>
            <a:off x="666449" y="1889920"/>
            <a:ext cx="2158944" cy="783193"/>
          </a:xfrm>
          <a:prstGeom prst="roundRect">
            <a:avLst/>
          </a:prstGeom>
          <a:solidFill>
            <a:schemeClr val="accent3">
              <a:lumMod val="40000"/>
              <a:lumOff val="60000"/>
            </a:schemeClr>
          </a:solidFill>
        </p:spPr>
        <p:txBody>
          <a:bodyPr wrap="square" rtlCol="0">
            <a:spAutoFit/>
          </a:bodyPr>
          <a:lstStyle/>
          <a:p>
            <a:pPr algn="ctr"/>
            <a:r>
              <a:rPr lang="en-GB" sz="2000" b="1">
                <a:solidFill>
                  <a:schemeClr val="accent1"/>
                </a:solidFill>
                <a:latin typeface="Ubuntu" panose="020B0504030602030204" pitchFamily="34" charset="0"/>
                <a:ea typeface="Inter" panose="02000503000000020004" pitchFamily="2" charset="0"/>
              </a:rPr>
              <a:t>2006</a:t>
            </a:r>
          </a:p>
          <a:p>
            <a:pPr algn="ctr"/>
            <a:r>
              <a:rPr lang="en-GB" sz="2000" b="1">
                <a:solidFill>
                  <a:schemeClr val="accent1"/>
                </a:solidFill>
                <a:latin typeface="Ubuntu" panose="020B0504030602030204" pitchFamily="34" charset="0"/>
                <a:ea typeface="Inter" panose="02000503000000020004" pitchFamily="2" charset="0"/>
              </a:rPr>
              <a:t>NHS campaign</a:t>
            </a:r>
          </a:p>
        </p:txBody>
      </p:sp>
      <p:sp>
        <p:nvSpPr>
          <p:cNvPr id="9" name="TextBox 8">
            <a:extLst>
              <a:ext uri="{FF2B5EF4-FFF2-40B4-BE49-F238E27FC236}">
                <a16:creationId xmlns:a16="http://schemas.microsoft.com/office/drawing/2014/main" id="{03AFE040-174D-0951-1DF6-066625AFCD5A}"/>
              </a:ext>
            </a:extLst>
          </p:cNvPr>
          <p:cNvSpPr txBox="1"/>
          <p:nvPr/>
        </p:nvSpPr>
        <p:spPr>
          <a:xfrm>
            <a:off x="6884564" y="1889920"/>
            <a:ext cx="2011978" cy="783193"/>
          </a:xfrm>
          <a:prstGeom prst="roundRect">
            <a:avLst/>
          </a:prstGeom>
          <a:solidFill>
            <a:schemeClr val="accent3">
              <a:lumMod val="40000"/>
              <a:lumOff val="60000"/>
            </a:schemeClr>
          </a:solidFill>
        </p:spPr>
        <p:txBody>
          <a:bodyPr wrap="square" rtlCol="0">
            <a:spAutoFit/>
          </a:bodyPr>
          <a:lstStyle/>
          <a:p>
            <a:pPr algn="ctr"/>
            <a:r>
              <a:rPr lang="en-GB" sz="2000" b="1">
                <a:solidFill>
                  <a:schemeClr val="accent1"/>
                </a:solidFill>
                <a:latin typeface="Ubuntu" panose="020B0504030602030204" pitchFamily="34" charset="0"/>
                <a:ea typeface="Inter" panose="02000503000000020004" pitchFamily="2" charset="0"/>
              </a:rPr>
              <a:t>2015</a:t>
            </a:r>
          </a:p>
          <a:p>
            <a:pPr algn="ctr"/>
            <a:r>
              <a:rPr lang="en-GB" sz="2000" b="1">
                <a:solidFill>
                  <a:schemeClr val="accent1"/>
                </a:solidFill>
                <a:latin typeface="Ubuntu" panose="020B0504030602030204" pitchFamily="34" charset="0"/>
                <a:ea typeface="Inter" panose="02000503000000020004" pitchFamily="2" charset="0"/>
              </a:rPr>
              <a:t>Shutters</a:t>
            </a:r>
          </a:p>
        </p:txBody>
      </p:sp>
      <p:sp>
        <p:nvSpPr>
          <p:cNvPr id="10" name="TextBox 9">
            <a:extLst>
              <a:ext uri="{FF2B5EF4-FFF2-40B4-BE49-F238E27FC236}">
                <a16:creationId xmlns:a16="http://schemas.microsoft.com/office/drawing/2014/main" id="{2BB31FD1-F9BE-1880-22C7-1E87108E2A29}"/>
              </a:ext>
            </a:extLst>
          </p:cNvPr>
          <p:cNvSpPr txBox="1"/>
          <p:nvPr/>
        </p:nvSpPr>
        <p:spPr>
          <a:xfrm>
            <a:off x="3706606" y="4904748"/>
            <a:ext cx="2360573" cy="783193"/>
          </a:xfrm>
          <a:prstGeom prst="roundRect">
            <a:avLst/>
          </a:prstGeom>
          <a:solidFill>
            <a:schemeClr val="accent3">
              <a:lumMod val="40000"/>
              <a:lumOff val="60000"/>
            </a:schemeClr>
          </a:solidFill>
        </p:spPr>
        <p:txBody>
          <a:bodyPr wrap="square" rtlCol="0">
            <a:spAutoFit/>
          </a:bodyPr>
          <a:lstStyle/>
          <a:p>
            <a:pPr algn="ctr"/>
            <a:r>
              <a:rPr lang="en-GB" sz="2000" b="1">
                <a:solidFill>
                  <a:schemeClr val="accent1"/>
                </a:solidFill>
                <a:latin typeface="Ubuntu" panose="020B0504030602030204" pitchFamily="34" charset="0"/>
                <a:ea typeface="Inter" panose="02000503000000020004" pitchFamily="2" charset="0"/>
              </a:rPr>
              <a:t>2008</a:t>
            </a:r>
          </a:p>
          <a:p>
            <a:pPr algn="ctr"/>
            <a:r>
              <a:rPr lang="en-GB" sz="2000" b="1">
                <a:solidFill>
                  <a:schemeClr val="accent1"/>
                </a:solidFill>
                <a:latin typeface="Ubuntu" panose="020B0504030602030204" pitchFamily="34" charset="0"/>
                <a:ea typeface="Inter" panose="02000503000000020004" pitchFamily="2" charset="0"/>
              </a:rPr>
              <a:t>Health warnings</a:t>
            </a:r>
          </a:p>
        </p:txBody>
      </p:sp>
      <p:sp>
        <p:nvSpPr>
          <p:cNvPr id="11" name="TextBox 10">
            <a:extLst>
              <a:ext uri="{FF2B5EF4-FFF2-40B4-BE49-F238E27FC236}">
                <a16:creationId xmlns:a16="http://schemas.microsoft.com/office/drawing/2014/main" id="{B85CCB4E-4574-D61B-938A-691FEEE80339}"/>
              </a:ext>
            </a:extLst>
          </p:cNvPr>
          <p:cNvSpPr txBox="1"/>
          <p:nvPr/>
        </p:nvSpPr>
        <p:spPr>
          <a:xfrm>
            <a:off x="9650516" y="4957012"/>
            <a:ext cx="2297286" cy="783193"/>
          </a:xfrm>
          <a:prstGeom prst="roundRect">
            <a:avLst/>
          </a:prstGeom>
          <a:solidFill>
            <a:schemeClr val="accent3">
              <a:lumMod val="40000"/>
              <a:lumOff val="60000"/>
            </a:schemeClr>
          </a:solidFill>
        </p:spPr>
        <p:txBody>
          <a:bodyPr wrap="square" rtlCol="0">
            <a:spAutoFit/>
          </a:bodyPr>
          <a:lstStyle/>
          <a:p>
            <a:pPr algn="ctr"/>
            <a:r>
              <a:rPr lang="en-GB" sz="2000" b="1">
                <a:solidFill>
                  <a:schemeClr val="accent1"/>
                </a:solidFill>
                <a:latin typeface="Ubuntu" panose="020B0504030602030204" pitchFamily="34" charset="0"/>
                <a:ea typeface="Inter" panose="02000503000000020004" pitchFamily="2" charset="0"/>
              </a:rPr>
              <a:t>2016</a:t>
            </a:r>
          </a:p>
          <a:p>
            <a:pPr algn="ctr"/>
            <a:r>
              <a:rPr lang="en-GB" sz="2000" b="1">
                <a:solidFill>
                  <a:schemeClr val="accent1"/>
                </a:solidFill>
                <a:latin typeface="Ubuntu" panose="020B0504030602030204" pitchFamily="34" charset="0"/>
                <a:ea typeface="Inter" panose="02000503000000020004" pitchFamily="2" charset="0"/>
              </a:rPr>
              <a:t>Plain packaging</a:t>
            </a:r>
          </a:p>
        </p:txBody>
      </p:sp>
      <p:pic>
        <p:nvPicPr>
          <p:cNvPr id="12" name="Picture 11" descr="A black background with a black square&#10;&#10;Description automatically generated">
            <a:extLst>
              <a:ext uri="{FF2B5EF4-FFF2-40B4-BE49-F238E27FC236}">
                <a16:creationId xmlns:a16="http://schemas.microsoft.com/office/drawing/2014/main" id="{E6C73BA7-2138-3F27-9FCC-9E8BCAD8A8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566869" flipV="1">
            <a:off x="3978590" y="2046716"/>
            <a:ext cx="2769179" cy="490948"/>
          </a:xfrm>
          <a:prstGeom prst="rect">
            <a:avLst/>
          </a:prstGeom>
        </p:spPr>
      </p:pic>
      <p:pic>
        <p:nvPicPr>
          <p:cNvPr id="13" name="Picture 12" descr="A black background with a black square&#10;&#10;Description automatically generated">
            <a:extLst>
              <a:ext uri="{FF2B5EF4-FFF2-40B4-BE49-F238E27FC236}">
                <a16:creationId xmlns:a16="http://schemas.microsoft.com/office/drawing/2014/main" id="{28871709-075D-3E73-5BAA-A203143684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1225121">
            <a:off x="919383" y="4998911"/>
            <a:ext cx="2647177" cy="469318"/>
          </a:xfrm>
          <a:prstGeom prst="rect">
            <a:avLst/>
          </a:prstGeom>
        </p:spPr>
      </p:pic>
      <p:pic>
        <p:nvPicPr>
          <p:cNvPr id="14" name="Picture 13" descr="A black background with a black square&#10;&#10;Description automatically generated">
            <a:extLst>
              <a:ext uri="{FF2B5EF4-FFF2-40B4-BE49-F238E27FC236}">
                <a16:creationId xmlns:a16="http://schemas.microsoft.com/office/drawing/2014/main" id="{1DBEC5C5-B7F9-952B-A181-45738562C5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1225121">
            <a:off x="6861426" y="5049767"/>
            <a:ext cx="2647177" cy="469318"/>
          </a:xfrm>
          <a:prstGeom prst="rect">
            <a:avLst/>
          </a:prstGeom>
        </p:spPr>
      </p:pic>
    </p:spTree>
    <p:extLst>
      <p:ext uri="{BB962C8B-B14F-4D97-AF65-F5344CB8AC3E}">
        <p14:creationId xmlns:p14="http://schemas.microsoft.com/office/powerpoint/2010/main" val="4051691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09C86-753A-A80C-BF6C-DE26A83F36E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76BF831-7A6E-6CD7-5326-AC2565EB7E53}"/>
              </a:ext>
            </a:extLst>
          </p:cNvPr>
          <p:cNvSpPr/>
          <p:nvPr/>
        </p:nvSpPr>
        <p:spPr>
          <a:xfrm>
            <a:off x="4277792" y="2203159"/>
            <a:ext cx="3532596" cy="3679210"/>
          </a:xfrm>
          <a:prstGeom prst="roundRect">
            <a:avLst/>
          </a:prstGeom>
          <a:solidFill>
            <a:schemeClr val="accent1">
              <a:lumMod val="10000"/>
              <a:lumOff val="90000"/>
            </a:schemeClr>
          </a:solidFill>
          <a:ln w="57150">
            <a:noFill/>
          </a:ln>
        </p:spPr>
        <p:txBody>
          <a:bodyPr wrap="square">
            <a:spAutoFit/>
          </a:bodyPr>
          <a:lstStyle/>
          <a:p>
            <a:pPr algn="ctr"/>
            <a:r>
              <a:rPr lang="en-GB" sz="3600" b="1">
                <a:latin typeface="Ubuntu" panose="020B0504030602030204" pitchFamily="34" charset="0"/>
              </a:rPr>
              <a:t>Product placement</a:t>
            </a:r>
          </a:p>
          <a:p>
            <a:pPr algn="ctr">
              <a:buNone/>
            </a:pPr>
            <a:r>
              <a:rPr lang="en-GB" sz="2000">
                <a:latin typeface="Ubuntu" panose="020B0504030602030204" pitchFamily="34" charset="0"/>
                <a:ea typeface="Inter" panose="02000503000000020004" pitchFamily="2" charset="0"/>
                <a:cs typeface="Arial" pitchFamily="34" charset="0"/>
              </a:rPr>
              <a:t>When companies pay for their products to be shown in:</a:t>
            </a:r>
          </a:p>
          <a:p>
            <a:pPr algn="ctr">
              <a:buFont typeface="Arial" pitchFamily="34" charset="0"/>
              <a:buChar char="•"/>
            </a:pPr>
            <a:r>
              <a:rPr lang="en-GB" sz="2000">
                <a:latin typeface="Ubuntu" panose="020B0504030602030204" pitchFamily="34" charset="0"/>
                <a:ea typeface="Inter" panose="02000503000000020004" pitchFamily="2" charset="0"/>
                <a:cs typeface="Arial" pitchFamily="34" charset="0"/>
              </a:rPr>
              <a:t> TV shows</a:t>
            </a:r>
          </a:p>
          <a:p>
            <a:pPr algn="ctr">
              <a:buFont typeface="Arial" pitchFamily="34" charset="0"/>
              <a:buChar char="•"/>
            </a:pPr>
            <a:r>
              <a:rPr lang="en-GB" sz="2000">
                <a:latin typeface="Ubuntu" panose="020B0504030602030204" pitchFamily="34" charset="0"/>
                <a:ea typeface="Inter" panose="02000503000000020004" pitchFamily="2" charset="0"/>
                <a:cs typeface="Arial" pitchFamily="34" charset="0"/>
              </a:rPr>
              <a:t> Movies</a:t>
            </a:r>
          </a:p>
          <a:p>
            <a:pPr algn="ctr">
              <a:buFont typeface="Arial" pitchFamily="34" charset="0"/>
              <a:buChar char="•"/>
            </a:pPr>
            <a:r>
              <a:rPr lang="en-GB" sz="2000">
                <a:latin typeface="Ubuntu" panose="020B0504030602030204" pitchFamily="34" charset="0"/>
                <a:ea typeface="Inter" panose="02000503000000020004" pitchFamily="2" charset="0"/>
                <a:cs typeface="Arial" pitchFamily="34" charset="0"/>
              </a:rPr>
              <a:t> Music videos</a:t>
            </a:r>
          </a:p>
          <a:p>
            <a:pPr algn="ctr">
              <a:buFont typeface="Arial" pitchFamily="34" charset="0"/>
              <a:buChar char="•"/>
            </a:pPr>
            <a:r>
              <a:rPr lang="en-GB" sz="2000">
                <a:latin typeface="Ubuntu" panose="020B0504030602030204" pitchFamily="34" charset="0"/>
                <a:ea typeface="Inter" panose="02000503000000020004" pitchFamily="2" charset="0"/>
                <a:cs typeface="Arial" pitchFamily="34" charset="0"/>
              </a:rPr>
              <a:t> Used by celebrities </a:t>
            </a:r>
          </a:p>
        </p:txBody>
      </p:sp>
      <p:pic>
        <p:nvPicPr>
          <p:cNvPr id="3" name="Picture 2" descr="Product placement on TV – not a bad thing - Brands &amp; Films">
            <a:extLst>
              <a:ext uri="{FF2B5EF4-FFF2-40B4-BE49-F238E27FC236}">
                <a16:creationId xmlns:a16="http://schemas.microsoft.com/office/drawing/2014/main" id="{1380EDEF-F138-9361-B2F4-A3791AFC61E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834" t="8229" r="66085" b="8440"/>
          <a:stretch/>
        </p:blipFill>
        <p:spPr bwMode="auto">
          <a:xfrm rot="20421454">
            <a:off x="5991584" y="1328977"/>
            <a:ext cx="749196" cy="987696"/>
          </a:xfrm>
          <a:prstGeom prst="roundRect">
            <a:avLst>
              <a:gd name="adj" fmla="val 4167"/>
            </a:avLst>
          </a:prstGeom>
          <a:solidFill>
            <a:srgbClr val="FFFFFF"/>
          </a:solidFill>
          <a:ln w="76200" cap="sq">
            <a:solidFill>
              <a:srgbClr val="292929"/>
            </a:solidFill>
            <a:miter lim="800000"/>
          </a:ln>
          <a:effectLst/>
          <a:scene3d>
            <a:camera prst="orthographicFront"/>
            <a:lightRig rig="threePt" dir="t">
              <a:rot lat="0" lon="0" rev="2700000"/>
            </a:lightRig>
          </a:scene3d>
          <a:sp3d>
            <a:bevelT h="38100"/>
            <a:contourClr>
              <a:srgbClr val="C0C0C0"/>
            </a:contourClr>
          </a:sp3d>
        </p:spPr>
      </p:pic>
      <p:pic>
        <p:nvPicPr>
          <p:cNvPr id="4" name="Picture 2" descr="Product placement on TV – not a bad thing - Brands &amp; Films">
            <a:extLst>
              <a:ext uri="{FF2B5EF4-FFF2-40B4-BE49-F238E27FC236}">
                <a16:creationId xmlns:a16="http://schemas.microsoft.com/office/drawing/2014/main" id="{290062C9-65B1-9551-2D96-7B0DF8F29A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834" t="8229" r="66085" b="8440"/>
          <a:stretch/>
        </p:blipFill>
        <p:spPr bwMode="auto">
          <a:xfrm rot="1955458">
            <a:off x="5720466" y="5897568"/>
            <a:ext cx="647250" cy="853296"/>
          </a:xfrm>
          <a:prstGeom prst="roundRect">
            <a:avLst>
              <a:gd name="adj" fmla="val 4167"/>
            </a:avLst>
          </a:prstGeom>
          <a:solidFill>
            <a:srgbClr val="FFFFFF"/>
          </a:solidFill>
          <a:ln w="76200" cap="sq">
            <a:solidFill>
              <a:srgbClr val="292929"/>
            </a:solidFill>
            <a:miter lim="800000"/>
          </a:ln>
          <a:effectLst/>
          <a:scene3d>
            <a:camera prst="orthographicFront"/>
            <a:lightRig rig="threePt" dir="t">
              <a:rot lat="0" lon="0" rev="2700000"/>
            </a:lightRig>
          </a:scene3d>
          <a:sp3d>
            <a:bevelT h="38100"/>
            <a:contourClr>
              <a:srgbClr val="C0C0C0"/>
            </a:contourClr>
          </a:sp3d>
        </p:spPr>
      </p:pic>
      <p:pic>
        <p:nvPicPr>
          <p:cNvPr id="5" name="Picture 4" descr="A black background with a black square&#10;&#10;Description automatically generated">
            <a:extLst>
              <a:ext uri="{FF2B5EF4-FFF2-40B4-BE49-F238E27FC236}">
                <a16:creationId xmlns:a16="http://schemas.microsoft.com/office/drawing/2014/main" id="{DFD7B216-CD26-80D5-0D35-5835FC5218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98157">
            <a:off x="3778737" y="2102702"/>
            <a:ext cx="1464811" cy="785123"/>
          </a:xfrm>
          <a:prstGeom prst="rect">
            <a:avLst/>
          </a:prstGeom>
        </p:spPr>
      </p:pic>
      <p:pic>
        <p:nvPicPr>
          <p:cNvPr id="6" name="Picture 5" descr="A black background with a black square&#10;&#10;Description automatically generated">
            <a:extLst>
              <a:ext uri="{FF2B5EF4-FFF2-40B4-BE49-F238E27FC236}">
                <a16:creationId xmlns:a16="http://schemas.microsoft.com/office/drawing/2014/main" id="{550A9C3B-6FD8-7C79-2B48-D706F921BE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438182">
            <a:off x="7046770" y="2200927"/>
            <a:ext cx="1464811" cy="785123"/>
          </a:xfrm>
          <a:prstGeom prst="rect">
            <a:avLst/>
          </a:prstGeom>
        </p:spPr>
      </p:pic>
      <p:pic>
        <p:nvPicPr>
          <p:cNvPr id="7" name="Picture 6" descr="A black background with a black square&#10;&#10;Description automatically generated">
            <a:extLst>
              <a:ext uri="{FF2B5EF4-FFF2-40B4-BE49-F238E27FC236}">
                <a16:creationId xmlns:a16="http://schemas.microsoft.com/office/drawing/2014/main" id="{4F4FA8AB-9C5D-E75F-3F62-0B950A6C3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74690">
            <a:off x="3376599" y="5075285"/>
            <a:ext cx="1464811" cy="785123"/>
          </a:xfrm>
          <a:prstGeom prst="rect">
            <a:avLst/>
          </a:prstGeom>
        </p:spPr>
      </p:pic>
      <p:pic>
        <p:nvPicPr>
          <p:cNvPr id="8" name="Picture 7" descr="A black background with a black square&#10;&#10;Description automatically generated">
            <a:extLst>
              <a:ext uri="{FF2B5EF4-FFF2-40B4-BE49-F238E27FC236}">
                <a16:creationId xmlns:a16="http://schemas.microsoft.com/office/drawing/2014/main" id="{0AF9E6E4-444C-C0B1-CBAB-06EBFB09B6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812960">
            <a:off x="6979928" y="5338823"/>
            <a:ext cx="1464811" cy="785123"/>
          </a:xfrm>
          <a:prstGeom prst="rect">
            <a:avLst/>
          </a:prstGeom>
        </p:spPr>
      </p:pic>
      <p:pic>
        <p:nvPicPr>
          <p:cNvPr id="9" name="Picture 8" descr="Related image">
            <a:extLst>
              <a:ext uri="{FF2B5EF4-FFF2-40B4-BE49-F238E27FC236}">
                <a16:creationId xmlns:a16="http://schemas.microsoft.com/office/drawing/2014/main" id="{0DD20B74-E332-69BC-DD9C-8BA2D30EAF95}"/>
              </a:ext>
            </a:extLst>
          </p:cNvPr>
          <p:cNvPicPr>
            <a:picLocks noChangeAspect="1" noChangeArrowheads="1"/>
          </p:cNvPicPr>
          <p:nvPr/>
        </p:nvPicPr>
        <p:blipFill>
          <a:blip r:embed="rId4" cstate="print"/>
          <a:srcRect/>
          <a:stretch>
            <a:fillRect/>
          </a:stretch>
        </p:blipFill>
        <p:spPr bwMode="auto">
          <a:xfrm>
            <a:off x="760293" y="1802376"/>
            <a:ext cx="2721553" cy="2046610"/>
          </a:xfrm>
          <a:prstGeom prst="rect">
            <a:avLst/>
          </a:prstGeom>
          <a:ln w="228600" cap="sq" cmpd="thickThin">
            <a:solidFill>
              <a:srgbClr val="000000"/>
            </a:solidFill>
            <a:prstDash val="solid"/>
            <a:miter lim="800000"/>
          </a:ln>
          <a:effectLst>
            <a:innerShdw blurRad="76200">
              <a:srgbClr val="000000"/>
            </a:innerShdw>
          </a:effectLst>
        </p:spPr>
      </p:pic>
      <p:pic>
        <p:nvPicPr>
          <p:cNvPr id="10" name="Picture 4" descr="Image result for product placement">
            <a:extLst>
              <a:ext uri="{FF2B5EF4-FFF2-40B4-BE49-F238E27FC236}">
                <a16:creationId xmlns:a16="http://schemas.microsoft.com/office/drawing/2014/main" id="{95D15944-FDA3-1F31-94C0-52815D4B1655}"/>
              </a:ext>
            </a:extLst>
          </p:cNvPr>
          <p:cNvPicPr>
            <a:picLocks noChangeAspect="1" noChangeArrowheads="1"/>
          </p:cNvPicPr>
          <p:nvPr/>
        </p:nvPicPr>
        <p:blipFill rotWithShape="1">
          <a:blip r:embed="rId5" cstate="print"/>
          <a:srcRect t="7603" b="-2"/>
          <a:stretch/>
        </p:blipFill>
        <p:spPr bwMode="auto">
          <a:xfrm>
            <a:off x="694037" y="4504468"/>
            <a:ext cx="2474334" cy="1732009"/>
          </a:xfrm>
          <a:prstGeom prst="rect">
            <a:avLst/>
          </a:prstGeom>
          <a:ln w="228600" cap="sq" cmpd="thickThin">
            <a:solidFill>
              <a:srgbClr val="000000"/>
            </a:solidFill>
            <a:prstDash val="solid"/>
            <a:miter lim="800000"/>
          </a:ln>
          <a:effectLst>
            <a:innerShdw blurRad="76200">
              <a:srgbClr val="000000"/>
            </a:innerShdw>
          </a:effectLst>
        </p:spPr>
      </p:pic>
      <p:pic>
        <p:nvPicPr>
          <p:cNvPr id="11" name="Picture 2" descr="Image source ">
            <a:extLst>
              <a:ext uri="{FF2B5EF4-FFF2-40B4-BE49-F238E27FC236}">
                <a16:creationId xmlns:a16="http://schemas.microsoft.com/office/drawing/2014/main" id="{74970731-2717-4073-6BA9-20DC4C24C43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360" r="14360"/>
          <a:stretch/>
        </p:blipFill>
        <p:spPr bwMode="auto">
          <a:xfrm>
            <a:off x="8800624" y="1398711"/>
            <a:ext cx="2571114" cy="2030289"/>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EE56C5B1-FE32-16CD-AB0B-4181BBF95ECF}"/>
              </a:ext>
            </a:extLst>
          </p:cNvPr>
          <p:cNvSpPr txBox="1"/>
          <p:nvPr/>
        </p:nvSpPr>
        <p:spPr>
          <a:xfrm>
            <a:off x="988641" y="-79010"/>
            <a:ext cx="9717468" cy="1323439"/>
          </a:xfrm>
          <a:prstGeom prst="rect">
            <a:avLst/>
          </a:prstGeom>
          <a:noFill/>
        </p:spPr>
        <p:txBody>
          <a:bodyPr wrap="square" lIns="91440" tIns="45720" rIns="91440" bIns="45720" anchor="t">
            <a:spAutoFit/>
          </a:bodyPr>
          <a:lstStyle/>
          <a:p>
            <a:pPr algn="ctr"/>
            <a:r>
              <a:rPr lang="en-GB" sz="4000" b="1">
                <a:solidFill>
                  <a:schemeClr val="tx2">
                    <a:lumMod val="76000"/>
                    <a:lumOff val="24000"/>
                  </a:schemeClr>
                </a:solidFill>
                <a:effectLst/>
                <a:latin typeface="Ubuntu"/>
                <a:ea typeface="Calibri"/>
                <a:cs typeface="Times New Roman"/>
              </a:rPr>
              <a:t>How companies</a:t>
            </a:r>
          </a:p>
          <a:p>
            <a:pPr algn="ctr"/>
            <a:r>
              <a:rPr lang="en-GB" sz="4000" b="1">
                <a:solidFill>
                  <a:schemeClr val="tx2">
                    <a:lumMod val="76000"/>
                    <a:lumOff val="24000"/>
                  </a:schemeClr>
                </a:solidFill>
                <a:effectLst/>
                <a:latin typeface="Ubuntu"/>
                <a:ea typeface="Calibri"/>
                <a:cs typeface="Times New Roman"/>
              </a:rPr>
              <a:t> advertise their products</a:t>
            </a:r>
            <a:r>
              <a:rPr lang="en-GB" sz="4000" dirty="0">
                <a:effectLst/>
                <a:latin typeface="Ubuntu"/>
                <a:ea typeface="Calibri"/>
                <a:cs typeface="Times New Roman"/>
              </a:rPr>
              <a:t> </a:t>
            </a:r>
            <a:endParaRPr lang="en-GB" sz="4000" dirty="0">
              <a:latin typeface="Ubuntu" panose="020B0504030602030204" pitchFamily="34" charset="0"/>
              <a:ea typeface="Calibri"/>
              <a:cs typeface="Times New Roman"/>
            </a:endParaRPr>
          </a:p>
        </p:txBody>
      </p:sp>
      <p:pic>
        <p:nvPicPr>
          <p:cNvPr id="14" name="Picture 13" descr="A group of products on sand&#10;&#10;AI-generated content may be incorrect.">
            <a:extLst>
              <a:ext uri="{FF2B5EF4-FFF2-40B4-BE49-F238E27FC236}">
                <a16:creationId xmlns:a16="http://schemas.microsoft.com/office/drawing/2014/main" id="{7DEB90D6-3E9D-C134-4B2F-4388AC6447B1}"/>
              </a:ext>
            </a:extLst>
          </p:cNvPr>
          <p:cNvPicPr>
            <a:picLocks noChangeAspect="1"/>
          </p:cNvPicPr>
          <p:nvPr/>
        </p:nvPicPr>
        <p:blipFill>
          <a:blip r:embed="rId7"/>
          <a:stretch>
            <a:fillRect/>
          </a:stretch>
        </p:blipFill>
        <p:spPr>
          <a:xfrm>
            <a:off x="8480640" y="4338557"/>
            <a:ext cx="3212347" cy="2068378"/>
          </a:xfrm>
          <a:prstGeom prst="rect">
            <a:avLst/>
          </a:prstGeom>
        </p:spPr>
      </p:pic>
    </p:spTree>
    <p:extLst>
      <p:ext uri="{BB962C8B-B14F-4D97-AF65-F5344CB8AC3E}">
        <p14:creationId xmlns:p14="http://schemas.microsoft.com/office/powerpoint/2010/main" val="3460216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FF255-651A-ABCC-3344-FC03D04503AB}"/>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49ED58D0-EF0A-4C09-D1CD-701C72F605C9}"/>
              </a:ext>
            </a:extLst>
          </p:cNvPr>
          <p:cNvSpPr txBox="1">
            <a:spLocks/>
          </p:cNvSpPr>
          <p:nvPr/>
        </p:nvSpPr>
        <p:spPr>
          <a:xfrm>
            <a:off x="466189" y="899723"/>
            <a:ext cx="6287592" cy="1128068"/>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b="1">
                <a:solidFill>
                  <a:schemeClr val="tx2">
                    <a:lumMod val="76000"/>
                    <a:lumOff val="24000"/>
                  </a:schemeClr>
                </a:solidFill>
                <a:latin typeface="Ubuntu"/>
              </a:rPr>
              <a:t>Smoking on screen</a:t>
            </a:r>
          </a:p>
        </p:txBody>
      </p:sp>
      <p:pic>
        <p:nvPicPr>
          <p:cNvPr id="3" name="Picture 2" descr="Pin on Grease">
            <a:extLst>
              <a:ext uri="{FF2B5EF4-FFF2-40B4-BE49-F238E27FC236}">
                <a16:creationId xmlns:a16="http://schemas.microsoft.com/office/drawing/2014/main" id="{ACE1087F-D502-DF67-A2E5-B6EED8B3318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2579" t="9424" b="14660"/>
          <a:stretch>
            <a:fillRect/>
          </a:stretch>
        </p:blipFill>
        <p:spPr bwMode="auto">
          <a:xfrm>
            <a:off x="8716937" y="5103966"/>
            <a:ext cx="3150237" cy="1644494"/>
          </a:xfrm>
          <a:prstGeom prst="rect">
            <a:avLst/>
          </a:prstGeom>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C242D6B-6D12-8ABB-A92D-49D6E33408B8}"/>
              </a:ext>
            </a:extLst>
          </p:cNvPr>
          <p:cNvSpPr txBox="1"/>
          <p:nvPr/>
        </p:nvSpPr>
        <p:spPr>
          <a:xfrm>
            <a:off x="340612" y="2160031"/>
            <a:ext cx="2973473" cy="1861006"/>
          </a:xfrm>
          <a:prstGeom prst="flowChartConnector">
            <a:avLst/>
          </a:prstGeom>
          <a:solidFill>
            <a:schemeClr val="accent2">
              <a:lumMod val="40000"/>
              <a:lumOff val="60000"/>
            </a:schemeClr>
          </a:solidFill>
        </p:spPr>
        <p:txBody>
          <a:bodyPr wrap="square" rtlCol="0">
            <a:spAutoFit/>
          </a:bodyPr>
          <a:lstStyle/>
          <a:p>
            <a:pPr algn="ctr"/>
            <a:r>
              <a:rPr lang="en-US" sz="2000">
                <a:solidFill>
                  <a:schemeClr val="accent1"/>
                </a:solidFill>
                <a:latin typeface="Ubuntu" panose="020B0504030602030204" pitchFamily="34" charset="0"/>
                <a:ea typeface="Inter" panose="02000503000000020004" pitchFamily="2" charset="0"/>
              </a:rPr>
              <a:t>Smoking is not currently banned on screen</a:t>
            </a:r>
          </a:p>
        </p:txBody>
      </p:sp>
      <p:sp>
        <p:nvSpPr>
          <p:cNvPr id="5" name="TextBox 4">
            <a:extLst>
              <a:ext uri="{FF2B5EF4-FFF2-40B4-BE49-F238E27FC236}">
                <a16:creationId xmlns:a16="http://schemas.microsoft.com/office/drawing/2014/main" id="{C83E5501-DEDF-97E1-871D-40C2D5D6AF94}"/>
              </a:ext>
            </a:extLst>
          </p:cNvPr>
          <p:cNvSpPr txBox="1"/>
          <p:nvPr/>
        </p:nvSpPr>
        <p:spPr>
          <a:xfrm>
            <a:off x="3529479" y="1826655"/>
            <a:ext cx="3343107" cy="2435509"/>
          </a:xfrm>
          <a:prstGeom prst="flowChartConnector">
            <a:avLst/>
          </a:prstGeom>
          <a:solidFill>
            <a:schemeClr val="accent4">
              <a:lumMod val="40000"/>
              <a:lumOff val="60000"/>
            </a:schemeClr>
          </a:solidFill>
        </p:spPr>
        <p:txBody>
          <a:bodyPr vert="horz" lIns="91440" tIns="45720" rIns="91440" bIns="45720" rtlCol="0" anchor="ctr">
            <a:noAutofit/>
          </a:bodyPr>
          <a:lstStyle/>
          <a:p>
            <a:pPr algn="ctr">
              <a:lnSpc>
                <a:spcPct val="90000"/>
              </a:lnSpc>
              <a:spcAft>
                <a:spcPts val="600"/>
              </a:spcAft>
            </a:pPr>
            <a:r>
              <a:rPr lang="en-US" sz="2000">
                <a:solidFill>
                  <a:schemeClr val="accent1"/>
                </a:solidFill>
                <a:latin typeface="Ubuntu"/>
                <a:ea typeface="Inter" panose="02000503000000020004" pitchFamily="2" charset="0"/>
              </a:rPr>
              <a:t>Young people who are repeatedly exposed to tobacco content on screen are more likely to start smoking</a:t>
            </a:r>
          </a:p>
        </p:txBody>
      </p:sp>
      <p:sp>
        <p:nvSpPr>
          <p:cNvPr id="6" name="TextBox 5">
            <a:extLst>
              <a:ext uri="{FF2B5EF4-FFF2-40B4-BE49-F238E27FC236}">
                <a16:creationId xmlns:a16="http://schemas.microsoft.com/office/drawing/2014/main" id="{6C90AEFD-2FB2-6962-C144-CC0823CB842C}"/>
              </a:ext>
            </a:extLst>
          </p:cNvPr>
          <p:cNvSpPr txBox="1"/>
          <p:nvPr/>
        </p:nvSpPr>
        <p:spPr>
          <a:xfrm>
            <a:off x="1669197" y="4272027"/>
            <a:ext cx="3883429" cy="2466915"/>
          </a:xfrm>
          <a:prstGeom prst="flowChartConnector">
            <a:avLst/>
          </a:prstGeom>
          <a:solidFill>
            <a:schemeClr val="tx2">
              <a:lumMod val="10000"/>
              <a:lumOff val="90000"/>
            </a:schemeClr>
          </a:solidFill>
        </p:spPr>
        <p:txBody>
          <a:bodyPr wrap="square" rtlCol="0">
            <a:spAutoFit/>
          </a:bodyPr>
          <a:lstStyle/>
          <a:p>
            <a:pPr algn="ctr">
              <a:lnSpc>
                <a:spcPct val="90000"/>
              </a:lnSpc>
              <a:spcAft>
                <a:spcPts val="600"/>
              </a:spcAft>
            </a:pPr>
            <a:r>
              <a:rPr lang="en-US" sz="2000">
                <a:solidFill>
                  <a:schemeClr val="accent1"/>
                </a:solidFill>
                <a:latin typeface="Ubuntu" panose="020B0504030602030204" pitchFamily="34" charset="0"/>
                <a:ea typeface="Inter" panose="02000503000000020004" pitchFamily="2" charset="0"/>
              </a:rPr>
              <a:t>It is illegal in the UK for tobacco companies to pay celebrities to include tobacco content in their music videos</a:t>
            </a:r>
          </a:p>
        </p:txBody>
      </p:sp>
      <p:pic>
        <p:nvPicPr>
          <p:cNvPr id="8" name="Picture 4" descr="The Tourist, 33% off, ↘️ $9.99! - Discover great deals on fantastic ...">
            <a:extLst>
              <a:ext uri="{FF2B5EF4-FFF2-40B4-BE49-F238E27FC236}">
                <a16:creationId xmlns:a16="http://schemas.microsoft.com/office/drawing/2014/main" id="{9A9CC53E-E225-9E7C-D927-C32F3435E0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057" b="40938"/>
          <a:stretch/>
        </p:blipFill>
        <p:spPr bwMode="auto">
          <a:xfrm>
            <a:off x="7376381" y="2820790"/>
            <a:ext cx="2911174" cy="2166189"/>
          </a:xfrm>
          <a:prstGeom prst="rect">
            <a:avLst/>
          </a:prstGeom>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9" name="Picture 8" descr="A person in a hat smoking a cigarette&#10;&#10;AI-generated content may be incorrect.">
            <a:extLst>
              <a:ext uri="{FF2B5EF4-FFF2-40B4-BE49-F238E27FC236}">
                <a16:creationId xmlns:a16="http://schemas.microsoft.com/office/drawing/2014/main" id="{E29F911E-66CC-FE5E-675C-0A6D3151E057}"/>
              </a:ext>
            </a:extLst>
          </p:cNvPr>
          <p:cNvPicPr>
            <a:picLocks noChangeAspect="1"/>
          </p:cNvPicPr>
          <p:nvPr/>
        </p:nvPicPr>
        <p:blipFill rotWithShape="1">
          <a:blip r:embed="rId4">
            <a:extLst>
              <a:ext uri="{28A0092B-C50C-407E-A947-70E740481C1C}">
                <a14:useLocalDpi xmlns:a14="http://schemas.microsoft.com/office/drawing/2010/main" val="0"/>
              </a:ext>
            </a:extLst>
          </a:blip>
          <a:srcRect l="13879" t="-757" r="26835" b="757"/>
          <a:stretch/>
        </p:blipFill>
        <p:spPr>
          <a:xfrm>
            <a:off x="8808138" y="408288"/>
            <a:ext cx="2488580" cy="2105410"/>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11" name="Picture 2" descr="Logo Stranger Things 3D model | CGTrader">
            <a:extLst>
              <a:ext uri="{FF2B5EF4-FFF2-40B4-BE49-F238E27FC236}">
                <a16:creationId xmlns:a16="http://schemas.microsoft.com/office/drawing/2014/main" id="{D210E24D-4498-17F9-3A76-D786E9DD6F5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06282" y="1739624"/>
            <a:ext cx="1361914" cy="838578"/>
          </a:xfrm>
          <a:prstGeom prst="rect">
            <a:avLst/>
          </a:prstGeom>
          <a:noFill/>
          <a:ln w="57150">
            <a:solidFill>
              <a:schemeClr val="bg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4348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3F9F4-7908-775A-6BC9-98798AE7D96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7C8F02D-C3C1-A401-38DA-8AF5332CB8D7}"/>
              </a:ext>
            </a:extLst>
          </p:cNvPr>
          <p:cNvSpPr txBox="1"/>
          <p:nvPr/>
        </p:nvSpPr>
        <p:spPr>
          <a:xfrm>
            <a:off x="2286000" y="188073"/>
            <a:ext cx="8341360" cy="830997"/>
          </a:xfrm>
          <a:prstGeom prst="rect">
            <a:avLst/>
          </a:prstGeom>
          <a:noFill/>
        </p:spPr>
        <p:txBody>
          <a:bodyPr wrap="square" lIns="91440" tIns="45720" rIns="91440" bIns="45720" rtlCol="0" anchor="t">
            <a:spAutoFit/>
          </a:bodyPr>
          <a:lstStyle/>
          <a:p>
            <a:r>
              <a:rPr lang="en-GB" sz="4800" b="1">
                <a:solidFill>
                  <a:schemeClr val="accent1"/>
                </a:solidFill>
                <a:latin typeface="Ubuntu"/>
              </a:rPr>
              <a:t>Smoking in music videos</a:t>
            </a:r>
          </a:p>
        </p:txBody>
      </p:sp>
      <p:pic>
        <p:nvPicPr>
          <p:cNvPr id="3" name="Picture 2">
            <a:extLst>
              <a:ext uri="{FF2B5EF4-FFF2-40B4-BE49-F238E27FC236}">
                <a16:creationId xmlns:a16="http://schemas.microsoft.com/office/drawing/2014/main" id="{C2164191-D500-17BB-43C7-4F29077DACA9}"/>
              </a:ext>
            </a:extLst>
          </p:cNvPr>
          <p:cNvPicPr>
            <a:picLocks noChangeAspect="1"/>
          </p:cNvPicPr>
          <p:nvPr/>
        </p:nvPicPr>
        <p:blipFill rotWithShape="1">
          <a:blip r:embed="rId2"/>
          <a:srcRect l="2405" t="19484" r="35057" b="20239"/>
          <a:stretch/>
        </p:blipFill>
        <p:spPr>
          <a:xfrm>
            <a:off x="1730911" y="1296540"/>
            <a:ext cx="4248471" cy="2317395"/>
          </a:xfrm>
          <a:prstGeom prst="rect">
            <a:avLst/>
          </a:prstGeom>
        </p:spPr>
      </p:pic>
      <p:sp>
        <p:nvSpPr>
          <p:cNvPr id="4" name="TextBox 3">
            <a:extLst>
              <a:ext uri="{FF2B5EF4-FFF2-40B4-BE49-F238E27FC236}">
                <a16:creationId xmlns:a16="http://schemas.microsoft.com/office/drawing/2014/main" id="{DF432DF2-2913-FFB9-20EB-A3632517A3FF}"/>
              </a:ext>
            </a:extLst>
          </p:cNvPr>
          <p:cNvSpPr txBox="1"/>
          <p:nvPr/>
        </p:nvSpPr>
        <p:spPr>
          <a:xfrm>
            <a:off x="2489314" y="1828279"/>
            <a:ext cx="2731663" cy="1191816"/>
          </a:xfrm>
          <a:prstGeom prst="round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3200">
                <a:solidFill>
                  <a:schemeClr val="accent6">
                    <a:lumMod val="10000"/>
                  </a:schemeClr>
                </a:solidFill>
                <a:latin typeface="Inter" panose="02000503000000020004" pitchFamily="2" charset="0"/>
                <a:ea typeface="Inter" panose="02000503000000020004" pitchFamily="2" charset="0"/>
              </a:rPr>
              <a:t>Zayn Malik – Still got time</a:t>
            </a:r>
          </a:p>
        </p:txBody>
      </p:sp>
      <p:pic>
        <p:nvPicPr>
          <p:cNvPr id="5" name="Picture 4">
            <a:extLst>
              <a:ext uri="{FF2B5EF4-FFF2-40B4-BE49-F238E27FC236}">
                <a16:creationId xmlns:a16="http://schemas.microsoft.com/office/drawing/2014/main" id="{DEBF3B44-36A7-B0B7-10A9-0DCA7D0BE3E9}"/>
              </a:ext>
            </a:extLst>
          </p:cNvPr>
          <p:cNvPicPr>
            <a:picLocks noChangeAspect="1"/>
          </p:cNvPicPr>
          <p:nvPr/>
        </p:nvPicPr>
        <p:blipFill rotWithShape="1">
          <a:blip r:embed="rId3"/>
          <a:srcRect l="2405" t="27562" r="35057" b="19886"/>
          <a:stretch/>
        </p:blipFill>
        <p:spPr>
          <a:xfrm>
            <a:off x="6289964" y="1296539"/>
            <a:ext cx="4482687" cy="2317395"/>
          </a:xfrm>
          <a:prstGeom prst="rect">
            <a:avLst/>
          </a:prstGeom>
        </p:spPr>
      </p:pic>
      <p:sp>
        <p:nvSpPr>
          <p:cNvPr id="6" name="TextBox 5">
            <a:extLst>
              <a:ext uri="{FF2B5EF4-FFF2-40B4-BE49-F238E27FC236}">
                <a16:creationId xmlns:a16="http://schemas.microsoft.com/office/drawing/2014/main" id="{22F62F0E-70E2-F790-644A-542F28AB1929}"/>
              </a:ext>
            </a:extLst>
          </p:cNvPr>
          <p:cNvSpPr txBox="1"/>
          <p:nvPr/>
        </p:nvSpPr>
        <p:spPr>
          <a:xfrm>
            <a:off x="7194507" y="1828279"/>
            <a:ext cx="2935812" cy="1191816"/>
          </a:xfrm>
          <a:prstGeom prst="round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3200">
                <a:solidFill>
                  <a:schemeClr val="accent6">
                    <a:lumMod val="10000"/>
                  </a:schemeClr>
                </a:solidFill>
                <a:latin typeface="Inter" panose="02000503000000020004" pitchFamily="2" charset="0"/>
                <a:ea typeface="Inter" panose="02000503000000020004" pitchFamily="2" charset="0"/>
              </a:rPr>
              <a:t>Ellie Goulding - Sixteen</a:t>
            </a:r>
          </a:p>
        </p:txBody>
      </p:sp>
      <p:pic>
        <p:nvPicPr>
          <p:cNvPr id="7" name="Picture 6">
            <a:extLst>
              <a:ext uri="{FF2B5EF4-FFF2-40B4-BE49-F238E27FC236}">
                <a16:creationId xmlns:a16="http://schemas.microsoft.com/office/drawing/2014/main" id="{A4A811D6-BBDB-03AC-E7B6-E22B65676742}"/>
              </a:ext>
            </a:extLst>
          </p:cNvPr>
          <p:cNvPicPr>
            <a:picLocks noChangeAspect="1"/>
          </p:cNvPicPr>
          <p:nvPr/>
        </p:nvPicPr>
        <p:blipFill rotWithShape="1">
          <a:blip r:embed="rId4"/>
          <a:srcRect l="2255" t="27628" r="35057" b="19495"/>
          <a:stretch/>
        </p:blipFill>
        <p:spPr>
          <a:xfrm>
            <a:off x="1694906" y="3863437"/>
            <a:ext cx="4320480" cy="2350990"/>
          </a:xfrm>
          <a:prstGeom prst="rect">
            <a:avLst/>
          </a:prstGeom>
        </p:spPr>
      </p:pic>
      <p:sp>
        <p:nvSpPr>
          <p:cNvPr id="8" name="TextBox 7">
            <a:extLst>
              <a:ext uri="{FF2B5EF4-FFF2-40B4-BE49-F238E27FC236}">
                <a16:creationId xmlns:a16="http://schemas.microsoft.com/office/drawing/2014/main" id="{953376F1-3C99-2A66-15DB-260F9D560EF5}"/>
              </a:ext>
            </a:extLst>
          </p:cNvPr>
          <p:cNvSpPr txBox="1"/>
          <p:nvPr/>
        </p:nvSpPr>
        <p:spPr>
          <a:xfrm>
            <a:off x="2443103" y="4401301"/>
            <a:ext cx="2691792" cy="1191816"/>
          </a:xfrm>
          <a:prstGeom prst="round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3200">
                <a:solidFill>
                  <a:schemeClr val="accent6">
                    <a:lumMod val="10000"/>
                  </a:schemeClr>
                </a:solidFill>
                <a:latin typeface="Inter" panose="02000503000000020004" pitchFamily="2" charset="0"/>
                <a:ea typeface="Inter" panose="02000503000000020004" pitchFamily="2" charset="0"/>
              </a:rPr>
              <a:t>Post Malone - Psycho</a:t>
            </a:r>
          </a:p>
        </p:txBody>
      </p:sp>
      <p:pic>
        <p:nvPicPr>
          <p:cNvPr id="9" name="Picture 8">
            <a:extLst>
              <a:ext uri="{FF2B5EF4-FFF2-40B4-BE49-F238E27FC236}">
                <a16:creationId xmlns:a16="http://schemas.microsoft.com/office/drawing/2014/main" id="{16B81DE2-9578-830E-A073-4BFC49E36C81}"/>
              </a:ext>
            </a:extLst>
          </p:cNvPr>
          <p:cNvPicPr>
            <a:picLocks noChangeAspect="1"/>
          </p:cNvPicPr>
          <p:nvPr/>
        </p:nvPicPr>
        <p:blipFill rotWithShape="1">
          <a:blip r:embed="rId5"/>
          <a:srcRect l="21775" t="36832" r="31737" b="23564"/>
          <a:stretch/>
        </p:blipFill>
        <p:spPr>
          <a:xfrm>
            <a:off x="6308155" y="3863437"/>
            <a:ext cx="4464496" cy="2376444"/>
          </a:xfrm>
          <a:prstGeom prst="rect">
            <a:avLst/>
          </a:prstGeom>
        </p:spPr>
      </p:pic>
      <p:sp>
        <p:nvSpPr>
          <p:cNvPr id="11" name="TextBox 10">
            <a:extLst>
              <a:ext uri="{FF2B5EF4-FFF2-40B4-BE49-F238E27FC236}">
                <a16:creationId xmlns:a16="http://schemas.microsoft.com/office/drawing/2014/main" id="{03D9CACE-100D-293F-1BE9-5FEF5BEA6016}"/>
              </a:ext>
            </a:extLst>
          </p:cNvPr>
          <p:cNvSpPr txBox="1"/>
          <p:nvPr/>
        </p:nvSpPr>
        <p:spPr>
          <a:xfrm>
            <a:off x="7284415" y="4401301"/>
            <a:ext cx="2691792" cy="1191816"/>
          </a:xfrm>
          <a:prstGeom prst="round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3200">
                <a:solidFill>
                  <a:schemeClr val="accent6">
                    <a:lumMod val="10000"/>
                  </a:schemeClr>
                </a:solidFill>
                <a:latin typeface="Inter" panose="02000503000000020004" pitchFamily="2" charset="0"/>
                <a:ea typeface="Inter" panose="02000503000000020004" pitchFamily="2" charset="0"/>
              </a:rPr>
              <a:t>Cardi B - Press</a:t>
            </a:r>
          </a:p>
        </p:txBody>
      </p:sp>
      <p:sp>
        <p:nvSpPr>
          <p:cNvPr id="13" name="TextBox 12">
            <a:extLst>
              <a:ext uri="{FF2B5EF4-FFF2-40B4-BE49-F238E27FC236}">
                <a16:creationId xmlns:a16="http://schemas.microsoft.com/office/drawing/2014/main" id="{60BB813E-06D4-B3D7-9A01-E86F74932376}"/>
              </a:ext>
            </a:extLst>
          </p:cNvPr>
          <p:cNvSpPr txBox="1"/>
          <p:nvPr/>
        </p:nvSpPr>
        <p:spPr>
          <a:xfrm>
            <a:off x="55155" y="1828279"/>
            <a:ext cx="1580276" cy="1323439"/>
          </a:xfrm>
          <a:prstGeom prst="rect">
            <a:avLst/>
          </a:prstGeom>
          <a:noFill/>
        </p:spPr>
        <p:txBody>
          <a:bodyPr wrap="square" lIns="91440" tIns="45720" rIns="91440" bIns="45720" rtlCol="0" anchor="t">
            <a:spAutoFit/>
          </a:bodyPr>
          <a:lstStyle/>
          <a:p>
            <a:pPr algn="ctr"/>
            <a:r>
              <a:rPr lang="en-GB" sz="2000">
                <a:solidFill>
                  <a:schemeClr val="accent1"/>
                </a:solidFill>
                <a:latin typeface="Ubuntu" panose="020B0504030602030204" pitchFamily="34" charset="0"/>
              </a:rPr>
              <a:t>Who watches these music videos? </a:t>
            </a:r>
          </a:p>
        </p:txBody>
      </p:sp>
      <p:sp>
        <p:nvSpPr>
          <p:cNvPr id="14" name="TextBox 13">
            <a:extLst>
              <a:ext uri="{FF2B5EF4-FFF2-40B4-BE49-F238E27FC236}">
                <a16:creationId xmlns:a16="http://schemas.microsoft.com/office/drawing/2014/main" id="{4EC1BD49-5141-34D0-B8C8-B6AF73738A91}"/>
              </a:ext>
            </a:extLst>
          </p:cNvPr>
          <p:cNvSpPr txBox="1"/>
          <p:nvPr/>
        </p:nvSpPr>
        <p:spPr>
          <a:xfrm>
            <a:off x="66383" y="4085264"/>
            <a:ext cx="1580276" cy="1631216"/>
          </a:xfrm>
          <a:prstGeom prst="rect">
            <a:avLst/>
          </a:prstGeom>
          <a:noFill/>
        </p:spPr>
        <p:txBody>
          <a:bodyPr wrap="square" lIns="91440" tIns="45720" rIns="91440" bIns="45720" rtlCol="0" anchor="t">
            <a:spAutoFit/>
          </a:bodyPr>
          <a:lstStyle/>
          <a:p>
            <a:pPr algn="ctr"/>
            <a:r>
              <a:rPr lang="en-GB" sz="2000">
                <a:solidFill>
                  <a:schemeClr val="accent1"/>
                </a:solidFill>
                <a:latin typeface="Ubuntu"/>
              </a:rPr>
              <a:t>Is there a need to have smoking in them? </a:t>
            </a:r>
          </a:p>
        </p:txBody>
      </p:sp>
    </p:spTree>
    <p:extLst>
      <p:ext uri="{BB962C8B-B14F-4D97-AF65-F5344CB8AC3E}">
        <p14:creationId xmlns:p14="http://schemas.microsoft.com/office/powerpoint/2010/main" val="2747227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9371D-D56D-088E-E6E4-7B3718EDF3F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E254063-D1EB-648D-E839-0711E8D82099}"/>
              </a:ext>
            </a:extLst>
          </p:cNvPr>
          <p:cNvSpPr txBox="1"/>
          <p:nvPr/>
        </p:nvSpPr>
        <p:spPr>
          <a:xfrm>
            <a:off x="2974426" y="196733"/>
            <a:ext cx="6097712" cy="707886"/>
          </a:xfrm>
          <a:prstGeom prst="rect">
            <a:avLst/>
          </a:prstGeom>
          <a:noFill/>
        </p:spPr>
        <p:txBody>
          <a:bodyPr wrap="square" lIns="91440" tIns="45720" rIns="91440" bIns="45720" anchor="t">
            <a:spAutoFit/>
          </a:bodyPr>
          <a:lstStyle/>
          <a:p>
            <a:r>
              <a:rPr lang="en-GB" sz="4000" b="1">
                <a:solidFill>
                  <a:schemeClr val="tx2">
                    <a:lumMod val="76000"/>
                    <a:lumOff val="24000"/>
                  </a:schemeClr>
                </a:solidFill>
                <a:latin typeface="Ubuntu"/>
              </a:rPr>
              <a:t>Smoking in video games</a:t>
            </a:r>
          </a:p>
        </p:txBody>
      </p:sp>
      <p:pic>
        <p:nvPicPr>
          <p:cNvPr id="4" name="Picture 2" descr="Related image">
            <a:extLst>
              <a:ext uri="{FF2B5EF4-FFF2-40B4-BE49-F238E27FC236}">
                <a16:creationId xmlns:a16="http://schemas.microsoft.com/office/drawing/2014/main" id="{187E191B-3ABC-2585-B48D-65D6624D11DC}"/>
              </a:ext>
            </a:extLst>
          </p:cNvPr>
          <p:cNvPicPr>
            <a:picLocks noChangeAspect="1" noChangeArrowheads="1"/>
          </p:cNvPicPr>
          <p:nvPr/>
        </p:nvPicPr>
        <p:blipFill>
          <a:blip r:embed="rId2" cstate="print"/>
          <a:srcRect/>
          <a:stretch>
            <a:fillRect/>
          </a:stretch>
        </p:blipFill>
        <p:spPr bwMode="auto">
          <a:xfrm>
            <a:off x="828397" y="1476262"/>
            <a:ext cx="3425104" cy="1926622"/>
          </a:xfrm>
          <a:prstGeom prst="rect">
            <a:avLst/>
          </a:prstGeom>
          <a:noFill/>
        </p:spPr>
      </p:pic>
      <p:pic>
        <p:nvPicPr>
          <p:cNvPr id="5" name="Picture 2" descr="Logo BioShock - YouTube">
            <a:extLst>
              <a:ext uri="{FF2B5EF4-FFF2-40B4-BE49-F238E27FC236}">
                <a16:creationId xmlns:a16="http://schemas.microsoft.com/office/drawing/2014/main" id="{DDA500C1-0952-5AF4-D092-59413DEE7D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0608" y="1746126"/>
            <a:ext cx="2555776" cy="1437624"/>
          </a:xfrm>
          <a:prstGeom prst="rect">
            <a:avLst/>
          </a:prstGeom>
          <a:noFill/>
          <a:ln w="57150">
            <a:solidFill>
              <a:schemeClr val="accent5"/>
            </a:solidFill>
          </a:ln>
          <a:extLst>
            <a:ext uri="{909E8E84-426E-40DD-AFC4-6F175D3DCCD1}">
              <a14:hiddenFill xmlns:a14="http://schemas.microsoft.com/office/drawing/2010/main">
                <a:solidFill>
                  <a:srgbClr val="FFFFFF"/>
                </a:solidFill>
              </a14:hiddenFill>
            </a:ext>
          </a:extLst>
        </p:spPr>
      </p:pic>
      <p:pic>
        <p:nvPicPr>
          <p:cNvPr id="6" name="Picture 4" descr="http://vignette1.wikia.nocookie.net/callofduty/images/5/5e/Shepherd_smoking_a_cigar_Loose_Ends_MW2.png/revision/latest?cb=20121229211812">
            <a:hlinkClick r:id="rId4"/>
            <a:extLst>
              <a:ext uri="{FF2B5EF4-FFF2-40B4-BE49-F238E27FC236}">
                <a16:creationId xmlns:a16="http://schemas.microsoft.com/office/drawing/2014/main" id="{6F10A080-29B9-F7EF-B8CB-96598623D39D}"/>
              </a:ext>
            </a:extLst>
          </p:cNvPr>
          <p:cNvPicPr>
            <a:picLocks noChangeAspect="1" noChangeArrowheads="1"/>
          </p:cNvPicPr>
          <p:nvPr/>
        </p:nvPicPr>
        <p:blipFill>
          <a:blip r:embed="rId5" cstate="print"/>
          <a:srcRect/>
          <a:stretch>
            <a:fillRect/>
          </a:stretch>
        </p:blipFill>
        <p:spPr bwMode="auto">
          <a:xfrm>
            <a:off x="4647481" y="1476262"/>
            <a:ext cx="3291020" cy="1926622"/>
          </a:xfrm>
          <a:prstGeom prst="rect">
            <a:avLst/>
          </a:prstGeom>
          <a:noFill/>
        </p:spPr>
      </p:pic>
      <p:pic>
        <p:nvPicPr>
          <p:cNvPr id="7" name="Picture 6" descr="Hold Onto Your Sniper Rifles, A New Call of Duty Game is Coming This Year">
            <a:extLst>
              <a:ext uri="{FF2B5EF4-FFF2-40B4-BE49-F238E27FC236}">
                <a16:creationId xmlns:a16="http://schemas.microsoft.com/office/drawing/2014/main" id="{1640E61F-0EDF-A0F2-2010-6DA82E6DC6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8255" y="1724515"/>
            <a:ext cx="2689472" cy="1407150"/>
          </a:xfrm>
          <a:prstGeom prst="rect">
            <a:avLst/>
          </a:prstGeom>
          <a:noFill/>
          <a:ln w="57150">
            <a:solidFill>
              <a:schemeClr val="accent5"/>
            </a:solidFill>
          </a:ln>
          <a:extLst>
            <a:ext uri="{909E8E84-426E-40DD-AFC4-6F175D3DCCD1}">
              <a14:hiddenFill xmlns:a14="http://schemas.microsoft.com/office/drawing/2010/main">
                <a:solidFill>
                  <a:srgbClr val="FFFFFF"/>
                </a:solidFill>
              </a14:hiddenFill>
            </a:ext>
          </a:extLst>
        </p:spPr>
      </p:pic>
      <p:pic>
        <p:nvPicPr>
          <p:cNvPr id="8" name="Picture 2" descr="http://vignette3.wikia.nocookie.net/gtawiki/images/4/4b/BigSmoke-Artwork2.jpg/revision/latest?cb=20091115222901">
            <a:hlinkClick r:id="rId7"/>
            <a:extLst>
              <a:ext uri="{FF2B5EF4-FFF2-40B4-BE49-F238E27FC236}">
                <a16:creationId xmlns:a16="http://schemas.microsoft.com/office/drawing/2014/main" id="{95AD7BBD-A30C-FA5B-C2A8-69F356D59756}"/>
              </a:ext>
            </a:extLst>
          </p:cNvPr>
          <p:cNvPicPr>
            <a:picLocks noChangeAspect="1" noChangeArrowheads="1"/>
          </p:cNvPicPr>
          <p:nvPr/>
        </p:nvPicPr>
        <p:blipFill rotWithShape="1">
          <a:blip r:embed="rId8" cstate="print"/>
          <a:srcRect t="2292" b="8342"/>
          <a:stretch/>
        </p:blipFill>
        <p:spPr bwMode="auto">
          <a:xfrm>
            <a:off x="828397" y="3647323"/>
            <a:ext cx="3425104" cy="2343492"/>
          </a:xfrm>
          <a:prstGeom prst="rect">
            <a:avLst/>
          </a:prstGeom>
          <a:noFill/>
        </p:spPr>
      </p:pic>
      <p:pic>
        <p:nvPicPr>
          <p:cNvPr id="9" name="Picture 12" descr="Grand Theft Auto VI [rumored title] - IGN">
            <a:extLst>
              <a:ext uri="{FF2B5EF4-FFF2-40B4-BE49-F238E27FC236}">
                <a16:creationId xmlns:a16="http://schemas.microsoft.com/office/drawing/2014/main" id="{1E7D8957-4BB5-A409-BADA-5D65622AB2A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56715" y="3795132"/>
            <a:ext cx="2047874" cy="2047874"/>
          </a:xfrm>
          <a:prstGeom prst="rect">
            <a:avLst/>
          </a:prstGeom>
          <a:noFill/>
          <a:ln w="57150">
            <a:solidFill>
              <a:schemeClr val="accent5"/>
            </a:solid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39F66B7-1BD0-6184-0482-C5F90DF983F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47481" y="3698054"/>
            <a:ext cx="3322708" cy="2334347"/>
          </a:xfrm>
          <a:prstGeom prst="rect">
            <a:avLst/>
          </a:prstGeom>
        </p:spPr>
      </p:pic>
      <p:pic>
        <p:nvPicPr>
          <p:cNvPr id="11" name="Picture 10" descr="Enter to Win the Red Dead Redemption 2 Logo T-Shirt - Rockstar Games">
            <a:extLst>
              <a:ext uri="{FF2B5EF4-FFF2-40B4-BE49-F238E27FC236}">
                <a16:creationId xmlns:a16="http://schemas.microsoft.com/office/drawing/2014/main" id="{B604856B-D5A9-C9B9-6445-224335144254}"/>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r="4473"/>
          <a:stretch/>
        </p:blipFill>
        <p:spPr bwMode="auto">
          <a:xfrm>
            <a:off x="4898050" y="4026344"/>
            <a:ext cx="2821569" cy="1657542"/>
          </a:xfrm>
          <a:prstGeom prst="rect">
            <a:avLst/>
          </a:prstGeom>
          <a:noFill/>
          <a:ln w="57150">
            <a:solidFill>
              <a:schemeClr val="accent5"/>
            </a:solidFill>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1A62D90E-B2A6-EB5A-7B9E-42C137EE9CA8}"/>
              </a:ext>
            </a:extLst>
          </p:cNvPr>
          <p:cNvSpPr txBox="1"/>
          <p:nvPr/>
        </p:nvSpPr>
        <p:spPr>
          <a:xfrm>
            <a:off x="8799695" y="1559797"/>
            <a:ext cx="2823377" cy="1077218"/>
          </a:xfrm>
          <a:prstGeom prst="rect">
            <a:avLst/>
          </a:prstGeom>
          <a:noFill/>
        </p:spPr>
        <p:txBody>
          <a:bodyPr wrap="square" rtlCol="0">
            <a:spAutoFit/>
          </a:bodyPr>
          <a:lstStyle/>
          <a:p>
            <a:pPr algn="ctr"/>
            <a:r>
              <a:rPr lang="en-GB" sz="3200">
                <a:solidFill>
                  <a:schemeClr val="accent1"/>
                </a:solidFill>
                <a:latin typeface="Ubuntu" panose="020B0504030602030204" pitchFamily="34" charset="0"/>
                <a:ea typeface="Inter" panose="02000503000000020004" pitchFamily="2" charset="0"/>
              </a:rPr>
              <a:t>Who plays these games?</a:t>
            </a:r>
          </a:p>
        </p:txBody>
      </p:sp>
      <p:sp>
        <p:nvSpPr>
          <p:cNvPr id="16" name="TextBox 15">
            <a:extLst>
              <a:ext uri="{FF2B5EF4-FFF2-40B4-BE49-F238E27FC236}">
                <a16:creationId xmlns:a16="http://schemas.microsoft.com/office/drawing/2014/main" id="{BD6CEA44-72DA-3573-0936-3684D44E59B5}"/>
              </a:ext>
            </a:extLst>
          </p:cNvPr>
          <p:cNvSpPr txBox="1"/>
          <p:nvPr/>
        </p:nvSpPr>
        <p:spPr>
          <a:xfrm>
            <a:off x="8619644" y="3292193"/>
            <a:ext cx="3183480" cy="2151423"/>
          </a:xfrm>
          <a:prstGeom prst="rect">
            <a:avLst/>
          </a:prstGeom>
          <a:noFill/>
        </p:spPr>
        <p:txBody>
          <a:bodyPr wrap="square">
            <a:spAutoFit/>
          </a:bodyPr>
          <a:lstStyle/>
          <a:p>
            <a:pPr algn="ctr">
              <a:lnSpc>
                <a:spcPct val="107000"/>
              </a:lnSpc>
              <a:spcAft>
                <a:spcPts val="800"/>
              </a:spcAft>
            </a:pPr>
            <a:r>
              <a:rPr lang="en-GB" sz="3200">
                <a:solidFill>
                  <a:schemeClr val="accent1"/>
                </a:solidFill>
                <a:effectLst/>
                <a:latin typeface="Ubuntu" panose="020B0504030602030204" pitchFamily="34" charset="0"/>
                <a:ea typeface="Calibri" panose="020F0502020204030204" pitchFamily="34" charset="0"/>
                <a:cs typeface="Times New Roman" panose="02020603050405020304" pitchFamily="18" charset="0"/>
              </a:rPr>
              <a:t>Does smoking make a difference to the game?</a:t>
            </a:r>
          </a:p>
        </p:txBody>
      </p:sp>
    </p:spTree>
    <p:extLst>
      <p:ext uri="{BB962C8B-B14F-4D97-AF65-F5344CB8AC3E}">
        <p14:creationId xmlns:p14="http://schemas.microsoft.com/office/powerpoint/2010/main" val="1145267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38136-C6D0-FA3C-1A82-4203CA348A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FC92431-B72D-C45C-082C-35026255103F}"/>
              </a:ext>
            </a:extLst>
          </p:cNvPr>
          <p:cNvSpPr txBox="1"/>
          <p:nvPr/>
        </p:nvSpPr>
        <p:spPr>
          <a:xfrm>
            <a:off x="3496676" y="267070"/>
            <a:ext cx="5599416" cy="707886"/>
          </a:xfrm>
          <a:prstGeom prst="rect">
            <a:avLst/>
          </a:prstGeom>
          <a:noFill/>
        </p:spPr>
        <p:txBody>
          <a:bodyPr wrap="square" lIns="91440" tIns="45720" rIns="91440" bIns="45720" rtlCol="0" anchor="t">
            <a:spAutoFit/>
          </a:bodyPr>
          <a:lstStyle/>
          <a:p>
            <a:pPr algn="ctr"/>
            <a:r>
              <a:rPr lang="en-GB" sz="4000" b="1">
                <a:solidFill>
                  <a:schemeClr val="tx2">
                    <a:lumMod val="76000"/>
                    <a:lumOff val="24000"/>
                  </a:schemeClr>
                </a:solidFill>
                <a:latin typeface="Ubuntu"/>
              </a:rPr>
              <a:t>Smoking in Disney</a:t>
            </a:r>
          </a:p>
        </p:txBody>
      </p:sp>
      <p:sp>
        <p:nvSpPr>
          <p:cNvPr id="16" name="TextBox 15">
            <a:extLst>
              <a:ext uri="{FF2B5EF4-FFF2-40B4-BE49-F238E27FC236}">
                <a16:creationId xmlns:a16="http://schemas.microsoft.com/office/drawing/2014/main" id="{01440FC0-6CE9-28BA-23F1-DA3539ACD82D}"/>
              </a:ext>
            </a:extLst>
          </p:cNvPr>
          <p:cNvSpPr txBox="1"/>
          <p:nvPr/>
        </p:nvSpPr>
        <p:spPr>
          <a:xfrm>
            <a:off x="8709942" y="1498728"/>
            <a:ext cx="2928135" cy="3813274"/>
          </a:xfrm>
          <a:prstGeom prst="roundRect">
            <a:avLst/>
          </a:prstGeom>
          <a:solidFill>
            <a:schemeClr val="accent5">
              <a:lumMod val="20000"/>
              <a:lumOff val="80000"/>
            </a:schemeClr>
          </a:solidFill>
        </p:spPr>
        <p:txBody>
          <a:bodyPr wrap="square" lIns="91440" tIns="45720" rIns="91440" bIns="45720" rtlCol="0" anchor="t">
            <a:spAutoFit/>
          </a:bodyPr>
          <a:lstStyle/>
          <a:p>
            <a:pPr algn="ctr"/>
            <a:r>
              <a:rPr lang="en-GB" sz="2800" dirty="0">
                <a:solidFill>
                  <a:schemeClr val="accent1"/>
                </a:solidFill>
                <a:latin typeface="Ubuntu"/>
                <a:ea typeface="Inter" panose="02000503000000020004" pitchFamily="2" charset="0"/>
              </a:rPr>
              <a:t>Disney has now banned smoking in all of its future PG films to stop smoking appear as normal.</a:t>
            </a:r>
          </a:p>
        </p:txBody>
      </p:sp>
      <p:pic>
        <p:nvPicPr>
          <p:cNvPr id="21" name="Picture 20" descr="Related image">
            <a:extLst>
              <a:ext uri="{FF2B5EF4-FFF2-40B4-BE49-F238E27FC236}">
                <a16:creationId xmlns:a16="http://schemas.microsoft.com/office/drawing/2014/main" id="{31680A03-9DD0-1D1A-2EF7-A139A50B162C}"/>
              </a:ext>
            </a:extLst>
          </p:cNvPr>
          <p:cNvPicPr>
            <a:picLocks noChangeAspect="1" noChangeArrowheads="1"/>
          </p:cNvPicPr>
          <p:nvPr/>
        </p:nvPicPr>
        <p:blipFill>
          <a:blip r:embed="rId2" cstate="print"/>
          <a:srcRect/>
          <a:stretch>
            <a:fillRect/>
          </a:stretch>
        </p:blipFill>
        <p:spPr bwMode="auto">
          <a:xfrm>
            <a:off x="729546" y="1257983"/>
            <a:ext cx="1746383" cy="1296144"/>
          </a:xfrm>
          <a:prstGeom prst="rect">
            <a:avLst/>
          </a:prstGeom>
          <a:noFill/>
        </p:spPr>
      </p:pic>
      <p:pic>
        <p:nvPicPr>
          <p:cNvPr id="23" name="Picture 4" descr="Image result for smoking in disney">
            <a:extLst>
              <a:ext uri="{FF2B5EF4-FFF2-40B4-BE49-F238E27FC236}">
                <a16:creationId xmlns:a16="http://schemas.microsoft.com/office/drawing/2014/main" id="{B9FE6101-DB23-DEE0-67E4-D97C7A15F8BD}"/>
              </a:ext>
            </a:extLst>
          </p:cNvPr>
          <p:cNvPicPr>
            <a:picLocks noChangeAspect="1" noChangeArrowheads="1"/>
          </p:cNvPicPr>
          <p:nvPr/>
        </p:nvPicPr>
        <p:blipFill>
          <a:blip r:embed="rId3" cstate="print"/>
          <a:srcRect/>
          <a:stretch>
            <a:fillRect/>
          </a:stretch>
        </p:blipFill>
        <p:spPr bwMode="auto">
          <a:xfrm>
            <a:off x="2629199" y="1252912"/>
            <a:ext cx="1734954" cy="1301215"/>
          </a:xfrm>
          <a:prstGeom prst="rect">
            <a:avLst/>
          </a:prstGeom>
          <a:noFill/>
        </p:spPr>
      </p:pic>
      <p:pic>
        <p:nvPicPr>
          <p:cNvPr id="25" name="Picture 6" descr="Image result for smoking in disney">
            <a:extLst>
              <a:ext uri="{FF2B5EF4-FFF2-40B4-BE49-F238E27FC236}">
                <a16:creationId xmlns:a16="http://schemas.microsoft.com/office/drawing/2014/main" id="{AD57854E-8F54-4A98-40E0-423F23637816}"/>
              </a:ext>
            </a:extLst>
          </p:cNvPr>
          <p:cNvPicPr>
            <a:picLocks noChangeAspect="1" noChangeArrowheads="1"/>
          </p:cNvPicPr>
          <p:nvPr/>
        </p:nvPicPr>
        <p:blipFill>
          <a:blip r:embed="rId4" cstate="print"/>
          <a:srcRect/>
          <a:stretch>
            <a:fillRect/>
          </a:stretch>
        </p:blipFill>
        <p:spPr bwMode="auto">
          <a:xfrm>
            <a:off x="4501435" y="1257983"/>
            <a:ext cx="1825120" cy="1321639"/>
          </a:xfrm>
          <a:prstGeom prst="rect">
            <a:avLst/>
          </a:prstGeom>
          <a:noFill/>
        </p:spPr>
      </p:pic>
      <p:pic>
        <p:nvPicPr>
          <p:cNvPr id="27" name="Picture 26" descr="Related image">
            <a:extLst>
              <a:ext uri="{FF2B5EF4-FFF2-40B4-BE49-F238E27FC236}">
                <a16:creationId xmlns:a16="http://schemas.microsoft.com/office/drawing/2014/main" id="{6EC90986-FF2A-0D7F-EABB-76969CB44505}"/>
              </a:ext>
            </a:extLst>
          </p:cNvPr>
          <p:cNvPicPr>
            <a:picLocks noChangeAspect="1" noChangeArrowheads="1"/>
          </p:cNvPicPr>
          <p:nvPr/>
        </p:nvPicPr>
        <p:blipFill>
          <a:blip r:embed="rId5" cstate="print"/>
          <a:srcRect/>
          <a:stretch>
            <a:fillRect/>
          </a:stretch>
        </p:blipFill>
        <p:spPr bwMode="auto">
          <a:xfrm>
            <a:off x="6496565" y="1292247"/>
            <a:ext cx="1836453" cy="1302193"/>
          </a:xfrm>
          <a:prstGeom prst="rect">
            <a:avLst/>
          </a:prstGeom>
          <a:noFill/>
        </p:spPr>
      </p:pic>
      <p:pic>
        <p:nvPicPr>
          <p:cNvPr id="29" name="Picture 10" descr="Image result for smoking in disney">
            <a:extLst>
              <a:ext uri="{FF2B5EF4-FFF2-40B4-BE49-F238E27FC236}">
                <a16:creationId xmlns:a16="http://schemas.microsoft.com/office/drawing/2014/main" id="{89850BE8-C0A1-C3FC-9EE7-CA5C78A3BB02}"/>
              </a:ext>
            </a:extLst>
          </p:cNvPr>
          <p:cNvPicPr>
            <a:picLocks noChangeAspect="1" noChangeArrowheads="1"/>
          </p:cNvPicPr>
          <p:nvPr/>
        </p:nvPicPr>
        <p:blipFill>
          <a:blip r:embed="rId6" cstate="print"/>
          <a:srcRect/>
          <a:stretch>
            <a:fillRect/>
          </a:stretch>
        </p:blipFill>
        <p:spPr bwMode="auto">
          <a:xfrm>
            <a:off x="724998" y="2835957"/>
            <a:ext cx="1755480" cy="1316610"/>
          </a:xfrm>
          <a:prstGeom prst="rect">
            <a:avLst/>
          </a:prstGeom>
          <a:noFill/>
        </p:spPr>
      </p:pic>
      <p:pic>
        <p:nvPicPr>
          <p:cNvPr id="31" name="Picture 12" descr="Image result for smoking in disney">
            <a:extLst>
              <a:ext uri="{FF2B5EF4-FFF2-40B4-BE49-F238E27FC236}">
                <a16:creationId xmlns:a16="http://schemas.microsoft.com/office/drawing/2014/main" id="{6CD9727D-56DB-6168-E7FD-5637CC66A19B}"/>
              </a:ext>
            </a:extLst>
          </p:cNvPr>
          <p:cNvPicPr>
            <a:picLocks noChangeAspect="1" noChangeArrowheads="1"/>
          </p:cNvPicPr>
          <p:nvPr/>
        </p:nvPicPr>
        <p:blipFill>
          <a:blip r:embed="rId7" cstate="print"/>
          <a:srcRect/>
          <a:stretch>
            <a:fillRect/>
          </a:stretch>
        </p:blipFill>
        <p:spPr bwMode="auto">
          <a:xfrm>
            <a:off x="2618936" y="2842779"/>
            <a:ext cx="1755480" cy="1316610"/>
          </a:xfrm>
          <a:prstGeom prst="rect">
            <a:avLst/>
          </a:prstGeom>
          <a:noFill/>
        </p:spPr>
      </p:pic>
      <p:pic>
        <p:nvPicPr>
          <p:cNvPr id="32" name="Picture 31">
            <a:extLst>
              <a:ext uri="{FF2B5EF4-FFF2-40B4-BE49-F238E27FC236}">
                <a16:creationId xmlns:a16="http://schemas.microsoft.com/office/drawing/2014/main" id="{748CE77F-5D1A-8623-66D6-CB3E7BEAAC91}"/>
              </a:ext>
            </a:extLst>
          </p:cNvPr>
          <p:cNvPicPr>
            <a:picLocks noChangeAspect="1"/>
          </p:cNvPicPr>
          <p:nvPr/>
        </p:nvPicPr>
        <p:blipFill>
          <a:blip r:embed="rId8"/>
          <a:stretch>
            <a:fillRect/>
          </a:stretch>
        </p:blipFill>
        <p:spPr>
          <a:xfrm>
            <a:off x="4552497" y="2842986"/>
            <a:ext cx="1737177" cy="1302657"/>
          </a:xfrm>
          <a:prstGeom prst="rect">
            <a:avLst/>
          </a:prstGeom>
        </p:spPr>
      </p:pic>
      <p:pic>
        <p:nvPicPr>
          <p:cNvPr id="34" name="Picture 22" descr="Image result for smoking in disney">
            <a:extLst>
              <a:ext uri="{FF2B5EF4-FFF2-40B4-BE49-F238E27FC236}">
                <a16:creationId xmlns:a16="http://schemas.microsoft.com/office/drawing/2014/main" id="{A916EF3A-4738-7DAC-2AA9-63D91B6A5DCA}"/>
              </a:ext>
            </a:extLst>
          </p:cNvPr>
          <p:cNvPicPr>
            <a:picLocks noChangeAspect="1" noChangeArrowheads="1"/>
          </p:cNvPicPr>
          <p:nvPr/>
        </p:nvPicPr>
        <p:blipFill>
          <a:blip r:embed="rId9" cstate="print"/>
          <a:srcRect/>
          <a:stretch>
            <a:fillRect/>
          </a:stretch>
        </p:blipFill>
        <p:spPr bwMode="auto">
          <a:xfrm rot="10800000" flipV="1">
            <a:off x="6482983" y="2846626"/>
            <a:ext cx="1812864" cy="1312763"/>
          </a:xfrm>
          <a:prstGeom prst="rect">
            <a:avLst/>
          </a:prstGeom>
          <a:noFill/>
        </p:spPr>
      </p:pic>
      <p:pic>
        <p:nvPicPr>
          <p:cNvPr id="36" name="Picture 24" descr="Related image">
            <a:extLst>
              <a:ext uri="{FF2B5EF4-FFF2-40B4-BE49-F238E27FC236}">
                <a16:creationId xmlns:a16="http://schemas.microsoft.com/office/drawing/2014/main" id="{3436E272-CC16-6A5D-D4B6-56CA7FCA3422}"/>
              </a:ext>
            </a:extLst>
          </p:cNvPr>
          <p:cNvPicPr>
            <a:picLocks noChangeAspect="1" noChangeArrowheads="1"/>
          </p:cNvPicPr>
          <p:nvPr/>
        </p:nvPicPr>
        <p:blipFill>
          <a:blip r:embed="rId10" cstate="print"/>
          <a:srcRect/>
          <a:stretch>
            <a:fillRect/>
          </a:stretch>
        </p:blipFill>
        <p:spPr bwMode="auto">
          <a:xfrm>
            <a:off x="736278" y="4448291"/>
            <a:ext cx="1755480" cy="1316610"/>
          </a:xfrm>
          <a:prstGeom prst="rect">
            <a:avLst/>
          </a:prstGeom>
          <a:noFill/>
        </p:spPr>
      </p:pic>
      <p:pic>
        <p:nvPicPr>
          <p:cNvPr id="38" name="Picture 26" descr="Image result for smoking in disney">
            <a:extLst>
              <a:ext uri="{FF2B5EF4-FFF2-40B4-BE49-F238E27FC236}">
                <a16:creationId xmlns:a16="http://schemas.microsoft.com/office/drawing/2014/main" id="{23DC1CFE-6416-05EC-317B-1FAABFFEFCA4}"/>
              </a:ext>
            </a:extLst>
          </p:cNvPr>
          <p:cNvPicPr>
            <a:picLocks noChangeAspect="1" noChangeArrowheads="1"/>
          </p:cNvPicPr>
          <p:nvPr/>
        </p:nvPicPr>
        <p:blipFill>
          <a:blip r:embed="rId11" cstate="print"/>
          <a:srcRect/>
          <a:stretch>
            <a:fillRect/>
          </a:stretch>
        </p:blipFill>
        <p:spPr bwMode="auto">
          <a:xfrm>
            <a:off x="2623484" y="4455113"/>
            <a:ext cx="1746384" cy="1309788"/>
          </a:xfrm>
          <a:prstGeom prst="rect">
            <a:avLst/>
          </a:prstGeom>
          <a:noFill/>
        </p:spPr>
      </p:pic>
      <p:pic>
        <p:nvPicPr>
          <p:cNvPr id="40" name="Picture 28" descr="Related image">
            <a:extLst>
              <a:ext uri="{FF2B5EF4-FFF2-40B4-BE49-F238E27FC236}">
                <a16:creationId xmlns:a16="http://schemas.microsoft.com/office/drawing/2014/main" id="{6FC2F43A-B0D4-01A0-DFFA-BDAA3214DA10}"/>
              </a:ext>
            </a:extLst>
          </p:cNvPr>
          <p:cNvPicPr>
            <a:picLocks noChangeAspect="1" noChangeArrowheads="1"/>
          </p:cNvPicPr>
          <p:nvPr/>
        </p:nvPicPr>
        <p:blipFill>
          <a:blip r:embed="rId12" cstate="print"/>
          <a:srcRect/>
          <a:stretch>
            <a:fillRect/>
          </a:stretch>
        </p:blipFill>
        <p:spPr bwMode="auto">
          <a:xfrm>
            <a:off x="4502587" y="4448291"/>
            <a:ext cx="1833439" cy="1327663"/>
          </a:xfrm>
          <a:prstGeom prst="rect">
            <a:avLst/>
          </a:prstGeom>
          <a:noFill/>
        </p:spPr>
      </p:pic>
      <p:pic>
        <p:nvPicPr>
          <p:cNvPr id="41" name="Picture 40">
            <a:extLst>
              <a:ext uri="{FF2B5EF4-FFF2-40B4-BE49-F238E27FC236}">
                <a16:creationId xmlns:a16="http://schemas.microsoft.com/office/drawing/2014/main" id="{74767EDB-4FA6-8F4E-64A6-7801B98F62C1}"/>
              </a:ext>
            </a:extLst>
          </p:cNvPr>
          <p:cNvPicPr>
            <a:picLocks noChangeAspect="1"/>
          </p:cNvPicPr>
          <p:nvPr/>
        </p:nvPicPr>
        <p:blipFill>
          <a:blip r:embed="rId13"/>
          <a:stretch>
            <a:fillRect/>
          </a:stretch>
        </p:blipFill>
        <p:spPr>
          <a:xfrm>
            <a:off x="6487432" y="4448629"/>
            <a:ext cx="1829707" cy="1320800"/>
          </a:xfrm>
          <a:prstGeom prst="rect">
            <a:avLst/>
          </a:prstGeom>
        </p:spPr>
      </p:pic>
      <p:pic>
        <p:nvPicPr>
          <p:cNvPr id="42" name="Picture 41">
            <a:extLst>
              <a:ext uri="{FF2B5EF4-FFF2-40B4-BE49-F238E27FC236}">
                <a16:creationId xmlns:a16="http://schemas.microsoft.com/office/drawing/2014/main" id="{4048E80E-C43B-460E-921A-44D0FE5594DC}"/>
              </a:ext>
            </a:extLst>
          </p:cNvPr>
          <p:cNvPicPr>
            <a:picLocks noChangeAspect="1"/>
          </p:cNvPicPr>
          <p:nvPr/>
        </p:nvPicPr>
        <p:blipFill>
          <a:blip r:embed="rId14"/>
          <a:srcRect r="103"/>
          <a:stretch>
            <a:fillRect/>
          </a:stretch>
        </p:blipFill>
        <p:spPr>
          <a:xfrm>
            <a:off x="991961" y="1496558"/>
            <a:ext cx="7022189" cy="4010025"/>
          </a:xfrm>
          <a:prstGeom prst="rect">
            <a:avLst/>
          </a:prstGeom>
        </p:spPr>
      </p:pic>
    </p:spTree>
    <p:extLst>
      <p:ext uri="{BB962C8B-B14F-4D97-AF65-F5344CB8AC3E}">
        <p14:creationId xmlns:p14="http://schemas.microsoft.com/office/powerpoint/2010/main" val="4201015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D6852-3359-AA25-BB8C-D0DD47B2C7ED}"/>
            </a:ext>
          </a:extLst>
        </p:cNvPr>
        <p:cNvGrpSpPr/>
        <p:nvPr/>
      </p:nvGrpSpPr>
      <p:grpSpPr>
        <a:xfrm>
          <a:off x="0" y="0"/>
          <a:ext cx="0" cy="0"/>
          <a:chOff x="0" y="0"/>
          <a:chExt cx="0" cy="0"/>
        </a:xfrm>
      </p:grpSpPr>
      <p:pic>
        <p:nvPicPr>
          <p:cNvPr id="2" name="Content Placeholder 8">
            <a:extLst>
              <a:ext uri="{FF2B5EF4-FFF2-40B4-BE49-F238E27FC236}">
                <a16:creationId xmlns:a16="http://schemas.microsoft.com/office/drawing/2014/main" id="{0CFEE3F2-A741-10C3-0756-9D409596C413}"/>
              </a:ext>
            </a:extLst>
          </p:cNvPr>
          <p:cNvPicPr>
            <a:picLocks noChangeAspect="1"/>
          </p:cNvPicPr>
          <p:nvPr/>
        </p:nvPicPr>
        <p:blipFill rotWithShape="1">
          <a:blip r:embed="rId3"/>
          <a:srcRect l="11265" t="21328" r="59539" b="39446"/>
          <a:stretch/>
        </p:blipFill>
        <p:spPr>
          <a:xfrm>
            <a:off x="621676" y="1190721"/>
            <a:ext cx="2488580" cy="1880721"/>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23C60DF2-3A62-CD5D-3485-804FEDD36C5D}"/>
              </a:ext>
            </a:extLst>
          </p:cNvPr>
          <p:cNvPicPr>
            <a:picLocks noChangeAspect="1"/>
          </p:cNvPicPr>
          <p:nvPr/>
        </p:nvPicPr>
        <p:blipFill rotWithShape="1">
          <a:blip r:embed="rId4">
            <a:extLst>
              <a:ext uri="{28A0092B-C50C-407E-A947-70E740481C1C}">
                <a14:useLocalDpi xmlns:a14="http://schemas.microsoft.com/office/drawing/2010/main" val="0"/>
              </a:ext>
            </a:extLst>
          </a:blip>
          <a:srcRect l="13879" t="-757" r="26835" b="757"/>
          <a:stretch/>
        </p:blipFill>
        <p:spPr>
          <a:xfrm>
            <a:off x="3488980" y="1190721"/>
            <a:ext cx="2488580" cy="2105410"/>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4" name="Picture 2">
            <a:extLst>
              <a:ext uri="{FF2B5EF4-FFF2-40B4-BE49-F238E27FC236}">
                <a16:creationId xmlns:a16="http://schemas.microsoft.com/office/drawing/2014/main" id="{99BFF636-8F55-8072-2001-7B8A8970C45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351" r="26148"/>
          <a:stretch/>
        </p:blipFill>
        <p:spPr bwMode="auto">
          <a:xfrm>
            <a:off x="587193" y="3561869"/>
            <a:ext cx="2566033" cy="2105410"/>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5" name="Content Placeholder 4">
            <a:extLst>
              <a:ext uri="{FF2B5EF4-FFF2-40B4-BE49-F238E27FC236}">
                <a16:creationId xmlns:a16="http://schemas.microsoft.com/office/drawing/2014/main" id="{0BCC20BB-8C33-3EE5-5BD5-441AD323923E}"/>
              </a:ext>
            </a:extLst>
          </p:cNvPr>
          <p:cNvPicPr>
            <a:picLocks noChangeAspect="1"/>
          </p:cNvPicPr>
          <p:nvPr/>
        </p:nvPicPr>
        <p:blipFill rotWithShape="1">
          <a:blip r:embed="rId6"/>
          <a:srcRect l="15605" t="25597" r="60826" b="41849"/>
          <a:stretch/>
        </p:blipFill>
        <p:spPr>
          <a:xfrm>
            <a:off x="3476666" y="3733810"/>
            <a:ext cx="2488580" cy="1933469"/>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6" name="Picture 6" descr="Modern Family Png Logo : Logo family, healthy human thought modern ...">
            <a:extLst>
              <a:ext uri="{FF2B5EF4-FFF2-40B4-BE49-F238E27FC236}">
                <a16:creationId xmlns:a16="http://schemas.microsoft.com/office/drawing/2014/main" id="{840B7AFE-4FE0-C70F-AF4D-C091AABFA2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0395" y="1362799"/>
            <a:ext cx="1834319" cy="1588035"/>
          </a:xfrm>
          <a:prstGeom prst="rect">
            <a:avLst/>
          </a:prstGeom>
          <a:noFill/>
          <a:ln w="57150">
            <a:solidFill>
              <a:schemeClr val="bg2"/>
            </a:solidFill>
          </a:ln>
          <a:extLst>
            <a:ext uri="{909E8E84-426E-40DD-AFC4-6F175D3DCCD1}">
              <a14:hiddenFill xmlns:a14="http://schemas.microsoft.com/office/drawing/2010/main">
                <a:solidFill>
                  <a:srgbClr val="FFFFFF"/>
                </a:solidFill>
              </a14:hiddenFill>
            </a:ext>
          </a:extLst>
        </p:spPr>
      </p:pic>
      <p:pic>
        <p:nvPicPr>
          <p:cNvPr id="7" name="Picture 2" descr="Logo Stranger Things 3D model | CGTrader">
            <a:extLst>
              <a:ext uri="{FF2B5EF4-FFF2-40B4-BE49-F238E27FC236}">
                <a16:creationId xmlns:a16="http://schemas.microsoft.com/office/drawing/2014/main" id="{18D0BA9F-F8FC-8D7E-C0ED-FC1AF4A7EA8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54253" y="1694131"/>
            <a:ext cx="2158033" cy="1213893"/>
          </a:xfrm>
          <a:prstGeom prst="rect">
            <a:avLst/>
          </a:prstGeom>
          <a:noFill/>
          <a:ln w="57150">
            <a:solidFill>
              <a:schemeClr val="bg2"/>
            </a:solidFill>
          </a:ln>
          <a:extLst>
            <a:ext uri="{909E8E84-426E-40DD-AFC4-6F175D3DCCD1}">
              <a14:hiddenFill xmlns:a14="http://schemas.microsoft.com/office/drawing/2010/main">
                <a:solidFill>
                  <a:srgbClr val="FFFFFF"/>
                </a:solidFill>
              </a14:hiddenFill>
            </a:ext>
          </a:extLst>
        </p:spPr>
      </p:pic>
      <p:pic>
        <p:nvPicPr>
          <p:cNvPr id="8" name="Picture 4" descr="&quot;Atypical logo&quot; Poster by cattrow | Redbubble">
            <a:extLst>
              <a:ext uri="{FF2B5EF4-FFF2-40B4-BE49-F238E27FC236}">
                <a16:creationId xmlns:a16="http://schemas.microsoft.com/office/drawing/2014/main" id="{F1F6FE4A-D2F1-E75F-5F0A-351B9C9013C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56062" y="3783480"/>
            <a:ext cx="1652773" cy="1652773"/>
          </a:xfrm>
          <a:prstGeom prst="rect">
            <a:avLst/>
          </a:prstGeom>
          <a:noFill/>
          <a:ln w="57150">
            <a:solidFill>
              <a:schemeClr val="bg2"/>
            </a:solidFill>
          </a:ln>
          <a:extLst>
            <a:ext uri="{909E8E84-426E-40DD-AFC4-6F175D3DCCD1}">
              <a14:hiddenFill xmlns:a14="http://schemas.microsoft.com/office/drawing/2010/main">
                <a:solidFill>
                  <a:srgbClr val="FFFFFF"/>
                </a:solidFill>
              </a14:hiddenFill>
            </a:ext>
          </a:extLst>
        </p:spPr>
      </p:pic>
      <p:pic>
        <p:nvPicPr>
          <p:cNvPr id="9" name="Picture 8" descr="Fuller House Logo Decal/Sticker | Etsy">
            <a:extLst>
              <a:ext uri="{FF2B5EF4-FFF2-40B4-BE49-F238E27FC236}">
                <a16:creationId xmlns:a16="http://schemas.microsoft.com/office/drawing/2014/main" id="{ECEBFA1C-B2C1-6EBF-14A1-BDDB2419574B}"/>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2200" t="22039" r="13250" b="21651"/>
          <a:stretch/>
        </p:blipFill>
        <p:spPr bwMode="auto">
          <a:xfrm>
            <a:off x="3755874" y="3951595"/>
            <a:ext cx="1983051" cy="1497897"/>
          </a:xfrm>
          <a:prstGeom prst="rect">
            <a:avLst/>
          </a:prstGeom>
          <a:noFill/>
          <a:ln w="57150">
            <a:solidFill>
              <a:schemeClr val="bg2"/>
            </a:solidFill>
          </a:ln>
          <a:extLst>
            <a:ext uri="{909E8E84-426E-40DD-AFC4-6F175D3DCCD1}">
              <a14:hiddenFill xmlns:a14="http://schemas.microsoft.com/office/drawing/2010/main">
                <a:solidFill>
                  <a:srgbClr val="FFFFFF"/>
                </a:solidFill>
              </a14:hiddenFill>
            </a:ext>
          </a:extLst>
        </p:spPr>
      </p:pic>
      <p:sp>
        <p:nvSpPr>
          <p:cNvPr id="10" name="Title 2">
            <a:extLst>
              <a:ext uri="{FF2B5EF4-FFF2-40B4-BE49-F238E27FC236}">
                <a16:creationId xmlns:a16="http://schemas.microsoft.com/office/drawing/2014/main" id="{8707BFE9-C7CB-BC96-BFEB-2973AB6DB2DB}"/>
              </a:ext>
            </a:extLst>
          </p:cNvPr>
          <p:cNvSpPr txBox="1">
            <a:spLocks/>
          </p:cNvSpPr>
          <p:nvPr/>
        </p:nvSpPr>
        <p:spPr>
          <a:xfrm>
            <a:off x="6648884" y="14741"/>
            <a:ext cx="5277192" cy="159722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chemeClr val="tx2">
                    <a:lumMod val="76000"/>
                    <a:lumOff val="24000"/>
                  </a:schemeClr>
                </a:solidFill>
                <a:latin typeface="Ubuntu"/>
              </a:rPr>
              <a:t>Smoking On Demand   </a:t>
            </a:r>
            <a:r>
              <a:rPr lang="en-US" sz="3200">
                <a:solidFill>
                  <a:schemeClr val="tx2">
                    <a:lumMod val="76000"/>
                    <a:lumOff val="24000"/>
                  </a:schemeClr>
                </a:solidFill>
                <a:latin typeface="Ubuntu"/>
              </a:rPr>
              <a:t>(Netflix, Prime, Disney etc)</a:t>
            </a:r>
          </a:p>
        </p:txBody>
      </p:sp>
      <p:sp>
        <p:nvSpPr>
          <p:cNvPr id="12" name="TextBox 11">
            <a:extLst>
              <a:ext uri="{FF2B5EF4-FFF2-40B4-BE49-F238E27FC236}">
                <a16:creationId xmlns:a16="http://schemas.microsoft.com/office/drawing/2014/main" id="{CD4B7176-6B3E-884D-B540-E28B623AFD82}"/>
              </a:ext>
            </a:extLst>
          </p:cNvPr>
          <p:cNvSpPr txBox="1"/>
          <p:nvPr/>
        </p:nvSpPr>
        <p:spPr>
          <a:xfrm>
            <a:off x="6752366" y="1361396"/>
            <a:ext cx="5277192" cy="5355312"/>
          </a:xfrm>
          <a:prstGeom prst="rect">
            <a:avLst/>
          </a:prstGeom>
          <a:noFill/>
        </p:spPr>
        <p:txBody>
          <a:bodyPr wrap="square">
            <a:spAutoFit/>
          </a:bodyPr>
          <a:lstStyle/>
          <a:p>
            <a:pPr marL="285750" indent="-285750">
              <a:buFont typeface="Arial" panose="020B0604020202020204" pitchFamily="34" charset="0"/>
              <a:buChar char="•"/>
            </a:pPr>
            <a:r>
              <a:rPr lang="en-GB">
                <a:latin typeface="Ubuntu" panose="020B0504030602030204" pitchFamily="34" charset="0"/>
              </a:rPr>
              <a:t>Streaming platforms and non-broadcast media often feature a higher prevalence of smoking content compared to traditional broadcast television.</a:t>
            </a:r>
          </a:p>
          <a:p>
            <a:pPr marL="285750" indent="-285750">
              <a:buFont typeface="Arial" panose="020B0604020202020204" pitchFamily="34" charset="0"/>
              <a:buChar char="•"/>
            </a:pPr>
            <a:endParaRPr lang="en-GB">
              <a:latin typeface="Ubuntu" panose="020B0504030602030204" pitchFamily="34" charset="0"/>
            </a:endParaRPr>
          </a:p>
          <a:p>
            <a:pPr marL="285750" indent="-285750">
              <a:buFont typeface="Arial" panose="020B0604020202020204" pitchFamily="34" charset="0"/>
              <a:buChar char="•"/>
            </a:pPr>
            <a:r>
              <a:rPr lang="en-GB">
                <a:latin typeface="Ubuntu" panose="020B0504030602030204" pitchFamily="34" charset="0"/>
              </a:rPr>
              <a:t>A significant amount of smoking content is present in programming specifically targeted at children and young people.</a:t>
            </a:r>
          </a:p>
          <a:p>
            <a:pPr marL="285750" indent="-285750">
              <a:buFont typeface="Arial" panose="020B0604020202020204" pitchFamily="34" charset="0"/>
              <a:buChar char="•"/>
            </a:pPr>
            <a:endParaRPr lang="en-GB">
              <a:latin typeface="Ubuntu" panose="020B0504030602030204" pitchFamily="34" charset="0"/>
            </a:endParaRPr>
          </a:p>
          <a:p>
            <a:pPr marL="285750" indent="-285750">
              <a:buFont typeface="Arial" panose="020B0604020202020204" pitchFamily="34" charset="0"/>
              <a:buChar char="•"/>
            </a:pPr>
            <a:r>
              <a:rPr lang="en-GB">
                <a:latin typeface="Ubuntu" panose="020B0504030602030204" pitchFamily="34" charset="0"/>
              </a:rPr>
              <a:t>Age verification systems and content categories implemented by streaming services can be circumvented by users with ease.</a:t>
            </a:r>
          </a:p>
          <a:p>
            <a:pPr marL="285750" indent="-285750">
              <a:buFont typeface="Arial" panose="020B0604020202020204" pitchFamily="34" charset="0"/>
              <a:buChar char="•"/>
            </a:pPr>
            <a:endParaRPr lang="en-GB">
              <a:latin typeface="Ubuntu" panose="020B0504030602030204" pitchFamily="34" charset="0"/>
            </a:endParaRPr>
          </a:p>
          <a:p>
            <a:pPr marL="285750" indent="-285750">
              <a:buFont typeface="Arial" panose="020B0604020202020204" pitchFamily="34" charset="0"/>
              <a:buChar char="•"/>
            </a:pPr>
            <a:r>
              <a:rPr lang="en-GB">
                <a:latin typeface="Ubuntu" panose="020B0504030602030204" pitchFamily="34" charset="0"/>
              </a:rPr>
              <a:t>Netflix has adopted a policy to exclude depictions of smoking in programmes rated for younger audiences (e.g., 12 or lower), with exceptions made only for content demonstrating verifiable historical or factual accuracy.</a:t>
            </a:r>
          </a:p>
        </p:txBody>
      </p:sp>
    </p:spTree>
    <p:extLst>
      <p:ext uri="{BB962C8B-B14F-4D97-AF65-F5344CB8AC3E}">
        <p14:creationId xmlns:p14="http://schemas.microsoft.com/office/powerpoint/2010/main" val="2621787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B425A-05BB-7526-4F4A-71C9495C3E74}"/>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72C8D483-BDAE-960A-949B-0057751FCDED}"/>
              </a:ext>
            </a:extLst>
          </p:cNvPr>
          <p:cNvSpPr txBox="1">
            <a:spLocks/>
          </p:cNvSpPr>
          <p:nvPr/>
        </p:nvSpPr>
        <p:spPr>
          <a:xfrm>
            <a:off x="3358528" y="191804"/>
            <a:ext cx="6960621" cy="873477"/>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a:solidFill>
                  <a:schemeClr val="tx2">
                    <a:lumMod val="76000"/>
                    <a:lumOff val="24000"/>
                  </a:schemeClr>
                </a:solidFill>
                <a:latin typeface="Ubuntu"/>
              </a:rPr>
              <a:t>Advertising</a:t>
            </a:r>
            <a:r>
              <a:rPr lang="en-GB" sz="3600" b="1">
                <a:solidFill>
                  <a:schemeClr val="tx2">
                    <a:lumMod val="76000"/>
                    <a:lumOff val="24000"/>
                  </a:schemeClr>
                </a:solidFill>
                <a:latin typeface="Ubuntu"/>
                <a:ea typeface="+mj-lt"/>
                <a:cs typeface="+mj-lt"/>
              </a:rPr>
              <a:t> on Social Media: What Are the Rules?</a:t>
            </a:r>
            <a:endParaRPr lang="en-GB" sz="3600" b="1">
              <a:solidFill>
                <a:schemeClr val="tx2">
                  <a:lumMod val="76000"/>
                  <a:lumOff val="24000"/>
                </a:schemeClr>
              </a:solidFill>
              <a:latin typeface="Ubuntu"/>
            </a:endParaRPr>
          </a:p>
        </p:txBody>
      </p:sp>
      <p:sp>
        <p:nvSpPr>
          <p:cNvPr id="6" name="TextBox 5">
            <a:extLst>
              <a:ext uri="{FF2B5EF4-FFF2-40B4-BE49-F238E27FC236}">
                <a16:creationId xmlns:a16="http://schemas.microsoft.com/office/drawing/2014/main" id="{277DE4FD-F0D6-CC94-4B21-2555C0AF0DCC}"/>
              </a:ext>
            </a:extLst>
          </p:cNvPr>
          <p:cNvSpPr txBox="1"/>
          <p:nvPr/>
        </p:nvSpPr>
        <p:spPr>
          <a:xfrm rot="19817612">
            <a:off x="1941214" y="447005"/>
            <a:ext cx="1211172" cy="715089"/>
          </a:xfrm>
          <a:prstGeom prst="roundRect">
            <a:avLst/>
          </a:prstGeom>
          <a:solidFill>
            <a:srgbClr val="C2E4BE"/>
          </a:solidFill>
        </p:spPr>
        <p:txBody>
          <a:bodyPr wrap="square" rtlCol="0">
            <a:spAutoFit/>
          </a:bodyPr>
          <a:lstStyle/>
          <a:p>
            <a:r>
              <a:rPr lang="en-GB" sz="3600" b="1">
                <a:latin typeface="Inter" panose="02000503000000020004" pitchFamily="2" charset="0"/>
                <a:ea typeface="Inter" panose="02000503000000020004" pitchFamily="2" charset="0"/>
              </a:rPr>
              <a:t>#AD</a:t>
            </a:r>
          </a:p>
        </p:txBody>
      </p:sp>
      <p:sp>
        <p:nvSpPr>
          <p:cNvPr id="7" name="TextBox 6">
            <a:extLst>
              <a:ext uri="{FF2B5EF4-FFF2-40B4-BE49-F238E27FC236}">
                <a16:creationId xmlns:a16="http://schemas.microsoft.com/office/drawing/2014/main" id="{EA49B6C9-6623-3F3E-ECF5-05B796BCDEE8}"/>
              </a:ext>
            </a:extLst>
          </p:cNvPr>
          <p:cNvSpPr txBox="1"/>
          <p:nvPr/>
        </p:nvSpPr>
        <p:spPr>
          <a:xfrm rot="19652031">
            <a:off x="10186282" y="483708"/>
            <a:ext cx="1803360" cy="646986"/>
          </a:xfrm>
          <a:prstGeom prst="roundRect">
            <a:avLst/>
          </a:prstGeom>
          <a:solidFill>
            <a:schemeClr val="bg2">
              <a:lumMod val="90000"/>
            </a:schemeClr>
          </a:solidFill>
        </p:spPr>
        <p:txBody>
          <a:bodyPr wrap="square" rtlCol="0">
            <a:spAutoFit/>
          </a:bodyPr>
          <a:lstStyle/>
          <a:p>
            <a:r>
              <a:rPr lang="en-GB" sz="3200" b="1">
                <a:latin typeface="Inter" panose="02000503000000020004" pitchFamily="2" charset="0"/>
                <a:ea typeface="Inter" panose="02000503000000020004" pitchFamily="2" charset="0"/>
              </a:rPr>
              <a:t>#Gifted</a:t>
            </a:r>
          </a:p>
        </p:txBody>
      </p:sp>
      <p:sp>
        <p:nvSpPr>
          <p:cNvPr id="15" name="TextBox 14">
            <a:extLst>
              <a:ext uri="{FF2B5EF4-FFF2-40B4-BE49-F238E27FC236}">
                <a16:creationId xmlns:a16="http://schemas.microsoft.com/office/drawing/2014/main" id="{0BC4FE19-2145-9467-7E6D-4A41DCF75A67}"/>
              </a:ext>
            </a:extLst>
          </p:cNvPr>
          <p:cNvSpPr txBox="1"/>
          <p:nvPr/>
        </p:nvSpPr>
        <p:spPr>
          <a:xfrm>
            <a:off x="1046613" y="5383859"/>
            <a:ext cx="10285227" cy="677108"/>
          </a:xfrm>
          <a:prstGeom prst="rect">
            <a:avLst/>
          </a:prstGeom>
          <a:noFill/>
        </p:spPr>
        <p:txBody>
          <a:bodyPr wrap="square" lIns="91440" tIns="45720" rIns="91440" bIns="45720" anchor="t">
            <a:spAutoFit/>
          </a:bodyPr>
          <a:lstStyle/>
          <a:p>
            <a:pPr algn="ctr" rtl="0" fontAlgn="base">
              <a:buNone/>
            </a:pPr>
            <a:endParaRPr lang="en-US" sz="2000" b="0" i="0" dirty="0">
              <a:solidFill>
                <a:srgbClr val="000000"/>
              </a:solidFill>
              <a:effectLst/>
              <a:latin typeface="Ubuntu" panose="020B0504030602030204" pitchFamily="34" charset="0"/>
            </a:endParaRPr>
          </a:p>
          <a:p>
            <a:pPr algn="l" rtl="0" fontAlgn="base"/>
            <a:r>
              <a:rPr lang="en-US" sz="1800" b="0" i="0">
                <a:solidFill>
                  <a:srgbClr val="000000"/>
                </a:solidFill>
                <a:effectLst/>
                <a:latin typeface="Ubuntu" panose="020B0504030602030204" pitchFamily="34" charset="0"/>
              </a:rPr>
              <a:t>​</a:t>
            </a:r>
            <a:endParaRPr lang="en-US" b="0" i="0">
              <a:solidFill>
                <a:srgbClr val="000000"/>
              </a:solidFill>
              <a:effectLst/>
              <a:latin typeface="Arial" panose="020B0604020202020204" pitchFamily="34" charset="0"/>
            </a:endParaRPr>
          </a:p>
        </p:txBody>
      </p:sp>
      <p:sp>
        <p:nvSpPr>
          <p:cNvPr id="10" name="TextBox 9">
            <a:extLst>
              <a:ext uri="{FF2B5EF4-FFF2-40B4-BE49-F238E27FC236}">
                <a16:creationId xmlns:a16="http://schemas.microsoft.com/office/drawing/2014/main" id="{3550DA82-51D6-91C2-925B-1BDD72301681}"/>
              </a:ext>
            </a:extLst>
          </p:cNvPr>
          <p:cNvSpPr txBox="1"/>
          <p:nvPr/>
        </p:nvSpPr>
        <p:spPr>
          <a:xfrm>
            <a:off x="183841" y="1413076"/>
            <a:ext cx="935620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Ubuntu"/>
              </a:rPr>
              <a:t>Social media influencers often promote products to their followers. To protect consumers, there are rules about being open and honest about advertising.</a:t>
            </a:r>
          </a:p>
          <a:p>
            <a:pPr algn="ctr"/>
            <a:endParaRPr lang="en-US"/>
          </a:p>
        </p:txBody>
      </p:sp>
      <p:sp>
        <p:nvSpPr>
          <p:cNvPr id="11" name="TextBox 10">
            <a:extLst>
              <a:ext uri="{FF2B5EF4-FFF2-40B4-BE49-F238E27FC236}">
                <a16:creationId xmlns:a16="http://schemas.microsoft.com/office/drawing/2014/main" id="{A5138715-932C-0BF2-4B89-22031C9E4D70}"/>
              </a:ext>
            </a:extLst>
          </p:cNvPr>
          <p:cNvSpPr txBox="1"/>
          <p:nvPr/>
        </p:nvSpPr>
        <p:spPr>
          <a:xfrm>
            <a:off x="183842" y="2242152"/>
            <a:ext cx="6512717"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Ubuntu"/>
              </a:rPr>
              <a:t>Key rules for influencers:</a:t>
            </a:r>
          </a:p>
          <a:p>
            <a:pPr marL="285750" indent="-285750">
              <a:buFont typeface="Wingdings"/>
              <a:buChar char="Ø"/>
            </a:pPr>
            <a:r>
              <a:rPr lang="en-US">
                <a:latin typeface="Ubuntu"/>
              </a:rPr>
              <a:t>If a post is paid advertising, it must be clearly labelled with tags such as #Ad, #Advert or Paid Partnership.</a:t>
            </a:r>
          </a:p>
          <a:p>
            <a:pPr marL="285750" indent="-285750">
              <a:buFont typeface="Wingdings"/>
              <a:buChar char="Ø"/>
            </a:pPr>
            <a:r>
              <a:rPr lang="en-US" dirty="0">
                <a:latin typeface="Ubuntu"/>
              </a:rPr>
              <a:t>If an influencer receives free products, gifts or other rewards, they may use labels like #Gifted.</a:t>
            </a:r>
          </a:p>
          <a:p>
            <a:pPr marL="285750" indent="-285750">
              <a:buFont typeface="Wingdings"/>
              <a:buChar char="Ø"/>
            </a:pPr>
            <a:r>
              <a:rPr lang="en-US">
                <a:latin typeface="Ubuntu"/>
              </a:rPr>
              <a:t>The label must be clear and easy for viewers to notice.</a:t>
            </a:r>
          </a:p>
          <a:p>
            <a:pPr marL="285750" indent="-285750">
              <a:buFont typeface="Wingdings"/>
              <a:buChar char="Ø"/>
            </a:pPr>
            <a:r>
              <a:rPr lang="en-US">
                <a:latin typeface="Ubuntu"/>
              </a:rPr>
              <a:t>These rules help ensure people know when they are seeing advertising rather than personal recommendations.</a:t>
            </a:r>
          </a:p>
          <a:p>
            <a:pPr algn="ctr"/>
            <a:endParaRPr lang="en-US"/>
          </a:p>
        </p:txBody>
      </p:sp>
      <p:sp>
        <p:nvSpPr>
          <p:cNvPr id="12" name="TextBox 11">
            <a:extLst>
              <a:ext uri="{FF2B5EF4-FFF2-40B4-BE49-F238E27FC236}">
                <a16:creationId xmlns:a16="http://schemas.microsoft.com/office/drawing/2014/main" id="{92183A72-34FA-B54D-F39F-FBC749C6E745}"/>
              </a:ext>
            </a:extLst>
          </p:cNvPr>
          <p:cNvSpPr txBox="1"/>
          <p:nvPr/>
        </p:nvSpPr>
        <p:spPr>
          <a:xfrm>
            <a:off x="6838708" y="2416216"/>
            <a:ext cx="4707038"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Ubuntu"/>
              </a:rPr>
              <a:t>Why does this matter?</a:t>
            </a:r>
          </a:p>
          <a:p>
            <a:pPr marL="285750" indent="-285750">
              <a:buFont typeface="Wingdings"/>
              <a:buChar char="ü"/>
            </a:pPr>
            <a:r>
              <a:rPr lang="en-US">
                <a:latin typeface="Ubuntu"/>
              </a:rPr>
              <a:t> It helps people understand when they are being marketed to.</a:t>
            </a:r>
          </a:p>
          <a:p>
            <a:pPr marL="285750" indent="-285750">
              <a:buFont typeface="Wingdings"/>
              <a:buChar char="ü"/>
            </a:pPr>
            <a:r>
              <a:rPr lang="en-US">
                <a:latin typeface="Ubuntu"/>
              </a:rPr>
              <a:t>It allows audiences to make informed choices about products.</a:t>
            </a:r>
            <a:endParaRPr lang="en-US">
              <a:latin typeface="Aptos" panose="02110004020202020204"/>
            </a:endParaRPr>
          </a:p>
          <a:p>
            <a:pPr marL="285750" indent="-285750">
              <a:buFont typeface="Wingdings"/>
              <a:buChar char="ü"/>
            </a:pPr>
            <a:r>
              <a:rPr lang="en-US">
                <a:latin typeface="Ubuntu"/>
              </a:rPr>
              <a:t>It prevents hidden advertising.</a:t>
            </a:r>
            <a:endParaRPr lang="en-US"/>
          </a:p>
          <a:p>
            <a:pPr algn="ctr"/>
            <a:endParaRPr lang="en-US"/>
          </a:p>
        </p:txBody>
      </p:sp>
      <p:sp>
        <p:nvSpPr>
          <p:cNvPr id="13" name="TextBox 12">
            <a:extLst>
              <a:ext uri="{FF2B5EF4-FFF2-40B4-BE49-F238E27FC236}">
                <a16:creationId xmlns:a16="http://schemas.microsoft.com/office/drawing/2014/main" id="{86CC1441-1845-213F-46D5-7849BC70C246}"/>
              </a:ext>
            </a:extLst>
          </p:cNvPr>
          <p:cNvSpPr txBox="1"/>
          <p:nvPr/>
        </p:nvSpPr>
        <p:spPr>
          <a:xfrm>
            <a:off x="4036220" y="4708546"/>
            <a:ext cx="7783972"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Ubuntu"/>
              </a:rPr>
              <a:t>Discussion</a:t>
            </a:r>
          </a:p>
          <a:p>
            <a:r>
              <a:rPr lang="en-US">
                <a:latin typeface="Ubuntu"/>
              </a:rPr>
              <a:t>Look at the next slide showing examples of influencer posts.</a:t>
            </a:r>
            <a:endParaRPr lang="en-US" dirty="0">
              <a:latin typeface="Ubuntu"/>
            </a:endParaRPr>
          </a:p>
          <a:p>
            <a:r>
              <a:rPr lang="en-US">
                <a:latin typeface="Ubuntu"/>
              </a:rPr>
              <a:t>Think about:</a:t>
            </a:r>
            <a:endParaRPr lang="en-US" dirty="0">
              <a:latin typeface="Ubuntu"/>
            </a:endParaRPr>
          </a:p>
          <a:p>
            <a:pPr marL="228600" indent="-228600">
              <a:buFont typeface=""/>
              <a:buChar char="•"/>
            </a:pPr>
            <a:r>
              <a:rPr lang="en-US" dirty="0">
                <a:latin typeface="Ubuntu"/>
              </a:rPr>
              <a:t>Can you easily see if the post is an advert?</a:t>
            </a:r>
          </a:p>
          <a:p>
            <a:pPr marL="228600" indent="-228600">
              <a:buFont typeface=""/>
              <a:buChar char="•"/>
            </a:pPr>
            <a:r>
              <a:rPr lang="en-US">
                <a:latin typeface="Ubuntu"/>
              </a:rPr>
              <a:t>Where is the </a:t>
            </a:r>
            <a:r>
              <a:rPr lang="en-US" b="1">
                <a:latin typeface="Ubuntu"/>
              </a:rPr>
              <a:t>#Ad</a:t>
            </a:r>
            <a:r>
              <a:rPr lang="en-US">
                <a:latin typeface="Ubuntu"/>
              </a:rPr>
              <a:t> or </a:t>
            </a:r>
            <a:r>
              <a:rPr lang="en-US" b="1">
                <a:latin typeface="Ubuntu"/>
              </a:rPr>
              <a:t>#Gifted</a:t>
            </a:r>
            <a:r>
              <a:rPr lang="en-US">
                <a:latin typeface="Ubuntu"/>
              </a:rPr>
              <a:t> label placed?</a:t>
            </a:r>
            <a:endParaRPr lang="en-US" dirty="0">
              <a:latin typeface="Ubuntu"/>
            </a:endParaRPr>
          </a:p>
          <a:p>
            <a:pPr marL="228600" indent="-228600">
              <a:buFont typeface=""/>
              <a:buChar char="•"/>
            </a:pPr>
            <a:r>
              <a:rPr lang="en-US">
                <a:latin typeface="Ubuntu"/>
              </a:rPr>
              <a:t>Why might companies use influencers to promote products?</a:t>
            </a:r>
          </a:p>
          <a:p>
            <a:pPr algn="ctr"/>
            <a:endParaRPr lang="en-US"/>
          </a:p>
        </p:txBody>
      </p:sp>
    </p:spTree>
    <p:extLst>
      <p:ext uri="{BB962C8B-B14F-4D97-AF65-F5344CB8AC3E}">
        <p14:creationId xmlns:p14="http://schemas.microsoft.com/office/powerpoint/2010/main" val="775899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CE263-F3F2-0F0F-9280-EA0924A3A044}"/>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6BCFFD3A-75DE-E375-627C-6EB568AD1A0E}"/>
              </a:ext>
            </a:extLst>
          </p:cNvPr>
          <p:cNvSpPr txBox="1">
            <a:spLocks/>
          </p:cNvSpPr>
          <p:nvPr/>
        </p:nvSpPr>
        <p:spPr>
          <a:xfrm>
            <a:off x="4573869" y="191804"/>
            <a:ext cx="4510648" cy="873477"/>
          </a:xfrm>
          <a:prstGeom prst="rect">
            <a:avLst/>
          </a:prstGeom>
        </p:spPr>
        <p:txBody>
          <a:bodyPr lIns="91440" tIns="45720" rIns="91440" bIns="4572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a:solidFill>
                  <a:schemeClr val="tx2">
                    <a:lumMod val="76000"/>
                    <a:lumOff val="24000"/>
                  </a:schemeClr>
                </a:solidFill>
                <a:latin typeface="Ubuntu"/>
              </a:rPr>
              <a:t>Social media</a:t>
            </a:r>
          </a:p>
        </p:txBody>
      </p:sp>
      <p:pic>
        <p:nvPicPr>
          <p:cNvPr id="3" name="Picture 2">
            <a:extLst>
              <a:ext uri="{FF2B5EF4-FFF2-40B4-BE49-F238E27FC236}">
                <a16:creationId xmlns:a16="http://schemas.microsoft.com/office/drawing/2014/main" id="{820A84C9-17F2-308F-DA89-106BDF33F0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112" b="9593"/>
          <a:stretch/>
        </p:blipFill>
        <p:spPr bwMode="auto">
          <a:xfrm>
            <a:off x="526903" y="935016"/>
            <a:ext cx="2594954" cy="379480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8772C59D-0D12-3181-9C8A-D0AECB0AE4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5393" b="9258"/>
          <a:stretch/>
        </p:blipFill>
        <p:spPr bwMode="auto">
          <a:xfrm>
            <a:off x="388104" y="3850598"/>
            <a:ext cx="3758238" cy="1253466"/>
          </a:xfrm>
          <a:prstGeom prst="round2DiagRect">
            <a:avLst>
              <a:gd name="adj1" fmla="val 16667"/>
              <a:gd name="adj2" fmla="val 0"/>
            </a:avLst>
          </a:prstGeom>
          <a:ln w="57150">
            <a:solidFill>
              <a:srgbClr val="000000"/>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Subtitle 1">
            <a:extLst>
              <a:ext uri="{FF2B5EF4-FFF2-40B4-BE49-F238E27FC236}">
                <a16:creationId xmlns:a16="http://schemas.microsoft.com/office/drawing/2014/main" id="{A8CDBF0D-0919-A006-9BD8-26C87F57B37D}"/>
              </a:ext>
            </a:extLst>
          </p:cNvPr>
          <p:cNvSpPr txBox="1">
            <a:spLocks/>
          </p:cNvSpPr>
          <p:nvPr/>
        </p:nvSpPr>
        <p:spPr>
          <a:xfrm>
            <a:off x="4469757" y="989299"/>
            <a:ext cx="3438941" cy="2551343"/>
          </a:xfrm>
          <a:prstGeom prst="roundRect">
            <a:avLst/>
          </a:prstGeom>
          <a:solidFill>
            <a:schemeClr val="tx2">
              <a:lumMod val="10000"/>
              <a:lumOff val="90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400">
                <a:solidFill>
                  <a:schemeClr val="accent1"/>
                </a:solidFill>
                <a:latin typeface="Ubuntu" panose="020B0504030602030204" pitchFamily="34" charset="0"/>
              </a:rPr>
              <a:t>Celebrities and influencers with thousands of followers are gifted free items and paid to promote products. </a:t>
            </a:r>
          </a:p>
          <a:p>
            <a:endParaRPr lang="en-GB"/>
          </a:p>
        </p:txBody>
      </p:sp>
      <p:sp>
        <p:nvSpPr>
          <p:cNvPr id="6" name="TextBox 5">
            <a:extLst>
              <a:ext uri="{FF2B5EF4-FFF2-40B4-BE49-F238E27FC236}">
                <a16:creationId xmlns:a16="http://schemas.microsoft.com/office/drawing/2014/main" id="{86D83989-1CC7-C277-1A69-4F8A80EED437}"/>
              </a:ext>
            </a:extLst>
          </p:cNvPr>
          <p:cNvSpPr txBox="1"/>
          <p:nvPr/>
        </p:nvSpPr>
        <p:spPr>
          <a:xfrm rot="19817612">
            <a:off x="4887458" y="3997688"/>
            <a:ext cx="1259399" cy="715089"/>
          </a:xfrm>
          <a:prstGeom prst="roundRect">
            <a:avLst/>
          </a:prstGeom>
          <a:solidFill>
            <a:srgbClr val="C2E4BE"/>
          </a:solidFill>
        </p:spPr>
        <p:txBody>
          <a:bodyPr wrap="square" rtlCol="0">
            <a:spAutoFit/>
          </a:bodyPr>
          <a:lstStyle/>
          <a:p>
            <a:r>
              <a:rPr lang="en-GB" sz="3600" b="1">
                <a:latin typeface="Inter" panose="02000503000000020004" pitchFamily="2" charset="0"/>
                <a:ea typeface="Inter" panose="02000503000000020004" pitchFamily="2" charset="0"/>
              </a:rPr>
              <a:t>#AD</a:t>
            </a:r>
          </a:p>
        </p:txBody>
      </p:sp>
      <p:sp>
        <p:nvSpPr>
          <p:cNvPr id="7" name="TextBox 6">
            <a:extLst>
              <a:ext uri="{FF2B5EF4-FFF2-40B4-BE49-F238E27FC236}">
                <a16:creationId xmlns:a16="http://schemas.microsoft.com/office/drawing/2014/main" id="{DDF7D91A-6F09-90BD-0EE6-45B4338BDAD4}"/>
              </a:ext>
            </a:extLst>
          </p:cNvPr>
          <p:cNvSpPr txBox="1"/>
          <p:nvPr/>
        </p:nvSpPr>
        <p:spPr>
          <a:xfrm rot="19652031">
            <a:off x="6221954" y="4284062"/>
            <a:ext cx="1803360" cy="646986"/>
          </a:xfrm>
          <a:prstGeom prst="roundRect">
            <a:avLst/>
          </a:prstGeom>
          <a:solidFill>
            <a:schemeClr val="bg2">
              <a:lumMod val="90000"/>
            </a:schemeClr>
          </a:solidFill>
        </p:spPr>
        <p:txBody>
          <a:bodyPr wrap="square" rtlCol="0">
            <a:spAutoFit/>
          </a:bodyPr>
          <a:lstStyle/>
          <a:p>
            <a:r>
              <a:rPr lang="en-GB" sz="3200" b="1">
                <a:latin typeface="Inter" panose="02000503000000020004" pitchFamily="2" charset="0"/>
                <a:ea typeface="Inter" panose="02000503000000020004" pitchFamily="2" charset="0"/>
              </a:rPr>
              <a:t>#Gifted</a:t>
            </a:r>
          </a:p>
        </p:txBody>
      </p:sp>
      <p:pic>
        <p:nvPicPr>
          <p:cNvPr id="8" name="Picture 3">
            <a:extLst>
              <a:ext uri="{FF2B5EF4-FFF2-40B4-BE49-F238E27FC236}">
                <a16:creationId xmlns:a16="http://schemas.microsoft.com/office/drawing/2014/main" id="{85E5C8F0-45FA-BBF4-40EC-BD74A97461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908" b="10774"/>
          <a:stretch/>
        </p:blipFill>
        <p:spPr bwMode="auto">
          <a:xfrm>
            <a:off x="9068343" y="175061"/>
            <a:ext cx="2405863" cy="388550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41384FA-649E-8EF4-4E29-E40A4A67549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9781" r="40530" b="10774"/>
          <a:stretch/>
        </p:blipFill>
        <p:spPr bwMode="auto">
          <a:xfrm>
            <a:off x="8946669" y="3641147"/>
            <a:ext cx="2527537" cy="87231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D1DC73B8-98B7-C94C-6F68-A337A324767A}"/>
              </a:ext>
            </a:extLst>
          </p:cNvPr>
          <p:cNvSpPr txBox="1"/>
          <p:nvPr/>
        </p:nvSpPr>
        <p:spPr>
          <a:xfrm>
            <a:off x="1046613" y="5383859"/>
            <a:ext cx="10285227" cy="1600438"/>
          </a:xfrm>
          <a:prstGeom prst="rect">
            <a:avLst/>
          </a:prstGeom>
          <a:noFill/>
        </p:spPr>
        <p:txBody>
          <a:bodyPr wrap="square">
            <a:spAutoFit/>
          </a:bodyPr>
          <a:lstStyle/>
          <a:p>
            <a:pPr algn="ctr" rtl="0" fontAlgn="base">
              <a:buNone/>
            </a:pPr>
            <a:r>
              <a:rPr lang="en-US" sz="2000" b="0" i="0" u="none" strike="noStrike">
                <a:solidFill>
                  <a:srgbClr val="15518B"/>
                </a:solidFill>
                <a:effectLst/>
                <a:latin typeface="Ubuntu" panose="020B0504030602030204" pitchFamily="34" charset="0"/>
              </a:rPr>
              <a:t>What product placement techniques do the tobacco industry use to promote their products, for example, social media and influencers?</a:t>
            </a:r>
            <a:r>
              <a:rPr lang="en-US" sz="2000" b="0" i="0">
                <a:solidFill>
                  <a:srgbClr val="000000"/>
                </a:solidFill>
                <a:effectLst/>
                <a:latin typeface="Ubuntu" panose="020B0504030602030204" pitchFamily="34" charset="0"/>
              </a:rPr>
              <a:t>​</a:t>
            </a:r>
          </a:p>
          <a:p>
            <a:pPr algn="ctr" rtl="0" fontAlgn="base"/>
            <a:r>
              <a:rPr lang="en-US" sz="2000" b="0" i="0">
                <a:solidFill>
                  <a:srgbClr val="000000"/>
                </a:solidFill>
                <a:effectLst/>
                <a:latin typeface="Ubuntu" panose="020B0504030602030204" pitchFamily="34" charset="0"/>
              </a:rPr>
              <a:t>​</a:t>
            </a:r>
          </a:p>
          <a:p>
            <a:pPr algn="ctr" rtl="0" fontAlgn="base">
              <a:buNone/>
            </a:pPr>
            <a:r>
              <a:rPr lang="en-US" sz="2000" b="0" i="0" u="none" strike="noStrike">
                <a:solidFill>
                  <a:srgbClr val="15518B"/>
                </a:solidFill>
                <a:effectLst/>
                <a:latin typeface="Ubuntu" panose="020B0504030602030204" pitchFamily="34" charset="0"/>
              </a:rPr>
              <a:t>What does their approach tell you about their target audiences?</a:t>
            </a:r>
            <a:r>
              <a:rPr lang="en-US" sz="2000" b="0" i="0">
                <a:solidFill>
                  <a:srgbClr val="000000"/>
                </a:solidFill>
                <a:effectLst/>
                <a:latin typeface="Ubuntu" panose="020B0504030602030204" pitchFamily="34" charset="0"/>
              </a:rPr>
              <a:t>​</a:t>
            </a:r>
          </a:p>
          <a:p>
            <a:pPr algn="l" rtl="0" fontAlgn="base"/>
            <a:r>
              <a:rPr lang="en-US" sz="1800" b="0" i="0">
                <a:solidFill>
                  <a:srgbClr val="000000"/>
                </a:solidFill>
                <a:effectLst/>
                <a:latin typeface="Ubuntu" panose="020B0504030602030204" pitchFamily="34" charset="0"/>
              </a:rPr>
              <a:t>​</a:t>
            </a:r>
            <a:endParaRPr lang="en-US" b="0" i="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87023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103866BA-957E-B8AA-D2ED-29464CD5EA14}"/>
              </a:ext>
            </a:extLst>
          </p:cNvPr>
          <p:cNvSpPr txBox="1"/>
          <p:nvPr/>
        </p:nvSpPr>
        <p:spPr>
          <a:xfrm>
            <a:off x="807561" y="920621"/>
            <a:ext cx="10576878" cy="4216539"/>
          </a:xfrm>
          <a:prstGeom prst="rect">
            <a:avLst/>
          </a:prstGeom>
          <a:noFill/>
          <a:ln>
            <a:solidFill>
              <a:schemeClr val="tx2"/>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r>
              <a:rPr lang="en-US" sz="2000" b="1" dirty="0">
                <a:solidFill>
                  <a:schemeClr val="tx2"/>
                </a:solidFill>
                <a:latin typeface="Ubuntu"/>
                <a:cs typeface="Calibri"/>
              </a:rPr>
              <a:t> </a:t>
            </a:r>
            <a:r>
              <a:rPr lang="en-US" sz="2000" b="1">
                <a:solidFill>
                  <a:schemeClr val="accent1"/>
                </a:solidFill>
                <a:latin typeface="Ubuntu"/>
                <a:cs typeface="Calibri"/>
              </a:rPr>
              <a:t>Further possible learning suggestions</a:t>
            </a:r>
          </a:p>
          <a:p>
            <a:endParaRPr lang="en-US" sz="1600" b="1">
              <a:solidFill>
                <a:srgbClr val="FF0000"/>
              </a:solidFill>
              <a:latin typeface="Ubuntu"/>
              <a:ea typeface="+mn-lt"/>
              <a:cs typeface="+mn-lt"/>
            </a:endParaRPr>
          </a:p>
          <a:p>
            <a:r>
              <a:rPr lang="en-GB" b="1">
                <a:latin typeface="Ubuntu"/>
              </a:rPr>
              <a:t>Creative Learning Tasks</a:t>
            </a:r>
            <a:endParaRPr lang="en-GB">
              <a:solidFill>
                <a:srgbClr val="FF0000"/>
              </a:solidFill>
              <a:latin typeface="Ubuntu"/>
            </a:endParaRPr>
          </a:p>
          <a:p>
            <a:pPr marL="285750" indent="-285750">
              <a:buFont typeface="Arial"/>
              <a:buChar char="•"/>
            </a:pPr>
            <a:r>
              <a:rPr lang="en-GB">
                <a:latin typeface="Ubuntu"/>
                <a:ea typeface="+mn-lt"/>
                <a:cs typeface="+mn-lt"/>
              </a:rPr>
              <a:t>Design your own anti-smoking campaign, including posters, videos or social media posts.</a:t>
            </a:r>
            <a:endParaRPr lang="en-GB">
              <a:latin typeface="Ubuntu"/>
            </a:endParaRPr>
          </a:p>
          <a:p>
            <a:pPr marL="285750" indent="-285750">
              <a:buFont typeface="Arial"/>
              <a:buChar char="•"/>
            </a:pPr>
            <a:r>
              <a:rPr lang="en-GB" dirty="0">
                <a:latin typeface="Ubuntu"/>
                <a:ea typeface="+mn-lt"/>
                <a:cs typeface="+mn-lt"/>
              </a:rPr>
              <a:t>Create a “myth-busting” infographic for younger learners using facts from Help Me Quit (HMQ). </a:t>
            </a:r>
            <a:r>
              <a:rPr lang="en-GB" dirty="0">
                <a:ea typeface="+mn-lt"/>
                <a:cs typeface="+mn-lt"/>
                <a:hlinkClick r:id="rId2"/>
              </a:rPr>
              <a:t>Help Me Quit</a:t>
            </a:r>
            <a:r>
              <a:rPr lang="en-GB" dirty="0">
                <a:latin typeface="Ubuntu"/>
                <a:ea typeface="+mn-lt"/>
                <a:cs typeface="+mn-lt"/>
              </a:rPr>
              <a:t>   </a:t>
            </a:r>
            <a:endParaRPr lang="en-GB" dirty="0">
              <a:latin typeface="Aptos"/>
            </a:endParaRPr>
          </a:p>
          <a:p>
            <a:pPr marL="285750" indent="-285750">
              <a:buFont typeface="Arial"/>
              <a:buChar char="•"/>
            </a:pPr>
            <a:r>
              <a:rPr lang="en-GB">
                <a:latin typeface="Ubuntu"/>
                <a:ea typeface="+mn-lt"/>
                <a:cs typeface="+mn-lt"/>
              </a:rPr>
              <a:t>Role-play: advertising agency vs public health campaign - learners create competing campaigns.</a:t>
            </a:r>
            <a:endParaRPr lang="en-GB">
              <a:latin typeface="Ubuntu"/>
            </a:endParaRPr>
          </a:p>
          <a:p>
            <a:pPr marL="285750" indent="-285750">
              <a:buFont typeface="Arial"/>
              <a:buChar char="•"/>
            </a:pPr>
            <a:endParaRPr lang="en-GB">
              <a:latin typeface="Ubuntu"/>
            </a:endParaRPr>
          </a:p>
          <a:p>
            <a:r>
              <a:rPr lang="en-GB" b="1">
                <a:latin typeface="Ubuntu"/>
              </a:rPr>
              <a:t>Digital &amp; Social Media Influence</a:t>
            </a:r>
            <a:endParaRPr lang="en-GB">
              <a:latin typeface="Ubuntu"/>
            </a:endParaRPr>
          </a:p>
          <a:p>
            <a:pPr marL="285750" indent="-285750">
              <a:buFont typeface="Arial"/>
              <a:buChar char="•"/>
            </a:pPr>
            <a:r>
              <a:rPr lang="en-GB">
                <a:latin typeface="Ubuntu"/>
                <a:ea typeface="+mn-lt"/>
                <a:cs typeface="+mn-lt"/>
              </a:rPr>
              <a:t>Analyse influencer content and discuss how #Ad and #Gifted rules protect consumers.</a:t>
            </a:r>
            <a:endParaRPr lang="en-GB">
              <a:latin typeface="Ubuntu"/>
            </a:endParaRPr>
          </a:p>
          <a:p>
            <a:pPr marL="285750" indent="-285750">
              <a:buFont typeface="Arial"/>
              <a:buChar char="•"/>
            </a:pPr>
            <a:r>
              <a:rPr lang="en-GB">
                <a:latin typeface="Ubuntu"/>
                <a:ea typeface="+mn-lt"/>
                <a:cs typeface="+mn-lt"/>
              </a:rPr>
              <a:t>Explore how algorithms amplify certain behaviours and trends.</a:t>
            </a:r>
            <a:endParaRPr lang="en-GB">
              <a:latin typeface="Ubuntu"/>
            </a:endParaRPr>
          </a:p>
          <a:p>
            <a:pPr marL="285750" indent="-285750">
              <a:buFont typeface="Arial"/>
              <a:buChar char="•"/>
            </a:pPr>
            <a:r>
              <a:rPr lang="en-GB">
                <a:latin typeface="Ubuntu"/>
                <a:ea typeface="+mn-lt"/>
                <a:cs typeface="+mn-lt"/>
              </a:rPr>
              <a:t>Create a guide for young people on </a:t>
            </a:r>
            <a:r>
              <a:rPr lang="en-GB" i="1">
                <a:latin typeface="Ubuntu"/>
                <a:ea typeface="+mn-lt"/>
                <a:cs typeface="+mn-lt"/>
              </a:rPr>
              <a:t>How to spot manipulative marketing online</a:t>
            </a:r>
            <a:r>
              <a:rPr lang="en-GB">
                <a:latin typeface="Ubuntu"/>
                <a:ea typeface="+mn-lt"/>
                <a:cs typeface="+mn-lt"/>
              </a:rPr>
              <a:t>.</a:t>
            </a:r>
            <a:endParaRPr lang="en-GB">
              <a:latin typeface="Ubuntu"/>
            </a:endParaRPr>
          </a:p>
          <a:p>
            <a:endParaRPr lang="en-GB"/>
          </a:p>
          <a:p>
            <a:endParaRPr lang="en-GB">
              <a:solidFill>
                <a:srgbClr val="FF0000"/>
              </a:solidFill>
            </a:endParaRPr>
          </a:p>
          <a:p>
            <a:pPr marL="742950" lvl="1" indent="-285750">
              <a:buFont typeface="Arial"/>
              <a:buChar char="•"/>
            </a:pPr>
            <a:endParaRPr lang="en-US" sz="1600">
              <a:solidFill>
                <a:schemeClr val="tx2"/>
              </a:solidFill>
              <a:latin typeface="Ubuntu"/>
              <a:ea typeface="Calibri"/>
              <a:cs typeface="Calibri"/>
            </a:endParaRPr>
          </a:p>
        </p:txBody>
      </p:sp>
    </p:spTree>
    <p:extLst>
      <p:ext uri="{BB962C8B-B14F-4D97-AF65-F5344CB8AC3E}">
        <p14:creationId xmlns:p14="http://schemas.microsoft.com/office/powerpoint/2010/main" val="2033820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777FCE2B-30E9-1965-E941-5E3AD120726E}"/>
              </a:ext>
            </a:extLst>
          </p:cNvPr>
          <p:cNvSpPr txBox="1">
            <a:spLocks/>
          </p:cNvSpPr>
          <p:nvPr/>
        </p:nvSpPr>
        <p:spPr>
          <a:xfrm>
            <a:off x="571571" y="1249196"/>
            <a:ext cx="10916594" cy="429303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a:solidFill>
                  <a:schemeClr val="tx2"/>
                </a:solidFill>
                <a:latin typeface="Ubuntu"/>
                <a:ea typeface="Calibri"/>
                <a:cs typeface="Calibri"/>
              </a:rPr>
              <a:t>Advice and Support can be sought here:</a:t>
            </a:r>
            <a:endParaRPr lang="en-US" b="1">
              <a:solidFill>
                <a:schemeClr val="tx2"/>
              </a:solidFill>
              <a:ea typeface="Calibri"/>
              <a:cs typeface="Calibri"/>
            </a:endParaRPr>
          </a:p>
          <a:p>
            <a:endParaRPr lang="en-GB" sz="2400">
              <a:solidFill>
                <a:schemeClr val="tx2"/>
              </a:solidFill>
              <a:latin typeface="Ubuntu"/>
              <a:ea typeface="Calibri"/>
              <a:cs typeface="Calibri"/>
            </a:endParaRPr>
          </a:p>
          <a:p>
            <a:r>
              <a:rPr lang="en-GB" sz="2400" dirty="0">
                <a:solidFill>
                  <a:schemeClr val="tx2"/>
                </a:solidFill>
                <a:latin typeface="Ubuntu"/>
                <a:ea typeface="Calibri"/>
                <a:cs typeface="Calibri"/>
              </a:rPr>
              <a:t>School Nursing Service: Where there are drop-ins available at your school, school nurses are able to provide advice and support to learners. </a:t>
            </a:r>
            <a:endParaRPr lang="en-GB" sz="2400" dirty="0">
              <a:solidFill>
                <a:schemeClr val="tx2"/>
              </a:solidFill>
              <a:ea typeface="Calibri"/>
              <a:cs typeface="Calibri"/>
            </a:endParaRPr>
          </a:p>
          <a:p>
            <a:endParaRPr lang="en-GB" sz="2400">
              <a:solidFill>
                <a:schemeClr val="tx2"/>
              </a:solidFill>
              <a:ea typeface="Calibri"/>
              <a:cs typeface="Calibri"/>
            </a:endParaRPr>
          </a:p>
          <a:p>
            <a:r>
              <a:rPr lang="en-GB" sz="2400">
                <a:solidFill>
                  <a:schemeClr val="tx2"/>
                </a:solidFill>
                <a:latin typeface="Ubuntu"/>
                <a:ea typeface="Calibri"/>
                <a:cs typeface="Calibri"/>
              </a:rPr>
              <a:t>Help Me Quit: Smokers and vapers who would like to quit can access free specialist bilingual NHS advice. Call 0800 085 2219, Text HMQ to 80818 or visit </a:t>
            </a:r>
            <a:r>
              <a:rPr lang="en-GB" sz="2400" dirty="0">
                <a:solidFill>
                  <a:schemeClr val="tx2"/>
                </a:solidFill>
                <a:latin typeface="Ubuntu"/>
                <a:ea typeface="Calibri"/>
                <a:cs typeface="Calibri"/>
                <a:hlinkClick r:id="rId2">
                  <a:extLst>
                    <a:ext uri="{A12FA001-AC4F-418D-AE19-62706E023703}">
                      <ahyp:hlinkClr xmlns:ahyp="http://schemas.microsoft.com/office/drawing/2018/hyperlinkcolor" val="tx"/>
                    </a:ext>
                  </a:extLst>
                </a:hlinkClick>
              </a:rPr>
              <a:t>Help Me Quit</a:t>
            </a:r>
            <a:endParaRPr lang="en-GB" sz="2400">
              <a:solidFill>
                <a:schemeClr val="tx2"/>
              </a:solidFill>
              <a:latin typeface="Ubuntu"/>
              <a:ea typeface="Calibri"/>
              <a:cs typeface="Calibri"/>
              <a:hlinkClick r:id="" action="ppaction://noaction"/>
            </a:endParaRPr>
          </a:p>
          <a:p>
            <a:endParaRPr lang="en-GB" sz="2400">
              <a:solidFill>
                <a:schemeClr val="tx2"/>
              </a:solidFill>
              <a:ea typeface="Calibri"/>
              <a:cs typeface="Calibri"/>
            </a:endParaRPr>
          </a:p>
          <a:p>
            <a:r>
              <a:rPr lang="en-GB" sz="2400">
                <a:solidFill>
                  <a:schemeClr val="tx2"/>
                </a:solidFill>
                <a:latin typeface="Ubuntu"/>
                <a:ea typeface="Calibri"/>
                <a:cs typeface="Calibri"/>
              </a:rPr>
              <a:t>DAN 24/7: A free and bilingual telephone helpline available to anyone in Wales wanting further information and/or help relating to drugs and/or alcohol. Call 0808 808 2234, text DAN to 81066 or visit </a:t>
            </a:r>
            <a:r>
              <a:rPr lang="en-GB" sz="2400" dirty="0">
                <a:solidFill>
                  <a:schemeClr val="tx2"/>
                </a:solidFill>
                <a:latin typeface="Ubuntu"/>
                <a:ea typeface="Calibri"/>
                <a:cs typeface="Calibri"/>
                <a:hlinkClick r:id="rId3">
                  <a:extLst>
                    <a:ext uri="{A12FA001-AC4F-418D-AE19-62706E023703}">
                      <ahyp:hlinkClr xmlns:ahyp="http://schemas.microsoft.com/office/drawing/2018/hyperlinkcolor" val="tx"/>
                    </a:ext>
                  </a:extLst>
                </a:hlinkClick>
              </a:rPr>
              <a:t>www.dan247.org.uk</a:t>
            </a:r>
            <a:r>
              <a:rPr lang="en-GB" sz="2400" dirty="0">
                <a:solidFill>
                  <a:schemeClr val="tx2"/>
                </a:solidFill>
                <a:latin typeface="Ubuntu"/>
                <a:ea typeface="Calibri"/>
                <a:cs typeface="Calibri"/>
              </a:rPr>
              <a:t>  </a:t>
            </a:r>
          </a:p>
        </p:txBody>
      </p:sp>
      <p:pic>
        <p:nvPicPr>
          <p:cNvPr id="2" name="Picture 1" descr="A qr code on a white background&#10;&#10;AI-generated content may be incorrect.">
            <a:extLst>
              <a:ext uri="{FF2B5EF4-FFF2-40B4-BE49-F238E27FC236}">
                <a16:creationId xmlns:a16="http://schemas.microsoft.com/office/drawing/2014/main" id="{9EDC4FDB-183B-D9FC-60DF-387DF8FAB673}"/>
              </a:ext>
            </a:extLst>
          </p:cNvPr>
          <p:cNvPicPr>
            <a:picLocks noChangeAspect="1"/>
          </p:cNvPicPr>
          <p:nvPr/>
        </p:nvPicPr>
        <p:blipFill>
          <a:blip r:embed="rId4"/>
          <a:stretch>
            <a:fillRect/>
          </a:stretch>
        </p:blipFill>
        <p:spPr>
          <a:xfrm>
            <a:off x="9720696" y="153698"/>
            <a:ext cx="1908464" cy="1867767"/>
          </a:xfrm>
          <a:prstGeom prst="rect">
            <a:avLst/>
          </a:prstGeom>
        </p:spPr>
      </p:pic>
    </p:spTree>
    <p:extLst>
      <p:ext uri="{BB962C8B-B14F-4D97-AF65-F5344CB8AC3E}">
        <p14:creationId xmlns:p14="http://schemas.microsoft.com/office/powerpoint/2010/main" val="2622768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6A6F83751BC542A98DC5A0AC630D3D" ma:contentTypeVersion="15" ma:contentTypeDescription="Create a new document." ma:contentTypeScope="" ma:versionID="196b9e01c9c66793c24b53ebaebe0b41">
  <xsd:schema xmlns:xsd="http://www.w3.org/2001/XMLSchema" xmlns:xs="http://www.w3.org/2001/XMLSchema" xmlns:p="http://schemas.microsoft.com/office/2006/metadata/properties" xmlns:ns2="bbd7921a-042b-4eb0-b7a0-a3fc5587e9ac" xmlns:ns3="d6550f9a-f14e-418b-a53a-e888529f43ac" targetNamespace="http://schemas.microsoft.com/office/2006/metadata/properties" ma:root="true" ma:fieldsID="5b5aff93ad5912248a6a26172dd04027" ns2:_="" ns3:_="">
    <xsd:import namespace="bbd7921a-042b-4eb0-b7a0-a3fc5587e9ac"/>
    <xsd:import namespace="d6550f9a-f14e-418b-a53a-e888529f43a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d7921a-042b-4eb0-b7a0-a3fc5587e9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550f9a-f14e-418b-a53a-e888529f43a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d3ce685-6bcb-45ae-998a-d25e5acaad24}" ma:internalName="TaxCatchAll" ma:showField="CatchAllData" ma:web="d6550f9a-f14e-418b-a53a-e888529f4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bd7921a-042b-4eb0-b7a0-a3fc5587e9ac">
      <Terms xmlns="http://schemas.microsoft.com/office/infopath/2007/PartnerControls"/>
    </lcf76f155ced4ddcb4097134ff3c332f>
    <TaxCatchAll xmlns="d6550f9a-f14e-418b-a53a-e888529f43a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4B25E3F-031E-4DE3-9A4E-E2C71109C2A9}">
  <ds:schemaRefs>
    <ds:schemaRef ds:uri="bbd7921a-042b-4eb0-b7a0-a3fc5587e9ac"/>
    <ds:schemaRef ds:uri="d6550f9a-f14e-418b-a53a-e888529f43a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F5A955B-22D4-4202-A162-48EBDC415C2A}">
  <ds:schemaRefs>
    <ds:schemaRef ds:uri="bbd7921a-042b-4eb0-b7a0-a3fc5587e9ac"/>
    <ds:schemaRef ds:uri="d6550f9a-f14e-418b-a53a-e888529f43ac"/>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7D778F7-7670-4582-9572-96428CE65AD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16</Slides>
  <Notes>1</Notes>
  <HiddenSlides>0</HiddenSlide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Public Health Wales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Sophie Flood (Public Health Wales - Matrix House)</dc:creator>
  <cp:revision>279</cp:revision>
  <dcterms:created xsi:type="dcterms:W3CDTF">2025-11-10T11:38:25Z</dcterms:created>
  <dcterms:modified xsi:type="dcterms:W3CDTF">2026-09-16T13:09:32Z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0x0101008A6A6F83751BC542A98DC5A0AC630D3D</vt:lpwstr>
  </property>
  <property fmtid="{D5CDD505-2E9C-101B-9397-08002B2CF9AE}" pid="3" name="MediaServiceImageTags">
    <vt:lpwstr/>
  </property>
</Properties>
</file>