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313" r:id="rId5"/>
    <p:sldId id="314" r:id="rId6"/>
    <p:sldId id="312" r:id="rId7"/>
    <p:sldId id="302" r:id="rId8"/>
    <p:sldId id="304" r:id="rId9"/>
    <p:sldId id="301" r:id="rId10"/>
    <p:sldId id="311" r:id="rId11"/>
    <p:sldId id="31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95C8337-EE5E-75FD-1769-61102AA6FA7A}" name="Mary-Ann McKibben (Public Health Wales - No. 2 Capital Quarter)" initials="MQ" userId="S::mary-ann.mckibben@wales.nhs.uk::35459770-b51a-4e1a-abfa-0a28574af725" providerId="AD"/>
  <p188:author id="{08B1E03E-4DCC-1CAC-3AE4-1F29E517C8F7}" name="Sophie Flood (Public Health Wales - Matrix House)" initials="" userId="S::Sophie.Flood@wales.nhs.uk::f1b68508-ff1d-4a78-a875-f6aa95017de1" providerId="AD"/>
  <p188:author id="{519C988B-5CEE-D4DB-C133-21D4C2804E0E}" name="Lorna Bennett (Public Health Wales - No. 2 Capital Quarter)" initials="LQ" userId="S::lorna.bennett3@wales.nhs.uk::41cbff77-5434-42c9-8874-6f16723207f9" providerId="AD"/>
  <p188:author id="{82A8F2DC-3481-B692-14F4-D4F0F1F9B7EB}" name="Sophie Flood (Public Health Wales - Matrix House)" initials="SH" userId="S::sophie.flood@wales.nhs.uk::f1b68508-ff1d-4a78-a875-f6aa95017de1" providerId="AD"/>
  <p188:author id="{9A493EDE-0AC4-E2F0-1CE5-DB6D60D98294}" name="Mary-Ann McKibben (Public Health Wales - No. 2 Capital Quarter)" initials="" userId="S::Mary-Ann.McKibben@wales.nhs.uk::35459770-b51a-4e1a-abfa-0a28574af72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22EBCD-1476-258D-D429-F5704C159E54}" v="1" dt="2026-09-02T15:19:46.3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89535B-2E61-4588-81AB-A66C1A4C7BE1}" type="datetimeFigureOut">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4F480C-BCDE-44B8-8D4E-5EF8D013C435}" type="slidenum">
              <a:t>‹#›</a:t>
            </a:fld>
            <a:endParaRPr lang="en-US"/>
          </a:p>
        </p:txBody>
      </p:sp>
    </p:spTree>
    <p:extLst>
      <p:ext uri="{BB962C8B-B14F-4D97-AF65-F5344CB8AC3E}">
        <p14:creationId xmlns:p14="http://schemas.microsoft.com/office/powerpoint/2010/main" val="3371127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CBE90-EA6D-1685-DAFC-B05F55EEE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5D3B4E-C0F0-AB92-3B37-0071C2E438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4428DC-DB43-1673-349E-6E951E9FDB90}"/>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1A324D2E-14E6-4048-0CF1-8671CE5E852C}"/>
              </a:ext>
            </a:extLst>
          </p:cNvPr>
          <p:cNvSpPr>
            <a:spLocks noGrp="1"/>
          </p:cNvSpPr>
          <p:nvPr>
            <p:ph type="sldNum" sz="quarter" idx="5"/>
          </p:nvPr>
        </p:nvSpPr>
        <p:spPr/>
        <p:txBody>
          <a:bodyPr/>
          <a:lstStyle/>
          <a:p>
            <a:fld id="{4A4F480C-BCDE-44B8-8D4E-5EF8D013C435}" type="slidenum">
              <a:t>3</a:t>
            </a:fld>
            <a:endParaRPr lang="en-US"/>
          </a:p>
        </p:txBody>
      </p:sp>
    </p:spTree>
    <p:extLst>
      <p:ext uri="{BB962C8B-B14F-4D97-AF65-F5344CB8AC3E}">
        <p14:creationId xmlns:p14="http://schemas.microsoft.com/office/powerpoint/2010/main" val="2046530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Where is it found</a:t>
            </a:r>
            <a:r>
              <a:rPr lang="en-US" dirty="0"/>
              <a:t> naturally occurs in tobacco plants </a:t>
            </a:r>
            <a:r>
              <a:rPr lang="en-US"/>
              <a:t> </a:t>
            </a:r>
            <a:endParaRPr lang="en-US">
              <a:ea typeface="Calibri"/>
              <a:cs typeface="Calibri"/>
            </a:endParaRPr>
          </a:p>
          <a:p>
            <a:r>
              <a:rPr lang="en-US" b="1"/>
              <a:t>How / why is it used   </a:t>
            </a:r>
          </a:p>
          <a:p>
            <a:r>
              <a:rPr lang="en-US"/>
              <a:t>Nicotine from tobacco plants was used because it killed insects quickly, seemed natural, and was easy for farmers to make. However, it is very toxic to humans and animals too. Because of this danger, many countries have banned nicotine being used as a pesticide.                                                        Nicotine is the drug in cigarettes which is highly addictive.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4A4F480C-BCDE-44B8-8D4E-5EF8D013C435}" type="slidenum">
              <a:rPr lang="en-US"/>
              <a:t>7</a:t>
            </a:fld>
            <a:endParaRPr lang="en-US"/>
          </a:p>
        </p:txBody>
      </p:sp>
    </p:spTree>
    <p:extLst>
      <p:ext uri="{BB962C8B-B14F-4D97-AF65-F5344CB8AC3E}">
        <p14:creationId xmlns:p14="http://schemas.microsoft.com/office/powerpoint/2010/main" val="4118955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D3245-8141-5663-D2C6-6643765D8A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DBA9488-4B62-1A16-49F9-AB2E4BBE0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7BCBE39-4D83-B063-3D12-91C921F2766C}"/>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8F56E51E-83D9-8FCB-B157-E92C73C469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FB0932-5B8B-296C-87AB-118B35FB9E27}"/>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2207893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39976-1A16-9AE6-0CA4-C50D59077B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0CB284-BA22-25B4-192E-12A56E45F8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601745-6E6E-15D8-C2CF-91B32429BEAE}"/>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3C4934A5-D6DF-508F-C5A2-52FD00CBCD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074A68-9EF2-4CA8-472C-F8990ABA2F9F}"/>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922073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9B980-58FF-E4DE-6EC0-D79DA9C1E8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AED1AB8-0B27-45DD-8B22-A4BC67D3BF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C42F99-AB23-F55D-D2E4-650A63E97569}"/>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290366BD-82E4-8AA4-7B11-27AAECB762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13751D-A997-0BF1-91C1-3D7236A9AA4A}"/>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365982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5ADF0-F030-9825-F8D0-B0A01020ED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7B0BE4-1DFB-5668-0A6E-2FFC64B460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731BF2-5D4B-DE5C-03B2-FC2FB39497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12B2B36-C36C-C639-E3E2-0CD5DAAA30F0}"/>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6" name="Footer Placeholder 5">
            <a:extLst>
              <a:ext uri="{FF2B5EF4-FFF2-40B4-BE49-F238E27FC236}">
                <a16:creationId xmlns:a16="http://schemas.microsoft.com/office/drawing/2014/main" id="{513E0D91-B1D7-F16C-BB27-655AAEACFB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A657A1-F8B5-0DE0-8A38-6C4E29E153E2}"/>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3936892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023F3-22C1-A80C-A54A-1D0C7D25EEF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058FBC-14D3-A5AB-285D-9A77B37848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4E51D2-4A5C-7DE8-2EA2-F275C63FCD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D782B35-75FD-1956-3064-0894FD5899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458B5F-0E55-7615-EC6D-3296132328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C865CB0-B579-57C0-0A12-FC300665370C}"/>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8" name="Footer Placeholder 7">
            <a:extLst>
              <a:ext uri="{FF2B5EF4-FFF2-40B4-BE49-F238E27FC236}">
                <a16:creationId xmlns:a16="http://schemas.microsoft.com/office/drawing/2014/main" id="{1B531458-5148-7F1D-2B51-37B1FA8A2E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84E414-3FD9-BC94-F6AC-E24BFCEF3F0D}"/>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1609289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A8DD-5B54-660C-4C88-2070701DF5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BE9EF33-296F-06F9-78B3-B9D93B61FA08}"/>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4" name="Footer Placeholder 3">
            <a:extLst>
              <a:ext uri="{FF2B5EF4-FFF2-40B4-BE49-F238E27FC236}">
                <a16:creationId xmlns:a16="http://schemas.microsoft.com/office/drawing/2014/main" id="{A52D6125-431C-E3C9-9D38-A1904E21EAB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5DC3B8-8F16-623F-7064-5BD8C4583683}"/>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2989353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476D57-8BA3-E000-23E9-789DE629E6CF}"/>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3" name="Footer Placeholder 2">
            <a:extLst>
              <a:ext uri="{FF2B5EF4-FFF2-40B4-BE49-F238E27FC236}">
                <a16:creationId xmlns:a16="http://schemas.microsoft.com/office/drawing/2014/main" id="{1E0EA5E7-97A1-2576-06A7-CE3729688E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43376BE-09E7-CC70-9AFB-35CCDA70D421}"/>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2867177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34508-68CD-6250-1EC7-69370B2419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D737738-F1D9-B0E1-5CF6-9D21D24194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79066E-AA82-FFAA-E8D6-D2F866DE5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6FB737-0E1C-6C69-F2B0-E2AF70CE5D82}"/>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6" name="Footer Placeholder 5">
            <a:extLst>
              <a:ext uri="{FF2B5EF4-FFF2-40B4-BE49-F238E27FC236}">
                <a16:creationId xmlns:a16="http://schemas.microsoft.com/office/drawing/2014/main" id="{E64FBA92-824F-4967-1B8E-5E03B16940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60F1D6-188C-B83C-92BA-E2C5557145E1}"/>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2196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9700-8CAF-FBD2-763D-FA5A9DD9F5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D1C43CE-25C2-0409-DB4F-9545ACA794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73062E2-607B-0980-0AF0-A8BA77716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3C5D2B-F0A3-3747-A2C5-67A126012F16}"/>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6" name="Footer Placeholder 5">
            <a:extLst>
              <a:ext uri="{FF2B5EF4-FFF2-40B4-BE49-F238E27FC236}">
                <a16:creationId xmlns:a16="http://schemas.microsoft.com/office/drawing/2014/main" id="{6605452A-B49D-EA35-3DA3-0F1AB3C7A2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501B3E-3B7A-0778-A43A-8D21B4179AD5}"/>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2241678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7343A-6DF9-6EE7-017E-A32BC0A6B22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F9893E-3E21-E945-8262-6D40864CB7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663170-13C4-6705-9361-6C3EBD2AAFFA}"/>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EC1C4A3B-2E05-D990-55C0-22C16CC61D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ACA337-AFE6-CE9A-DAEA-6F85039DE88C}"/>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2362092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BD6EB0-0A0E-A7E3-2700-BF1DD2010F6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66DA3C-3ACA-A3F2-29D2-FFE47C599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670486-45A3-BD11-591C-F67AC2A67958}"/>
              </a:ext>
            </a:extLst>
          </p:cNvPr>
          <p:cNvSpPr>
            <a:spLocks noGrp="1"/>
          </p:cNvSpPr>
          <p:nvPr>
            <p:ph type="dt" sz="half" idx="10"/>
          </p:nvPr>
        </p:nvSpPr>
        <p:spPr/>
        <p:txBody>
          <a:bodyPr/>
          <a:lstStyle/>
          <a:p>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D490AE29-8635-5C07-666E-0B87FCFC3B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5ECDC5-A743-77D5-0101-A8B97B35C98F}"/>
              </a:ext>
            </a:extLst>
          </p:cNvPr>
          <p:cNvSpPr>
            <a:spLocks noGrp="1"/>
          </p:cNvSpPr>
          <p:nvPr>
            <p:ph type="sldNum" sz="quarter" idx="12"/>
          </p:nvPr>
        </p:nvSpPr>
        <p:spPr/>
        <p:txBody>
          <a:bodyPr/>
          <a:lstStyle/>
          <a:p>
            <a:fld id="{E650C83A-F5CE-465B-B56C-C5FD7A208215}" type="slidenum">
              <a:rPr lang="en-GB" smtClean="0"/>
              <a:t>‹#›</a:t>
            </a:fld>
            <a:endParaRPr lang="en-GB"/>
          </a:p>
        </p:txBody>
      </p:sp>
    </p:spTree>
    <p:extLst>
      <p:ext uri="{BB962C8B-B14F-4D97-AF65-F5344CB8AC3E}">
        <p14:creationId xmlns:p14="http://schemas.microsoft.com/office/powerpoint/2010/main" val="1122692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3200516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72144C-4724-5E95-DB63-0D28371484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F8C77D-63A8-9F9B-CEE5-BA60A83168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9DE647-E851-5BDF-57A6-4C9E09EAB2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C5B272-820E-4C36-A063-DCACA76583F6}" type="datetimeFigureOut">
              <a:rPr lang="en-GB" smtClean="0"/>
              <a:t>16/09/2026</a:t>
            </a:fld>
            <a:endParaRPr lang="en-GB"/>
          </a:p>
        </p:txBody>
      </p:sp>
      <p:sp>
        <p:nvSpPr>
          <p:cNvPr id="5" name="Footer Placeholder 4">
            <a:extLst>
              <a:ext uri="{FF2B5EF4-FFF2-40B4-BE49-F238E27FC236}">
                <a16:creationId xmlns:a16="http://schemas.microsoft.com/office/drawing/2014/main" id="{6B62C353-4133-2963-2FB7-7F809464DF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1569642-8024-51CC-8F06-B2239937E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50C83A-F5CE-465B-B56C-C5FD7A208215}" type="slidenum">
              <a:rPr lang="en-GB" smtClean="0"/>
              <a:t>‹#›</a:t>
            </a:fld>
            <a:endParaRPr lang="en-GB"/>
          </a:p>
        </p:txBody>
      </p:sp>
    </p:spTree>
    <p:extLst>
      <p:ext uri="{BB962C8B-B14F-4D97-AF65-F5344CB8AC3E}">
        <p14:creationId xmlns:p14="http://schemas.microsoft.com/office/powerpoint/2010/main" val="4042665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www.dan247.org.uk/" TargetMode="External"/><Relationship Id="rId2" Type="http://schemas.openxmlformats.org/officeDocument/2006/relationships/hyperlink" Target="https://helpmequit.wales/" TargetMode="Externa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D1B2-43EC-31A1-56FC-9807F0ECD3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3B3AF5-7F06-1CDF-C5C2-4B253B6920F4}"/>
              </a:ext>
            </a:extLst>
          </p:cNvPr>
          <p:cNvSpPr txBox="1"/>
          <p:nvPr/>
        </p:nvSpPr>
        <p:spPr>
          <a:xfrm>
            <a:off x="201197" y="1714577"/>
            <a:ext cx="12132217"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Ubuntu"/>
              </a:rPr>
              <a:t>This activity links to the following Knowledge Banks: </a:t>
            </a:r>
          </a:p>
          <a:p>
            <a:pPr marL="342900" indent="-342900">
              <a:buFont typeface="Arial"/>
              <a:buChar char="•"/>
            </a:pPr>
            <a:r>
              <a:rPr lang="en-US" sz="2000">
                <a:solidFill>
                  <a:schemeClr val="tx2">
                    <a:lumMod val="76000"/>
                    <a:lumOff val="24000"/>
                  </a:schemeClr>
                </a:solidFill>
                <a:latin typeface="Ubuntu"/>
              </a:rPr>
              <a:t>Understanding tobacco and nicotine – what these substances are and how they work</a:t>
            </a:r>
          </a:p>
          <a:p>
            <a:pPr marL="342900" indent="-342900">
              <a:buFont typeface="Arial"/>
              <a:buChar char="•"/>
            </a:pPr>
            <a:r>
              <a:rPr lang="en-US" sz="2000">
                <a:solidFill>
                  <a:schemeClr val="tx2">
                    <a:lumMod val="76000"/>
                    <a:lumOff val="24000"/>
                  </a:schemeClr>
                </a:solidFill>
                <a:latin typeface="Ubuntu"/>
              </a:rPr>
              <a:t>Health effects and risks of tobacco and nicotine – the physical, mental and long-term health impacts </a:t>
            </a:r>
            <a:endParaRPr lang="en-US" sz="2000">
              <a:solidFill>
                <a:schemeClr val="tx2">
                  <a:lumMod val="76000"/>
                  <a:lumOff val="24000"/>
                </a:schemeClr>
              </a:solidFill>
            </a:endParaRPr>
          </a:p>
          <a:p>
            <a:pPr marL="342900" indent="-342900">
              <a:buFont typeface="Arial"/>
              <a:buChar char="•"/>
            </a:pPr>
            <a:r>
              <a:rPr lang="en-GB" sz="2000">
                <a:solidFill>
                  <a:schemeClr val="tx2">
                    <a:lumMod val="76000"/>
                    <a:lumOff val="24000"/>
                  </a:schemeClr>
                </a:solidFill>
                <a:latin typeface="Ubuntu"/>
              </a:rPr>
              <a:t>Quitting, support and health promotion</a:t>
            </a:r>
            <a:endParaRPr lang="en-US" sz="2000">
              <a:solidFill>
                <a:schemeClr val="tx2">
                  <a:lumMod val="76000"/>
                  <a:lumOff val="24000"/>
                </a:schemeClr>
              </a:solidFill>
            </a:endParaRPr>
          </a:p>
          <a:p>
            <a:endParaRPr lang="en-US">
              <a:solidFill>
                <a:srgbClr val="000000"/>
              </a:solidFill>
              <a:latin typeface="Aptos"/>
            </a:endParaRPr>
          </a:p>
          <a:p>
            <a:pPr marL="228600" indent="-228600"/>
            <a:r>
              <a:rPr lang="en-US">
                <a:latin typeface="Ubuntu"/>
              </a:rPr>
              <a:t>This activity enables learners to understand the ingredients of a cigarette and the effects they have on smokers.</a:t>
            </a:r>
            <a:r>
              <a:rPr lang="en-US" sz="1600" dirty="0">
                <a:solidFill>
                  <a:srgbClr val="FF0000"/>
                </a:solidFill>
                <a:latin typeface="Ubuntu"/>
              </a:rPr>
              <a:t> </a:t>
            </a:r>
            <a:endParaRPr lang="en-US" dirty="0"/>
          </a:p>
        </p:txBody>
      </p:sp>
      <p:sp>
        <p:nvSpPr>
          <p:cNvPr id="4" name="Text Placeholder 1">
            <a:extLst>
              <a:ext uri="{FF2B5EF4-FFF2-40B4-BE49-F238E27FC236}">
                <a16:creationId xmlns:a16="http://schemas.microsoft.com/office/drawing/2014/main" id="{5E8D59AB-3C2C-0D61-13A4-26FB062F0FB8}"/>
              </a:ext>
            </a:extLst>
          </p:cNvPr>
          <p:cNvSpPr txBox="1">
            <a:spLocks/>
          </p:cNvSpPr>
          <p:nvPr/>
        </p:nvSpPr>
        <p:spPr>
          <a:xfrm>
            <a:off x="101011" y="968282"/>
            <a:ext cx="4635950" cy="94284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800" b="1">
                <a:solidFill>
                  <a:schemeClr val="tx2">
                    <a:lumMod val="76000"/>
                    <a:lumOff val="24000"/>
                  </a:schemeClr>
                </a:solidFill>
                <a:latin typeface="Ubuntu"/>
              </a:rPr>
              <a:t>Chemical Soup</a:t>
            </a:r>
            <a:endParaRPr lang="en-US" sz="4800" b="1">
              <a:solidFill>
                <a:schemeClr val="tx2">
                  <a:lumMod val="76000"/>
                  <a:lumOff val="24000"/>
                </a:schemeClr>
              </a:solidFill>
              <a:latin typeface="Ubuntu"/>
              <a:ea typeface="Verdana"/>
            </a:endParaRPr>
          </a:p>
        </p:txBody>
      </p:sp>
      <p:graphicFrame>
        <p:nvGraphicFramePr>
          <p:cNvPr id="5" name="Table 4">
            <a:extLst>
              <a:ext uri="{FF2B5EF4-FFF2-40B4-BE49-F238E27FC236}">
                <a16:creationId xmlns:a16="http://schemas.microsoft.com/office/drawing/2014/main" id="{FF6851CA-44D8-CCF3-33C7-F067BD71E3B4}"/>
              </a:ext>
            </a:extLst>
          </p:cNvPr>
          <p:cNvGraphicFramePr>
            <a:graphicFrameLocks noGrp="1"/>
          </p:cNvGraphicFramePr>
          <p:nvPr>
            <p:extLst>
              <p:ext uri="{D42A27DB-BD31-4B8C-83A1-F6EECF244321}">
                <p14:modId xmlns:p14="http://schemas.microsoft.com/office/powerpoint/2010/main" val="470982993"/>
              </p:ext>
            </p:extLst>
          </p:nvPr>
        </p:nvGraphicFramePr>
        <p:xfrm>
          <a:off x="115899" y="3746492"/>
          <a:ext cx="11963400" cy="2688463"/>
        </p:xfrm>
        <a:graphic>
          <a:graphicData uri="http://schemas.openxmlformats.org/drawingml/2006/table">
            <a:tbl>
              <a:tblPr firstRow="1" bandRow="1">
                <a:tableStyleId>{5C22544A-7EE6-4342-B048-85BDC9FD1C3A}</a:tableStyleId>
              </a:tblPr>
              <a:tblGrid>
                <a:gridCol w="2343150">
                  <a:extLst>
                    <a:ext uri="{9D8B030D-6E8A-4147-A177-3AD203B41FA5}">
                      <a16:colId xmlns:a16="http://schemas.microsoft.com/office/drawing/2014/main" val="2308227076"/>
                    </a:ext>
                  </a:extLst>
                </a:gridCol>
                <a:gridCol w="2295525">
                  <a:extLst>
                    <a:ext uri="{9D8B030D-6E8A-4147-A177-3AD203B41FA5}">
                      <a16:colId xmlns:a16="http://schemas.microsoft.com/office/drawing/2014/main" val="2724185709"/>
                    </a:ext>
                  </a:extLst>
                </a:gridCol>
                <a:gridCol w="2428875">
                  <a:extLst>
                    <a:ext uri="{9D8B030D-6E8A-4147-A177-3AD203B41FA5}">
                      <a16:colId xmlns:a16="http://schemas.microsoft.com/office/drawing/2014/main" val="2117104326"/>
                    </a:ext>
                  </a:extLst>
                </a:gridCol>
                <a:gridCol w="2524125">
                  <a:extLst>
                    <a:ext uri="{9D8B030D-6E8A-4147-A177-3AD203B41FA5}">
                      <a16:colId xmlns:a16="http://schemas.microsoft.com/office/drawing/2014/main" val="1155172822"/>
                    </a:ext>
                  </a:extLst>
                </a:gridCol>
                <a:gridCol w="2371725">
                  <a:extLst>
                    <a:ext uri="{9D8B030D-6E8A-4147-A177-3AD203B41FA5}">
                      <a16:colId xmlns:a16="http://schemas.microsoft.com/office/drawing/2014/main" val="2168485262"/>
                    </a:ext>
                  </a:extLst>
                </a:gridCol>
              </a:tblGrid>
              <a:tr h="361950">
                <a:tc gridSpan="5">
                  <a:txBody>
                    <a:bodyPr/>
                    <a:lstStyle/>
                    <a:p>
                      <a:pPr fontAlgn="base">
                        <a:lnSpc>
                          <a:spcPts val="2175"/>
                        </a:lnSpc>
                        <a:buNone/>
                      </a:pPr>
                      <a:r>
                        <a:rPr lang="en-US" sz="1800" b="1" dirty="0">
                          <a:solidFill>
                            <a:srgbClr val="FFFFFF"/>
                          </a:solidFill>
                          <a:effectLst/>
                          <a:latin typeface="Aptos"/>
                        </a:rPr>
                        <a:t>Possible Health and Well-being descriptions of learning:                                                                                                                    Developing physical health and well-being has lifelong benefits</a:t>
                      </a:r>
                      <a:endParaRPr lang="en-US" b="1" i="0" dirty="0">
                        <a:solidFill>
                          <a:srgbClr val="1F1F1F"/>
                        </a:solidFill>
                        <a:latin typeface="Arial"/>
                        <a:cs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1269"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66635032"/>
                  </a:ext>
                </a:extLst>
              </a:tr>
              <a:tr h="361950">
                <a:tc>
                  <a:txBody>
                    <a:bodyPr/>
                    <a:lstStyle/>
                    <a:p>
                      <a:pPr fontAlgn="base">
                        <a:lnSpc>
                          <a:spcPts val="1425"/>
                        </a:lnSpc>
                        <a:buNone/>
                      </a:pPr>
                      <a:r>
                        <a:rPr lang="en-US" sz="1200" b="1" dirty="0">
                          <a:solidFill>
                            <a:srgbClr val="0E2841"/>
                          </a:solidFill>
                          <a:effectLst/>
                          <a:latin typeface="Ubuntu"/>
                        </a:rPr>
                        <a:t>Progression step 1</a:t>
                      </a:r>
                      <a:endParaRPr lang="en-US" dirty="0">
                        <a:effectLst/>
                        <a:latin typeface="Ubuntu"/>
                      </a:endParaRPr>
                    </a:p>
                    <a:p>
                      <a:pPr fontAlgn="base">
                        <a:lnSpc>
                          <a:spcPts val="1425"/>
                        </a:lnSpc>
                        <a:buNone/>
                      </a:pPr>
                      <a:r>
                        <a:rPr lang="en-US" sz="1200" dirty="0">
                          <a:solidFill>
                            <a:srgbClr val="0E2841"/>
                          </a:solidFill>
                          <a:effectLst/>
                          <a:latin typeface="Ubuntu"/>
                        </a:rPr>
                        <a:t>I am beginning to </a:t>
                      </a:r>
                      <a:r>
                        <a:rPr lang="en-US" sz="1200" dirty="0" err="1">
                          <a:solidFill>
                            <a:srgbClr val="0E2841"/>
                          </a:solidFill>
                          <a:effectLst/>
                          <a:latin typeface="Ubuntu"/>
                        </a:rPr>
                        <a:t>recognise</a:t>
                      </a:r>
                      <a:r>
                        <a:rPr lang="en-US" sz="1200" dirty="0">
                          <a:solidFill>
                            <a:srgbClr val="0E2841"/>
                          </a:solidFill>
                          <a:effectLst/>
                          <a:latin typeface="Ubuntu"/>
                        </a:rPr>
                        <a:t> some of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and I am beginning to know how to respond and get help.</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fontAlgn="base">
                        <a:lnSpc>
                          <a:spcPts val="1425"/>
                        </a:lnSpc>
                        <a:buNone/>
                      </a:pPr>
                      <a:r>
                        <a:rPr lang="en-US" sz="1200" b="1" dirty="0">
                          <a:solidFill>
                            <a:srgbClr val="0E2841"/>
                          </a:solidFill>
                          <a:effectLst/>
                          <a:latin typeface="Ubuntu"/>
                        </a:rPr>
                        <a:t>Progression step 2</a:t>
                      </a:r>
                      <a:endParaRPr lang="en-US" dirty="0">
                        <a:effectLst/>
                        <a:latin typeface="Ubuntu"/>
                      </a:endParaRPr>
                    </a:p>
                    <a:p>
                      <a:pPr fontAlgn="base">
                        <a:lnSpc>
                          <a:spcPts val="1425"/>
                        </a:lnSpc>
                        <a:buNone/>
                      </a:pPr>
                      <a:r>
                        <a:rPr lang="en-US" sz="1200" dirty="0">
                          <a:solidFill>
                            <a:srgbClr val="0E2841"/>
                          </a:solidFill>
                          <a:effectLst/>
                          <a:latin typeface="Ubuntu"/>
                        </a:rPr>
                        <a:t>I can </a:t>
                      </a:r>
                      <a:r>
                        <a:rPr lang="en-US" sz="1200" dirty="0" err="1">
                          <a:solidFill>
                            <a:srgbClr val="0E2841"/>
                          </a:solidFill>
                          <a:effectLst/>
                          <a:latin typeface="Ubuntu"/>
                        </a:rPr>
                        <a:t>recognise</a:t>
                      </a:r>
                      <a:r>
                        <a:rPr lang="en-US" sz="1200" dirty="0">
                          <a:solidFill>
                            <a:srgbClr val="0E2841"/>
                          </a:solidFill>
                          <a:effectLst/>
                          <a:latin typeface="Ubuntu"/>
                        </a:rPr>
                        <a:t> some of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and I know how to respond and get help in a safe way.</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fontAlgn="base">
                        <a:lnSpc>
                          <a:spcPts val="1425"/>
                        </a:lnSpc>
                        <a:buNone/>
                      </a:pPr>
                      <a:r>
                        <a:rPr lang="en-US" sz="1200" b="1" dirty="0">
                          <a:solidFill>
                            <a:srgbClr val="0E2841"/>
                          </a:solidFill>
                          <a:effectLst/>
                          <a:latin typeface="Ubuntu"/>
                        </a:rPr>
                        <a:t>Progression step 3</a:t>
                      </a:r>
                      <a:endParaRPr lang="en-US" dirty="0">
                        <a:effectLst/>
                        <a:latin typeface="Ubuntu"/>
                      </a:endParaRPr>
                    </a:p>
                    <a:p>
                      <a:pPr fontAlgn="base">
                        <a:lnSpc>
                          <a:spcPts val="1425"/>
                        </a:lnSpc>
                        <a:buNone/>
                      </a:pPr>
                      <a:r>
                        <a:rPr lang="en-US" sz="1200" dirty="0">
                          <a:solidFill>
                            <a:srgbClr val="0E2841"/>
                          </a:solidFill>
                          <a:effectLst/>
                          <a:latin typeface="Ubuntu"/>
                        </a:rPr>
                        <a:t>I can describe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and I know how to respond to and/or manage these in order to actively reduce the risk of harm to myself. </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fontAlgn="base">
                        <a:lnSpc>
                          <a:spcPts val="1425"/>
                        </a:lnSpc>
                        <a:buNone/>
                      </a:pPr>
                      <a:r>
                        <a:rPr lang="en-US" sz="1200" b="1" dirty="0">
                          <a:solidFill>
                            <a:srgbClr val="0E2841"/>
                          </a:solidFill>
                          <a:effectLst/>
                          <a:latin typeface="Ubuntu"/>
                        </a:rPr>
                        <a:t>Progression step 4</a:t>
                      </a:r>
                      <a:endParaRPr lang="en-US" dirty="0">
                        <a:effectLst/>
                        <a:latin typeface="Ubuntu"/>
                      </a:endParaRPr>
                    </a:p>
                    <a:p>
                      <a:pPr fontAlgn="base">
                        <a:lnSpc>
                          <a:spcPts val="1425"/>
                        </a:lnSpc>
                        <a:buNone/>
                      </a:pPr>
                      <a:r>
                        <a:rPr lang="en-US" sz="1200" dirty="0">
                          <a:solidFill>
                            <a:srgbClr val="0E2841"/>
                          </a:solidFill>
                          <a:effectLst/>
                          <a:latin typeface="Ubuntu"/>
                        </a:rPr>
                        <a:t>I can explain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and, through my actions, I can respond to and/or manage these in order to actively reduce the risk of harm to myself and to others.</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fontAlgn="base">
                        <a:lnSpc>
                          <a:spcPts val="1425"/>
                        </a:lnSpc>
                        <a:buNone/>
                      </a:pPr>
                      <a:r>
                        <a:rPr lang="en-US" sz="1200" b="1" dirty="0">
                          <a:solidFill>
                            <a:srgbClr val="0E2841"/>
                          </a:solidFill>
                          <a:effectLst/>
                          <a:latin typeface="Ubuntu"/>
                        </a:rPr>
                        <a:t>Progression step 5                      </a:t>
                      </a:r>
                      <a:r>
                        <a:rPr lang="en-US" sz="1200" dirty="0">
                          <a:solidFill>
                            <a:srgbClr val="0E2841"/>
                          </a:solidFill>
                          <a:effectLst/>
                          <a:latin typeface="Ubuntu"/>
                        </a:rPr>
                        <a:t>I can apply my knowledge of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to keep myself and others safe. I can safely intervene, using learnt techniques, when others’ physical health is at risk.</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668674471"/>
                  </a:ext>
                </a:extLst>
              </a:tr>
            </a:tbl>
          </a:graphicData>
        </a:graphic>
      </p:graphicFrame>
    </p:spTree>
    <p:extLst>
      <p:ext uri="{BB962C8B-B14F-4D97-AF65-F5344CB8AC3E}">
        <p14:creationId xmlns:p14="http://schemas.microsoft.com/office/powerpoint/2010/main" val="967469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C2D43A-489A-0D32-C7D6-5C105E47A90D}"/>
              </a:ext>
            </a:extLst>
          </p:cNvPr>
          <p:cNvSpPr txBox="1"/>
          <p:nvPr/>
        </p:nvSpPr>
        <p:spPr>
          <a:xfrm>
            <a:off x="470647" y="941294"/>
            <a:ext cx="11298115" cy="64325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tx2">
                    <a:lumMod val="76000"/>
                    <a:lumOff val="24000"/>
                  </a:schemeClr>
                </a:solidFill>
                <a:latin typeface="Ubuntu"/>
                <a:ea typeface="+mn-lt"/>
                <a:cs typeface="+mn-lt"/>
              </a:rPr>
              <a:t>Introduction</a:t>
            </a:r>
            <a:endParaRPr lang="en-US">
              <a:solidFill>
                <a:schemeClr val="tx2">
                  <a:lumMod val="76000"/>
                  <a:lumOff val="24000"/>
                </a:schemeClr>
              </a:solidFill>
            </a:endParaRPr>
          </a:p>
          <a:p>
            <a:br>
              <a:rPr lang="en-US" sz="2000" b="1" dirty="0">
                <a:latin typeface="Ubuntu"/>
                <a:ea typeface="+mn-lt"/>
                <a:cs typeface="+mn-lt"/>
              </a:rPr>
            </a:br>
            <a:r>
              <a:rPr lang="en-US" sz="2000" dirty="0">
                <a:latin typeface="Ubuntu"/>
                <a:ea typeface="+mn-lt"/>
                <a:cs typeface="+mn-lt"/>
              </a:rPr>
              <a:t>Explain to learners that they will be helping to choose ingredients to make a 'lovely soup'. Don’t mention cigarettes and keep all ingredients and labels hidden.</a:t>
            </a:r>
            <a:endParaRPr lang="en-US"/>
          </a:p>
          <a:p>
            <a:endParaRPr lang="en-US" sz="2000">
              <a:latin typeface="Ubuntu"/>
              <a:ea typeface="+mn-lt"/>
              <a:cs typeface="+mn-lt"/>
            </a:endParaRPr>
          </a:p>
          <a:p>
            <a:r>
              <a:rPr lang="en-US" sz="2000" b="1">
                <a:latin typeface="Ubuntu"/>
                <a:ea typeface="+mn-lt"/>
                <a:cs typeface="+mn-lt"/>
              </a:rPr>
              <a:t>Main activity</a:t>
            </a:r>
          </a:p>
          <a:p>
            <a:r>
              <a:rPr lang="en-US" sz="2000" dirty="0">
                <a:latin typeface="Ubuntu"/>
                <a:ea typeface="+mn-lt"/>
                <a:cs typeface="+mn-lt"/>
              </a:rPr>
              <a:t>Sweet ingredients - Give clues to guess each ingredient. Add items to the pot and stir, inviting volunteers to help where appropriate. After all sweet items are added, pass the bowl around to look and smell. Ask, “Who would try this soup?”</a:t>
            </a:r>
            <a:endParaRPr lang="en-US" sz="2000" dirty="0">
              <a:latin typeface="Ubuntu"/>
            </a:endParaRPr>
          </a:p>
          <a:p>
            <a:endParaRPr lang="en-US" sz="2000">
              <a:latin typeface="Ubuntu"/>
              <a:ea typeface="+mn-lt"/>
              <a:cs typeface="+mn-lt"/>
            </a:endParaRPr>
          </a:p>
          <a:p>
            <a:r>
              <a:rPr lang="en-US" sz="2000" dirty="0" err="1">
                <a:latin typeface="Ubuntu"/>
                <a:ea typeface="+mn-lt"/>
                <a:cs typeface="+mn-lt"/>
              </a:rPr>
              <a:t>Savoury</a:t>
            </a:r>
            <a:r>
              <a:rPr lang="en-US" sz="2000" dirty="0">
                <a:latin typeface="Ubuntu"/>
                <a:ea typeface="+mn-lt"/>
                <a:cs typeface="+mn-lt"/>
              </a:rPr>
              <a:t> ingredients - </a:t>
            </a:r>
            <a:r>
              <a:rPr lang="en-US" sz="2000" dirty="0">
                <a:latin typeface="Ubuntu"/>
                <a:ea typeface="+mn-lt"/>
                <a:cs typeface="Times New Roman"/>
              </a:rPr>
              <a:t>now add the harmful ingredients which can be called the </a:t>
            </a:r>
            <a:r>
              <a:rPr lang="en-US" sz="2000" dirty="0" err="1">
                <a:latin typeface="Ubuntu"/>
                <a:ea typeface="+mn-lt"/>
                <a:cs typeface="Times New Roman"/>
              </a:rPr>
              <a:t>savoury</a:t>
            </a:r>
            <a:r>
              <a:rPr lang="en-US" sz="2000" dirty="0">
                <a:latin typeface="Ubuntu"/>
                <a:ea typeface="+mn-lt"/>
                <a:cs typeface="Times New Roman"/>
              </a:rPr>
              <a:t> ingredients. Give</a:t>
            </a:r>
            <a:r>
              <a:rPr lang="en-US" sz="2000" dirty="0">
                <a:latin typeface="Ubuntu"/>
                <a:ea typeface="+mn-lt"/>
                <a:cs typeface="+mn-lt"/>
              </a:rPr>
              <a:t> clues again. Add everything, stir and pass the bowl around once more. Ask, “Who would try this soup now?”</a:t>
            </a:r>
            <a:endParaRPr lang="en-US" dirty="0"/>
          </a:p>
          <a:p>
            <a:endParaRPr lang="en-US" sz="2000">
              <a:latin typeface="Ubuntu"/>
              <a:ea typeface="+mn-lt"/>
              <a:cs typeface="+mn-lt"/>
            </a:endParaRPr>
          </a:p>
          <a:p>
            <a:r>
              <a:rPr lang="en-US" sz="2000" dirty="0">
                <a:latin typeface="Ubuntu"/>
                <a:ea typeface="+mn-lt"/>
                <a:cs typeface="+mn-lt"/>
              </a:rPr>
              <a:t>Finally, explain that you’d never let them eat something toxic, and guide them to </a:t>
            </a:r>
            <a:r>
              <a:rPr lang="en-US" sz="2000" dirty="0" err="1">
                <a:latin typeface="Ubuntu"/>
                <a:ea typeface="+mn-lt"/>
                <a:cs typeface="+mn-lt"/>
              </a:rPr>
              <a:t>realise</a:t>
            </a:r>
            <a:r>
              <a:rPr lang="en-US" sz="2000" dirty="0">
                <a:latin typeface="Ubuntu"/>
                <a:ea typeface="+mn-lt"/>
                <a:cs typeface="+mn-lt"/>
              </a:rPr>
              <a:t> these are some of the ingredients found in cigarettes.</a:t>
            </a:r>
            <a:endParaRPr lang="en-US" sz="2000" dirty="0">
              <a:latin typeface="Ubuntu"/>
            </a:endParaRPr>
          </a:p>
          <a:p>
            <a:endParaRPr lang="en-US" sz="2000">
              <a:latin typeface="Ubuntu"/>
            </a:endParaRPr>
          </a:p>
          <a:p>
            <a:endParaRPr lang="en-US" sz="2000">
              <a:latin typeface="Ubuntu"/>
            </a:endParaRPr>
          </a:p>
          <a:p>
            <a:endParaRPr lang="en-US"/>
          </a:p>
          <a:p>
            <a:pPr algn="ctr"/>
            <a:endParaRPr lang="en-US"/>
          </a:p>
        </p:txBody>
      </p:sp>
    </p:spTree>
    <p:extLst>
      <p:ext uri="{BB962C8B-B14F-4D97-AF65-F5344CB8AC3E}">
        <p14:creationId xmlns:p14="http://schemas.microsoft.com/office/powerpoint/2010/main" val="329686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F3CC2-4E85-8F49-EF03-C818BEC20E0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678F5B1-0697-C555-540C-29EA976DFB0B}"/>
              </a:ext>
            </a:extLst>
          </p:cNvPr>
          <p:cNvSpPr txBox="1"/>
          <p:nvPr/>
        </p:nvSpPr>
        <p:spPr>
          <a:xfrm>
            <a:off x="3115464" y="263769"/>
            <a:ext cx="595289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tx2">
                    <a:lumMod val="76000"/>
                    <a:lumOff val="24000"/>
                  </a:schemeClr>
                </a:solidFill>
                <a:latin typeface="Ubuntu"/>
                <a:ea typeface="+mn-lt"/>
                <a:cs typeface="+mn-lt"/>
              </a:rPr>
              <a:t>We're going to make a soup!</a:t>
            </a:r>
            <a:r>
              <a:rPr lang="en-US" sz="2800" dirty="0">
                <a:solidFill>
                  <a:srgbClr val="000000"/>
                </a:solidFill>
                <a:latin typeface="Ubuntu"/>
                <a:ea typeface="+mn-lt"/>
                <a:cs typeface="+mn-lt"/>
              </a:rPr>
              <a:t> </a:t>
            </a:r>
            <a:endParaRPr lang="en-US" dirty="0"/>
          </a:p>
        </p:txBody>
      </p:sp>
      <p:sp>
        <p:nvSpPr>
          <p:cNvPr id="2" name="TextBox 1">
            <a:extLst>
              <a:ext uri="{FF2B5EF4-FFF2-40B4-BE49-F238E27FC236}">
                <a16:creationId xmlns:a16="http://schemas.microsoft.com/office/drawing/2014/main" id="{6AC82E20-E6DA-2700-5250-CEAC0F6DA0B7}"/>
              </a:ext>
            </a:extLst>
          </p:cNvPr>
          <p:cNvSpPr txBox="1"/>
          <p:nvPr/>
        </p:nvSpPr>
        <p:spPr>
          <a:xfrm>
            <a:off x="587168" y="3030220"/>
            <a:ext cx="2931471"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Ubuntu"/>
            </a:endParaRPr>
          </a:p>
          <a:p>
            <a:endParaRPr lang="en-US">
              <a:latin typeface="Ubuntu"/>
            </a:endParaRPr>
          </a:p>
          <a:p>
            <a:r>
              <a:rPr lang="en-US">
                <a:latin typeface="Ubuntu"/>
                <a:cs typeface="Times New Roman"/>
              </a:rPr>
              <a:t>Other items needed are:</a:t>
            </a:r>
            <a:endParaRPr lang="en-US">
              <a:latin typeface="Ubuntu"/>
            </a:endParaRPr>
          </a:p>
          <a:p>
            <a:r>
              <a:rPr lang="en-US">
                <a:latin typeface="Ubuntu"/>
                <a:cs typeface="Times New Roman"/>
              </a:rPr>
              <a:t>· A spoon</a:t>
            </a:r>
            <a:endParaRPr lang="en-US">
              <a:latin typeface="Ubuntu"/>
            </a:endParaRPr>
          </a:p>
          <a:p>
            <a:r>
              <a:rPr lang="en-US">
                <a:latin typeface="Ubuntu"/>
                <a:cs typeface="Times New Roman"/>
              </a:rPr>
              <a:t>· A large bowl</a:t>
            </a:r>
            <a:endParaRPr lang="en-US">
              <a:latin typeface="Ubuntu"/>
            </a:endParaRPr>
          </a:p>
          <a:p>
            <a:r>
              <a:rPr lang="en-US">
                <a:latin typeface="Ubuntu"/>
                <a:cs typeface="Times New Roman"/>
              </a:rPr>
              <a:t>· Paper towels</a:t>
            </a:r>
            <a:endParaRPr lang="en-US">
              <a:latin typeface="Ubuntu"/>
            </a:endParaRPr>
          </a:p>
          <a:p>
            <a:endParaRPr lang="en-US">
              <a:latin typeface="Ubuntu"/>
              <a:cs typeface="Times New Roman"/>
            </a:endParaRPr>
          </a:p>
          <a:p>
            <a:endParaRPr lang="en-US">
              <a:latin typeface="Ubuntu"/>
              <a:cs typeface="Times New Roman"/>
            </a:endParaRPr>
          </a:p>
          <a:p>
            <a:endParaRPr lang="en-US"/>
          </a:p>
        </p:txBody>
      </p:sp>
      <p:graphicFrame>
        <p:nvGraphicFramePr>
          <p:cNvPr id="4" name="Table 3">
            <a:extLst>
              <a:ext uri="{FF2B5EF4-FFF2-40B4-BE49-F238E27FC236}">
                <a16:creationId xmlns:a16="http://schemas.microsoft.com/office/drawing/2014/main" id="{20E07C43-E179-3FEE-3F8C-6D69450E5EDC}"/>
              </a:ext>
            </a:extLst>
          </p:cNvPr>
          <p:cNvGraphicFramePr>
            <a:graphicFrameLocks noGrp="1"/>
          </p:cNvGraphicFramePr>
          <p:nvPr>
            <p:extLst>
              <p:ext uri="{D42A27DB-BD31-4B8C-83A1-F6EECF244321}">
                <p14:modId xmlns:p14="http://schemas.microsoft.com/office/powerpoint/2010/main" val="3596254904"/>
              </p:ext>
            </p:extLst>
          </p:nvPr>
        </p:nvGraphicFramePr>
        <p:xfrm>
          <a:off x="4736122" y="1160584"/>
          <a:ext cx="5545154" cy="5360047"/>
        </p:xfrm>
        <a:graphic>
          <a:graphicData uri="http://schemas.openxmlformats.org/drawingml/2006/table">
            <a:tbl>
              <a:tblPr firstRow="1" bandRow="1">
                <a:tableStyleId>{5C22544A-7EE6-4342-B048-85BDC9FD1C3A}</a:tableStyleId>
              </a:tblPr>
              <a:tblGrid>
                <a:gridCol w="2115361">
                  <a:extLst>
                    <a:ext uri="{9D8B030D-6E8A-4147-A177-3AD203B41FA5}">
                      <a16:colId xmlns:a16="http://schemas.microsoft.com/office/drawing/2014/main" val="1116070811"/>
                    </a:ext>
                  </a:extLst>
                </a:gridCol>
                <a:gridCol w="3429793">
                  <a:extLst>
                    <a:ext uri="{9D8B030D-6E8A-4147-A177-3AD203B41FA5}">
                      <a16:colId xmlns:a16="http://schemas.microsoft.com/office/drawing/2014/main" val="1293447278"/>
                    </a:ext>
                  </a:extLst>
                </a:gridCol>
              </a:tblGrid>
              <a:tr h="352985">
                <a:tc>
                  <a:txBody>
                    <a:bodyPr/>
                    <a:lstStyle/>
                    <a:p>
                      <a:r>
                        <a:rPr lang="en-US" sz="1600">
                          <a:latin typeface="Ubuntu"/>
                        </a:rPr>
                        <a:t>Ingredient </a:t>
                      </a:r>
                    </a:p>
                  </a:txBody>
                  <a:tcPr/>
                </a:tc>
                <a:tc>
                  <a:txBody>
                    <a:bodyPr/>
                    <a:lstStyle/>
                    <a:p>
                      <a:r>
                        <a:rPr lang="en-US" sz="1600">
                          <a:latin typeface="Ubuntu"/>
                        </a:rPr>
                        <a:t>Alternative </a:t>
                      </a:r>
                    </a:p>
                  </a:txBody>
                  <a:tcPr/>
                </a:tc>
                <a:extLst>
                  <a:ext uri="{0D108BD9-81ED-4DB2-BD59-A6C34878D82A}">
                    <a16:rowId xmlns:a16="http://schemas.microsoft.com/office/drawing/2014/main" val="887532603"/>
                  </a:ext>
                </a:extLst>
              </a:tr>
              <a:tr h="370840">
                <a:tc>
                  <a:txBody>
                    <a:bodyPr/>
                    <a:lstStyle/>
                    <a:p>
                      <a:pPr algn="l"/>
                      <a:r>
                        <a:rPr lang="en-US" sz="1600">
                          <a:latin typeface="Ubuntu"/>
                        </a:rPr>
                        <a:t>Sugar </a:t>
                      </a:r>
                    </a:p>
                  </a:txBody>
                  <a:tcPr/>
                </a:tc>
                <a:tc>
                  <a:txBody>
                    <a:bodyPr/>
                    <a:lstStyle/>
                    <a:p>
                      <a:pPr algn="l"/>
                      <a:r>
                        <a:rPr lang="en-US" sz="1600">
                          <a:latin typeface="Ubuntu"/>
                        </a:rPr>
                        <a:t>-</a:t>
                      </a:r>
                    </a:p>
                  </a:txBody>
                  <a:tcPr/>
                </a:tc>
                <a:extLst>
                  <a:ext uri="{0D108BD9-81ED-4DB2-BD59-A6C34878D82A}">
                    <a16:rowId xmlns:a16="http://schemas.microsoft.com/office/drawing/2014/main" val="3666684139"/>
                  </a:ext>
                </a:extLst>
              </a:tr>
              <a:tr h="370840">
                <a:tc>
                  <a:txBody>
                    <a:bodyPr/>
                    <a:lstStyle/>
                    <a:p>
                      <a:pPr algn="l"/>
                      <a:r>
                        <a:rPr lang="en-US" sz="1600">
                          <a:latin typeface="Ubuntu"/>
                        </a:rPr>
                        <a:t>Honey </a:t>
                      </a:r>
                    </a:p>
                  </a:txBody>
                  <a:tcPr/>
                </a:tc>
                <a:tc>
                  <a:txBody>
                    <a:bodyPr/>
                    <a:lstStyle/>
                    <a:p>
                      <a:pPr algn="l"/>
                      <a:r>
                        <a:rPr lang="en-US" sz="1600">
                          <a:latin typeface="Ubuntu"/>
                        </a:rPr>
                        <a:t>-</a:t>
                      </a:r>
                    </a:p>
                  </a:txBody>
                  <a:tcPr/>
                </a:tc>
                <a:extLst>
                  <a:ext uri="{0D108BD9-81ED-4DB2-BD59-A6C34878D82A}">
                    <a16:rowId xmlns:a16="http://schemas.microsoft.com/office/drawing/2014/main" val="1743509737"/>
                  </a:ext>
                </a:extLst>
              </a:tr>
              <a:tr h="370840">
                <a:tc>
                  <a:txBody>
                    <a:bodyPr/>
                    <a:lstStyle/>
                    <a:p>
                      <a:pPr algn="l"/>
                      <a:r>
                        <a:rPr lang="en-US" sz="1600">
                          <a:latin typeface="Ubuntu"/>
                        </a:rPr>
                        <a:t>Vanilla extract </a:t>
                      </a:r>
                    </a:p>
                  </a:txBody>
                  <a:tcPr/>
                </a:tc>
                <a:tc>
                  <a:txBody>
                    <a:bodyPr/>
                    <a:lstStyle/>
                    <a:p>
                      <a:pPr algn="l"/>
                      <a:r>
                        <a:rPr lang="en-US" sz="1600">
                          <a:latin typeface="Ubuntu"/>
                        </a:rPr>
                        <a:t>-</a:t>
                      </a:r>
                    </a:p>
                  </a:txBody>
                  <a:tcPr/>
                </a:tc>
                <a:extLst>
                  <a:ext uri="{0D108BD9-81ED-4DB2-BD59-A6C34878D82A}">
                    <a16:rowId xmlns:a16="http://schemas.microsoft.com/office/drawing/2014/main" val="2796882515"/>
                  </a:ext>
                </a:extLst>
              </a:tr>
              <a:tr h="370840">
                <a:tc>
                  <a:txBody>
                    <a:bodyPr/>
                    <a:lstStyle/>
                    <a:p>
                      <a:pPr algn="l"/>
                      <a:r>
                        <a:rPr lang="en-US" sz="1600">
                          <a:latin typeface="Ubuntu"/>
                        </a:rPr>
                        <a:t>Cocoa</a:t>
                      </a:r>
                    </a:p>
                  </a:txBody>
                  <a:tcPr/>
                </a:tc>
                <a:tc>
                  <a:txBody>
                    <a:bodyPr/>
                    <a:lstStyle/>
                    <a:p>
                      <a:pPr algn="l"/>
                      <a:r>
                        <a:rPr lang="en-US" sz="1600">
                          <a:latin typeface="Ubuntu"/>
                        </a:rPr>
                        <a:t>-</a:t>
                      </a:r>
                    </a:p>
                  </a:txBody>
                  <a:tcPr/>
                </a:tc>
                <a:extLst>
                  <a:ext uri="{0D108BD9-81ED-4DB2-BD59-A6C34878D82A}">
                    <a16:rowId xmlns:a16="http://schemas.microsoft.com/office/drawing/2014/main" val="150051243"/>
                  </a:ext>
                </a:extLst>
              </a:tr>
              <a:tr h="370840">
                <a:tc>
                  <a:txBody>
                    <a:bodyPr/>
                    <a:lstStyle/>
                    <a:p>
                      <a:pPr lvl="0" algn="l">
                        <a:buNone/>
                      </a:pPr>
                      <a:r>
                        <a:rPr lang="en-US" sz="1600" b="0" i="0" u="none" strike="noStrike" noProof="0" err="1">
                          <a:solidFill>
                            <a:srgbClr val="000000"/>
                          </a:solidFill>
                          <a:latin typeface="Ubuntu"/>
                        </a:rPr>
                        <a:t>Liquorice</a:t>
                      </a:r>
                      <a:endParaRPr lang="en-US" sz="1600">
                        <a:latin typeface="Ubuntu"/>
                      </a:endParaRPr>
                    </a:p>
                  </a:txBody>
                  <a:tcPr/>
                </a:tc>
                <a:tc>
                  <a:txBody>
                    <a:bodyPr/>
                    <a:lstStyle/>
                    <a:p>
                      <a:pPr algn="l"/>
                      <a:r>
                        <a:rPr lang="en-US" sz="1600">
                          <a:latin typeface="Ubuntu"/>
                        </a:rPr>
                        <a:t>-</a:t>
                      </a:r>
                    </a:p>
                  </a:txBody>
                  <a:tcPr/>
                </a:tc>
                <a:extLst>
                  <a:ext uri="{0D108BD9-81ED-4DB2-BD59-A6C34878D82A}">
                    <a16:rowId xmlns:a16="http://schemas.microsoft.com/office/drawing/2014/main" val="522753052"/>
                  </a:ext>
                </a:extLst>
              </a:tr>
              <a:tr h="370840">
                <a:tc>
                  <a:txBody>
                    <a:bodyPr/>
                    <a:lstStyle/>
                    <a:p>
                      <a:pPr lvl="0" algn="l">
                        <a:buNone/>
                      </a:pPr>
                      <a:r>
                        <a:rPr lang="en-US" sz="1600" b="0" i="0" u="none" strike="noStrike" noProof="0">
                          <a:solidFill>
                            <a:srgbClr val="000000"/>
                          </a:solidFill>
                          <a:latin typeface="Ubuntu"/>
                        </a:rPr>
                        <a:t>Toilet cleaner/bleach</a:t>
                      </a:r>
                      <a:endParaRPr lang="en-US" sz="1600">
                        <a:latin typeface="Ubuntu"/>
                      </a:endParaRPr>
                    </a:p>
                  </a:txBody>
                  <a:tcPr/>
                </a:tc>
                <a:tc>
                  <a:txBody>
                    <a:bodyPr/>
                    <a:lstStyle/>
                    <a:p>
                      <a:pPr algn="l"/>
                      <a:r>
                        <a:rPr lang="en-US" sz="1600">
                          <a:latin typeface="Ubuntu"/>
                        </a:rPr>
                        <a:t>Vinegar </a:t>
                      </a:r>
                    </a:p>
                  </a:txBody>
                  <a:tcPr/>
                </a:tc>
                <a:extLst>
                  <a:ext uri="{0D108BD9-81ED-4DB2-BD59-A6C34878D82A}">
                    <a16:rowId xmlns:a16="http://schemas.microsoft.com/office/drawing/2014/main" val="3150532649"/>
                  </a:ext>
                </a:extLst>
              </a:tr>
              <a:tr h="370840">
                <a:tc>
                  <a:txBody>
                    <a:bodyPr/>
                    <a:lstStyle/>
                    <a:p>
                      <a:pPr lvl="0" algn="l">
                        <a:buNone/>
                      </a:pPr>
                      <a:r>
                        <a:rPr lang="en-US" sz="1600" b="0" i="0" u="none" strike="noStrike" noProof="0">
                          <a:solidFill>
                            <a:srgbClr val="000000"/>
                          </a:solidFill>
                          <a:latin typeface="Ubuntu"/>
                        </a:rPr>
                        <a:t>Nail Varnish remover</a:t>
                      </a:r>
                      <a:endParaRPr lang="en-US" sz="1600">
                        <a:latin typeface="Ubuntu"/>
                      </a:endParaRPr>
                    </a:p>
                  </a:txBody>
                  <a:tcPr/>
                </a:tc>
                <a:tc>
                  <a:txBody>
                    <a:bodyPr/>
                    <a:lstStyle/>
                    <a:p>
                      <a:pPr algn="l"/>
                      <a:r>
                        <a:rPr lang="en-US" sz="1600">
                          <a:latin typeface="Ubuntu"/>
                        </a:rPr>
                        <a:t>-</a:t>
                      </a:r>
                    </a:p>
                  </a:txBody>
                  <a:tcPr/>
                </a:tc>
                <a:extLst>
                  <a:ext uri="{0D108BD9-81ED-4DB2-BD59-A6C34878D82A}">
                    <a16:rowId xmlns:a16="http://schemas.microsoft.com/office/drawing/2014/main" val="3074848665"/>
                  </a:ext>
                </a:extLst>
              </a:tr>
              <a:tr h="370839">
                <a:tc>
                  <a:txBody>
                    <a:bodyPr/>
                    <a:lstStyle/>
                    <a:p>
                      <a:pPr lvl="0" algn="l">
                        <a:buNone/>
                      </a:pPr>
                      <a:r>
                        <a:rPr lang="en-US" sz="1600" b="0" i="0" u="none" strike="noStrike" noProof="0">
                          <a:solidFill>
                            <a:srgbClr val="000000"/>
                          </a:solidFill>
                          <a:latin typeface="Ubuntu"/>
                        </a:rPr>
                        <a:t>Antifreeze</a:t>
                      </a:r>
                      <a:endParaRPr lang="en-US" sz="1600">
                        <a:latin typeface="Ubuntu"/>
                      </a:endParaRPr>
                    </a:p>
                  </a:txBody>
                  <a:tcPr/>
                </a:tc>
                <a:tc>
                  <a:txBody>
                    <a:bodyPr/>
                    <a:lstStyle/>
                    <a:p>
                      <a:pPr lvl="0" algn="l">
                        <a:buNone/>
                      </a:pPr>
                      <a:r>
                        <a:rPr lang="en-US" sz="1600">
                          <a:latin typeface="Ubuntu"/>
                        </a:rPr>
                        <a:t>Green </a:t>
                      </a:r>
                      <a:r>
                        <a:rPr lang="en-US" sz="1600" err="1">
                          <a:latin typeface="Ubuntu"/>
                        </a:rPr>
                        <a:t>coloured</a:t>
                      </a:r>
                      <a:r>
                        <a:rPr lang="en-US" sz="1600">
                          <a:latin typeface="Ubuntu"/>
                        </a:rPr>
                        <a:t> water</a:t>
                      </a:r>
                    </a:p>
                  </a:txBody>
                  <a:tcPr/>
                </a:tc>
                <a:extLst>
                  <a:ext uri="{0D108BD9-81ED-4DB2-BD59-A6C34878D82A}">
                    <a16:rowId xmlns:a16="http://schemas.microsoft.com/office/drawing/2014/main" val="2711060131"/>
                  </a:ext>
                </a:extLst>
              </a:tr>
              <a:tr h="370838">
                <a:tc>
                  <a:txBody>
                    <a:bodyPr/>
                    <a:lstStyle/>
                    <a:p>
                      <a:pPr lvl="0" algn="l">
                        <a:buNone/>
                      </a:pPr>
                      <a:r>
                        <a:rPr lang="en-US" sz="1600" b="0" i="0" u="none" strike="noStrike" noProof="0" err="1">
                          <a:solidFill>
                            <a:srgbClr val="000000"/>
                          </a:solidFill>
                          <a:latin typeface="Ubuntu"/>
                        </a:rPr>
                        <a:t>Fertiliser</a:t>
                      </a:r>
                      <a:endParaRPr lang="en-US" sz="1600">
                        <a:latin typeface="Ubuntu"/>
                      </a:endParaRPr>
                    </a:p>
                  </a:txBody>
                  <a:tcPr/>
                </a:tc>
                <a:tc>
                  <a:txBody>
                    <a:bodyPr/>
                    <a:lstStyle/>
                    <a:p>
                      <a:pPr lvl="0" algn="l">
                        <a:buNone/>
                      </a:pPr>
                      <a:r>
                        <a:rPr lang="en-US" sz="1600">
                          <a:latin typeface="Ubuntu"/>
                        </a:rPr>
                        <a:t>Lentils</a:t>
                      </a:r>
                    </a:p>
                  </a:txBody>
                  <a:tcPr/>
                </a:tc>
                <a:extLst>
                  <a:ext uri="{0D108BD9-81ED-4DB2-BD59-A6C34878D82A}">
                    <a16:rowId xmlns:a16="http://schemas.microsoft.com/office/drawing/2014/main" val="3021380217"/>
                  </a:ext>
                </a:extLst>
              </a:tr>
              <a:tr h="370838">
                <a:tc>
                  <a:txBody>
                    <a:bodyPr/>
                    <a:lstStyle/>
                    <a:p>
                      <a:pPr lvl="0" algn="l">
                        <a:buNone/>
                      </a:pPr>
                      <a:r>
                        <a:rPr lang="en-US" sz="1600" b="0" i="0" u="none" strike="noStrike" noProof="0">
                          <a:solidFill>
                            <a:srgbClr val="000000"/>
                          </a:solidFill>
                          <a:latin typeface="Ubuntu"/>
                        </a:rPr>
                        <a:t>Batteries</a:t>
                      </a:r>
                      <a:endParaRPr lang="en-US" sz="1600">
                        <a:latin typeface="Ubuntu"/>
                      </a:endParaRPr>
                    </a:p>
                  </a:txBody>
                  <a:tcPr/>
                </a:tc>
                <a:tc>
                  <a:txBody>
                    <a:bodyPr/>
                    <a:lstStyle/>
                    <a:p>
                      <a:pPr lvl="0" algn="l">
                        <a:buNone/>
                      </a:pPr>
                      <a:r>
                        <a:rPr lang="en-US" sz="1600">
                          <a:latin typeface="Ubuntu"/>
                        </a:rPr>
                        <a:t>-</a:t>
                      </a:r>
                    </a:p>
                  </a:txBody>
                  <a:tcPr/>
                </a:tc>
                <a:extLst>
                  <a:ext uri="{0D108BD9-81ED-4DB2-BD59-A6C34878D82A}">
                    <a16:rowId xmlns:a16="http://schemas.microsoft.com/office/drawing/2014/main" val="2477943069"/>
                  </a:ext>
                </a:extLst>
              </a:tr>
              <a:tr h="370838">
                <a:tc>
                  <a:txBody>
                    <a:bodyPr/>
                    <a:lstStyle/>
                    <a:p>
                      <a:pPr lvl="0" algn="l">
                        <a:buNone/>
                      </a:pPr>
                      <a:r>
                        <a:rPr lang="en-US" sz="1600" b="0" i="0" u="none" strike="noStrike" noProof="0">
                          <a:solidFill>
                            <a:srgbClr val="000000"/>
                          </a:solidFill>
                          <a:latin typeface="Ubuntu"/>
                        </a:rPr>
                        <a:t>Insecticide/fly spray</a:t>
                      </a:r>
                      <a:endParaRPr lang="en-US" sz="1600">
                        <a:latin typeface="Ubuntu"/>
                      </a:endParaRPr>
                    </a:p>
                  </a:txBody>
                  <a:tcPr/>
                </a:tc>
                <a:tc>
                  <a:txBody>
                    <a:bodyPr/>
                    <a:lstStyle/>
                    <a:p>
                      <a:pPr lvl="0" algn="l">
                        <a:buNone/>
                      </a:pPr>
                      <a:r>
                        <a:rPr lang="en-US" sz="1600">
                          <a:latin typeface="Ubuntu"/>
                        </a:rPr>
                        <a:t>Tonic water in a spray bottle </a:t>
                      </a:r>
                    </a:p>
                  </a:txBody>
                  <a:tcPr/>
                </a:tc>
                <a:extLst>
                  <a:ext uri="{0D108BD9-81ED-4DB2-BD59-A6C34878D82A}">
                    <a16:rowId xmlns:a16="http://schemas.microsoft.com/office/drawing/2014/main" val="3841136578"/>
                  </a:ext>
                </a:extLst>
              </a:tr>
              <a:tr h="348711">
                <a:tc>
                  <a:txBody>
                    <a:bodyPr/>
                    <a:lstStyle/>
                    <a:p>
                      <a:pPr lvl="0" algn="l">
                        <a:buNone/>
                      </a:pPr>
                      <a:r>
                        <a:rPr lang="en-US" sz="1600" b="0" i="0" u="none" strike="noStrike" noProof="0">
                          <a:solidFill>
                            <a:srgbClr val="000000"/>
                          </a:solidFill>
                          <a:latin typeface="Ubuntu"/>
                        </a:rPr>
                        <a:t>Rat poison</a:t>
                      </a:r>
                      <a:endParaRPr lang="en-US" sz="1600">
                        <a:latin typeface="Ubuntu"/>
                      </a:endParaRPr>
                    </a:p>
                  </a:txBody>
                  <a:tcPr/>
                </a:tc>
                <a:tc>
                  <a:txBody>
                    <a:bodyPr/>
                    <a:lstStyle/>
                    <a:p>
                      <a:pPr lvl="0" algn="l">
                        <a:buNone/>
                      </a:pPr>
                      <a:r>
                        <a:rPr lang="en-US" sz="1600">
                          <a:latin typeface="Ubuntu"/>
                        </a:rPr>
                        <a:t>Bird seed</a:t>
                      </a:r>
                    </a:p>
                  </a:txBody>
                  <a:tcPr/>
                </a:tc>
                <a:extLst>
                  <a:ext uri="{0D108BD9-81ED-4DB2-BD59-A6C34878D82A}">
                    <a16:rowId xmlns:a16="http://schemas.microsoft.com/office/drawing/2014/main" val="3593812929"/>
                  </a:ext>
                </a:extLst>
              </a:tr>
              <a:tr h="370838">
                <a:tc>
                  <a:txBody>
                    <a:bodyPr/>
                    <a:lstStyle/>
                    <a:p>
                      <a:pPr lvl="0" algn="l">
                        <a:buNone/>
                      </a:pPr>
                      <a:r>
                        <a:rPr lang="en-US" sz="1600" b="0" i="0" u="none" strike="noStrike" noProof="0">
                          <a:solidFill>
                            <a:srgbClr val="000000"/>
                          </a:solidFill>
                          <a:latin typeface="Ubuntu"/>
                        </a:rPr>
                        <a:t>Tar </a:t>
                      </a:r>
                    </a:p>
                  </a:txBody>
                  <a:tcPr/>
                </a:tc>
                <a:tc>
                  <a:txBody>
                    <a:bodyPr/>
                    <a:lstStyle/>
                    <a:p>
                      <a:pPr lvl="0" algn="l">
                        <a:buNone/>
                      </a:pPr>
                      <a:r>
                        <a:rPr lang="en-US" sz="1600">
                          <a:latin typeface="Ubuntu"/>
                        </a:rPr>
                        <a:t>marmite</a:t>
                      </a:r>
                    </a:p>
                  </a:txBody>
                  <a:tcPr/>
                </a:tc>
                <a:extLst>
                  <a:ext uri="{0D108BD9-81ED-4DB2-BD59-A6C34878D82A}">
                    <a16:rowId xmlns:a16="http://schemas.microsoft.com/office/drawing/2014/main" val="3777859924"/>
                  </a:ext>
                </a:extLst>
              </a:tr>
            </a:tbl>
          </a:graphicData>
        </a:graphic>
      </p:graphicFrame>
      <p:sp>
        <p:nvSpPr>
          <p:cNvPr id="5" name="TextBox 4">
            <a:extLst>
              <a:ext uri="{FF2B5EF4-FFF2-40B4-BE49-F238E27FC236}">
                <a16:creationId xmlns:a16="http://schemas.microsoft.com/office/drawing/2014/main" id="{14C293F3-6CD7-8354-62C9-66F283788CF7}"/>
              </a:ext>
            </a:extLst>
          </p:cNvPr>
          <p:cNvSpPr txBox="1"/>
          <p:nvPr/>
        </p:nvSpPr>
        <p:spPr>
          <a:xfrm>
            <a:off x="591403" y="1313597"/>
            <a:ext cx="349155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aseline="0" dirty="0">
                <a:latin typeface="Ubuntu"/>
                <a:ea typeface="Segoe UI"/>
                <a:cs typeface="Segoe UI"/>
              </a:rPr>
              <a:t>Here are the </a:t>
            </a:r>
            <a:r>
              <a:rPr lang="en-US">
                <a:latin typeface="Ubuntu"/>
                <a:ea typeface="Segoe UI"/>
                <a:cs typeface="Segoe UI"/>
              </a:rPr>
              <a:t>ingredients</a:t>
            </a:r>
            <a:r>
              <a:rPr lang="en-US" sz="1800" baseline="0" dirty="0">
                <a:latin typeface="Ubuntu"/>
                <a:ea typeface="Segoe UI"/>
                <a:cs typeface="Segoe UI"/>
              </a:rPr>
              <a:t> needed to complete this activity. As some of these ingredients are highly toxic, some have suggestions of alternative ingredients to use to replicate them. </a:t>
            </a:r>
            <a:endParaRPr lang="en-US" dirty="0"/>
          </a:p>
          <a:p>
            <a:pPr algn="ctr"/>
            <a:endParaRPr lang="en-US"/>
          </a:p>
        </p:txBody>
      </p:sp>
    </p:spTree>
    <p:extLst>
      <p:ext uri="{BB962C8B-B14F-4D97-AF65-F5344CB8AC3E}">
        <p14:creationId xmlns:p14="http://schemas.microsoft.com/office/powerpoint/2010/main" val="423288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5E1F2-23F1-DD5C-BC05-23281C7ADDB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EF2193-5589-9FFC-C518-BDB087DE658E}"/>
              </a:ext>
            </a:extLst>
          </p:cNvPr>
          <p:cNvSpPr txBox="1"/>
          <p:nvPr/>
        </p:nvSpPr>
        <p:spPr>
          <a:xfrm>
            <a:off x="1159460" y="1187298"/>
            <a:ext cx="2474831" cy="584775"/>
          </a:xfrm>
          <a:prstGeom prst="rect">
            <a:avLst/>
          </a:prstGeom>
          <a:solidFill>
            <a:schemeClr val="accent2">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err="1">
                <a:latin typeface="Ubuntu"/>
              </a:rPr>
              <a:t>Flavouring</a:t>
            </a:r>
            <a:r>
              <a:rPr lang="en-US" sz="2800">
                <a:latin typeface="Ubuntu"/>
              </a:rPr>
              <a:t> </a:t>
            </a:r>
          </a:p>
        </p:txBody>
      </p:sp>
      <p:sp>
        <p:nvSpPr>
          <p:cNvPr id="3" name="TextBox 2">
            <a:extLst>
              <a:ext uri="{FF2B5EF4-FFF2-40B4-BE49-F238E27FC236}">
                <a16:creationId xmlns:a16="http://schemas.microsoft.com/office/drawing/2014/main" id="{8A277A8C-1059-95E4-4DC3-D5C012A4F192}"/>
              </a:ext>
            </a:extLst>
          </p:cNvPr>
          <p:cNvSpPr txBox="1"/>
          <p:nvPr/>
        </p:nvSpPr>
        <p:spPr>
          <a:xfrm>
            <a:off x="8263988" y="1187296"/>
            <a:ext cx="2105037" cy="584775"/>
          </a:xfrm>
          <a:prstGeom prst="rect">
            <a:avLst/>
          </a:prstGeom>
          <a:solidFill>
            <a:schemeClr val="accent6">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Ubuntu"/>
              </a:rPr>
              <a:t>Chemical </a:t>
            </a:r>
          </a:p>
        </p:txBody>
      </p:sp>
      <p:sp>
        <p:nvSpPr>
          <p:cNvPr id="4" name="TextBox 3">
            <a:extLst>
              <a:ext uri="{FF2B5EF4-FFF2-40B4-BE49-F238E27FC236}">
                <a16:creationId xmlns:a16="http://schemas.microsoft.com/office/drawing/2014/main" id="{DFD81F2D-89F0-8881-D01D-0651FFB3533D}"/>
              </a:ext>
            </a:extLst>
          </p:cNvPr>
          <p:cNvSpPr txBox="1"/>
          <p:nvPr/>
        </p:nvSpPr>
        <p:spPr>
          <a:xfrm>
            <a:off x="2201605" y="6050649"/>
            <a:ext cx="210503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Cocoa</a:t>
            </a:r>
            <a:r>
              <a:rPr lang="en-US" sz="2800" b="1">
                <a:latin typeface="Ubuntu"/>
              </a:rPr>
              <a:t> </a:t>
            </a:r>
            <a:endParaRPr lang="en-US"/>
          </a:p>
        </p:txBody>
      </p:sp>
      <p:sp>
        <p:nvSpPr>
          <p:cNvPr id="5" name="TextBox 4">
            <a:extLst>
              <a:ext uri="{FF2B5EF4-FFF2-40B4-BE49-F238E27FC236}">
                <a16:creationId xmlns:a16="http://schemas.microsoft.com/office/drawing/2014/main" id="{825E8C10-D311-C70B-EACF-28E8AB0A01FE}"/>
              </a:ext>
            </a:extLst>
          </p:cNvPr>
          <p:cNvSpPr txBox="1"/>
          <p:nvPr/>
        </p:nvSpPr>
        <p:spPr>
          <a:xfrm>
            <a:off x="4016959" y="6196325"/>
            <a:ext cx="30127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Toilet cleaner</a:t>
            </a:r>
            <a:endParaRPr lang="en-US" sz="3200">
              <a:latin typeface="Ubuntu"/>
            </a:endParaRPr>
          </a:p>
        </p:txBody>
      </p:sp>
      <p:sp>
        <p:nvSpPr>
          <p:cNvPr id="6" name="TextBox 5">
            <a:extLst>
              <a:ext uri="{FF2B5EF4-FFF2-40B4-BE49-F238E27FC236}">
                <a16:creationId xmlns:a16="http://schemas.microsoft.com/office/drawing/2014/main" id="{7A12ED39-31D6-D1F1-5315-EFF9C4C0807E}"/>
              </a:ext>
            </a:extLst>
          </p:cNvPr>
          <p:cNvSpPr txBox="1"/>
          <p:nvPr/>
        </p:nvSpPr>
        <p:spPr>
          <a:xfrm>
            <a:off x="8757049" y="6196324"/>
            <a:ext cx="321441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Rat poison</a:t>
            </a:r>
            <a:r>
              <a:rPr lang="en-US" sz="3200">
                <a:latin typeface="Ubuntu"/>
              </a:rPr>
              <a:t> </a:t>
            </a:r>
            <a:endParaRPr lang="en-US" sz="3200"/>
          </a:p>
        </p:txBody>
      </p:sp>
      <p:sp>
        <p:nvSpPr>
          <p:cNvPr id="7" name="TextBox 6">
            <a:extLst>
              <a:ext uri="{FF2B5EF4-FFF2-40B4-BE49-F238E27FC236}">
                <a16:creationId xmlns:a16="http://schemas.microsoft.com/office/drawing/2014/main" id="{93B0D707-0CAD-21E5-01E0-CAC0D11E06E4}"/>
              </a:ext>
            </a:extLst>
          </p:cNvPr>
          <p:cNvSpPr txBox="1"/>
          <p:nvPr/>
        </p:nvSpPr>
        <p:spPr>
          <a:xfrm>
            <a:off x="8241575" y="5019707"/>
            <a:ext cx="32032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Vanilla extract</a:t>
            </a:r>
            <a:r>
              <a:rPr lang="en-US" sz="2800" b="1">
                <a:latin typeface="Ubuntu"/>
              </a:rPr>
              <a:t> </a:t>
            </a:r>
            <a:endParaRPr lang="en-US"/>
          </a:p>
        </p:txBody>
      </p:sp>
      <p:sp>
        <p:nvSpPr>
          <p:cNvPr id="8" name="TextBox 7">
            <a:extLst>
              <a:ext uri="{FF2B5EF4-FFF2-40B4-BE49-F238E27FC236}">
                <a16:creationId xmlns:a16="http://schemas.microsoft.com/office/drawing/2014/main" id="{7D720CF4-8C8C-A55A-EEE3-25C53B5520D2}"/>
              </a:ext>
            </a:extLst>
          </p:cNvPr>
          <p:cNvSpPr txBox="1"/>
          <p:nvPr/>
        </p:nvSpPr>
        <p:spPr>
          <a:xfrm>
            <a:off x="5227194" y="5019708"/>
            <a:ext cx="32368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Paint stripper</a:t>
            </a:r>
            <a:endParaRPr lang="en-US" sz="3200">
              <a:latin typeface="Ubuntu"/>
            </a:endParaRPr>
          </a:p>
        </p:txBody>
      </p:sp>
      <p:sp>
        <p:nvSpPr>
          <p:cNvPr id="9" name="TextBox 8">
            <a:extLst>
              <a:ext uri="{FF2B5EF4-FFF2-40B4-BE49-F238E27FC236}">
                <a16:creationId xmlns:a16="http://schemas.microsoft.com/office/drawing/2014/main" id="{9B89D014-4D87-92A0-3A3E-59EC2824922B}"/>
              </a:ext>
            </a:extLst>
          </p:cNvPr>
          <p:cNvSpPr txBox="1"/>
          <p:nvPr/>
        </p:nvSpPr>
        <p:spPr>
          <a:xfrm>
            <a:off x="375045" y="5030914"/>
            <a:ext cx="127580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Tar</a:t>
            </a:r>
            <a:r>
              <a:rPr lang="en-US" sz="3200">
                <a:latin typeface="Ubuntu"/>
              </a:rPr>
              <a:t> </a:t>
            </a:r>
            <a:endParaRPr lang="en-US" sz="3200"/>
          </a:p>
        </p:txBody>
      </p:sp>
      <p:sp>
        <p:nvSpPr>
          <p:cNvPr id="12" name="TextBox 11">
            <a:extLst>
              <a:ext uri="{FF2B5EF4-FFF2-40B4-BE49-F238E27FC236}">
                <a16:creationId xmlns:a16="http://schemas.microsoft.com/office/drawing/2014/main" id="{00FC6A0D-F92D-836E-9787-E14CAEC00342}"/>
              </a:ext>
            </a:extLst>
          </p:cNvPr>
          <p:cNvSpPr txBox="1"/>
          <p:nvPr/>
        </p:nvSpPr>
        <p:spPr>
          <a:xfrm>
            <a:off x="1686135" y="5030913"/>
            <a:ext cx="143268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Sugar</a:t>
            </a:r>
            <a:r>
              <a:rPr lang="en-US" sz="3200" b="1">
                <a:latin typeface="Ubuntu"/>
              </a:rPr>
              <a:t> </a:t>
            </a:r>
            <a:endParaRPr lang="en-US" sz="3200"/>
          </a:p>
        </p:txBody>
      </p:sp>
      <p:sp>
        <p:nvSpPr>
          <p:cNvPr id="13" name="TextBox 12">
            <a:extLst>
              <a:ext uri="{FF2B5EF4-FFF2-40B4-BE49-F238E27FC236}">
                <a16:creationId xmlns:a16="http://schemas.microsoft.com/office/drawing/2014/main" id="{5830B94C-8626-4CF6-4890-04B54AC93B47}"/>
              </a:ext>
            </a:extLst>
          </p:cNvPr>
          <p:cNvSpPr txBox="1"/>
          <p:nvPr/>
        </p:nvSpPr>
        <p:spPr>
          <a:xfrm>
            <a:off x="2918783" y="5613619"/>
            <a:ext cx="17128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Battery</a:t>
            </a:r>
            <a:r>
              <a:rPr lang="en-US" sz="2800" b="1">
                <a:latin typeface="Ubuntu"/>
              </a:rPr>
              <a:t> </a:t>
            </a:r>
            <a:endParaRPr lang="en-US"/>
          </a:p>
        </p:txBody>
      </p:sp>
      <p:sp>
        <p:nvSpPr>
          <p:cNvPr id="15" name="TextBox 14">
            <a:extLst>
              <a:ext uri="{FF2B5EF4-FFF2-40B4-BE49-F238E27FC236}">
                <a16:creationId xmlns:a16="http://schemas.microsoft.com/office/drawing/2014/main" id="{CD569868-1C48-FAE9-D45E-A230D16B964A}"/>
              </a:ext>
            </a:extLst>
          </p:cNvPr>
          <p:cNvSpPr txBox="1"/>
          <p:nvPr/>
        </p:nvSpPr>
        <p:spPr>
          <a:xfrm>
            <a:off x="9238899" y="5602413"/>
            <a:ext cx="268774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err="1">
                <a:latin typeface="Ubuntu"/>
                <a:ea typeface="Verdana"/>
              </a:rPr>
              <a:t>Liquorice</a:t>
            </a:r>
            <a:endParaRPr lang="en-US" sz="3200" err="1">
              <a:latin typeface="Ubuntu"/>
            </a:endParaRPr>
          </a:p>
        </p:txBody>
      </p:sp>
      <p:sp>
        <p:nvSpPr>
          <p:cNvPr id="18" name="TextBox 17">
            <a:extLst>
              <a:ext uri="{FF2B5EF4-FFF2-40B4-BE49-F238E27FC236}">
                <a16:creationId xmlns:a16="http://schemas.microsoft.com/office/drawing/2014/main" id="{84BA0494-36E9-B146-BE5D-1CCEEE447330}"/>
              </a:ext>
            </a:extLst>
          </p:cNvPr>
          <p:cNvSpPr txBox="1"/>
          <p:nvPr/>
        </p:nvSpPr>
        <p:spPr>
          <a:xfrm>
            <a:off x="3120487" y="5019708"/>
            <a:ext cx="210503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err="1">
                <a:latin typeface="Ubuntu"/>
                <a:ea typeface="Verdana"/>
              </a:rPr>
              <a:t>Fertiliser</a:t>
            </a:r>
            <a:r>
              <a:rPr lang="en-US" sz="2800" b="1">
                <a:latin typeface="Ubuntu"/>
              </a:rPr>
              <a:t> </a:t>
            </a:r>
            <a:endParaRPr lang="en-US"/>
          </a:p>
        </p:txBody>
      </p:sp>
      <p:sp>
        <p:nvSpPr>
          <p:cNvPr id="19" name="TextBox 18">
            <a:extLst>
              <a:ext uri="{FF2B5EF4-FFF2-40B4-BE49-F238E27FC236}">
                <a16:creationId xmlns:a16="http://schemas.microsoft.com/office/drawing/2014/main" id="{FFC02EE2-CF6E-54DF-D3A7-287E5AC58EF4}"/>
              </a:ext>
            </a:extLst>
          </p:cNvPr>
          <p:cNvSpPr txBox="1"/>
          <p:nvPr/>
        </p:nvSpPr>
        <p:spPr>
          <a:xfrm>
            <a:off x="7031340" y="6196325"/>
            <a:ext cx="149992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Honey</a:t>
            </a:r>
            <a:r>
              <a:rPr lang="en-US" sz="2800">
                <a:latin typeface="Ubuntu"/>
              </a:rPr>
              <a:t> </a:t>
            </a:r>
            <a:endParaRPr lang="en-US"/>
          </a:p>
        </p:txBody>
      </p:sp>
      <p:sp>
        <p:nvSpPr>
          <p:cNvPr id="20" name="TextBox 19">
            <a:extLst>
              <a:ext uri="{FF2B5EF4-FFF2-40B4-BE49-F238E27FC236}">
                <a16:creationId xmlns:a16="http://schemas.microsoft.com/office/drawing/2014/main" id="{EFE712E2-3E86-675B-5945-465B1A6B715A}"/>
              </a:ext>
            </a:extLst>
          </p:cNvPr>
          <p:cNvSpPr txBox="1"/>
          <p:nvPr/>
        </p:nvSpPr>
        <p:spPr>
          <a:xfrm>
            <a:off x="7457164" y="5602412"/>
            <a:ext cx="1780064" cy="59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De-icer</a:t>
            </a:r>
            <a:r>
              <a:rPr lang="en-US" sz="3200" b="1">
                <a:latin typeface="Ubuntu"/>
              </a:rPr>
              <a:t> </a:t>
            </a:r>
            <a:endParaRPr lang="en-US" sz="3200"/>
          </a:p>
        </p:txBody>
      </p:sp>
      <p:sp>
        <p:nvSpPr>
          <p:cNvPr id="21" name="TextBox 20">
            <a:extLst>
              <a:ext uri="{FF2B5EF4-FFF2-40B4-BE49-F238E27FC236}">
                <a16:creationId xmlns:a16="http://schemas.microsoft.com/office/drawing/2014/main" id="{31481B16-2184-5D8E-1257-038E4D1E353F}"/>
              </a:ext>
            </a:extLst>
          </p:cNvPr>
          <p:cNvSpPr txBox="1"/>
          <p:nvPr/>
        </p:nvSpPr>
        <p:spPr>
          <a:xfrm>
            <a:off x="375049" y="5613619"/>
            <a:ext cx="202659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ea typeface="Verdana"/>
              </a:rPr>
              <a:t>Fly killer</a:t>
            </a:r>
            <a:r>
              <a:rPr lang="en-US" sz="2800" b="1">
                <a:latin typeface="Ubuntu"/>
              </a:rPr>
              <a:t> </a:t>
            </a:r>
            <a:endParaRPr lang="en-US"/>
          </a:p>
        </p:txBody>
      </p:sp>
      <p:sp>
        <p:nvSpPr>
          <p:cNvPr id="22" name="TextBox 21">
            <a:extLst>
              <a:ext uri="{FF2B5EF4-FFF2-40B4-BE49-F238E27FC236}">
                <a16:creationId xmlns:a16="http://schemas.microsoft.com/office/drawing/2014/main" id="{E48B2745-FB3B-A1B7-DC31-779F16084B20}"/>
              </a:ext>
            </a:extLst>
          </p:cNvPr>
          <p:cNvSpPr txBox="1"/>
          <p:nvPr/>
        </p:nvSpPr>
        <p:spPr>
          <a:xfrm>
            <a:off x="4924636" y="5613617"/>
            <a:ext cx="234035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Ubuntu"/>
              </a:rPr>
              <a:t>Moth balls</a:t>
            </a:r>
          </a:p>
        </p:txBody>
      </p:sp>
      <p:sp>
        <p:nvSpPr>
          <p:cNvPr id="10" name="TextBox 9">
            <a:extLst>
              <a:ext uri="{FF2B5EF4-FFF2-40B4-BE49-F238E27FC236}">
                <a16:creationId xmlns:a16="http://schemas.microsoft.com/office/drawing/2014/main" id="{BFA4D3DC-156E-BE77-A2AC-BE69A9B822E7}"/>
              </a:ext>
            </a:extLst>
          </p:cNvPr>
          <p:cNvSpPr txBox="1"/>
          <p:nvPr/>
        </p:nvSpPr>
        <p:spPr>
          <a:xfrm>
            <a:off x="3653229" y="350623"/>
            <a:ext cx="460381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Ubuntu"/>
              </a:rPr>
              <a:t>Move the cigarette ingredients to under the correct heading</a:t>
            </a:r>
          </a:p>
        </p:txBody>
      </p:sp>
    </p:spTree>
    <p:extLst>
      <p:ext uri="{BB962C8B-B14F-4D97-AF65-F5344CB8AC3E}">
        <p14:creationId xmlns:p14="http://schemas.microsoft.com/office/powerpoint/2010/main" val="3402291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C1D481B-DBDF-9F5C-6708-FC88420A7B76}"/>
              </a:ext>
            </a:extLst>
          </p:cNvPr>
          <p:cNvSpPr txBox="1"/>
          <p:nvPr/>
        </p:nvSpPr>
        <p:spPr>
          <a:xfrm>
            <a:off x="2521554" y="277431"/>
            <a:ext cx="7152640" cy="707886"/>
          </a:xfrm>
          <a:prstGeom prst="rect">
            <a:avLst/>
          </a:prstGeom>
          <a:noFill/>
        </p:spPr>
        <p:txBody>
          <a:bodyPr wrap="square" lIns="91440" tIns="45720" rIns="91440" bIns="45720" rtlCol="0" anchor="t">
            <a:spAutoFit/>
          </a:bodyPr>
          <a:lstStyle/>
          <a:p>
            <a:r>
              <a:rPr lang="en-GB" sz="4000" b="1">
                <a:solidFill>
                  <a:schemeClr val="tx2">
                    <a:lumMod val="76000"/>
                    <a:lumOff val="24000"/>
                  </a:schemeClr>
                </a:solidFill>
                <a:latin typeface="Ubuntu"/>
              </a:rPr>
              <a:t>What’s inside a cigarette?</a:t>
            </a:r>
          </a:p>
        </p:txBody>
      </p:sp>
      <p:sp>
        <p:nvSpPr>
          <p:cNvPr id="5" name="TextBox 4">
            <a:extLst>
              <a:ext uri="{FF2B5EF4-FFF2-40B4-BE49-F238E27FC236}">
                <a16:creationId xmlns:a16="http://schemas.microsoft.com/office/drawing/2014/main" id="{A9084082-502C-C691-D6DF-10F7AFD374B4}"/>
              </a:ext>
            </a:extLst>
          </p:cNvPr>
          <p:cNvSpPr txBox="1"/>
          <p:nvPr/>
        </p:nvSpPr>
        <p:spPr>
          <a:xfrm>
            <a:off x="312169" y="985014"/>
            <a:ext cx="10438877" cy="5878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latin typeface="Ubuntu"/>
              </a:rPr>
              <a:t>A single cigarette contains over 7,000 chemicals.</a:t>
            </a:r>
          </a:p>
          <a:p>
            <a:pPr marL="285750" indent="-285750">
              <a:buFont typeface="Arial"/>
              <a:buChar char="•"/>
            </a:pPr>
            <a:endParaRPr lang="en-US" sz="2000">
              <a:latin typeface="Ubuntu"/>
            </a:endParaRPr>
          </a:p>
          <a:p>
            <a:pPr marL="285750" indent="-285750">
              <a:buFont typeface="Arial"/>
              <a:buChar char="•"/>
            </a:pPr>
            <a:r>
              <a:rPr lang="en-US" sz="2000">
                <a:latin typeface="Ubuntu"/>
              </a:rPr>
              <a:t>Many of the chemicals found in cigarettes are extremely harmful. </a:t>
            </a:r>
          </a:p>
          <a:p>
            <a:pPr marL="285750" indent="-285750">
              <a:buFont typeface="Arial"/>
              <a:buChar char="•"/>
            </a:pPr>
            <a:endParaRPr lang="en-US" sz="2000">
              <a:latin typeface="Ubuntu"/>
            </a:endParaRPr>
          </a:p>
          <a:p>
            <a:pPr marL="285750" indent="-285750">
              <a:buFont typeface="Arial"/>
              <a:buChar char="•"/>
            </a:pPr>
            <a:r>
              <a:rPr lang="en-US" sz="2000">
                <a:latin typeface="Ubuntu"/>
              </a:rPr>
              <a:t>Some of these identified chemicals are known as carcinogens (substances capable of causing cancer).</a:t>
            </a:r>
          </a:p>
          <a:p>
            <a:pPr marL="285750" indent="-285750">
              <a:buFont typeface="Arial"/>
              <a:buChar char="•"/>
            </a:pPr>
            <a:endParaRPr lang="en-US" sz="2000">
              <a:latin typeface="Ubuntu"/>
            </a:endParaRPr>
          </a:p>
          <a:p>
            <a:pPr marL="285750" indent="-285750">
              <a:buFont typeface="Arial"/>
              <a:buChar char="•"/>
            </a:pPr>
            <a:r>
              <a:rPr lang="en-US" sz="2000">
                <a:latin typeface="Ubuntu"/>
              </a:rPr>
              <a:t>Chemicals introduced during the agricultural phase of tobacco production include pesticides and </a:t>
            </a:r>
            <a:r>
              <a:rPr lang="en-US" sz="2000" err="1">
                <a:latin typeface="Ubuntu"/>
              </a:rPr>
              <a:t>fertilisers</a:t>
            </a:r>
            <a:r>
              <a:rPr lang="en-US" sz="2000">
                <a:latin typeface="Ubuntu"/>
              </a:rPr>
              <a:t>. </a:t>
            </a:r>
          </a:p>
          <a:p>
            <a:pPr marL="285750" indent="-285750">
              <a:buFont typeface="Arial"/>
              <a:buChar char="•"/>
            </a:pPr>
            <a:endParaRPr lang="en-US" sz="2000">
              <a:latin typeface="Ubuntu"/>
            </a:endParaRPr>
          </a:p>
          <a:p>
            <a:pPr marL="285750" indent="-285750">
              <a:buFont typeface="Arial"/>
              <a:buChar char="•"/>
            </a:pPr>
            <a:r>
              <a:rPr lang="en-US" sz="2000">
                <a:latin typeface="Ubuntu"/>
              </a:rPr>
              <a:t>Additional chemicals are incorporated during the manufacturing process. These additives serve specific functional purposes, including enhancing </a:t>
            </a:r>
            <a:r>
              <a:rPr lang="en-US" sz="2000" err="1">
                <a:latin typeface="Ubuntu"/>
              </a:rPr>
              <a:t>flavour</a:t>
            </a:r>
            <a:r>
              <a:rPr lang="en-US" sz="2000">
                <a:latin typeface="Ubuntu"/>
              </a:rPr>
              <a:t>, regulating the rate of combustion and facilitating nicotine addiction. </a:t>
            </a:r>
          </a:p>
          <a:p>
            <a:pPr marL="285750" indent="-285750">
              <a:buFont typeface="Arial"/>
              <a:buChar char="•"/>
            </a:pPr>
            <a:endParaRPr lang="en-US" sz="2000">
              <a:latin typeface="Ubuntu"/>
            </a:endParaRPr>
          </a:p>
          <a:p>
            <a:pPr marL="285750" indent="-285750">
              <a:buFont typeface="Arial"/>
              <a:buChar char="•"/>
            </a:pPr>
            <a:r>
              <a:rPr lang="en-US" sz="2000">
                <a:latin typeface="Ubuntu"/>
              </a:rPr>
              <a:t>Smoking results in the inhalation and absorption of these compounds into the body. Tobacco manufacturers are aware of the composition of their products and the functions of these additives. </a:t>
            </a:r>
          </a:p>
          <a:p>
            <a:pPr marL="285750" indent="-285750">
              <a:buFont typeface="Arial"/>
              <a:buChar char="•"/>
            </a:pPr>
            <a:endParaRPr lang="en-US">
              <a:latin typeface="Ubuntu"/>
            </a:endParaRPr>
          </a:p>
          <a:p>
            <a:pPr marL="285750" indent="-285750">
              <a:buFont typeface="Arial"/>
              <a:buChar char="•"/>
            </a:pPr>
            <a:endParaRPr lang="en-US">
              <a:latin typeface="Ubuntu"/>
            </a:endParaRPr>
          </a:p>
        </p:txBody>
      </p:sp>
      <p:pic>
        <p:nvPicPr>
          <p:cNvPr id="7" name="Picture 6" descr="A cigarette with different types of chemicals&#10;&#10;AI-generated content may be incorrect.">
            <a:extLst>
              <a:ext uri="{FF2B5EF4-FFF2-40B4-BE49-F238E27FC236}">
                <a16:creationId xmlns:a16="http://schemas.microsoft.com/office/drawing/2014/main" id="{2C1E18E2-0032-CF55-C836-8488BE640EC9}"/>
              </a:ext>
            </a:extLst>
          </p:cNvPr>
          <p:cNvPicPr>
            <a:picLocks noChangeAspect="1"/>
          </p:cNvPicPr>
          <p:nvPr/>
        </p:nvPicPr>
        <p:blipFill>
          <a:blip r:embed="rId2"/>
          <a:stretch>
            <a:fillRect/>
          </a:stretch>
        </p:blipFill>
        <p:spPr>
          <a:xfrm>
            <a:off x="9445560" y="395039"/>
            <a:ext cx="2607053" cy="1650282"/>
          </a:xfrm>
          <a:prstGeom prst="rect">
            <a:avLst/>
          </a:prstGeom>
        </p:spPr>
      </p:pic>
    </p:spTree>
    <p:extLst>
      <p:ext uri="{BB962C8B-B14F-4D97-AF65-F5344CB8AC3E}">
        <p14:creationId xmlns:p14="http://schemas.microsoft.com/office/powerpoint/2010/main" val="106345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75A58-8AD6-EA88-FB2D-48FF99EB548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1D94D5-33D4-2D0D-6C15-842C3D08FEEA}"/>
              </a:ext>
            </a:extLst>
          </p:cNvPr>
          <p:cNvSpPr txBox="1"/>
          <p:nvPr/>
        </p:nvSpPr>
        <p:spPr>
          <a:xfrm>
            <a:off x="4863952" y="284621"/>
            <a:ext cx="2474831" cy="584775"/>
          </a:xfrm>
          <a:prstGeom prst="rect">
            <a:avLst/>
          </a:prstGeom>
          <a:solidFill>
            <a:schemeClr val="accent2">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err="1">
                <a:latin typeface="Ubuntu"/>
              </a:rPr>
              <a:t>Flavouring</a:t>
            </a:r>
            <a:r>
              <a:rPr lang="en-US" sz="2800">
                <a:latin typeface="Ubuntu"/>
              </a:rPr>
              <a:t> </a:t>
            </a:r>
          </a:p>
        </p:txBody>
      </p:sp>
      <p:graphicFrame>
        <p:nvGraphicFramePr>
          <p:cNvPr id="5" name="Table 4">
            <a:extLst>
              <a:ext uri="{FF2B5EF4-FFF2-40B4-BE49-F238E27FC236}">
                <a16:creationId xmlns:a16="http://schemas.microsoft.com/office/drawing/2014/main" id="{C2403C3E-8031-4F50-2AFD-05EE84A1714D}"/>
              </a:ext>
            </a:extLst>
          </p:cNvPr>
          <p:cNvGraphicFramePr>
            <a:graphicFrameLocks noGrp="1"/>
          </p:cNvGraphicFramePr>
          <p:nvPr>
            <p:extLst>
              <p:ext uri="{D42A27DB-BD31-4B8C-83A1-F6EECF244321}">
                <p14:modId xmlns:p14="http://schemas.microsoft.com/office/powerpoint/2010/main" val="417483191"/>
              </p:ext>
            </p:extLst>
          </p:nvPr>
        </p:nvGraphicFramePr>
        <p:xfrm>
          <a:off x="892297" y="1151820"/>
          <a:ext cx="10976252" cy="4973320"/>
        </p:xfrm>
        <a:graphic>
          <a:graphicData uri="http://schemas.openxmlformats.org/drawingml/2006/table">
            <a:tbl>
              <a:tblPr firstRow="1" bandRow="1">
                <a:tableStyleId>{9DCAF9ED-07DC-4A11-8D7F-57B35C25682E}</a:tableStyleId>
              </a:tblPr>
              <a:tblGrid>
                <a:gridCol w="1445558">
                  <a:extLst>
                    <a:ext uri="{9D8B030D-6E8A-4147-A177-3AD203B41FA5}">
                      <a16:colId xmlns:a16="http://schemas.microsoft.com/office/drawing/2014/main" val="1309676347"/>
                    </a:ext>
                  </a:extLst>
                </a:gridCol>
                <a:gridCol w="3462616">
                  <a:extLst>
                    <a:ext uri="{9D8B030D-6E8A-4147-A177-3AD203B41FA5}">
                      <a16:colId xmlns:a16="http://schemas.microsoft.com/office/drawing/2014/main" val="3483181504"/>
                    </a:ext>
                  </a:extLst>
                </a:gridCol>
                <a:gridCol w="6068078">
                  <a:extLst>
                    <a:ext uri="{9D8B030D-6E8A-4147-A177-3AD203B41FA5}">
                      <a16:colId xmlns:a16="http://schemas.microsoft.com/office/drawing/2014/main" val="1229125168"/>
                    </a:ext>
                  </a:extLst>
                </a:gridCol>
              </a:tblGrid>
              <a:tr h="370840">
                <a:tc>
                  <a:txBody>
                    <a:bodyPr/>
                    <a:lstStyle/>
                    <a:p>
                      <a:pPr lvl="0">
                        <a:buNone/>
                      </a:pPr>
                      <a:r>
                        <a:rPr lang="en-US" sz="1600" u="none" strike="noStrike" noProof="0">
                          <a:latin typeface="Ubuntu"/>
                        </a:rPr>
                        <a:t>Ingredient </a:t>
                      </a:r>
                      <a:endParaRPr lang="en-US" sz="1600">
                        <a:latin typeface="Ubuntu"/>
                      </a:endParaRPr>
                    </a:p>
                  </a:txBody>
                  <a:tcPr/>
                </a:tc>
                <a:tc>
                  <a:txBody>
                    <a:bodyPr/>
                    <a:lstStyle/>
                    <a:p>
                      <a:pPr lvl="0">
                        <a:buNone/>
                      </a:pPr>
                      <a:r>
                        <a:rPr lang="en-US" sz="1600" u="none" strike="noStrike" noProof="0">
                          <a:latin typeface="Ubuntu"/>
                        </a:rPr>
                        <a:t>where is it found </a:t>
                      </a:r>
                      <a:endParaRPr lang="en-US" sz="1600">
                        <a:latin typeface="Ubuntu"/>
                      </a:endParaRPr>
                    </a:p>
                  </a:txBody>
                  <a:tcPr/>
                </a:tc>
                <a:tc>
                  <a:txBody>
                    <a:bodyPr/>
                    <a:lstStyle/>
                    <a:p>
                      <a:pPr lvl="0">
                        <a:buNone/>
                      </a:pPr>
                      <a:r>
                        <a:rPr lang="en-US" sz="1600" u="none" strike="noStrike" noProof="0">
                          <a:latin typeface="Ubuntu"/>
                        </a:rPr>
                        <a:t>How/why is it used </a:t>
                      </a:r>
                      <a:endParaRPr lang="en-US" sz="1600">
                        <a:latin typeface="Ubuntu"/>
                      </a:endParaRPr>
                    </a:p>
                  </a:txBody>
                  <a:tcPr/>
                </a:tc>
                <a:extLst>
                  <a:ext uri="{0D108BD9-81ED-4DB2-BD59-A6C34878D82A}">
                    <a16:rowId xmlns:a16="http://schemas.microsoft.com/office/drawing/2014/main" val="3730892406"/>
                  </a:ext>
                </a:extLst>
              </a:tr>
              <a:tr h="370840">
                <a:tc>
                  <a:txBody>
                    <a:bodyPr/>
                    <a:lstStyle/>
                    <a:p>
                      <a:pPr lvl="0">
                        <a:buNone/>
                      </a:pPr>
                      <a:r>
                        <a:rPr lang="en-US" sz="1600" b="0" i="0" u="none" strike="noStrike" noProof="0">
                          <a:solidFill>
                            <a:srgbClr val="000000"/>
                          </a:solidFill>
                          <a:latin typeface="Ubuntu"/>
                        </a:rPr>
                        <a:t>Cocoa</a:t>
                      </a:r>
                      <a:endParaRPr lang="en-US" sz="1600" b="0">
                        <a:latin typeface="Ubuntu"/>
                      </a:endParaRPr>
                    </a:p>
                  </a:txBody>
                  <a:tcPr/>
                </a:tc>
                <a:tc>
                  <a:txBody>
                    <a:bodyPr/>
                    <a:lstStyle/>
                    <a:p>
                      <a:pPr lvl="0">
                        <a:buNone/>
                      </a:pPr>
                      <a:r>
                        <a:rPr lang="en-US" sz="1600" b="0" i="0" u="none" strike="noStrike" noProof="0">
                          <a:solidFill>
                            <a:srgbClr val="000000"/>
                          </a:solidFill>
                          <a:latin typeface="Ubuntu"/>
                        </a:rPr>
                        <a:t>Used in chocolate, drinks, baked goods and desserts.</a:t>
                      </a:r>
                      <a:endParaRPr lang="en-US" sz="1600" b="0">
                        <a:latin typeface="Ubuntu"/>
                      </a:endParaRPr>
                    </a:p>
                  </a:txBody>
                  <a:tcPr/>
                </a:tc>
                <a:tc>
                  <a:txBody>
                    <a:bodyPr/>
                    <a:lstStyle/>
                    <a:p>
                      <a:pPr lvl="0">
                        <a:buNone/>
                      </a:pPr>
                      <a:r>
                        <a:rPr lang="en-US" sz="1600" b="0" i="0" u="none" strike="noStrike" noProof="0">
                          <a:solidFill>
                            <a:srgbClr val="000000"/>
                          </a:solidFill>
                          <a:latin typeface="Ubuntu"/>
                        </a:rPr>
                        <a:t>It is an additive to enhance </a:t>
                      </a:r>
                      <a:r>
                        <a:rPr lang="en-US" sz="1600" b="0" i="0" u="none" strike="noStrike" noProof="0" err="1">
                          <a:solidFill>
                            <a:srgbClr val="000000"/>
                          </a:solidFill>
                          <a:latin typeface="Ubuntu"/>
                        </a:rPr>
                        <a:t>flavour</a:t>
                      </a:r>
                      <a:r>
                        <a:rPr lang="en-US" sz="1600" b="0" i="0" u="none" strike="noStrike" noProof="0">
                          <a:solidFill>
                            <a:srgbClr val="000000"/>
                          </a:solidFill>
                          <a:latin typeface="Ubuntu"/>
                        </a:rPr>
                        <a:t>. It is also included to dilate the airways allowing the smoke an easier and deeper passage into the lungs exposing the body to more nicotine and higher levels of tar. Opens the airways allowing more smoke into the lungs. This makes addiction quicker.</a:t>
                      </a:r>
                      <a:endParaRPr lang="en-US" sz="1600" b="0">
                        <a:latin typeface="Ubuntu"/>
                      </a:endParaRPr>
                    </a:p>
                  </a:txBody>
                  <a:tcPr/>
                </a:tc>
                <a:extLst>
                  <a:ext uri="{0D108BD9-81ED-4DB2-BD59-A6C34878D82A}">
                    <a16:rowId xmlns:a16="http://schemas.microsoft.com/office/drawing/2014/main" val="3537835771"/>
                  </a:ext>
                </a:extLst>
              </a:tr>
              <a:tr h="370840">
                <a:tc>
                  <a:txBody>
                    <a:bodyPr/>
                    <a:lstStyle/>
                    <a:p>
                      <a:pPr lvl="0">
                        <a:buNone/>
                      </a:pPr>
                      <a:r>
                        <a:rPr lang="en-US" sz="1600" b="0" i="0" u="none" strike="noStrike" noProof="0">
                          <a:solidFill>
                            <a:srgbClr val="000000"/>
                          </a:solidFill>
                          <a:latin typeface="Ubuntu"/>
                        </a:rPr>
                        <a:t>Honey</a:t>
                      </a:r>
                      <a:endParaRPr lang="en-US" sz="1600" b="0">
                        <a:latin typeface="Ubuntu"/>
                      </a:endParaRPr>
                    </a:p>
                  </a:txBody>
                  <a:tcPr/>
                </a:tc>
                <a:tc>
                  <a:txBody>
                    <a:bodyPr/>
                    <a:lstStyle/>
                    <a:p>
                      <a:pPr lvl="0">
                        <a:buNone/>
                      </a:pPr>
                      <a:r>
                        <a:rPr lang="en-US" sz="1600" b="0" i="0" u="none" strike="noStrike" noProof="0">
                          <a:solidFill>
                            <a:srgbClr val="000000"/>
                          </a:solidFill>
                          <a:latin typeface="Ubuntu"/>
                        </a:rPr>
                        <a:t>A sweet thick sugary fluid made by honey bees.</a:t>
                      </a:r>
                      <a:endParaRPr lang="en-US" sz="1600" b="0">
                        <a:latin typeface="Ubuntu"/>
                      </a:endParaRPr>
                    </a:p>
                  </a:txBody>
                  <a:tcPr/>
                </a:tc>
                <a:tc>
                  <a:txBody>
                    <a:bodyPr/>
                    <a:lstStyle/>
                    <a:p>
                      <a:pPr lvl="0">
                        <a:buNone/>
                      </a:pPr>
                      <a:r>
                        <a:rPr lang="en-US" sz="1600" b="0" i="0" u="none" strike="noStrike" noProof="0">
                          <a:solidFill>
                            <a:srgbClr val="000000"/>
                          </a:solidFill>
                          <a:latin typeface="Ubuntu"/>
                        </a:rPr>
                        <a:t>Makes cigarettes more palatable. </a:t>
                      </a:r>
                      <a:r>
                        <a:rPr lang="en-US" sz="1600" b="0" i="0" u="none" strike="noStrike" noProof="0" err="1">
                          <a:solidFill>
                            <a:srgbClr val="000000"/>
                          </a:solidFill>
                          <a:latin typeface="Ubuntu"/>
                        </a:rPr>
                        <a:t>Flavouring</a:t>
                      </a:r>
                      <a:r>
                        <a:rPr lang="en-US" sz="1600" b="0" i="0" u="none" strike="noStrike" noProof="0">
                          <a:solidFill>
                            <a:srgbClr val="000000"/>
                          </a:solidFill>
                          <a:latin typeface="Ubuntu"/>
                        </a:rPr>
                        <a:t> to improve taste.</a:t>
                      </a:r>
                      <a:endParaRPr lang="en-US" sz="1600" b="0">
                        <a:latin typeface="Ubuntu"/>
                      </a:endParaRPr>
                    </a:p>
                  </a:txBody>
                  <a:tcPr/>
                </a:tc>
                <a:extLst>
                  <a:ext uri="{0D108BD9-81ED-4DB2-BD59-A6C34878D82A}">
                    <a16:rowId xmlns:a16="http://schemas.microsoft.com/office/drawing/2014/main" val="3925018888"/>
                  </a:ext>
                </a:extLst>
              </a:tr>
              <a:tr h="370840">
                <a:tc>
                  <a:txBody>
                    <a:bodyPr/>
                    <a:lstStyle/>
                    <a:p>
                      <a:pPr lvl="0">
                        <a:buNone/>
                      </a:pPr>
                      <a:r>
                        <a:rPr lang="en-US" sz="1600" b="0" i="0" u="none" strike="noStrike" noProof="0" err="1">
                          <a:latin typeface="Ubuntu"/>
                        </a:rPr>
                        <a:t>Liquorice</a:t>
                      </a:r>
                      <a:endParaRPr lang="en-US" sz="1600" b="0">
                        <a:latin typeface="Ubuntu"/>
                      </a:endParaRPr>
                    </a:p>
                  </a:txBody>
                  <a:tcPr/>
                </a:tc>
                <a:tc>
                  <a:txBody>
                    <a:bodyPr/>
                    <a:lstStyle/>
                    <a:p>
                      <a:pPr lvl="0" algn="just">
                        <a:lnSpc>
                          <a:spcPct val="100000"/>
                        </a:lnSpc>
                        <a:spcBef>
                          <a:spcPts val="0"/>
                        </a:spcBef>
                        <a:spcAft>
                          <a:spcPts val="0"/>
                        </a:spcAft>
                        <a:buNone/>
                      </a:pPr>
                      <a:r>
                        <a:rPr lang="en-US" sz="1600" b="0" i="0" u="none" strike="noStrike" noProof="0">
                          <a:latin typeface="Ubuntu"/>
                        </a:rPr>
                        <a:t>Plant extract used in confectionery. </a:t>
                      </a:r>
                      <a:endParaRPr lang="en-US" sz="1600" b="0">
                        <a:latin typeface="Ubuntu"/>
                      </a:endParaRPr>
                    </a:p>
                    <a:p>
                      <a:pPr lvl="0" algn="just">
                        <a:lnSpc>
                          <a:spcPct val="100000"/>
                        </a:lnSpc>
                        <a:spcBef>
                          <a:spcPts val="0"/>
                        </a:spcBef>
                        <a:spcAft>
                          <a:spcPts val="0"/>
                        </a:spcAft>
                        <a:buNone/>
                      </a:pPr>
                      <a:endParaRPr lang="en-US" sz="1600" b="0" u="none" strike="noStrike" noProof="0">
                        <a:latin typeface="Ubuntu"/>
                      </a:endParaRPr>
                    </a:p>
                  </a:txBody>
                  <a:tcPr/>
                </a:tc>
                <a:tc>
                  <a:txBody>
                    <a:bodyPr/>
                    <a:lstStyle/>
                    <a:p>
                      <a:pPr lvl="0" algn="just">
                        <a:lnSpc>
                          <a:spcPct val="100000"/>
                        </a:lnSpc>
                        <a:spcBef>
                          <a:spcPts val="0"/>
                        </a:spcBef>
                        <a:spcAft>
                          <a:spcPts val="0"/>
                        </a:spcAft>
                        <a:buNone/>
                      </a:pPr>
                      <a:r>
                        <a:rPr lang="en-US" sz="1600" b="0" i="0" u="none" strike="noStrike" noProof="0">
                          <a:latin typeface="Ubuntu"/>
                        </a:rPr>
                        <a:t>Added to cigarettes as a </a:t>
                      </a:r>
                      <a:r>
                        <a:rPr lang="en-US" sz="1600" b="0" i="0" u="none" strike="noStrike" noProof="0" err="1">
                          <a:latin typeface="Ubuntu"/>
                        </a:rPr>
                        <a:t>flavouring</a:t>
                      </a:r>
                      <a:r>
                        <a:rPr lang="en-US" sz="1600" b="0" i="0" u="none" strike="noStrike" noProof="0">
                          <a:latin typeface="Ubuntu"/>
                        </a:rPr>
                        <a:t> and demulcent – soothes mucous membranes in the throat and relieves pain and irritation to these membranes caused by harsh cigarette smoke. Opens the airways allowing more smoke into the lungs. This makes addiction quicker.</a:t>
                      </a:r>
                      <a:endParaRPr lang="en-US" sz="1600" b="0">
                        <a:latin typeface="Ubuntu"/>
                      </a:endParaRPr>
                    </a:p>
                  </a:txBody>
                  <a:tcPr/>
                </a:tc>
                <a:extLst>
                  <a:ext uri="{0D108BD9-81ED-4DB2-BD59-A6C34878D82A}">
                    <a16:rowId xmlns:a16="http://schemas.microsoft.com/office/drawing/2014/main" val="1528733506"/>
                  </a:ext>
                </a:extLst>
              </a:tr>
              <a:tr h="370840">
                <a:tc>
                  <a:txBody>
                    <a:bodyPr/>
                    <a:lstStyle/>
                    <a:p>
                      <a:pPr lvl="0">
                        <a:buNone/>
                      </a:pPr>
                      <a:r>
                        <a:rPr lang="en-US" sz="1600" b="0" i="0" u="none" strike="noStrike" noProof="0">
                          <a:latin typeface="Ubuntu"/>
                        </a:rPr>
                        <a:t>Sugar</a:t>
                      </a:r>
                      <a:endParaRPr lang="en-US" sz="1600" b="0">
                        <a:latin typeface="Ubuntu"/>
                      </a:endParaRPr>
                    </a:p>
                  </a:txBody>
                  <a:tcPr/>
                </a:tc>
                <a:tc>
                  <a:txBody>
                    <a:bodyPr/>
                    <a:lstStyle/>
                    <a:p>
                      <a:pPr lvl="0" algn="just">
                        <a:lnSpc>
                          <a:spcPct val="100000"/>
                        </a:lnSpc>
                        <a:spcBef>
                          <a:spcPts val="0"/>
                        </a:spcBef>
                        <a:spcAft>
                          <a:spcPts val="0"/>
                        </a:spcAft>
                        <a:buNone/>
                      </a:pPr>
                      <a:r>
                        <a:rPr lang="en-US" sz="1600" b="0" i="0" u="none" strike="noStrike" noProof="0">
                          <a:latin typeface="Ubuntu"/>
                        </a:rPr>
                        <a:t>Included in many foods, drinks and medicines to sweeten their taste. </a:t>
                      </a:r>
                      <a:endParaRPr lang="en-US" sz="1600" b="0">
                        <a:latin typeface="Ubuntu"/>
                      </a:endParaRPr>
                    </a:p>
                  </a:txBody>
                  <a:tcPr/>
                </a:tc>
                <a:tc>
                  <a:txBody>
                    <a:bodyPr/>
                    <a:lstStyle/>
                    <a:p>
                      <a:pPr lvl="0" algn="just">
                        <a:lnSpc>
                          <a:spcPct val="100000"/>
                        </a:lnSpc>
                        <a:spcBef>
                          <a:spcPts val="0"/>
                        </a:spcBef>
                        <a:spcAft>
                          <a:spcPts val="0"/>
                        </a:spcAft>
                        <a:buNone/>
                      </a:pPr>
                      <a:r>
                        <a:rPr lang="en-US" sz="1600" b="0" i="0" u="none" strike="noStrike" noProof="0">
                          <a:latin typeface="Ubuntu"/>
                        </a:rPr>
                        <a:t>This is the largest single additive in cigarettes. It is used to mask the unpalatable taste of nicotine/tobacco. </a:t>
                      </a:r>
                      <a:r>
                        <a:rPr lang="en-US" sz="1600" b="0" i="0" u="none" strike="noStrike" noProof="0" err="1">
                          <a:latin typeface="Ubuntu"/>
                        </a:rPr>
                        <a:t>Flavouring</a:t>
                      </a:r>
                      <a:r>
                        <a:rPr lang="en-US" sz="1600" b="0" i="0" u="none" strike="noStrike" noProof="0">
                          <a:latin typeface="Ubuntu"/>
                        </a:rPr>
                        <a:t> to improve taste.</a:t>
                      </a:r>
                      <a:endParaRPr lang="en-US" sz="1600" b="0">
                        <a:latin typeface="Ubuntu"/>
                      </a:endParaRPr>
                    </a:p>
                  </a:txBody>
                  <a:tcPr/>
                </a:tc>
                <a:extLst>
                  <a:ext uri="{0D108BD9-81ED-4DB2-BD59-A6C34878D82A}">
                    <a16:rowId xmlns:a16="http://schemas.microsoft.com/office/drawing/2014/main" val="2538665568"/>
                  </a:ext>
                </a:extLst>
              </a:tr>
              <a:tr h="370840">
                <a:tc>
                  <a:txBody>
                    <a:bodyPr/>
                    <a:lstStyle/>
                    <a:p>
                      <a:pPr lvl="0">
                        <a:buNone/>
                      </a:pPr>
                      <a:r>
                        <a:rPr lang="en-US" sz="1600" b="0" u="none" strike="noStrike" noProof="0">
                          <a:latin typeface="Ubuntu"/>
                        </a:rPr>
                        <a:t>Vanilla extract </a:t>
                      </a:r>
                    </a:p>
                  </a:txBody>
                  <a:tcPr/>
                </a:tc>
                <a:tc>
                  <a:txBody>
                    <a:bodyPr/>
                    <a:lstStyle/>
                    <a:p>
                      <a:pPr lvl="0" algn="just">
                        <a:lnSpc>
                          <a:spcPct val="100000"/>
                        </a:lnSpc>
                        <a:spcBef>
                          <a:spcPts val="0"/>
                        </a:spcBef>
                        <a:spcAft>
                          <a:spcPts val="0"/>
                        </a:spcAft>
                        <a:buNone/>
                      </a:pPr>
                      <a:endParaRPr lang="en-US" sz="1600" b="0" u="none" strike="noStrike" noProof="0">
                        <a:latin typeface="Ubuntu"/>
                      </a:endParaRPr>
                    </a:p>
                    <a:p>
                      <a:pPr lvl="0">
                        <a:buNone/>
                      </a:pPr>
                      <a:endParaRPr lang="en-US" sz="1600" b="0">
                        <a:latin typeface="Ubuntu"/>
                      </a:endParaRPr>
                    </a:p>
                  </a:txBody>
                  <a:tcPr/>
                </a:tc>
                <a:tc>
                  <a:txBody>
                    <a:bodyPr/>
                    <a:lstStyle/>
                    <a:p>
                      <a:pPr lvl="0">
                        <a:buNone/>
                      </a:pPr>
                      <a:r>
                        <a:rPr lang="en-US" sz="1600" b="0" i="0" u="none" strike="noStrike" noProof="0" err="1">
                          <a:solidFill>
                            <a:srgbClr val="000000"/>
                          </a:solidFill>
                          <a:latin typeface="Ubuntu"/>
                        </a:rPr>
                        <a:t>Flavouring</a:t>
                      </a:r>
                      <a:r>
                        <a:rPr lang="en-US" sz="1600" b="0" i="0" u="none" strike="noStrike" noProof="0">
                          <a:solidFill>
                            <a:srgbClr val="000000"/>
                          </a:solidFill>
                          <a:latin typeface="Ubuntu"/>
                        </a:rPr>
                        <a:t> to improve taste.</a:t>
                      </a:r>
                      <a:endParaRPr lang="en-US" sz="1600">
                        <a:latin typeface="Ubuntu"/>
                      </a:endParaRPr>
                    </a:p>
                  </a:txBody>
                  <a:tcPr/>
                </a:tc>
                <a:extLst>
                  <a:ext uri="{0D108BD9-81ED-4DB2-BD59-A6C34878D82A}">
                    <a16:rowId xmlns:a16="http://schemas.microsoft.com/office/drawing/2014/main" val="2440099933"/>
                  </a:ext>
                </a:extLst>
              </a:tr>
            </a:tbl>
          </a:graphicData>
        </a:graphic>
      </p:graphicFrame>
    </p:spTree>
    <p:extLst>
      <p:ext uri="{BB962C8B-B14F-4D97-AF65-F5344CB8AC3E}">
        <p14:creationId xmlns:p14="http://schemas.microsoft.com/office/powerpoint/2010/main" val="2221503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64545-FACE-12C2-5F3B-E1D626D1F69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0728CD8-6404-07D1-1D2C-88FBB5B5BFB5}"/>
              </a:ext>
            </a:extLst>
          </p:cNvPr>
          <p:cNvGraphicFramePr>
            <a:graphicFrameLocks noGrp="1"/>
          </p:cNvGraphicFramePr>
          <p:nvPr>
            <p:extLst>
              <p:ext uri="{D42A27DB-BD31-4B8C-83A1-F6EECF244321}">
                <p14:modId xmlns:p14="http://schemas.microsoft.com/office/powerpoint/2010/main" val="2346564025"/>
              </p:ext>
            </p:extLst>
          </p:nvPr>
        </p:nvGraphicFramePr>
        <p:xfrm>
          <a:off x="199256" y="783405"/>
          <a:ext cx="11901178" cy="5623560"/>
        </p:xfrm>
        <a:graphic>
          <a:graphicData uri="http://schemas.openxmlformats.org/drawingml/2006/table">
            <a:tbl>
              <a:tblPr firstRow="1" bandRow="1">
                <a:tableStyleId>{68D230F3-CF80-4859-8CE7-A43EE81993B5}</a:tableStyleId>
              </a:tblPr>
              <a:tblGrid>
                <a:gridCol w="1211237">
                  <a:extLst>
                    <a:ext uri="{9D8B030D-6E8A-4147-A177-3AD203B41FA5}">
                      <a16:colId xmlns:a16="http://schemas.microsoft.com/office/drawing/2014/main" val="1309676347"/>
                    </a:ext>
                  </a:extLst>
                </a:gridCol>
                <a:gridCol w="2047164">
                  <a:extLst>
                    <a:ext uri="{9D8B030D-6E8A-4147-A177-3AD203B41FA5}">
                      <a16:colId xmlns:a16="http://schemas.microsoft.com/office/drawing/2014/main" val="3483181504"/>
                    </a:ext>
                  </a:extLst>
                </a:gridCol>
                <a:gridCol w="8642777">
                  <a:extLst>
                    <a:ext uri="{9D8B030D-6E8A-4147-A177-3AD203B41FA5}">
                      <a16:colId xmlns:a16="http://schemas.microsoft.com/office/drawing/2014/main" val="1229125168"/>
                    </a:ext>
                  </a:extLst>
                </a:gridCol>
              </a:tblGrid>
              <a:tr h="370840">
                <a:tc>
                  <a:txBody>
                    <a:bodyPr/>
                    <a:lstStyle/>
                    <a:p>
                      <a:pPr lvl="0">
                        <a:buNone/>
                      </a:pPr>
                      <a:r>
                        <a:rPr lang="en-US" sz="1600" u="none" strike="noStrike" noProof="0">
                          <a:latin typeface="Ubuntu"/>
                        </a:rPr>
                        <a:t>Ingredient </a:t>
                      </a:r>
                      <a:endParaRPr lang="en-US" sz="1600">
                        <a:latin typeface="Ubuntu"/>
                      </a:endParaRPr>
                    </a:p>
                  </a:txBody>
                  <a:tcPr/>
                </a:tc>
                <a:tc>
                  <a:txBody>
                    <a:bodyPr/>
                    <a:lstStyle/>
                    <a:p>
                      <a:pPr lvl="0">
                        <a:buNone/>
                      </a:pPr>
                      <a:r>
                        <a:rPr lang="en-US" sz="1600" u="none" strike="noStrike" noProof="0">
                          <a:latin typeface="Ubuntu"/>
                        </a:rPr>
                        <a:t>Where is it found </a:t>
                      </a:r>
                      <a:endParaRPr lang="en-US" sz="1600">
                        <a:latin typeface="Ubuntu"/>
                      </a:endParaRPr>
                    </a:p>
                  </a:txBody>
                  <a:tcPr/>
                </a:tc>
                <a:tc>
                  <a:txBody>
                    <a:bodyPr/>
                    <a:lstStyle/>
                    <a:p>
                      <a:pPr lvl="0">
                        <a:buNone/>
                      </a:pPr>
                      <a:r>
                        <a:rPr lang="en-US" sz="1600" u="none" strike="noStrike" noProof="0">
                          <a:latin typeface="Ubuntu"/>
                        </a:rPr>
                        <a:t>How/why is it used </a:t>
                      </a:r>
                      <a:endParaRPr lang="en-US" sz="1600">
                        <a:latin typeface="Ubuntu"/>
                      </a:endParaRPr>
                    </a:p>
                  </a:txBody>
                  <a:tcPr/>
                </a:tc>
                <a:extLst>
                  <a:ext uri="{0D108BD9-81ED-4DB2-BD59-A6C34878D82A}">
                    <a16:rowId xmlns:a16="http://schemas.microsoft.com/office/drawing/2014/main" val="3730892406"/>
                  </a:ext>
                </a:extLst>
              </a:tr>
              <a:tr h="370840">
                <a:tc>
                  <a:txBody>
                    <a:bodyPr/>
                    <a:lstStyle/>
                    <a:p>
                      <a:pPr lvl="0">
                        <a:buNone/>
                      </a:pPr>
                      <a:r>
                        <a:rPr lang="en-US" sz="1300" u="none" strike="noStrike" noProof="0">
                          <a:latin typeface="Ubuntu"/>
                        </a:rPr>
                        <a:t>Acetone</a:t>
                      </a:r>
                      <a:endParaRPr lang="en-US" sz="1300" dirty="0">
                        <a:latin typeface="Ubuntu"/>
                      </a:endParaRPr>
                    </a:p>
                  </a:txBody>
                  <a:tcPr/>
                </a:tc>
                <a:tc>
                  <a:txBody>
                    <a:bodyPr/>
                    <a:lstStyle/>
                    <a:p>
                      <a:pPr lvl="0">
                        <a:buNone/>
                      </a:pPr>
                      <a:r>
                        <a:rPr lang="en-US" sz="1300" u="none" strike="noStrike" noProof="0" dirty="0">
                          <a:latin typeface="Ubuntu"/>
                        </a:rPr>
                        <a:t>Nail varnish remover, vehicle exhaust, tobacco smoke and landfill sites.</a:t>
                      </a:r>
                      <a:endParaRPr lang="en-US" sz="1300" dirty="0">
                        <a:latin typeface="Ubuntu"/>
                      </a:endParaRPr>
                    </a:p>
                  </a:txBody>
                  <a:tcPr/>
                </a:tc>
                <a:tc>
                  <a:txBody>
                    <a:bodyPr/>
                    <a:lstStyle/>
                    <a:p>
                      <a:pPr lvl="0">
                        <a:buNone/>
                      </a:pPr>
                      <a:r>
                        <a:rPr lang="en-US" sz="1300" u="none" strike="noStrike" noProof="0">
                          <a:latin typeface="Ubuntu"/>
                        </a:rPr>
                        <a:t>It binds the ingredients together in a cigarette. Breathing moderate-to-high levels of acetone for short periods of time can cause nose, throat, lung, and eye irritation and headaches. </a:t>
                      </a:r>
                      <a:r>
                        <a:rPr lang="en-US" sz="1300" b="0" i="0" u="none" strike="noStrike" noProof="0">
                          <a:latin typeface="Ubuntu"/>
                        </a:rPr>
                        <a:t>Breaks down the chemicals and helps bind them together. </a:t>
                      </a:r>
                      <a:endParaRPr lang="en-US" sz="1300" dirty="0">
                        <a:latin typeface="Ubuntu"/>
                      </a:endParaRPr>
                    </a:p>
                  </a:txBody>
                  <a:tcPr/>
                </a:tc>
                <a:extLst>
                  <a:ext uri="{0D108BD9-81ED-4DB2-BD59-A6C34878D82A}">
                    <a16:rowId xmlns:a16="http://schemas.microsoft.com/office/drawing/2014/main" val="3537835771"/>
                  </a:ext>
                </a:extLst>
              </a:tr>
              <a:tr h="370840">
                <a:tc>
                  <a:txBody>
                    <a:bodyPr/>
                    <a:lstStyle/>
                    <a:p>
                      <a:pPr lvl="0">
                        <a:buNone/>
                      </a:pPr>
                      <a:r>
                        <a:rPr lang="en-US" sz="1300" u="none" strike="noStrike" noProof="0">
                          <a:latin typeface="Ubuntu"/>
                        </a:rPr>
                        <a:t>Ammonia</a:t>
                      </a:r>
                      <a:endParaRPr lang="en-US" sz="1300" dirty="0">
                        <a:latin typeface="Ubuntu"/>
                      </a:endParaRPr>
                    </a:p>
                  </a:txBody>
                  <a:tcPr/>
                </a:tc>
                <a:tc>
                  <a:txBody>
                    <a:bodyPr/>
                    <a:lstStyle/>
                    <a:p>
                      <a:pPr lvl="0">
                        <a:buNone/>
                      </a:pPr>
                      <a:r>
                        <a:rPr lang="en-US" sz="1300" u="none" strike="noStrike" noProof="0" dirty="0">
                          <a:latin typeface="Ubuntu"/>
                        </a:rPr>
                        <a:t>Toilet cleaner, hair dye and urine. </a:t>
                      </a:r>
                      <a:endParaRPr lang="en-US" sz="1300" dirty="0">
                        <a:latin typeface="Ubuntu"/>
                      </a:endParaRPr>
                    </a:p>
                  </a:txBody>
                  <a:tcPr/>
                </a:tc>
                <a:tc>
                  <a:txBody>
                    <a:bodyPr/>
                    <a:lstStyle/>
                    <a:p>
                      <a:pPr lvl="0">
                        <a:buNone/>
                      </a:pPr>
                      <a:r>
                        <a:rPr lang="en-US" sz="1300" u="none" strike="noStrike" noProof="0" dirty="0">
                          <a:latin typeface="Ubuntu"/>
                        </a:rPr>
                        <a:t>Tobacco companies say they add ammonia to give ‘</a:t>
                      </a:r>
                      <a:r>
                        <a:rPr lang="en-US" sz="1300" u="none" strike="noStrike" noProof="0" dirty="0" err="1">
                          <a:latin typeface="Ubuntu"/>
                        </a:rPr>
                        <a:t>flavour</a:t>
                      </a:r>
                      <a:r>
                        <a:rPr lang="en-US" sz="1300" u="none" strike="noStrike" noProof="0" dirty="0">
                          <a:latin typeface="Ubuntu"/>
                        </a:rPr>
                        <a:t>’ to the cigarette, but ammonia also helps nicotine reach the brain more quickly. This makes cigarettes even more addictive.</a:t>
                      </a:r>
                    </a:p>
                  </a:txBody>
                  <a:tcPr/>
                </a:tc>
                <a:extLst>
                  <a:ext uri="{0D108BD9-81ED-4DB2-BD59-A6C34878D82A}">
                    <a16:rowId xmlns:a16="http://schemas.microsoft.com/office/drawing/2014/main" val="3925018888"/>
                  </a:ext>
                </a:extLst>
              </a:tr>
              <a:tr h="370840">
                <a:tc>
                  <a:txBody>
                    <a:bodyPr/>
                    <a:lstStyle/>
                    <a:p>
                      <a:pPr lvl="0">
                        <a:buNone/>
                      </a:pPr>
                      <a:r>
                        <a:rPr lang="en-US" sz="1300" u="none" strike="noStrike" noProof="0">
                          <a:latin typeface="Ubuntu"/>
                        </a:rPr>
                        <a:t>Arsenic</a:t>
                      </a:r>
                      <a:endParaRPr lang="en-US" sz="1300" dirty="0">
                        <a:latin typeface="Ubuntu"/>
                      </a:endParaRPr>
                    </a:p>
                  </a:txBody>
                  <a:tcPr/>
                </a:tc>
                <a:tc>
                  <a:txBody>
                    <a:bodyPr/>
                    <a:lstStyle/>
                    <a:p>
                      <a:pPr lvl="0" algn="l">
                        <a:lnSpc>
                          <a:spcPct val="100000"/>
                        </a:lnSpc>
                        <a:spcBef>
                          <a:spcPts val="0"/>
                        </a:spcBef>
                        <a:spcAft>
                          <a:spcPts val="0"/>
                        </a:spcAft>
                        <a:buNone/>
                      </a:pPr>
                      <a:r>
                        <a:rPr lang="en-US" sz="1300" u="none" strike="noStrike" noProof="0">
                          <a:latin typeface="Ubuntu"/>
                        </a:rPr>
                        <a:t>Used as ant and rat poison.</a:t>
                      </a:r>
                      <a:endParaRPr lang="en-US" sz="1300" dirty="0">
                        <a:latin typeface="Ubuntu"/>
                      </a:endParaRPr>
                    </a:p>
                    <a:p>
                      <a:pPr lvl="0">
                        <a:buNone/>
                      </a:pPr>
                      <a:endParaRPr lang="en-US" sz="1300" dirty="0">
                        <a:latin typeface="Ubuntu"/>
                      </a:endParaRPr>
                    </a:p>
                  </a:txBody>
                  <a:tcPr/>
                </a:tc>
                <a:tc>
                  <a:txBody>
                    <a:bodyPr/>
                    <a:lstStyle/>
                    <a:p>
                      <a:pPr lvl="0" algn="just">
                        <a:lnSpc>
                          <a:spcPct val="100000"/>
                        </a:lnSpc>
                        <a:spcBef>
                          <a:spcPts val="0"/>
                        </a:spcBef>
                        <a:spcAft>
                          <a:spcPts val="0"/>
                        </a:spcAft>
                        <a:buNone/>
                      </a:pPr>
                      <a:r>
                        <a:rPr lang="en-US" sz="1300" u="none" strike="noStrike" noProof="0">
                          <a:latin typeface="Ubuntu"/>
                        </a:rPr>
                        <a:t>Picked up by the tobacco plant from the soil.</a:t>
                      </a:r>
                      <a:endParaRPr lang="en-US" sz="1300" dirty="0">
                        <a:latin typeface="Ubuntu"/>
                      </a:endParaRPr>
                    </a:p>
                    <a:p>
                      <a:pPr lvl="0">
                        <a:buNone/>
                      </a:pPr>
                      <a:r>
                        <a:rPr lang="en-US" sz="1300" u="none" strike="noStrike" noProof="0">
                          <a:latin typeface="Ubuntu"/>
                        </a:rPr>
                        <a:t>Arsenic-containing pesticides used in tobacco farming remain in tobacco through processing into cigarettes and is present in small quantities in cigarette smoke.</a:t>
                      </a:r>
                      <a:endParaRPr lang="en-US" sz="1300" u="none" strike="noStrike" noProof="0" dirty="0">
                        <a:latin typeface="Ubuntu"/>
                      </a:endParaRPr>
                    </a:p>
                    <a:p>
                      <a:pPr lvl="0">
                        <a:buNone/>
                      </a:pPr>
                      <a:r>
                        <a:rPr lang="en-US" sz="1300" b="0" i="0" u="none" strike="noStrike" noProof="0">
                          <a:latin typeface="Ubuntu"/>
                        </a:rPr>
                        <a:t>Stops rats eating tobacco plants.</a:t>
                      </a:r>
                      <a:endParaRPr lang="en-US" sz="1300" dirty="0">
                        <a:latin typeface="Ubuntu"/>
                      </a:endParaRPr>
                    </a:p>
                  </a:txBody>
                  <a:tcPr/>
                </a:tc>
                <a:extLst>
                  <a:ext uri="{0D108BD9-81ED-4DB2-BD59-A6C34878D82A}">
                    <a16:rowId xmlns:a16="http://schemas.microsoft.com/office/drawing/2014/main" val="1528733506"/>
                  </a:ext>
                </a:extLst>
              </a:tr>
              <a:tr h="370840">
                <a:tc>
                  <a:txBody>
                    <a:bodyPr/>
                    <a:lstStyle/>
                    <a:p>
                      <a:pPr lvl="0">
                        <a:buNone/>
                      </a:pPr>
                      <a:r>
                        <a:rPr lang="en-US" sz="1300" u="none" strike="noStrike" noProof="0">
                          <a:latin typeface="Ubuntu"/>
                        </a:rPr>
                        <a:t>Cadmium</a:t>
                      </a:r>
                      <a:endParaRPr lang="en-US" sz="1300" dirty="0">
                        <a:latin typeface="Ubuntu"/>
                      </a:endParaRPr>
                    </a:p>
                  </a:txBody>
                  <a:tcPr/>
                </a:tc>
                <a:tc>
                  <a:txBody>
                    <a:bodyPr/>
                    <a:lstStyle/>
                    <a:p>
                      <a:pPr lvl="0" algn="l">
                        <a:lnSpc>
                          <a:spcPct val="100000"/>
                        </a:lnSpc>
                        <a:spcBef>
                          <a:spcPts val="0"/>
                        </a:spcBef>
                        <a:spcAft>
                          <a:spcPts val="0"/>
                        </a:spcAft>
                        <a:buNone/>
                      </a:pPr>
                      <a:r>
                        <a:rPr lang="en-US" sz="1300" u="none" strike="noStrike" noProof="0">
                          <a:latin typeface="Ubuntu"/>
                        </a:rPr>
                        <a:t>Toxic metal used in batteries. </a:t>
                      </a:r>
                      <a:endParaRPr lang="en-US" sz="1300" dirty="0">
                        <a:latin typeface="Ubuntu"/>
                      </a:endParaRPr>
                    </a:p>
                    <a:p>
                      <a:pPr lvl="0">
                        <a:buNone/>
                      </a:pPr>
                      <a:endParaRPr lang="en-US" sz="1300" dirty="0">
                        <a:latin typeface="Ubuntu"/>
                      </a:endParaRPr>
                    </a:p>
                  </a:txBody>
                  <a:tcPr/>
                </a:tc>
                <a:tc>
                  <a:txBody>
                    <a:bodyPr/>
                    <a:lstStyle/>
                    <a:p>
                      <a:pPr lvl="0" algn="just">
                        <a:lnSpc>
                          <a:spcPct val="100000"/>
                        </a:lnSpc>
                        <a:spcBef>
                          <a:spcPts val="0"/>
                        </a:spcBef>
                        <a:spcAft>
                          <a:spcPts val="0"/>
                        </a:spcAft>
                        <a:buNone/>
                      </a:pPr>
                      <a:r>
                        <a:rPr lang="en-US" sz="1300" u="none" strike="noStrike" noProof="0">
                          <a:latin typeface="Ubuntu"/>
                        </a:rPr>
                        <a:t>Picked up by the tobacco plant from the soil. </a:t>
                      </a:r>
                      <a:r>
                        <a:rPr lang="en-US" sz="1300" b="0" i="0" u="none" strike="noStrike" noProof="0">
                          <a:solidFill>
                            <a:srgbClr val="000000"/>
                          </a:solidFill>
                          <a:latin typeface="Ubuntu"/>
                        </a:rPr>
                        <a:t>Takes all the nutrients so nothing can be re-planted in the soil. </a:t>
                      </a:r>
                      <a:endParaRPr lang="en-US" sz="1300" b="0" i="0" u="none" strike="noStrike" noProof="0" dirty="0">
                        <a:solidFill>
                          <a:srgbClr val="000000"/>
                        </a:solidFill>
                        <a:latin typeface="Ubuntu"/>
                      </a:endParaRPr>
                    </a:p>
                    <a:p>
                      <a:pPr lvl="0">
                        <a:buNone/>
                      </a:pPr>
                      <a:r>
                        <a:rPr lang="en-US" sz="1300" u="none" strike="noStrike" noProof="0" dirty="0">
                          <a:latin typeface="Ubuntu"/>
                        </a:rPr>
                        <a:t>Stays in the body for 22 years. If levels build up, cadmium can cause brain, liver and kidney damage. </a:t>
                      </a:r>
                      <a:endParaRPr lang="en-US" sz="1300" b="0" i="0" u="none" strike="noStrike" noProof="0">
                        <a:latin typeface="Ubuntu"/>
                      </a:endParaRPr>
                    </a:p>
                  </a:txBody>
                  <a:tcPr/>
                </a:tc>
                <a:extLst>
                  <a:ext uri="{0D108BD9-81ED-4DB2-BD59-A6C34878D82A}">
                    <a16:rowId xmlns:a16="http://schemas.microsoft.com/office/drawing/2014/main" val="2538665568"/>
                  </a:ext>
                </a:extLst>
              </a:tr>
              <a:tr h="370840">
                <a:tc>
                  <a:txBody>
                    <a:bodyPr/>
                    <a:lstStyle/>
                    <a:p>
                      <a:pPr lvl="0">
                        <a:buNone/>
                      </a:pPr>
                      <a:r>
                        <a:rPr lang="en-US" sz="1300" b="0" i="0" u="none" strike="noStrike" noProof="0">
                          <a:latin typeface="Ubuntu"/>
                        </a:rPr>
                        <a:t>Polonium</a:t>
                      </a:r>
                      <a:endParaRPr lang="en-US" sz="1300" b="0">
                        <a:latin typeface="Ubuntu"/>
                      </a:endParaRPr>
                    </a:p>
                  </a:txBody>
                  <a:tcPr/>
                </a:tc>
                <a:tc>
                  <a:txBody>
                    <a:bodyPr/>
                    <a:lstStyle/>
                    <a:p>
                      <a:pPr lvl="0" algn="just">
                        <a:lnSpc>
                          <a:spcPct val="100000"/>
                        </a:lnSpc>
                        <a:spcBef>
                          <a:spcPts val="0"/>
                        </a:spcBef>
                        <a:spcAft>
                          <a:spcPts val="0"/>
                        </a:spcAft>
                        <a:buNone/>
                      </a:pPr>
                      <a:r>
                        <a:rPr lang="en-US" sz="1300" b="0" i="0" u="none" strike="noStrike" noProof="0" dirty="0" err="1">
                          <a:solidFill>
                            <a:schemeClr val="tx1"/>
                          </a:solidFill>
                          <a:latin typeface="Ubuntu"/>
                        </a:rPr>
                        <a:t>Fertiliser</a:t>
                      </a:r>
                      <a:endParaRPr lang="en-US" sz="1300" b="0">
                        <a:solidFill>
                          <a:schemeClr val="tx1"/>
                        </a:solidFill>
                        <a:latin typeface="Ubuntu"/>
                      </a:endParaRPr>
                    </a:p>
                  </a:txBody>
                  <a:tcPr/>
                </a:tc>
                <a:tc>
                  <a:txBody>
                    <a:bodyPr/>
                    <a:lstStyle/>
                    <a:p>
                      <a:pPr lvl="0">
                        <a:buNone/>
                      </a:pPr>
                      <a:r>
                        <a:rPr lang="en-US" sz="1300" b="0" i="0" u="none" strike="noStrike" noProof="0">
                          <a:solidFill>
                            <a:srgbClr val="000000"/>
                          </a:solidFill>
                          <a:latin typeface="Ubuntu"/>
                        </a:rPr>
                        <a:t>Helps the tobacco grow.</a:t>
                      </a:r>
                      <a:endParaRPr lang="en-US" sz="1300" dirty="0">
                        <a:latin typeface="Ubuntu"/>
                      </a:endParaRPr>
                    </a:p>
                  </a:txBody>
                  <a:tcPr/>
                </a:tc>
                <a:extLst>
                  <a:ext uri="{0D108BD9-81ED-4DB2-BD59-A6C34878D82A}">
                    <a16:rowId xmlns:a16="http://schemas.microsoft.com/office/drawing/2014/main" val="2440099933"/>
                  </a:ext>
                </a:extLst>
              </a:tr>
              <a:tr h="370840">
                <a:tc>
                  <a:txBody>
                    <a:bodyPr/>
                    <a:lstStyle/>
                    <a:p>
                      <a:pPr lvl="0">
                        <a:buNone/>
                      </a:pPr>
                      <a:r>
                        <a:rPr lang="en-US" sz="1300" u="none" strike="noStrike" noProof="0">
                          <a:solidFill>
                            <a:srgbClr val="000000"/>
                          </a:solidFill>
                          <a:latin typeface="Ubuntu"/>
                        </a:rPr>
                        <a:t>Nicotine</a:t>
                      </a:r>
                    </a:p>
                    <a:p>
                      <a:pPr lvl="0">
                        <a:buNone/>
                      </a:pPr>
                      <a:r>
                        <a:rPr lang="en-US" sz="1300" u="none" strike="noStrike" noProof="0">
                          <a:solidFill>
                            <a:srgbClr val="000000"/>
                          </a:solidFill>
                          <a:latin typeface="Ubuntu"/>
                        </a:rPr>
                        <a:t>(Pesticide) </a:t>
                      </a:r>
                    </a:p>
                  </a:txBody>
                  <a:tcPr/>
                </a:tc>
                <a:tc>
                  <a:txBody>
                    <a:bodyPr/>
                    <a:lstStyle/>
                    <a:p>
                      <a:pPr lvl="0">
                        <a:buNone/>
                      </a:pPr>
                      <a:r>
                        <a:rPr lang="en-US" sz="1300" u="none" strike="noStrike" noProof="0">
                          <a:solidFill>
                            <a:srgbClr val="000000"/>
                          </a:solidFill>
                          <a:latin typeface="Ubuntu"/>
                        </a:rPr>
                        <a:t>Naturally occurs in tobacco plants</a:t>
                      </a:r>
                    </a:p>
                  </a:txBody>
                  <a:tcPr/>
                </a:tc>
                <a:tc>
                  <a:txBody>
                    <a:bodyPr/>
                    <a:lstStyle/>
                    <a:p>
                      <a:pPr lvl="0" algn="l">
                        <a:lnSpc>
                          <a:spcPct val="100000"/>
                        </a:lnSpc>
                        <a:spcBef>
                          <a:spcPts val="0"/>
                        </a:spcBef>
                        <a:spcAft>
                          <a:spcPts val="0"/>
                        </a:spcAft>
                        <a:buNone/>
                      </a:pPr>
                      <a:r>
                        <a:rPr lang="en-US" sz="1300" b="0" i="0" u="none" strike="noStrike" noProof="0" dirty="0">
                          <a:solidFill>
                            <a:srgbClr val="000000"/>
                          </a:solidFill>
                          <a:latin typeface="Ubuntu"/>
                          <a:ea typeface="Calibri"/>
                          <a:cs typeface="Calibri"/>
                        </a:rPr>
                        <a:t>Nicotine from tobacco plants has been used as a pesticide because it kills insects quickly, seems natural, and is easy to make. However, nicotine is toxic to humans and animals too so many </a:t>
                      </a:r>
                      <a:r>
                        <a:rPr lang="en-US" sz="1300" b="0" i="0" u="none" strike="noStrike" noProof="0">
                          <a:solidFill>
                            <a:srgbClr val="000000"/>
                          </a:solidFill>
                          <a:latin typeface="Ubuntu"/>
                          <a:ea typeface="Calibri"/>
                          <a:cs typeface="Calibri"/>
                        </a:rPr>
                        <a:t>countries have banned it being used as a pesticide.   </a:t>
                      </a:r>
                      <a:endParaRPr lang="en-US" sz="1300">
                        <a:latin typeface="Ubuntu"/>
                      </a:endParaRPr>
                    </a:p>
                    <a:p>
                      <a:pPr lvl="0" algn="l">
                        <a:lnSpc>
                          <a:spcPct val="100000"/>
                        </a:lnSpc>
                        <a:spcBef>
                          <a:spcPts val="0"/>
                        </a:spcBef>
                        <a:spcAft>
                          <a:spcPts val="0"/>
                        </a:spcAft>
                        <a:buNone/>
                      </a:pPr>
                      <a:r>
                        <a:rPr lang="en-US" sz="1300" b="0" i="0" u="none" strike="noStrike" noProof="0">
                          <a:solidFill>
                            <a:srgbClr val="000000"/>
                          </a:solidFill>
                          <a:latin typeface="Ubuntu"/>
                          <a:ea typeface="Calibri"/>
                          <a:cs typeface="Calibri"/>
                        </a:rPr>
                        <a:t>Nicotine is the drug in cigarettes which is highly addictive.</a:t>
                      </a:r>
                      <a:endParaRPr lang="en-US" sz="1300">
                        <a:latin typeface="Ubuntu"/>
                      </a:endParaRPr>
                    </a:p>
                  </a:txBody>
                  <a:tcPr/>
                </a:tc>
                <a:extLst>
                  <a:ext uri="{0D108BD9-81ED-4DB2-BD59-A6C34878D82A}">
                    <a16:rowId xmlns:a16="http://schemas.microsoft.com/office/drawing/2014/main" val="1801832101"/>
                  </a:ext>
                </a:extLst>
              </a:tr>
              <a:tr h="370840">
                <a:tc>
                  <a:txBody>
                    <a:bodyPr/>
                    <a:lstStyle/>
                    <a:p>
                      <a:pPr lvl="0">
                        <a:buNone/>
                      </a:pPr>
                      <a:r>
                        <a:rPr lang="en-US" sz="1300" u="none" strike="noStrike" noProof="0">
                          <a:latin typeface="Ubuntu"/>
                        </a:rPr>
                        <a:t>Methanol </a:t>
                      </a:r>
                      <a:endParaRPr lang="en-US" sz="1300" u="none" strike="noStrike" noProof="0" dirty="0">
                        <a:latin typeface="Ubuntu"/>
                      </a:endParaRPr>
                    </a:p>
                  </a:txBody>
                  <a:tcPr/>
                </a:tc>
                <a:tc>
                  <a:txBody>
                    <a:bodyPr/>
                    <a:lstStyle/>
                    <a:p>
                      <a:pPr lvl="0">
                        <a:buNone/>
                      </a:pPr>
                      <a:r>
                        <a:rPr lang="en-US" sz="1300" u="none" strike="noStrike" noProof="0">
                          <a:solidFill>
                            <a:srgbClr val="000000"/>
                          </a:solidFill>
                          <a:latin typeface="Ubuntu"/>
                        </a:rPr>
                        <a:t>Anti-freeze</a:t>
                      </a:r>
                    </a:p>
                  </a:txBody>
                  <a:tcPr/>
                </a:tc>
                <a:tc>
                  <a:txBody>
                    <a:bodyPr/>
                    <a:lstStyle/>
                    <a:p>
                      <a:pPr lvl="0">
                        <a:buNone/>
                      </a:pPr>
                      <a:r>
                        <a:rPr lang="en-US" sz="1300" u="none" strike="noStrike" noProof="0">
                          <a:solidFill>
                            <a:srgbClr val="000000"/>
                          </a:solidFill>
                          <a:latin typeface="Ubuntu"/>
                        </a:rPr>
                        <a:t>Used to numb the back of the throat  and </a:t>
                      </a:r>
                      <a:r>
                        <a:rPr lang="en-US" sz="1300" b="0" i="0" u="none" strike="noStrike" noProof="0">
                          <a:solidFill>
                            <a:srgbClr val="000000"/>
                          </a:solidFill>
                          <a:latin typeface="Ubuntu"/>
                        </a:rPr>
                        <a:t>prevent burning. </a:t>
                      </a:r>
                      <a:endParaRPr lang="en-US" sz="1300" u="none" strike="noStrike" noProof="0">
                        <a:solidFill>
                          <a:srgbClr val="000000"/>
                        </a:solidFill>
                        <a:latin typeface="Ubuntu"/>
                      </a:endParaRPr>
                    </a:p>
                  </a:txBody>
                  <a:tcPr/>
                </a:tc>
                <a:extLst>
                  <a:ext uri="{0D108BD9-81ED-4DB2-BD59-A6C34878D82A}">
                    <a16:rowId xmlns:a16="http://schemas.microsoft.com/office/drawing/2014/main" val="1282394169"/>
                  </a:ext>
                </a:extLst>
              </a:tr>
              <a:tr h="370839">
                <a:tc>
                  <a:txBody>
                    <a:bodyPr/>
                    <a:lstStyle/>
                    <a:p>
                      <a:pPr lvl="0">
                        <a:buNone/>
                      </a:pPr>
                      <a:r>
                        <a:rPr lang="en-US" sz="1300" u="none" strike="noStrike" noProof="0">
                          <a:latin typeface="Ubuntu"/>
                        </a:rPr>
                        <a:t>Tar</a:t>
                      </a:r>
                      <a:endParaRPr lang="en-US" sz="1300" u="none" strike="noStrike" noProof="0" dirty="0">
                        <a:latin typeface="Ubuntu"/>
                      </a:endParaRPr>
                    </a:p>
                  </a:txBody>
                  <a:tcPr/>
                </a:tc>
                <a:tc>
                  <a:txBody>
                    <a:bodyPr/>
                    <a:lstStyle/>
                    <a:p>
                      <a:pPr lvl="0">
                        <a:buNone/>
                      </a:pPr>
                      <a:r>
                        <a:rPr lang="en-US" sz="1300" b="0" i="0" u="none" strike="noStrike" noProof="0">
                          <a:latin typeface="Ubuntu"/>
                        </a:rPr>
                        <a:t>Sticky black substance used for coating roads.</a:t>
                      </a:r>
                      <a:endParaRPr lang="en-US" sz="1300" dirty="0">
                        <a:latin typeface="Ubuntu"/>
                      </a:endParaRPr>
                    </a:p>
                  </a:txBody>
                  <a:tcPr/>
                </a:tc>
                <a:tc>
                  <a:txBody>
                    <a:bodyPr/>
                    <a:lstStyle/>
                    <a:p>
                      <a:pPr lvl="0" algn="l">
                        <a:lnSpc>
                          <a:spcPct val="100000"/>
                        </a:lnSpc>
                        <a:spcBef>
                          <a:spcPts val="0"/>
                        </a:spcBef>
                        <a:spcAft>
                          <a:spcPts val="0"/>
                        </a:spcAft>
                        <a:buNone/>
                      </a:pPr>
                      <a:r>
                        <a:rPr lang="en-US" sz="1300" b="0" i="0" u="none" strike="noStrike" noProof="0" dirty="0">
                          <a:solidFill>
                            <a:srgbClr val="000000"/>
                          </a:solidFill>
                          <a:latin typeface="Ubuntu"/>
                        </a:rPr>
                        <a:t>Tar is the sticky brown substance that stains the teeth when people smoke. It also causes the fingers to turn yellow-brown. Tar contains cancer causing particles (carcinogens). Tar damages your lungs by narrowing the small tubes (bronchioles) that absorb oxygen. It also damages the small hairs (cilia) that help protect your lungs from dirt and infection. </a:t>
                      </a:r>
                    </a:p>
                  </a:txBody>
                  <a:tcPr/>
                </a:tc>
                <a:extLst>
                  <a:ext uri="{0D108BD9-81ED-4DB2-BD59-A6C34878D82A}">
                    <a16:rowId xmlns:a16="http://schemas.microsoft.com/office/drawing/2014/main" val="897877446"/>
                  </a:ext>
                </a:extLst>
              </a:tr>
            </a:tbl>
          </a:graphicData>
        </a:graphic>
      </p:graphicFrame>
      <p:sp>
        <p:nvSpPr>
          <p:cNvPr id="4" name="TextBox 3">
            <a:extLst>
              <a:ext uri="{FF2B5EF4-FFF2-40B4-BE49-F238E27FC236}">
                <a16:creationId xmlns:a16="http://schemas.microsoft.com/office/drawing/2014/main" id="{EF356D78-9B11-FA13-499B-404E2585A927}"/>
              </a:ext>
            </a:extLst>
          </p:cNvPr>
          <p:cNvSpPr txBox="1"/>
          <p:nvPr/>
        </p:nvSpPr>
        <p:spPr>
          <a:xfrm>
            <a:off x="5051865" y="202558"/>
            <a:ext cx="2105037" cy="584775"/>
          </a:xfrm>
          <a:prstGeom prst="rect">
            <a:avLst/>
          </a:prstGeom>
          <a:solidFill>
            <a:schemeClr val="accent6">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Ubuntu"/>
              </a:rPr>
              <a:t>Chemical </a:t>
            </a:r>
          </a:p>
        </p:txBody>
      </p:sp>
    </p:spTree>
    <p:extLst>
      <p:ext uri="{BB962C8B-B14F-4D97-AF65-F5344CB8AC3E}">
        <p14:creationId xmlns:p14="http://schemas.microsoft.com/office/powerpoint/2010/main" val="2933014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0BCE2CF3-E0D9-0F38-0DB6-411AAEAD7134}"/>
              </a:ext>
            </a:extLst>
          </p:cNvPr>
          <p:cNvSpPr txBox="1">
            <a:spLocks/>
          </p:cNvSpPr>
          <p:nvPr/>
        </p:nvSpPr>
        <p:spPr>
          <a:xfrm>
            <a:off x="517143" y="955282"/>
            <a:ext cx="10916594" cy="42930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solidFill>
                  <a:schemeClr val="tx2"/>
                </a:solidFill>
                <a:latin typeface="Ubuntu"/>
                <a:ea typeface="Calibri"/>
                <a:cs typeface="Calibri"/>
              </a:rPr>
              <a:t>Advice and Support can be found here:</a:t>
            </a:r>
            <a:endParaRPr lang="en-US" b="1">
              <a:solidFill>
                <a:schemeClr val="tx2"/>
              </a:solidFill>
              <a:ea typeface="Calibri"/>
              <a:cs typeface="Calibri"/>
            </a:endParaRPr>
          </a:p>
          <a:p>
            <a:endParaRPr lang="en-GB" sz="2400">
              <a:solidFill>
                <a:schemeClr val="tx2"/>
              </a:solidFill>
              <a:latin typeface="Ubuntu"/>
              <a:ea typeface="Calibri"/>
              <a:cs typeface="Calibri"/>
            </a:endParaRPr>
          </a:p>
          <a:p>
            <a:r>
              <a:rPr lang="en-GB" sz="2400">
                <a:solidFill>
                  <a:schemeClr val="tx2"/>
                </a:solidFill>
                <a:latin typeface="Ubuntu"/>
                <a:ea typeface="Calibri"/>
                <a:cs typeface="Calibri"/>
              </a:rPr>
              <a:t>School Nursing Service: Where there are drop-ins available at your school, school nurses are able to provide advice and support to learners. </a:t>
            </a:r>
            <a:endParaRPr lang="en-GB" sz="2400">
              <a:solidFill>
                <a:schemeClr val="tx2"/>
              </a:solidFill>
              <a:ea typeface="Calibri"/>
              <a:cs typeface="Calibri"/>
            </a:endParaRPr>
          </a:p>
          <a:p>
            <a:endParaRPr lang="en-GB" sz="2400">
              <a:solidFill>
                <a:schemeClr val="tx2"/>
              </a:solidFill>
              <a:ea typeface="Calibri"/>
              <a:cs typeface="Calibri"/>
            </a:endParaRPr>
          </a:p>
          <a:p>
            <a:r>
              <a:rPr lang="en-GB" sz="2400">
                <a:solidFill>
                  <a:schemeClr val="tx2"/>
                </a:solidFill>
                <a:latin typeface="Ubuntu"/>
                <a:ea typeface="Calibri"/>
                <a:cs typeface="Calibri"/>
              </a:rPr>
              <a:t>Help Me Quit: Smokers and vapers who would like to quit can access free specialist bilingual NHS advice. Call 0800 085 2219, Text HMQ to 80818 or visit </a:t>
            </a:r>
            <a:r>
              <a:rPr lang="en-GB" sz="2400" dirty="0">
                <a:solidFill>
                  <a:schemeClr val="tx2"/>
                </a:solidFill>
                <a:latin typeface="Ubuntu"/>
                <a:ea typeface="Calibri"/>
                <a:cs typeface="Calibri"/>
                <a:hlinkClick r:id="rId2"/>
              </a:rPr>
              <a:t>Help Me Quit</a:t>
            </a:r>
            <a:r>
              <a:rPr lang="en-GB" sz="2400" dirty="0">
                <a:solidFill>
                  <a:schemeClr val="tx2"/>
                </a:solidFill>
                <a:latin typeface="Ubuntu"/>
                <a:ea typeface="Calibri"/>
                <a:cs typeface="Calibri"/>
              </a:rPr>
              <a:t> </a:t>
            </a:r>
          </a:p>
          <a:p>
            <a:endParaRPr lang="en-GB" sz="2400">
              <a:solidFill>
                <a:schemeClr val="tx2"/>
              </a:solidFill>
              <a:ea typeface="Calibri"/>
              <a:cs typeface="Calibri"/>
            </a:endParaRPr>
          </a:p>
          <a:p>
            <a:r>
              <a:rPr lang="en-GB" sz="2400">
                <a:solidFill>
                  <a:schemeClr val="tx2"/>
                </a:solidFill>
                <a:latin typeface="Ubuntu"/>
                <a:ea typeface="Calibri"/>
                <a:cs typeface="Calibri"/>
              </a:rPr>
              <a:t>DAN 24/7: A free and bilingual telephone helpline available to anyone in Wales wanting further information and/or help relating to drugs and/or alcohol. Call 0808 808 2234, text DAN to 81066 or visit </a:t>
            </a:r>
            <a:r>
              <a:rPr lang="en-GB" sz="2400">
                <a:solidFill>
                  <a:schemeClr val="tx2"/>
                </a:solidFill>
                <a:latin typeface="Ubuntu"/>
                <a:ea typeface="Calibri"/>
                <a:cs typeface="Calibri"/>
                <a:hlinkClick r:id="rId3">
                  <a:extLst>
                    <a:ext uri="{A12FA001-AC4F-418D-AE19-62706E023703}">
                      <ahyp:hlinkClr xmlns:ahyp="http://schemas.microsoft.com/office/drawing/2018/hyperlinkcolor" val="tx"/>
                    </a:ext>
                  </a:extLst>
                </a:hlinkClick>
              </a:rPr>
              <a:t>www.dan247.org.uk</a:t>
            </a:r>
            <a:r>
              <a:rPr lang="en-GB" sz="2400">
                <a:solidFill>
                  <a:schemeClr val="tx2"/>
                </a:solidFill>
                <a:latin typeface="Ubuntu"/>
                <a:ea typeface="Calibri"/>
                <a:cs typeface="Calibri"/>
              </a:rPr>
              <a:t>  </a:t>
            </a:r>
          </a:p>
        </p:txBody>
      </p:sp>
      <p:pic>
        <p:nvPicPr>
          <p:cNvPr id="3" name="Picture 2" descr="A qr code on a white background&#10;&#10;AI-generated content may be incorrect.">
            <a:extLst>
              <a:ext uri="{FF2B5EF4-FFF2-40B4-BE49-F238E27FC236}">
                <a16:creationId xmlns:a16="http://schemas.microsoft.com/office/drawing/2014/main" id="{1C4D85D5-6FAA-CA66-1026-B51517DA7A6B}"/>
              </a:ext>
            </a:extLst>
          </p:cNvPr>
          <p:cNvPicPr>
            <a:picLocks noChangeAspect="1"/>
          </p:cNvPicPr>
          <p:nvPr/>
        </p:nvPicPr>
        <p:blipFill>
          <a:blip r:embed="rId4"/>
          <a:stretch>
            <a:fillRect/>
          </a:stretch>
        </p:blipFill>
        <p:spPr>
          <a:xfrm>
            <a:off x="9942368" y="84425"/>
            <a:ext cx="1714501" cy="1729222"/>
          </a:xfrm>
          <a:prstGeom prst="rect">
            <a:avLst/>
          </a:prstGeom>
        </p:spPr>
      </p:pic>
    </p:spTree>
    <p:extLst>
      <p:ext uri="{BB962C8B-B14F-4D97-AF65-F5344CB8AC3E}">
        <p14:creationId xmlns:p14="http://schemas.microsoft.com/office/powerpoint/2010/main" val="1750209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722CE2-4F14-47CB-9B4A-68598E5B6F12}">
  <ds:schemaRefs>
    <ds:schemaRef ds:uri="http://schemas.microsoft.com/sharepoint/v3/contenttype/forms"/>
  </ds:schemaRefs>
</ds:datastoreItem>
</file>

<file path=customXml/itemProps2.xml><?xml version="1.0" encoding="utf-8"?>
<ds:datastoreItem xmlns:ds="http://schemas.openxmlformats.org/officeDocument/2006/customXml" ds:itemID="{9D146094-2639-4A1E-9600-8A857FCDC853}">
  <ds:schemaRefs>
    <ds:schemaRef ds:uri="bbd7921a-042b-4eb0-b7a0-a3fc5587e9ac"/>
    <ds:schemaRef ds:uri="d6550f9a-f14e-418b-a53a-e888529f43ac"/>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DE85DC7-BF7B-4F09-BFEA-F10A9A38A626}">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2</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Public Health Wales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Flood (Public Health Wales - Matrix House)</dc:creator>
  <cp:revision>112</cp:revision>
  <dcterms:created xsi:type="dcterms:W3CDTF">2025-11-11T09:15:35Z</dcterms:created>
  <dcterms:modified xsi:type="dcterms:W3CDTF">2026-09-16T13:09:24Z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MediaServiceImageTags">
    <vt:lpwstr/>
  </property>
</Properties>
</file>