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4"/>
    <p:sldMasterId id="2147483703" r:id="rId5"/>
  </p:sldMasterIdLst>
  <p:notesMasterIdLst>
    <p:notesMasterId r:id="rId26"/>
  </p:notesMasterIdLst>
  <p:handoutMasterIdLst>
    <p:handoutMasterId r:id="rId27"/>
  </p:handoutMasterIdLst>
  <p:sldIdLst>
    <p:sldId id="256" r:id="rId6"/>
    <p:sldId id="257" r:id="rId7"/>
    <p:sldId id="262" r:id="rId8"/>
    <p:sldId id="278" r:id="rId9"/>
    <p:sldId id="265" r:id="rId10"/>
    <p:sldId id="268" r:id="rId11"/>
    <p:sldId id="266" r:id="rId12"/>
    <p:sldId id="277" r:id="rId13"/>
    <p:sldId id="276" r:id="rId14"/>
    <p:sldId id="264" r:id="rId15"/>
    <p:sldId id="284" r:id="rId16"/>
    <p:sldId id="269" r:id="rId17"/>
    <p:sldId id="285" r:id="rId18"/>
    <p:sldId id="279" r:id="rId19"/>
    <p:sldId id="271" r:id="rId20"/>
    <p:sldId id="272" r:id="rId21"/>
    <p:sldId id="273" r:id="rId22"/>
    <p:sldId id="274" r:id="rId23"/>
    <p:sldId id="263" r:id="rId24"/>
    <p:sldId id="259" r:id="rId25"/>
  </p:sldIdLst>
  <p:sldSz cx="5346700" cy="7559675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254508D-2169-800A-D1E4-DD873E978FAB}" name="Bethan Jenkins (Public Health Wales)" initials="BW" userId="S::bethan.jenkins5@wales.nhs.uk::5db6c2ae-1861-410e-be7d-9fe3c309121a" providerId="AD"/>
  <p188:author id="{7F85DFFC-9933-5681-E5BF-7A9B7EE70EFE}" name="Bethan Jenkins (Public Health Wales)" initials="BJ" userId="S::Bethan.Jenkins5@wales.nhs.uk::5db6c2ae-1861-410e-be7d-9fe3c309121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han Jenkins (Public Health Wales)" initials="BJ(HW" lastIdx="53" clrIdx="0">
    <p:extLst>
      <p:ext uri="{19B8F6BF-5375-455C-9EA6-DF929625EA0E}">
        <p15:presenceInfo xmlns:p15="http://schemas.microsoft.com/office/powerpoint/2012/main" userId="S-1-5-21-978635462-3828570294-627434887-229569" providerId="AD"/>
      </p:ext>
    </p:extLst>
  </p:cmAuthor>
  <p:cmAuthor id="2" name="Amrita Jesurasa (Public Health Wales - No. 2 Capital Quarter)" initials="AJ(HW-N2CQ" lastIdx="3" clrIdx="1">
    <p:extLst>
      <p:ext uri="{19B8F6BF-5375-455C-9EA6-DF929625EA0E}">
        <p15:presenceInfo xmlns:p15="http://schemas.microsoft.com/office/powerpoint/2012/main" userId="S-1-5-21-978635462-3828570294-627434887-10834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3882"/>
    <a:srgbClr val="2F5586"/>
    <a:srgbClr val="6D6E71"/>
    <a:srgbClr val="656565"/>
    <a:srgbClr val="325083"/>
    <a:srgbClr val="24A2B5"/>
    <a:srgbClr val="F2682E"/>
    <a:srgbClr val="FF5D0C"/>
    <a:srgbClr val="40A294"/>
    <a:srgbClr val="242F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ABEB08-8911-4A69-89B9-47493E519EE9}" v="8" dt="2026-08-11T13:18:01.2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263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0A382E-B626-4CC4-BC22-B354BD904144}" type="doc">
      <dgm:prSet loTypeId="urn:microsoft.com/office/officeart/2005/8/layout/hProcess7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226A7F4E-315E-476C-A941-32C39B20BFBF}">
      <dgm:prSet phldrT="[Text]" custT="1"/>
      <dgm:spPr>
        <a:solidFill>
          <a:srgbClr val="F2682E"/>
        </a:solidFill>
      </dgm:spPr>
      <dgm:t>
        <a:bodyPr/>
        <a:lstStyle/>
        <a:p>
          <a:r>
            <a:rPr lang="en-US" sz="1100" b="1">
              <a:latin typeface="Verdana" panose="020B0604030504040204" pitchFamily="34" charset="0"/>
              <a:ea typeface="Verdana" panose="020B0604030504040204" pitchFamily="34" charset="0"/>
            </a:rPr>
            <a:t>Referral</a:t>
          </a:r>
        </a:p>
      </dgm:t>
    </dgm:pt>
    <dgm:pt modelId="{96D48A51-89CB-45D2-A355-52192E1250A2}" type="parTrans" cxnId="{CD23E6F8-01C7-4EF4-A1BF-B668C7533626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0E6BBE3-EFB3-4891-8593-0CE635D9520E}" type="sibTrans" cxnId="{CD23E6F8-01C7-4EF4-A1BF-B668C7533626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3506BFB-B990-420B-BA3A-113C626BEBBD}">
      <dgm:prSet phldrT="[Text]" custT="1"/>
      <dgm:spPr/>
      <dgm:t>
        <a:bodyPr/>
        <a:lstStyle/>
        <a:p>
          <a:pPr>
            <a:spcAft>
              <a:spcPct val="35000"/>
            </a:spcAft>
          </a:pPr>
          <a:r>
            <a:rPr lang="en-US" sz="1000" i="1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Made by: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Self 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Healthcare</a:t>
          </a:r>
        </a:p>
        <a:p>
          <a:pPr>
            <a:spcAft>
              <a:spcPts val="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Community and </a:t>
          </a:r>
        </a:p>
        <a:p>
          <a:pPr>
            <a:spcAft>
              <a:spcPts val="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Voluntary sector 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</a:t>
          </a:r>
          <a:r>
            <a:rPr lang="en-US" sz="900" err="1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organisations</a:t>
          </a:r>
          <a:endParaRPr lang="en-US" sz="900">
            <a:solidFill>
              <a:schemeClr val="bg1">
                <a:lumMod val="8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>
            <a:spcAft>
              <a:spcPts val="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Statutory 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services</a:t>
          </a:r>
        </a:p>
      </dgm:t>
    </dgm:pt>
    <dgm:pt modelId="{3B8E1DAD-E038-47E9-A96D-797634A7196C}" type="parTrans" cxnId="{988001A7-F428-4488-A909-569E6F69263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A2EA6BA-639A-46CD-9816-C973357E37A9}" type="sibTrans" cxnId="{988001A7-F428-4488-A909-569E6F69263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C443D42-12B8-4A34-A7AD-1FF495C51F93}">
      <dgm:prSet phldrT="[Text]" custT="1"/>
      <dgm:spPr>
        <a:solidFill>
          <a:srgbClr val="2F5586"/>
        </a:solidFill>
      </dgm:spPr>
      <dgm:t>
        <a:bodyPr/>
        <a:lstStyle/>
        <a:p>
          <a:r>
            <a:rPr lang="en-US" sz="1100" b="1">
              <a:latin typeface="Verdana" panose="020B0604030504040204" pitchFamily="34" charset="0"/>
              <a:ea typeface="Verdana" panose="020B0604030504040204" pitchFamily="34" charset="0"/>
            </a:rPr>
            <a:t>Social Prescribing </a:t>
          </a:r>
        </a:p>
      </dgm:t>
    </dgm:pt>
    <dgm:pt modelId="{505253F6-1BC9-47AF-BCFB-8701E55FD7CB}" type="parTrans" cxnId="{760976D1-F5C1-4BFB-917A-088C57955950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B7A2729-3AB2-4332-A500-AA7EF7479F41}" type="sibTrans" cxnId="{760976D1-F5C1-4BFB-917A-088C57955950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658481C-9263-4C07-B013-CEB289688104}">
      <dgm:prSet phldrT="[Text]" custT="1"/>
      <dgm:spPr/>
      <dgm:t>
        <a:bodyPr lIns="144000"/>
        <a:lstStyle/>
        <a:p>
          <a:pPr>
            <a:spcAft>
              <a:spcPct val="35000"/>
            </a:spcAft>
          </a:pPr>
          <a:r>
            <a:rPr lang="en-US" sz="1000" i="1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Includes:</a:t>
          </a:r>
        </a:p>
        <a:p>
          <a:pPr>
            <a:spcAft>
              <a:spcPts val="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What matters 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conversation</a:t>
          </a:r>
        </a:p>
        <a:p>
          <a:pPr>
            <a:spcAft>
              <a:spcPts val="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Action 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planning</a:t>
          </a:r>
        </a:p>
        <a:p>
          <a:pPr>
            <a:spcAft>
              <a:spcPts val="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Signposting /  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referral</a:t>
          </a:r>
        </a:p>
      </dgm:t>
    </dgm:pt>
    <dgm:pt modelId="{8DDBE84A-AA04-4F27-B486-0F531C2BCED3}" type="parTrans" cxnId="{211A4F8C-9374-4C3B-9294-8E1F2C037E5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19A97C-EE1F-4766-BE48-7DCEBF2561CF}" type="sibTrans" cxnId="{211A4F8C-9374-4C3B-9294-8E1F2C037E5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6131623-3F97-43D8-A2E6-08EAE1052A07}">
      <dgm:prSet phldrT="[Text]" custT="1"/>
      <dgm:spPr>
        <a:solidFill>
          <a:srgbClr val="F43882"/>
        </a:solidFill>
      </dgm:spPr>
      <dgm:t>
        <a:bodyPr/>
        <a:lstStyle/>
        <a:p>
          <a:r>
            <a:rPr lang="en-US" sz="1100" b="1">
              <a:latin typeface="Verdana" panose="020B0604030504040204" pitchFamily="34" charset="0"/>
              <a:ea typeface="Verdana" panose="020B0604030504040204" pitchFamily="34" charset="0"/>
            </a:rPr>
            <a:t>Community Assets</a:t>
          </a:r>
        </a:p>
      </dgm:t>
    </dgm:pt>
    <dgm:pt modelId="{5D5F3CC5-9C7B-4D50-9417-57A72B50EAB6}" type="parTrans" cxnId="{A8688134-71B5-44F8-B152-41A5BBAEAA8F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E0902FB-0464-4D89-86D4-3F6118BD6DE8}" type="sibTrans" cxnId="{A8688134-71B5-44F8-B152-41A5BBAEAA8F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04E3B7A-5AC5-46C4-A1DD-66459C23A849}">
      <dgm:prSet phldrT="[Text]" custT="1"/>
      <dgm:spPr/>
      <dgm:t>
        <a:bodyPr lIns="144000"/>
        <a:lstStyle/>
        <a:p>
          <a:pPr>
            <a:spcAft>
              <a:spcPct val="35000"/>
            </a:spcAft>
          </a:pPr>
          <a:r>
            <a:rPr lang="en-US" sz="1000" i="1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For example:</a:t>
          </a:r>
        </a:p>
        <a:p>
          <a:pPr>
            <a:spcAft>
              <a:spcPts val="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Welfare  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support </a:t>
          </a:r>
        </a:p>
        <a:p>
          <a:pPr>
            <a:spcAft>
              <a:spcPts val="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Exercise on 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referral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Social Cafes</a:t>
          </a:r>
        </a:p>
        <a:p>
          <a:pPr>
            <a:spcAft>
              <a:spcPts val="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Nature based 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interventions</a:t>
          </a:r>
        </a:p>
      </dgm:t>
    </dgm:pt>
    <dgm:pt modelId="{D40A3BD7-9B12-461B-A282-2D5C5DF1A6B0}" type="parTrans" cxnId="{427C7359-496B-4A07-9447-2F0F05412ED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FBD6AEC-1FC4-4E83-87A9-3EA21107DD1A}" type="sibTrans" cxnId="{427C7359-496B-4A07-9447-2F0F05412ED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F50B8E9-5843-490E-8874-3CAC8C192A39}" type="pres">
      <dgm:prSet presAssocID="{EE0A382E-B626-4CC4-BC22-B354BD904144}" presName="Name0" presStyleCnt="0">
        <dgm:presLayoutVars>
          <dgm:dir/>
          <dgm:animLvl val="lvl"/>
          <dgm:resizeHandles val="exact"/>
        </dgm:presLayoutVars>
      </dgm:prSet>
      <dgm:spPr/>
    </dgm:pt>
    <dgm:pt modelId="{2BF41B3E-A1FD-4DA7-865C-C01BAE00AB77}" type="pres">
      <dgm:prSet presAssocID="{226A7F4E-315E-476C-A941-32C39B20BFBF}" presName="compositeNode" presStyleCnt="0">
        <dgm:presLayoutVars>
          <dgm:bulletEnabled val="1"/>
        </dgm:presLayoutVars>
      </dgm:prSet>
      <dgm:spPr/>
    </dgm:pt>
    <dgm:pt modelId="{68827D47-49C3-4ECF-B8AB-7C7F29E33152}" type="pres">
      <dgm:prSet presAssocID="{226A7F4E-315E-476C-A941-32C39B20BFBF}" presName="bgRect" presStyleLbl="node1" presStyleIdx="0" presStyleCnt="3" custScaleX="104152" custLinFactNeighborY="314"/>
      <dgm:spPr/>
    </dgm:pt>
    <dgm:pt modelId="{2B73C072-D1B4-47D2-A349-B2082B3FE78F}" type="pres">
      <dgm:prSet presAssocID="{226A7F4E-315E-476C-A941-32C39B20BFBF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BCDE4F25-52F1-4077-92EA-50DA23D58C3B}" type="pres">
      <dgm:prSet presAssocID="{226A7F4E-315E-476C-A941-32C39B20BFBF}" presName="childNode" presStyleLbl="node1" presStyleIdx="0" presStyleCnt="3">
        <dgm:presLayoutVars>
          <dgm:bulletEnabled val="1"/>
        </dgm:presLayoutVars>
      </dgm:prSet>
      <dgm:spPr/>
    </dgm:pt>
    <dgm:pt modelId="{B2A34FD1-5083-4629-AE23-72D26DFE1DF7}" type="pres">
      <dgm:prSet presAssocID="{60E6BBE3-EFB3-4891-8593-0CE635D9520E}" presName="hSp" presStyleCnt="0"/>
      <dgm:spPr/>
    </dgm:pt>
    <dgm:pt modelId="{C08ABED1-D843-43F5-A233-646492A429A1}" type="pres">
      <dgm:prSet presAssocID="{60E6BBE3-EFB3-4891-8593-0CE635D9520E}" presName="vProcSp" presStyleCnt="0"/>
      <dgm:spPr/>
    </dgm:pt>
    <dgm:pt modelId="{0E9CF7E2-C20F-4A61-A213-73F00F88AE57}" type="pres">
      <dgm:prSet presAssocID="{60E6BBE3-EFB3-4891-8593-0CE635D9520E}" presName="vSp1" presStyleCnt="0"/>
      <dgm:spPr/>
    </dgm:pt>
    <dgm:pt modelId="{45AD0D0E-CD14-4A57-92AF-50DFB8639647}" type="pres">
      <dgm:prSet presAssocID="{60E6BBE3-EFB3-4891-8593-0CE635D9520E}" presName="simulatedConn" presStyleLbl="solidFgAcc1" presStyleIdx="0" presStyleCnt="2"/>
      <dgm:spPr>
        <a:solidFill>
          <a:srgbClr val="656565"/>
        </a:solidFill>
        <a:ln>
          <a:solidFill>
            <a:srgbClr val="656565"/>
          </a:solidFill>
        </a:ln>
      </dgm:spPr>
    </dgm:pt>
    <dgm:pt modelId="{ACC38567-13EA-47CA-B487-6CE8308870C5}" type="pres">
      <dgm:prSet presAssocID="{60E6BBE3-EFB3-4891-8593-0CE635D9520E}" presName="vSp2" presStyleCnt="0"/>
      <dgm:spPr/>
    </dgm:pt>
    <dgm:pt modelId="{21DAB7D3-BA13-4F33-9760-EDA674903412}" type="pres">
      <dgm:prSet presAssocID="{60E6BBE3-EFB3-4891-8593-0CE635D9520E}" presName="sibTrans" presStyleCnt="0"/>
      <dgm:spPr/>
    </dgm:pt>
    <dgm:pt modelId="{940D6540-2247-4C42-A2A6-36684E9AEA98}" type="pres">
      <dgm:prSet presAssocID="{7C443D42-12B8-4A34-A7AD-1FF495C51F93}" presName="compositeNode" presStyleCnt="0">
        <dgm:presLayoutVars>
          <dgm:bulletEnabled val="1"/>
        </dgm:presLayoutVars>
      </dgm:prSet>
      <dgm:spPr/>
    </dgm:pt>
    <dgm:pt modelId="{B2A6C6C2-D8F4-4EDE-B725-C3391A577B2D}" type="pres">
      <dgm:prSet presAssocID="{7C443D42-12B8-4A34-A7AD-1FF495C51F93}" presName="bgRect" presStyleLbl="node1" presStyleIdx="1" presStyleCnt="3"/>
      <dgm:spPr/>
    </dgm:pt>
    <dgm:pt modelId="{A879AC2A-E947-4B59-BA9A-624356E8A0AE}" type="pres">
      <dgm:prSet presAssocID="{7C443D42-12B8-4A34-A7AD-1FF495C51F93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66150741-7BAD-496C-BA0A-8C4D035E0EF9}" type="pres">
      <dgm:prSet presAssocID="{7C443D42-12B8-4A34-A7AD-1FF495C51F93}" presName="childNode" presStyleLbl="node1" presStyleIdx="1" presStyleCnt="3">
        <dgm:presLayoutVars>
          <dgm:bulletEnabled val="1"/>
        </dgm:presLayoutVars>
      </dgm:prSet>
      <dgm:spPr/>
    </dgm:pt>
    <dgm:pt modelId="{7FE09742-AA94-45CA-96BA-2BF541B98001}" type="pres">
      <dgm:prSet presAssocID="{FB7A2729-3AB2-4332-A500-AA7EF7479F41}" presName="hSp" presStyleCnt="0"/>
      <dgm:spPr/>
    </dgm:pt>
    <dgm:pt modelId="{56E44A66-458F-4578-8A9D-D5964143D940}" type="pres">
      <dgm:prSet presAssocID="{FB7A2729-3AB2-4332-A500-AA7EF7479F41}" presName="vProcSp" presStyleCnt="0"/>
      <dgm:spPr/>
    </dgm:pt>
    <dgm:pt modelId="{F85257BB-8CCF-4AFC-B318-CA35B030F4CA}" type="pres">
      <dgm:prSet presAssocID="{FB7A2729-3AB2-4332-A500-AA7EF7479F41}" presName="vSp1" presStyleCnt="0"/>
      <dgm:spPr/>
    </dgm:pt>
    <dgm:pt modelId="{6CE44E56-A732-468F-8366-E82E25074037}" type="pres">
      <dgm:prSet presAssocID="{FB7A2729-3AB2-4332-A500-AA7EF7479F41}" presName="simulatedConn" presStyleLbl="solidFgAcc1" presStyleIdx="1" presStyleCnt="2"/>
      <dgm:spPr>
        <a:solidFill>
          <a:srgbClr val="656565"/>
        </a:solidFill>
        <a:ln>
          <a:solidFill>
            <a:srgbClr val="656565"/>
          </a:solidFill>
        </a:ln>
      </dgm:spPr>
    </dgm:pt>
    <dgm:pt modelId="{4573DBAD-9164-450F-A786-2C0A747B419F}" type="pres">
      <dgm:prSet presAssocID="{FB7A2729-3AB2-4332-A500-AA7EF7479F41}" presName="vSp2" presStyleCnt="0"/>
      <dgm:spPr/>
    </dgm:pt>
    <dgm:pt modelId="{E3B2B83C-0E48-4452-AF45-2C88E66E4BC0}" type="pres">
      <dgm:prSet presAssocID="{FB7A2729-3AB2-4332-A500-AA7EF7479F41}" presName="sibTrans" presStyleCnt="0"/>
      <dgm:spPr/>
    </dgm:pt>
    <dgm:pt modelId="{2DA1CE44-0D38-4E3C-8CD9-C521AC1D0AC2}" type="pres">
      <dgm:prSet presAssocID="{56131623-3F97-43D8-A2E6-08EAE1052A07}" presName="compositeNode" presStyleCnt="0">
        <dgm:presLayoutVars>
          <dgm:bulletEnabled val="1"/>
        </dgm:presLayoutVars>
      </dgm:prSet>
      <dgm:spPr/>
    </dgm:pt>
    <dgm:pt modelId="{F998CBA2-13CF-46B8-8325-6AAAE31CF40A}" type="pres">
      <dgm:prSet presAssocID="{56131623-3F97-43D8-A2E6-08EAE1052A07}" presName="bgRect" presStyleLbl="node1" presStyleIdx="2" presStyleCnt="3"/>
      <dgm:spPr/>
    </dgm:pt>
    <dgm:pt modelId="{BAEFB976-2EED-45F4-A209-D1394D891D56}" type="pres">
      <dgm:prSet presAssocID="{56131623-3F97-43D8-A2E6-08EAE1052A07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A7FADF56-8E8B-4DEF-A7E8-23C1C3C127E4}" type="pres">
      <dgm:prSet presAssocID="{56131623-3F97-43D8-A2E6-08EAE1052A07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8106FD0E-36E0-4682-A0EB-83C93D6B41BD}" type="presOf" srcId="{226A7F4E-315E-476C-A941-32C39B20BFBF}" destId="{68827D47-49C3-4ECF-B8AB-7C7F29E33152}" srcOrd="0" destOrd="0" presId="urn:microsoft.com/office/officeart/2005/8/layout/hProcess7"/>
    <dgm:cxn modelId="{A8688134-71B5-44F8-B152-41A5BBAEAA8F}" srcId="{EE0A382E-B626-4CC4-BC22-B354BD904144}" destId="{56131623-3F97-43D8-A2E6-08EAE1052A07}" srcOrd="2" destOrd="0" parTransId="{5D5F3CC5-9C7B-4D50-9417-57A72B50EAB6}" sibTransId="{5E0902FB-0464-4D89-86D4-3F6118BD6DE8}"/>
    <dgm:cxn modelId="{C3E0C63C-0738-4C51-B592-60CB0FEDA6A9}" type="presOf" srcId="{B04E3B7A-5AC5-46C4-A1DD-66459C23A849}" destId="{A7FADF56-8E8B-4DEF-A7E8-23C1C3C127E4}" srcOrd="0" destOrd="0" presId="urn:microsoft.com/office/officeart/2005/8/layout/hProcess7"/>
    <dgm:cxn modelId="{19D3DF43-D5BD-4246-9C59-EB1BBE6E54AC}" type="presOf" srcId="{7C443D42-12B8-4A34-A7AD-1FF495C51F93}" destId="{A879AC2A-E947-4B59-BA9A-624356E8A0AE}" srcOrd="1" destOrd="0" presId="urn:microsoft.com/office/officeart/2005/8/layout/hProcess7"/>
    <dgm:cxn modelId="{427C7359-496B-4A07-9447-2F0F05412ED5}" srcId="{56131623-3F97-43D8-A2E6-08EAE1052A07}" destId="{B04E3B7A-5AC5-46C4-A1DD-66459C23A849}" srcOrd="0" destOrd="0" parTransId="{D40A3BD7-9B12-461B-A282-2D5C5DF1A6B0}" sibTransId="{1FBD6AEC-1FC4-4E83-87A9-3EA21107DD1A}"/>
    <dgm:cxn modelId="{07933183-7F29-44B0-8A93-64BE130A6AB8}" type="presOf" srcId="{56131623-3F97-43D8-A2E6-08EAE1052A07}" destId="{F998CBA2-13CF-46B8-8325-6AAAE31CF40A}" srcOrd="0" destOrd="0" presId="urn:microsoft.com/office/officeart/2005/8/layout/hProcess7"/>
    <dgm:cxn modelId="{211A4F8C-9374-4C3B-9294-8E1F2C037E55}" srcId="{7C443D42-12B8-4A34-A7AD-1FF495C51F93}" destId="{4658481C-9263-4C07-B013-CEB289688104}" srcOrd="0" destOrd="0" parTransId="{8DDBE84A-AA04-4F27-B486-0F531C2BCED3}" sibTransId="{F619A97C-EE1F-4766-BE48-7DCEBF2561CF}"/>
    <dgm:cxn modelId="{988001A7-F428-4488-A909-569E6F692633}" srcId="{226A7F4E-315E-476C-A941-32C39B20BFBF}" destId="{83506BFB-B990-420B-BA3A-113C626BEBBD}" srcOrd="0" destOrd="0" parTransId="{3B8E1DAD-E038-47E9-A96D-797634A7196C}" sibTransId="{6A2EA6BA-639A-46CD-9816-C973357E37A9}"/>
    <dgm:cxn modelId="{F28838B9-F328-4289-B829-C51F5FE1B863}" type="presOf" srcId="{EE0A382E-B626-4CC4-BC22-B354BD904144}" destId="{EF50B8E9-5843-490E-8874-3CAC8C192A39}" srcOrd="0" destOrd="0" presId="urn:microsoft.com/office/officeart/2005/8/layout/hProcess7"/>
    <dgm:cxn modelId="{55B390CC-ABC9-4A40-8475-3B06E5D655B9}" type="presOf" srcId="{226A7F4E-315E-476C-A941-32C39B20BFBF}" destId="{2B73C072-D1B4-47D2-A349-B2082B3FE78F}" srcOrd="1" destOrd="0" presId="urn:microsoft.com/office/officeart/2005/8/layout/hProcess7"/>
    <dgm:cxn modelId="{760976D1-F5C1-4BFB-917A-088C57955950}" srcId="{EE0A382E-B626-4CC4-BC22-B354BD904144}" destId="{7C443D42-12B8-4A34-A7AD-1FF495C51F93}" srcOrd="1" destOrd="0" parTransId="{505253F6-1BC9-47AF-BCFB-8701E55FD7CB}" sibTransId="{FB7A2729-3AB2-4332-A500-AA7EF7479F41}"/>
    <dgm:cxn modelId="{1DA71DD3-D33E-4571-9D77-B94906ED4361}" type="presOf" srcId="{83506BFB-B990-420B-BA3A-113C626BEBBD}" destId="{BCDE4F25-52F1-4077-92EA-50DA23D58C3B}" srcOrd="0" destOrd="0" presId="urn:microsoft.com/office/officeart/2005/8/layout/hProcess7"/>
    <dgm:cxn modelId="{0ED4ABEF-CA24-4CBC-9622-B0B0A66C627B}" type="presOf" srcId="{4658481C-9263-4C07-B013-CEB289688104}" destId="{66150741-7BAD-496C-BA0A-8C4D035E0EF9}" srcOrd="0" destOrd="0" presId="urn:microsoft.com/office/officeart/2005/8/layout/hProcess7"/>
    <dgm:cxn modelId="{D2F9ADF4-4F73-4B06-B92C-AE0141AF2D8A}" type="presOf" srcId="{7C443D42-12B8-4A34-A7AD-1FF495C51F93}" destId="{B2A6C6C2-D8F4-4EDE-B725-C3391A577B2D}" srcOrd="0" destOrd="0" presId="urn:microsoft.com/office/officeart/2005/8/layout/hProcess7"/>
    <dgm:cxn modelId="{CD23E6F8-01C7-4EF4-A1BF-B668C7533626}" srcId="{EE0A382E-B626-4CC4-BC22-B354BD904144}" destId="{226A7F4E-315E-476C-A941-32C39B20BFBF}" srcOrd="0" destOrd="0" parTransId="{96D48A51-89CB-45D2-A355-52192E1250A2}" sibTransId="{60E6BBE3-EFB3-4891-8593-0CE635D9520E}"/>
    <dgm:cxn modelId="{A41385FE-6625-46C9-8B0D-B0EFD55A96CE}" type="presOf" srcId="{56131623-3F97-43D8-A2E6-08EAE1052A07}" destId="{BAEFB976-2EED-45F4-A209-D1394D891D56}" srcOrd="1" destOrd="0" presId="urn:microsoft.com/office/officeart/2005/8/layout/hProcess7"/>
    <dgm:cxn modelId="{1893C6DB-BE4E-4702-A329-F63D5CCF2EB5}" type="presParOf" srcId="{EF50B8E9-5843-490E-8874-3CAC8C192A39}" destId="{2BF41B3E-A1FD-4DA7-865C-C01BAE00AB77}" srcOrd="0" destOrd="0" presId="urn:microsoft.com/office/officeart/2005/8/layout/hProcess7"/>
    <dgm:cxn modelId="{12B1B266-4EA5-4961-8D7F-0CB497153D96}" type="presParOf" srcId="{2BF41B3E-A1FD-4DA7-865C-C01BAE00AB77}" destId="{68827D47-49C3-4ECF-B8AB-7C7F29E33152}" srcOrd="0" destOrd="0" presId="urn:microsoft.com/office/officeart/2005/8/layout/hProcess7"/>
    <dgm:cxn modelId="{5D0E9370-4897-4377-A4DA-A351F782AAC3}" type="presParOf" srcId="{2BF41B3E-A1FD-4DA7-865C-C01BAE00AB77}" destId="{2B73C072-D1B4-47D2-A349-B2082B3FE78F}" srcOrd="1" destOrd="0" presId="urn:microsoft.com/office/officeart/2005/8/layout/hProcess7"/>
    <dgm:cxn modelId="{A3EF582E-65C2-4377-BBDB-A339E72CA5D4}" type="presParOf" srcId="{2BF41B3E-A1FD-4DA7-865C-C01BAE00AB77}" destId="{BCDE4F25-52F1-4077-92EA-50DA23D58C3B}" srcOrd="2" destOrd="0" presId="urn:microsoft.com/office/officeart/2005/8/layout/hProcess7"/>
    <dgm:cxn modelId="{EE448B22-E795-45EA-9284-D627F485A691}" type="presParOf" srcId="{EF50B8E9-5843-490E-8874-3CAC8C192A39}" destId="{B2A34FD1-5083-4629-AE23-72D26DFE1DF7}" srcOrd="1" destOrd="0" presId="urn:microsoft.com/office/officeart/2005/8/layout/hProcess7"/>
    <dgm:cxn modelId="{35E520E4-58E5-44E3-8A46-124733A4ABEB}" type="presParOf" srcId="{EF50B8E9-5843-490E-8874-3CAC8C192A39}" destId="{C08ABED1-D843-43F5-A233-646492A429A1}" srcOrd="2" destOrd="0" presId="urn:microsoft.com/office/officeart/2005/8/layout/hProcess7"/>
    <dgm:cxn modelId="{DCCE2252-53C2-4D1A-8BE5-BAA209C03C3B}" type="presParOf" srcId="{C08ABED1-D843-43F5-A233-646492A429A1}" destId="{0E9CF7E2-C20F-4A61-A213-73F00F88AE57}" srcOrd="0" destOrd="0" presId="urn:microsoft.com/office/officeart/2005/8/layout/hProcess7"/>
    <dgm:cxn modelId="{BDF98F89-CF48-40A9-A02F-DB76A028EA4E}" type="presParOf" srcId="{C08ABED1-D843-43F5-A233-646492A429A1}" destId="{45AD0D0E-CD14-4A57-92AF-50DFB8639647}" srcOrd="1" destOrd="0" presId="urn:microsoft.com/office/officeart/2005/8/layout/hProcess7"/>
    <dgm:cxn modelId="{D359A5B7-E6E4-4B97-A1AC-AE6FE783A8F5}" type="presParOf" srcId="{C08ABED1-D843-43F5-A233-646492A429A1}" destId="{ACC38567-13EA-47CA-B487-6CE8308870C5}" srcOrd="2" destOrd="0" presId="urn:microsoft.com/office/officeart/2005/8/layout/hProcess7"/>
    <dgm:cxn modelId="{5F81BD86-FFFC-44A4-84A3-86FF7E028113}" type="presParOf" srcId="{EF50B8E9-5843-490E-8874-3CAC8C192A39}" destId="{21DAB7D3-BA13-4F33-9760-EDA674903412}" srcOrd="3" destOrd="0" presId="urn:microsoft.com/office/officeart/2005/8/layout/hProcess7"/>
    <dgm:cxn modelId="{6DEC250C-7D04-4FDD-BAF4-BF374E895867}" type="presParOf" srcId="{EF50B8E9-5843-490E-8874-3CAC8C192A39}" destId="{940D6540-2247-4C42-A2A6-36684E9AEA98}" srcOrd="4" destOrd="0" presId="urn:microsoft.com/office/officeart/2005/8/layout/hProcess7"/>
    <dgm:cxn modelId="{1ADBF984-4ED8-41F7-BD5C-94C5E070CC8D}" type="presParOf" srcId="{940D6540-2247-4C42-A2A6-36684E9AEA98}" destId="{B2A6C6C2-D8F4-4EDE-B725-C3391A577B2D}" srcOrd="0" destOrd="0" presId="urn:microsoft.com/office/officeart/2005/8/layout/hProcess7"/>
    <dgm:cxn modelId="{A39D3402-0162-4FB8-A199-1219E9BA56A1}" type="presParOf" srcId="{940D6540-2247-4C42-A2A6-36684E9AEA98}" destId="{A879AC2A-E947-4B59-BA9A-624356E8A0AE}" srcOrd="1" destOrd="0" presId="urn:microsoft.com/office/officeart/2005/8/layout/hProcess7"/>
    <dgm:cxn modelId="{CA670E97-AB80-4E8B-ACC6-CB84327E7EDD}" type="presParOf" srcId="{940D6540-2247-4C42-A2A6-36684E9AEA98}" destId="{66150741-7BAD-496C-BA0A-8C4D035E0EF9}" srcOrd="2" destOrd="0" presId="urn:microsoft.com/office/officeart/2005/8/layout/hProcess7"/>
    <dgm:cxn modelId="{5E2EE491-17DF-4CEB-9BBF-697565A854D0}" type="presParOf" srcId="{EF50B8E9-5843-490E-8874-3CAC8C192A39}" destId="{7FE09742-AA94-45CA-96BA-2BF541B98001}" srcOrd="5" destOrd="0" presId="urn:microsoft.com/office/officeart/2005/8/layout/hProcess7"/>
    <dgm:cxn modelId="{216CE4CD-50BF-4EB9-AE8D-F77D9B18F078}" type="presParOf" srcId="{EF50B8E9-5843-490E-8874-3CAC8C192A39}" destId="{56E44A66-458F-4578-8A9D-D5964143D940}" srcOrd="6" destOrd="0" presId="urn:microsoft.com/office/officeart/2005/8/layout/hProcess7"/>
    <dgm:cxn modelId="{65638417-879F-471A-8DDE-C31128DD695A}" type="presParOf" srcId="{56E44A66-458F-4578-8A9D-D5964143D940}" destId="{F85257BB-8CCF-4AFC-B318-CA35B030F4CA}" srcOrd="0" destOrd="0" presId="urn:microsoft.com/office/officeart/2005/8/layout/hProcess7"/>
    <dgm:cxn modelId="{9FB7E765-F68F-4070-8DE9-D91170F958CE}" type="presParOf" srcId="{56E44A66-458F-4578-8A9D-D5964143D940}" destId="{6CE44E56-A732-468F-8366-E82E25074037}" srcOrd="1" destOrd="0" presId="urn:microsoft.com/office/officeart/2005/8/layout/hProcess7"/>
    <dgm:cxn modelId="{E107D2AC-0323-4F93-9045-2D36CB9C2D97}" type="presParOf" srcId="{56E44A66-458F-4578-8A9D-D5964143D940}" destId="{4573DBAD-9164-450F-A786-2C0A747B419F}" srcOrd="2" destOrd="0" presId="urn:microsoft.com/office/officeart/2005/8/layout/hProcess7"/>
    <dgm:cxn modelId="{A9584071-49C7-4ACF-A955-587E04392FD2}" type="presParOf" srcId="{EF50B8E9-5843-490E-8874-3CAC8C192A39}" destId="{E3B2B83C-0E48-4452-AF45-2C88E66E4BC0}" srcOrd="7" destOrd="0" presId="urn:microsoft.com/office/officeart/2005/8/layout/hProcess7"/>
    <dgm:cxn modelId="{46CE82F3-1A00-458F-B461-A40F2C2FA451}" type="presParOf" srcId="{EF50B8E9-5843-490E-8874-3CAC8C192A39}" destId="{2DA1CE44-0D38-4E3C-8CD9-C521AC1D0AC2}" srcOrd="8" destOrd="0" presId="urn:microsoft.com/office/officeart/2005/8/layout/hProcess7"/>
    <dgm:cxn modelId="{71A22536-4C4D-4D1A-A3E0-2D74D84C424E}" type="presParOf" srcId="{2DA1CE44-0D38-4E3C-8CD9-C521AC1D0AC2}" destId="{F998CBA2-13CF-46B8-8325-6AAAE31CF40A}" srcOrd="0" destOrd="0" presId="urn:microsoft.com/office/officeart/2005/8/layout/hProcess7"/>
    <dgm:cxn modelId="{660DA7C9-242A-4C98-8EB5-EB5E60A963BF}" type="presParOf" srcId="{2DA1CE44-0D38-4E3C-8CD9-C521AC1D0AC2}" destId="{BAEFB976-2EED-45F4-A209-D1394D891D56}" srcOrd="1" destOrd="0" presId="urn:microsoft.com/office/officeart/2005/8/layout/hProcess7"/>
    <dgm:cxn modelId="{233AFC41-805F-4626-8B6B-297C6B0E29DA}" type="presParOf" srcId="{2DA1CE44-0D38-4E3C-8CD9-C521AC1D0AC2}" destId="{A7FADF56-8E8B-4DEF-A7E8-23C1C3C127E4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827D47-49C3-4ECF-B8AB-7C7F29E33152}">
      <dsp:nvSpPr>
        <dsp:cNvPr id="0" name=""/>
        <dsp:cNvSpPr/>
      </dsp:nvSpPr>
      <dsp:spPr>
        <a:xfrm>
          <a:off x="697" y="0"/>
          <a:ext cx="1543204" cy="1616075"/>
        </a:xfrm>
        <a:prstGeom prst="roundRect">
          <a:avLst>
            <a:gd name="adj" fmla="val 5000"/>
          </a:avLst>
        </a:prstGeom>
        <a:solidFill>
          <a:srgbClr val="F268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Verdana" panose="020B0604030504040204" pitchFamily="34" charset="0"/>
              <a:ea typeface="Verdana" panose="020B0604030504040204" pitchFamily="34" charset="0"/>
            </a:rPr>
            <a:t>Referral</a:t>
          </a:r>
        </a:p>
      </dsp:txBody>
      <dsp:txXfrm rot="16200000">
        <a:off x="-507572" y="508270"/>
        <a:ext cx="1325181" cy="308640"/>
      </dsp:txXfrm>
    </dsp:sp>
    <dsp:sp modelId="{BCDE4F25-52F1-4077-92EA-50DA23D58C3B}">
      <dsp:nvSpPr>
        <dsp:cNvPr id="0" name=""/>
        <dsp:cNvSpPr/>
      </dsp:nvSpPr>
      <dsp:spPr>
        <a:xfrm>
          <a:off x="304878" y="0"/>
          <a:ext cx="1149687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0" bIns="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i="1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Made by: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Self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Healthcare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Community and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Voluntary sector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</a:t>
          </a:r>
          <a:r>
            <a:rPr lang="en-US" sz="900" kern="1200" err="1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organisations</a:t>
          </a:r>
          <a:endParaRPr lang="en-US" sz="900" kern="1200">
            <a:solidFill>
              <a:schemeClr val="bg1">
                <a:lumMod val="8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Statutory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services</a:t>
          </a:r>
        </a:p>
      </dsp:txBody>
      <dsp:txXfrm>
        <a:off x="304878" y="0"/>
        <a:ext cx="1149687" cy="1616075"/>
      </dsp:txXfrm>
    </dsp:sp>
    <dsp:sp modelId="{B2A6C6C2-D8F4-4EDE-B725-C3391A577B2D}">
      <dsp:nvSpPr>
        <dsp:cNvPr id="0" name=""/>
        <dsp:cNvSpPr/>
      </dsp:nvSpPr>
      <dsp:spPr>
        <a:xfrm>
          <a:off x="1595761" y="0"/>
          <a:ext cx="1481684" cy="1616075"/>
        </a:xfrm>
        <a:prstGeom prst="roundRect">
          <a:avLst>
            <a:gd name="adj" fmla="val 5000"/>
          </a:avLst>
        </a:prstGeom>
        <a:solidFill>
          <a:srgbClr val="2F55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Verdana" panose="020B0604030504040204" pitchFamily="34" charset="0"/>
              <a:ea typeface="Verdana" panose="020B0604030504040204" pitchFamily="34" charset="0"/>
            </a:rPr>
            <a:t>Social Prescribing </a:t>
          </a:r>
        </a:p>
      </dsp:txBody>
      <dsp:txXfrm rot="16200000">
        <a:off x="1081339" y="514422"/>
        <a:ext cx="1325181" cy="296336"/>
      </dsp:txXfrm>
    </dsp:sp>
    <dsp:sp modelId="{45AD0D0E-CD14-4A57-92AF-50DFB8639647}">
      <dsp:nvSpPr>
        <dsp:cNvPr id="0" name=""/>
        <dsp:cNvSpPr/>
      </dsp:nvSpPr>
      <dsp:spPr>
        <a:xfrm rot="5400000">
          <a:off x="1484443" y="1274012"/>
          <a:ext cx="237452" cy="222252"/>
        </a:xfrm>
        <a:prstGeom prst="flowChartExtract">
          <a:avLst/>
        </a:prstGeom>
        <a:solidFill>
          <a:srgbClr val="656565"/>
        </a:solidFill>
        <a:ln w="12700" cap="flat" cmpd="sng" algn="ctr">
          <a:solidFill>
            <a:srgbClr val="6565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150741-7BAD-496C-BA0A-8C4D035E0EF9}">
      <dsp:nvSpPr>
        <dsp:cNvPr id="0" name=""/>
        <dsp:cNvSpPr/>
      </dsp:nvSpPr>
      <dsp:spPr>
        <a:xfrm>
          <a:off x="1892098" y="0"/>
          <a:ext cx="1103855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34290" rIns="0" bIns="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i="1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Includes: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What matters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conversation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Action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planning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Signposting / 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referral</a:t>
          </a:r>
        </a:p>
      </dsp:txBody>
      <dsp:txXfrm>
        <a:off x="1892098" y="0"/>
        <a:ext cx="1103855" cy="1616075"/>
      </dsp:txXfrm>
    </dsp:sp>
    <dsp:sp modelId="{F998CBA2-13CF-46B8-8325-6AAAE31CF40A}">
      <dsp:nvSpPr>
        <dsp:cNvPr id="0" name=""/>
        <dsp:cNvSpPr/>
      </dsp:nvSpPr>
      <dsp:spPr>
        <a:xfrm>
          <a:off x="3129305" y="0"/>
          <a:ext cx="1481684" cy="1616075"/>
        </a:xfrm>
        <a:prstGeom prst="roundRect">
          <a:avLst>
            <a:gd name="adj" fmla="val 5000"/>
          </a:avLst>
        </a:prstGeom>
        <a:solidFill>
          <a:srgbClr val="F4388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Verdana" panose="020B0604030504040204" pitchFamily="34" charset="0"/>
              <a:ea typeface="Verdana" panose="020B0604030504040204" pitchFamily="34" charset="0"/>
            </a:rPr>
            <a:t>Community Assets</a:t>
          </a:r>
        </a:p>
      </dsp:txBody>
      <dsp:txXfrm rot="16200000">
        <a:off x="2614882" y="514422"/>
        <a:ext cx="1325181" cy="296336"/>
      </dsp:txXfrm>
    </dsp:sp>
    <dsp:sp modelId="{6CE44E56-A732-468F-8366-E82E25074037}">
      <dsp:nvSpPr>
        <dsp:cNvPr id="0" name=""/>
        <dsp:cNvSpPr/>
      </dsp:nvSpPr>
      <dsp:spPr>
        <a:xfrm rot="5400000">
          <a:off x="3017987" y="1274012"/>
          <a:ext cx="237452" cy="222252"/>
        </a:xfrm>
        <a:prstGeom prst="flowChartExtract">
          <a:avLst/>
        </a:prstGeom>
        <a:solidFill>
          <a:srgbClr val="656565"/>
        </a:solidFill>
        <a:ln w="12700" cap="flat" cmpd="sng" algn="ctr">
          <a:solidFill>
            <a:srgbClr val="6565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FADF56-8E8B-4DEF-A7E8-23C1C3C127E4}">
      <dsp:nvSpPr>
        <dsp:cNvPr id="0" name=""/>
        <dsp:cNvSpPr/>
      </dsp:nvSpPr>
      <dsp:spPr>
        <a:xfrm>
          <a:off x="3425642" y="0"/>
          <a:ext cx="1103855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34290" rIns="0" bIns="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i="1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For example: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Welfare 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support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Exercise on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referral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Social Cafes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Nature based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interventions</a:t>
          </a:r>
        </a:p>
      </dsp:txBody>
      <dsp:txXfrm>
        <a:off x="3425642" y="0"/>
        <a:ext cx="1103855" cy="1616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5059D3-605D-484D-B3B1-B3D7F7972ECC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499BE-40D6-4161-86D2-5E8DE48C8C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6798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9D954A-9385-4546-801C-2DE98707971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52850" y="857250"/>
            <a:ext cx="16383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CDB7E-B6C3-D44F-9AF9-0B10833A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275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52850" y="857250"/>
            <a:ext cx="16383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CDB7E-B6C3-D44F-9AF9-0B10833A08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43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DB7E-B6C3-D44F-9AF9-0B10833A08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991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DB7E-B6C3-D44F-9AF9-0B10833A085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021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5F0A7-2842-A05D-4F8C-391FDBF26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86C1F0-C5B5-2578-11D0-D40E61826F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9C15AF-E78B-D21A-457E-3499D2777A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6002E1-E293-6A9C-04C8-1E922A2DD0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DB7E-B6C3-D44F-9AF9-0B10833A085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567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338" y="1237197"/>
            <a:ext cx="4010025" cy="2631887"/>
          </a:xfrm>
        </p:spPr>
        <p:txBody>
          <a:bodyPr anchor="b"/>
          <a:lstStyle>
            <a:lvl1pPr algn="ctr">
              <a:defRPr sz="263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338" y="3970580"/>
            <a:ext cx="4010025" cy="1825171"/>
          </a:xfrm>
        </p:spPr>
        <p:txBody>
          <a:bodyPr/>
          <a:lstStyle>
            <a:lvl1pPr marL="0" indent="0" algn="ctr">
              <a:buNone/>
              <a:defRPr sz="1052"/>
            </a:lvl1pPr>
            <a:lvl2pPr marL="200482" indent="0" algn="ctr">
              <a:buNone/>
              <a:defRPr sz="877"/>
            </a:lvl2pPr>
            <a:lvl3pPr marL="400964" indent="0" algn="ctr">
              <a:buNone/>
              <a:defRPr sz="789"/>
            </a:lvl3pPr>
            <a:lvl4pPr marL="601447" indent="0" algn="ctr">
              <a:buNone/>
              <a:defRPr sz="702"/>
            </a:lvl4pPr>
            <a:lvl5pPr marL="801929" indent="0" algn="ctr">
              <a:buNone/>
              <a:defRPr sz="702"/>
            </a:lvl5pPr>
            <a:lvl6pPr marL="1002411" indent="0" algn="ctr">
              <a:buNone/>
              <a:defRPr sz="702"/>
            </a:lvl6pPr>
            <a:lvl7pPr marL="1202893" indent="0" algn="ctr">
              <a:buNone/>
              <a:defRPr sz="702"/>
            </a:lvl7pPr>
            <a:lvl8pPr marL="1403375" indent="0" algn="ctr">
              <a:buNone/>
              <a:defRPr sz="702"/>
            </a:lvl8pPr>
            <a:lvl9pPr marL="1603858" indent="0" algn="ctr">
              <a:buNone/>
              <a:defRPr sz="702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959DF3-EB48-0AC7-3C40-F8128F06892A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018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76244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26232" y="402483"/>
            <a:ext cx="115288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7586" y="402483"/>
            <a:ext cx="3391813" cy="64064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77143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364000" cy="7560000"/>
          </a:xfrm>
          <a:prstGeom prst="rect">
            <a:avLst/>
          </a:prstGeom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8" y="299539"/>
            <a:ext cx="3120892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sz="700">
                <a:solidFill>
                  <a:srgbClr val="2F5586"/>
                </a:solidFill>
                <a:latin typeface="Verdana"/>
                <a:cs typeface="Verdana"/>
              </a:rPr>
              <a:t>Supporting</a:t>
            </a:r>
            <a:r>
              <a:rPr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>
                <a:solidFill>
                  <a:srgbClr val="2F5586"/>
                </a:solidFill>
                <a:latin typeface="Verdana"/>
                <a:cs typeface="Verdana"/>
              </a:rPr>
              <a:t>Healthy</a:t>
            </a:r>
            <a:r>
              <a:rPr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>
                <a:solidFill>
                  <a:srgbClr val="2F5586"/>
                </a:solidFill>
                <a:latin typeface="Verdana"/>
                <a:cs typeface="Verdana"/>
              </a:rPr>
              <a:t>Behavio</a:t>
            </a:r>
            <a:r>
              <a:rPr lang="en-GB" sz="700">
                <a:solidFill>
                  <a:srgbClr val="2F5586"/>
                </a:solidFill>
                <a:latin typeface="Verdana"/>
                <a:cs typeface="Verdana"/>
              </a:rPr>
              <a:t>u</a:t>
            </a:r>
            <a:r>
              <a:rPr sz="700">
                <a:solidFill>
                  <a:srgbClr val="2F5586"/>
                </a:solidFill>
                <a:latin typeface="Verdana"/>
                <a:cs typeface="Verdana"/>
              </a:rPr>
              <a:t>rs</a:t>
            </a:r>
            <a:r>
              <a:rPr lang="en-GB" sz="700" spc="-6">
                <a:solidFill>
                  <a:srgbClr val="2F5586"/>
                </a:solidFill>
                <a:latin typeface="Verdana"/>
                <a:cs typeface="Verdana"/>
              </a:rPr>
              <a:t>:</a:t>
            </a:r>
            <a:r>
              <a:rPr lang="en-GB" sz="700" spc="-6" baseline="0">
                <a:solidFill>
                  <a:srgbClr val="2F5586"/>
                </a:solidFill>
                <a:latin typeface="Verdana"/>
                <a:cs typeface="Verdana"/>
              </a:rPr>
              <a:t> A Guide for</a:t>
            </a:r>
            <a:r>
              <a:rPr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lang="en-GB" sz="700">
                <a:solidFill>
                  <a:srgbClr val="2F5586"/>
                </a:solidFill>
                <a:latin typeface="Verdana"/>
                <a:cs typeface="Verdana"/>
              </a:rPr>
              <a:t>Community Pharmacy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rgbClr val="242F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8CBED0B-04CD-4B49-8118-1C61570F31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7699A92-A5FC-D32B-18F2-264FF452A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600" y="1332000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775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rcRect b="13104"/>
          <a:stretch>
            <a:fillRect/>
          </a:stretch>
        </p:blipFill>
        <p:spPr>
          <a:xfrm>
            <a:off x="-1" y="1587"/>
            <a:ext cx="5346701" cy="755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294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BF3429F-0E48-E946-70D2-39DEDCE6751F}"/>
              </a:ext>
            </a:extLst>
          </p:cNvPr>
          <p:cNvSpPr/>
          <p:nvPr userDrawn="1"/>
        </p:nvSpPr>
        <p:spPr>
          <a:xfrm>
            <a:off x="0" y="0"/>
            <a:ext cx="5364000" cy="7596000"/>
          </a:xfrm>
          <a:custGeom>
            <a:avLst/>
            <a:gdLst/>
            <a:ahLst/>
            <a:cxnLst/>
            <a:rect l="l" t="t" r="r" b="b"/>
            <a:pathLst>
              <a:path w="5328285" h="7560309">
                <a:moveTo>
                  <a:pt x="5328005" y="0"/>
                </a:moveTo>
                <a:lnTo>
                  <a:pt x="0" y="0"/>
                </a:lnTo>
                <a:lnTo>
                  <a:pt x="0" y="7560005"/>
                </a:lnTo>
                <a:lnTo>
                  <a:pt x="5328005" y="7560005"/>
                </a:lnTo>
                <a:lnTo>
                  <a:pt x="5328005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8" y="299539"/>
            <a:ext cx="2652002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sz="700">
                <a:solidFill>
                  <a:schemeClr val="bg1"/>
                </a:solidFill>
                <a:latin typeface="Verdana"/>
                <a:cs typeface="Verdana"/>
              </a:rPr>
              <a:t>Supporting</a:t>
            </a:r>
            <a:r>
              <a:rPr sz="700" spc="-6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700">
                <a:solidFill>
                  <a:schemeClr val="bg1"/>
                </a:solidFill>
                <a:latin typeface="Verdana"/>
                <a:cs typeface="Verdana"/>
              </a:rPr>
              <a:t>Healthy</a:t>
            </a:r>
            <a:r>
              <a:rPr sz="700" spc="-6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700">
                <a:solidFill>
                  <a:schemeClr val="bg1"/>
                </a:solidFill>
                <a:latin typeface="Verdana"/>
                <a:cs typeface="Verdana"/>
              </a:rPr>
              <a:t>Behaviours</a:t>
            </a:r>
            <a:r>
              <a:rPr sz="700" spc="-6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700">
                <a:solidFill>
                  <a:schemeClr val="bg1"/>
                </a:solidFill>
                <a:latin typeface="Verdana"/>
                <a:cs typeface="Verdana"/>
              </a:rPr>
              <a:t>in Community Pharmacy</a:t>
            </a:r>
            <a:endParaRPr sz="70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8CBED0B-04CD-4B49-8118-1C61570F31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420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364000" cy="7560000"/>
          </a:xfrm>
          <a:prstGeom prst="rect">
            <a:avLst/>
          </a:prstGeom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9" y="299539"/>
            <a:ext cx="2534830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sz="700">
                <a:solidFill>
                  <a:srgbClr val="2F5586"/>
                </a:solidFill>
                <a:latin typeface="Verdana"/>
                <a:cs typeface="Verdana"/>
              </a:rPr>
              <a:t>Supporting</a:t>
            </a:r>
            <a:r>
              <a:rPr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>
                <a:solidFill>
                  <a:srgbClr val="2F5586"/>
                </a:solidFill>
                <a:latin typeface="Verdana"/>
                <a:cs typeface="Verdana"/>
              </a:rPr>
              <a:t>Healthy</a:t>
            </a:r>
            <a:r>
              <a:rPr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>
                <a:solidFill>
                  <a:srgbClr val="2F5586"/>
                </a:solidFill>
                <a:latin typeface="Verdana"/>
                <a:cs typeface="Verdana"/>
              </a:rPr>
              <a:t>Behaviours</a:t>
            </a:r>
            <a:r>
              <a:rPr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>
                <a:solidFill>
                  <a:srgbClr val="2F5586"/>
                </a:solidFill>
                <a:latin typeface="Verdana"/>
                <a:cs typeface="Verdana"/>
              </a:rPr>
              <a:t>in</a:t>
            </a:r>
            <a:r>
              <a:rPr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lang="en-GB" sz="700">
                <a:solidFill>
                  <a:srgbClr val="2F5586"/>
                </a:solidFill>
                <a:latin typeface="Verdana"/>
                <a:cs typeface="Verdana"/>
              </a:rPr>
              <a:t>Community Pharmacy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rgbClr val="242F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8CBED0B-04CD-4B49-8118-1C61570F31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7699A92-A5FC-D32B-18F2-264FF452A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600" y="1332000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424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338" y="1237197"/>
            <a:ext cx="4010025" cy="2631887"/>
          </a:xfrm>
        </p:spPr>
        <p:txBody>
          <a:bodyPr anchor="b"/>
          <a:lstStyle>
            <a:lvl1pPr algn="ctr">
              <a:defRPr sz="263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338" y="3970580"/>
            <a:ext cx="4010025" cy="1825171"/>
          </a:xfrm>
        </p:spPr>
        <p:txBody>
          <a:bodyPr/>
          <a:lstStyle>
            <a:lvl1pPr marL="0" indent="0" algn="ctr">
              <a:buNone/>
              <a:defRPr sz="1052"/>
            </a:lvl1pPr>
            <a:lvl2pPr marL="200482" indent="0" algn="ctr">
              <a:buNone/>
              <a:defRPr sz="877"/>
            </a:lvl2pPr>
            <a:lvl3pPr marL="400964" indent="0" algn="ctr">
              <a:buNone/>
              <a:defRPr sz="789"/>
            </a:lvl3pPr>
            <a:lvl4pPr marL="601447" indent="0" algn="ctr">
              <a:buNone/>
              <a:defRPr sz="702"/>
            </a:lvl4pPr>
            <a:lvl5pPr marL="801929" indent="0" algn="ctr">
              <a:buNone/>
              <a:defRPr sz="702"/>
            </a:lvl5pPr>
            <a:lvl6pPr marL="1002411" indent="0" algn="ctr">
              <a:buNone/>
              <a:defRPr sz="702"/>
            </a:lvl6pPr>
            <a:lvl7pPr marL="1202893" indent="0" algn="ctr">
              <a:buNone/>
              <a:defRPr sz="702"/>
            </a:lvl7pPr>
            <a:lvl8pPr marL="1403375" indent="0" algn="ctr">
              <a:buNone/>
              <a:defRPr sz="702"/>
            </a:lvl8pPr>
            <a:lvl9pPr marL="1603858" indent="0" algn="ctr">
              <a:buNone/>
              <a:defRPr sz="702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959DF3-EB48-0AC7-3C40-F8128F06892A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436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ue and green gradient&#10;&#10;Description automatically generated">
            <a:extLst>
              <a:ext uri="{FF2B5EF4-FFF2-40B4-BE49-F238E27FC236}">
                <a16:creationId xmlns:a16="http://schemas.microsoft.com/office/drawing/2014/main" id="{6ED9B599-7FAF-86B5-81DD-B79F8997CEC3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86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7630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01" y="1884670"/>
            <a:ext cx="4611529" cy="3144614"/>
          </a:xfrm>
        </p:spPr>
        <p:txBody>
          <a:bodyPr anchor="b"/>
          <a:lstStyle>
            <a:lvl1pPr>
              <a:defRPr sz="263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4801" y="5059034"/>
            <a:ext cx="4611529" cy="1653678"/>
          </a:xfrm>
        </p:spPr>
        <p:txBody>
          <a:bodyPr/>
          <a:lstStyle>
            <a:lvl1pPr marL="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1pPr>
            <a:lvl2pPr marL="200482" indent="0">
              <a:buNone/>
              <a:defRPr sz="877">
                <a:solidFill>
                  <a:schemeClr val="tx1">
                    <a:tint val="75000"/>
                  </a:schemeClr>
                </a:solidFill>
              </a:defRPr>
            </a:lvl2pPr>
            <a:lvl3pPr marL="400964" indent="0">
              <a:buNone/>
              <a:defRPr sz="789">
                <a:solidFill>
                  <a:schemeClr val="tx1">
                    <a:tint val="75000"/>
                  </a:schemeClr>
                </a:solidFill>
              </a:defRPr>
            </a:lvl3pPr>
            <a:lvl4pPr marL="601447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4pPr>
            <a:lvl5pPr marL="801929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5pPr>
            <a:lvl6pPr marL="1002411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6pPr>
            <a:lvl7pPr marL="1202893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7pPr>
            <a:lvl8pPr marL="1403375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8pPr>
            <a:lvl9pPr marL="1603858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49629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7585" y="2012414"/>
            <a:ext cx="2272348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06767" y="2012414"/>
            <a:ext cx="2272348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61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ue and green gradient&#10;&#10;Description automatically generated">
            <a:extLst>
              <a:ext uri="{FF2B5EF4-FFF2-40B4-BE49-F238E27FC236}">
                <a16:creationId xmlns:a16="http://schemas.microsoft.com/office/drawing/2014/main" id="{6ED9B599-7FAF-86B5-81DD-B79F8997CEC3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86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823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402483"/>
            <a:ext cx="461152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282" y="1853171"/>
            <a:ext cx="2261905" cy="908210"/>
          </a:xfrm>
        </p:spPr>
        <p:txBody>
          <a:bodyPr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282" y="2761381"/>
            <a:ext cx="2261905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06767" y="1853171"/>
            <a:ext cx="2273044" cy="908210"/>
          </a:xfrm>
        </p:spPr>
        <p:txBody>
          <a:bodyPr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06767" y="2761381"/>
            <a:ext cx="2273044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2851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91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697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anchor="b"/>
          <a:lstStyle>
            <a:lvl1pPr>
              <a:defRPr sz="140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3044" y="1088454"/>
            <a:ext cx="2706767" cy="5372269"/>
          </a:xfrm>
        </p:spPr>
        <p:txBody>
          <a:bodyPr/>
          <a:lstStyle>
            <a:lvl1pPr>
              <a:defRPr sz="1403"/>
            </a:lvl1pPr>
            <a:lvl2pPr>
              <a:defRPr sz="1228"/>
            </a:lvl2pPr>
            <a:lvl3pPr>
              <a:defRPr sz="1052"/>
            </a:lvl3pPr>
            <a:lvl4pPr>
              <a:defRPr sz="877"/>
            </a:lvl4pPr>
            <a:lvl5pPr>
              <a:defRPr sz="877"/>
            </a:lvl5pPr>
            <a:lvl6pPr>
              <a:defRPr sz="877"/>
            </a:lvl6pPr>
            <a:lvl7pPr>
              <a:defRPr sz="877"/>
            </a:lvl7pPr>
            <a:lvl8pPr>
              <a:defRPr sz="877"/>
            </a:lvl8pPr>
            <a:lvl9pPr>
              <a:defRPr sz="87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611061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anchor="b"/>
          <a:lstStyle>
            <a:lvl1pPr>
              <a:defRPr sz="140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73044" y="1088454"/>
            <a:ext cx="2706767" cy="5372269"/>
          </a:xfrm>
        </p:spPr>
        <p:txBody>
          <a:bodyPr/>
          <a:lstStyle>
            <a:lvl1pPr marL="0" indent="0">
              <a:buNone/>
              <a:defRPr sz="1403"/>
            </a:lvl1pPr>
            <a:lvl2pPr marL="200482" indent="0">
              <a:buNone/>
              <a:defRPr sz="1228"/>
            </a:lvl2pPr>
            <a:lvl3pPr marL="400964" indent="0">
              <a:buNone/>
              <a:defRPr sz="1052"/>
            </a:lvl3pPr>
            <a:lvl4pPr marL="601447" indent="0">
              <a:buNone/>
              <a:defRPr sz="877"/>
            </a:lvl4pPr>
            <a:lvl5pPr marL="801929" indent="0">
              <a:buNone/>
              <a:defRPr sz="877"/>
            </a:lvl5pPr>
            <a:lvl6pPr marL="1002411" indent="0">
              <a:buNone/>
              <a:defRPr sz="877"/>
            </a:lvl6pPr>
            <a:lvl7pPr marL="1202893" indent="0">
              <a:buNone/>
              <a:defRPr sz="877"/>
            </a:lvl7pPr>
            <a:lvl8pPr marL="1403375" indent="0">
              <a:buNone/>
              <a:defRPr sz="877"/>
            </a:lvl8pPr>
            <a:lvl9pPr marL="1603858" indent="0">
              <a:buNone/>
              <a:defRPr sz="877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359060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444439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26232" y="402483"/>
            <a:ext cx="115288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7586" y="402483"/>
            <a:ext cx="3391813" cy="64064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49182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01" y="1884670"/>
            <a:ext cx="4611529" cy="3144614"/>
          </a:xfrm>
        </p:spPr>
        <p:txBody>
          <a:bodyPr anchor="b"/>
          <a:lstStyle>
            <a:lvl1pPr>
              <a:defRPr sz="263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4801" y="5059034"/>
            <a:ext cx="4611529" cy="1653678"/>
          </a:xfrm>
        </p:spPr>
        <p:txBody>
          <a:bodyPr/>
          <a:lstStyle>
            <a:lvl1pPr marL="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1pPr>
            <a:lvl2pPr marL="200482" indent="0">
              <a:buNone/>
              <a:defRPr sz="877">
                <a:solidFill>
                  <a:schemeClr val="tx1">
                    <a:tint val="75000"/>
                  </a:schemeClr>
                </a:solidFill>
              </a:defRPr>
            </a:lvl2pPr>
            <a:lvl3pPr marL="400964" indent="0">
              <a:buNone/>
              <a:defRPr sz="789">
                <a:solidFill>
                  <a:schemeClr val="tx1">
                    <a:tint val="75000"/>
                  </a:schemeClr>
                </a:solidFill>
              </a:defRPr>
            </a:lvl3pPr>
            <a:lvl4pPr marL="601447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4pPr>
            <a:lvl5pPr marL="801929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5pPr>
            <a:lvl6pPr marL="1002411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6pPr>
            <a:lvl7pPr marL="1202893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7pPr>
            <a:lvl8pPr marL="1403375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8pPr>
            <a:lvl9pPr marL="1603858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42216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7585" y="2012414"/>
            <a:ext cx="2272348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06767" y="2012414"/>
            <a:ext cx="2272348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128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402483"/>
            <a:ext cx="461152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282" y="1853171"/>
            <a:ext cx="2261905" cy="908210"/>
          </a:xfrm>
        </p:spPr>
        <p:txBody>
          <a:bodyPr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282" y="2761381"/>
            <a:ext cx="2261905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06767" y="1853171"/>
            <a:ext cx="2273044" cy="908210"/>
          </a:xfrm>
        </p:spPr>
        <p:txBody>
          <a:bodyPr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06767" y="2761381"/>
            <a:ext cx="2273044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618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974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720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anchor="b"/>
          <a:lstStyle>
            <a:lvl1pPr>
              <a:defRPr sz="140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3044" y="1088454"/>
            <a:ext cx="2706767" cy="5372269"/>
          </a:xfrm>
        </p:spPr>
        <p:txBody>
          <a:bodyPr/>
          <a:lstStyle>
            <a:lvl1pPr>
              <a:defRPr sz="1403"/>
            </a:lvl1pPr>
            <a:lvl2pPr>
              <a:defRPr sz="1228"/>
            </a:lvl2pPr>
            <a:lvl3pPr>
              <a:defRPr sz="1052"/>
            </a:lvl3pPr>
            <a:lvl4pPr>
              <a:defRPr sz="877"/>
            </a:lvl4pPr>
            <a:lvl5pPr>
              <a:defRPr sz="877"/>
            </a:lvl5pPr>
            <a:lvl6pPr>
              <a:defRPr sz="877"/>
            </a:lvl6pPr>
            <a:lvl7pPr>
              <a:defRPr sz="877"/>
            </a:lvl7pPr>
            <a:lvl8pPr>
              <a:defRPr sz="877"/>
            </a:lvl8pPr>
            <a:lvl9pPr>
              <a:defRPr sz="87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7686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anchor="b"/>
          <a:lstStyle>
            <a:lvl1pPr>
              <a:defRPr sz="140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73044" y="1088454"/>
            <a:ext cx="2706767" cy="5372269"/>
          </a:xfrm>
        </p:spPr>
        <p:txBody>
          <a:bodyPr/>
          <a:lstStyle>
            <a:lvl1pPr marL="0" indent="0">
              <a:buNone/>
              <a:defRPr sz="1403"/>
            </a:lvl1pPr>
            <a:lvl2pPr marL="200482" indent="0">
              <a:buNone/>
              <a:defRPr sz="1228"/>
            </a:lvl2pPr>
            <a:lvl3pPr marL="400964" indent="0">
              <a:buNone/>
              <a:defRPr sz="1052"/>
            </a:lvl3pPr>
            <a:lvl4pPr marL="601447" indent="0">
              <a:buNone/>
              <a:defRPr sz="877"/>
            </a:lvl4pPr>
            <a:lvl5pPr marL="801929" indent="0">
              <a:buNone/>
              <a:defRPr sz="877"/>
            </a:lvl5pPr>
            <a:lvl6pPr marL="1002411" indent="0">
              <a:buNone/>
              <a:defRPr sz="877"/>
            </a:lvl6pPr>
            <a:lvl7pPr marL="1202893" indent="0">
              <a:buNone/>
              <a:defRPr sz="877"/>
            </a:lvl7pPr>
            <a:lvl8pPr marL="1403375" indent="0">
              <a:buNone/>
              <a:defRPr sz="877"/>
            </a:lvl8pPr>
            <a:lvl9pPr marL="1603858" indent="0">
              <a:buNone/>
              <a:defRPr sz="877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2920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7586" y="402483"/>
            <a:ext cx="461152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586" y="2012414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7585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71095" y="7006699"/>
            <a:ext cx="180451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76107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811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688" r:id="rId14"/>
    <p:sldLayoutId id="2147483674" r:id="rId15"/>
  </p:sldLayoutIdLst>
  <p:hf hdr="0" ftr="0" dt="0"/>
  <p:txStyles>
    <p:titleStyle>
      <a:lvl1pPr algn="l" defTabSz="400964" rtl="0" eaLnBrk="1" latinLnBrk="0" hangingPunct="1">
        <a:lnSpc>
          <a:spcPct val="90000"/>
        </a:lnSpc>
        <a:spcBef>
          <a:spcPct val="0"/>
        </a:spcBef>
        <a:buNone/>
        <a:defRPr sz="1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241" indent="-100241" algn="l" defTabSz="400964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228" kern="1200">
          <a:solidFill>
            <a:schemeClr val="tx1"/>
          </a:solidFill>
          <a:latin typeface="+mn-lt"/>
          <a:ea typeface="+mn-ea"/>
          <a:cs typeface="+mn-cs"/>
        </a:defRPr>
      </a:lvl1pPr>
      <a:lvl2pPr marL="300723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2pPr>
      <a:lvl3pPr marL="501206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3pPr>
      <a:lvl4pPr marL="701688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902170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102652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303134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503617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704099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1pPr>
      <a:lvl2pPr marL="200482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2pPr>
      <a:lvl3pPr marL="400964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3pPr>
      <a:lvl4pPr marL="601447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801929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002411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202893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403375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603858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7586" y="402483"/>
            <a:ext cx="461152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586" y="2012414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7585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71095" y="7006699"/>
            <a:ext cx="180451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76107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739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hdr="0" ftr="0" dt="0"/>
  <p:txStyles>
    <p:titleStyle>
      <a:lvl1pPr algn="l" defTabSz="400964" rtl="0" eaLnBrk="1" latinLnBrk="0" hangingPunct="1">
        <a:lnSpc>
          <a:spcPct val="90000"/>
        </a:lnSpc>
        <a:spcBef>
          <a:spcPct val="0"/>
        </a:spcBef>
        <a:buNone/>
        <a:defRPr sz="1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241" indent="-100241" algn="l" defTabSz="400964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228" kern="1200">
          <a:solidFill>
            <a:schemeClr val="tx1"/>
          </a:solidFill>
          <a:latin typeface="+mn-lt"/>
          <a:ea typeface="+mn-ea"/>
          <a:cs typeface="+mn-cs"/>
        </a:defRPr>
      </a:lvl1pPr>
      <a:lvl2pPr marL="300723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2pPr>
      <a:lvl3pPr marL="501206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3pPr>
      <a:lvl4pPr marL="701688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902170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102652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303134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503617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704099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1pPr>
      <a:lvl2pPr marL="200482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2pPr>
      <a:lvl3pPr marL="400964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3pPr>
      <a:lvl4pPr marL="601447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801929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002411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202893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403375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603858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sv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4.png"/><Relationship Id="rId7" Type="http://schemas.openxmlformats.org/officeDocument/2006/relationships/hyperlink" Target="https://www.helpmequit.wales/professional-referral-for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helpmequit.wales/" TargetMode="External"/><Relationship Id="rId5" Type="http://schemas.openxmlformats.org/officeDocument/2006/relationships/hyperlink" Target="https://www.helpmequit.wales/services-in-your-area/" TargetMode="External"/><Relationship Id="rId4" Type="http://schemas.openxmlformats.org/officeDocument/2006/relationships/hyperlink" Target="https://www.helpmequit.wales/?gclid=Cj0KCQjw1OmoBhDXARIsAAAYGSGgBY7V0TkjUlw8t-Ot74E2ZdwjdSuB_GKNj8Jtk5G8Rlen4pI7AUEaAhmIEALw_wcB" TargetMode="External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helpmequit.wales/" TargetMode="Externa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helpmequit.wales/briefing-for-community-pharmacy-teams/" TargetMode="Externa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guidance/ph2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hw.nhs.wales/knowledge-article/mecc-training/" TargetMode="External"/><Relationship Id="rId5" Type="http://schemas.openxmlformats.org/officeDocument/2006/relationships/hyperlink" Target="https://dan247.org.uk/" TargetMode="External"/><Relationship Id="rId4" Type="http://schemas.openxmlformats.org/officeDocument/2006/relationships/hyperlink" Target="https://assets.publishing.service.gov.uk/government/uploads/system/uploads/attachment_data/file/1113177/Alcohol-use-disorders-identification-test-for-consumption-AUDIT-C_for-print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guidance/ng6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dan247.org.uk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healthyweight.wales/" TargetMode="Externa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thyweight.wales/?gclid=Cj0KCQjw1OmoBhDXARIsAAAYGSFz_BN98Hd6G15yi4RLoRR8ACWRVUSNHAK40OSRAoPRVZC4KfRQMwIaAvhxEALw_wcB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hw.nhs.wales/knowledge-article/mecc-training/" TargetMode="Externa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3.safelinks.protection.outlook.com/?url=https%3A%2F%2Fwww.gov.wales%2Fuk-chief-medical-officers-physical-activity-guidelines&amp;data=05%7C02%7CBethan.Jenkins5%40wales.nhs.uk%7Ca99753ebb835451757fe08dee18fff2d%7Cbb5628b8e3284082a856433c9edc8fae%7C0%7C0%7C639196205744775638%7CUnknown%7CTWFpbGZsb3d8eyJFbXB0eU1hcGkiOnRydWUsIlYiOiIwLjAuMDAwMCIsIlAiOiJXaW4zMiIsIkFOIjoiTWFpbCIsIldUIjoyfQ%3D%3D%7C0%7C%7C%7C&amp;sdata=IH19PUT9LCHjSzE6q%2B08eLLxnYIVDtgSsXwf15sotNI%3D&amp;reserved=0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eur03.safelinks.protection.outlook.com/?url=https%3A%2F%2Fmovingmedicine.ac.uk%2Fconsultation-guides%2Ffind-the-right-consultation%2F&amp;data=05%7C02%7CBethan.Jenkins5%40wales.nhs.uk%7Ca0143daaf9984f05aee608de1af1093d%7Cbb5628b8e3284082a856433c9edc8fae%7C0%7C0%7C638977819697459278%7CUnknown%7CTWFpbGZsb3d8eyJFbXB0eU1hcGkiOnRydWUsIlYiOiIwLjAuMDAwMCIsIlAiOiJXaW4zMiIsIkFOIjoiTWFpbCIsIldUIjoyfQ%3D%3D%7C0%7C%7C%7C&amp;sdata=IlrAhZS5WWXUBbDi8g0Z2aYV5SnUoYiqpIaf42RsCfM%3D&amp;reserved=0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nhswales365.sharepoint.com/:p:/r/sites/PHW_Health-and-Wellbeing/_layouts/15/Doc.aspx?sourcedoc=%7BA6CF01F7-81B4-494B-BD97-4A2563F9AEF4%7D&amp;file=CP%20SHB%20v0a.pptx&amp;action=edit&amp;mobileredirect=true" TargetMode="External"/><Relationship Id="rId3" Type="http://schemas.openxmlformats.org/officeDocument/2006/relationships/hyperlink" Target="https://weareundefeatable.co.uk/?gad_source=1&amp;gad_campaignid=6466892559&amp;gbraid=0AAAAACrb_xQnkY09L7ya8MAc4UMwomzrf&amp;gclid=CjwKCAjwxrLHBhA2EiwAu9EdM2AR0ckJyuqsStOdiH2pBkSz_ulDs-sKk4AIoQz9lMPIBrIUgpEkbxoCSb4QAvD_BwE" TargetMode="External"/><Relationship Id="rId7" Type="http://schemas.openxmlformats.org/officeDocument/2006/relationships/hyperlink" Target="https://sport.wales/about/programmes-projects" TargetMode="External"/><Relationship Id="rId2" Type="http://schemas.openxmlformats.org/officeDocument/2006/relationships/hyperlink" Target="https://www.nhs.uk/live-well/exercise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gov.wales/find-your-local-authority" TargetMode="External"/><Relationship Id="rId5" Type="http://schemas.openxmlformats.org/officeDocument/2006/relationships/hyperlink" Target="https://hapus.wales/wellbeing-tool/dance-through-lifes-challenges/" TargetMode="External"/><Relationship Id="rId4" Type="http://schemas.openxmlformats.org/officeDocument/2006/relationships/hyperlink" Target="https://www.livingstreets.org.uk/media/pzleiwuu/the-walkbook-living-streets-1.pdf" TargetMode="External"/><Relationship Id="rId9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resources/vapes-e-cigarettes-position-statement/" TargetMode="External"/><Relationship Id="rId2" Type="http://schemas.openxmlformats.org/officeDocument/2006/relationships/hyperlink" Target="https://www.gov.wales/national-survey-wales" TargetMode="Externa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learning.bmj.com/learning/info/getting-started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wales/wellbeing-wales-2025" TargetMode="External"/><Relationship Id="rId2" Type="http://schemas.openxmlformats.org/officeDocument/2006/relationships/hyperlink" Target="https://www.gov.wales/sites/default/files/publications/2021-09/a-healthier-wales-our-plan-for-health-and-social-care.pdf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5.png"/><Relationship Id="rId7" Type="http://schemas.openxmlformats.org/officeDocument/2006/relationships/hyperlink" Target="https://phw.nhs.wales/services-and-teams/healthy-working-wales/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heiw.nhs.wales/files/weds-staff-health-and-wellbeing/our-wellbeing-matters/" TargetMode="External"/><Relationship Id="rId5" Type="http://schemas.openxmlformats.org/officeDocument/2006/relationships/hyperlink" Target="https://heiw.nhs.wales/support/colleague-health-and-wellbeing/" TargetMode="Externa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hswalesytydysgu.heiw.wales/courses/4cc7c4c5-4d6e-4687-94fb-d69d773e4303" TargetMode="External"/><Relationship Id="rId2" Type="http://schemas.openxmlformats.org/officeDocument/2006/relationships/hyperlink" Target="https://phw.nhs.wales/knowledge-article/mecc-training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s://www.gov.wales/national-framework-social-prescribing" TargetMode="Externa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Free Person Holding Sliced Vegetable Stock Photo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3" r="16405"/>
          <a:stretch/>
        </p:blipFill>
        <p:spPr bwMode="auto">
          <a:xfrm>
            <a:off x="3552428" y="5831675"/>
            <a:ext cx="1791464" cy="17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0B12F9-1FCC-1087-B92C-18CB03E80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492" y="2200450"/>
            <a:ext cx="5073716" cy="1311078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2000"/>
              </a:spcBef>
            </a:pPr>
            <a:r>
              <a:rPr lang="en-GB" sz="2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Supporting Healthy</a:t>
            </a:r>
            <a:br>
              <a:rPr lang="en-GB" sz="2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Behaviours:</a:t>
            </a:r>
            <a:br>
              <a:rPr lang="en-GB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GB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0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Guide for </a:t>
            </a:r>
            <a:r>
              <a:rPr lang="en-GB" sz="2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Community Pharmacy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F108296-6BE9-3A64-D9DF-C7C42EB20EEB}"/>
              </a:ext>
            </a:extLst>
          </p:cNvPr>
          <p:cNvSpPr txBox="1">
            <a:spLocks/>
          </p:cNvSpPr>
          <p:nvPr/>
        </p:nvSpPr>
        <p:spPr>
          <a:xfrm>
            <a:off x="5589907" y="-103709"/>
            <a:ext cx="2863531" cy="207418"/>
          </a:xfrm>
          <a:prstGeom prst="rect">
            <a:avLst/>
          </a:prstGeom>
        </p:spPr>
        <p:txBody>
          <a:bodyPr vert="horz" lIns="91439" tIns="45720" rIns="91439" bIns="45720" rtlCol="0">
            <a:noAutofit/>
          </a:bodyPr>
          <a:lstStyle>
            <a:lvl1pPr marL="0" indent="0" algn="ctr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7325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11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650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1975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6929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36624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394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1274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859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95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17D7B9F-AB6F-D5D6-F74A-FD6752128E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4031" y="359196"/>
            <a:ext cx="1798320" cy="518160"/>
          </a:xfrm>
          <a:prstGeom prst="rect">
            <a:avLst/>
          </a:prstGeom>
        </p:spPr>
      </p:pic>
      <p:pic>
        <p:nvPicPr>
          <p:cNvPr id="16" name="Picture 15" descr="Free Women Dancing in the Room Stock Photo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6" r="-1"/>
          <a:stretch/>
        </p:blipFill>
        <p:spPr bwMode="auto">
          <a:xfrm>
            <a:off x="1789944" y="4118353"/>
            <a:ext cx="1782000" cy="17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4" name="Picture 10" descr="Free Man Standing Beside His Wife Teaching Their Child How to Ride Bicycle Stock Photo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1" r="1"/>
          <a:stretch/>
        </p:blipFill>
        <p:spPr bwMode="auto">
          <a:xfrm>
            <a:off x="-3971" y="5831675"/>
            <a:ext cx="1789944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ree Photo Of Man Running During Daytime Stock Photo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9" b="19627"/>
          <a:stretch/>
        </p:blipFill>
        <p:spPr bwMode="auto">
          <a:xfrm>
            <a:off x="3561892" y="4112029"/>
            <a:ext cx="1782000" cy="172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Free Elderly Couple Planting Vegetables Stock Photo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82" b="13394"/>
          <a:stretch/>
        </p:blipFill>
        <p:spPr bwMode="auto">
          <a:xfrm>
            <a:off x="1789944" y="5831857"/>
            <a:ext cx="1782000" cy="1727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DAE9F429-5112-38BB-C9E2-F00FC68ABC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56027" y="4048146"/>
            <a:ext cx="1497329" cy="2023111"/>
          </a:xfrm>
          <a:prstGeom prst="rect">
            <a:avLst/>
          </a:prstGeom>
        </p:spPr>
      </p:pic>
      <p:pic>
        <p:nvPicPr>
          <p:cNvPr id="20" name="Picture 19" descr="Free Woman Sitting on Wheelchair While Holding Avocado Stock Photo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1"/>
          <a:stretch/>
        </p:blipFill>
        <p:spPr bwMode="auto">
          <a:xfrm>
            <a:off x="0" y="4118400"/>
            <a:ext cx="1782000" cy="1713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4853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396276" y="708446"/>
            <a:ext cx="2368189" cy="3670855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83524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100" b="1" dirty="0">
                <a:solidFill>
                  <a:srgbClr val="2F5586"/>
                </a:solidFill>
              </a:rPr>
              <a:t>		 Help</a:t>
            </a:r>
            <a:r>
              <a:rPr lang="en-GB" sz="1100" b="1" spc="-16" dirty="0">
                <a:solidFill>
                  <a:srgbClr val="2F5586"/>
                </a:solidFill>
              </a:rPr>
              <a:t> Me Quit 		 is Wales’s 			 national 			 stop smoking 		 brand</a:t>
            </a:r>
          </a:p>
          <a:p>
            <a:pPr marL="0" marR="183524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600" b="1" spc="-16" dirty="0">
              <a:solidFill>
                <a:srgbClr val="2F5586"/>
              </a:solidFill>
            </a:endParaRPr>
          </a:p>
          <a:p>
            <a:pPr lvl="0">
              <a:buClr>
                <a:srgbClr val="23A7B5"/>
              </a:buClr>
            </a:pPr>
            <a:r>
              <a:rPr lang="en-GB" sz="1100" dirty="0">
                <a:solidFill>
                  <a:srgbClr val="6D6E71"/>
                </a:solidFill>
              </a:rPr>
              <a:t>Encouraging a person to quit is one of the most impactful interventions you can make for their long-term health. </a:t>
            </a:r>
          </a:p>
          <a:p>
            <a:pPr lvl="0">
              <a:buClr>
                <a:srgbClr val="23A7B5"/>
              </a:buClr>
            </a:pPr>
            <a:r>
              <a:rPr lang="en-GB" sz="1100" dirty="0">
                <a:solidFill>
                  <a:srgbClr val="6D6E71"/>
                </a:solidFill>
              </a:rPr>
              <a:t>HMQ provides free evidence-based cessation support to help quit smoking for good</a:t>
            </a:r>
          </a:p>
          <a:p>
            <a:pPr lvl="0">
              <a:buClr>
                <a:srgbClr val="23A7B5"/>
              </a:buClr>
            </a:pPr>
            <a:r>
              <a:rPr lang="en-GB" sz="1100" dirty="0">
                <a:solidFill>
                  <a:srgbClr val="6D6E71"/>
                </a:solidFill>
              </a:rPr>
              <a:t>HMQ gives access to expert advisors, licensed stop-smoking medications, and tailored behavioural support </a:t>
            </a:r>
          </a:p>
          <a:p>
            <a:pPr lvl="0">
              <a:buClr>
                <a:srgbClr val="23A7B5"/>
              </a:buClr>
            </a:pPr>
            <a:r>
              <a:rPr lang="en-GB" sz="1100" dirty="0">
                <a:solidFill>
                  <a:srgbClr val="6D6E71"/>
                </a:solidFill>
              </a:rPr>
              <a:t>People using HMQ are up to three times more likely to quit than those who try alone.</a:t>
            </a:r>
            <a:endParaRPr lang="en-GB" sz="1100" b="1" spc="-16" dirty="0">
              <a:solidFill>
                <a:srgbClr val="2F5586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826" y="628798"/>
            <a:ext cx="1114393" cy="1114393"/>
          </a:xfrm>
          <a:prstGeom prst="rect">
            <a:avLst/>
          </a:prstGeom>
        </p:spPr>
      </p:pic>
      <p:sp>
        <p:nvSpPr>
          <p:cNvPr id="7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983778" y="708446"/>
            <a:ext cx="2064318" cy="35804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83524" indent="0" algn="just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b="1" spc="-16" dirty="0">
                <a:solidFill>
                  <a:srgbClr val="2F5586"/>
                </a:solidFill>
              </a:rPr>
              <a:t>Help </a:t>
            </a:r>
            <a:r>
              <a:rPr lang="en-GB" sz="1100" b="1" dirty="0">
                <a:solidFill>
                  <a:srgbClr val="2F5586"/>
                </a:solidFill>
              </a:rPr>
              <a:t>Me</a:t>
            </a:r>
            <a:r>
              <a:rPr lang="en-GB" sz="1100" b="1" spc="-1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Quit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makes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it</a:t>
            </a:r>
            <a:r>
              <a:rPr lang="en-GB" sz="1100" b="1" spc="-1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as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easy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as</a:t>
            </a:r>
            <a:r>
              <a:rPr lang="en-GB" sz="1100" b="1" spc="-10" dirty="0">
                <a:solidFill>
                  <a:srgbClr val="2F5586"/>
                </a:solidFill>
              </a:rPr>
              <a:t> possible </a:t>
            </a:r>
            <a:r>
              <a:rPr lang="en-GB" sz="1100" b="1" dirty="0">
                <a:solidFill>
                  <a:srgbClr val="2F5586"/>
                </a:solidFill>
              </a:rPr>
              <a:t>for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smokers</a:t>
            </a:r>
            <a:r>
              <a:rPr lang="en-GB" sz="1100" b="1" spc="-2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to</a:t>
            </a:r>
            <a:r>
              <a:rPr lang="en-GB" sz="1100" b="1" spc="-10" dirty="0">
                <a:solidFill>
                  <a:srgbClr val="2F5586"/>
                </a:solidFill>
              </a:rPr>
              <a:t> engage</a:t>
            </a:r>
          </a:p>
          <a:p>
            <a:pPr marL="0" marR="183524" indent="0" algn="just">
              <a:lnSpc>
                <a:spcPct val="100000"/>
              </a:lnSpc>
              <a:spcBef>
                <a:spcPts val="100"/>
              </a:spcBef>
              <a:buNone/>
            </a:pPr>
            <a:endParaRPr lang="en-GB" sz="1100" b="1" spc="-10" dirty="0">
              <a:solidFill>
                <a:srgbClr val="2F5586"/>
              </a:solidFill>
            </a:endParaRPr>
          </a:p>
          <a:p>
            <a:pPr marL="120657" marR="10160" indent="-107956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People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can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get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a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call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back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at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spc="-49" dirty="0">
                <a:solidFill>
                  <a:srgbClr val="656565"/>
                </a:solidFill>
                <a:latin typeface="Verdana"/>
                <a:cs typeface="Verdana"/>
              </a:rPr>
              <a:t>a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time that suits them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via the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  <a:hlinkClick r:id="rId4"/>
              </a:rPr>
              <a:t>HMQ website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</a:p>
          <a:p>
            <a:pPr marL="120657" marR="10160" indent="-107956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0657" marR="10160" indent="-107956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HMQ services offer support in a range of settings - HMQ Community Pharmacy; HMQ Community; HMQ Hospital, HMQ telephone support.    Local service locations can be viewed on this</a:t>
            </a:r>
            <a:r>
              <a:rPr lang="en-GB" sz="1100" spc="-49" dirty="0">
                <a:solidFill>
                  <a:srgbClr val="656565"/>
                </a:solidFill>
                <a:latin typeface="Verdana"/>
                <a:cs typeface="Verdana"/>
                <a:hlinkClick r:id="rId5"/>
              </a:rPr>
              <a:t> 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  <a:hlinkClick r:id="rId5"/>
              </a:rPr>
              <a:t>map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.</a:t>
            </a:r>
          </a:p>
          <a:p>
            <a:pPr marL="120657" marR="10160" indent="-107956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endParaRPr lang="en-GB" sz="1100" spc="-1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20657" marR="10160" indent="-107956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Further information including self-help resources can be found at 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  <a:hlinkClick r:id="rId6"/>
              </a:rPr>
              <a:t>www.helpmequit.wales</a:t>
            </a:r>
            <a:endParaRPr lang="en-GB" sz="1100" spc="-1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58EDED86-853A-272D-5C02-008876C99398}"/>
              </a:ext>
            </a:extLst>
          </p:cNvPr>
          <p:cNvSpPr txBox="1">
            <a:spLocks/>
          </p:cNvSpPr>
          <p:nvPr/>
        </p:nvSpPr>
        <p:spPr>
          <a:xfrm>
            <a:off x="396276" y="4389418"/>
            <a:ext cx="4532875" cy="24396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83524" indent="0">
              <a:lnSpc>
                <a:spcPct val="100000"/>
              </a:lnSpc>
              <a:spcBef>
                <a:spcPts val="761"/>
              </a:spcBef>
              <a:spcAft>
                <a:spcPts val="599"/>
              </a:spcAft>
              <a:buNone/>
            </a:pPr>
            <a:r>
              <a:rPr lang="en-GB" sz="1100" b="1" dirty="0">
                <a:solidFill>
                  <a:srgbClr val="2F5586"/>
                </a:solidFill>
              </a:rPr>
              <a:t>How to refer to Help</a:t>
            </a:r>
            <a:r>
              <a:rPr lang="en-GB" sz="1100" b="1" spc="-16" dirty="0">
                <a:solidFill>
                  <a:srgbClr val="2F5586"/>
                </a:solidFill>
              </a:rPr>
              <a:t> Me Quit</a:t>
            </a:r>
            <a:endParaRPr lang="en-GB" sz="1100" dirty="0">
              <a:solidFill>
                <a:srgbClr val="6D6E71"/>
              </a:solidFill>
            </a:endParaRPr>
          </a:p>
          <a:p>
            <a:pPr marL="0" lvl="0" indent="0">
              <a:buClr>
                <a:srgbClr val="23A7B5"/>
              </a:buClr>
              <a:buNone/>
            </a:pPr>
            <a:r>
              <a:rPr lang="en-GB" sz="1100" dirty="0">
                <a:solidFill>
                  <a:srgbClr val="6D6E71"/>
                </a:solidFill>
              </a:rPr>
              <a:t>If your pharmacy offers HMQ Community Pharmacy support, clients can receive help right there in store. Otherwise, refer them using one of the following options:</a:t>
            </a:r>
          </a:p>
          <a:p>
            <a:pPr lvl="0">
              <a:buClr>
                <a:srgbClr val="23A7B5"/>
              </a:buClr>
            </a:pPr>
            <a:r>
              <a:rPr lang="en-GB" sz="1100" dirty="0">
                <a:solidFill>
                  <a:srgbClr val="6D6E71"/>
                </a:solidFill>
              </a:rPr>
              <a:t>Refer directly via online Health Professional Referral Form: </a:t>
            </a:r>
            <a:r>
              <a:rPr lang="en-GB" sz="1100" dirty="0">
                <a:solidFill>
                  <a:srgbClr val="6D6E71"/>
                </a:solidFill>
                <a:hlinkClick r:id="rId7"/>
              </a:rPr>
              <a:t>https://www.helpmequit.wales/professional-referral-form/</a:t>
            </a:r>
            <a:r>
              <a:rPr lang="en-GB" sz="1100" dirty="0">
                <a:solidFill>
                  <a:srgbClr val="6D6E71"/>
                </a:solidFill>
              </a:rPr>
              <a:t>  </a:t>
            </a:r>
          </a:p>
          <a:p>
            <a:pPr lvl="0">
              <a:buClr>
                <a:srgbClr val="23A7B5"/>
              </a:buClr>
            </a:pPr>
            <a:r>
              <a:rPr lang="en-GB" sz="1100" dirty="0">
                <a:solidFill>
                  <a:srgbClr val="6D6E71"/>
                </a:solidFill>
              </a:rPr>
              <a:t>Call Help Me Quit: </a:t>
            </a:r>
            <a:r>
              <a:rPr lang="en-GB" sz="1100" dirty="0">
                <a:solidFill>
                  <a:srgbClr val="2F5586"/>
                </a:solidFill>
              </a:rPr>
              <a:t>0800 085 2219</a:t>
            </a:r>
          </a:p>
          <a:p>
            <a:pPr marL="0" lvl="0" indent="0">
              <a:buClr>
                <a:srgbClr val="23A7B5"/>
              </a:buClr>
              <a:buNone/>
            </a:pPr>
            <a:endParaRPr lang="en-GB" sz="400" dirty="0">
              <a:solidFill>
                <a:srgbClr val="6D6E71"/>
              </a:solidFill>
            </a:endParaRPr>
          </a:p>
          <a:p>
            <a:pPr marL="0" lvl="0" indent="0">
              <a:buClr>
                <a:srgbClr val="23A7B5"/>
              </a:buClr>
              <a:buNone/>
            </a:pPr>
            <a:r>
              <a:rPr lang="en-GB" sz="1100" b="1" dirty="0">
                <a:solidFill>
                  <a:srgbClr val="2F5586"/>
                </a:solidFill>
              </a:rPr>
              <a:t>Encourage the Smoker to Self-Refer</a:t>
            </a:r>
          </a:p>
          <a:p>
            <a:pPr marL="0" lvl="0" indent="0">
              <a:buClr>
                <a:srgbClr val="23A7B5"/>
              </a:buClr>
              <a:buNone/>
            </a:pPr>
            <a:r>
              <a:rPr lang="en-GB" sz="1100" dirty="0">
                <a:solidFill>
                  <a:srgbClr val="6D6E71"/>
                </a:solidFill>
              </a:rPr>
              <a:t>Visit: </a:t>
            </a:r>
            <a:r>
              <a:rPr lang="en-GB" sz="1100" dirty="0">
                <a:solidFill>
                  <a:srgbClr val="6D6E71"/>
                </a:solidFill>
                <a:hlinkClick r:id="rId6"/>
              </a:rPr>
              <a:t>www.helpmequit.wales</a:t>
            </a:r>
            <a:endParaRPr lang="en-GB" sz="1100" dirty="0">
              <a:solidFill>
                <a:srgbClr val="6D6E71"/>
              </a:solidFill>
            </a:endParaRPr>
          </a:p>
          <a:p>
            <a:pPr marL="0" lvl="0" indent="0">
              <a:buClr>
                <a:srgbClr val="23A7B5"/>
              </a:buClr>
              <a:buNone/>
            </a:pPr>
            <a:r>
              <a:rPr lang="en-GB" sz="1100" dirty="0">
                <a:solidFill>
                  <a:srgbClr val="6D6E71"/>
                </a:solidFill>
              </a:rPr>
              <a:t>Text: </a:t>
            </a:r>
            <a:r>
              <a:rPr lang="en-GB" sz="1100" dirty="0">
                <a:solidFill>
                  <a:srgbClr val="2F5586"/>
                </a:solidFill>
              </a:rPr>
              <a:t>HMQ to 80818    </a:t>
            </a:r>
            <a:r>
              <a:rPr lang="en-GB" sz="1100" dirty="0">
                <a:solidFill>
                  <a:srgbClr val="6D6E71"/>
                </a:solidFill>
              </a:rPr>
              <a:t>Call: </a:t>
            </a:r>
            <a:r>
              <a:rPr lang="en-GB" sz="1100" dirty="0">
                <a:solidFill>
                  <a:srgbClr val="2F5586"/>
                </a:solidFill>
              </a:rPr>
              <a:t>0800 085 2219</a:t>
            </a:r>
          </a:p>
          <a:p>
            <a:pPr marL="0" lvl="0" indent="0">
              <a:buClr>
                <a:srgbClr val="23A7B5"/>
              </a:buClr>
              <a:buNone/>
            </a:pPr>
            <a:r>
              <a:rPr lang="en-GB" sz="1100" dirty="0">
                <a:solidFill>
                  <a:srgbClr val="6D6E71"/>
                </a:solidFill>
              </a:rPr>
              <a:t>Download:</a:t>
            </a:r>
            <a:r>
              <a:rPr lang="en-GB" sz="1100" b="1" dirty="0">
                <a:solidFill>
                  <a:srgbClr val="2F5586"/>
                </a:solidFill>
              </a:rPr>
              <a:t> </a:t>
            </a:r>
            <a:r>
              <a:rPr lang="en-GB" sz="1100" dirty="0">
                <a:solidFill>
                  <a:srgbClr val="2F5586"/>
                </a:solidFill>
              </a:rPr>
              <a:t>Help Me Quit App </a:t>
            </a:r>
            <a:r>
              <a:rPr lang="en-GB" sz="1100" b="1" dirty="0">
                <a:solidFill>
                  <a:srgbClr val="2F5586"/>
                </a:solidFill>
              </a:rPr>
              <a:t>- </a:t>
            </a:r>
            <a:r>
              <a:rPr lang="en-GB" sz="1100" dirty="0">
                <a:solidFill>
                  <a:srgbClr val="6D6E71"/>
                </a:solidFill>
              </a:rPr>
              <a:t>Search '</a:t>
            </a:r>
            <a:r>
              <a:rPr lang="en-GB" sz="1100" dirty="0" err="1">
                <a:solidFill>
                  <a:srgbClr val="6D6E71"/>
                </a:solidFill>
              </a:rPr>
              <a:t>HelpMeQuit</a:t>
            </a:r>
            <a:r>
              <a:rPr lang="en-GB" sz="1100" dirty="0">
                <a:solidFill>
                  <a:srgbClr val="6D6E71"/>
                </a:solidFill>
              </a:rPr>
              <a:t>'</a:t>
            </a:r>
          </a:p>
        </p:txBody>
      </p:sp>
      <p:pic>
        <p:nvPicPr>
          <p:cNvPr id="1026" name="image_0">
            <a:extLst>
              <a:ext uri="{FF2B5EF4-FFF2-40B4-BE49-F238E27FC236}">
                <a16:creationId xmlns:a16="http://schemas.microsoft.com/office/drawing/2014/main" id="{1D76FF9B-7552-A861-2731-C8224BB080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711"/>
          <a:stretch>
            <a:fillRect/>
          </a:stretch>
        </p:blipFill>
        <p:spPr bwMode="auto">
          <a:xfrm>
            <a:off x="396276" y="6908708"/>
            <a:ext cx="1276350" cy="36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_0">
            <a:extLst>
              <a:ext uri="{FF2B5EF4-FFF2-40B4-BE49-F238E27FC236}">
                <a16:creationId xmlns:a16="http://schemas.microsoft.com/office/drawing/2014/main" id="{533793BD-52B9-0296-398C-6642B0D3E6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11"/>
          <a:stretch>
            <a:fillRect/>
          </a:stretch>
        </p:blipFill>
        <p:spPr bwMode="auto">
          <a:xfrm>
            <a:off x="1694931" y="6908708"/>
            <a:ext cx="1276350" cy="36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2063B7-B2D7-D5EE-E68D-372707DA1B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2285" y="5831501"/>
            <a:ext cx="963386" cy="144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007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CE61E-B3F6-243D-0B12-E98D0A0FD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ECEC5-716C-62A8-93D2-0946B30F05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B8462977-84D4-1BFD-CA88-38727766BB37}"/>
              </a:ext>
            </a:extLst>
          </p:cNvPr>
          <p:cNvSpPr txBox="1">
            <a:spLocks/>
          </p:cNvSpPr>
          <p:nvPr/>
        </p:nvSpPr>
        <p:spPr>
          <a:xfrm>
            <a:off x="384523" y="708126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Vaping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25AAB0FC-C96E-0C0C-D6C9-F7FD1EC89CFD}"/>
              </a:ext>
            </a:extLst>
          </p:cNvPr>
          <p:cNvSpPr/>
          <p:nvPr/>
        </p:nvSpPr>
        <p:spPr>
          <a:xfrm>
            <a:off x="348442" y="1181589"/>
            <a:ext cx="2160270" cy="1107957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1A069C57-DB60-670E-C8A6-49F88B31B28F}"/>
              </a:ext>
            </a:extLst>
          </p:cNvPr>
          <p:cNvSpPr txBox="1"/>
          <p:nvPr/>
        </p:nvSpPr>
        <p:spPr>
          <a:xfrm>
            <a:off x="428451" y="1305962"/>
            <a:ext cx="2000251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Rates of vaping have risen in recent years in Wales, amongst adults and children and young people</a:t>
            </a:r>
            <a:r>
              <a:rPr lang="en-GB" sz="1100" b="1" baseline="30000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976" baseline="29914" dirty="0">
              <a:latin typeface="Verdana"/>
              <a:cs typeface="Verdana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00F912F8-4B9A-736A-BB1A-4D5915B6289A}"/>
              </a:ext>
            </a:extLst>
          </p:cNvPr>
          <p:cNvSpPr txBox="1"/>
          <p:nvPr/>
        </p:nvSpPr>
        <p:spPr>
          <a:xfrm>
            <a:off x="2750134" y="1624516"/>
            <a:ext cx="2374070" cy="12849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 b="1">
                <a:solidFill>
                  <a:srgbClr val="FFFFFF"/>
                </a:solidFill>
                <a:latin typeface="Verdana"/>
                <a:cs typeface="Verdana"/>
              </a:rPr>
              <a:t>We know that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r>
              <a:rPr sz="1100" b="1" spc="-3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1100" b="1" spc="-3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r>
              <a:rPr sz="1100" b="1" spc="-3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smokers</a:t>
            </a:r>
            <a:r>
              <a:rPr sz="1100" b="1" spc="-2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25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sz="1100" b="1" spc="-10">
                <a:solidFill>
                  <a:srgbClr val="FFFFFF"/>
                </a:solidFill>
                <a:latin typeface="Verdana"/>
                <a:cs typeface="Verdana"/>
              </a:rPr>
              <a:t>Wales</a:t>
            </a:r>
            <a:r>
              <a:rPr sz="1100" b="1" spc="-59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want</a:t>
            </a:r>
            <a:r>
              <a:rPr sz="1100" b="1" spc="-4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100" b="1" spc="-49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give</a:t>
            </a:r>
            <a:r>
              <a:rPr sz="1100" b="1" spc="-4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25">
                <a:solidFill>
                  <a:srgbClr val="FFFFFF"/>
                </a:solidFill>
                <a:latin typeface="Verdana"/>
                <a:cs typeface="Verdana"/>
              </a:rPr>
              <a:t>up</a:t>
            </a:r>
            <a:r>
              <a:rPr lang="en-GB" sz="1100" b="1" spc="-25" baseline="3000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lang="en-GB" sz="1100" b="1" spc="-25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  <a:p>
            <a:pPr marL="138438" marR="326407">
              <a:spcBef>
                <a:spcPts val="100"/>
              </a:spcBef>
            </a:pPr>
            <a:endParaRPr lang="en-GB" sz="400" b="1" spc="-25">
              <a:solidFill>
                <a:srgbClr val="FFFFFF"/>
              </a:solidFill>
              <a:latin typeface="Verdana"/>
              <a:cs typeface="Verdana"/>
            </a:endParaRPr>
          </a:p>
          <a:p>
            <a:pPr marL="138438" marR="326407">
              <a:spcBef>
                <a:spcPts val="100"/>
              </a:spcBef>
            </a:pPr>
            <a:r>
              <a:rPr lang="en-GB" sz="1100">
                <a:solidFill>
                  <a:srgbClr val="FFFFFF"/>
                </a:solidFill>
                <a:latin typeface="Verdana"/>
                <a:cs typeface="Verdana"/>
              </a:rPr>
              <a:t>Smokers want and expect health care professionals to engage with them and give them options </a:t>
            </a:r>
            <a:endParaRPr sz="1000" baseline="30000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31FDFDC2-C3DC-6A76-3275-BC140A8FBAEE}"/>
              </a:ext>
            </a:extLst>
          </p:cNvPr>
          <p:cNvSpPr txBox="1">
            <a:spLocks/>
          </p:cNvSpPr>
          <p:nvPr/>
        </p:nvSpPr>
        <p:spPr>
          <a:xfrm>
            <a:off x="401369" y="2457797"/>
            <a:ext cx="2195198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2F5586"/>
                </a:solidFill>
              </a:rPr>
              <a:t>Vaping is less harmful than smoking, but it is not risk free. </a:t>
            </a:r>
          </a:p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endParaRPr lang="en-GB" sz="1100" b="1" dirty="0">
              <a:solidFill>
                <a:srgbClr val="2F5586"/>
              </a:solidFill>
            </a:endParaRPr>
          </a:p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en-GB" sz="1100" dirty="0">
                <a:solidFill>
                  <a:srgbClr val="656565"/>
                </a:solidFill>
              </a:rPr>
              <a:t>Most vapes contain nicotine, which is addictive. Nicotine use typically leads rapidly to dependence, with experiences of withdrawal and cravings experienced as unpleasant by most people. </a:t>
            </a:r>
            <a:endParaRPr lang="en-GB" dirty="0">
              <a:solidFill>
                <a:srgbClr val="656565"/>
              </a:solidFill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8878DEC9-D4DF-FCD9-9547-1B9B726C5596}"/>
              </a:ext>
            </a:extLst>
          </p:cNvPr>
          <p:cNvSpPr txBox="1">
            <a:spLocks/>
          </p:cNvSpPr>
          <p:nvPr/>
        </p:nvSpPr>
        <p:spPr>
          <a:xfrm>
            <a:off x="2829920" y="1079007"/>
            <a:ext cx="2516780" cy="6015365"/>
          </a:xfrm>
          <a:prstGeom prst="roundRect">
            <a:avLst/>
          </a:prstGeom>
          <a:ln w="19050">
            <a:noFill/>
          </a:ln>
        </p:spPr>
        <p:txBody>
          <a:bodyPr vert="horz" wrap="square" lIns="0" tIns="12700" rIns="0" bIns="0" rtlCol="0" anchor="t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400" b="1" dirty="0">
                <a:solidFill>
                  <a:srgbClr val="2F5586"/>
                </a:solidFill>
              </a:rPr>
              <a:t> </a:t>
            </a:r>
          </a:p>
          <a:p>
            <a:pPr marL="107950" marR="20828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en-GB" sz="1100" b="1">
                <a:solidFill>
                  <a:srgbClr val="2F5586"/>
                </a:solidFill>
                <a:latin typeface="Verdana"/>
                <a:ea typeface="Verdana"/>
              </a:rPr>
              <a:t>Help to Quit</a:t>
            </a:r>
          </a:p>
          <a:p>
            <a:pPr marL="107950" marR="20828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100" b="1" dirty="0">
                <a:solidFill>
                  <a:srgbClr val="2F5586"/>
                </a:solidFill>
                <a:latin typeface="Verdana"/>
                <a:ea typeface="Verdana"/>
              </a:rPr>
              <a:t>Vaping Now </a:t>
            </a:r>
            <a:endParaRPr lang="en-GB">
              <a:solidFill>
                <a:srgbClr val="000000"/>
              </a:solidFill>
            </a:endParaRPr>
          </a:p>
          <a:p>
            <a:pPr marL="107950" marR="20828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100" b="1">
                <a:solidFill>
                  <a:srgbClr val="2F5586"/>
                </a:solidFill>
                <a:latin typeface="Verdana"/>
                <a:ea typeface="Verdana"/>
              </a:rPr>
              <a:t>Available in Wales</a:t>
            </a:r>
            <a:endParaRPr lang="en-GB"/>
          </a:p>
          <a:p>
            <a:pPr marL="107950" marR="20828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600" b="1" dirty="0">
              <a:solidFill>
                <a:srgbClr val="2F5586"/>
              </a:solidFill>
              <a:latin typeface="Verdana"/>
              <a:ea typeface="Verdana"/>
            </a:endParaRP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 dirty="0">
                <a:solidFill>
                  <a:srgbClr val="656565"/>
                </a:solidFill>
              </a:rPr>
              <a:t>Support to stop vaping is now available through HMQ, with a range of options to suit individual needs. However, the vaping support offer does differ from that for smoking.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2F5586"/>
                </a:solidFill>
              </a:rPr>
              <a:t>1 Start with Self-Help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 dirty="0">
                <a:solidFill>
                  <a:srgbClr val="656565"/>
                </a:solidFill>
              </a:rPr>
              <a:t>Direct people first to the HMQ website to access self-help materials and build their personalised quit plan using ‘Your Quit Plan’: </a:t>
            </a:r>
            <a:r>
              <a:rPr lang="en-GB" sz="1100" dirty="0">
                <a:solidFill>
                  <a:srgbClr val="656565"/>
                </a:solidFill>
                <a:hlinkClick r:id="rId2"/>
              </a:rPr>
              <a:t>www.helpmequit.wales</a:t>
            </a:r>
            <a:r>
              <a:rPr lang="en-GB" sz="1100" dirty="0">
                <a:solidFill>
                  <a:srgbClr val="656565"/>
                </a:solidFill>
              </a:rPr>
              <a:t>  </a:t>
            </a:r>
          </a:p>
          <a:p>
            <a:pPr marL="108000" marR="208290" indent="0">
              <a:lnSpc>
                <a:spcPct val="100000"/>
              </a:lnSpc>
              <a:spcBef>
                <a:spcPts val="0"/>
              </a:spcBef>
              <a:spcAft>
                <a:spcPts val="599"/>
              </a:spcAft>
              <a:buClr>
                <a:srgbClr val="93C9DF"/>
              </a:buClr>
              <a:buNone/>
            </a:pPr>
            <a:endParaRPr lang="en-GB" sz="500" dirty="0">
              <a:solidFill>
                <a:srgbClr val="656565"/>
              </a:solidFill>
            </a:endParaRPr>
          </a:p>
          <a:p>
            <a:pPr marL="108000" marR="208290" indent="0">
              <a:lnSpc>
                <a:spcPct val="100000"/>
              </a:lnSpc>
              <a:spcBef>
                <a:spcPts val="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2F5586"/>
                </a:solidFill>
              </a:rPr>
              <a:t>2 Need More Support?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 dirty="0">
                <a:solidFill>
                  <a:srgbClr val="656565"/>
                </a:solidFill>
              </a:rPr>
              <a:t>If someone needs further help to quit vaping, they can </a:t>
            </a:r>
            <a:r>
              <a:rPr lang="en-GB" sz="1100" dirty="0">
                <a:solidFill>
                  <a:srgbClr val="2F5586"/>
                </a:solidFill>
              </a:rPr>
              <a:t>speak with a trained advisor </a:t>
            </a:r>
            <a:r>
              <a:rPr lang="en-GB" sz="1100" dirty="0">
                <a:solidFill>
                  <a:srgbClr val="656565"/>
                </a:solidFill>
              </a:rPr>
              <a:t>at the national HMQ Hub for a behavioural support session: 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 dirty="0">
                <a:solidFill>
                  <a:srgbClr val="656565"/>
                </a:solidFill>
              </a:rPr>
              <a:t>Call </a:t>
            </a:r>
            <a:r>
              <a:rPr lang="en-GB" sz="1100" dirty="0">
                <a:solidFill>
                  <a:srgbClr val="2F5586"/>
                </a:solidFill>
              </a:rPr>
              <a:t>0800 085 2219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endParaRPr lang="en-GB" sz="1100" dirty="0">
              <a:solidFill>
                <a:srgbClr val="2F5586"/>
              </a:solidFill>
            </a:endParaRPr>
          </a:p>
          <a:p>
            <a:pPr marL="44" marR="151137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00" spc="-1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D12DA3-1F8D-DD61-96DE-FA8A890B3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4413" y="493276"/>
            <a:ext cx="1091018" cy="10910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5E89906-C489-1F93-C1AD-18928D0BCCB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861" t="4339" r="861" b="33279"/>
          <a:stretch>
            <a:fillRect/>
          </a:stretch>
        </p:blipFill>
        <p:spPr>
          <a:xfrm>
            <a:off x="348442" y="4711827"/>
            <a:ext cx="2212044" cy="2069917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F9A3F34B-7CFC-0F93-FE64-1AA8CC173BDA}"/>
              </a:ext>
            </a:extLst>
          </p:cNvPr>
          <p:cNvSpPr txBox="1">
            <a:spLocks/>
          </p:cNvSpPr>
          <p:nvPr/>
        </p:nvSpPr>
        <p:spPr>
          <a:xfrm>
            <a:off x="213191" y="6918150"/>
            <a:ext cx="4964454" cy="419973"/>
          </a:xfrm>
          <a:prstGeom prst="roundRect">
            <a:avLst/>
          </a:prstGeom>
          <a:ln w="19050">
            <a:noFill/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en-GB" sz="1100" dirty="0">
                <a:solidFill>
                  <a:srgbClr val="6D6E71"/>
                </a:solidFill>
              </a:rPr>
              <a:t>For further information on vaping see: </a:t>
            </a:r>
          </a:p>
          <a:p>
            <a:pPr marL="10800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en-GB" sz="1100" dirty="0">
                <a:hlinkClick r:id="rId5"/>
              </a:rPr>
              <a:t>Briefing for Community Pharmacy Teams - Help Me Quit</a:t>
            </a:r>
            <a:endParaRPr lang="en-GB" sz="1100" b="1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44" marR="151137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00" spc="-1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984702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422097" y="1118539"/>
            <a:ext cx="2108343" cy="821857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778541" y="949126"/>
            <a:ext cx="2280008" cy="1069962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F268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459817" y="699507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Alcohol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727264" y="1034480"/>
            <a:ext cx="2639176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>
                <a:solidFill>
                  <a:srgbClr val="FFFFFF"/>
                </a:solidFill>
                <a:latin typeface="Verdana"/>
                <a:cs typeface="Verdana"/>
              </a:rPr>
              <a:t>There is no completely safe limit for drinking alcohol and </a:t>
            </a:r>
            <a:r>
              <a:rPr lang="en-GB" sz="1100" b="1">
                <a:solidFill>
                  <a:srgbClr val="FFFFFF"/>
                </a:solidFill>
                <a:latin typeface="Verdana"/>
                <a:cs typeface="Verdana"/>
              </a:rPr>
              <a:t>drinking even low amounts of alcohol increases the risk of diseases like cancer.</a:t>
            </a:r>
            <a:endParaRPr sz="1000" b="1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736416" y="2132908"/>
            <a:ext cx="2299183" cy="4503787"/>
          </a:xfrm>
          <a:prstGeom prst="roundRect">
            <a:avLst/>
          </a:prstGeom>
          <a:ln w="19050">
            <a:solidFill>
              <a:srgbClr val="40A29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2F5586"/>
                </a:solidFill>
              </a:rPr>
              <a:t>Areas</a:t>
            </a:r>
            <a:r>
              <a:rPr lang="en-GB" sz="1100" b="1" spc="-2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for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spc="-10" dirty="0">
                <a:solidFill>
                  <a:srgbClr val="2F5586"/>
                </a:solidFill>
              </a:rPr>
              <a:t>quality </a:t>
            </a:r>
            <a:r>
              <a:rPr lang="en-GB" sz="1100" b="1" dirty="0">
                <a:solidFill>
                  <a:srgbClr val="2F5586"/>
                </a:solidFill>
              </a:rPr>
              <a:t>improvement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activity in</a:t>
            </a:r>
            <a:r>
              <a:rPr lang="en-GB" sz="1100" b="1" spc="-6" dirty="0">
                <a:solidFill>
                  <a:srgbClr val="2F5586"/>
                </a:solidFill>
              </a:rPr>
              <a:t> community pharmacy</a:t>
            </a:r>
            <a:endParaRPr lang="en-GB" sz="1100" b="1" spc="-25" dirty="0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You and your colleagues can help people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with their alcohol use by: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8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b="1" dirty="0">
                <a:solidFill>
                  <a:srgbClr val="325083"/>
                </a:solidFill>
                <a:latin typeface="Verdana"/>
                <a:cs typeface="Verdana"/>
              </a:rPr>
              <a:t>Being aware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of alcohol-related harms and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  <a:hlinkClick r:id="rId3"/>
              </a:rPr>
              <a:t>NICE guidance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on prevention interventions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Asking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about their drinking behaviour when it might be relevant 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Assessing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drinking behaviour using 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  <a:hlinkClick r:id="rId4"/>
              </a:rPr>
              <a:t>AUDIT C</a:t>
            </a: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b="1" dirty="0">
                <a:solidFill>
                  <a:srgbClr val="2F5586"/>
                </a:solidFill>
              </a:rPr>
              <a:t>Providing advice </a:t>
            </a:r>
            <a:r>
              <a:rPr lang="en-GB" sz="1100" dirty="0">
                <a:solidFill>
                  <a:srgbClr val="656565"/>
                </a:solidFill>
              </a:rPr>
              <a:t>based on </a:t>
            </a:r>
            <a:r>
              <a:rPr lang="en-GB" sz="1100" dirty="0">
                <a:solidFill>
                  <a:srgbClr val="FF0000"/>
                </a:solidFill>
                <a:hlinkClick r:id="rId4"/>
              </a:rPr>
              <a:t>AUDIT C</a:t>
            </a:r>
            <a:r>
              <a:rPr lang="en-GB" sz="1100" dirty="0">
                <a:solidFill>
                  <a:srgbClr val="656565"/>
                </a:solidFill>
                <a:hlinkClick r:id="rId4"/>
              </a:rPr>
              <a:t> </a:t>
            </a:r>
            <a:r>
              <a:rPr lang="en-GB" sz="1100" dirty="0">
                <a:solidFill>
                  <a:srgbClr val="656565"/>
                </a:solidFill>
              </a:rPr>
              <a:t>score</a:t>
            </a:r>
            <a:r>
              <a:rPr lang="en-GB" sz="1100" b="1" dirty="0">
                <a:solidFill>
                  <a:srgbClr val="2F5586"/>
                </a:solidFill>
              </a:rPr>
              <a:t> </a:t>
            </a:r>
            <a:r>
              <a:rPr lang="en-GB" sz="1100" dirty="0">
                <a:solidFill>
                  <a:srgbClr val="656565"/>
                </a:solidFill>
              </a:rPr>
              <a:t>and  </a:t>
            </a:r>
            <a:r>
              <a:rPr lang="en-GB" sz="1100" b="1" dirty="0">
                <a:solidFill>
                  <a:srgbClr val="2F5586"/>
                </a:solidFill>
              </a:rPr>
              <a:t>signposting</a:t>
            </a:r>
            <a:r>
              <a:rPr lang="en-GB" sz="1100" dirty="0">
                <a:solidFill>
                  <a:srgbClr val="656565"/>
                </a:solidFill>
              </a:rPr>
              <a:t> to the </a:t>
            </a:r>
            <a:r>
              <a:rPr lang="en-GB" sz="1100" dirty="0">
                <a:solidFill>
                  <a:srgbClr val="656565"/>
                </a:solidFill>
                <a:hlinkClick r:id="rId5"/>
              </a:rPr>
              <a:t>DAN 24/7 </a:t>
            </a:r>
            <a:r>
              <a:rPr lang="en-GB" sz="1100" dirty="0">
                <a:solidFill>
                  <a:srgbClr val="656565"/>
                </a:solidFill>
              </a:rPr>
              <a:t>helpline.</a:t>
            </a: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30862510-4279-8E26-B508-4DC9D13C6216}"/>
              </a:ext>
            </a:extLst>
          </p:cNvPr>
          <p:cNvSpPr txBox="1"/>
          <p:nvPr/>
        </p:nvSpPr>
        <p:spPr>
          <a:xfrm>
            <a:off x="422097" y="2034226"/>
            <a:ext cx="2160270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The risk of developing a range of health problems increases the more a person drinks.</a:t>
            </a:r>
            <a:endParaRPr sz="1100">
              <a:solidFill>
                <a:srgbClr val="656565"/>
              </a:solidFill>
              <a:latin typeface="Verdana"/>
              <a:cs typeface="Verdana"/>
            </a:endParaRPr>
          </a:p>
        </p:txBody>
      </p:sp>
      <p:graphicFrame>
        <p:nvGraphicFramePr>
          <p:cNvPr id="14" name="object 4">
            <a:extLst>
              <a:ext uri="{FF2B5EF4-FFF2-40B4-BE49-F238E27FC236}">
                <a16:creationId xmlns:a16="http://schemas.microsoft.com/office/drawing/2014/main" id="{839585B1-B47B-43B1-ED8D-B3F441D95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643240"/>
              </p:ext>
            </p:extLst>
          </p:nvPr>
        </p:nvGraphicFramePr>
        <p:xfrm>
          <a:off x="422097" y="3570260"/>
          <a:ext cx="2031345" cy="20390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8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3088">
                  <a:extLst>
                    <a:ext uri="{9D8B030D-6E8A-4147-A177-3AD203B41FA5}">
                      <a16:colId xmlns:a16="http://schemas.microsoft.com/office/drawing/2014/main" val="995993543"/>
                    </a:ext>
                  </a:extLst>
                </a:gridCol>
              </a:tblGrid>
              <a:tr h="447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AUDIT-C Score</a:t>
                      </a:r>
                      <a:endParaRPr lang="en-GB" sz="1100" b="1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Risk</a:t>
                      </a:r>
                      <a:endParaRPr lang="en-GB" sz="1100" b="1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100" b="1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8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0-4 </a:t>
                      </a:r>
                      <a:endParaRPr lang="en-GB" sz="110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Low risk drinking</a:t>
                      </a:r>
                      <a:endParaRPr lang="en-GB" sz="110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3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5-7</a:t>
                      </a:r>
                      <a:endParaRPr lang="en-GB" sz="110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Increasing risk drinking</a:t>
                      </a:r>
                      <a:endParaRPr lang="en-GB" sz="110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4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8-10 </a:t>
                      </a:r>
                      <a:endParaRPr lang="en-GB" sz="110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Higher risk drinking</a:t>
                      </a:r>
                      <a:endParaRPr lang="en-GB" sz="110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11-12</a:t>
                      </a: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Possibly dependant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351169" y="2726725"/>
            <a:ext cx="2394074" cy="800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b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Alcohol Use Disorders Identification Test - Consumption scoring AUDIT C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 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[abridged]</a:t>
            </a: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30862510-4279-8E26-B508-4DC9D13C6216}"/>
              </a:ext>
            </a:extLst>
          </p:cNvPr>
          <p:cNvSpPr txBox="1"/>
          <p:nvPr/>
        </p:nvSpPr>
        <p:spPr>
          <a:xfrm>
            <a:off x="509534" y="1162192"/>
            <a:ext cx="1985396" cy="872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17% of adults (16+ years) in Wales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are drinking above the recommended guidelines</a:t>
            </a:r>
            <a:r>
              <a:rPr lang="en-GB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. </a:t>
            </a:r>
          </a:p>
          <a:p>
            <a:pPr marL="12701" marR="5080">
              <a:spcBef>
                <a:spcPts val="100"/>
              </a:spcBef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1169" y="5697976"/>
            <a:ext cx="228757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AUDIT C consists of the consumption questions from the full AUDIT, an alcohol use screening test to assess a person’s risk to alcohol harm.</a:t>
            </a:r>
          </a:p>
        </p:txBody>
      </p:sp>
      <p:sp>
        <p:nvSpPr>
          <p:cNvPr id="3" name="object 6">
            <a:extLst>
              <a:ext uri="{FF2B5EF4-FFF2-40B4-BE49-F238E27FC236}">
                <a16:creationId xmlns:a16="http://schemas.microsoft.com/office/drawing/2014/main" id="{D9514158-5D1B-517C-3869-6661D2A6C49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1169" y="6750515"/>
            <a:ext cx="4788149" cy="542328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indent="0">
              <a:buNone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6"/>
              </a:rPr>
              <a:t>Alcohol Brief Intervention (ABI) Level 2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  <a:hlinkClick r:id="rId6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e-learning is available to support you to have conversations about making positive changes to alcohol consumption.</a:t>
            </a:r>
            <a:endParaRPr lang="en-GB" sz="1100">
              <a:solidFill>
                <a:srgbClr val="656565"/>
              </a:solidFill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440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2C05E-9DF5-722F-0303-805DDCFFF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8">
            <a:extLst>
              <a:ext uri="{FF2B5EF4-FFF2-40B4-BE49-F238E27FC236}">
                <a16:creationId xmlns:a16="http://schemas.microsoft.com/office/drawing/2014/main" id="{3F31FDCF-DF01-2E23-9276-D2010FE11343}"/>
              </a:ext>
            </a:extLst>
          </p:cNvPr>
          <p:cNvSpPr/>
          <p:nvPr/>
        </p:nvSpPr>
        <p:spPr>
          <a:xfrm>
            <a:off x="411858" y="1306502"/>
            <a:ext cx="2160270" cy="1784508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9704AB-C1AE-CF27-2BC2-BA15FBDD4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318A2251-0994-1401-8B43-BDE3F570935E}"/>
              </a:ext>
            </a:extLst>
          </p:cNvPr>
          <p:cNvSpPr txBox="1">
            <a:spLocks/>
          </p:cNvSpPr>
          <p:nvPr/>
        </p:nvSpPr>
        <p:spPr>
          <a:xfrm>
            <a:off x="459817" y="756310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2F5586"/>
                </a:solidFill>
                <a:latin typeface="Verdana"/>
                <a:ea typeface="Verdana"/>
                <a:cs typeface="Verdana" panose="020B0604030504040204" pitchFamily="34" charset="0"/>
              </a:rPr>
              <a:t>Substance Use</a:t>
            </a:r>
            <a:endParaRPr lang="en-GB" sz="1900" b="1" spc="-10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0EE72F13-E8AB-D8BA-D9B2-F96B7CAEAC3C}"/>
              </a:ext>
            </a:extLst>
          </p:cNvPr>
          <p:cNvSpPr txBox="1"/>
          <p:nvPr/>
        </p:nvSpPr>
        <p:spPr>
          <a:xfrm>
            <a:off x="2937385" y="1299386"/>
            <a:ext cx="2349491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>
                <a:solidFill>
                  <a:srgbClr val="FFFFFF"/>
                </a:solidFill>
                <a:latin typeface="Verdana"/>
                <a:cs typeface="Verdana"/>
              </a:rPr>
              <a:t>There is no completely safe limit for drinking alcohol and </a:t>
            </a:r>
            <a:r>
              <a:rPr lang="en-GB" sz="1100" b="1">
                <a:solidFill>
                  <a:srgbClr val="FFFFFF"/>
                </a:solidFill>
                <a:latin typeface="Verdana"/>
                <a:cs typeface="Verdana"/>
              </a:rPr>
              <a:t>drinking even low amounts of alcohol increases the risk of diseases like cancer.</a:t>
            </a:r>
            <a:endParaRPr sz="1000" b="1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FD43DCA0-9311-996A-8F29-3859FB1B5E7C}"/>
              </a:ext>
            </a:extLst>
          </p:cNvPr>
          <p:cNvSpPr txBox="1">
            <a:spLocks/>
          </p:cNvSpPr>
          <p:nvPr/>
        </p:nvSpPr>
        <p:spPr>
          <a:xfrm>
            <a:off x="2774574" y="2492788"/>
            <a:ext cx="2255996" cy="4599128"/>
          </a:xfrm>
          <a:prstGeom prst="roundRect">
            <a:avLst/>
          </a:prstGeom>
          <a:ln w="19050">
            <a:solidFill>
              <a:srgbClr val="40A29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 anchor="t">
            <a:no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2F5586"/>
                </a:solidFill>
              </a:rPr>
              <a:t>Areas</a:t>
            </a:r>
            <a:r>
              <a:rPr lang="en-GB" sz="1100" b="1" spc="-2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for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spc="-10" dirty="0">
                <a:solidFill>
                  <a:srgbClr val="2F5586"/>
                </a:solidFill>
              </a:rPr>
              <a:t>quality </a:t>
            </a:r>
            <a:r>
              <a:rPr lang="en-GB" sz="1100" b="1" dirty="0">
                <a:solidFill>
                  <a:srgbClr val="2F5586"/>
                </a:solidFill>
              </a:rPr>
              <a:t>improvement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activity in</a:t>
            </a:r>
            <a:r>
              <a:rPr lang="en-GB" sz="1100" b="1" spc="-6" dirty="0">
                <a:solidFill>
                  <a:srgbClr val="2F5586"/>
                </a:solidFill>
              </a:rPr>
              <a:t> community pharmacy</a:t>
            </a:r>
            <a:endParaRPr lang="en-GB" sz="1100" b="1" spc="-25" dirty="0">
              <a:solidFill>
                <a:srgbClr val="2F5586"/>
              </a:solidFill>
            </a:endParaRPr>
          </a:p>
          <a:p>
            <a:pPr marL="10795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You and your colleagues can help people</a:t>
            </a:r>
            <a:r>
              <a:rPr lang="en-GB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 with their</a:t>
            </a:r>
            <a:r>
              <a:rPr lang="en-GB" sz="1100" dirty="0">
                <a:solidFill>
                  <a:srgbClr val="6D6E71"/>
                </a:solidFill>
                <a:latin typeface="Verdana"/>
                <a:ea typeface="Verdana"/>
                <a:cs typeface="Verdana"/>
              </a:rPr>
              <a:t> substance </a:t>
            </a:r>
            <a:r>
              <a:rPr lang="en-GB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use by: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6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7950" marR="5080" indent="-13335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ea typeface="Verdana"/>
                <a:cs typeface="Verdana"/>
                <a:hlinkClick r:id="rId3"/>
              </a:rPr>
              <a:t>Being alert</a:t>
            </a:r>
            <a:r>
              <a:rPr lang="en-GB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 to early risk signs e.g. stress, difficult personal circumstances, low mood</a:t>
            </a: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endParaRPr lang="en-GB" sz="8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7950" marR="5080" indent="-13335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Taking a </a:t>
            </a:r>
            <a:r>
              <a:rPr lang="en-GB" sz="1100" b="1" dirty="0">
                <a:solidFill>
                  <a:srgbClr val="2F5586"/>
                </a:solidFill>
                <a:latin typeface="Verdana"/>
                <a:ea typeface="Verdana"/>
                <a:cs typeface="Verdana"/>
              </a:rPr>
              <a:t>non-judgemental </a:t>
            </a:r>
            <a:r>
              <a:rPr lang="en-GB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approach. Stigma can be a barrier to people accessing support</a:t>
            </a: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endParaRPr lang="en-GB" sz="8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7950" marR="5080" indent="-13335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ea typeface="Verdana"/>
                <a:cs typeface="Verdana"/>
              </a:rPr>
              <a:t>Advising </a:t>
            </a:r>
            <a:r>
              <a:rPr lang="en-GB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on drug related risks and </a:t>
            </a:r>
            <a:r>
              <a:rPr lang="en-GB" sz="1100" b="1" dirty="0">
                <a:solidFill>
                  <a:srgbClr val="325083"/>
                </a:solidFill>
                <a:latin typeface="Verdana"/>
                <a:ea typeface="Verdana"/>
                <a:cs typeface="Verdana"/>
              </a:rPr>
              <a:t>e</a:t>
            </a:r>
            <a:r>
              <a:rPr lang="en-GB" sz="1100" b="1" dirty="0">
                <a:solidFill>
                  <a:srgbClr val="2F5586"/>
                </a:solidFill>
                <a:latin typeface="Verdana"/>
                <a:ea typeface="Verdana"/>
                <a:cs typeface="Verdana"/>
              </a:rPr>
              <a:t>ncouraging</a:t>
            </a:r>
            <a:r>
              <a:rPr lang="en-GB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 positive coping strategies in line with </a:t>
            </a:r>
            <a:r>
              <a:rPr lang="en-GB" sz="1100" dirty="0">
                <a:solidFill>
                  <a:srgbClr val="656565"/>
                </a:solidFill>
                <a:latin typeface="Verdana"/>
                <a:ea typeface="Verdana"/>
                <a:cs typeface="Verdana"/>
                <a:hlinkClick r:id="rId3"/>
              </a:rPr>
              <a:t>NICE guidance</a:t>
            </a:r>
            <a:endParaRPr lang="en-GB" sz="1100" baseline="30000" dirty="0">
              <a:solidFill>
                <a:srgbClr val="656565"/>
              </a:solidFill>
              <a:latin typeface="Verdana"/>
              <a:ea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8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7950" marR="5080" indent="-13335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ea typeface="Verdana"/>
              </a:rPr>
              <a:t>Signposting</a:t>
            </a:r>
            <a:r>
              <a:rPr lang="en-GB" sz="1100" dirty="0">
                <a:solidFill>
                  <a:srgbClr val="656565"/>
                </a:solidFill>
                <a:latin typeface="Verdana"/>
                <a:ea typeface="Verdana"/>
              </a:rPr>
              <a:t> to </a:t>
            </a:r>
            <a:r>
              <a:rPr lang="en-GB" sz="1100" dirty="0">
                <a:solidFill>
                  <a:srgbClr val="6D6E71"/>
                </a:solidFill>
                <a:latin typeface="Verdana"/>
                <a:ea typeface="Verdana"/>
              </a:rPr>
              <a:t>substance use </a:t>
            </a:r>
            <a:r>
              <a:rPr lang="en-GB" sz="1100" dirty="0">
                <a:solidFill>
                  <a:srgbClr val="656565"/>
                </a:solidFill>
                <a:latin typeface="Verdana"/>
                <a:ea typeface="Verdana"/>
              </a:rPr>
              <a:t>services for additional help</a:t>
            </a: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26F0FD69-3865-8D4A-CF68-494F9643E086}"/>
              </a:ext>
            </a:extLst>
          </p:cNvPr>
          <p:cNvSpPr txBox="1"/>
          <p:nvPr/>
        </p:nvSpPr>
        <p:spPr>
          <a:xfrm>
            <a:off x="2818295" y="1178273"/>
            <a:ext cx="2255996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Harms from substance use are not evenly distributed; they disproportionately impact the most vulnerable, deepening health inequities and placing additional strain on health and social care systems.</a:t>
            </a: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18D442A7-23F3-187B-C701-5DE4CEB2878A}"/>
              </a:ext>
            </a:extLst>
          </p:cNvPr>
          <p:cNvSpPr txBox="1"/>
          <p:nvPr/>
        </p:nvSpPr>
        <p:spPr>
          <a:xfrm>
            <a:off x="523850" y="1428297"/>
            <a:ext cx="1985396" cy="171841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Deaths from drug misuse registered in 2024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rose substantially to 288 deaths, an increase of 13.8 per cent from the previous year and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the highest number of drug misuse deaths on record</a:t>
            </a:r>
            <a:r>
              <a:rPr lang="en-GB" sz="1100" b="1" baseline="30000" dirty="0">
                <a:solidFill>
                  <a:schemeClr val="bg1"/>
                </a:solidFill>
                <a:latin typeface="Verdana"/>
                <a:cs typeface="Verdana"/>
              </a:rPr>
              <a:t>5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. </a:t>
            </a:r>
            <a:endParaRPr lang="en-US" dirty="0">
              <a:solidFill>
                <a:schemeClr val="bg1"/>
              </a:solidFill>
            </a:endParaRPr>
          </a:p>
          <a:p>
            <a:pPr marL="12701" marR="5080">
              <a:spcBef>
                <a:spcPts val="100"/>
              </a:spcBef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123BDA52-122A-AF83-0064-1846E6FA859F}"/>
              </a:ext>
            </a:extLst>
          </p:cNvPr>
          <p:cNvSpPr/>
          <p:nvPr/>
        </p:nvSpPr>
        <p:spPr>
          <a:xfrm>
            <a:off x="411858" y="3339396"/>
            <a:ext cx="2209380" cy="1595962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4A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702765E7-7545-1C99-C779-1F49BFE033EC}"/>
              </a:ext>
            </a:extLst>
          </p:cNvPr>
          <p:cNvSpPr txBox="1"/>
          <p:nvPr/>
        </p:nvSpPr>
        <p:spPr>
          <a:xfrm>
            <a:off x="514320" y="3418512"/>
            <a:ext cx="1994926" cy="15491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Substance use contributes to a range of negative outcomes including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premature mortality and morbidity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, exacerbation of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social inequalities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and the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disruption to families and communities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. </a:t>
            </a:r>
          </a:p>
          <a:p>
            <a:pPr marL="12701" marR="5080">
              <a:spcBef>
                <a:spcPts val="100"/>
              </a:spcBef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48AE354-0F1E-A9C7-819B-DE9D6682AD0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716"/>
          <a:stretch>
            <a:fillRect/>
          </a:stretch>
        </p:blipFill>
        <p:spPr>
          <a:xfrm>
            <a:off x="331292" y="5183744"/>
            <a:ext cx="2177954" cy="178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754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484" y="5019007"/>
            <a:ext cx="2351910" cy="2415463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Clr>
                <a:srgbClr val="23A7B5"/>
              </a:buClr>
              <a:buNone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People wanting support can be signposted to the </a:t>
            </a:r>
            <a:r>
              <a:rPr lang="en-GB" sz="1100" b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Wales Drug &amp; Alcohol Helpline 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DAN 24/7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   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Clr>
                <a:srgbClr val="23A7B5"/>
              </a:buClr>
              <a:buNone/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 24/7 is a </a:t>
            </a:r>
            <a:r>
              <a:rPr lang="en-GB" sz="1100" b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free, confidential and bilingual telephone helpline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providing a single point of contact for anyone in Wales wanting further information and/or help relating to drugs and/or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95" y="3674677"/>
            <a:ext cx="4139611" cy="13443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53473" y="5019007"/>
            <a:ext cx="2434979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23A7B5"/>
              </a:buClr>
            </a:pPr>
            <a: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alcohol. Talking to somebody about a drug or alcohol problem can be the first step for a person in resolving their problems. People can </a:t>
            </a:r>
            <a:r>
              <a:rPr lang="en-GB" sz="1100" b="1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self-refer</a:t>
            </a:r>
            <a: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for support.</a:t>
            </a:r>
            <a:b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service is available 24 hours a day, 7 days a week.</a:t>
            </a:r>
          </a:p>
          <a:p>
            <a:pPr>
              <a:buClr>
                <a:srgbClr val="23A7B5"/>
              </a:buClr>
            </a:pPr>
            <a:endParaRPr lang="en-GB" sz="240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Clr>
                <a:srgbClr val="23A7B5"/>
              </a:buClr>
            </a:pPr>
            <a:r>
              <a:rPr lang="en-GB" sz="110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Freephone: </a:t>
            </a:r>
            <a:r>
              <a:rPr lang="en-GB" sz="1100" b="1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0808 808</a:t>
            </a:r>
            <a:r>
              <a:rPr lang="en-GB" sz="110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100" b="1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2234</a:t>
            </a:r>
            <a: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or </a:t>
            </a:r>
            <a:r>
              <a:rPr lang="en-GB" sz="110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text </a:t>
            </a:r>
            <a:r>
              <a:rPr lang="en-GB" sz="1100" b="1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 </a:t>
            </a:r>
            <a:r>
              <a:rPr lang="en-GB" sz="110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to: </a:t>
            </a:r>
            <a:r>
              <a:rPr lang="en-GB" sz="1100" b="1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81066</a:t>
            </a:r>
            <a:endParaRPr lang="en-GB" sz="110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Picture 5" descr="Free stock photo of analysis, anonymous, conclusion Stock Photo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95" y="924673"/>
            <a:ext cx="4757277" cy="26277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2191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">
            <a:extLst>
              <a:ext uri="{FF2B5EF4-FFF2-40B4-BE49-F238E27FC236}">
                <a16:creationId xmlns:a16="http://schemas.microsoft.com/office/drawing/2014/main" id="{36E5B8E7-F5E1-E688-B9CF-EBE6DA70556E}"/>
              </a:ext>
            </a:extLst>
          </p:cNvPr>
          <p:cNvSpPr/>
          <p:nvPr/>
        </p:nvSpPr>
        <p:spPr>
          <a:xfrm>
            <a:off x="361341" y="5082254"/>
            <a:ext cx="2297550" cy="801391"/>
          </a:xfrm>
          <a:custGeom>
            <a:avLst/>
            <a:gdLst/>
            <a:ahLst/>
            <a:cxnLst/>
            <a:rect l="l" t="t" r="r" b="b"/>
            <a:pathLst>
              <a:path w="2160270" h="1329054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56969"/>
                </a:lnTo>
                <a:lnTo>
                  <a:pt x="5657" y="1284994"/>
                </a:lnTo>
                <a:lnTo>
                  <a:pt x="21086" y="1307879"/>
                </a:lnTo>
                <a:lnTo>
                  <a:pt x="43971" y="1323308"/>
                </a:lnTo>
                <a:lnTo>
                  <a:pt x="71996" y="1328966"/>
                </a:lnTo>
                <a:lnTo>
                  <a:pt x="2087994" y="1328966"/>
                </a:lnTo>
                <a:lnTo>
                  <a:pt x="2116019" y="1323308"/>
                </a:lnTo>
                <a:lnTo>
                  <a:pt x="2138903" y="1307879"/>
                </a:lnTo>
                <a:lnTo>
                  <a:pt x="2154332" y="1284994"/>
                </a:lnTo>
                <a:lnTo>
                  <a:pt x="2159990" y="125696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61341" y="839207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Healthy Weight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374138" y="2477420"/>
            <a:ext cx="2271736" cy="1169328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361341" y="1412131"/>
            <a:ext cx="2213949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Getting to and maintaining a healthier weight can be challenging, and influenced by the conditions in which we are born, grow, live and  work. </a:t>
            </a:r>
            <a:endParaRPr sz="976" baseline="29914">
              <a:solidFill>
                <a:srgbClr val="6D6E71"/>
              </a:solidFill>
              <a:latin typeface="Verdana"/>
              <a:cs typeface="Verdana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361341" y="2530980"/>
            <a:ext cx="2421546" cy="1054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61% of adults in Wales were classified as experiencing overweight or obesity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; including </a:t>
            </a:r>
          </a:p>
          <a:p>
            <a:pPr marL="309888" marR="326407" indent="-1714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35% overweight</a:t>
            </a:r>
          </a:p>
          <a:p>
            <a:pPr marL="309888" marR="326407" indent="-1714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26% obese</a:t>
            </a:r>
            <a:r>
              <a:rPr lang="en-GB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.</a:t>
            </a:r>
            <a:endParaRPr lang="en-GB" sz="1100" baseline="30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878503" y="1034863"/>
            <a:ext cx="2157096" cy="5861705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400" b="1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>
                <a:solidFill>
                  <a:srgbClr val="2F5586"/>
                </a:solidFill>
              </a:rPr>
              <a:t>Areas</a:t>
            </a:r>
            <a:r>
              <a:rPr lang="en-GB" sz="1100" b="1" spc="-20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for</a:t>
            </a:r>
            <a:r>
              <a:rPr lang="en-GB" sz="1100" b="1" spc="-16">
                <a:solidFill>
                  <a:srgbClr val="2F5586"/>
                </a:solidFill>
              </a:rPr>
              <a:t> </a:t>
            </a:r>
            <a:r>
              <a:rPr lang="en-GB" sz="1100" b="1" spc="-10">
                <a:solidFill>
                  <a:srgbClr val="2F5586"/>
                </a:solidFill>
              </a:rPr>
              <a:t>quality </a:t>
            </a:r>
            <a:r>
              <a:rPr lang="en-GB" sz="1100" b="1">
                <a:solidFill>
                  <a:srgbClr val="2F5586"/>
                </a:solidFill>
              </a:rPr>
              <a:t>improvement</a:t>
            </a:r>
            <a:r>
              <a:rPr lang="en-GB" sz="1100" b="1" spc="-6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activity in</a:t>
            </a:r>
            <a:r>
              <a:rPr lang="en-GB" sz="1100" b="1" spc="-6">
                <a:solidFill>
                  <a:srgbClr val="2F5586"/>
                </a:solidFill>
              </a:rPr>
              <a:t> community pharmacy</a:t>
            </a:r>
            <a:endParaRPr lang="en-GB" sz="1100" b="1" spc="-25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500" b="1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>
                <a:solidFill>
                  <a:srgbClr val="656565"/>
                </a:solidFill>
                <a:latin typeface="Verdana"/>
                <a:cs typeface="Verdana"/>
              </a:rPr>
              <a:t>You and your colleagues can help people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who are, at risk of or experiencing obesity, by: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Asking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– seek permission to talk about and explore weight when opportunities arise	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Assessing 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– discuss the persons health status and weight management journey</a:t>
            </a: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Advising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on the benefits of achieving and maintaining a healthier weight</a:t>
            </a: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Signposting/referring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the person to the 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  <a:hlinkClick r:id="rId2"/>
              </a:rPr>
              <a:t>Healthy Weight Healthy You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website, their GP or your local health board’s weight management service.</a:t>
            </a: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06138" y="6179846"/>
            <a:ext cx="231526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It is important to understand a person’s weight journey from their perspective, free from judgement and bias.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3299" y="5081219"/>
            <a:ext cx="22534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5080">
              <a:spcBef>
                <a:spcPts val="100"/>
              </a:spcBef>
              <a:buClr>
                <a:srgbClr val="93C9DF"/>
              </a:buClr>
            </a:pPr>
            <a:r>
              <a:rPr lang="en-GB" sz="1100" b="1">
                <a:solidFill>
                  <a:schemeClr val="bg1"/>
                </a:solidFill>
                <a:latin typeface="Verdana"/>
                <a:cs typeface="Verdana"/>
              </a:rPr>
              <a:t>Compassionate conversations 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and access to support, can help people to have a healthier weight. </a:t>
            </a:r>
          </a:p>
        </p:txBody>
      </p:sp>
      <p:sp>
        <p:nvSpPr>
          <p:cNvPr id="4" name="object 8">
            <a:extLst>
              <a:ext uri="{FF2B5EF4-FFF2-40B4-BE49-F238E27FC236}">
                <a16:creationId xmlns:a16="http://schemas.microsoft.com/office/drawing/2014/main" id="{C29D435F-3402-3164-1145-524B302ECE59}"/>
              </a:ext>
            </a:extLst>
          </p:cNvPr>
          <p:cNvSpPr/>
          <p:nvPr/>
        </p:nvSpPr>
        <p:spPr>
          <a:xfrm>
            <a:off x="361341" y="3852827"/>
            <a:ext cx="2299578" cy="1054135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F268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1B2961BE-7D60-5000-BB12-B3D03ECC3F83}"/>
              </a:ext>
            </a:extLst>
          </p:cNvPr>
          <p:cNvSpPr txBox="1"/>
          <p:nvPr/>
        </p:nvSpPr>
        <p:spPr>
          <a:xfrm>
            <a:off x="311101" y="3925808"/>
            <a:ext cx="2626494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 b="1">
                <a:solidFill>
                  <a:schemeClr val="bg1"/>
                </a:solidFill>
                <a:latin typeface="Verdana"/>
                <a:cs typeface="Verdana"/>
              </a:rPr>
              <a:t>A healthier weight 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reduces the risk of developing several chronic conditions including cardiovascular disease, Type 2 Diabetes, and cancer.</a:t>
            </a:r>
            <a:endParaRPr lang="en-GB" sz="1100" baseline="3000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494476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0218" y="1720534"/>
            <a:ext cx="2420858" cy="361036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Healthy Weight Healthy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 website offers content and resources including: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5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Goal setting and self-monitoring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Understanding weight and your weight management journey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Interactive, downloadable resources such as meal planners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Signposting information for ways to get active and further weight loss options.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Information for health professionals webpage. </a:t>
            </a:r>
          </a:p>
          <a:p>
            <a:pPr marL="0" indent="0">
              <a:buNone/>
            </a:pPr>
            <a:endParaRPr lang="en-GB" sz="1700" dirty="0"/>
          </a:p>
          <a:p>
            <a:pPr marL="0" indent="0">
              <a:buNone/>
            </a:pPr>
            <a:endParaRPr lang="en-GB" sz="17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53" y="1347703"/>
            <a:ext cx="2157784" cy="1980917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24118" y="3282628"/>
            <a:ext cx="2190623" cy="204827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600" dirty="0"/>
              <a:t>Individuals can be </a:t>
            </a:r>
            <a:r>
              <a:rPr lang="en-GB" sz="1600" b="1" dirty="0"/>
              <a:t>signposted to </a:t>
            </a:r>
            <a:r>
              <a:rPr lang="en-GB" sz="1600" b="1" dirty="0">
                <a:hlinkClick r:id="rId3"/>
              </a:rPr>
              <a:t>Healthy Weight Healthy You</a:t>
            </a:r>
            <a:r>
              <a:rPr lang="en-GB" sz="1600" dirty="0"/>
              <a:t>, a web-based NHS resource for adults in Wales with overweight and obesity.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1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600" dirty="0"/>
              <a:t>It is a free, evidence-based, resource offering tailored information and self-directed support.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pic>
        <p:nvPicPr>
          <p:cNvPr id="9" name="Picture 8" descr="Free A Parent Helping a Girl Slice a Bell Pepper Stock Photo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4"/>
          <a:stretch/>
        </p:blipFill>
        <p:spPr bwMode="auto">
          <a:xfrm>
            <a:off x="2824136" y="5468812"/>
            <a:ext cx="2169711" cy="1560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Free Woman in Blue Crew Neck T-shirt Holding Stainless Steel Bowl Stock Photo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6"/>
          <a:stretch/>
        </p:blipFill>
        <p:spPr bwMode="auto">
          <a:xfrm>
            <a:off x="424118" y="5473445"/>
            <a:ext cx="2190623" cy="15557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bject 6">
            <a:extLst>
              <a:ext uri="{FF2B5EF4-FFF2-40B4-BE49-F238E27FC236}">
                <a16:creationId xmlns:a16="http://schemas.microsoft.com/office/drawing/2014/main" id="{ADFA7309-BE5F-1A7D-6B2E-9A3013CCE355}"/>
              </a:ext>
            </a:extLst>
          </p:cNvPr>
          <p:cNvSpPr txBox="1">
            <a:spLocks/>
          </p:cNvSpPr>
          <p:nvPr/>
        </p:nvSpPr>
        <p:spPr>
          <a:xfrm>
            <a:off x="521848" y="630793"/>
            <a:ext cx="4748810" cy="762901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>
            <a:lvl1pPr marL="100241" indent="-100241" algn="l" defTabSz="400964" rtl="0" eaLnBrk="1" latinLnBrk="0" hangingPunct="1">
              <a:lnSpc>
                <a:spcPct val="90000"/>
              </a:lnSpc>
              <a:spcBef>
                <a:spcPts val="439"/>
              </a:spcBef>
              <a:buFont typeface="Arial" panose="020B0604020202020204" pitchFamily="34" charset="0"/>
              <a:buChar char="•"/>
              <a:defRPr sz="12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0723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1206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8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01688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2170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2652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03134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3617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04099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12101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100" spc="-10">
              <a:solidFill>
                <a:srgbClr val="6D6E71"/>
              </a:solidFill>
              <a:latin typeface="Verdana"/>
              <a:cs typeface="Verdana"/>
            </a:endParaRPr>
          </a:p>
          <a:p>
            <a:pPr marL="0" indent="0">
              <a:buNone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6"/>
              </a:rPr>
              <a:t>Having Healthy Weight Conversations 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(MECC Level 1&amp;2)            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e-learning 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provides practical techniques and approaches to help you confidently support discussions about healthy weight.</a:t>
            </a:r>
          </a:p>
        </p:txBody>
      </p:sp>
    </p:spTree>
    <p:extLst>
      <p:ext uri="{BB962C8B-B14F-4D97-AF65-F5344CB8AC3E}">
        <p14:creationId xmlns:p14="http://schemas.microsoft.com/office/powerpoint/2010/main" val="33373484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6">
            <a:extLst>
              <a:ext uri="{FF2B5EF4-FFF2-40B4-BE49-F238E27FC236}">
                <a16:creationId xmlns:a16="http://schemas.microsoft.com/office/drawing/2014/main" id="{09C6E132-3191-F35A-87A8-A77EC7A8D027}"/>
              </a:ext>
            </a:extLst>
          </p:cNvPr>
          <p:cNvSpPr/>
          <p:nvPr/>
        </p:nvSpPr>
        <p:spPr>
          <a:xfrm>
            <a:off x="408976" y="4809292"/>
            <a:ext cx="2183067" cy="1013390"/>
          </a:xfrm>
          <a:custGeom>
            <a:avLst/>
            <a:gdLst/>
            <a:ahLst/>
            <a:cxnLst/>
            <a:rect l="l" t="t" r="r" b="b"/>
            <a:pathLst>
              <a:path w="2160270" h="1480185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407604"/>
                </a:lnTo>
                <a:lnTo>
                  <a:pt x="5657" y="1435629"/>
                </a:lnTo>
                <a:lnTo>
                  <a:pt x="21086" y="1458514"/>
                </a:lnTo>
                <a:lnTo>
                  <a:pt x="43971" y="1473943"/>
                </a:lnTo>
                <a:lnTo>
                  <a:pt x="71996" y="1479600"/>
                </a:lnTo>
                <a:lnTo>
                  <a:pt x="2087994" y="1479600"/>
                </a:lnTo>
                <a:lnTo>
                  <a:pt x="2116019" y="1473943"/>
                </a:lnTo>
                <a:lnTo>
                  <a:pt x="2138903" y="1458514"/>
                </a:lnTo>
                <a:lnTo>
                  <a:pt x="2154332" y="1435629"/>
                </a:lnTo>
                <a:lnTo>
                  <a:pt x="2159990" y="140760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FF5D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Physical Activity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93878" y="4886382"/>
            <a:ext cx="2098165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 dirty="0">
                <a:solidFill>
                  <a:srgbClr val="FFFFFF"/>
                </a:solidFill>
                <a:latin typeface="Verdana"/>
                <a:cs typeface="Verdana"/>
              </a:rPr>
              <a:t>Physical activity can both 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prevent and treat more long term conditions </a:t>
            </a:r>
            <a:r>
              <a:rPr lang="en-GB" sz="1100" dirty="0">
                <a:solidFill>
                  <a:srgbClr val="FFFFFF"/>
                </a:solidFill>
                <a:latin typeface="Verdana"/>
                <a:cs typeface="Verdana"/>
              </a:rPr>
              <a:t>than any other single intervention</a:t>
            </a:r>
            <a:r>
              <a:rPr lang="en-GB" sz="1100" baseline="30000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endParaRPr sz="976" baseline="30000" dirty="0"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789447" y="780541"/>
            <a:ext cx="2246152" cy="4105841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>
                <a:solidFill>
                  <a:srgbClr val="2F5586"/>
                </a:solidFill>
              </a:rPr>
              <a:t>Areas</a:t>
            </a:r>
            <a:r>
              <a:rPr lang="en-GB" sz="1100" b="1" spc="-20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for</a:t>
            </a:r>
            <a:r>
              <a:rPr lang="en-GB" sz="1100" b="1" spc="-16">
                <a:solidFill>
                  <a:srgbClr val="2F5586"/>
                </a:solidFill>
              </a:rPr>
              <a:t> </a:t>
            </a:r>
            <a:r>
              <a:rPr lang="en-GB" sz="1100" b="1" spc="-10">
                <a:solidFill>
                  <a:srgbClr val="2F5586"/>
                </a:solidFill>
              </a:rPr>
              <a:t>quality </a:t>
            </a:r>
            <a:r>
              <a:rPr lang="en-GB" sz="1100" b="1">
                <a:solidFill>
                  <a:srgbClr val="2F5586"/>
                </a:solidFill>
              </a:rPr>
              <a:t>improvement</a:t>
            </a:r>
            <a:r>
              <a:rPr lang="en-GB" sz="1100" b="1" spc="-6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activity in</a:t>
            </a:r>
            <a:r>
              <a:rPr lang="en-GB" sz="1100" b="1" spc="-6">
                <a:solidFill>
                  <a:srgbClr val="2F5586"/>
                </a:solidFill>
              </a:rPr>
              <a:t> </a:t>
            </a:r>
            <a:r>
              <a:rPr lang="en-GB" sz="1100" b="1" spc="-25">
                <a:solidFill>
                  <a:srgbClr val="2F5586"/>
                </a:solidFill>
              </a:rPr>
              <a:t>community pharmacy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600" b="1" spc="-25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>
                <a:solidFill>
                  <a:srgbClr val="656565"/>
                </a:solidFill>
                <a:latin typeface="Verdana"/>
                <a:cs typeface="Verdana"/>
              </a:rPr>
              <a:t>You and your colleagues can help people 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to be more physically active by: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Asking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people about movement and being active when opportunities arise	</a:t>
            </a: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Advising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on the benefits of physical activity – any amount of physical activity is better than none. </a:t>
            </a: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Signposting/referring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to further information, activities and support.</a:t>
            </a:r>
          </a:p>
        </p:txBody>
      </p:sp>
      <p:pic>
        <p:nvPicPr>
          <p:cNvPr id="11" name="Picture 10" descr="Free People swimming in sea during competition Stock Photo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85" t="19060" r="-614" b="42404"/>
          <a:stretch>
            <a:fillRect/>
          </a:stretch>
        </p:blipFill>
        <p:spPr bwMode="auto">
          <a:xfrm>
            <a:off x="279400" y="5942051"/>
            <a:ext cx="2312643" cy="124970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object 5">
            <a:extLst>
              <a:ext uri="{FF2B5EF4-FFF2-40B4-BE49-F238E27FC236}">
                <a16:creationId xmlns:a16="http://schemas.microsoft.com/office/drawing/2014/main" id="{CD3A3C48-396B-AB1C-3F01-F17FFB502EAF}"/>
              </a:ext>
            </a:extLst>
          </p:cNvPr>
          <p:cNvSpPr txBox="1">
            <a:spLocks/>
          </p:cNvSpPr>
          <p:nvPr/>
        </p:nvSpPr>
        <p:spPr>
          <a:xfrm>
            <a:off x="408976" y="1214312"/>
            <a:ext cx="2418016" cy="22903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>
              <a:lnSpc>
                <a:spcPct val="100000"/>
              </a:lnSpc>
              <a:spcBef>
                <a:spcPts val="599"/>
              </a:spcBef>
              <a:buClr>
                <a:srgbClr val="93C9DF"/>
              </a:buClr>
              <a:buNone/>
            </a:pPr>
            <a:r>
              <a:rPr lang="en-GB" sz="1100" dirty="0">
                <a:solidFill>
                  <a:srgbClr val="656565"/>
                </a:solidFill>
              </a:rPr>
              <a:t>Physical activity is anything that gets the body moving - activities like walking, wheeling, dancing, playing and  gardening all count. </a:t>
            </a:r>
          </a:p>
          <a:p>
            <a:pPr marL="0" marR="208290" indent="0">
              <a:lnSpc>
                <a:spcPct val="100000"/>
              </a:lnSpc>
              <a:spcBef>
                <a:spcPts val="599"/>
              </a:spcBef>
              <a:buClr>
                <a:srgbClr val="93C9DF"/>
              </a:buClr>
              <a:buNone/>
            </a:pPr>
            <a:r>
              <a:rPr lang="en-GB" sz="1100" dirty="0">
                <a:solidFill>
                  <a:srgbClr val="656565"/>
                </a:solidFill>
              </a:rPr>
              <a:t>Being active provides a range of short and long term physical and mental health benefits; helps develop and maintain bone and muscle strength plus improves balance. Being physically inactive is harmful to health.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57FF05-6A7E-2236-6327-2E196D489CCF}"/>
              </a:ext>
            </a:extLst>
          </p:cNvPr>
          <p:cNvSpPr txBox="1"/>
          <p:nvPr/>
        </p:nvSpPr>
        <p:spPr>
          <a:xfrm>
            <a:off x="2745360" y="4986788"/>
            <a:ext cx="2506922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See also: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UK Chief Medical Officer Physical Activity guidelines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for  information on all age groups; activity during pregnancy and  post-birth, and for those with disabilities.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</a:t>
            </a:r>
            <a:r>
              <a:rPr lang="en-GB" sz="1100" u="sng" dirty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Moving Medicine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resource for healthcare professionals includes guides on how to integrate physical activity conversations into everyday care.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B3D42B61-F3D1-56B4-A7E2-34DD07172412}"/>
              </a:ext>
            </a:extLst>
          </p:cNvPr>
          <p:cNvSpPr/>
          <p:nvPr/>
        </p:nvSpPr>
        <p:spPr>
          <a:xfrm>
            <a:off x="408976" y="3624052"/>
            <a:ext cx="2197650" cy="1065871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EF73DE8E-97A2-E342-E056-89311341BE5F}"/>
              </a:ext>
            </a:extLst>
          </p:cNvPr>
          <p:cNvSpPr txBox="1"/>
          <p:nvPr/>
        </p:nvSpPr>
        <p:spPr>
          <a:xfrm>
            <a:off x="448732" y="3705997"/>
            <a:ext cx="2418016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Around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31% of adults in Wales are inactive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, defined as undertaking less than 30 minutes of physical activity per week</a:t>
            </a:r>
            <a:r>
              <a:rPr lang="en-GB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8190835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CF35F1F-9CD7-C234-4838-F19CBBCC23A4}"/>
              </a:ext>
            </a:extLst>
          </p:cNvPr>
          <p:cNvSpPr/>
          <p:nvPr/>
        </p:nvSpPr>
        <p:spPr>
          <a:xfrm>
            <a:off x="416967" y="5639180"/>
            <a:ext cx="4671036" cy="1452736"/>
          </a:xfrm>
          <a:prstGeom prst="roundRect">
            <a:avLst/>
          </a:prstGeom>
          <a:solidFill>
            <a:srgbClr val="F438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AE400C-DB3B-EBB9-5B3E-CFF463EE9907}"/>
              </a:ext>
            </a:extLst>
          </p:cNvPr>
          <p:cNvSpPr txBox="1"/>
          <p:nvPr/>
        </p:nvSpPr>
        <p:spPr>
          <a:xfrm>
            <a:off x="416967" y="5686798"/>
            <a:ext cx="4684050" cy="12732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r>
              <a:rPr lang="en-GB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Key Messages: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r>
              <a:rPr lang="en-GB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Every movement counts </a:t>
            </a:r>
            <a:r>
              <a:rPr lang="en-GB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-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break up long periods of inactivity 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endParaRPr lang="en-GB" sz="6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r>
              <a:rPr lang="en-GB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Connect movement to feeling better and short-term gains such as improving sleep, lifting mood, improving social connections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endParaRPr lang="en-GB" sz="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r>
              <a:rPr lang="en-GB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Encourage people to find what feels fun for them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115" y="711831"/>
            <a:ext cx="2402697" cy="4796544"/>
          </a:xfrm>
        </p:spPr>
        <p:txBody>
          <a:bodyPr>
            <a:noAutofit/>
          </a:bodyPr>
          <a:lstStyle/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You can signpost people to: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hlinkClick r:id="rId2"/>
              </a:rPr>
              <a:t>NHS Exercise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webpage for information</a:t>
            </a:r>
            <a:endParaRPr lang="en-GB" sz="3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endParaRPr lang="en-GB" sz="1100" dirty="0">
              <a:latin typeface="Verdana" panose="020B0604030504040204" pitchFamily="34" charset="0"/>
              <a:ea typeface="Verdana" panose="020B0604030504040204" pitchFamily="34" charset="0"/>
              <a:hlinkClick r:id="rId3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We Are Undefeatable</a:t>
            </a:r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webpage for advice on being more active whilst living with a health condition </a:t>
            </a:r>
            <a:endParaRPr lang="en-GB" sz="3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Living Streets </a:t>
            </a:r>
            <a:r>
              <a:rPr lang="en-GB" sz="1100" u="sng" dirty="0" err="1">
                <a:solidFill>
                  <a:srgbClr val="0563C1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Walkbook</a:t>
            </a:r>
            <a:r>
              <a:rPr lang="en-GB" sz="1100" u="sng" dirty="0">
                <a:solidFill>
                  <a:srgbClr val="0563C1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: Recipes for walking and wellbeing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for inspiration  </a:t>
            </a:r>
            <a:endParaRPr lang="en-GB" sz="3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endParaRPr lang="en-GB" sz="1100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  <a:hlinkClick r:id="rId5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5"/>
              </a:rPr>
              <a:t>Hapus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website for movement and wellbeing ideas</a:t>
            </a:r>
            <a:endParaRPr lang="en-GB" sz="2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Your 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hlinkClick r:id="rId6"/>
              </a:rPr>
              <a:t>local authority’s website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to find leisure centres, green spaces, disability-friendly walks and other activities, 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including information on the 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7"/>
              </a:rPr>
              <a:t>60+ Active Leisure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scheme offering access to free or discounted sports and fitness sessions, and details of free swimming for certain groups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0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0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739471" y="2627708"/>
            <a:ext cx="2254793" cy="3169763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r>
              <a:rPr lang="en-GB" sz="1100" dirty="0">
                <a:solidFill>
                  <a:srgbClr val="6D6E71"/>
                </a:solidFill>
                <a:latin typeface="Verdana"/>
                <a:ea typeface="Verdana"/>
              </a:rPr>
              <a:t>People aged 16+ who are inactive and have, or are at risk of developing, a chronic condition can be referred to the </a:t>
            </a:r>
            <a:r>
              <a:rPr lang="en-GB" sz="1100" dirty="0">
                <a:solidFill>
                  <a:srgbClr val="6D6E71"/>
                </a:solidFill>
                <a:latin typeface="Verdana"/>
                <a:ea typeface="Verdana"/>
                <a:hlinkClick r:id="rId8"/>
              </a:rPr>
              <a:t>Wales National Exercise Referral Scheme </a:t>
            </a:r>
            <a:r>
              <a:rPr lang="en-GB" sz="1100" dirty="0">
                <a:solidFill>
                  <a:srgbClr val="6D6E71"/>
                </a:solidFill>
                <a:latin typeface="Verdana"/>
                <a:ea typeface="Verdana"/>
              </a:rPr>
              <a:t>(NERS).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endParaRPr lang="en-GB" sz="900" u="sng" dirty="0">
              <a:solidFill>
                <a:srgbClr val="669FD9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r>
              <a:rPr lang="en-GB" sz="1100" dirty="0"/>
              <a:t>Individuals can be referred by health professionals, such as a GP, practice nurse, or physiotherapist.</a:t>
            </a:r>
            <a:endParaRPr lang="en-GB" dirty="0"/>
          </a:p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endParaRPr lang="en-GB" sz="900" dirty="0"/>
          </a:p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r>
              <a:rPr lang="en-GB" sz="1100" dirty="0">
                <a:latin typeface="Verdana"/>
                <a:ea typeface="Verdana"/>
              </a:rPr>
              <a:t>Available across Wales, NERS provides a 16-week programme with an initial assessment and supervised, tailored exercise plan.</a:t>
            </a:r>
          </a:p>
        </p:txBody>
      </p:sp>
      <p:pic>
        <p:nvPicPr>
          <p:cNvPr id="9" name="Picture 8" descr="Free Woman Doing Squats with a Personal Trainer Stock Photo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40" b="6185"/>
          <a:stretch>
            <a:fillRect/>
          </a:stretch>
        </p:blipFill>
        <p:spPr bwMode="auto">
          <a:xfrm>
            <a:off x="2853102" y="711831"/>
            <a:ext cx="1958978" cy="181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210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00998"/>
            <a:ext cx="4473575" cy="320729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2001" b="1" spc="-1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References</a:t>
            </a: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5B1D3F6D-7E70-9733-0776-A5D910B04739}"/>
              </a:ext>
            </a:extLst>
          </p:cNvPr>
          <p:cNvSpPr txBox="1"/>
          <p:nvPr/>
        </p:nvSpPr>
        <p:spPr>
          <a:xfrm>
            <a:off x="383299" y="1325415"/>
            <a:ext cx="2183130" cy="45114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1 Welsh Government.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National Survey for Wales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2024-25. </a:t>
            </a:r>
          </a:p>
          <a:p>
            <a:pPr marL="12701" marR="99700">
              <a:spcBef>
                <a:spcPts val="100"/>
              </a:spcBef>
            </a:pP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2 Public Health Wales (2024) Smoking attributable mortality and hospital admissions for Wales, 2020 – 22</a:t>
            </a:r>
          </a:p>
          <a:p>
            <a:pPr marL="12701" marR="99700">
              <a:spcBef>
                <a:spcPts val="100"/>
              </a:spcBef>
            </a:pPr>
            <a:endParaRPr lang="en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3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Public Health Wales (2016) Increasing uptake of NHS Smoking Cessation Support</a:t>
            </a:r>
          </a:p>
          <a:p>
            <a:pPr marL="12701" marR="99700">
              <a:spcBef>
                <a:spcPts val="100"/>
              </a:spcBef>
            </a:pP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4 Public Health Wales (2026).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  <a:hlinkClick r:id="rId3"/>
              </a:rPr>
              <a:t>Vapes (e-cigarettes) Position Statement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. </a:t>
            </a:r>
          </a:p>
          <a:p>
            <a:pPr marL="12701" marR="99700">
              <a:spcBef>
                <a:spcPts val="100"/>
              </a:spcBef>
            </a:pPr>
            <a:endParaRPr lang="en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5 Public Health Wales Health Protection Division (2025). Data mining Wales: The annual profile for substance misuse 2024/25. Cardiff, Public Health Wales.</a:t>
            </a:r>
          </a:p>
          <a:p>
            <a:pPr marL="12701" marR="99700">
              <a:spcBef>
                <a:spcPts val="100"/>
              </a:spcBef>
            </a:pPr>
            <a:endParaRPr lang="en-GB" sz="10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endParaRPr lang="en-GB" sz="1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5B1D3F6D-7E70-9733-0776-A5D910B04739}"/>
              </a:ext>
            </a:extLst>
          </p:cNvPr>
          <p:cNvSpPr txBox="1"/>
          <p:nvPr/>
        </p:nvSpPr>
        <p:spPr>
          <a:xfrm>
            <a:off x="2741026" y="1325414"/>
            <a:ext cx="2183130" cy="1715854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99695">
              <a:spcBef>
                <a:spcPts val="100"/>
              </a:spcBef>
            </a:pP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6 BMJ Learning. The Importance of Physical Activity Learning Module 1. Available from: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http://learning.bmj.com/learning/info/getting-started.html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 [Accessed 8/6/2018].</a:t>
            </a:r>
            <a:endParaRPr lang="en-US">
              <a:solidFill>
                <a:schemeClr val="bg1"/>
              </a:solidFill>
            </a:endParaRPr>
          </a:p>
          <a:p>
            <a:pPr marL="12701" marR="99700">
              <a:spcBef>
                <a:spcPts val="100"/>
              </a:spcBef>
            </a:pPr>
            <a:endParaRPr lang="en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endParaRPr lang="en-GB" sz="1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173187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2">
            <a:extLst>
              <a:ext uri="{FF2B5EF4-FFF2-40B4-BE49-F238E27FC236}">
                <a16:creationId xmlns:a16="http://schemas.microsoft.com/office/drawing/2014/main" id="{9641A347-CD2F-A595-345F-AA2475D82503}"/>
              </a:ext>
            </a:extLst>
          </p:cNvPr>
          <p:cNvSpPr txBox="1"/>
          <p:nvPr/>
        </p:nvSpPr>
        <p:spPr>
          <a:xfrm>
            <a:off x="383298" y="412115"/>
            <a:ext cx="3221139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sz="700">
                <a:solidFill>
                  <a:srgbClr val="FFFFFF"/>
                </a:solidFill>
                <a:latin typeface="Verdana"/>
                <a:cs typeface="Verdana"/>
              </a:rPr>
              <a:t>Supporting</a:t>
            </a:r>
            <a:r>
              <a:rPr sz="700" spc="-6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>
                <a:solidFill>
                  <a:srgbClr val="FFFFFF"/>
                </a:solidFill>
                <a:latin typeface="Verdana"/>
                <a:cs typeface="Verdana"/>
              </a:rPr>
              <a:t>Healthy</a:t>
            </a:r>
            <a:r>
              <a:rPr sz="700" spc="-6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>
                <a:solidFill>
                  <a:srgbClr val="FFFFFF"/>
                </a:solidFill>
                <a:latin typeface="Verdana"/>
                <a:cs typeface="Verdana"/>
              </a:rPr>
              <a:t>Behaviours</a:t>
            </a:r>
            <a:r>
              <a:rPr lang="en-GB" sz="700" spc="-6">
                <a:solidFill>
                  <a:srgbClr val="FFFFFF"/>
                </a:solidFill>
                <a:latin typeface="Verdana"/>
                <a:cs typeface="Verdana"/>
              </a:rPr>
              <a:t>: A Guide for</a:t>
            </a:r>
            <a:r>
              <a:rPr sz="700" spc="-6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700">
                <a:solidFill>
                  <a:srgbClr val="FFFFFF"/>
                </a:solidFill>
                <a:latin typeface="Verdana"/>
                <a:cs typeface="Verdana"/>
              </a:rPr>
              <a:t>Community Pharmacy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5" name="object 33">
            <a:extLst>
              <a:ext uri="{FF2B5EF4-FFF2-40B4-BE49-F238E27FC236}">
                <a16:creationId xmlns:a16="http://schemas.microsoft.com/office/drawing/2014/main" id="{504E3F64-CC8C-6711-CEA1-E898F351A738}"/>
              </a:ext>
            </a:extLst>
          </p:cNvPr>
          <p:cNvSpPr txBox="1"/>
          <p:nvPr/>
        </p:nvSpPr>
        <p:spPr>
          <a:xfrm>
            <a:off x="4857076" y="276180"/>
            <a:ext cx="9017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sz="80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31" name="object 6">
            <a:extLst>
              <a:ext uri="{FF2B5EF4-FFF2-40B4-BE49-F238E27FC236}">
                <a16:creationId xmlns:a16="http://schemas.microsoft.com/office/drawing/2014/main" id="{B11A544A-BA46-02A3-77EB-B649A1CCC217}"/>
              </a:ext>
            </a:extLst>
          </p:cNvPr>
          <p:cNvSpPr txBox="1"/>
          <p:nvPr/>
        </p:nvSpPr>
        <p:spPr>
          <a:xfrm>
            <a:off x="383299" y="1719104"/>
            <a:ext cx="116903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b="1" spc="-10">
                <a:solidFill>
                  <a:srgbClr val="FFFFFF"/>
                </a:solidFill>
                <a:latin typeface="Verdana"/>
                <a:cs typeface="Verdana"/>
              </a:rPr>
              <a:t>Contents</a:t>
            </a:r>
            <a:endParaRPr>
              <a:latin typeface="Verdana"/>
              <a:cs typeface="Verdana"/>
            </a:endParaRPr>
          </a:p>
        </p:txBody>
      </p:sp>
      <p:graphicFrame>
        <p:nvGraphicFramePr>
          <p:cNvPr id="37" name="Table 37">
            <a:extLst>
              <a:ext uri="{FF2B5EF4-FFF2-40B4-BE49-F238E27FC236}">
                <a16:creationId xmlns:a16="http://schemas.microsoft.com/office/drawing/2014/main" id="{1E14C575-029E-8F0B-0BFA-D381A7D3C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1383400"/>
              </p:ext>
            </p:extLst>
          </p:nvPr>
        </p:nvGraphicFramePr>
        <p:xfrm>
          <a:off x="396001" y="2377793"/>
          <a:ext cx="4443094" cy="34038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99552">
                  <a:extLst>
                    <a:ext uri="{9D8B030D-6E8A-4147-A177-3AD203B41FA5}">
                      <a16:colId xmlns:a16="http://schemas.microsoft.com/office/drawing/2014/main" val="303555296"/>
                    </a:ext>
                  </a:extLst>
                </a:gridCol>
                <a:gridCol w="543542">
                  <a:extLst>
                    <a:ext uri="{9D8B030D-6E8A-4147-A177-3AD203B41FA5}">
                      <a16:colId xmlns:a16="http://schemas.microsoft.com/office/drawing/2014/main" val="471972495"/>
                    </a:ext>
                  </a:extLst>
                </a:gridCol>
              </a:tblGrid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Supporting</a:t>
                      </a:r>
                      <a:r>
                        <a:rPr lang="en-GB" sz="1050" b="1" spc="-25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Healthy</a:t>
                      </a:r>
                      <a:r>
                        <a:rPr lang="en-GB" sz="1050" b="1" spc="-2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Behaviours                                        </a:t>
                      </a:r>
                      <a:endParaRPr lang="en-GB" sz="105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>
                          <a:solidFill>
                            <a:schemeClr val="bg1"/>
                          </a:solidFill>
                          <a:latin typeface="Verdana"/>
                          <a:cs typeface="Verdana"/>
                        </a:rPr>
                        <a:t>3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216087"/>
                  </a:ext>
                </a:extLst>
              </a:tr>
              <a:tr h="132809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spc="-10" baseline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Community Pharmacy Workforce Wellbeing</a:t>
                      </a:r>
                      <a:endParaRPr lang="en-GB" sz="1050" b="1" spc="-10">
                        <a:solidFill>
                          <a:srgbClr val="FFFFFF"/>
                        </a:solidFill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4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904097"/>
                  </a:ext>
                </a:extLst>
              </a:tr>
              <a:tr h="132809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Making</a:t>
                      </a:r>
                      <a:r>
                        <a:rPr lang="en-GB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Every</a:t>
                      </a:r>
                      <a:r>
                        <a:rPr lang="en-GB" sz="1050" b="1" spc="-5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Contact</a:t>
                      </a:r>
                      <a:r>
                        <a:rPr lang="en-GB" sz="1050" b="1" spc="-5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Count</a:t>
                      </a:r>
                      <a:r>
                        <a:rPr lang="en-GB" sz="1050" b="1" spc="-5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(MECC)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5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110417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Social Prescribing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7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1022310"/>
                  </a:ext>
                </a:extLst>
              </a:tr>
              <a:tr h="271274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r>
                        <a:rPr lang="en-GB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Smoking                                                                                 </a:t>
                      </a:r>
                      <a:endParaRPr lang="en-US" sz="105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062"/>
                        </a:lnSpc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986398"/>
                  </a:ext>
                </a:extLst>
              </a:tr>
              <a:tr h="271274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r>
                        <a:rPr lang="en-GB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Vaping                                                                                 </a:t>
                      </a:r>
                      <a:endParaRPr lang="en-US" sz="105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062"/>
                        </a:lnSpc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233009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r>
                        <a:rPr lang="en-GB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Alcohol</a:t>
                      </a:r>
                      <a:endParaRPr lang="en-US" sz="105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062"/>
                        </a:lnSpc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540856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r>
                        <a:rPr lang="en-GB" sz="1050" b="1">
                          <a:solidFill>
                            <a:schemeClr val="bg1"/>
                          </a:solidFill>
                          <a:latin typeface="Verdana"/>
                          <a:ea typeface="Verdana"/>
                        </a:rPr>
                        <a:t>Substance Use</a:t>
                      </a:r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00964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13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4081073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Healthy </a:t>
                      </a:r>
                      <a:r>
                        <a:rPr lang="en-GB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Weight</a:t>
                      </a:r>
                      <a:endParaRPr lang="en-GB" sz="105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/>
                        </a:rPr>
                        <a:t>15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1013938"/>
                  </a:ext>
                </a:extLst>
              </a:tr>
              <a:tr h="344839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Physical </a:t>
                      </a:r>
                      <a:r>
                        <a:rPr lang="en-GB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Activity</a:t>
                      </a:r>
                      <a:endParaRPr lang="en-GB" sz="105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/>
                        </a:rPr>
                        <a:t>17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672855"/>
                  </a:ext>
                </a:extLst>
              </a:tr>
              <a:tr h="363059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r>
                        <a:rPr lang="en-GB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References</a:t>
                      </a:r>
                      <a:endParaRPr lang="en-US" sz="105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062"/>
                        </a:lnSpc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494561"/>
                  </a:ext>
                </a:extLst>
              </a:tr>
              <a:tr h="363059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endParaRPr lang="en-US" sz="70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endParaRPr lang="en-US" sz="1100" b="1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1770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0536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A0099F21-3502-1D38-48F1-84BF5826606E}"/>
              </a:ext>
            </a:extLst>
          </p:cNvPr>
          <p:cNvSpPr txBox="1"/>
          <p:nvPr/>
        </p:nvSpPr>
        <p:spPr>
          <a:xfrm>
            <a:off x="1987418" y="2923897"/>
            <a:ext cx="2007870" cy="271869"/>
          </a:xfrm>
          <a:prstGeom prst="rect">
            <a:avLst/>
          </a:prstGeom>
        </p:spPr>
        <p:txBody>
          <a:bodyPr vert="horz" wrap="square" lIns="0" tIns="101600" rIns="0" bIns="0" rtlCol="0" anchor="t">
            <a:spAutoFit/>
          </a:bodyPr>
          <a:lstStyle/>
          <a:p>
            <a:pPr marL="12700"/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Published: August </a:t>
            </a:r>
            <a:r>
              <a:rPr lang="en-GB" sz="1000" dirty="0">
                <a:solidFill>
                  <a:schemeClr val="bg1"/>
                </a:solidFill>
                <a:latin typeface="Verdana"/>
                <a:ea typeface="Verdana"/>
                <a:cs typeface="Verdana"/>
              </a:rPr>
              <a:t>2026</a:t>
            </a:r>
            <a:endParaRPr lang="en-US" sz="1000">
              <a:solidFill>
                <a:schemeClr val="bg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D3CC008-968E-B8B0-C2FC-17D412285889}"/>
              </a:ext>
            </a:extLst>
          </p:cNvPr>
          <p:cNvSpPr/>
          <p:nvPr/>
        </p:nvSpPr>
        <p:spPr>
          <a:xfrm>
            <a:off x="1696203" y="2923897"/>
            <a:ext cx="2232601" cy="414669"/>
          </a:xfrm>
          <a:prstGeom prst="roundRect">
            <a:avLst>
              <a:gd name="adj" fmla="val 5729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154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Supporting Healthy Behaviours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0037" y="1354489"/>
            <a:ext cx="229005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11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2"/>
              </a:rPr>
              <a:t>A Healthier Wales 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highlighted the need for a shift towards greater prevention and early intervention,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to</a:t>
            </a:r>
            <a:r>
              <a:rPr lang="en-GB" sz="1100" spc="-6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improve people’s</a:t>
            </a:r>
            <a:r>
              <a:rPr lang="en-GB" sz="1100" spc="-6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health </a:t>
            </a:r>
            <a:r>
              <a:rPr lang="en-GB" sz="1100" spc="-25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and 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wellbeing, and support </a:t>
            </a:r>
            <a:r>
              <a:rPr lang="en-GB" sz="1100" spc="-25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the 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sustainability</a:t>
            </a:r>
            <a:r>
              <a:rPr lang="en-GB" sz="1100" spc="-6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of our health </a:t>
            </a:r>
            <a:r>
              <a:rPr lang="en-GB" sz="1100" spc="-25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and 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care </a:t>
            </a:r>
            <a:r>
              <a:rPr lang="en-GB" sz="1100" spc="-1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system.</a:t>
            </a:r>
            <a:endParaRPr lang="en-GB" sz="1100" dirty="0"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>
              <a:spcAft>
                <a:spcPts val="0"/>
              </a:spcAft>
            </a:pPr>
            <a:endParaRPr lang="en-GB" sz="1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83300" y="2896886"/>
            <a:ext cx="1754532" cy="1765901"/>
            <a:chOff x="464190" y="2945615"/>
            <a:chExt cx="2348628" cy="1136844"/>
          </a:xfrm>
          <a:solidFill>
            <a:srgbClr val="F2682E"/>
          </a:solidFill>
        </p:grpSpPr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36E5B8E7-F5E1-E688-B9CF-EBE6DA70556E}"/>
                </a:ext>
              </a:extLst>
            </p:cNvPr>
            <p:cNvSpPr/>
            <p:nvPr/>
          </p:nvSpPr>
          <p:spPr>
            <a:xfrm>
              <a:off x="464190" y="2945615"/>
              <a:ext cx="2348627" cy="1136844"/>
            </a:xfrm>
            <a:custGeom>
              <a:avLst/>
              <a:gdLst/>
              <a:ahLst/>
              <a:cxnLst/>
              <a:rect l="l" t="t" r="r" b="b"/>
              <a:pathLst>
                <a:path w="2160270" h="1329054">
                  <a:moveTo>
                    <a:pt x="2087994" y="0"/>
                  </a:moveTo>
                  <a:lnTo>
                    <a:pt x="71996" y="0"/>
                  </a:ln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1256969"/>
                  </a:lnTo>
                  <a:lnTo>
                    <a:pt x="5657" y="1284994"/>
                  </a:lnTo>
                  <a:lnTo>
                    <a:pt x="21086" y="1307879"/>
                  </a:lnTo>
                  <a:lnTo>
                    <a:pt x="43971" y="1323308"/>
                  </a:lnTo>
                  <a:lnTo>
                    <a:pt x="71996" y="1328966"/>
                  </a:lnTo>
                  <a:lnTo>
                    <a:pt x="2087994" y="1328966"/>
                  </a:lnTo>
                  <a:lnTo>
                    <a:pt x="2116019" y="1323308"/>
                  </a:lnTo>
                  <a:lnTo>
                    <a:pt x="2138903" y="1307879"/>
                  </a:lnTo>
                  <a:lnTo>
                    <a:pt x="2154332" y="1284994"/>
                  </a:lnTo>
                  <a:lnTo>
                    <a:pt x="2159990" y="1256969"/>
                  </a:lnTo>
                  <a:lnTo>
                    <a:pt x="2159990" y="71996"/>
                  </a:lnTo>
                  <a:lnTo>
                    <a:pt x="2154332" y="43971"/>
                  </a:lnTo>
                  <a:lnTo>
                    <a:pt x="2138903" y="21086"/>
                  </a:lnTo>
                  <a:lnTo>
                    <a:pt x="2116019" y="5657"/>
                  </a:lnTo>
                  <a:lnTo>
                    <a:pt x="208799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" name="Rectangle 2"/>
            <p:cNvSpPr/>
            <p:nvPr/>
          </p:nvSpPr>
          <p:spPr>
            <a:xfrm>
              <a:off x="528949" y="3021460"/>
              <a:ext cx="2283869" cy="9312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hlinkClick r:id="rId3"/>
                </a:rPr>
                <a:t>Wellbeing of Wales (2025) </a:t>
              </a:r>
              <a:r>
                <a:rPr lang="en-GB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reported around </a:t>
              </a:r>
              <a:r>
                <a:rPr lang="en-GB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two thirds of avoidable deaths were attributed to preventable conditions</a:t>
              </a:r>
              <a:endParaRPr lang="en-GB" sz="1100" b="1" baseline="30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14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736982" y="1369439"/>
            <a:ext cx="2453513" cy="1379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206386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Opportunities to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initiate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behaviour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change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conversations, and empower people to make healthier</a:t>
            </a:r>
            <a:endParaRPr lang="en-GB" sz="1100">
              <a:solidFill>
                <a:srgbClr val="6D6E71"/>
              </a:solidFill>
              <a:latin typeface="Verdana"/>
              <a:cs typeface="Verdana"/>
            </a:endParaRPr>
          </a:p>
          <a:p>
            <a:pPr marL="12701" marR="206386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choices,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are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plentiful through the high number of contacts between the public and community pharmacy services.</a:t>
            </a:r>
            <a:endParaRPr lang="en-GB" sz="1100">
              <a:solidFill>
                <a:srgbClr val="6D6E71"/>
              </a:solidFill>
              <a:latin typeface="Verdana"/>
              <a:cs typeface="Verdana"/>
            </a:endParaRPr>
          </a:p>
        </p:txBody>
      </p:sp>
      <p:pic>
        <p:nvPicPr>
          <p:cNvPr id="1026" name="Picture 2" descr="Free Two Women and Boy Toasting with Glasses of Juice During Dinner Stock Phot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" t="7817"/>
          <a:stretch>
            <a:fillRect/>
          </a:stretch>
        </p:blipFill>
        <p:spPr bwMode="auto">
          <a:xfrm>
            <a:off x="2307265" y="2922524"/>
            <a:ext cx="2728334" cy="176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31677" y="4861645"/>
            <a:ext cx="4588091" cy="2244586"/>
          </a:xfrm>
          <a:prstGeom prst="roundRect">
            <a:avLst/>
          </a:prstGeom>
          <a:ln w="19050">
            <a:solidFill>
              <a:srgbClr val="F43882"/>
            </a:solidFill>
          </a:ln>
        </p:spPr>
        <p:txBody>
          <a:bodyPr vert="horz" wrap="square" lIns="108000" tIns="12700" rIns="7200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Areas for quality improvement in community pharmacy:</a:t>
            </a:r>
          </a:p>
          <a:p>
            <a:pPr marL="38102" marR="30482">
              <a:spcBef>
                <a:spcPts val="100"/>
              </a:spcBef>
            </a:pPr>
            <a:endParaRPr lang="en-GB" sz="500" b="1">
              <a:solidFill>
                <a:srgbClr val="2F5586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Improve the </a:t>
            </a: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identification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 of people who require support with adopting healthy behaviours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en-GB" sz="1100">
              <a:solidFill>
                <a:srgbClr val="6D6E71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Optimise </a:t>
            </a: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signposting or referrals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for people who require support with healthy behaviours, where available and appropriate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en-GB" sz="1100">
              <a:solidFill>
                <a:srgbClr val="6D6E71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Review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 skills/service gaps to support people to adopt healthy behaviours and take action to address gaps. </a:t>
            </a:r>
          </a:p>
        </p:txBody>
      </p:sp>
    </p:spTree>
    <p:extLst>
      <p:ext uri="{BB962C8B-B14F-4D97-AF65-F5344CB8AC3E}">
        <p14:creationId xmlns:p14="http://schemas.microsoft.com/office/powerpoint/2010/main" val="2675854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16224" y="699507"/>
            <a:ext cx="2098623" cy="3080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Community Pharmacy Workforce Wellbeing</a:t>
            </a: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900" b="1">
              <a:solidFill>
                <a:srgbClr val="2F5586"/>
              </a:solidFill>
              <a:latin typeface="Verdana"/>
              <a:cs typeface="Verdana"/>
            </a:endParaRP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The need to adopt and/or maintain healthy</a:t>
            </a:r>
            <a:r>
              <a:rPr lang="en-GB" sz="1100" spc="-2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behaviours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is relevant to us all and we can all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consider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 how best to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incorporate healthy behaviours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20">
                <a:solidFill>
                  <a:srgbClr val="6D6E71"/>
                </a:solidFill>
                <a:latin typeface="Verdana"/>
                <a:cs typeface="Verdana"/>
              </a:rPr>
              <a:t>into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our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lives. </a:t>
            </a: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100" spc="-6">
              <a:solidFill>
                <a:srgbClr val="6D6E71"/>
              </a:solidFill>
              <a:latin typeface="Verdana"/>
              <a:cs typeface="Verdana"/>
            </a:endParaRP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The health and wellbeing of  community pharmacy staff is also a key factor that underpins performance at work, engagement within the workplace, recruitment and retention and sickness absence levels.</a:t>
            </a:r>
            <a:endParaRPr lang="en-GB" sz="1100">
              <a:latin typeface="Verdana"/>
              <a:cs typeface="Verdana"/>
            </a:endParaRPr>
          </a:p>
        </p:txBody>
      </p:sp>
      <p:pic>
        <p:nvPicPr>
          <p:cNvPr id="1028" name="Picture 4" descr="Free Person Wearing Scrub Suit with Paper Heart in the Pocket Stock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68"/>
          <a:stretch/>
        </p:blipFill>
        <p:spPr bwMode="auto">
          <a:xfrm>
            <a:off x="2831854" y="863961"/>
            <a:ext cx="2135562" cy="286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13" b="99223" l="9963" r="89758"/>
                    </a14:imgEffect>
                  </a14:imgLayer>
                </a14:imgProps>
              </a:ext>
            </a:extLst>
          </a:blip>
          <a:srcRect l="9431" r="10573"/>
          <a:stretch/>
        </p:blipFill>
        <p:spPr>
          <a:xfrm>
            <a:off x="9225" y="4475819"/>
            <a:ext cx="3245763" cy="29164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3229" y="4475819"/>
            <a:ext cx="27945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>
                <a:solidFill>
                  <a:srgbClr val="2F5586"/>
                </a:solidFill>
                <a:latin typeface="Verdana"/>
                <a:cs typeface="Verdana"/>
                <a:hlinkClick r:id="rId5"/>
              </a:rPr>
              <a:t>Our Wellbeing Matters, HEIW</a:t>
            </a:r>
            <a:endParaRPr lang="en-GB"/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02820" y="3832670"/>
            <a:ext cx="4721732" cy="702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For yourself and colleagues, it may be beneficial to be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 aware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of,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and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take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up relevant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resources, outlined in this document,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to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support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your own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health 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and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wellbeing.</a:t>
            </a: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100">
              <a:solidFill>
                <a:srgbClr val="6D6E71"/>
              </a:solidFill>
              <a:latin typeface="Verdana"/>
              <a:cs typeface="Verdana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3254988" y="4535426"/>
            <a:ext cx="1898483" cy="221342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>
                <a:solidFill>
                  <a:srgbClr val="6D6E71"/>
                </a:solidFill>
                <a:latin typeface="Verdana"/>
                <a:ea typeface="Verdana"/>
                <a:cs typeface="Verdana"/>
              </a:rPr>
              <a:t>HEIW’s </a:t>
            </a:r>
            <a:r>
              <a:rPr lang="en-GB" sz="1100">
                <a:solidFill>
                  <a:srgbClr val="6D6E71"/>
                </a:solidFill>
                <a:latin typeface="Verdana"/>
                <a:ea typeface="Verdana"/>
                <a:cs typeface="Verdana"/>
                <a:hlinkClick r:id="rId6"/>
              </a:rPr>
              <a:t>Our Wellbeing Matters</a:t>
            </a:r>
            <a:r>
              <a:rPr lang="en-GB" sz="1100">
                <a:solidFill>
                  <a:srgbClr val="6D6E71"/>
                </a:solidFill>
                <a:latin typeface="Verdana"/>
                <a:ea typeface="Verdana"/>
                <a:cs typeface="Verdana"/>
              </a:rPr>
              <a:t> links together a range of resources the workforce can use to support their wellbeing, and </a:t>
            </a:r>
            <a:r>
              <a:rPr lang="en-GB" sz="1100">
                <a:solidFill>
                  <a:srgbClr val="6D6E71"/>
                </a:solidFill>
                <a:latin typeface="Verdana"/>
                <a:ea typeface="Verdana"/>
                <a:cs typeface="Verdana"/>
                <a:hlinkClick r:id="rId7"/>
              </a:rPr>
              <a:t>Healthy Working Wales</a:t>
            </a:r>
            <a:r>
              <a:rPr lang="en-GB" sz="1100">
                <a:solidFill>
                  <a:srgbClr val="6D6E71"/>
                </a:solidFill>
                <a:latin typeface="Verdana"/>
                <a:ea typeface="Verdana"/>
                <a:cs typeface="Verdana"/>
              </a:rPr>
              <a:t> aims to support and encourage employers to create healthy working environments and take action to improve the health and wellbeing of their staff. </a:t>
            </a:r>
            <a:endParaRPr lang="en-GB" sz="1100">
              <a:ea typeface="Verdana"/>
              <a:cs typeface="Verdan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D3FF09-3BCA-12AD-825A-F4608DBA00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6575" y="6851499"/>
            <a:ext cx="1995308" cy="43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314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Making Every Contact Count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396003" y="1325271"/>
            <a:ext cx="2186305" cy="37235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Making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Every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Contact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Count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(MECC)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is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an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approach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to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behaviour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change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that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utilises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the millions</a:t>
            </a:r>
            <a:r>
              <a:rPr lang="en-GB" sz="1100" spc="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of</a:t>
            </a:r>
            <a:r>
              <a:rPr lang="en-GB" sz="1100" spc="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day-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to-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day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interactions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between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people to support individuals 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in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making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positive changes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to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their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health</a:t>
            </a:r>
            <a:r>
              <a:rPr lang="en-GB" sz="1100" spc="-1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and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wellbeing.</a:t>
            </a:r>
          </a:p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>
              <a:latin typeface="Verdana"/>
              <a:cs typeface="Verdana"/>
            </a:endParaRPr>
          </a:p>
          <a:p>
            <a:pPr marL="0" indent="0">
              <a:buNone/>
            </a:pPr>
            <a:r>
              <a:rPr lang="en-GB" sz="1100" b="1">
                <a:solidFill>
                  <a:srgbClr val="2F5586"/>
                </a:solidFill>
              </a:rPr>
              <a:t>What is MECC?</a:t>
            </a:r>
          </a:p>
          <a:p>
            <a:pPr marL="0" indent="0">
              <a:buNone/>
            </a:pPr>
            <a:endParaRPr lang="en-GB" sz="800">
              <a:solidFill>
                <a:srgbClr val="2F5586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>
                <a:solidFill>
                  <a:srgbClr val="6D6E71"/>
                </a:solidFill>
              </a:rPr>
              <a:t>MECC aims to empower all staff interacting with people, to recognise the opportunities they have to promote healthy behaviours, support behaviour change and contribute to reducing the risk of developing a long term condition. 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>
              <a:solidFill>
                <a:srgbClr val="6D6E7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>
              <a:solidFill>
                <a:srgbClr val="6D6E71"/>
              </a:solidFill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2788896" y="4453956"/>
            <a:ext cx="2246703" cy="2634696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MECC is </a:t>
            </a:r>
            <a:r>
              <a:rPr lang="en-GB" sz="1100" u="sng">
                <a:solidFill>
                  <a:srgbClr val="656565"/>
                </a:solidFill>
                <a:latin typeface="Verdana"/>
                <a:cs typeface="Verdana"/>
              </a:rPr>
              <a:t>not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about:</a:t>
            </a:r>
          </a:p>
          <a:p>
            <a:pPr marL="38102" marR="30482">
              <a:spcBef>
                <a:spcPts val="100"/>
              </a:spcBef>
            </a:pPr>
            <a:endParaRPr lang="en-GB" sz="50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adding another job to already busy working days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</a:t>
            </a: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becoming  a specialist or expert in certain health-related areas 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becoming a counsellor or providing ongoing support to particular individuals 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telling somebody what to do and how to live their life.</a:t>
            </a: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4356CB59-CA79-FC01-6FF8-EF9AD7A5CF4D}"/>
              </a:ext>
            </a:extLst>
          </p:cNvPr>
          <p:cNvSpPr/>
          <p:nvPr/>
        </p:nvSpPr>
        <p:spPr>
          <a:xfrm>
            <a:off x="2761181" y="1321010"/>
            <a:ext cx="2280982" cy="3046477"/>
          </a:xfrm>
          <a:custGeom>
            <a:avLst/>
            <a:gdLst/>
            <a:ahLst/>
            <a:cxnLst/>
            <a:rect l="l" t="t" r="r" b="b"/>
            <a:pathLst>
              <a:path w="2160270" h="102616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53998"/>
                </a:lnTo>
                <a:lnTo>
                  <a:pt x="5657" y="982025"/>
                </a:lnTo>
                <a:lnTo>
                  <a:pt x="21086" y="1004914"/>
                </a:lnTo>
                <a:lnTo>
                  <a:pt x="43971" y="1020347"/>
                </a:lnTo>
                <a:lnTo>
                  <a:pt x="71996" y="1026007"/>
                </a:lnTo>
                <a:lnTo>
                  <a:pt x="2087994" y="1026007"/>
                </a:lnTo>
                <a:lnTo>
                  <a:pt x="2116019" y="1020347"/>
                </a:lnTo>
                <a:lnTo>
                  <a:pt x="2138903" y="1004914"/>
                </a:lnTo>
                <a:lnTo>
                  <a:pt x="2154332" y="982025"/>
                </a:lnTo>
                <a:lnTo>
                  <a:pt x="2159990" y="953998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945219" y="1407479"/>
            <a:ext cx="1911656" cy="28751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>
                <a:solidFill>
                  <a:schemeClr val="bg1"/>
                </a:solidFill>
              </a:rPr>
              <a:t>MECC is about: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50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GB" sz="1100" b="1">
                <a:solidFill>
                  <a:schemeClr val="bg1"/>
                </a:solidFill>
              </a:rPr>
              <a:t>Identifying</a:t>
            </a:r>
            <a:r>
              <a:rPr lang="en-GB" sz="1100">
                <a:solidFill>
                  <a:schemeClr val="bg1"/>
                </a:solidFill>
              </a:rPr>
              <a:t> opportunities to raise the issue of health behaviours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GB" sz="1100" b="1">
                <a:solidFill>
                  <a:schemeClr val="bg1"/>
                </a:solidFill>
              </a:rPr>
              <a:t>Communicating</a:t>
            </a:r>
            <a:r>
              <a:rPr lang="en-GB" sz="1100">
                <a:solidFill>
                  <a:schemeClr val="bg1"/>
                </a:solidFill>
              </a:rPr>
              <a:t> in a supportive, non directive manner to help motivate individuals to think about making a behaviour change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GB" sz="1100" b="1">
                <a:solidFill>
                  <a:schemeClr val="bg1"/>
                </a:solidFill>
              </a:rPr>
              <a:t>Signposting/referring </a:t>
            </a:r>
            <a:r>
              <a:rPr lang="en-GB" sz="1100">
                <a:solidFill>
                  <a:schemeClr val="bg1"/>
                </a:solidFill>
              </a:rPr>
              <a:t> individuals to further information and support</a:t>
            </a:r>
            <a:endParaRPr lang="en-GB">
              <a:solidFill>
                <a:srgbClr val="6D6E7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94" y="4772691"/>
            <a:ext cx="2392893" cy="6513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5444F9-9959-26A9-F124-EB81AD57FD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177"/>
          <a:stretch>
            <a:fillRect/>
          </a:stretch>
        </p:blipFill>
        <p:spPr>
          <a:xfrm>
            <a:off x="457788" y="5532465"/>
            <a:ext cx="2246703" cy="140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032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878164" y="1064159"/>
            <a:ext cx="2244899" cy="3150221"/>
          </a:xfrm>
          <a:prstGeom prst="rect">
            <a:avLst/>
          </a:prstGeom>
        </p:spPr>
        <p:txBody>
          <a:bodyPr vert="horz" wrap="square" lIns="0" tIns="84455" rIns="0" bIns="0" rtlCol="0" anchor="t">
            <a:spAutoFit/>
          </a:bodyPr>
          <a:lstStyle/>
          <a:p>
            <a:pPr marL="0" marR="212101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Training</a:t>
            </a:r>
            <a:r>
              <a:rPr lang="en-GB"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resources</a:t>
            </a:r>
            <a:r>
              <a:rPr lang="en-GB"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for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staff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are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a key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element of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a </a:t>
            </a:r>
            <a:r>
              <a:rPr lang="en-GB" sz="1100" spc="-20" dirty="0">
                <a:solidFill>
                  <a:srgbClr val="6D6E71"/>
                </a:solidFill>
                <a:latin typeface="Verdana"/>
                <a:cs typeface="Verdana"/>
              </a:rPr>
              <a:t>MECC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programme.</a:t>
            </a:r>
          </a:p>
          <a:p>
            <a:pPr marL="0" marR="212101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spc="-1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21209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The 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  <a:hlinkClick r:id="rId2"/>
              </a:rPr>
              <a:t>Making Every Contact  Count 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website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provides access to training on the</a:t>
            </a:r>
            <a:endParaRPr lang="en-GB" sz="1100">
              <a:solidFill>
                <a:srgbClr val="6D6E71"/>
              </a:solidFill>
              <a:latin typeface="Verdana"/>
              <a:ea typeface="Verdana"/>
              <a:cs typeface="Verdana"/>
            </a:endParaRPr>
          </a:p>
          <a:p>
            <a:pPr marL="0" marR="21209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sz="1100" dirty="0">
                <a:solidFill>
                  <a:srgbClr val="6D6E71"/>
                </a:solidFill>
                <a:latin typeface="Verdana"/>
                <a:cs typeface="Verdana"/>
              </a:rPr>
              <a:t>skills </a:t>
            </a:r>
            <a:r>
              <a:rPr sz="1100" spc="-25" dirty="0">
                <a:solidFill>
                  <a:srgbClr val="6D6E71"/>
                </a:solidFill>
                <a:latin typeface="Verdana"/>
                <a:cs typeface="Verdana"/>
              </a:rPr>
              <a:t>and </a:t>
            </a:r>
            <a:r>
              <a:rPr sz="1100" dirty="0">
                <a:solidFill>
                  <a:srgbClr val="6D6E71"/>
                </a:solidFill>
                <a:latin typeface="Verdana"/>
                <a:cs typeface="Verdana"/>
              </a:rPr>
              <a:t>knowledge needed to </a:t>
            </a:r>
            <a:r>
              <a:rPr sz="1100" spc="-20" dirty="0">
                <a:solidFill>
                  <a:srgbClr val="6D6E71"/>
                </a:solidFill>
                <a:latin typeface="Verdana"/>
                <a:cs typeface="Verdana"/>
              </a:rPr>
              <a:t>have</a:t>
            </a:r>
            <a:r>
              <a:rPr lang="en-GB" sz="1100" dirty="0"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6D6E71"/>
                </a:solidFill>
                <a:latin typeface="Verdana"/>
                <a:cs typeface="Verdana"/>
              </a:rPr>
              <a:t>effective</a:t>
            </a:r>
            <a:r>
              <a:rPr sz="1100" spc="-2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6D6E71"/>
                </a:solidFill>
                <a:latin typeface="Verdana"/>
                <a:cs typeface="Verdana"/>
              </a:rPr>
              <a:t>health</a:t>
            </a:r>
            <a:r>
              <a:rPr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sz="1100">
                <a:solidFill>
                  <a:srgbClr val="6D6E71"/>
                </a:solidFill>
                <a:latin typeface="Verdana"/>
                <a:cs typeface="Verdana"/>
              </a:rPr>
              <a:t>behaviour</a:t>
            </a:r>
            <a:r>
              <a:rPr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sz="1100" spc="-10" dirty="0">
                <a:solidFill>
                  <a:srgbClr val="6D6E71"/>
                </a:solidFill>
                <a:latin typeface="Verdana"/>
                <a:cs typeface="Verdana"/>
              </a:rPr>
              <a:t>change conversations.</a:t>
            </a:r>
            <a:endParaRPr lang="en-GB" sz="1100" spc="-10" dirty="0">
              <a:solidFill>
                <a:srgbClr val="6D6E71"/>
              </a:solidFill>
              <a:latin typeface="Verdana"/>
              <a:ea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spc="-1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indent="0">
              <a:buNone/>
            </a:pPr>
            <a:r>
              <a:rPr lang="en-GB" sz="1100">
                <a:solidFill>
                  <a:srgbClr val="656565"/>
                </a:solidFill>
                <a:latin typeface="Verdana"/>
                <a:ea typeface="Verdana"/>
              </a:rPr>
              <a:t>MECC training is available to community pharmacy staff through their usual Continuing Professional Development platform, </a:t>
            </a:r>
            <a:r>
              <a:rPr lang="en-GB" sz="1100" dirty="0">
                <a:solidFill>
                  <a:srgbClr val="FF0000"/>
                </a:solidFill>
                <a:latin typeface="Verdana"/>
                <a:ea typeface="Verdana"/>
                <a:hlinkClick r:id="rId3"/>
              </a:rPr>
              <a:t>Y Ty Dysgu</a:t>
            </a:r>
            <a:r>
              <a:rPr lang="en-GB" sz="1100">
                <a:solidFill>
                  <a:srgbClr val="656565"/>
                </a:solidFill>
                <a:latin typeface="Verdana"/>
                <a:ea typeface="Verdana"/>
              </a:rPr>
              <a:t>.</a:t>
            </a:r>
            <a:endParaRPr lang="en-GB" sz="1100">
              <a:solidFill>
                <a:srgbClr val="656565"/>
              </a:solidFill>
              <a:highlight>
                <a:srgbClr val="FFFF00"/>
              </a:highlight>
              <a:latin typeface="Verdana"/>
              <a:ea typeface="Verdana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>
            <a:spLocks/>
          </p:cNvSpPr>
          <p:nvPr/>
        </p:nvSpPr>
        <p:spPr>
          <a:xfrm>
            <a:off x="437205" y="1064159"/>
            <a:ext cx="2262332" cy="388632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lvl="0" indent="0" defTabSz="45720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Adopting this approach, as </a:t>
            </a:r>
            <a:r>
              <a:rPr lang="en-GB" sz="1100" b="1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a part of what we all do</a:t>
            </a:r>
            <a:r>
              <a:rPr lang="en-GB" sz="110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,</a:t>
            </a:r>
            <a:r>
              <a:rPr lang="en-GB" sz="1100" b="1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will allow us to move to a position where discussion of health-related behaviours and their impact on health and wellbeing is routine, non-judgemental and integral to everyone's professional and social responsibility.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600" b="1">
              <a:solidFill>
                <a:srgbClr val="2F5586"/>
              </a:solidFill>
              <a:latin typeface="Verdana"/>
              <a:cs typeface="Verdana"/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MECC </a:t>
            </a:r>
            <a:r>
              <a:rPr lang="en-GB" sz="1100" b="1" spc="-10">
                <a:solidFill>
                  <a:srgbClr val="2F5586"/>
                </a:solidFill>
                <a:latin typeface="Verdana"/>
                <a:cs typeface="Verdana"/>
              </a:rPr>
              <a:t>eLearning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600" b="1" spc="-10">
              <a:solidFill>
                <a:srgbClr val="2F5586"/>
              </a:solidFill>
              <a:latin typeface="Verdana"/>
              <a:cs typeface="Verdana"/>
            </a:endParaRPr>
          </a:p>
          <a:p>
            <a:pPr marL="0" marR="65408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It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is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not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easy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for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everyone 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to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raise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questions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about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health-related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behaviours.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MECC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requires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49">
                <a:solidFill>
                  <a:srgbClr val="6D6E71"/>
                </a:solidFill>
                <a:latin typeface="Verdana"/>
                <a:cs typeface="Verdana"/>
              </a:rPr>
              <a:t>a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range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of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skills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and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knowledge 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in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order for staff to gain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confidence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to support and direct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people.</a:t>
            </a:r>
          </a:p>
          <a:p>
            <a:pPr marL="0" marR="65408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100">
              <a:latin typeface="Verdana"/>
              <a:cs typeface="Verdana"/>
            </a:endParaRPr>
          </a:p>
          <a:p>
            <a:pPr marL="0" marR="311802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100" spc="-10">
              <a:solidFill>
                <a:srgbClr val="6D6E71"/>
              </a:solidFill>
              <a:latin typeface="Verdana"/>
              <a:cs typeface="Verdana"/>
            </a:endParaRPr>
          </a:p>
        </p:txBody>
      </p:sp>
      <p:pic>
        <p:nvPicPr>
          <p:cNvPr id="12" name="Picture 11" descr="Free Positive adult female teacher explaining task to young black student with Afro braids doing assignment on laptop in modern classroom Stock Photo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51" b="9316"/>
          <a:stretch/>
        </p:blipFill>
        <p:spPr bwMode="auto">
          <a:xfrm>
            <a:off x="437205" y="4946073"/>
            <a:ext cx="4526681" cy="2262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5072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spc="-1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Social Prescribing</a:t>
            </a: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97220" y="1277835"/>
            <a:ext cx="2165227" cy="3809376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Social prescribing has grown organically within Wales, producing a range of different delivery models, across health and care, third sector, and statutory organisations.</a:t>
            </a:r>
            <a:endParaRPr lang="en-GB" sz="1100" b="1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endParaRPr lang="en-GB" sz="1100" b="1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Often developed from the grass roots, services are delivered to meet local population needs.</a:t>
            </a:r>
          </a:p>
          <a:p>
            <a:pPr marL="0" lvl="1"/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Welsh Government ‘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National Framework for Social Prescribing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’ aims to support consistency in approach and help to provide reassurance on quality of delivery, without dictating how services are delivered in different communities.</a:t>
            </a:r>
          </a:p>
          <a:p>
            <a:pPr marL="0" lvl="1"/>
            <a:endParaRPr lang="en-GB" sz="110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2784255" y="1089001"/>
            <a:ext cx="2416543" cy="4271041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endParaRPr lang="en-GB" sz="1100" b="1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What is social prescribing?</a:t>
            </a:r>
          </a:p>
          <a:p>
            <a:pPr marL="0" lvl="1"/>
            <a:endParaRPr lang="en-GB" sz="800" b="1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Social prescribing describes 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person-centred approach to connecting people to local community assets.</a:t>
            </a:r>
          </a:p>
          <a:p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 can help empower individuals to recognise their own needs, strengths, and personal assets, and to connect with their communities for support with their health and wellbeing.</a:t>
            </a:r>
          </a:p>
          <a:p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Social prescribing may provide a continuum of support, play a preventative role, or form part of a ‘step-down’ model of support.</a:t>
            </a:r>
          </a:p>
          <a:p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Social prescribing can be delivered by a dedicated social prescribing practitioner, or someone who performs social prescribing as part of their role.</a:t>
            </a:r>
          </a:p>
        </p:txBody>
      </p:sp>
      <p:graphicFrame>
        <p:nvGraphicFramePr>
          <p:cNvPr id="19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0951597"/>
              </p:ext>
            </p:extLst>
          </p:nvPr>
        </p:nvGraphicFramePr>
        <p:xfrm>
          <a:off x="383300" y="5656328"/>
          <a:ext cx="4611688" cy="1616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75624" y="5327316"/>
            <a:ext cx="2661189" cy="254557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r>
              <a:rPr lang="en-GB" sz="1100" b="1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Social Prescribing Pathway</a:t>
            </a:r>
          </a:p>
        </p:txBody>
      </p:sp>
    </p:spTree>
    <p:extLst>
      <p:ext uri="{BB962C8B-B14F-4D97-AF65-F5344CB8AC3E}">
        <p14:creationId xmlns:p14="http://schemas.microsoft.com/office/powerpoint/2010/main" val="754687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80010" y="967552"/>
            <a:ext cx="2236143" cy="6179256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r>
              <a:rPr lang="en-GB" sz="1100" b="1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What does a Social Prescribing Practitioner do?</a:t>
            </a:r>
          </a:p>
          <a:p>
            <a:pPr marL="0" lvl="1"/>
            <a:endParaRPr lang="en-GB" sz="1100" b="1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social prescribing practitioner may be known by a variety of terms, including ‘community connector’, ‘link worker’, ‘social prescriber’ or ‘local area coordinator’.</a:t>
            </a:r>
          </a:p>
          <a:p>
            <a:pPr marL="0" lvl="1"/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They will: </a:t>
            </a:r>
          </a:p>
          <a:p>
            <a:pPr marL="0" lvl="1"/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Have a </a:t>
            </a:r>
            <a:r>
              <a:rPr lang="en-GB" sz="1100" b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what matters conversation 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with an individual to identify their non-medical needs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Co-produce an </a:t>
            </a:r>
            <a:r>
              <a:rPr lang="en-GB" sz="1100" b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action plan 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tailored to their preferences and needs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Help to </a:t>
            </a:r>
            <a:r>
              <a:rPr lang="en-GB" sz="1100" b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access local community assets 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such as groups, interventions or services 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Explore barriers and challenges to attending assets and activities, and encourage ongoing participation 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If a potential medical need is identified they may also refer to a GP or pharmacist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97833B1-2A92-2CAE-0D0A-2694811737A5}"/>
              </a:ext>
            </a:extLst>
          </p:cNvPr>
          <p:cNvSpPr txBox="1">
            <a:spLocks/>
          </p:cNvSpPr>
          <p:nvPr/>
        </p:nvSpPr>
        <p:spPr>
          <a:xfrm>
            <a:off x="2911514" y="2237420"/>
            <a:ext cx="2186305" cy="12105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b="1">
                <a:solidFill>
                  <a:srgbClr val="6D6E71"/>
                </a:solidFill>
                <a:latin typeface="Verdana"/>
                <a:cs typeface="Verdana"/>
              </a:rPr>
              <a:t>Signpost or refer to your local social prescribing service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, people who need help to connect to community support to better manage their health and wellbeing.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401B523-4048-5AB1-D89C-5A61F9FA3651}"/>
              </a:ext>
            </a:extLst>
          </p:cNvPr>
          <p:cNvSpPr/>
          <p:nvPr/>
        </p:nvSpPr>
        <p:spPr>
          <a:xfrm>
            <a:off x="2852398" y="950076"/>
            <a:ext cx="2160270" cy="1270661"/>
          </a:xfrm>
          <a:custGeom>
            <a:avLst/>
            <a:gdLst/>
            <a:ahLst/>
            <a:cxnLst/>
            <a:rect l="l" t="t" r="r" b="b"/>
            <a:pathLst>
              <a:path w="2160270" h="1480185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407604"/>
                </a:lnTo>
                <a:lnTo>
                  <a:pt x="5657" y="1435629"/>
                </a:lnTo>
                <a:lnTo>
                  <a:pt x="21086" y="1458514"/>
                </a:lnTo>
                <a:lnTo>
                  <a:pt x="43971" y="1473943"/>
                </a:lnTo>
                <a:lnTo>
                  <a:pt x="71996" y="1479600"/>
                </a:lnTo>
                <a:lnTo>
                  <a:pt x="2087994" y="1479600"/>
                </a:lnTo>
                <a:lnTo>
                  <a:pt x="2116019" y="1473943"/>
                </a:lnTo>
                <a:lnTo>
                  <a:pt x="2138903" y="1458514"/>
                </a:lnTo>
                <a:lnTo>
                  <a:pt x="2154332" y="1435629"/>
                </a:lnTo>
                <a:lnTo>
                  <a:pt x="2159990" y="140760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D1420CDD-5228-BB35-20D0-B2EFEAB67D01}"/>
              </a:ext>
            </a:extLst>
          </p:cNvPr>
          <p:cNvSpPr txBox="1"/>
          <p:nvPr/>
        </p:nvSpPr>
        <p:spPr>
          <a:xfrm>
            <a:off x="2998532" y="1071162"/>
            <a:ext cx="1868002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en-GB" sz="1100">
                <a:solidFill>
                  <a:srgbClr val="FFFFFF"/>
                </a:solidFill>
                <a:latin typeface="Verdana"/>
                <a:cs typeface="Verdana"/>
              </a:rPr>
              <a:t>The benefits of social prescribing are wide-ranging, recognising its holistic role in </a:t>
            </a:r>
            <a:r>
              <a:rPr lang="en-GB" sz="1100" b="1">
                <a:solidFill>
                  <a:srgbClr val="FFFFFF"/>
                </a:solidFill>
                <a:latin typeface="Verdana"/>
                <a:cs typeface="Verdana"/>
              </a:rPr>
              <a:t>improving physical, mental and social wellbeing</a:t>
            </a:r>
            <a:endParaRPr lang="en-GB" sz="1100">
              <a:solidFill>
                <a:srgbClr val="FFFFFF"/>
              </a:solidFill>
              <a:latin typeface="Verdana"/>
              <a:cs typeface="Verdana"/>
            </a:endParaRPr>
          </a:p>
        </p:txBody>
      </p:sp>
      <p:pic>
        <p:nvPicPr>
          <p:cNvPr id="15" name="Picture 14" descr="https://media.istockphoto.com/id/187092120/photo/conductor-and-seniors-choir.jpg?b=1&amp;s=612x612&amp;w=0&amp;k=20&amp;c=hSyw1I6Avxmt4t5ssCYK8uTq-im56Wy6bY5oTjYuMnc=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12"/>
          <a:stretch/>
        </p:blipFill>
        <p:spPr bwMode="auto">
          <a:xfrm>
            <a:off x="2911514" y="5946155"/>
            <a:ext cx="2042039" cy="1041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Free Person Holding Book from Shelf Stock Photo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62" r="5748" b="23285"/>
          <a:stretch/>
        </p:blipFill>
        <p:spPr bwMode="auto">
          <a:xfrm>
            <a:off x="2917452" y="4843410"/>
            <a:ext cx="2036101" cy="901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Free Women Planting Plants on the Garden Stock Photo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4" b="5604"/>
          <a:stretch/>
        </p:blipFill>
        <p:spPr bwMode="auto">
          <a:xfrm>
            <a:off x="2917452" y="3668135"/>
            <a:ext cx="2036101" cy="973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185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Smoking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315992" y="1486156"/>
            <a:ext cx="2160270" cy="1215554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76011" y="1573344"/>
            <a:ext cx="2000251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Smoking</a:t>
            </a:r>
            <a:r>
              <a:rPr sz="1100" b="1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is</a:t>
            </a:r>
            <a:r>
              <a:rPr sz="1100" b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still</a:t>
            </a:r>
            <a:r>
              <a:rPr sz="1100" b="1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100" b="1" spc="-10" dirty="0">
                <a:solidFill>
                  <a:srgbClr val="FFFFFF"/>
                </a:solidFill>
                <a:latin typeface="Verdana"/>
                <a:cs typeface="Verdana"/>
              </a:rPr>
              <a:t> largest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cause</a:t>
            </a:r>
            <a:r>
              <a:rPr sz="1100" b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100" b="1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avoidable</a:t>
            </a:r>
            <a:r>
              <a:rPr sz="1100" b="1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death</a:t>
            </a:r>
            <a:r>
              <a:rPr sz="1100" b="1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25" dirty="0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Wales,</a:t>
            </a:r>
            <a:r>
              <a:rPr sz="1100" b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spc="-25" dirty="0">
                <a:solidFill>
                  <a:srgbClr val="FFFFFF"/>
                </a:solidFill>
                <a:latin typeface="Verdana"/>
                <a:cs typeface="Verdana"/>
              </a:rPr>
              <a:t>with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lang="en-GB" sz="1100" dirty="0">
                <a:solidFill>
                  <a:srgbClr val="FFFFFF"/>
                </a:solidFill>
                <a:latin typeface="Verdana"/>
                <a:cs typeface="Verdana"/>
              </a:rPr>
              <a:t>0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%</a:t>
            </a:r>
            <a:r>
              <a:rPr sz="11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1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100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adult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population</a:t>
            </a:r>
            <a:r>
              <a:rPr sz="1100" spc="-4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spc="-49" dirty="0">
                <a:solidFill>
                  <a:srgbClr val="FFFFFF"/>
                </a:solidFill>
                <a:latin typeface="Verdana"/>
                <a:cs typeface="Verdana"/>
              </a:rPr>
              <a:t>reported  to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smoke</a:t>
            </a:r>
            <a:r>
              <a:rPr lang="en-GB" sz="1100" spc="-16" baseline="29914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lang="en-GB" sz="1100" spc="-1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976" baseline="29914" dirty="0">
              <a:latin typeface="Verdana"/>
              <a:cs typeface="Verdana"/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725582" y="1486156"/>
            <a:ext cx="2363213" cy="1404787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725581" y="1546065"/>
            <a:ext cx="2542157" cy="12849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We know that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r>
              <a:rPr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1100" b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r>
              <a:rPr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smokers</a:t>
            </a:r>
            <a:r>
              <a:rPr sz="11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25" dirty="0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sz="1100" b="1" spc="-10" dirty="0">
                <a:solidFill>
                  <a:srgbClr val="FFFFFF"/>
                </a:solidFill>
                <a:latin typeface="Verdana"/>
                <a:cs typeface="Verdana"/>
              </a:rPr>
              <a:t>Wales</a:t>
            </a:r>
            <a:r>
              <a:rPr sz="1100" b="1" spc="-5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want</a:t>
            </a:r>
            <a:r>
              <a:rPr sz="11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100" b="1" spc="-4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give</a:t>
            </a:r>
            <a:r>
              <a:rPr sz="11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25" dirty="0">
                <a:solidFill>
                  <a:srgbClr val="FFFFFF"/>
                </a:solidFill>
                <a:latin typeface="Verdana"/>
                <a:cs typeface="Verdana"/>
              </a:rPr>
              <a:t>up</a:t>
            </a:r>
            <a:r>
              <a:rPr lang="en-GB" sz="1100" b="1" spc="-25" baseline="3000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lang="en-GB" sz="1100" b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  <a:p>
            <a:pPr marL="138438" marR="326407">
              <a:spcBef>
                <a:spcPts val="100"/>
              </a:spcBef>
            </a:pPr>
            <a:endParaRPr lang="en-GB" sz="400" b="1" spc="-25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138438" marR="326407">
              <a:spcBef>
                <a:spcPts val="100"/>
              </a:spcBef>
            </a:pPr>
            <a:r>
              <a:rPr lang="en-GB" sz="1100" dirty="0">
                <a:solidFill>
                  <a:srgbClr val="FFFFFF"/>
                </a:solidFill>
                <a:latin typeface="Verdana"/>
                <a:cs typeface="Verdana"/>
              </a:rPr>
              <a:t>Smokers want and expect health care professionals to engage with them and give them options. </a:t>
            </a:r>
            <a:endParaRPr sz="1000" baseline="30000" dirty="0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348442" y="2889187"/>
            <a:ext cx="2127820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2F5586"/>
                </a:solidFill>
              </a:rPr>
              <a:t>Smoking remains a major cause of morbidity and mortality in Wales</a:t>
            </a:r>
          </a:p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endParaRPr lang="en-GB" sz="1100" b="1" dirty="0">
              <a:solidFill>
                <a:srgbClr val="2F5586"/>
              </a:solidFill>
            </a:endParaRPr>
          </a:p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buNone/>
            </a:pPr>
            <a:r>
              <a:rPr lang="en-GB" sz="1100" dirty="0">
                <a:solidFill>
                  <a:srgbClr val="656565"/>
                </a:solidFill>
              </a:rPr>
              <a:t>More than 3,845 deaths every year (10% of all deaths amongst those over 35) and over 17,000 hospital admissions annually are attributable to smoking</a:t>
            </a:r>
            <a:r>
              <a:rPr lang="en-GB" sz="1100" baseline="30000" dirty="0">
                <a:solidFill>
                  <a:srgbClr val="656565"/>
                </a:solidFill>
              </a:rPr>
              <a:t>2</a:t>
            </a:r>
            <a:r>
              <a:rPr lang="en-GB" sz="1100" dirty="0">
                <a:solidFill>
                  <a:srgbClr val="656565"/>
                </a:solidFill>
              </a:rPr>
              <a:t>.</a:t>
            </a:r>
            <a:endParaRPr lang="en-GB" b="1" dirty="0">
              <a:solidFill>
                <a:srgbClr val="656565"/>
              </a:solidFill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725582" y="3132108"/>
            <a:ext cx="2363213" cy="4051454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400" b="1" dirty="0">
                <a:solidFill>
                  <a:srgbClr val="2F5586"/>
                </a:solidFill>
              </a:rPr>
              <a:t> 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2F5586"/>
                </a:solidFill>
              </a:rPr>
              <a:t>Areas</a:t>
            </a:r>
            <a:r>
              <a:rPr lang="en-GB" sz="1100" b="1" spc="-2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for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spc="-10" dirty="0">
                <a:solidFill>
                  <a:srgbClr val="2F5586"/>
                </a:solidFill>
              </a:rPr>
              <a:t>quality </a:t>
            </a:r>
            <a:r>
              <a:rPr lang="en-GB" sz="1100" b="1" dirty="0">
                <a:solidFill>
                  <a:srgbClr val="2F5586"/>
                </a:solidFill>
              </a:rPr>
              <a:t>improvement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activity in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spc="-25" dirty="0">
                <a:solidFill>
                  <a:srgbClr val="2F5586"/>
                </a:solidFill>
              </a:rPr>
              <a:t>community pharmacy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You</a:t>
            </a:r>
            <a:r>
              <a:rPr lang="en-GB" sz="1100" b="1" spc="-2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and</a:t>
            </a:r>
            <a:r>
              <a:rPr lang="en-GB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your</a:t>
            </a:r>
            <a:r>
              <a:rPr lang="en-GB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colleagues</a:t>
            </a:r>
            <a:r>
              <a:rPr lang="en-GB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can</a:t>
            </a:r>
            <a:r>
              <a:rPr lang="en-GB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b="1" spc="-20" dirty="0">
                <a:solidFill>
                  <a:srgbClr val="656565"/>
                </a:solidFill>
                <a:latin typeface="Verdana"/>
                <a:cs typeface="Verdana"/>
              </a:rPr>
              <a:t>help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people</a:t>
            </a:r>
            <a:r>
              <a:rPr lang="en-GB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who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smoke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spc="-25" dirty="0">
                <a:solidFill>
                  <a:srgbClr val="656565"/>
                </a:solidFill>
                <a:latin typeface="Verdana"/>
                <a:cs typeface="Verdana"/>
              </a:rPr>
              <a:t>by undertaking a quick 30 second evidence-based conversation – Very Brief Advice: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050" spc="-25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Asking: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about smoking status </a:t>
            </a:r>
          </a:p>
          <a:p>
            <a:pPr marL="44" marR="151137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100" b="1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Advising: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about the best way to quit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(using NHS support is x3 more effective) </a:t>
            </a:r>
          </a:p>
          <a:p>
            <a:pPr marL="44" marR="151137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100" b="1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Acting: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refer to Help Me Quit</a:t>
            </a:r>
          </a:p>
          <a:p>
            <a:pPr marL="44" marR="151137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00" spc="-1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D002593-2004-1E6B-DD82-623A041720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856" b="19731"/>
          <a:stretch>
            <a:fillRect/>
          </a:stretch>
        </p:blipFill>
        <p:spPr>
          <a:xfrm>
            <a:off x="383300" y="5120814"/>
            <a:ext cx="2056828" cy="204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50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EF0D0A79E04A4CA437FAEBBC5C41B3" ma:contentTypeVersion="27" ma:contentTypeDescription="Create a new document." ma:contentTypeScope="" ma:versionID="c562583a738b948fbd92978955c39c0a">
  <xsd:schema xmlns:xsd="http://www.w3.org/2001/XMLSchema" xmlns:xs="http://www.w3.org/2001/XMLSchema" xmlns:p="http://schemas.microsoft.com/office/2006/metadata/properties" xmlns:ns1="http://schemas.microsoft.com/sharepoint/v3" xmlns:ns2="2e920aae-e81d-44c3-9bf1-a4827f32e6ee" xmlns:ns3="4167e674-6a9f-4892-8806-05d2e97a6b2a" targetNamespace="http://schemas.microsoft.com/office/2006/metadata/properties" ma:root="true" ma:fieldsID="b3e8ab13869db3416ce04de4676e00fc" ns1:_="" ns2:_="" ns3:_="">
    <xsd:import namespace="http://schemas.microsoft.com/sharepoint/v3"/>
    <xsd:import namespace="2e920aae-e81d-44c3-9bf1-a4827f32e6ee"/>
    <xsd:import namespace="4167e674-6a9f-4892-8806-05d2e97a6b2a"/>
    <xsd:element name="properties">
      <xsd:complexType>
        <xsd:sequence>
          <xsd:element name="documentManagement">
            <xsd:complexType>
              <xsd:all>
                <xsd:element ref="ns2:Workstream" minOccurs="0"/>
                <xsd:element ref="ns2:Programmesandprojects" minOccurs="0"/>
                <xsd:element ref="ns2:Groupormeeting" minOccurs="0"/>
                <xsd:element ref="ns2:DocumentType" minOccurs="0"/>
                <xsd:element ref="ns2:Year" minOccurs="0"/>
                <xsd:element ref="ns2:Month" minOccurs="0"/>
                <xsd:element ref="ns2:DataAnalysis" minOccurs="0"/>
                <xsd:element ref="ns2:BusinessFunction" minOccurs="0"/>
                <xsd:element ref="ns2:Meetingtype" minOccurs="0"/>
                <xsd:element ref="ns2:Archiv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HealthBoard" minOccurs="0"/>
                <xsd:element ref="ns2:Project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920aae-e81d-44c3-9bf1-a4827f32e6ee" elementFormDefault="qualified">
    <xsd:import namespace="http://schemas.microsoft.com/office/2006/documentManagement/types"/>
    <xsd:import namespace="http://schemas.microsoft.com/office/infopath/2007/PartnerControls"/>
    <xsd:element name="Workstream" ma:index="8" nillable="true" ma:displayName="Workstream" ma:format="Dropdown" ma:internalName="Workstream">
      <xsd:simpleType>
        <xsd:restriction base="dms:Choice">
          <xsd:enumeration value="Dental Public Health"/>
          <xsd:enumeration value="Business Support"/>
          <xsd:enumeration value="Environmentally Sustainable Health and Care"/>
          <xsd:enumeration value="Healthcare Public Health"/>
          <xsd:enumeration value="Inequalities and Inequity"/>
          <xsd:enumeration value="Prevention in Health and Care"/>
          <xsd:enumeration value="Transformation of Primary Care"/>
          <xsd:enumeration value="QI"/>
          <xsd:enumeration value="Research &amp; Evaluation"/>
        </xsd:restriction>
      </xsd:simpleType>
    </xsd:element>
    <xsd:element name="Programmesandprojects" ma:index="9" nillable="true" ma:displayName="Programmes and projects" ma:format="Dropdown" ma:internalName="Programmesandproject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HP"/>
                    <xsd:enumeration value="Antimicrobial prescribing"/>
                    <xsd:enumeration value="Cardio Vascular Disease"/>
                    <xsd:enumeration value="Child General Anaesthesia"/>
                    <xsd:enumeration value="Climate Change Other"/>
                    <xsd:enumeration value="Clusters"/>
                    <xsd:enumeration value="Community by Design"/>
                    <xsd:enumeration value="Delivering Integrated Services"/>
                    <xsd:enumeration value="Dental Epidemiology Programme"/>
                    <xsd:enumeration value="Dental Quality &amp; safety"/>
                    <xsd:enumeration value="Dental Services Innovation and Quality"/>
                    <xsd:enumeration value="Designed to Smile"/>
                    <xsd:enumeration value="Diabetes"/>
                    <xsd:enumeration value="Evaluation"/>
                    <xsd:enumeration value="GMS QI"/>
                    <xsd:enumeration value="Greener Primary Care Wales"/>
                    <xsd:enumeration value="Gwen am Byth"/>
                    <xsd:enumeration value="Health Equity"/>
                    <xsd:enumeration value="Health Inequalities"/>
                    <xsd:enumeration value="Inclusion Health"/>
                    <xsd:enumeration value="Inhalers"/>
                    <xsd:enumeration value="IMTP"/>
                    <xsd:enumeration value="MECC"/>
                    <xsd:enumeration value="MSK"/>
                    <xsd:enumeration value="Oral Cancer"/>
                    <xsd:enumeration value="Oral Health Improvement"/>
                    <xsd:enumeration value="Oral Health Intelligence: Other"/>
                    <xsd:enumeration value="Other Dental"/>
                    <xsd:enumeration value="PCMW"/>
                    <xsd:enumeration value="Population Healthcare based planning"/>
                    <xsd:enumeration value="Population Health Enablers"/>
                    <xsd:enumeration value="Population Health Management"/>
                    <xsd:enumeration value="Population Indicators"/>
                    <xsd:enumeration value="Prevention-Based Health and Care"/>
                    <xsd:enumeration value="Primary Care One"/>
                    <xsd:enumeration value="Primary Care Workforce"/>
                    <xsd:enumeration value="Public Health approach to Primary Care 2035"/>
                    <xsd:enumeration value="QAS"/>
                    <xsd:enumeration value="Research"/>
                    <xsd:enumeration value="SAIL analysis"/>
                    <xsd:enumeration value="Social Prescribing"/>
                    <xsd:enumeration value="Supporting Healthy Behaviours"/>
                    <xsd:enumeration value="Value Based Healthcare"/>
                    <xsd:enumeration value="Website Development"/>
                    <xsd:enumeration value="Women's Health"/>
                    <xsd:enumeration value="Workforce and Prevention"/>
                  </xsd:restriction>
                </xsd:simpleType>
              </xsd:element>
            </xsd:sequence>
          </xsd:extension>
        </xsd:complexContent>
      </xsd:complexType>
    </xsd:element>
    <xsd:element name="Groupormeeting" ma:index="10" nillable="true" ma:displayName="Group or meeting" ma:format="Dropdown" ma:internalName="Groupormeeting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BET"/>
                    <xsd:enumeration value="CDSON"/>
                    <xsd:enumeration value="D2S National Steering Commite"/>
                    <xsd:enumeration value="D2S Op Managers' Meeting"/>
                    <xsd:enumeration value="Dental T&amp;F Groups"/>
                    <xsd:enumeration value="DPH consultant"/>
                    <xsd:enumeration value="DPH-CDO"/>
                    <xsd:enumeration value="DsPH Peer Group"/>
                    <xsd:enumeration value="DSOG"/>
                    <xsd:enumeration value="GAB National Advisory Group"/>
                    <xsd:enumeration value="HOPC"/>
                    <xsd:enumeration value="HWB DLT"/>
                    <xsd:enumeration value="HWB EDLT"/>
                    <xsd:enumeration value="KRIC"/>
                    <xsd:enumeration value="National Primary Care Board"/>
                    <xsd:enumeration value="OMD CPH meeting"/>
                    <xsd:enumeration value="Other Dental"/>
                    <xsd:enumeration value="PCD Divisional Meetings"/>
                    <xsd:enumeration value="PCG"/>
                    <xsd:enumeration value="PHW Duty of Quality"/>
                    <xsd:enumeration value="PHW IG forum"/>
                    <xsd:enumeration value="PHW Leadership Forum"/>
                    <xsd:enumeration value="PHW R&amp;E Group"/>
                    <xsd:enumeration value="Practitioner Peer Group"/>
                    <xsd:enumeration value="Primary Care Interests Group"/>
                    <xsd:enumeration value="QSIC"/>
                    <xsd:enumeration value="SPPC"/>
                    <xsd:enumeration value="WS1"/>
                    <xsd:enumeration value="WS2"/>
                    <xsd:enumeration value="WS3"/>
                    <xsd:enumeration value="WS4"/>
                    <xsd:enumeration value="Webinar"/>
                  </xsd:restriction>
                </xsd:simpleType>
              </xsd:element>
            </xsd:sequence>
          </xsd:extension>
        </xsd:complexContent>
      </xsd:complexType>
    </xsd:element>
    <xsd:element name="DocumentType" ma:index="11" nillable="true" ma:displayName="Document Type" ma:format="Dropdown" ma:internalName="Document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ction List"/>
                    <xsd:enumeration value="Agenda"/>
                    <xsd:enumeration value="Also in Welsh"/>
                    <xsd:enumeration value="Background Paper / Evidence"/>
                    <xsd:enumeration value="Contract/Agreement"/>
                    <xsd:enumeration value="Case Studies"/>
                    <xsd:enumeration value="Education"/>
                    <xsd:enumeration value="email"/>
                    <xsd:enumeration value="Evaluation plan"/>
                    <xsd:enumeration value="Evaluation report"/>
                    <xsd:enumeration value="Evidence review"/>
                    <xsd:enumeration value="Form / Sway / Video / Image"/>
                    <xsd:enumeration value="Framework"/>
                    <xsd:enumeration value="Funding / Business case"/>
                    <xsd:enumeration value="Gantt Chart / Timeline"/>
                    <xsd:enumeration value="Impact Assessment"/>
                    <xsd:enumeration value="Infographic"/>
                    <xsd:enumeration value="Informal Notes"/>
                    <xsd:enumeration value="Invoice"/>
                    <xsd:enumeration value="Job Description"/>
                    <xsd:enumeration value="Letter"/>
                    <xsd:enumeration value="Logic model"/>
                    <xsd:enumeration value="Minutes/notes"/>
                    <xsd:enumeration value="PCD external paper"/>
                    <xsd:enumeration value="Policy / Protocol"/>
                    <xsd:enumeration value="Poster"/>
                    <xsd:enumeration value="Presentation"/>
                    <xsd:enumeration value="Procedure document"/>
                    <xsd:enumeration value="Programme Comms"/>
                    <xsd:enumeration value="Project Governance"/>
                    <xsd:enumeration value="Project Plan"/>
                    <xsd:enumeration value="Published Papers"/>
                    <xsd:enumeration value="Questionnaire"/>
                    <xsd:enumeration value="RAID / Risk log"/>
                    <xsd:enumeration value="Report"/>
                    <xsd:enumeration value="Research proposal"/>
                    <xsd:enumeration value="Strategy"/>
                    <xsd:enumeration value="Template"/>
                    <xsd:enumeration value="Tender/Spec"/>
                    <xsd:enumeration value="Terms of Reference"/>
                    <xsd:enumeration value="Toolkit"/>
                    <xsd:enumeration value="Training document"/>
                    <xsd:enumeration value="Welsh version"/>
                    <xsd:enumeration value="registrations"/>
                  </xsd:restriction>
                </xsd:simpleType>
              </xsd:element>
            </xsd:sequence>
          </xsd:extension>
        </xsd:complexContent>
      </xsd:complexType>
    </xsd:element>
    <xsd:element name="Year" ma:index="12" nillable="true" ma:displayName="Year" ma:description="Financial/planning year" ma:format="Dropdown" ma:internalName="Year">
      <xsd:simpleType>
        <xsd:restriction base="dms:Choice">
          <xsd:enumeration value="2023/24"/>
          <xsd:enumeration value="2024/25"/>
          <xsd:enumeration value="2025/26"/>
          <xsd:enumeration value="2026/27"/>
          <xsd:enumeration value="2027/28"/>
          <xsd:enumeration value="Pre 2023/24"/>
        </xsd:restriction>
      </xsd:simpleType>
    </xsd:element>
    <xsd:element name="Month" ma:index="13" nillable="true" ma:displayName="Month" ma:format="Dropdown" ma:internalName="Month">
      <xsd:simpleType>
        <xsd:restriction base="dms:Choice">
          <xsd:enumeration value="January"/>
          <xsd:enumeration value="February"/>
          <xsd:enumeration value="March"/>
          <xsd:enumeration value="April"/>
          <xsd:enumeration value="May"/>
          <xsd:enumeration value="June"/>
          <xsd:enumeration value="July"/>
          <xsd:enumeration value="August"/>
          <xsd:enumeration value="September"/>
          <xsd:enumeration value="October"/>
          <xsd:enumeration value="November"/>
          <xsd:enumeration value="December"/>
        </xsd:restriction>
      </xsd:simpleType>
    </xsd:element>
    <xsd:element name="DataAnalysis" ma:index="14" nillable="true" ma:displayName="Data Analysis" ma:format="Dropdown" ma:internalName="DataAnalysis">
      <xsd:simpleType>
        <xsd:restriction base="dms:Choice">
          <xsd:enumeration value="Analysis Plan"/>
          <xsd:enumeration value="Data - Cleaned"/>
          <xsd:enumeration value="Data - Other"/>
          <xsd:enumeration value="Data - Raw"/>
          <xsd:enumeration value="Data dictionary"/>
          <xsd:enumeration value="Draft Analysis"/>
          <xsd:enumeration value="Output - Chart"/>
          <xsd:enumeration value="Output - Dashboard"/>
          <xsd:enumeration value="Output - Infographic"/>
          <xsd:enumeration value="Output - Map"/>
          <xsd:enumeration value="Output - Other"/>
          <xsd:enumeration value="Output - Table"/>
          <xsd:enumeration value="Script"/>
        </xsd:restriction>
      </xsd:simpleType>
    </xsd:element>
    <xsd:element name="BusinessFunction" ma:index="15" nillable="true" ma:displayName="Business Function" ma:format="Dropdown" ma:internalName="BusinessFunction">
      <xsd:simpleType>
        <xsd:restriction base="dms:Choice">
          <xsd:enumeration value="Communications"/>
          <xsd:enumeration value="Emergency Planning"/>
          <xsd:enumeration value="Finance &amp; Procurement"/>
          <xsd:enumeration value="Grants"/>
          <xsd:enumeration value="Invoice"/>
          <xsd:enumeration value="Operating Procedures"/>
          <xsd:enumeration value="People"/>
          <xsd:enumeration value="Planning and performance"/>
          <xsd:enumeration value="PH30"/>
          <xsd:enumeration value="PH31"/>
          <xsd:enumeration value="PH32"/>
          <xsd:enumeration value="PH35"/>
          <xsd:enumeration value="PH53"/>
          <xsd:enumeration value="Quote"/>
          <xsd:enumeration value="Resources"/>
          <xsd:enumeration value="SharePoint"/>
          <xsd:enumeration value="STA"/>
        </xsd:restriction>
      </xsd:simpleType>
    </xsd:element>
    <xsd:element name="Meetingtype" ma:index="16" nillable="true" ma:displayName="Meeting type" ma:format="Dropdown" ma:internalName="Meeting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ommunications / Engagement"/>
                    <xsd:enumeration value="Confrences and other events"/>
                    <xsd:enumeration value="Co-ordinating Group"/>
                    <xsd:enumeration value="Implementation Group"/>
                    <xsd:enumeration value="Insight Group"/>
                    <xsd:enumeration value="Leadership Group"/>
                    <xsd:enumeration value="Networks"/>
                    <xsd:enumeration value="Programme Board"/>
                    <xsd:enumeration value="Reference Group"/>
                    <xsd:enumeration value="Stakeholder Group"/>
                    <xsd:enumeration value="Steering Group"/>
                    <xsd:enumeration value="Strategy Group"/>
                    <xsd:enumeration value="T and F Group"/>
                    <xsd:enumeration value="Team Meeting"/>
                  </xsd:restriction>
                </xsd:simpleType>
              </xsd:element>
            </xsd:sequence>
          </xsd:extension>
        </xsd:complexContent>
      </xsd:complexType>
    </xsd:element>
    <xsd:element name="Archive" ma:index="17" nillable="true" ma:displayName="Archive" ma:default="0" ma:description="To mark a file for archiving please select yes" ma:format="Dropdown" ma:internalName="Archive">
      <xsd:simpleType>
        <xsd:restriction base="dms:Boolean"/>
      </xsd:simple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  <xsd:element name="HealthBoard" ma:index="30" nillable="true" ma:displayName="Health Board" ma:format="Dropdown" ma:internalName="HealthBoard">
      <xsd:simpleType>
        <xsd:restriction base="dms:Choice">
          <xsd:enumeration value="ABUHB"/>
          <xsd:enumeration value="BCUHB"/>
          <xsd:enumeration value="C&amp;V UHB"/>
          <xsd:enumeration value="CTMUHB"/>
          <xsd:enumeration value="HDUHB"/>
          <xsd:enumeration value="PTB"/>
          <xsd:enumeration value="SBUHB"/>
        </xsd:restriction>
      </xsd:simpleType>
    </xsd:element>
    <xsd:element name="Project" ma:index="31" nillable="true" ma:displayName="Project" ma:format="Dropdown" ma:internalName="Project">
      <xsd:simpleType>
        <xsd:restriction base="dms:Choice">
          <xsd:enumeration value="CVD Commissioned Research"/>
          <xsd:enumeration value="CVD Prevention Implementation"/>
          <xsd:enumeration value="CVD Prevention Strategic Plan"/>
          <xsd:enumeration value="CVD QI Project - Hypertension"/>
          <xsd:enumeration value="Dietetics"/>
          <xsd:enumeration value="Healthy Conversations"/>
          <xsd:enumeration value="HI Health Inequalities Action Plan"/>
          <xsd:enumeration value="IH Criminal Justice"/>
          <xsd:enumeration value="IH Gypsy and traveller"/>
          <xsd:enumeration value="IH Homelessness"/>
          <xsd:enumeration value="IH Refugees &amp; Asylum Seekers"/>
          <xsd:enumeration value="IH Safer Surgeries"/>
          <xsd:enumeration value="PCMW Key Indicators"/>
          <xsd:enumeration value="PCMW Peer Review"/>
          <xsd:enumeration value="PCMW Self Reflection"/>
          <xsd:enumeration value="PCMW System Working"/>
          <xsd:enumeration value="Physical Activity"/>
          <xsd:enumeration value="SP CAMHS"/>
          <xsd:enumeration value="SP Competence Framework"/>
          <xsd:enumeration value="SP Core Data Set"/>
          <xsd:enumeration value="SP CYP"/>
          <xsd:enumeration value="SP Financial Wellbeing"/>
          <xsd:enumeration value="SP Financial WB Scoping Review"/>
          <xsd:enumeration value="SP NFfSP"/>
          <xsd:enumeration value="SP Outcomes Framework"/>
          <xsd:enumeration value="SP Quality Standards for Community Assets"/>
          <xsd:enumeration value="SP Warm Wales Evaluation"/>
          <xsd:enumeration value="WH Health &amp; Wellbeing After Pregnancy"/>
          <xsd:enumeration value="WH Contraception After Pregnancy"/>
          <xsd:enumeration value="WH Weight Management After Pregnancy"/>
          <xsd:enumeration value="GDM"/>
        </xsd:restriction>
      </xsd:simpleType>
    </xsd:element>
    <xsd:element name="MediaServiceBillingMetadata" ma:index="3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67e674-6a9f-4892-8806-05d2e97a6b2a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8e8a41ad-8522-457e-916e-ff2a16022778}" ma:internalName="TaxCatchAll" ma:showField="CatchAllData" ma:web="4167e674-6a9f-4892-8806-05d2e97a6b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etingtype xmlns="2e920aae-e81d-44c3-9bf1-a4827f32e6ee" xsi:nil="true"/>
    <BusinessFunction xmlns="2e920aae-e81d-44c3-9bf1-a4827f32e6ee">Resources</BusinessFunction>
    <_ip_UnifiedCompliancePolicyUIAction xmlns="http://schemas.microsoft.com/sharepoint/v3" xsi:nil="true"/>
    <DataAnalysis xmlns="2e920aae-e81d-44c3-9bf1-a4827f32e6ee" xsi:nil="true"/>
    <Year xmlns="2e920aae-e81d-44c3-9bf1-a4827f32e6ee">2026/27</Year>
    <Groupormeeting xmlns="2e920aae-e81d-44c3-9bf1-a4827f32e6ee" xsi:nil="true"/>
    <HealthBoard xmlns="2e920aae-e81d-44c3-9bf1-a4827f32e6ee" xsi:nil="true"/>
    <lcf76f155ced4ddcb4097134ff3c332f xmlns="2e920aae-e81d-44c3-9bf1-a4827f32e6ee">
      <Terms xmlns="http://schemas.microsoft.com/office/infopath/2007/PartnerControls"/>
    </lcf76f155ced4ddcb4097134ff3c332f>
    <_ip_UnifiedCompliancePolicyProperties xmlns="http://schemas.microsoft.com/sharepoint/v3" xsi:nil="true"/>
    <Workstream xmlns="2e920aae-e81d-44c3-9bf1-a4827f32e6ee">Prevention in Health and Care</Workstream>
    <Project xmlns="2e920aae-e81d-44c3-9bf1-a4827f32e6ee" xsi:nil="true"/>
    <Archive xmlns="2e920aae-e81d-44c3-9bf1-a4827f32e6ee">false</Archive>
    <Month xmlns="2e920aae-e81d-44c3-9bf1-a4827f32e6ee" xsi:nil="true"/>
    <Programmesandprojects xmlns="2e920aae-e81d-44c3-9bf1-a4827f32e6ee">
      <Value>Supporting Healthy Behaviours</Value>
    </Programmesandprojects>
    <DocumentType xmlns="2e920aae-e81d-44c3-9bf1-a4827f32e6ee" xsi:nil="true"/>
    <TaxCatchAll xmlns="4167e674-6a9f-4892-8806-05d2e97a6b2a" xsi:nil="true"/>
  </documentManagement>
</p:properties>
</file>

<file path=customXml/itemProps1.xml><?xml version="1.0" encoding="utf-8"?>
<ds:datastoreItem xmlns:ds="http://schemas.openxmlformats.org/officeDocument/2006/customXml" ds:itemID="{FE6FE4E6-A6AF-4024-8048-3963B56A9E2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02C288-AD97-421D-A3A8-8EC0556A2D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e920aae-e81d-44c3-9bf1-a4827f32e6ee"/>
    <ds:schemaRef ds:uri="4167e674-6a9f-4892-8806-05d2e97a6b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5AFBBA8-03B8-4B19-AFEF-8D6DFE98DCEF}">
  <ds:schemaRefs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schemas.microsoft.com/sharepoint/v3"/>
    <ds:schemaRef ds:uri="http://purl.org/dc/terms/"/>
    <ds:schemaRef ds:uri="2e920aae-e81d-44c3-9bf1-a4827f32e6ee"/>
    <ds:schemaRef ds:uri="http://www.w3.org/XML/1998/namespace"/>
    <ds:schemaRef ds:uri="http://schemas.microsoft.com/office/2006/documentManagement/types"/>
    <ds:schemaRef ds:uri="4167e674-6a9f-4892-8806-05d2e97a6b2a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3070</Words>
  <Application>Microsoft Office PowerPoint</Application>
  <PresentationFormat>Custom</PresentationFormat>
  <Paragraphs>357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1_Office Theme</vt:lpstr>
      <vt:lpstr>Supporting Healthy Behaviours:  A Guide for Community Pharmacy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Ceri Screen</dc:creator>
  <cp:lastModifiedBy>Jessica Jones (Public Health Wales - No. 2 Capital Quarter)</cp:lastModifiedBy>
  <cp:revision>28</cp:revision>
  <dcterms:created xsi:type="dcterms:W3CDTF">2023-08-16T10:33:35Z</dcterms:created>
  <dcterms:modified xsi:type="dcterms:W3CDTF">2026-08-12T15:54:37Z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0x0101003AEF0D0A79E04A4CA437FAEBBC5C41B3</vt:lpwstr>
  </property>
  <property fmtid="{D5CDD505-2E9C-101B-9397-08002B2CF9AE}" pid="3" name="MediaServiceImageTags">
    <vt:lpwstr/>
  </property>
</Properties>
</file>