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1" r:id="rId5"/>
  </p:sldMasterIdLst>
  <p:notesMasterIdLst>
    <p:notesMasterId r:id="rId24"/>
  </p:notesMasterIdLst>
  <p:sldIdLst>
    <p:sldId id="256" r:id="rId6"/>
    <p:sldId id="257" r:id="rId7"/>
    <p:sldId id="264" r:id="rId8"/>
    <p:sldId id="271" r:id="rId9"/>
    <p:sldId id="2147375867" r:id="rId10"/>
    <p:sldId id="272" r:id="rId11"/>
    <p:sldId id="273" r:id="rId12"/>
    <p:sldId id="262" r:id="rId13"/>
    <p:sldId id="259" r:id="rId14"/>
    <p:sldId id="270" r:id="rId15"/>
    <p:sldId id="2147375866" r:id="rId16"/>
    <p:sldId id="2147375864" r:id="rId17"/>
    <p:sldId id="268" r:id="rId18"/>
    <p:sldId id="269" r:id="rId19"/>
    <p:sldId id="2147375865" r:id="rId20"/>
    <p:sldId id="265" r:id="rId21"/>
    <p:sldId id="266" r:id="rId22"/>
    <p:sldId id="214737625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E0DE308-5C79-A64A-FC33-70D04C3C2895}" name="Leony Hiscocks (Public Health Wales - Matrix House)" initials="LH" userId="S::Leony.Hiscocks@wales.nhs.uk::61f7ca2e-d384-4128-a81d-42f02309455e" providerId="AD"/>
  <p188:author id="{A1DFA91B-0C5E-2742-DA78-68813409AFB1}" name="Francesca Brugnoli-Edwards (Public Health Wales - CQ2)" initials="FB" userId="S::Francesca.Brugnoli-Edwards4@wales.nhs.uk::fe73d689-5a9e-427e-bfa8-5a40d2485247" providerId="AD"/>
  <p188:author id="{CE715421-74A1-7A6E-CA35-F9C09ACC8E29}" name="Rosemary Jones (Public Health Wales)" initials="RJ" userId="S::Rosemary.Jones2@wales.nhs.uk::1eb86f96-1bd6-4022-93f5-9c9180c4fd8b" providerId="AD"/>
  <p188:author id="{8238BE2C-DC43-8865-AA00-2339679C82B7}" name="Becky Griffiths (Public Health Wales - No. 2 Capital Quarter)" initials="BQ" userId="S::becky.griffiths3@wales.nhs.uk::c3c0de43-9f95-4629-9d09-696ebf6438e4" providerId="AD"/>
  <p188:author id="{DD29D42D-4F2C-108A-9791-09ABF37C7D43}" name="Leony Hiscocks (Public Health Wales - Matrix House)" initials="LH" userId="S::leony.hiscocks@wales.nhs.uk::61f7ca2e-d384-4128-a81d-42f02309455e" providerId="AD"/>
  <p188:author id="{14DEC235-C2F5-987E-15B1-89416822620E}" name="Georgia Saye (Public Health Wales - No. 2 Capital Quarter)" initials="GQ" userId="S::georgia.saye@wales.nhs.uk::a98d2942-7ccb-4515-a1b4-f7dd49ca7c8a" providerId="AD"/>
  <p188:author id="{5FAFC735-FEFA-D700-9A74-52BBD1A3C3BC}" name="Rosemary Jones (Public Health Wales)" initials="RW" userId="S::rosemary.jones2@wales.nhs.uk::1eb86f96-1bd6-4022-93f5-9c9180c4fd8b" providerId="AD"/>
  <p188:author id="{389AFE47-C33C-6317-5D80-394894170595}" name="Clare Powell (Public Health Wales)" initials="CW" userId="S::clare.powell2@wales.nhs.uk::d7f25bbe-a553-4284-9dbf-a45ba97dae4b" providerId="AD"/>
  <p188:author id="{C5D0F550-F9BB-6F8A-BA5A-D4CC1CCA4996}" name="Nel Griffith (Public Health Wales - Preswylfa)" initials="NP" userId="S::nel.griffith2@wales.nhs.uk::d3411c5d-489e-4c8a-8609-fd949edced08" providerId="AD"/>
  <p188:author id="{DBAC516B-78D9-7271-9E83-BF11F31898DD}" name="Juliet Norwood (Public Health Wales - No. 2 Capital Quarter)" initials="JN" userId="S::Juliet.Norwood3@wales.nhs.uk::d95c3245-648b-48c9-b18a-f1410408e2e8" providerId="AD"/>
  <p188:author id="{DD731CEE-A008-389C-E5B8-87DF414ADAE6}" name="Emily Chapman (Public Health Wales - No. 2 Capital Quarter)" initials="EQ" userId="S::emily.chapman@wales.nhs.uk::72a615fc-5574-4a9e-b353-8bc6566d8fca" providerId="AD"/>
  <p188:author id="{755782F0-D0BE-DDDC-1854-1A05E53344B3}" name="Francesca Brugnoli-Edwards (Public Health Wales - CQ2)" initials="FC" userId="S::francesca.brugnoli-edwards4@wales.nhs.uk::fe73d689-5a9e-427e-bfa8-5a40d248524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E2C7F4-3C66-4C86-8123-AEB15C611B9E}" v="74" dt="2026-08-10T09:24:29.194"/>
    <p1510:client id="{6CCCC166-C920-7009-5CE8-42ED1B2A25A7}" v="13" dt="2026-08-10T09:06:46.457"/>
    <p1510:client id="{C6C60685-4D08-79F5-49A5-2E6896B26A49}" v="26" dt="2026-08-10T09:33:04.6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87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EBBF8B-60E3-4573-A8E5-1DAE71073DDE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716AD4-0634-464A-8D4D-0D9F7FE349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998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981AF3-08A1-4633-BEC6-056645864E9A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525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B2FFB-5924-F424-88D4-F3B4EF362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8F18D9-7777-9EB0-5ED3-08C9811667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568EAE-7CD2-CD77-18C8-140CC2622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38FBCD-5CCC-3681-E607-159ED32EA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School aged flu resources 2026/2027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746DA3-23DF-FA43-1EAA-D7F1A4802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7638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73636-8D58-9B63-77F1-66242D9A6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5626CC-4500-B117-CFDE-A2EB0470CE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B58B3B-E520-7D1C-9BE2-7CA69EB2E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9C304-E489-15B4-E650-1F965B1AC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School aged flu resources 2026/2027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5E0430-5BF7-B160-3242-FDED0740A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782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6E3822-1A69-BA4A-2435-0B16447927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36CDA5-7891-E85B-1209-2BD609E488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F42D24-F513-73D4-7CD2-C077BA3E2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737A67-B8CB-9A89-41A4-66F7A398A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School aged flu resources 2026/2027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91E1A4-C601-A215-1D9F-F5E88DA11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063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3524738"/>
            <a:ext cx="12192000" cy="3333262"/>
          </a:xfrm>
          <a:prstGeom prst="rect">
            <a:avLst/>
          </a:prstGeom>
          <a:solidFill>
            <a:srgbClr val="212A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742950" y="3751263"/>
            <a:ext cx="7040563" cy="7191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400" b="1" u="none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b="1" u="none">
                <a:latin typeface="Arial" panose="020B0604020202020204" pitchFamily="34" charset="0"/>
                <a:cs typeface="Arial" panose="020B0604020202020204" pitchFamily="34" charset="0"/>
              </a:rPr>
              <a:t>Title of presentation</a:t>
            </a:r>
            <a:endParaRPr lang="en-GB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 hasCustomPrompt="1"/>
          </p:nvPr>
        </p:nvSpPr>
        <p:spPr>
          <a:xfrm>
            <a:off x="711200" y="4689475"/>
            <a:ext cx="5908675" cy="687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FFD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Subtitle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" y="1636469"/>
            <a:ext cx="7264228" cy="1361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464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GB"/>
              <a:t>School aged flu resources 2026/2027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</a:defRPr>
            </a:lvl1pPr>
          </a:lstStyle>
          <a:p>
            <a:fld id="{561D0CCE-8DCC-44DC-A653-AE62B1D84A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4712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E589B-11BE-A445-1CBC-AA238ED29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A099FA-09E8-74A6-4D66-B011FAC58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310312"/>
            <a:ext cx="657224" cy="365125"/>
          </a:xfrm>
          <a:prstGeom prst="rect">
            <a:avLst/>
          </a:prstGeom>
        </p:spPr>
        <p:txBody>
          <a:bodyPr/>
          <a:lstStyle/>
          <a:p>
            <a:fld id="{054D9515-E067-4B07-9E35-AF8EAC4D9A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84569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23F14-93B3-08BD-571F-586A5A3AC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325A8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2F75A-A5DF-B3C8-0A4C-636B24B0E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A38468-A6F6-2B8B-EB0D-2F7E8559F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7450" y="6327775"/>
            <a:ext cx="625474" cy="365125"/>
          </a:xfrm>
          <a:prstGeom prst="rect">
            <a:avLst/>
          </a:prstGeom>
        </p:spPr>
        <p:txBody>
          <a:bodyPr/>
          <a:lstStyle/>
          <a:p>
            <a:fld id="{054D9515-E067-4B07-9E35-AF8EAC4D9AAE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FE9995-E6C2-4464-BEDD-4E58D9C0A9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0" y="768350"/>
            <a:ext cx="5322269" cy="804742"/>
          </a:xfrm>
          <a:prstGeom prst="rect">
            <a:avLst/>
          </a:prstGeom>
          <a:solidFill>
            <a:srgbClr val="325A8A"/>
          </a:solidFill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2F9CC60-674F-47D7-9643-8BF4B93C9586}"/>
              </a:ext>
            </a:extLst>
          </p:cNvPr>
          <p:cNvSpPr/>
          <p:nvPr userDrawn="1"/>
        </p:nvSpPr>
        <p:spPr>
          <a:xfrm>
            <a:off x="0" y="6116638"/>
            <a:ext cx="12192000" cy="741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2109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779671-2F73-AAE8-1199-2A0091728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FA8FC8-0A6F-11CA-C8E5-5480C914A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School aged flu resources 2026/2027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1366ED-5F6D-0699-B2B9-734748122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CC315-6608-4212-A375-82096E3D0C7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086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8FB28-40A9-C329-D2D4-830667E9A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1C17F4-2D38-5B11-B41E-D33E73CD2A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43EB28-6E0E-8E25-2263-80DDFD07E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E35F79-95F4-A072-8053-B2CAB5596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School aged flu resources 2026/2027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CB6C41-0824-98F6-3782-8D1DE5AE5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483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078AD-EEF7-447C-90E6-D0075A758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8385B7-0F45-3F7D-AEE2-6E96ED8E5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22A47A-8542-B31E-7E67-B521F9244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CC1584-2321-EB91-D336-4A3003AB2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School aged flu resources 2026/2027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686F1F-33F8-0886-229C-D26BD0268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400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44B08-AE7B-67AC-E421-CB78EE06D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D7462-0042-8A51-01E8-940F0AA479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A7B372-1F25-B247-329E-9C1E4EC4CA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651331-B1A4-E3A3-BCAA-F2823DDC3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6CF294-D037-3D00-22CD-4AB40F5F0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School aged flu resources 2026/2027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1C0186-42AE-9320-EC6F-253B837AE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10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64336-F547-08AE-962B-93FEDAE80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BAF805-7967-72E0-69E8-7C056ADB15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457775-A006-DF5D-D639-40CFA43110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EE27B3-7A3D-10AD-627A-A7BB2B818D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251FD1-7E5B-7392-1A64-FFD69FB4E8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5F0D73-BB39-B9D1-47F1-A4DED8686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346C96-65BC-2519-41F1-309AE06A7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School aged flu resources 2026/2027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91098C-1207-9483-756C-A7A058C13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653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542B4-0603-5FE0-EED5-453BF2DD4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631457-6877-3E42-F8E6-F74E564C7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660B61-DC95-CFBD-175F-E3D90D14E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School aged flu resources 2026/2027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03EB8F-5F96-33E6-D62B-E36F0DB33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6100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0068F9-D4F2-E081-8623-7D61EEE71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C51F1C-E78E-C81B-0988-A779400CB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School aged flu resources 2026/2027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11E04D-DFA1-865B-42DF-566CD9BE1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980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751D1-0A91-07F5-5DA2-605500876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CA61E-947E-F616-6B08-83FB44E07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39AB96-7016-DD48-2DF1-5E538A9DD1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65774D-5729-DCA5-65CB-DB38290A5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F3DD3D-1873-854A-3B48-40A76B2D6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School aged flu resources 2026/2027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4D9C4B-8A25-E270-8C0A-DD67C63FC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22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E243E-B9AD-691F-8548-682EF43D2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473F09-E927-B430-35A3-840F538B9A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7711C9-D73E-F92C-978E-2914488B40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EF981A-4C2C-A612-70E8-88ACF1292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11702E-04FF-86C2-A18A-C8CE6B9C0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School aged flu resources 2026/2027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1A24F4-FFC4-E12C-87E5-896ABE217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900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6DCB89-64B9-2D09-3FEE-6D064FEC1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49E622-C66D-4B2C-312A-9853FCDF17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7BD584-1FF5-7A3C-DCC4-D16F5BA840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56E0F-5D16-24F8-8165-97CD5B197C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School aged flu resources 2026/2027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09D059-D926-A0AB-062D-18EA45B19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779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189786"/>
            <a:ext cx="12192000" cy="668214"/>
          </a:xfrm>
          <a:prstGeom prst="rect">
            <a:avLst/>
          </a:prstGeom>
          <a:solidFill>
            <a:srgbClr val="212A73"/>
          </a:solidFill>
          <a:ln>
            <a:solidFill>
              <a:srgbClr val="212A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2863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3.png"/><Relationship Id="rId7" Type="http://schemas.openxmlformats.org/officeDocument/2006/relationships/hyperlink" Target="https://phw.nhs.wales/resources/protecting-children-and-young-people-with-a-nasal-spray-flu-vaccine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5.png"/><Relationship Id="rId11" Type="http://schemas.openxmlformats.org/officeDocument/2006/relationships/hyperlink" Target="https://phw.nhs.wales/resources/what-is-the-flu-vaccine/" TargetMode="External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hyperlink" Target="https://phw.nhs.wales/resources/children-young-people-and-flu-poster/" TargetMode="External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phw.nhs.wales/app/uploads/sites/2/2025/09/Easy-Read-Nasal-flu-vaccine.pdf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32.png"/><Relationship Id="rId12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1.png"/><Relationship Id="rId11" Type="http://schemas.openxmlformats.org/officeDocument/2006/relationships/hyperlink" Target="https://phw.nhs.wales/app/uploads/sites/2/2025/09/Protecting-children-and-young-people-with-a-simple-nasal-spray-flu-vaccine-Audio-File.mp3" TargetMode="External"/><Relationship Id="rId5" Type="http://schemas.openxmlformats.org/officeDocument/2006/relationships/image" Target="../media/image30.png"/><Relationship Id="rId10" Type="http://schemas.openxmlformats.org/officeDocument/2006/relationships/hyperlink" Target="https://phw.nhs.wales/resources/protecting-children-and-young-people-with-a-nasal-spray-flu-vaccine/" TargetMode="External"/><Relationship Id="rId4" Type="http://schemas.openxmlformats.org/officeDocument/2006/relationships/hyperlink" Target="https://phw.nhs.wales/app/uploads/sites/2/2025/09/Protecting-children-and-young-people-with-a-simple-nasal-spray-flu-vaccine-Large-Print.pdf" TargetMode="External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healthwales-ws.agility.cloud/ArticleOverview.html?sp=Sphwproduct&amp;sp=Sft-23,67&amp;sp=Sreset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phw.nhs.wales/knowledge-article/flu-vaccine/childhood-influenza-vaccination-programme/" TargetMode="External"/><Relationship Id="rId5" Type="http://schemas.openxmlformats.org/officeDocument/2006/relationships/hyperlink" Target="https://phw.nhs.wales/knowledge-article/flu-vaccine/" TargetMode="Externa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healthwales-ws.agility.cloud/ViewProduct.html?sp=Schildrenspostcard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icc.gig.cymru/adnoddau/?_gl=1*1ef3f99*_ga*MTQwNDU2MTI2My4xNzg1MTU3MDI0*_ga_N9YS5VS5QP*czE3ODU4NDgwMzEkbzckZzEkdDE3ODU4NDgzODMkajYwJGwwJGgw" TargetMode="External"/><Relationship Id="rId5" Type="http://schemas.openxmlformats.org/officeDocument/2006/relationships/hyperlink" Target="https://phw.nhs.wales/resources/?selected_topics%5B%5D=5298" TargetMode="External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hyperlink" Target="https://phwassets.nhs.wales/transfers/01KZBCDDZHS4Q7E1PYTRWH65GV" TargetMode="External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46.png"/><Relationship Id="rId12" Type="http://schemas.openxmlformats.org/officeDocument/2006/relationships/hyperlink" Target="https://phwassets.nhs.wales/transfers/01KZBC8PA737E0MFK8B7A28G3B" TargetMode="Externa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5.png"/><Relationship Id="rId11" Type="http://schemas.openxmlformats.org/officeDocument/2006/relationships/hyperlink" Target="https://phwassets.nhs.wales/transfers/01KZBC4QJ7E6DBGRCHWN7KDRFC" TargetMode="External"/><Relationship Id="rId5" Type="http://schemas.openxmlformats.org/officeDocument/2006/relationships/image" Target="../media/image5.png"/><Relationship Id="rId10" Type="http://schemas.openxmlformats.org/officeDocument/2006/relationships/image" Target="../media/image49.png"/><Relationship Id="rId4" Type="http://schemas.openxmlformats.org/officeDocument/2006/relationships/image" Target="../media/image44.png"/><Relationship Id="rId9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5.png"/><Relationship Id="rId7" Type="http://schemas.openxmlformats.org/officeDocument/2006/relationships/hyperlink" Target="https://nhswales365.sharepoint.com/sites/PHW_VPDPComms/SitePages/IVOR.aspx?isSPOFile=1&amp;xsdata=MDV8MDJ8fGU1YmM1ODVlNmQyNzQwZjcwYzUxMDhkZWYxNDgxMDdhfGJiNTYyOGI4ZTMyODQwODJhODU2NDMzYzllZGM4ZmFlfDB8MHw2MzkyMTM0ODg5NDk1NzM2NzN8VW5rbm93bnxWR1ZoYlhOVFpXTjFjbWwwZVZObGNuWnBZMlY4ZXlKRFFTSTZJbFJsWVcxelgwRlVVRk5sY25acFkyVmZVMUJQVEU5R0lpd2lWaUk2SWpBdU1DNHdNREF3SWl3aVVDSTZJbGRwYmpNeUlpd2lRVTRpT2lKUGRHaGxjaUlzSWxkVUlqb3hNWDA9fDF8TDJOb1lYUnpMekU1T2pZeFpqZGpZVEpsTFdRek9EUXROREV5T0MxaE9ERmtMVFF5WmpBeU16QTVORFUxWlY5aFlUVXdOR1ZpTnkxa09URTJMVFJtWldVdFlqbGpZUzAyTnpRd1lUWXpaakF3T0ROQWRXNXhMbWRpYkM1emNHRmpaWE12YldWemMyRm5aWE12TVRjNE5UYzFNakE1TWpneE9RPT18YWRhODJjNDM3MWY2NDRjYWEwZmUwOGRlZjE0ODEwNzl8NmM4YjJlOGJjZGIxNDFjM2E1MWViMmViNzNiMDc3OGU%3D&amp;sdata=MVprZVFGbGV4WG1qeWhUTXRNWG5Qc2wzZkh6NUpvMzNZeVRnR1hXQ05sMD0%3D&amp;ovuser=bb5628b8-e328-4082-a856-433c9edc8fae%2CLeony.Hiscocks%40wales.nhs.uk&amp;TeamsCID=ad798da1-e589-42be-9986-7330cdcaafd0&amp;OR=Teams-HL&amp;CT=1785752249797&amp;clickparams=eyJBcHBOYW1lIjoiVGVhbXMtRGVza3RvcCIsIkFwcFZlcnNpb24iOiI0OS8yNjA3MDIxNTcxMSJ9&amp;linkOpenTime=1785752249802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nhswales365.sharepoint.com/sites/PHW_VPDPComms/SitePages/Surveillance.aspx" TargetMode="External"/><Relationship Id="rId5" Type="http://schemas.openxmlformats.org/officeDocument/2006/relationships/hyperlink" Target="https://phw.nhs.wales/reports/annual-influenza-surveillance-and-influenza-vaccination-uptake-reports/" TargetMode="External"/><Relationship Id="rId4" Type="http://schemas.openxmlformats.org/officeDocument/2006/relationships/hyperlink" Target="https://phw.nhs.wales/reports/weekly-influenza-and-acute-respiratory-infection-report/" TargetMode="External"/><Relationship Id="rId9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phw.nhs.wales/topics/immunisation-and-vaccines/vaccines-professionals/vaccine-contacts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4" Type="http://schemas.openxmlformats.org/officeDocument/2006/relationships/hyperlink" Target="mailto:phw.vaccines@wales.nhs.u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ov.uk/government/publications/flu-vaccines-2026-to-2027-jcvi-advice-16-july-2025/jcvi-statement-on-influenza-vaccines-for-2026-to-2027" TargetMode="External"/><Relationship Id="rId5" Type="http://schemas.openxmlformats.org/officeDocument/2006/relationships/image" Target="../media/image7.png"/><Relationship Id="rId4" Type="http://schemas.openxmlformats.org/officeDocument/2006/relationships/hyperlink" Target="https://www.gov.wales/national-influenza-immunisation-programme-2026-2027-whc2026010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phw.nhs.wales/knowledge-article/flu-vaccine/information-for-health-and-social-care-workers-eligible-for-the-flu-vaccine/" TargetMode="External"/><Relationship Id="rId3" Type="http://schemas.openxmlformats.org/officeDocument/2006/relationships/hyperlink" Target="https://www.wmic.wales.nhs.uk/pgds-templates-advice/#immunisations" TargetMode="External"/><Relationship Id="rId7" Type="http://schemas.openxmlformats.org/officeDocument/2006/relationships/hyperlink" Target="https://nhswales365.sharepoint.com/sites/PHW_VPDPComms/SitePages/Frequently-asked-questions.aspx?or=PPT-WEB.BODY.NT&amp;ct=1785407825883#influenza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ov.uk/government/publications/influenza-vaccines-marketed-in-the-uk" TargetMode="External"/><Relationship Id="rId11" Type="http://schemas.openxmlformats.org/officeDocument/2006/relationships/hyperlink" Target="https://phw.nhs.wales/knowledge-article/flu-vaccine/childhood-influenza-vaccination-programme/" TargetMode="External"/><Relationship Id="rId5" Type="http://schemas.openxmlformats.org/officeDocument/2006/relationships/hyperlink" Target="https://www.nice.org.uk/guidance/ng103" TargetMode="External"/><Relationship Id="rId10" Type="http://schemas.openxmlformats.org/officeDocument/2006/relationships/hyperlink" Target="https://phw.nhs.wales/knowledge-article/vaccine-resources-for-health-and-social-care-professionals/" TargetMode="External"/><Relationship Id="rId4" Type="http://schemas.openxmlformats.org/officeDocument/2006/relationships/hyperlink" Target="https://www.gov.uk/government/publications/influenza-the-green-book-chapter-19" TargetMode="External"/><Relationship Id="rId9" Type="http://schemas.openxmlformats.org/officeDocument/2006/relationships/hyperlink" Target="https://phw.nhs.wales/knowledge-article/flu-vaccine/flu-resources-for-health-and-social-care-professionals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4" Type="http://schemas.openxmlformats.org/officeDocument/2006/relationships/hyperlink" Target="https://phw.nhs.wales/resources/flu-vaccination-programme-briefing-document-for-education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hyperlink" Target="https://phw.nhs.wales/resources/flu-training-recommendations-for-wales-2026-to-2027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phw.nhs.wales/knowledge-article/immunisation-training-resources-and-events/#Training%20standards" TargetMode="External"/><Relationship Id="rId5" Type="http://schemas.openxmlformats.org/officeDocument/2006/relationships/image" Target="../media/image10.png"/><Relationship Id="rId10" Type="http://schemas.openxmlformats.org/officeDocument/2006/relationships/image" Target="../media/image13.png"/><Relationship Id="rId4" Type="http://schemas.openxmlformats.org/officeDocument/2006/relationships/hyperlink" Target="https://phw.nhs.wales/resources/flu-clinical-update-for-wales-e-learning-course/" TargetMode="External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phw.nhs.wales/resources/flu-training-recommendations-for-wales-2026-to-2027/" TargetMode="External"/><Relationship Id="rId5" Type="http://schemas.openxmlformats.org/officeDocument/2006/relationships/hyperlink" Target="https://phw.nhs.wales/knowledge-article/immunisation-training-resources-and-events/#Training%20standards" TargetMode="External"/><Relationship Id="rId4" Type="http://schemas.openxmlformats.org/officeDocument/2006/relationships/hyperlink" Target="https://phw.nhs.wales/resources/the-national-flu-immunisation-programme-slide-set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nhswales365.sharepoint.com/sites/PHW_VPDPComms/SitePages/Frequently-asked-questions.aspx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phw.nhs.wales/resources/consent-for-inactivated-flu-vaccine/" TargetMode="External"/><Relationship Id="rId5" Type="http://schemas.openxmlformats.org/officeDocument/2006/relationships/image" Target="../media/image16.png"/><Relationship Id="rId4" Type="http://schemas.openxmlformats.org/officeDocument/2006/relationships/hyperlink" Target="https://phw.nhs.wales/resources/consent-for-nasal-spray-flu-vaccine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hw.nhs.wales/resources/flu-vaccination-invitation-letter-templates/" TargetMode="External"/><Relationship Id="rId7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2D423A4-3E27-4D59-FCF2-1742FAD1A9C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7267" r="14425" b="536"/>
          <a:stretch>
            <a:fillRect/>
          </a:stretch>
        </p:blipFill>
        <p:spPr>
          <a:xfrm rot="5400000">
            <a:off x="4319336" y="-1014664"/>
            <a:ext cx="3553326" cy="12192002"/>
          </a:xfrm>
          <a:prstGeom prst="rect">
            <a:avLst/>
          </a:prstGeo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DFE1ACD8-EBA5-DCD8-F5B9-9F304AFDF218}"/>
              </a:ext>
            </a:extLst>
          </p:cNvPr>
          <p:cNvSpPr txBox="1">
            <a:spLocks/>
          </p:cNvSpPr>
          <p:nvPr/>
        </p:nvSpPr>
        <p:spPr>
          <a:xfrm>
            <a:off x="464214" y="3706154"/>
            <a:ext cx="11727786" cy="19380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2026-2027 Influenza vaccination </a:t>
            </a:r>
          </a:p>
          <a:p>
            <a:r>
              <a:rPr lang="en-GB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and Resources for Schools</a:t>
            </a:r>
          </a:p>
          <a:p>
            <a:endParaRPr lang="en-GB" sz="1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Vaccine Preventable Disease Programme</a:t>
            </a:r>
          </a:p>
          <a:p>
            <a:r>
              <a:rPr lang="en-GB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Public Health Wales</a:t>
            </a:r>
          </a:p>
          <a:p>
            <a:endParaRPr lang="en-GB" sz="1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August 2026</a:t>
            </a:r>
          </a:p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Version 1</a:t>
            </a:r>
          </a:p>
          <a:p>
            <a:endParaRPr lang="en-GB" sz="3600">
              <a:latin typeface="Arial"/>
              <a:cs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EF8A3A5-B4F4-DE1D-D81A-DBE2008B0DA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22308" t="35166" r="14605" b="31751"/>
          <a:stretch>
            <a:fillRect/>
          </a:stretch>
        </p:blipFill>
        <p:spPr>
          <a:xfrm>
            <a:off x="233916" y="631864"/>
            <a:ext cx="7517218" cy="1648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828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4BBDA-3E70-2B6C-B64C-D8998F540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8E20C4-95EA-CCBF-2E4E-4D73CA721BD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E72B78-1ED0-2D6D-2022-ED13D3B2BDC8}"/>
              </a:ext>
            </a:extLst>
          </p:cNvPr>
          <p:cNvSpPr txBox="1"/>
          <p:nvPr/>
        </p:nvSpPr>
        <p:spPr>
          <a:xfrm>
            <a:off x="819150" y="382536"/>
            <a:ext cx="108013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for Parents, Children and Young People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1365DA5-A403-1C0F-7399-8503F4DB7C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48" y="1799459"/>
            <a:ext cx="2502875" cy="35652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9A2960F-81C9-6A61-36FF-7706F14080C6}"/>
              </a:ext>
            </a:extLst>
          </p:cNvPr>
          <p:cNvSpPr txBox="1"/>
          <p:nvPr/>
        </p:nvSpPr>
        <p:spPr>
          <a:xfrm>
            <a:off x="701927" y="5462909"/>
            <a:ext cx="3042118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1400">
                <a:hlinkClick r:id="rId4"/>
              </a:rPr>
              <a:t>Children, young people and flu poster - Public Health Wales</a:t>
            </a:r>
            <a:endParaRPr lang="en-GB" sz="1400">
              <a:cs typeface="Arial"/>
              <a:hlinkClick r:id="rId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F9847D9-53BD-1817-AD15-778ABC7331C7}"/>
              </a:ext>
            </a:extLst>
          </p:cNvPr>
          <p:cNvSpPr txBox="1"/>
          <p:nvPr/>
        </p:nvSpPr>
        <p:spPr>
          <a:xfrm>
            <a:off x="971548" y="1192885"/>
            <a:ext cx="196215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Poster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8809BE8-1470-4CC4-635C-6B14F0BD0CEF}"/>
              </a:ext>
            </a:extLst>
          </p:cNvPr>
          <p:cNvSpPr txBox="1"/>
          <p:nvPr/>
        </p:nvSpPr>
        <p:spPr>
          <a:xfrm>
            <a:off x="7632696" y="1237899"/>
            <a:ext cx="4243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Children’s flu animations and comic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0A2084B-1ED4-23DA-F454-872622125B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0717" y="1860001"/>
            <a:ext cx="1519804" cy="3257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4D6B408-BE51-8FC8-62CB-6C87688C34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9254" y="1799459"/>
            <a:ext cx="1549128" cy="32939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0539B42A-2140-58D0-DCB2-3327C9DA63EC}"/>
              </a:ext>
            </a:extLst>
          </p:cNvPr>
          <p:cNvSpPr txBox="1"/>
          <p:nvPr/>
        </p:nvSpPr>
        <p:spPr>
          <a:xfrm>
            <a:off x="3990029" y="5355049"/>
            <a:ext cx="39367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Protecting children and young people with a nasal spray flu vaccine - Public Health Wales</a:t>
            </a:r>
            <a:endParaRPr lang="en-GB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220BD28-54FC-A9BD-C86F-2A668D453D42}"/>
              </a:ext>
            </a:extLst>
          </p:cNvPr>
          <p:cNvSpPr txBox="1"/>
          <p:nvPr/>
        </p:nvSpPr>
        <p:spPr>
          <a:xfrm>
            <a:off x="4548469" y="1265938"/>
            <a:ext cx="196215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Leaflet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64644D3-6C88-59D0-61B7-33F17B4DEA8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8129"/>
          <a:stretch>
            <a:fillRect/>
          </a:stretch>
        </p:blipFill>
        <p:spPr>
          <a:xfrm>
            <a:off x="8995929" y="1753078"/>
            <a:ext cx="2624571" cy="1392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1DD9CF4-2966-85E0-B4E7-745BC0EA416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85479" y="2229132"/>
            <a:ext cx="1968895" cy="27787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3F0D2A26-6EA5-B74D-A6FE-4B14A4386CA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01469" y="3362356"/>
            <a:ext cx="2624571" cy="16455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D68CB39E-3373-88E0-E035-7C67A306B4DC}"/>
              </a:ext>
            </a:extLst>
          </p:cNvPr>
          <p:cNvSpPr txBox="1"/>
          <p:nvPr/>
        </p:nvSpPr>
        <p:spPr>
          <a:xfrm>
            <a:off x="8551233" y="5365013"/>
            <a:ext cx="27644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What is the flu vaccine?</a:t>
            </a:r>
            <a:endParaRPr lang="en-GB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516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E6AE5-2C42-25DE-C9CE-0F759A7166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832C928-9EF3-00CB-5F5B-67D312E6D6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888" y="1238251"/>
            <a:ext cx="1665757" cy="2140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4C11F0-C04A-0C13-5744-08769D829C2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5414F9E-CE0D-67E9-429B-DE03701C3564}"/>
              </a:ext>
            </a:extLst>
          </p:cNvPr>
          <p:cNvSpPr txBox="1"/>
          <p:nvPr/>
        </p:nvSpPr>
        <p:spPr>
          <a:xfrm>
            <a:off x="1815032" y="169624"/>
            <a:ext cx="79030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srgbClr val="212A7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Accessible resources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6258B5-1E60-AA17-9BB4-E1CEAC90E695}"/>
              </a:ext>
            </a:extLst>
          </p:cNvPr>
          <p:cNvSpPr txBox="1"/>
          <p:nvPr/>
        </p:nvSpPr>
        <p:spPr>
          <a:xfrm>
            <a:off x="224118" y="750794"/>
            <a:ext cx="60960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b="1"/>
              <a:t>Large Print</a:t>
            </a:r>
            <a:endParaRPr lang="en-GB" b="1">
              <a:solidFill>
                <a:srgbClr val="212A73"/>
              </a:solidFill>
              <a:cs typeface="Arial"/>
            </a:endParaRPr>
          </a:p>
          <a:p>
            <a:pPr algn="ctr"/>
            <a:endParaRPr lang="en-US"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223B23-85FF-4362-B406-543B7AC37DBB}"/>
              </a:ext>
            </a:extLst>
          </p:cNvPr>
          <p:cNvSpPr txBox="1"/>
          <p:nvPr/>
        </p:nvSpPr>
        <p:spPr>
          <a:xfrm>
            <a:off x="302559" y="4359090"/>
            <a:ext cx="2028265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1400">
                <a:solidFill>
                  <a:srgbClr val="00A7A7"/>
                </a:solidFill>
                <a:ea typeface="+mn-lt"/>
                <a:cs typeface="+mn-lt"/>
                <a:hlinkClick r:id="rId4"/>
              </a:rPr>
              <a:t>Protecting-children-and-young-people-with-a-simple-nasal-spray-flu-vaccine-Large-Print</a:t>
            </a:r>
            <a:r>
              <a:rPr lang="en-GB" sz="1400">
                <a:solidFill>
                  <a:srgbClr val="00A7A7"/>
                </a:solidFill>
                <a:ea typeface="+mn-lt"/>
                <a:cs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.pdf</a:t>
            </a:r>
            <a:endParaRPr lang="en-US"/>
          </a:p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40E6412-E8A7-24B7-42C7-779E797AE1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642" y="1234607"/>
            <a:ext cx="1428192" cy="20915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83BAB57-6271-AF9D-3451-0EFA2C6632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672" y="2009213"/>
            <a:ext cx="1427320" cy="20009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5CAAD2C-4915-2E11-5DFC-A9137231E7C4}"/>
              </a:ext>
            </a:extLst>
          </p:cNvPr>
          <p:cNvSpPr txBox="1"/>
          <p:nvPr/>
        </p:nvSpPr>
        <p:spPr>
          <a:xfrm>
            <a:off x="2913529" y="750794"/>
            <a:ext cx="60960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b="1">
                <a:solidFill>
                  <a:srgbClr val="212A73"/>
                </a:solidFill>
                <a:latin typeface="Arial"/>
                <a:cs typeface="Arial"/>
              </a:rPr>
              <a:t>Easy Read</a:t>
            </a:r>
            <a:endParaRPr lang="en-US">
              <a:latin typeface="Arial"/>
              <a:cs typeface="Arial"/>
            </a:endParaRPr>
          </a:p>
          <a:p>
            <a:pPr algn="ctr"/>
            <a:endParaRPr lang="en-US">
              <a:latin typeface="Arial"/>
              <a:cs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10617E4-3ADD-A2AF-F444-2642B1F4E6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67078" y="2011456"/>
            <a:ext cx="1702174" cy="21291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5380646-AECB-3A0A-2B15-CE56E61733DF}"/>
              </a:ext>
            </a:extLst>
          </p:cNvPr>
          <p:cNvSpPr txBox="1"/>
          <p:nvPr/>
        </p:nvSpPr>
        <p:spPr>
          <a:xfrm>
            <a:off x="593912" y="4359089"/>
            <a:ext cx="60960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>
                <a:ea typeface="+mn-lt"/>
                <a:cs typeface="+mn-lt"/>
                <a:hlinkClick r:id="rId8"/>
              </a:rPr>
              <a:t>Nasal Flu Vaccine</a:t>
            </a:r>
            <a:endParaRPr lang="en-US" sz="1400">
              <a:cs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D32740-97FF-0C7C-CB07-F281C300772D}"/>
              </a:ext>
            </a:extLst>
          </p:cNvPr>
          <p:cNvSpPr txBox="1"/>
          <p:nvPr/>
        </p:nvSpPr>
        <p:spPr>
          <a:xfrm>
            <a:off x="9144000" y="593911"/>
            <a:ext cx="60960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b="1">
                <a:cs typeface="Arial"/>
              </a:rPr>
              <a:t>BSL</a:t>
            </a:r>
          </a:p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59B2871-F33E-D536-18D3-FB76E1326ED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08970" y="1395972"/>
            <a:ext cx="2488828" cy="1645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F148966-518C-2C73-6FC3-422FF13924A6}"/>
              </a:ext>
            </a:extLst>
          </p:cNvPr>
          <p:cNvSpPr txBox="1"/>
          <p:nvPr/>
        </p:nvSpPr>
        <p:spPr>
          <a:xfrm>
            <a:off x="9009530" y="4403911"/>
            <a:ext cx="2554942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>
                <a:hlinkClick r:id="rId10"/>
              </a:rPr>
              <a:t>Protecting children and young people with a nasal spray flu vaccine - Public Health Wales</a:t>
            </a:r>
            <a:endParaRPr lang="en-US" sz="1400">
              <a:cs typeface="Arial"/>
            </a:endParaRPr>
          </a:p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93AA15-66CE-B70C-7461-379C294A2426}"/>
              </a:ext>
            </a:extLst>
          </p:cNvPr>
          <p:cNvSpPr txBox="1"/>
          <p:nvPr/>
        </p:nvSpPr>
        <p:spPr>
          <a:xfrm>
            <a:off x="5602941" y="4359088"/>
            <a:ext cx="3003177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>
                <a:hlinkClick r:id="rId11"/>
              </a:rPr>
              <a:t>phw.nhs.wales/app/uploads/sites/2/2025/09/Protecting-children-and-young-people-with-a-simple-nasal-spray-flu-vaccine-Audio-File.mp3</a:t>
            </a:r>
            <a:endParaRPr lang="en-US" sz="1400">
              <a:cs typeface="Arial"/>
            </a:endParaRPr>
          </a:p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3E39BA-59AE-7121-1661-B1BB0C6B2992}"/>
              </a:ext>
            </a:extLst>
          </p:cNvPr>
          <p:cNvSpPr txBox="1"/>
          <p:nvPr/>
        </p:nvSpPr>
        <p:spPr>
          <a:xfrm>
            <a:off x="5860677" y="750794"/>
            <a:ext cx="60960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b="1">
                <a:cs typeface="Arial"/>
              </a:rPr>
              <a:t>Audio </a:t>
            </a:r>
          </a:p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FDAEC92-4B76-38B2-6B2B-122E15BB054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61797" y="1244972"/>
            <a:ext cx="2485465" cy="28776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3220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58FD9-0DE8-4BB2-FA8B-22526F6C5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BF4309-4C72-B8CC-C2D5-DAAC08454DC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A98C68-3CE3-743B-2335-7D3946C325D1}"/>
              </a:ext>
            </a:extLst>
          </p:cNvPr>
          <p:cNvSpPr txBox="1"/>
          <p:nvPr/>
        </p:nvSpPr>
        <p:spPr>
          <a:xfrm>
            <a:off x="459749" y="268134"/>
            <a:ext cx="110966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for Parents, Children and Young People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76B04D6-656B-CB76-A52E-12F300A264F3}"/>
              </a:ext>
            </a:extLst>
          </p:cNvPr>
          <p:cNvSpPr txBox="1"/>
          <p:nvPr/>
        </p:nvSpPr>
        <p:spPr>
          <a:xfrm>
            <a:off x="1019176" y="1060754"/>
            <a:ext cx="102584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0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 available to order for </a:t>
            </a:r>
            <a:r>
              <a:rPr lang="en-GB" sz="2400" b="1" i="1" u="sng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</a:t>
            </a:r>
            <a:r>
              <a:rPr lang="en-GB" sz="20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 </a:t>
            </a:r>
            <a:r>
              <a:rPr lang="en-GB" sz="2000">
                <a:hlinkClick r:id="rId3"/>
              </a:rPr>
              <a:t>PHW Products - Public Health Wales</a:t>
            </a:r>
            <a:r>
              <a:rPr lang="en-GB" sz="20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A3132710-0434-4CCC-FFCE-0D37495FEB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749" y="2182463"/>
            <a:ext cx="5833416" cy="28198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E9FB65B-F849-2F30-0A95-9EF3ADB29C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38055" y="1913999"/>
            <a:ext cx="2294195" cy="33567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38976D-1EF4-2947-EABF-00DCD36EB9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1671" y="1913999"/>
            <a:ext cx="2227878" cy="33567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16608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DF2FF-7686-2B14-58D9-442E5192F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88C500-3041-1296-8161-D783020BDF1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33E24D-1843-D193-A26E-A25D4651A340}"/>
              </a:ext>
            </a:extLst>
          </p:cNvPr>
          <p:cNvSpPr txBox="1"/>
          <p:nvPr/>
        </p:nvSpPr>
        <p:spPr>
          <a:xfrm>
            <a:off x="459749" y="268134"/>
            <a:ext cx="1109662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Webpage Information for Parents, Children and Young People 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C1E68B2-8EFE-BCEE-2E44-E7C134135B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580" y="1677198"/>
            <a:ext cx="4829269" cy="3233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652F17E-6FCB-EDBC-2A12-28485298A1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2406" y="1677199"/>
            <a:ext cx="4273420" cy="3233939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7FC7934-FC62-85CE-3C06-57A8644196BA}"/>
              </a:ext>
            </a:extLst>
          </p:cNvPr>
          <p:cNvSpPr txBox="1"/>
          <p:nvPr/>
        </p:nvSpPr>
        <p:spPr>
          <a:xfrm>
            <a:off x="147131" y="5110079"/>
            <a:ext cx="41780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Flu vaccine - Public Health Wales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3619B1-348D-172D-E651-CCE45A09BB01}"/>
              </a:ext>
            </a:extLst>
          </p:cNvPr>
          <p:cNvSpPr txBox="1"/>
          <p:nvPr/>
        </p:nvSpPr>
        <p:spPr>
          <a:xfrm>
            <a:off x="6550076" y="5180801"/>
            <a:ext cx="40957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>
                <a:hlinkClick r:id="rId6"/>
              </a:rPr>
              <a:t>Childhood influenza vaccination programme - Public Health Wales</a:t>
            </a:r>
            <a:endParaRPr lang="en-GB" sz="1600"/>
          </a:p>
        </p:txBody>
      </p:sp>
    </p:spTree>
    <p:extLst>
      <p:ext uri="{BB962C8B-B14F-4D97-AF65-F5344CB8AC3E}">
        <p14:creationId xmlns:p14="http://schemas.microsoft.com/office/powerpoint/2010/main" val="2307799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B92263-6D1A-A7F8-24FF-181956134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A2759D-5B56-ED24-7227-A6377F0F990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F5ABAA0-3EB4-2F80-B3EF-97E6C87612F5}"/>
              </a:ext>
            </a:extLst>
          </p:cNvPr>
          <p:cNvSpPr txBox="1"/>
          <p:nvPr/>
        </p:nvSpPr>
        <p:spPr>
          <a:xfrm>
            <a:off x="3047223" y="382536"/>
            <a:ext cx="60975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Vaccination Record Card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13394CB-3DF3-ED11-BC3D-CFC068AD2595}"/>
              </a:ext>
            </a:extLst>
          </p:cNvPr>
          <p:cNvSpPr txBox="1"/>
          <p:nvPr/>
        </p:nvSpPr>
        <p:spPr>
          <a:xfrm>
            <a:off x="3201604" y="5256681"/>
            <a:ext cx="44416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Flu record card for children and young people - Public Health Wales</a:t>
            </a:r>
            <a:endParaRPr lang="en-GB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4A7D05D-B480-F883-62C8-4954066FBA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854" y="1644107"/>
            <a:ext cx="4853000" cy="34317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F7475E-D607-F32B-B578-E4993D4269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1838" y="1201687"/>
            <a:ext cx="4791075" cy="3419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57245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50ABD-2CC5-6675-43FD-8CD3F374F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584F10-8985-9B7B-85F6-FA4178A39DF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A095378-39B9-4632-D015-47789BB3A974}"/>
              </a:ext>
            </a:extLst>
          </p:cNvPr>
          <p:cNvSpPr txBox="1"/>
          <p:nvPr/>
        </p:nvSpPr>
        <p:spPr>
          <a:xfrm>
            <a:off x="459749" y="268134"/>
            <a:ext cx="110966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Vaccines and Pork Gelatine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8F4988-317F-3E75-72F6-8D3EA568F2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3256" y="990809"/>
            <a:ext cx="3143806" cy="4552950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D6ECB0A-9CCA-0ED5-F3B5-63F5ADD781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1397" y="1023509"/>
            <a:ext cx="3143806" cy="4557715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C6A9C74-8A9A-6167-23DA-2BEAEEBE3D9B}"/>
              </a:ext>
            </a:extLst>
          </p:cNvPr>
          <p:cNvSpPr txBox="1"/>
          <p:nvPr/>
        </p:nvSpPr>
        <p:spPr>
          <a:xfrm>
            <a:off x="2106600" y="5616797"/>
            <a:ext cx="3897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hlinkClick r:id="rId5"/>
              </a:rPr>
              <a:t>Resources - Public Health Wales</a:t>
            </a:r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7124A0-67A0-EA31-10B8-4A70722860C4}"/>
              </a:ext>
            </a:extLst>
          </p:cNvPr>
          <p:cNvSpPr txBox="1"/>
          <p:nvPr/>
        </p:nvSpPr>
        <p:spPr>
          <a:xfrm>
            <a:off x="6683256" y="5581224"/>
            <a:ext cx="43074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err="1">
                <a:hlinkClick r:id="rId6"/>
              </a:rPr>
              <a:t>Adnoddau</a:t>
            </a:r>
            <a:r>
              <a:rPr lang="en-GB">
                <a:hlinkClick r:id="rId6"/>
              </a:rPr>
              <a:t> - Iechyd </a:t>
            </a:r>
            <a:r>
              <a:rPr lang="en-GB" err="1">
                <a:hlinkClick r:id="rId6"/>
              </a:rPr>
              <a:t>Cyhoeddus</a:t>
            </a:r>
            <a:r>
              <a:rPr lang="en-GB">
                <a:hlinkClick r:id="rId6"/>
              </a:rPr>
              <a:t> Cymru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0036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F14C8-3EF1-EAF2-DAA9-CB25B9283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E0FB635-9088-4A7D-FDDF-D1BC84091F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0036" y="2280870"/>
            <a:ext cx="2194415" cy="22735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3165323-BDAF-3CCB-57ED-86DD24F5F8F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2851B20-20C7-2EBA-B5EC-E7E705208176}"/>
              </a:ext>
            </a:extLst>
          </p:cNvPr>
          <p:cNvSpPr txBox="1"/>
          <p:nvPr/>
        </p:nvSpPr>
        <p:spPr>
          <a:xfrm>
            <a:off x="3047223" y="382536"/>
            <a:ext cx="60975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4F5BB9-D862-348B-DD93-7EC6063F3F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5945" y="1506215"/>
            <a:ext cx="1648558" cy="2335091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8DC4A24-7B44-6186-4A89-11B74ECA1B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6031" y="1989679"/>
            <a:ext cx="1624461" cy="2310544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59AA9A-77FA-5831-C843-93202FDE14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34336" y="1512443"/>
            <a:ext cx="2127006" cy="2091837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881562-phw-vsl-parents-primary-secondary-1x1-eng">
            <a:hlinkClick r:id="" action="ppaction://media"/>
            <a:extLst>
              <a:ext uri="{FF2B5EF4-FFF2-40B4-BE49-F238E27FC236}">
                <a16:creationId xmlns:a16="http://schemas.microsoft.com/office/drawing/2014/main" id="{254AE020-5383-00DF-6262-71B4BCE7C85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547451" y="1523328"/>
            <a:ext cx="1078524" cy="10433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6B091C-636D-10A6-88BE-B9967970C0D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97612" y="1506215"/>
            <a:ext cx="1914525" cy="2244968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DCE0DD8-A31C-D0DE-2E6D-315C7036F484}"/>
              </a:ext>
            </a:extLst>
          </p:cNvPr>
          <p:cNvSpPr txBox="1"/>
          <p:nvPr/>
        </p:nvSpPr>
        <p:spPr>
          <a:xfrm>
            <a:off x="386862" y="4554415"/>
            <a:ext cx="3458308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MuseoSans"/>
                <a:hlinkClick r:id="rId11" tooltip="Visit transfer details page"/>
              </a:rPr>
              <a:t>School-aged children - Stakeholder toolkits - Eng &amp; Cym</a:t>
            </a:r>
            <a:endParaRPr lang="en-US">
              <a:latin typeface="MuseoSans"/>
            </a:endParaRPr>
          </a:p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B23087-6D78-678C-B3E9-70A0C522C163}"/>
              </a:ext>
            </a:extLst>
          </p:cNvPr>
          <p:cNvSpPr txBox="1"/>
          <p:nvPr/>
        </p:nvSpPr>
        <p:spPr>
          <a:xfrm>
            <a:off x="4384431" y="4554415"/>
            <a:ext cx="2766647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0" i="0">
                <a:solidFill>
                  <a:srgbClr val="000000"/>
                </a:solidFill>
                <a:latin typeface="MuseoSans"/>
                <a:ea typeface="MuseoSans"/>
                <a:cs typeface="MuseoSans"/>
              </a:rPr>
              <a:t> </a:t>
            </a:r>
            <a:r>
              <a:rPr lang="en-US">
                <a:latin typeface="MuseoSans"/>
                <a:ea typeface="MuseoSans"/>
                <a:cs typeface="MuseoSans"/>
                <a:hlinkClick r:id="rId12" tooltip="Visit transfer details page"/>
              </a:rPr>
              <a:t>School-aged children - Mp4 videos Eng &amp; Cym</a:t>
            </a:r>
            <a:endParaRPr lang="en-US">
              <a:latin typeface="MuseoSans"/>
            </a:endParaRPr>
          </a:p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C8C4D4-4DD1-1D77-86B4-64F5ADC2218F}"/>
              </a:ext>
            </a:extLst>
          </p:cNvPr>
          <p:cNvSpPr txBox="1"/>
          <p:nvPr/>
        </p:nvSpPr>
        <p:spPr>
          <a:xfrm>
            <a:off x="7620000" y="4390293"/>
            <a:ext cx="1899139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latin typeface="MuseoSans"/>
                <a:hlinkClick r:id="rId13" tooltip="Visit transfer details page"/>
              </a:rPr>
              <a:t>School- aged children - social media assets - Eng &amp; Cym</a:t>
            </a:r>
            <a:endParaRPr lang="en-US">
              <a:latin typeface="MuseoSans"/>
            </a:endParaRP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821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3781C-1780-81F0-2A75-7573ABCD5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E3CB57-D959-C3F2-79CA-86D8B8FF598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92D366F-F9F8-65FF-A975-076F91306EF3}"/>
              </a:ext>
            </a:extLst>
          </p:cNvPr>
          <p:cNvSpPr txBox="1"/>
          <p:nvPr/>
        </p:nvSpPr>
        <p:spPr>
          <a:xfrm>
            <a:off x="3047223" y="382536"/>
            <a:ext cx="60975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Surveillance 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55ABD70-993A-3047-9EE8-8188E552E82C}"/>
              </a:ext>
            </a:extLst>
          </p:cNvPr>
          <p:cNvSpPr>
            <a:spLocks noGrp="1"/>
          </p:cNvSpPr>
          <p:nvPr/>
        </p:nvSpPr>
        <p:spPr>
          <a:xfrm>
            <a:off x="19015" y="1236692"/>
            <a:ext cx="6741023" cy="4749437"/>
          </a:xfrm>
          <a:prstGeom prst="rect">
            <a:avLst/>
          </a:prstGeom>
        </p:spPr>
        <p:txBody>
          <a:bodyPr/>
          <a:lstStyle>
            <a:lvl1pPr marL="340808" indent="-340808" algn="l" defTabSz="1363233" rtl="0" eaLnBrk="1" latinLnBrk="0" hangingPunct="1">
              <a:lnSpc>
                <a:spcPct val="90000"/>
              </a:lnSpc>
              <a:spcBef>
                <a:spcPts val="1491"/>
              </a:spcBef>
              <a:buFont typeface="Arial" panose="020B0604020202020204" pitchFamily="34" charset="0"/>
              <a:buChar char="•"/>
              <a:defRPr sz="41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2425" indent="-340808" algn="l" defTabSz="1363233" rtl="0" eaLnBrk="1" latinLnBrk="0" hangingPunct="1">
              <a:lnSpc>
                <a:spcPct val="90000"/>
              </a:lnSpc>
              <a:spcBef>
                <a:spcPts val="745"/>
              </a:spcBef>
              <a:buFont typeface="Arial" panose="020B0604020202020204" pitchFamily="34" charset="0"/>
              <a:buChar char="•"/>
              <a:defRPr sz="35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04042" indent="-340808" algn="l" defTabSz="1363233" rtl="0" eaLnBrk="1" latinLnBrk="0" hangingPunct="1">
              <a:lnSpc>
                <a:spcPct val="90000"/>
              </a:lnSpc>
              <a:spcBef>
                <a:spcPts val="745"/>
              </a:spcBef>
              <a:buFont typeface="Arial" panose="020B0604020202020204" pitchFamily="34" charset="0"/>
              <a:buChar char="•"/>
              <a:defRPr sz="298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85658" indent="-340808" algn="l" defTabSz="1363233" rtl="0" eaLnBrk="1" latinLnBrk="0" hangingPunct="1">
              <a:lnSpc>
                <a:spcPct val="90000"/>
              </a:lnSpc>
              <a:spcBef>
                <a:spcPts val="745"/>
              </a:spcBef>
              <a:buFont typeface="Arial" panose="020B0604020202020204" pitchFamily="34" charset="0"/>
              <a:buChar char="•"/>
              <a:defRPr sz="26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67275" indent="-340808" algn="l" defTabSz="1363233" rtl="0" eaLnBrk="1" latinLnBrk="0" hangingPunct="1">
              <a:lnSpc>
                <a:spcPct val="90000"/>
              </a:lnSpc>
              <a:spcBef>
                <a:spcPts val="745"/>
              </a:spcBef>
              <a:buFont typeface="Arial" panose="020B0604020202020204" pitchFamily="34" charset="0"/>
              <a:buChar char="•"/>
              <a:defRPr sz="26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48891" indent="-340808" algn="l" defTabSz="1363233" rtl="0" eaLnBrk="1" latinLnBrk="0" hangingPunct="1">
              <a:lnSpc>
                <a:spcPct val="90000"/>
              </a:lnSpc>
              <a:spcBef>
                <a:spcPts val="745"/>
              </a:spcBef>
              <a:buFont typeface="Arial" panose="020B0604020202020204" pitchFamily="34" charset="0"/>
              <a:buChar char="•"/>
              <a:defRPr sz="26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30508" indent="-340808" algn="l" defTabSz="1363233" rtl="0" eaLnBrk="1" latinLnBrk="0" hangingPunct="1">
              <a:lnSpc>
                <a:spcPct val="90000"/>
              </a:lnSpc>
              <a:spcBef>
                <a:spcPts val="745"/>
              </a:spcBef>
              <a:buFont typeface="Arial" panose="020B0604020202020204" pitchFamily="34" charset="0"/>
              <a:buChar char="•"/>
              <a:defRPr sz="26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12125" indent="-340808" algn="l" defTabSz="1363233" rtl="0" eaLnBrk="1" latinLnBrk="0" hangingPunct="1">
              <a:lnSpc>
                <a:spcPct val="90000"/>
              </a:lnSpc>
              <a:spcBef>
                <a:spcPts val="745"/>
              </a:spcBef>
              <a:buFont typeface="Arial" panose="020B0604020202020204" pitchFamily="34" charset="0"/>
              <a:buChar char="•"/>
              <a:defRPr sz="26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793741" indent="-340808" algn="l" defTabSz="1363233" rtl="0" eaLnBrk="1" latinLnBrk="0" hangingPunct="1">
              <a:lnSpc>
                <a:spcPct val="90000"/>
              </a:lnSpc>
              <a:spcBef>
                <a:spcPts val="745"/>
              </a:spcBef>
              <a:buFont typeface="Arial" panose="020B0604020202020204" pitchFamily="34" charset="0"/>
              <a:buChar char="•"/>
              <a:defRPr sz="26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>
                <a:hlinkClick r:id="rId4"/>
              </a:rPr>
              <a:t>Weekly influenza and acute respiratory infection report - Public Health Wales</a:t>
            </a:r>
            <a:endParaRPr lang="en-GB" sz="2400"/>
          </a:p>
          <a:p>
            <a:r>
              <a:rPr lang="en-GB" sz="2400">
                <a:hlinkClick r:id="rId5"/>
              </a:rPr>
              <a:t>Annual influenza surveillance and influenza vaccination uptake reports - Public Health Wales</a:t>
            </a:r>
            <a:endParaRPr lang="en-GB" sz="2400"/>
          </a:p>
          <a:p>
            <a:pPr marL="0" indent="0">
              <a:buNone/>
            </a:pPr>
            <a:r>
              <a:rPr lang="en-GB" sz="2400"/>
              <a:t>The following can be accessed by anyone with an NHS email address: </a:t>
            </a:r>
          </a:p>
          <a:p>
            <a:r>
              <a:rPr lang="en-GB" sz="2400">
                <a:hlinkClick r:id="rId6"/>
              </a:rPr>
              <a:t>Surveillance of Vaccines, Vaccine Preventable Diseases and Respiratory Infections</a:t>
            </a:r>
            <a:endParaRPr lang="en-GB" sz="2400"/>
          </a:p>
          <a:p>
            <a:r>
              <a:rPr lang="en-GB" sz="2400">
                <a:hlinkClick r:id="rId7"/>
              </a:rPr>
              <a:t>Influenza Vaccine Online Reporting (IVOR)</a:t>
            </a:r>
            <a:endParaRPr lang="en-GB" sz="2400"/>
          </a:p>
          <a:p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785850-F868-B74C-783D-ADF48F15CE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38950" y="1069472"/>
            <a:ext cx="4600945" cy="17633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641B907-DA21-0C4D-1A5A-C85F9979E4C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55582" y="3429001"/>
            <a:ext cx="4600945" cy="2166298"/>
          </a:xfrm>
          <a:prstGeom prst="rect">
            <a:avLst/>
          </a:prstGeom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625623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4F00B-25F7-3557-0931-E1B641CF7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B10EC4-809E-BE9A-DDD8-C1953816E27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C85A913-1EE3-6C7E-115A-F91E0C4BC53B}"/>
              </a:ext>
            </a:extLst>
          </p:cNvPr>
          <p:cNvSpPr txBox="1">
            <a:spLocks/>
          </p:cNvSpPr>
          <p:nvPr/>
        </p:nvSpPr>
        <p:spPr>
          <a:xfrm>
            <a:off x="821226" y="1446881"/>
            <a:ext cx="10386970" cy="3408583"/>
          </a:xfrm>
          <a:prstGeom prst="rect">
            <a:avLst/>
          </a:prstGeom>
        </p:spPr>
        <p:txBody>
          <a:bodyPr lIns="60586" tIns="30293" rIns="60586" bIns="30293" anchor="t"/>
          <a:lstStyle>
            <a:defPPr>
              <a:defRPr lang="en-US"/>
            </a:defPPr>
            <a:lvl1pPr marL="0" indent="-228600" algn="l" defTabSz="1374618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7309" indent="-228600" algn="l" defTabSz="137461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4618" indent="-228600" algn="l" defTabSz="137461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61926" indent="-228600" algn="l" defTabSz="137461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9235" indent="-228600" algn="l" defTabSz="137461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36544" indent="-228600" algn="l" defTabSz="137461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23853" indent="-228600" algn="l" defTabSz="137461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1161" indent="-228600" algn="l" defTabSz="137461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98470" indent="-228600" algn="l" defTabSz="1374618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lang="en-GB" sz="2120"/>
              <a:t>In the first instance, please contact your local vaccine health board contact. They should be able to help you.</a:t>
            </a:r>
            <a:endParaRPr lang="en-GB" sz="2120">
              <a:cs typeface="Arial"/>
            </a:endParaRPr>
          </a:p>
          <a:p>
            <a:pPr indent="0" algn="ctr">
              <a:buFont typeface="Arial" panose="020B0604020202020204" pitchFamily="34" charset="0"/>
              <a:buNone/>
            </a:pPr>
            <a:r>
              <a:rPr lang="en-GB" sz="2120">
                <a:hlinkClick r:id="rId3"/>
              </a:rPr>
              <a:t>Vaccine contacts - Public Health Wales</a:t>
            </a:r>
            <a:endParaRPr lang="en-GB" sz="2120"/>
          </a:p>
          <a:p>
            <a:pPr indent="0" algn="ctr">
              <a:buFont typeface="Arial" panose="020B0604020202020204" pitchFamily="34" charset="0"/>
              <a:buNone/>
            </a:pPr>
            <a:endParaRPr lang="en-GB" sz="2120"/>
          </a:p>
          <a:p>
            <a:pPr indent="0" algn="ctr">
              <a:buFont typeface="Arial" panose="020B0604020202020204" pitchFamily="34" charset="0"/>
              <a:buNone/>
            </a:pPr>
            <a:endParaRPr lang="en-GB" sz="2120"/>
          </a:p>
          <a:p>
            <a:pPr indent="0" algn="ctr">
              <a:buFont typeface="Arial" panose="020B0604020202020204" pitchFamily="34" charset="0"/>
              <a:buNone/>
            </a:pPr>
            <a:endParaRPr lang="en-GB" sz="2120">
              <a:cs typeface="Arial"/>
            </a:endParaRPr>
          </a:p>
          <a:p>
            <a:pPr indent="0" algn="ctr">
              <a:buFont typeface="Arial" panose="020B0604020202020204" pitchFamily="34" charset="0"/>
              <a:buNone/>
            </a:pPr>
            <a:r>
              <a:rPr lang="en-GB" sz="2120"/>
              <a:t>Contact the Vaccine Preventable Disease Programme at  </a:t>
            </a:r>
            <a:r>
              <a:rPr lang="en-GB" sz="2120">
                <a:hlinkClick r:id="rId4"/>
              </a:rPr>
              <a:t>phw.vaccines@wales.nhs.uk</a:t>
            </a:r>
            <a:r>
              <a:rPr lang="en-GB" sz="2120"/>
              <a:t> </a:t>
            </a:r>
            <a:endParaRPr lang="en-GB" sz="2120">
              <a:cs typeface="Arial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E6C02B02-1854-8315-2E9A-25555069137F}"/>
              </a:ext>
            </a:extLst>
          </p:cNvPr>
          <p:cNvSpPr txBox="1">
            <a:spLocks/>
          </p:cNvSpPr>
          <p:nvPr/>
        </p:nvSpPr>
        <p:spPr>
          <a:xfrm>
            <a:off x="3530241" y="429275"/>
            <a:ext cx="5131518" cy="732231"/>
          </a:xfrm>
          <a:prstGeom prst="rect">
            <a:avLst/>
          </a:prstGeom>
        </p:spPr>
        <p:txBody>
          <a:bodyPr lIns="60214" tIns="30107" rIns="60214" bIns="30107" anchor="t"/>
          <a:lstStyle>
            <a:defPPr>
              <a:defRPr lang="en-US"/>
            </a:defPPr>
            <a:lvl1pPr marL="0" algn="l" defTabSz="137461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7309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4618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61926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9235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36544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23853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1161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98470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976" b="1" dirty="0"/>
              <a:t>Contacts for queries</a:t>
            </a:r>
            <a:endParaRPr lang="en-GB" sz="3976" b="1" dirty="0">
              <a:cs typeface="Arial"/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1C508800-AB91-2B62-74E3-BCE625F1DC7C}"/>
              </a:ext>
            </a:extLst>
          </p:cNvPr>
          <p:cNvSpPr/>
          <p:nvPr/>
        </p:nvSpPr>
        <p:spPr>
          <a:xfrm>
            <a:off x="5646314" y="2570753"/>
            <a:ext cx="897736" cy="1113876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7309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4618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61926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9235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36544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23853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11161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98470" algn="l" defTabSz="1374618" rtl="0" eaLnBrk="1" latinLnBrk="0" hangingPunct="1">
              <a:defRPr sz="27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2673"/>
          </a:p>
        </p:txBody>
      </p:sp>
    </p:spTree>
    <p:extLst>
      <p:ext uri="{BB962C8B-B14F-4D97-AF65-F5344CB8AC3E}">
        <p14:creationId xmlns:p14="http://schemas.microsoft.com/office/powerpoint/2010/main" val="3729024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E9F222-3E1E-212A-467D-58C172E3576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388B9B-40B6-23BF-24EA-8B4BB25ED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CC315-6608-4212-A375-82096E3D0C78}" type="slidenum">
              <a:rPr lang="en-GB" sz="2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en-GB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1F36DB-AD04-3104-DB08-E5F30B6F1E37}"/>
              </a:ext>
            </a:extLst>
          </p:cNvPr>
          <p:cNvSpPr txBox="1"/>
          <p:nvPr/>
        </p:nvSpPr>
        <p:spPr>
          <a:xfrm>
            <a:off x="3047223" y="382536"/>
            <a:ext cx="60975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Guidance and Policy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BB2140-691E-3B77-F763-81F73203D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858" y="1806837"/>
            <a:ext cx="5709934" cy="23178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D079396-F95C-BA9B-95CB-479043E406EC}"/>
              </a:ext>
            </a:extLst>
          </p:cNvPr>
          <p:cNvSpPr txBox="1"/>
          <p:nvPr/>
        </p:nvSpPr>
        <p:spPr>
          <a:xfrm>
            <a:off x="28636" y="4266496"/>
            <a:ext cx="60943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The national influenza immunisation programme 2026 to 2027 (WHC/2026/010) | GOV.WALES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1DBF22D-DDD9-B249-0A4A-767AC76222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006" y="1877639"/>
            <a:ext cx="5489542" cy="21762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10C05B7-1D68-F506-325E-77C06012D42D}"/>
              </a:ext>
            </a:extLst>
          </p:cNvPr>
          <p:cNvSpPr txBox="1"/>
          <p:nvPr/>
        </p:nvSpPr>
        <p:spPr>
          <a:xfrm>
            <a:off x="6457163" y="4266495"/>
            <a:ext cx="537522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JCVI statement on influenza vaccines for 2026 to 2027 - GOV.UK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875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C8EFD-ABBE-333B-48C2-BA2C14532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1490AF-C934-2D86-AF78-264A2B11443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021C2A-1DA1-10F0-77ED-F0F78F3B3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CC315-6608-4212-A375-82096E3D0C78}" type="slidenum">
              <a:rPr lang="en-GB" sz="2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en-GB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4BA78F-3A1B-D7E2-E830-59D6B66E6A91}"/>
              </a:ext>
            </a:extLst>
          </p:cNvPr>
          <p:cNvSpPr txBox="1"/>
          <p:nvPr/>
        </p:nvSpPr>
        <p:spPr>
          <a:xfrm>
            <a:off x="3047223" y="382536"/>
            <a:ext cx="609755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Healthcare Professional Information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455665-B0DF-7222-BCB8-5820FC2F76F7}"/>
              </a:ext>
            </a:extLst>
          </p:cNvPr>
          <p:cNvSpPr txBox="1"/>
          <p:nvPr/>
        </p:nvSpPr>
        <p:spPr>
          <a:xfrm>
            <a:off x="478463" y="1646479"/>
            <a:ext cx="9909545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PGD and VGD templates: </a:t>
            </a: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Patient Group Directions (PGD) - Welsh Medicines Advice Service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en-GB" sz="1600" u="sng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Influenza: the green book, chapter 19 - GOV.UK</a:t>
            </a: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fontAlgn="base"/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fontAlgn="base"/>
            <a:r>
              <a:rPr lang="en-GB" sz="1600" u="sng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Overview | Flu vaccination: increasing uptake | Guidance | NICE</a:t>
            </a: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pPr fontAlgn="base"/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Influenza vaccines marketed in the UK - GOV.UK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en-GB" sz="1600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Vaccine Preventable Disease Programme resources: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Frequently asked questions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Information for health and social care workers eligible for the flu vaccine - Public Health Wales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Flu resources for health and social care professionals - Public Health Wales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Vaccine resources for health and social care professionals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Childhood influenza vaccination programme - Public Health Wales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</a:rPr>
              <a:t>​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465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55E17-F74B-035B-A633-9E7A312BB2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D71B87-9832-8735-0640-E313C8F6BFF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862FBE-8BA9-48E0-CB35-4DB596D01611}"/>
              </a:ext>
            </a:extLst>
          </p:cNvPr>
          <p:cNvSpPr txBox="1"/>
          <p:nvPr/>
        </p:nvSpPr>
        <p:spPr>
          <a:xfrm>
            <a:off x="1915886" y="382536"/>
            <a:ext cx="790302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Information about the school aged flu vaccination programme for school staff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0A11B0-798F-4EA5-B354-50F3F56B77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3253" y="1503519"/>
            <a:ext cx="3078429" cy="4336020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4EBCE8C-9F2F-2768-B8E0-99B1104F53E3}"/>
              </a:ext>
            </a:extLst>
          </p:cNvPr>
          <p:cNvSpPr txBox="1"/>
          <p:nvPr/>
        </p:nvSpPr>
        <p:spPr>
          <a:xfrm>
            <a:off x="7594333" y="2299063"/>
            <a:ext cx="36397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rgbClr val="212A73"/>
                </a:solidFill>
                <a:latin typeface="Arial"/>
                <a:hlinkClick r:id="rId4"/>
              </a:rPr>
              <a:t>Flu vaccination programme – Briefing document for headteachers and staff at all educational settings</a:t>
            </a:r>
            <a:r>
              <a:rPr lang="en-GB">
                <a:solidFill>
                  <a:srgbClr val="212A73"/>
                </a:solidFill>
                <a:latin typeface="Arial"/>
              </a:rPr>
              <a:t>.</a:t>
            </a:r>
          </a:p>
          <a:p>
            <a:r>
              <a:rPr lang="en-GB">
                <a:solidFill>
                  <a:srgbClr val="FF0000"/>
                </a:solidFill>
              </a:rPr>
              <a:t>**currently being updated**</a:t>
            </a:r>
          </a:p>
          <a:p>
            <a:endParaRPr lang="en-GB">
              <a:solidFill>
                <a:srgbClr val="212A73"/>
              </a:solidFill>
              <a:latin typeface="Arial"/>
            </a:endParaRPr>
          </a:p>
          <a:p>
            <a:endParaRPr lang="en-GB">
              <a:solidFill>
                <a:srgbClr val="212A73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6366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5B079-AA2A-DF73-08F7-6FA375BC7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AA2D2E1-FC52-0F7C-9D7E-223B538305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3385" y="4621129"/>
            <a:ext cx="1918853" cy="11932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C220A6-6137-6DD6-2020-CCC5F9DA1A0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9BA4F9-4D6E-B63A-8505-B4A2A3615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92066" y="6292901"/>
            <a:ext cx="2743200" cy="365125"/>
          </a:xfrm>
        </p:spPr>
        <p:txBody>
          <a:bodyPr/>
          <a:lstStyle/>
          <a:p>
            <a:fld id="{9B5CC315-6608-4212-A375-82096E3D0C78}" type="slidenum">
              <a:rPr lang="en-GB" sz="2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en-GB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B59EAB-ACB6-CA3A-91B6-B2427C5EBF08}"/>
              </a:ext>
            </a:extLst>
          </p:cNvPr>
          <p:cNvSpPr txBox="1"/>
          <p:nvPr/>
        </p:nvSpPr>
        <p:spPr>
          <a:xfrm>
            <a:off x="3047223" y="382536"/>
            <a:ext cx="60975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(1)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91E1C0-0739-F180-9EED-C1F76227C086}"/>
              </a:ext>
            </a:extLst>
          </p:cNvPr>
          <p:cNvSpPr txBox="1"/>
          <p:nvPr/>
        </p:nvSpPr>
        <p:spPr>
          <a:xfrm>
            <a:off x="491419" y="2772039"/>
            <a:ext cx="540397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71397B-2F91-3F2D-B22F-24BC72430B88}"/>
              </a:ext>
            </a:extLst>
          </p:cNvPr>
          <p:cNvSpPr txBox="1"/>
          <p:nvPr/>
        </p:nvSpPr>
        <p:spPr>
          <a:xfrm>
            <a:off x="371670" y="3211342"/>
            <a:ext cx="6120880" cy="27238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Flu Clinical Update for Wales e-learning course - Public Health Wales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Module 1: Core module – flu vaccination programme for 2026-27 season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Module 2: Adults flu vaccination module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Module 3: Children’s flu vaccination module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 vaccine information for health and social care staff in Wales 2026-27</a:t>
            </a:r>
          </a:p>
          <a:p>
            <a:endParaRPr lang="en-GB" sz="1600">
              <a:solidFill>
                <a:srgbClr val="212A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100">
              <a:solidFill>
                <a:srgbClr val="212A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247C7B1-FDB9-ED6F-6DF5-2994B3224AF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4107" r="14860"/>
          <a:stretch>
            <a:fillRect/>
          </a:stretch>
        </p:blipFill>
        <p:spPr>
          <a:xfrm>
            <a:off x="6573385" y="3205375"/>
            <a:ext cx="1918853" cy="12686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3F760C9-266D-1C43-54FB-C6568FFA19DD}"/>
              </a:ext>
            </a:extLst>
          </p:cNvPr>
          <p:cNvSpPr txBox="1"/>
          <p:nvPr/>
        </p:nvSpPr>
        <p:spPr>
          <a:xfrm>
            <a:off x="371670" y="1063047"/>
            <a:ext cx="613954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>
                <a:hlinkClick r:id="rId6"/>
              </a:rPr>
              <a:t>Immunisation training resources and events - Public Health Wales</a:t>
            </a:r>
            <a:endParaRPr lang="en-GB"/>
          </a:p>
          <a:p>
            <a:pPr algn="ctr"/>
            <a:endParaRPr lang="en-GB"/>
          </a:p>
          <a:p>
            <a:pPr algn="ctr"/>
            <a:endParaRPr lang="en-GB"/>
          </a:p>
          <a:p>
            <a:pPr algn="ctr"/>
            <a:r>
              <a:rPr lang="en-GB">
                <a:hlinkClick r:id="rId7"/>
              </a:rPr>
              <a:t>Flu training recommendations for Wales 2026 to 2027 - Public Health Wales</a:t>
            </a:r>
            <a:endParaRPr lang="en-GB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CA0822D-B89A-4E18-0403-7B601FE1EB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89369" y="999923"/>
            <a:ext cx="3682481" cy="16177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792DBE4-9767-C676-8261-0849AAF7045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6454" r="5506"/>
          <a:stretch>
            <a:fillRect/>
          </a:stretch>
        </p:blipFill>
        <p:spPr>
          <a:xfrm>
            <a:off x="8610601" y="3814961"/>
            <a:ext cx="1951670" cy="11976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F3BD1C-6087-3510-01B7-9AB6D58927D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05379" y="5316029"/>
            <a:ext cx="1956892" cy="123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330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F28179-9471-07D1-F9D4-3B5BD4A75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9ED613-0D8B-0F20-314E-6AB24F184A8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EC272E-50A7-C937-00BC-65681C8BF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92066" y="6292901"/>
            <a:ext cx="2743200" cy="365125"/>
          </a:xfrm>
        </p:spPr>
        <p:txBody>
          <a:bodyPr/>
          <a:lstStyle/>
          <a:p>
            <a:fld id="{9B5CC315-6608-4212-A375-82096E3D0C78}" type="slidenum">
              <a:rPr lang="en-GB" sz="2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en-GB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AD77F3-1A40-D37C-E519-7A6E5B937CB9}"/>
              </a:ext>
            </a:extLst>
          </p:cNvPr>
          <p:cNvSpPr txBox="1"/>
          <p:nvPr/>
        </p:nvSpPr>
        <p:spPr>
          <a:xfrm>
            <a:off x="3047223" y="382536"/>
            <a:ext cx="609755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(2)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7681810-C5B8-3971-3B7E-9FE30E700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744" y="3924591"/>
            <a:ext cx="3805335" cy="2140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CF02A31-A6DD-B3BD-8A3E-FB7BCDF9252F}"/>
              </a:ext>
            </a:extLst>
          </p:cNvPr>
          <p:cNvSpPr txBox="1"/>
          <p:nvPr/>
        </p:nvSpPr>
        <p:spPr>
          <a:xfrm>
            <a:off x="3047223" y="3273040"/>
            <a:ext cx="60943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The national flu immunisation programme – slide set - Public Health Wales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03461F-DF36-2064-27FD-2B3F56EDC64F}"/>
              </a:ext>
            </a:extLst>
          </p:cNvPr>
          <p:cNvSpPr txBox="1"/>
          <p:nvPr/>
        </p:nvSpPr>
        <p:spPr>
          <a:xfrm>
            <a:off x="491419" y="2772039"/>
            <a:ext cx="540397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BFB885-90E7-1779-E92A-98C97BF69C5F}"/>
              </a:ext>
            </a:extLst>
          </p:cNvPr>
          <p:cNvSpPr txBox="1"/>
          <p:nvPr/>
        </p:nvSpPr>
        <p:spPr>
          <a:xfrm>
            <a:off x="371670" y="1063047"/>
            <a:ext cx="613954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>
                <a:hlinkClick r:id="rId5"/>
              </a:rPr>
              <a:t>Immunisation training resources and events - Public Health Wales</a:t>
            </a:r>
            <a:endParaRPr lang="en-GB"/>
          </a:p>
          <a:p>
            <a:pPr algn="ctr"/>
            <a:endParaRPr lang="en-GB"/>
          </a:p>
          <a:p>
            <a:pPr algn="ctr"/>
            <a:endParaRPr lang="en-GB"/>
          </a:p>
          <a:p>
            <a:pPr algn="ctr"/>
            <a:r>
              <a:rPr lang="en-GB">
                <a:hlinkClick r:id="rId6"/>
              </a:rPr>
              <a:t>Flu training recommendations for Wales 2026 to 2027 - Public Health Wales</a:t>
            </a:r>
            <a:endParaRPr lang="en-GB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EAFC5E9-B2C6-C146-EFA8-B61267C8F2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89369" y="999923"/>
            <a:ext cx="3682481" cy="16177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6134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602AD-07B3-582D-D362-BE6CE0211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2EC8E5-8CC3-20C1-E164-212A706A358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24F7A3-2EE0-0731-908D-2A9D80602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5CC315-6608-4212-A375-82096E3D0C78}" type="slidenum">
              <a:rPr lang="en-GB" sz="20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fld>
            <a:endParaRPr lang="en-GB" sz="20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192516-F0EA-9B46-85C1-9BE92EFA282B}"/>
              </a:ext>
            </a:extLst>
          </p:cNvPr>
          <p:cNvSpPr txBox="1"/>
          <p:nvPr/>
        </p:nvSpPr>
        <p:spPr>
          <a:xfrm>
            <a:off x="3047223" y="382536"/>
            <a:ext cx="6097554" cy="10772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200" b="1">
                <a:solidFill>
                  <a:srgbClr val="212A73"/>
                </a:solidFill>
                <a:latin typeface="Arial"/>
                <a:cs typeface="Arial"/>
              </a:rPr>
              <a:t>Frequently Asked Questions (FAQs) </a:t>
            </a:r>
            <a:endParaRPr lang="en-GB" sz="3200" b="1">
              <a:solidFill>
                <a:srgbClr val="212A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5FE55CA0-5234-7CEC-BA6C-24DB58DCF6D1}"/>
              </a:ext>
            </a:extLst>
          </p:cNvPr>
          <p:cNvSpPr txBox="1"/>
          <p:nvPr/>
        </p:nvSpPr>
        <p:spPr>
          <a:xfrm>
            <a:off x="4421817" y="2274838"/>
            <a:ext cx="3484273" cy="28623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>
                <a:solidFill>
                  <a:srgbClr val="212A73"/>
                </a:solidFill>
                <a:latin typeface="Arial"/>
                <a:cs typeface="Arial"/>
              </a:rPr>
              <a:t>Available on the VPDP SharePoint page (</a:t>
            </a:r>
            <a:r>
              <a:rPr lang="en-GB" i="1">
                <a:solidFill>
                  <a:srgbClr val="212A73"/>
                </a:solidFill>
                <a:latin typeface="Arial"/>
                <a:cs typeface="Arial"/>
              </a:rPr>
              <a:t>Access for NHS email only</a:t>
            </a:r>
            <a:r>
              <a:rPr lang="en-GB">
                <a:solidFill>
                  <a:srgbClr val="212A73"/>
                </a:solidFill>
                <a:latin typeface="Arial"/>
                <a:cs typeface="Arial"/>
              </a:rPr>
              <a:t>) at:</a:t>
            </a:r>
            <a:endParaRPr lang="en-US">
              <a:latin typeface="Arial"/>
              <a:cs typeface="Arial"/>
            </a:endParaRPr>
          </a:p>
          <a:p>
            <a:pPr algn="ctr">
              <a:defRPr/>
            </a:pPr>
            <a:endParaRPr lang="en-GB">
              <a:solidFill>
                <a:srgbClr val="212A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n-GB">
              <a:solidFill>
                <a:srgbClr val="212A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GB">
                <a:solidFill>
                  <a:srgbClr val="212A73"/>
                </a:solidFill>
                <a:latin typeface="Arial"/>
                <a:ea typeface="+mn-lt"/>
                <a:cs typeface="Arial"/>
                <a:hlinkClick r:id="rId3"/>
              </a:rPr>
              <a:t>Frequently asked questions</a:t>
            </a:r>
            <a:endParaRPr lang="en-GB">
              <a:latin typeface="Arial"/>
              <a:cs typeface="Arial"/>
            </a:endParaRPr>
          </a:p>
          <a:p>
            <a:pPr algn="ctr">
              <a:defRPr/>
            </a:pPr>
            <a:endParaRPr lang="en-GB">
              <a:solidFill>
                <a:srgbClr val="212A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en-GB">
              <a:solidFill>
                <a:srgbClr val="212A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GB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**currently being updated**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212A7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8223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3EED3-F90A-E4C8-68C8-EF70C348E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FC8F0111-59F4-349E-10EE-AF95D309C7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4047" y="1552647"/>
            <a:ext cx="2309289" cy="33386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F927596-45FC-9B41-A5AF-0009979D314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5FDF6C-A936-F26F-8EDE-DEF431700D2B}"/>
              </a:ext>
            </a:extLst>
          </p:cNvPr>
          <p:cNvSpPr txBox="1"/>
          <p:nvPr/>
        </p:nvSpPr>
        <p:spPr>
          <a:xfrm>
            <a:off x="3047223" y="382536"/>
            <a:ext cx="609755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Template Consent Forms for Schools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4CB7D9-96DE-F0C3-D69D-336DA85FB6EA}"/>
              </a:ext>
            </a:extLst>
          </p:cNvPr>
          <p:cNvSpPr txBox="1"/>
          <p:nvPr/>
        </p:nvSpPr>
        <p:spPr>
          <a:xfrm>
            <a:off x="365478" y="5322718"/>
            <a:ext cx="60977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Consent for nasal spray flu vaccine - Public Health Wales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BDF4C6-81DF-9FF7-EF7C-3A12135829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426" y="1305158"/>
            <a:ext cx="2341797" cy="33386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099476E-85E5-1A83-98A1-52EA2C0098A4}"/>
              </a:ext>
            </a:extLst>
          </p:cNvPr>
          <p:cNvSpPr txBox="1"/>
          <p:nvPr/>
        </p:nvSpPr>
        <p:spPr>
          <a:xfrm>
            <a:off x="6600161" y="5322718"/>
            <a:ext cx="609777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Consent for inactivated flu vaccine - Public Health Wales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82F519B-E665-C798-841B-3793E5F1B6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91552" y="1552647"/>
            <a:ext cx="2495022" cy="35390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FD7AAD2-8D5A-0A4C-4106-2E20912480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76006" y="1355110"/>
            <a:ext cx="2341797" cy="32886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3559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767261-6302-B28C-030A-2411EA8ED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1AE47B-A087-0686-DE0D-CB88C8BEBC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rcRect l="21560" r="37208"/>
          <a:stretch>
            <a:fillRect/>
          </a:stretch>
        </p:blipFill>
        <p:spPr>
          <a:xfrm rot="5400000">
            <a:off x="5660065" y="326065"/>
            <a:ext cx="871871" cy="12192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6D565D8-0807-CF49-6F6F-5DFAFE7BCD1E}"/>
              </a:ext>
            </a:extLst>
          </p:cNvPr>
          <p:cNvSpPr txBox="1"/>
          <p:nvPr/>
        </p:nvSpPr>
        <p:spPr>
          <a:xfrm>
            <a:off x="2244206" y="270218"/>
            <a:ext cx="73389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 Flu template invitation letters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BA019E-D6F5-560C-A0AB-B0E2BA6EB386}"/>
              </a:ext>
            </a:extLst>
          </p:cNvPr>
          <p:cNvSpPr txBox="1"/>
          <p:nvPr/>
        </p:nvSpPr>
        <p:spPr>
          <a:xfrm>
            <a:off x="2097584" y="968273"/>
            <a:ext cx="813334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>
                <a:solidFill>
                  <a:srgbClr val="212A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range of bilingual template letters are available for download and printing at: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Flu vaccination invitation letter templates - Public Health Wales</a:t>
            </a:r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These include: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8294145-44F7-D85E-8541-1A5523BBA447}"/>
              </a:ext>
            </a:extLst>
          </p:cNvPr>
          <p:cNvSpPr txBox="1"/>
          <p:nvPr/>
        </p:nvSpPr>
        <p:spPr>
          <a:xfrm>
            <a:off x="6426358" y="5204145"/>
            <a:ext cx="174751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b="0" i="0" u="none" strike="noStrike" spc="0">
                <a:solidFill>
                  <a:srgbClr val="212A73"/>
                </a:solidFill>
                <a:effectLst/>
                <a:latin typeface="Arial" panose="020B0604020202020204" pitchFamily="34" charset="0"/>
              </a:rPr>
              <a:t>Primary school letters</a:t>
            </a:r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  <a:endParaRPr lang="en-GB" sz="11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5701ACC-C3CB-6243-52AC-A7D17909CC87}"/>
              </a:ext>
            </a:extLst>
          </p:cNvPr>
          <p:cNvSpPr txBox="1"/>
          <p:nvPr/>
        </p:nvSpPr>
        <p:spPr>
          <a:xfrm>
            <a:off x="283364" y="5248103"/>
            <a:ext cx="17475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b="0" i="0" u="none" strike="noStrike" spc="0">
                <a:solidFill>
                  <a:srgbClr val="212A73"/>
                </a:solidFill>
                <a:effectLst/>
                <a:latin typeface="Arial" panose="020B0604020202020204" pitchFamily="34" charset="0"/>
              </a:rPr>
              <a:t>2 and 3 year old letter Option 1</a:t>
            </a:r>
            <a:endParaRPr lang="en-GB" sz="11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7DC320D-0310-D84B-15FA-C4DEE2CF5C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9266" y="2201205"/>
            <a:ext cx="1908170" cy="2765512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D4BFBEA-9F5B-50E0-DBDB-C5CB585ECA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840" y="2206230"/>
            <a:ext cx="1858366" cy="2765512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5007E9B-FCB6-A693-4021-3AF6581A7EB4}"/>
              </a:ext>
            </a:extLst>
          </p:cNvPr>
          <p:cNvSpPr txBox="1"/>
          <p:nvPr/>
        </p:nvSpPr>
        <p:spPr>
          <a:xfrm>
            <a:off x="3354861" y="5193045"/>
            <a:ext cx="17475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b="0" i="0" u="none" strike="noStrike" spc="0">
                <a:solidFill>
                  <a:srgbClr val="212A73"/>
                </a:solidFill>
                <a:effectLst/>
                <a:latin typeface="Arial" panose="020B0604020202020204" pitchFamily="34" charset="0"/>
              </a:rPr>
              <a:t>2 and 3 year old letter Option 2</a:t>
            </a:r>
            <a:endParaRPr lang="en-GB" sz="110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87E05A2-9832-E896-E01D-ADF09BC07D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2496" y="2223022"/>
            <a:ext cx="1757237" cy="2743695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6DFA053-80F0-2031-E6BD-E285B0D96B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70151" y="2177637"/>
            <a:ext cx="1921554" cy="2758879"/>
          </a:xfrm>
          <a:prstGeom prst="rect">
            <a:avLst/>
          </a:prstGeom>
          <a:ln>
            <a:solidFill>
              <a:schemeClr val="accent4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4FFD1D3-065C-9685-F4F7-4E8EAAC53450}"/>
              </a:ext>
            </a:extLst>
          </p:cNvPr>
          <p:cNvSpPr txBox="1"/>
          <p:nvPr/>
        </p:nvSpPr>
        <p:spPr>
          <a:xfrm>
            <a:off x="9270151" y="5193045"/>
            <a:ext cx="17475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>
                <a:solidFill>
                  <a:srgbClr val="212A73"/>
                </a:solidFill>
                <a:latin typeface="Arial" panose="020B0604020202020204" pitchFamily="34" charset="0"/>
              </a:rPr>
              <a:t>Secondary</a:t>
            </a:r>
            <a:r>
              <a:rPr lang="en-GB" sz="1200" b="0" i="0" u="none" strike="noStrike" spc="0">
                <a:solidFill>
                  <a:srgbClr val="212A73"/>
                </a:solidFill>
                <a:effectLst/>
                <a:latin typeface="Arial" panose="020B0604020202020204" pitchFamily="34" charset="0"/>
              </a:rPr>
              <a:t> school letters</a:t>
            </a:r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​</a:t>
            </a:r>
            <a:endParaRPr lang="en-GB" sz="1100"/>
          </a:p>
        </p:txBody>
      </p:sp>
    </p:spTree>
    <p:extLst>
      <p:ext uri="{BB962C8B-B14F-4D97-AF65-F5344CB8AC3E}">
        <p14:creationId xmlns:p14="http://schemas.microsoft.com/office/powerpoint/2010/main" val="40779068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2">
      <a:dk1>
        <a:srgbClr val="212A73"/>
      </a:dk1>
      <a:lt1>
        <a:sysClr val="window" lastClr="FFFFFF"/>
      </a:lt1>
      <a:dk2>
        <a:srgbClr val="3F3F3F"/>
      </a:dk2>
      <a:lt2>
        <a:srgbClr val="E7E6E6"/>
      </a:lt2>
      <a:accent1>
        <a:srgbClr val="29B8CE"/>
      </a:accent1>
      <a:accent2>
        <a:srgbClr val="FFDD00"/>
      </a:accent2>
      <a:accent3>
        <a:srgbClr val="A5A5A5"/>
      </a:accent3>
      <a:accent4>
        <a:srgbClr val="000000"/>
      </a:accent4>
      <a:accent5>
        <a:srgbClr val="000000"/>
      </a:accent5>
      <a:accent6>
        <a:srgbClr val="000000"/>
      </a:accent6>
      <a:hlink>
        <a:srgbClr val="00A7A7"/>
      </a:hlink>
      <a:folHlink>
        <a:srgbClr val="FFDD00"/>
      </a:folHlink>
    </a:clrScheme>
    <a:fontScheme name="Custom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SL-KWS PowerPoint Template.potx [Read-Only]" id="{86732236-5F12-4106-BD36-971A9F119E43}" vid="{6152B61F-5BA0-4CAA-90E3-E6E716A9C68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EEB5CED91B224BADEEF37F9C36D513" ma:contentTypeVersion="25" ma:contentTypeDescription="Create a new document." ma:contentTypeScope="" ma:versionID="a9784ccb1d97c5a29780df9222b06f2d">
  <xsd:schema xmlns:xsd="http://www.w3.org/2001/XMLSchema" xmlns:xs="http://www.w3.org/2001/XMLSchema" xmlns:p="http://schemas.microsoft.com/office/2006/metadata/properties" xmlns:ns2="c5c4c049-fd51-4c1e-8931-c678015eeba8" xmlns:ns3="fdfaf355-f7ae-47f3-8f93-739a60756710" targetNamespace="http://schemas.microsoft.com/office/2006/metadata/properties" ma:root="true" ma:fieldsID="604f64b3d37e60843063609efe22c9ef" ns2:_="" ns3:_="">
    <xsd:import namespace="c5c4c049-fd51-4c1e-8931-c678015eeba8"/>
    <xsd:import namespace="fdfaf355-f7ae-47f3-8f93-739a60756710"/>
    <xsd:element name="properties">
      <xsd:complexType>
        <xsd:sequence>
          <xsd:element name="documentManagement">
            <xsd:complexType>
              <xsd:all>
                <xsd:element ref="ns2:Topic" minOccurs="0"/>
                <xsd:element ref="ns2:Vaccinename" minOccurs="0"/>
                <xsd:element ref="ns2:Typeofresource"/>
                <xsd:element ref="ns2:relatingtoresource"/>
                <xsd:element ref="ns2:SKUNumber" minOccurs="0"/>
                <xsd:element ref="ns2:HIRLink" minOccurs="0"/>
                <xsd:element ref="ns2:Version_x0020__x002f__x0020_Year" minOccurs="0"/>
                <xsd:element ref="ns2:ISBNnumber" minOccurs="0"/>
                <xsd:element ref="ns2:Date" minOccurs="0"/>
                <xsd:element ref="ns2:Languag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Archive" minOccurs="0"/>
                <xsd:element ref="ns2:Archive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c4c049-fd51-4c1e-8931-c678015eeba8" elementFormDefault="qualified">
    <xsd:import namespace="http://schemas.microsoft.com/office/2006/documentManagement/types"/>
    <xsd:import namespace="http://schemas.microsoft.com/office/infopath/2007/PartnerControls"/>
    <xsd:element name="Topic" ma:index="8" nillable="true" ma:displayName="Life Course" ma:format="Dropdown" ma:internalName="Topic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dult"/>
                    <xsd:enumeration value="Generic Life Course"/>
                    <xsd:enumeration value="Pregnancy"/>
                    <xsd:enumeration value="School Age"/>
                    <xsd:enumeration value="Pre-School"/>
                    <xsd:enumeration value="Changes Childhood Schedule"/>
                  </xsd:restriction>
                </xsd:simpleType>
              </xsd:element>
            </xsd:sequence>
          </xsd:extension>
        </xsd:complexContent>
      </xsd:complexType>
    </xsd:element>
    <xsd:element name="Vaccinename" ma:index="9" nillable="true" ma:displayName="Vaccine name " ma:description="Name of specific vaccine " ma:format="Dropdown" ma:internalName="Vaccinename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BCG"/>
                    <xsd:enumeration value="Combined Vaccines"/>
                    <xsd:enumeration value="Flu"/>
                    <xsd:enumeration value="HPV"/>
                    <xsd:enumeration value="3in1: Teenage Booster"/>
                    <xsd:enumeration value="MenACWY"/>
                    <xsd:enumeration value="Covid19"/>
                    <xsd:enumeration value="RSV"/>
                    <xsd:enumeration value="MMR"/>
                    <xsd:enumeration value="MMRV &amp; MMR"/>
                    <xsd:enumeration value="Non-specific vaccine info"/>
                    <xsd:enumeration value="HIB/MenC"/>
                    <xsd:enumeration value="Measles"/>
                    <xsd:enumeration value="MenB"/>
                    <xsd:enumeration value="Mpox"/>
                    <xsd:enumeration value="Pneumococcal"/>
                    <xsd:enumeration value="Rotavirus"/>
                    <xsd:enumeration value="Shingles"/>
                    <xsd:enumeration value="Whooping Cough"/>
                    <xsd:enumeration value="4in1: For Pre-School"/>
                    <xsd:enumeration value="6in1: For Babies"/>
                    <xsd:enumeration value="Specific vaccine info"/>
                    <xsd:enumeration value="N/A"/>
                    <xsd:enumeration value="MenB for Gono"/>
                    <xsd:enumeration value="Choice 25"/>
                  </xsd:restriction>
                </xsd:simpleType>
              </xsd:element>
            </xsd:sequence>
          </xsd:extension>
        </xsd:complexContent>
      </xsd:complexType>
    </xsd:element>
    <xsd:element name="Typeofresource" ma:index="10" ma:displayName="Type of resource" ma:description="What type of resource this is " ma:format="Dropdown" ma:internalName="Typeofresource">
      <xsd:simpleType>
        <xsd:restriction base="dms:Choice">
          <xsd:enumeration value="Leaflet (DL)"/>
          <xsd:enumeration value="Large Print"/>
          <xsd:enumeration value="Easy Read"/>
          <xsd:enumeration value="Audio"/>
          <xsd:enumeration value="Poster"/>
          <xsd:enumeration value="Stickers"/>
          <xsd:enumeration value="Vaccination card"/>
          <xsd:enumeration value="BSL"/>
          <xsd:enumeration value="Other"/>
          <xsd:enumeration value="E-Learning"/>
          <xsd:enumeration value="Invitation letter"/>
          <xsd:enumeration value="Toolkit"/>
          <xsd:enumeration value="Fletter"/>
          <xsd:enumeration value="Public Facing Webpage"/>
          <xsd:enumeration value="Briefing Document"/>
          <xsd:enumeration value="Clinical Script"/>
          <xsd:enumeration value="HCP SP FAQs"/>
          <xsd:enumeration value="Minority Languages"/>
          <xsd:enumeration value="Visual aid"/>
          <xsd:enumeration value="Videos"/>
          <xsd:enumeration value="Resource pack"/>
          <xsd:enumeration value="Guidance and reports"/>
          <xsd:enumeration value="Infographics"/>
          <xsd:enumeration value="Comic strips"/>
          <xsd:enumeration value="Booklets"/>
          <xsd:enumeration value="Immunisation schedule"/>
          <xsd:enumeration value="Consent forms"/>
          <xsd:enumeration value="Letters"/>
          <xsd:enumeration value="Training Slide Set"/>
          <xsd:enumeration value="Supporting document"/>
          <xsd:enumeration value="Fact Sheet"/>
          <xsd:enumeration value="Survey"/>
          <xsd:enumeration value="Project"/>
          <xsd:enumeration value="Reference document"/>
          <xsd:enumeration value="HCP webpage"/>
          <xsd:enumeration value="Text messages"/>
          <xsd:enumeration value="Logo"/>
        </xsd:restriction>
      </xsd:simpleType>
    </xsd:element>
    <xsd:element name="relatingtoresource" ma:index="11" ma:displayName="Identifiers / Markers" ma:description="What type of document this is, i.e is it he crystal mark, the confirmation of the ISBN number " ma:format="Dropdown" ma:internalName="relatingtoresource">
      <xsd:simpleType>
        <xsd:restriction base="dms:Choice">
          <xsd:enumeration value="Welsh Translation text"/>
          <xsd:enumeration value="Plain English Approved Text"/>
          <xsd:enumeration value="Crystal Mark"/>
          <xsd:enumeration value="Checklist"/>
          <xsd:enumeration value="QR codes"/>
          <xsd:enumeration value="Slugs"/>
          <xsd:enumeration value="Initial content / working draft"/>
          <xsd:enumeration value="N/A"/>
          <xsd:enumeration value="ISBN"/>
          <xsd:enumeration value="FINAL CONTENT"/>
          <xsd:enumeration value="POAP"/>
          <xsd:enumeration value="Finalised draft for PE"/>
          <xsd:enumeration value="Draft PDF"/>
          <xsd:enumeration value="Email"/>
          <xsd:enumeration value="Project - Brief"/>
          <xsd:enumeration value="Project - Supporting Document"/>
          <xsd:enumeration value="Other language text"/>
          <xsd:enumeration value="Images"/>
          <xsd:enumeration value="Arabic"/>
          <xsd:enumeration value="InDesign Files"/>
          <xsd:enumeration value="Project Plan"/>
          <xsd:enumeration value="Logos"/>
        </xsd:restriction>
      </xsd:simpleType>
    </xsd:element>
    <xsd:element name="SKUNumber" ma:index="12" nillable="true" ma:displayName="SKU Number" ma:format="Dropdown" ma:internalName="SKUNumber">
      <xsd:simpleType>
        <xsd:restriction base="dms:Text">
          <xsd:maxLength value="255"/>
        </xsd:restriction>
      </xsd:simpleType>
    </xsd:element>
    <xsd:element name="HIRLink" ma:index="13" nillable="true" ma:displayName="HIR Link" ma:format="Hyperlink" ma:internalName="HIR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Version_x0020__x002f__x0020_Year" ma:index="14" nillable="true" ma:displayName="Version / Year" ma:internalName="Version_x0020__x002f__x0020_Year">
      <xsd:simpleType>
        <xsd:restriction base="dms:Text">
          <xsd:maxLength value="255"/>
        </xsd:restriction>
      </xsd:simpleType>
    </xsd:element>
    <xsd:element name="ISBNnumber" ma:index="15" nillable="true" ma:displayName="ISBN number" ma:format="Dropdown" ma:internalName="ISBNnumber">
      <xsd:simpleType>
        <xsd:restriction base="dms:Text">
          <xsd:maxLength value="255"/>
        </xsd:restriction>
      </xsd:simpleType>
    </xsd:element>
    <xsd:element name="Date" ma:index="16" nillable="true" ma:displayName="'Go Live' Date" ma:format="DateOnly" ma:internalName="Date">
      <xsd:simpleType>
        <xsd:restriction base="dms:DateTime"/>
      </xsd:simpleType>
    </xsd:element>
    <xsd:element name="Language" ma:index="17" nillable="true" ma:displayName="Language " ma:format="Dropdown" ma:internalName="Language">
      <xsd:simpleType>
        <xsd:restriction base="dms:Choice">
          <xsd:enumeration value="Welsh"/>
          <xsd:enumeration value="English"/>
          <xsd:enumeration value="Bilingual"/>
          <xsd:enumeration value="Arabic"/>
          <xsd:enumeration value="Choice 5"/>
        </xsd:restriction>
      </xsd:simpleType>
    </xsd:element>
    <xsd:element name="MediaServiceMetadata" ma:index="1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Archive" ma:index="30" nillable="true" ma:displayName="Archive Test" ma:description="Document no longer in use." ma:internalName="Archive">
      <xsd:simpleType>
        <xsd:restriction base="dms:Unknown">
          <xsd:enumeration value="Enter Choice #1"/>
        </xsd:restriction>
      </xsd:simpleType>
    </xsd:element>
    <xsd:element name="Archive0" ma:index="31" nillable="true" ma:displayName="Move to Archive Library" ma:default="0" ma:description="Document no longer in use." ma:format="Dropdown" ma:internalName="Archive0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faf355-f7ae-47f3-8f93-739a60756710" elementFormDefault="qualified">
    <xsd:import namespace="http://schemas.microsoft.com/office/2006/documentManagement/types"/>
    <xsd:import namespace="http://schemas.microsoft.com/office/infopath/2007/PartnerControls"/>
    <xsd:element name="TaxCatchAll" ma:index="27" nillable="true" ma:displayName="Taxonomy Catch All Column" ma:hidden="true" ma:list="{4a3ffe3a-ac90-4981-bec8-4654896fe9f4}" ma:internalName="TaxCatchAll" ma:showField="CatchAllData" ma:web="fdfaf355-f7ae-47f3-8f93-739a607567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rchive0 xmlns="c5c4c049-fd51-4c1e-8931-c678015eeba8">false</Archive0>
    <Typeofresource xmlns="c5c4c049-fd51-4c1e-8931-c678015eeba8">Other</Typeofresource>
    <Date xmlns="c5c4c049-fd51-4c1e-8931-c678015eeba8" xsi:nil="true"/>
    <ISBNnumber xmlns="c5c4c049-fd51-4c1e-8931-c678015eeba8" xsi:nil="true"/>
    <Vaccinename xmlns="c5c4c049-fd51-4c1e-8931-c678015eeba8">
      <Value>Flu</Value>
    </Vaccinename>
    <Topic xmlns="c5c4c049-fd51-4c1e-8931-c678015eeba8">
      <Value>School Age</Value>
    </Topic>
    <Language xmlns="c5c4c049-fd51-4c1e-8931-c678015eeba8" xsi:nil="true"/>
    <Version_x0020__x002f__x0020_Year xmlns="c5c4c049-fd51-4c1e-8931-c678015eeba8">V0 / Sept 2026</Version_x0020__x002f__x0020_Year>
    <Archive xmlns="c5c4c049-fd51-4c1e-8931-c678015eeba8" xsi:nil="true"/>
    <relatingtoresource xmlns="c5c4c049-fd51-4c1e-8931-c678015eeba8">Initial content / working draft</relatingtoresource>
    <HIRLink xmlns="c5c4c049-fd51-4c1e-8931-c678015eeba8">
      <Url xsi:nil="true"/>
      <Description xsi:nil="true"/>
    </HIRLink>
    <TaxCatchAll xmlns="fdfaf355-f7ae-47f3-8f93-739a60756710" xsi:nil="true"/>
    <SKUNumber xmlns="c5c4c049-fd51-4c1e-8931-c678015eeba8" xsi:nil="true"/>
    <lcf76f155ced4ddcb4097134ff3c332f xmlns="c5c4c049-fd51-4c1e-8931-c678015eeba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36B3EBE-1028-4FC2-B754-ACCDE98A380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BCEF47F-1D68-41CB-910E-E0DFE180584C}">
  <ds:schemaRefs>
    <ds:schemaRef ds:uri="c5c4c049-fd51-4c1e-8931-c678015eeba8"/>
    <ds:schemaRef ds:uri="fdfaf355-f7ae-47f3-8f93-739a6075671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0D9F034D-D14B-47AA-985A-EFBAD230886D}">
  <ds:schemaRefs>
    <ds:schemaRef ds:uri="http://purl.org/dc/elements/1.1/"/>
    <ds:schemaRef ds:uri="http://schemas.openxmlformats.org/package/2006/metadata/core-properties"/>
    <ds:schemaRef ds:uri="c5c4c049-fd51-4c1e-8931-c678015eeba8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purl.org/dc/terms/"/>
    <ds:schemaRef ds:uri="fdfaf355-f7ae-47f3-8f93-739a60756710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714</Words>
  <Application>Microsoft Office PowerPoint</Application>
  <PresentationFormat>Widescreen</PresentationFormat>
  <Paragraphs>121</Paragraphs>
  <Slides>18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Public Health Wales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Rosemary Jones (Public Health Wales)</dc:creator>
  <cp:lastModifiedBy>Nel Griffith (Public Health Wales - Preswylfa)</cp:lastModifiedBy>
  <cp:revision>3</cp:revision>
  <dcterms:created xsi:type="dcterms:W3CDTF">2024-06-28T10:29:44Z</dcterms:created>
  <dcterms:modified xsi:type="dcterms:W3CDTF">2026-08-17T09:38:32Z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0x010100C2EEB5CED91B224BADEEF37F9C36D513</vt:lpwstr>
  </property>
  <property fmtid="{D5CDD505-2E9C-101B-9397-08002B2CF9AE}" pid="3" name="MediaServiceImageTags">
    <vt:lpwstr/>
  </property>
</Properties>
</file>