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5" r:id="rId6"/>
    <p:sldId id="270" r:id="rId7"/>
    <p:sldId id="271" r:id="rId8"/>
    <p:sldId id="260" r:id="rId9"/>
    <p:sldId id="268" r:id="rId10"/>
    <p:sldId id="262" r:id="rId11"/>
    <p:sldId id="263" r:id="rId12"/>
    <p:sldId id="264" r:id="rId13"/>
    <p:sldId id="2147376253" r:id="rId14"/>
    <p:sldId id="2147376251" r:id="rId15"/>
    <p:sldId id="266" r:id="rId16"/>
    <p:sldId id="272" r:id="rId17"/>
    <p:sldId id="267" r:id="rId18"/>
    <p:sldId id="274" r:id="rId19"/>
    <p:sldId id="2147376250" r:id="rId20"/>
  </p:sldIdLst>
  <p:sldSz cx="18288000" cy="10350500"/>
  <p:notesSz cx="6858000" cy="9144000"/>
  <p:defaultTextStyle>
    <a:defPPr>
      <a:defRPr lang="en-US"/>
    </a:defPPr>
    <a:lvl1pPr marL="0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1pPr>
    <a:lvl2pPr marL="687309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2pPr>
    <a:lvl3pPr marL="1374618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3pPr>
    <a:lvl4pPr marL="2061926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4pPr>
    <a:lvl5pPr marL="2749235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5pPr>
    <a:lvl6pPr marL="3436544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6pPr>
    <a:lvl7pPr marL="4123853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7pPr>
    <a:lvl8pPr marL="4811161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8pPr>
    <a:lvl9pPr marL="5498470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9992A-3D09-C08D-DBF5-95040AB9B37F}" name="Ceriann Howard (Public Health Wales - No. 2 Capital Quarter)" initials="CH(HWN2CQ" userId="S::Ceriann.Howard2@wales.nhs.uk::21820608-678a-4a54-aec7-0e03d16ea5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Phillips (Public Health Wales - No. 2 Capital Quarter)" initials="JP(HW-N2CQ" lastIdx="12" clrIdx="0">
    <p:extLst>
      <p:ext uri="{19B8F6BF-5375-455C-9EA6-DF929625EA0E}">
        <p15:presenceInfo xmlns:p15="http://schemas.microsoft.com/office/powerpoint/2012/main" userId="S-1-5-21-978635462-3828570294-627434887-1192716" providerId="AD"/>
      </p:ext>
    </p:extLst>
  </p:cmAuthor>
  <p:cmAuthor id="2" name="Hannah Y. Lindsay (Public Health Wales - No. 2 Capital Quarter)" initials="HYL(HW-N2CQ" lastIdx="5" clrIdx="1">
    <p:extLst>
      <p:ext uri="{19B8F6BF-5375-455C-9EA6-DF929625EA0E}">
        <p15:presenceInfo xmlns:p15="http://schemas.microsoft.com/office/powerpoint/2012/main" userId="S-1-5-21-978635462-3828570294-627434887-1147744" providerId="AD"/>
      </p:ext>
    </p:extLst>
  </p:cmAuthor>
  <p:cmAuthor id="3" name="Lesley Lewis (Public Health Wales - No. 2 Capital Quarter)" initials="LL(HW-N2CQ" lastIdx="14" clrIdx="2">
    <p:extLst>
      <p:ext uri="{19B8F6BF-5375-455C-9EA6-DF929625EA0E}">
        <p15:presenceInfo xmlns:p15="http://schemas.microsoft.com/office/powerpoint/2012/main" userId="S-1-5-21-978635462-3828570294-627434887-913762" providerId="AD"/>
      </p:ext>
    </p:extLst>
  </p:cmAuthor>
  <p:cmAuthor id="4" name="Ashley Gould (Public Health Wales - No. 2 Capital Quarter)" initials="AG(HW-N2CQ" lastIdx="20" clrIdx="3">
    <p:extLst>
      <p:ext uri="{19B8F6BF-5375-455C-9EA6-DF929625EA0E}">
        <p15:presenceInfo xmlns:p15="http://schemas.microsoft.com/office/powerpoint/2012/main" userId="S-1-5-21-978635462-3828570294-627434887-274402" providerId="AD"/>
      </p:ext>
    </p:extLst>
  </p:cmAuthor>
  <p:cmAuthor id="5" name="James Field (Public Health Wales - No. 2 Capital Quarter)" initials="JQ" lastIdx="13" clrIdx="4">
    <p:extLst>
      <p:ext uri="{19B8F6BF-5375-455C-9EA6-DF929625EA0E}">
        <p15:presenceInfo xmlns:p15="http://schemas.microsoft.com/office/powerpoint/2012/main" userId="S::james.field@wales.nhs.uk::7456450a-a083-4289-9b33-e13e318a5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A73"/>
    <a:srgbClr val="B2E7F0"/>
    <a:srgbClr val="29B8CE"/>
    <a:srgbClr val="00A7A7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EFFB-9D59-421A-A817-24758BCB8412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A053-F0AD-45AD-8A89-5960FC23B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841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7099-F52E-4117-8D96-2AA360E78F7F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43000"/>
            <a:ext cx="5451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COVID-19 Vaccine Equity Committee Meeting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9AB69-1183-4A53-8418-DBE90C92B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58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1pPr>
    <a:lvl2pPr marL="687309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2pPr>
    <a:lvl3pPr marL="1374618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3pPr>
    <a:lvl4pPr marL="2061926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4pPr>
    <a:lvl5pPr marL="2749235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5pPr>
    <a:lvl6pPr marL="3436544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6pPr>
    <a:lvl7pPr marL="4123853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7pPr>
    <a:lvl8pPr marL="4811161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8pPr>
    <a:lvl9pPr marL="5498470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5893F-4C92-4798-ABE9-9E2796B6950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1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82018"/>
            <a:ext cx="18288000" cy="826848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4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5" y="4516897"/>
            <a:ext cx="10560845" cy="10853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2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CDF416-7C47-74FB-B816-312A154FB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7" y="7152048"/>
            <a:ext cx="16705791" cy="725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6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Name and Job Title of Presenter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8" y="247361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4034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3"/>
            <a:ext cx="4028400" cy="1126800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/>
          <a:lstStyle/>
          <a:p>
            <a:endParaRPr lang="en-GB" sz="4034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9A2497-1537-CF20-87F0-8B2956BA3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038" y="8267700"/>
            <a:ext cx="10561637" cy="1410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81617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</a:lstStyle>
          <a:p>
            <a:r>
              <a:rPr lang="en-GB" sz="3600">
                <a:solidFill>
                  <a:schemeClr val="bg1"/>
                </a:solidFill>
              </a:rPr>
              <a:t>Vaccine Preventable Disease Programme</a:t>
            </a:r>
          </a:p>
          <a:p>
            <a:r>
              <a:rPr lang="en-GB" sz="3600">
                <a:solidFill>
                  <a:schemeClr val="bg1"/>
                </a:solidFill>
              </a:rPr>
              <a:t>Public Health Wales</a:t>
            </a:r>
          </a:p>
          <a:p>
            <a:pPr marL="681617" marR="0" lvl="1" indent="0" algn="l" defTabSz="1363233" rtl="0" eaLnBrk="1" fontAlgn="auto" latinLnBrk="0" hangingPunct="1">
              <a:lnSpc>
                <a:spcPct val="9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51069"/>
            <a:ext cx="15773400" cy="20006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55344"/>
            <a:ext cx="15773400" cy="6567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181" y="9580846"/>
            <a:ext cx="780506" cy="551068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7115F8DF-83A7-7CB9-FEED-491099081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66" y="9445493"/>
            <a:ext cx="2799638" cy="802792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525C2CB-F87F-E634-DA9D-47A904B93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1" y="9440639"/>
            <a:ext cx="4308684" cy="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24222"/>
            <a:ext cx="18288000" cy="8226278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4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5" y="4516897"/>
            <a:ext cx="10560845" cy="10853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2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8" y="247361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4034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3"/>
            <a:ext cx="4028400" cy="1126800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/>
          <a:lstStyle/>
          <a:p>
            <a:endParaRPr lang="en-GB" sz="403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9AB21-65E7-4C53-F2A8-92E3562B9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5880100"/>
            <a:ext cx="10561637" cy="194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23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41992"/>
            <a:ext cx="18288000" cy="1008508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4"/>
          </a:p>
        </p:txBody>
      </p:sp>
    </p:spTree>
    <p:extLst>
      <p:ext uri="{BB962C8B-B14F-4D97-AF65-F5344CB8AC3E}">
        <p14:creationId xmlns:p14="http://schemas.microsoft.com/office/powerpoint/2010/main" val="251833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1363233" rtl="0" eaLnBrk="1" latinLnBrk="0" hangingPunct="1">
        <a:lnSpc>
          <a:spcPct val="90000"/>
        </a:lnSpc>
        <a:spcBef>
          <a:spcPct val="0"/>
        </a:spcBef>
        <a:buNone/>
        <a:defRPr sz="6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808" indent="-340808" algn="l" defTabSz="1363233" rtl="0" eaLnBrk="1" latinLnBrk="0" hangingPunct="1">
        <a:lnSpc>
          <a:spcPct val="90000"/>
        </a:lnSpc>
        <a:spcBef>
          <a:spcPts val="1491"/>
        </a:spcBef>
        <a:buFont typeface="Arial" panose="020B0604020202020204" pitchFamily="34" charset="0"/>
        <a:buChar char="•"/>
        <a:defRPr sz="4174" kern="1200">
          <a:solidFill>
            <a:schemeClr val="tx1"/>
          </a:solidFill>
          <a:latin typeface="+mn-lt"/>
          <a:ea typeface="+mn-ea"/>
          <a:cs typeface="+mn-cs"/>
        </a:defRPr>
      </a:lvl1pPr>
      <a:lvl2pPr marL="102242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78" kern="1200">
          <a:solidFill>
            <a:schemeClr val="tx1"/>
          </a:solidFill>
          <a:latin typeface="+mn-lt"/>
          <a:ea typeface="+mn-ea"/>
          <a:cs typeface="+mn-cs"/>
        </a:defRPr>
      </a:lvl2pPr>
      <a:lvl3pPr marL="1704042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82" kern="1200">
          <a:solidFill>
            <a:schemeClr val="tx1"/>
          </a:solidFill>
          <a:latin typeface="+mn-lt"/>
          <a:ea typeface="+mn-ea"/>
          <a:cs typeface="+mn-cs"/>
        </a:defRPr>
      </a:lvl3pPr>
      <a:lvl4pPr marL="2385658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4pPr>
      <a:lvl5pPr marL="306727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5pPr>
      <a:lvl6pPr marL="3748891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6pPr>
      <a:lvl7pPr marL="4430508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7pPr>
      <a:lvl8pPr marL="511212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8pPr>
      <a:lvl9pPr marL="5793741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81617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2pPr>
      <a:lvl3pPr marL="136323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3pPr>
      <a:lvl4pPr marL="204485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4pPr>
      <a:lvl5pPr marL="2726466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5pPr>
      <a:lvl6pPr marL="340808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6pPr>
      <a:lvl7pPr marL="408970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7pPr>
      <a:lvl8pPr marL="4771316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8pPr>
      <a:lvl9pPr marL="545293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linkprotect.cudasvc.com%2Furl%3Fa%3Dhttps%253a%252f%252fwww.meningitis.org%252fdownloadable-materials%252f%253flibrary-type%253d%2526library-topic%253d298%2526language%253d%2526search%253d1%26c%3DE%2C1%2C6T6uc-fZ2HnQRzdYB_j3xQ3IPswsqwFbIF6dMOfvFVy_tipI21mmFoE3p1N74Z3Kmt43q_ajWZ0G8xs_rGLlPVJozLg39CATJm8Ap6AcX1YVbQ%2C%2C%26typo%3D1&amp;data=05%7C02%7Cleony.hiscocks%40wales.nhs.uk%7C824ef1c4d00b4831858408dec8900521%7Cbb5628b8e3284082a856433c9edc8fae%7C0%7C0%7C639168718116982265%7CUnknown%7CTWFpbGZsb3d8eyJFbXB0eU1hcGkiOnRydWUsIlYiOiIwLjAuMDAwMCIsIlAiOiJXaW4zMiIsIkFOIjoiTWFpbCIsIldUIjoyfQ%3D%3D%7C0%7C%7C%7C&amp;sdata=Fyh1EvPzJlbbLK%2FA4kjSKBvATYC8iGfJo5O9pObH5FA%3D&amp;reserved=0" TargetMode="External"/><Relationship Id="rId2" Type="http://schemas.openxmlformats.org/officeDocument/2006/relationships/hyperlink" Target="https://eur03.safelinks.protection.outlook.com/?url=https%3A%2F%2Flinkprotect.cudasvc.com%2Furl%3Fa%3Dhttps%253a%252f%252fwww.meningitis.org%252fget-support%252fget-more-information%252frequest-printed-material%252f%26c%3DE%2C1%2CViQwYe_JsWRJ-DBdw9BswZ-8DyH-Gn_7Akt3ma2WQzAZ_DK0HeaZdXxuxvKi5-ufUQTeDyrxlkHzq7teYAsUVyfQ2-LpaoyYT2aENa1ULTbCiHrl%26typo%3D1&amp;data=05%7C02%7Cleony.hiscocks%40wales.nhs.uk%7C824ef1c4d00b4831858408dec8900521%7Cbb5628b8e3284082a856433c9edc8fae%7C0%7C0%7C639168718117004102%7CUnknown%7CTWFpbGZsb3d8eyJFbXB0eU1hcGkiOnRydWUsIlYiOiIwLjAuMDAwMCIsIlAiOiJXaW4zMiIsIkFOIjoiTWFpbCIsIldUIjoyfQ%3D%3D%7C0%7C%7C%7C&amp;sdata=39%2BLuNe4URuAgPyihbfGmQi6pSWYPuWM103PmER3lcE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resources/university-and-college-new-starters-proactive-letter/" TargetMode="External"/><Relationship Id="rId2" Type="http://schemas.openxmlformats.org/officeDocument/2006/relationships/hyperlink" Target="https://icc.gig.cymru/adnoddau/llythyr-rhagweithiol-ar-gyfer-myfyrwyr-newydd-mewn-prifysgolion-a-cholegau/?_gl=1*1m6p7du*_ga*MTg2Nzk0OTczNy4xNzgwNDg5NzM5*_ga_N9YS5VS5QP*czE3ODM2NzUwNTIkbzc4JGcxJHQxNzgzNjc1MTI1JGo2MCRsMCRoMA.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wales/meningococcal-b-menb-vaccination-programme-urgent-time-limited-response-recent-outbreaks-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ic.wales.nhs.uk/wp-content/uploads/2026/07/Men-B-autumn-offer-PGD-Advisory-Document-v1.0-FINAL.pdf" TargetMode="External"/><Relationship Id="rId2" Type="http://schemas.openxmlformats.org/officeDocument/2006/relationships/hyperlink" Target="https://www.wmic.wales.nhs.uk/pgds-templates-advic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meningococcal-b-menb-time-limited-vaccination-offer-information-for-healthcare-practitioners/menb-time-limited-vaccination-offer-information-for-healthcare-practitioners#information-for-healthcare-practitione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v.uk/government/collections/meningococcal-b-menb-time-limited-vaccination-off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w.vaccines@wales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knowledge-article/menb-vaccine-for-young-people-information-for-health-professionals/" TargetMode="External"/><Relationship Id="rId2" Type="http://schemas.openxmlformats.org/officeDocument/2006/relationships/hyperlink" Target="https://phw.nhs.wales/knowledge-article/menb-vaccine-for-young-peop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w.nhs.wales/knowledge-article/vaccination-for-students/#already%20at%20uni%20or%20college?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:p:/r/sites/PHW_VPDPComms/Shared%20Documents/VPDP/Training/Webinar%20Q%26A%20-%20Meningococcal%20B%20(MenB)%20vaccination%20programme%20urgent%20time-limited%20response%20to%20recent%20outbreaks%20-%20slide%20set%20%5B24%20June%202026%5D.pptx?d=w1163b04b081a48469f186c1184cf43d9&amp;csf=1&amp;web=1&amp;e=k2ZQgh" TargetMode="External"/><Relationship Id="rId2" Type="http://schemas.openxmlformats.org/officeDocument/2006/relationships/hyperlink" Target="https://phw.nhs.wales/resources/meningococcal-b-menb-vaccination-programme-urgent-time-limited-response-to-recent-outbreaks-training-slide-s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hswales365.sharepoint.com/:v:/r/sites/PHW_VPDPComms/Shared%20Documents/VPDP/Training/Webinar%20Q%26A%20-%20Meningococcal%20B%20(MenB)%20vaccination%20programme%20-%20urgent%20time-limited%20response%20to%20recent%20outbreaks%20-%20recording.mp4?csf=1&amp;web=1&amp;e=SgauqO&amp;nav=eyJyZWZlcnJhbEluZm8iOnsicmVmZXJyYWxBcHAiOiJTdHJlYW1XZWJBcHAiLCJyZWZlcnJhbFZpZXciOiJTaGFyZURpYWxvZy1MaW5rIiwicmVmZXJyYWxBcHBQbGF0Zm9ybSI6IldlYiIsInJlZmVycmFsTW9kZSI6InZpZXcifX0%3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hw.brandkitapp.com/log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-ws.agility.cloud/ViewArticle.html?sp=Sbrechiadmeningococolgrpbmenbiboblifancmeningococcalgroupbmenbvaccinationforyoungpeople" TargetMode="External"/><Relationship Id="rId2" Type="http://schemas.openxmlformats.org/officeDocument/2006/relationships/hyperlink" Target="https://phw.nhs.wales/resources/meningococcal-group-b-menb-vaccination-for-young-peop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ublichealthwales-ws.agility.cloud/ViewProduct.html?sp=Smenbvaccinebrechlynmenbpo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hw.nhs.wales/resources/menb-student-invite-letter-templ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hw.nhs.wales/resources/menb-vaccine-consent-form-unpopulated-templ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ublichealthwales-ws.agility.cloud/ViewProduct.html?sp=Scovid19fluvaccinationrecordcardpackof2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34AAC-32DC-A563-FA96-6355F7583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095" y="4516897"/>
            <a:ext cx="13944672" cy="250924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6000" dirty="0">
                <a:latin typeface="Arial"/>
                <a:cs typeface="Arial"/>
              </a:rPr>
              <a:t>MenB vaccine for young people resources</a:t>
            </a:r>
            <a:endParaRPr lang="en-US" sz="6000" dirty="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A8CC0-8C56-CC04-DA11-18422BE0D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GB" sz="3750">
                <a:cs typeface="Arial"/>
              </a:rPr>
              <a:t>July 2026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7EE42-D684-84E5-7AF8-82ABBB9F0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70">
                <a:solidFill>
                  <a:schemeClr val="bg1"/>
                </a:solidFill>
              </a:rPr>
              <a:t>Vaccine Preventable Disease Programme</a:t>
            </a:r>
          </a:p>
          <a:p>
            <a:r>
              <a:rPr lang="en-GB" sz="3670">
                <a:solidFill>
                  <a:schemeClr val="bg1"/>
                </a:solidFill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58303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102C-7B42-39AB-283C-0594E599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600" dirty="0">
                <a:cs typeface="Arial"/>
              </a:rPr>
              <a:t>Meningitis &amp; Sepsis </a:t>
            </a:r>
            <a:r>
              <a:rPr lang="en-GB" sz="6600">
                <a:cs typeface="Arial"/>
              </a:rPr>
              <a:t>Signs and</a:t>
            </a:r>
            <a:r>
              <a:rPr lang="en-GB" sz="6600" dirty="0">
                <a:cs typeface="Arial"/>
              </a:rPr>
              <a:t> Symptoms checker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C335-02EF-6CC8-AC28-F7AB7A1C3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9794210" cy="656729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4200">
                <a:cs typeface="Arial"/>
              </a:rPr>
              <a:t>Bilingual drinks coasters, available free to order from</a:t>
            </a:r>
            <a:endParaRPr lang="en-US" sz="4200">
              <a:cs typeface="Arial"/>
            </a:endParaRPr>
          </a:p>
          <a:p>
            <a:pPr marL="340360" indent="-340360"/>
            <a:r>
              <a:rPr lang="en-US" sz="4200" dirty="0">
                <a:cs typeface="Arial"/>
                <a:hlinkClick r:id="rId2"/>
              </a:rPr>
              <a:t>Request printed material - Meningitis Research Foundation</a:t>
            </a:r>
            <a:endParaRPr lang="en-GB" sz="4200">
              <a:cs typeface="Arial"/>
            </a:endParaRPr>
          </a:p>
          <a:p>
            <a:pPr marL="0" indent="0">
              <a:buNone/>
            </a:pPr>
            <a:r>
              <a:rPr lang="en-US" sz="4200">
                <a:cs typeface="Arial"/>
              </a:rPr>
              <a:t>(stipulate Bilingual Welsh version on request form) </a:t>
            </a:r>
          </a:p>
          <a:p>
            <a:pPr marL="0" indent="0">
              <a:buNone/>
            </a:pPr>
            <a:endParaRPr lang="en-US" sz="4200" dirty="0">
              <a:cs typeface="Arial"/>
            </a:endParaRPr>
          </a:p>
          <a:p>
            <a:pPr marL="340360" indent="-340360"/>
            <a:r>
              <a:rPr lang="en-US" sz="4200" dirty="0">
                <a:cs typeface="Arial"/>
                <a:hlinkClick r:id="rId3"/>
              </a:rPr>
              <a:t>Further Downloadable materials - Meningitis Research Foundation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A2969-2655-0D42-09CF-2A202BBF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F97B1-3281-1028-7E9E-28B20968D0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649" b="50480"/>
          <a:stretch>
            <a:fillRect/>
          </a:stretch>
        </p:blipFill>
        <p:spPr>
          <a:xfrm>
            <a:off x="13334281" y="289192"/>
            <a:ext cx="4447289" cy="4581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446F3E-6083-61D9-F2CD-51D60F271F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480" b="-736"/>
          <a:stretch>
            <a:fillRect/>
          </a:stretch>
        </p:blipFill>
        <p:spPr>
          <a:xfrm>
            <a:off x="10685789" y="4726893"/>
            <a:ext cx="4447289" cy="45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EBE1-4EEA-4436-7E62-DDD2E652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University and college new starters proactive letter</a:t>
            </a:r>
          </a:p>
          <a:p>
            <a:endParaRPr lang="en-GB" sz="655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8BAF-94E8-3CDD-C844-B5548636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612958"/>
            <a:ext cx="7757344" cy="6709683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3200">
                <a:cs typeface="Arial"/>
              </a:rPr>
              <a:t>This proactive letter for university and college new starters provides important guidance for new college and university students in Wales.</a:t>
            </a:r>
          </a:p>
          <a:p>
            <a:pPr marL="340360" indent="-340360"/>
            <a:r>
              <a:rPr lang="en-GB" sz="3200">
                <a:cs typeface="Arial"/>
              </a:rPr>
              <a:t>Welsh version available here: </a:t>
            </a:r>
            <a:r>
              <a:rPr lang="en-GB" sz="3200" dirty="0">
                <a:ea typeface="+mn-lt"/>
                <a:cs typeface="+mn-lt"/>
                <a:hlinkClick r:id="rId2"/>
              </a:rPr>
              <a:t>Llythyr rhagweithiol ar gyfer myfyrwyr newydd mewn prifysgolion a cholegau - Iechyd Cyhoeddus Cymru</a:t>
            </a:r>
          </a:p>
          <a:p>
            <a:pPr marL="340360" indent="-340360"/>
            <a:r>
              <a:rPr lang="en-GB" sz="3200">
                <a:cs typeface="Arial"/>
              </a:rPr>
              <a:t>English version available here: </a:t>
            </a:r>
            <a:r>
              <a:rPr lang="en-GB" sz="3200" dirty="0">
                <a:ea typeface="+mn-lt"/>
                <a:cs typeface="+mn-lt"/>
                <a:hlinkClick r:id="rId3"/>
              </a:rPr>
              <a:t>University and college new starters proactive letter - Public Health Wales</a:t>
            </a:r>
            <a:endParaRPr lang="en-GB" sz="32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66922-649B-168F-D956-1E0F552C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Content Placeholder 5" descr="A paper with text on it&#10;&#10;AI-generated content may be incorrect.">
            <a:extLst>
              <a:ext uri="{FF2B5EF4-FFF2-40B4-BE49-F238E27FC236}">
                <a16:creationId xmlns:a16="http://schemas.microsoft.com/office/drawing/2014/main" id="{1D7E920E-9636-93E0-4118-B16EF37EB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135" y="1551848"/>
            <a:ext cx="3976304" cy="561439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8CDA137E-187F-6089-6E43-40A3BA756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990" y="2927700"/>
            <a:ext cx="4309800" cy="606559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18320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598A-EDA2-3BFF-3008-5CCF2E9B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Welsh Health Circular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C96B-AB94-D1B3-AC99-C4804155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15773400" cy="5822500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ea typeface="+mn-lt"/>
                <a:cs typeface="+mn-lt"/>
                <a:hlinkClick r:id="rId2"/>
              </a:rPr>
              <a:t>Meningococcal B (MenB) vaccination programme: urgent time-limited response to recent outbreaks (WHC/2026/026) [HTML] | GOV.WALES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9BFAD-F993-4F6C-92BE-70D3E517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5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96C2-EA2F-E23D-5D50-EAE6D0A7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PGD </a:t>
            </a:r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78C5-E4D0-6AC5-4012-C003975FF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00580"/>
            <a:ext cx="15773400" cy="4037175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cs typeface="Arial"/>
              </a:rPr>
              <a:t>Available from the WMAS website: </a:t>
            </a:r>
            <a:r>
              <a:rPr lang="en-GB" sz="4150">
                <a:ea typeface="+mn-lt"/>
                <a:cs typeface="+mn-lt"/>
                <a:hlinkClick r:id="rId2"/>
              </a:rPr>
              <a:t>Patient Group Directions (PGD) - Welsh Medicines Advice Service</a:t>
            </a:r>
            <a:r>
              <a:rPr lang="en-GB" sz="4150">
                <a:ea typeface="+mn-lt"/>
                <a:cs typeface="+mn-lt"/>
              </a:rPr>
              <a:t> </a:t>
            </a:r>
            <a:endParaRPr lang="en-GB">
              <a:ea typeface="+mn-lt"/>
              <a:cs typeface="+mn-lt"/>
            </a:endParaRPr>
          </a:p>
          <a:p>
            <a:pPr marL="340360" indent="-340360"/>
            <a:endParaRPr lang="en-GB" sz="4150">
              <a:ea typeface="+mn-lt"/>
              <a:cs typeface="+mn-lt"/>
            </a:endParaRPr>
          </a:p>
          <a:p>
            <a:pPr marL="340360" indent="-340360"/>
            <a:r>
              <a:rPr lang="en-GB" sz="4150">
                <a:ea typeface="+mn-lt"/>
                <a:cs typeface="+mn-lt"/>
                <a:hlinkClick r:id="rId3"/>
              </a:rPr>
              <a:t>Men-B-autumn-offer-PGD-Advisory-Document-v1.0-FINAL.pdf</a:t>
            </a:r>
            <a:endParaRPr lang="en-GB" sz="415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37B1B-4548-7C36-2D07-42B197B9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0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1828-3399-1241-3CFD-60D752D1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Information for HCP - UKHSA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8D99-75D3-AC25-EFFD-48AE031D1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ea typeface="+mn-lt"/>
                <a:cs typeface="+mn-lt"/>
                <a:hlinkClick r:id="rId2"/>
              </a:rPr>
              <a:t>MenB time limited vaccination offer: information for healthcare practitioners - GOV.UK</a:t>
            </a:r>
            <a:endParaRPr lang="en-GB" sz="4150">
              <a:cs typeface="Arial"/>
            </a:endParaRPr>
          </a:p>
          <a:p>
            <a:pPr marL="340360" indent="-340360"/>
            <a:endParaRPr lang="en-GB" sz="4150">
              <a:cs typeface="Arial"/>
            </a:endParaRPr>
          </a:p>
          <a:p>
            <a:pPr marL="340360" indent="-340360"/>
            <a:endParaRPr lang="en-GB" sz="415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ABE4E-DC48-9E69-EB46-5BD95FE3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5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EFE5-2469-6EB0-31ED-E7E55783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Other UK countries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8CAC-F0C2-9379-70BB-4F68D33D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7483571" cy="6567297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ea typeface="+mn-lt"/>
                <a:cs typeface="+mn-lt"/>
              </a:rPr>
              <a:t>Information for other UK countries can be found here: </a:t>
            </a:r>
            <a:r>
              <a:rPr lang="en-GB" sz="4150">
                <a:ea typeface="+mn-lt"/>
                <a:cs typeface="+mn-lt"/>
                <a:hlinkClick r:id="rId2"/>
              </a:rPr>
              <a:t>Meningococcal B (MenB) time limited vaccination offer - GOV.UK</a:t>
            </a:r>
            <a:endParaRPr lang="en-GB" sz="415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70D27-8825-A464-A057-4584AC25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8B5BC7CA-F441-F5E8-D214-11F10D0E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862" y="1073424"/>
            <a:ext cx="4809830" cy="723535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7515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839D-A15C-EA70-5DC0-000C0576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98" y="607635"/>
            <a:ext cx="15676631" cy="1105127"/>
          </a:xfrm>
        </p:spPr>
        <p:txBody>
          <a:bodyPr lIns="90879" tIns="45440" rIns="90879" bIns="45440" anchor="t"/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/>
              <a:t>Contacts for queries</a:t>
            </a:r>
            <a:endParaRPr lang="en-GB" sz="6000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92E0-100F-16E0-B3BD-8ADEFAA6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998" y="2183718"/>
            <a:ext cx="15676631" cy="6759589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3200"/>
              <a:t>In the first instance, please contact your local vaccine health board contact. They should be able to help you.</a:t>
            </a:r>
            <a:endParaRPr lang="en-GB" sz="3200">
              <a:cs typeface="Arial"/>
            </a:endParaRPr>
          </a:p>
          <a:p>
            <a:pPr indent="0" algn="ctr">
              <a:buNone/>
            </a:pPr>
            <a:r>
              <a:rPr lang="en-GB" sz="3200" dirty="0">
                <a:hlinkClick r:id="rId3"/>
              </a:rPr>
              <a:t>Vaccine contacts - Public Health Wales</a:t>
            </a:r>
            <a:endParaRPr lang="en-GB" sz="3200" dirty="0"/>
          </a:p>
          <a:p>
            <a:pPr indent="0" algn="ctr">
              <a:buNone/>
            </a:pPr>
            <a:endParaRPr lang="en-GB" sz="3200"/>
          </a:p>
          <a:p>
            <a:pPr indent="0" algn="ctr">
              <a:buNone/>
            </a:pPr>
            <a:endParaRPr lang="en-GB" sz="3200"/>
          </a:p>
          <a:p>
            <a:pPr indent="0" algn="ctr">
              <a:buNone/>
            </a:pPr>
            <a:endParaRPr lang="en-GB" sz="3200">
              <a:cs typeface="Arial"/>
            </a:endParaRPr>
          </a:p>
          <a:p>
            <a:pPr indent="0" algn="ctr">
              <a:buNone/>
            </a:pPr>
            <a:r>
              <a:rPr lang="en-GB" sz="3200"/>
              <a:t>Contact the Vaccine Preventable Disease Programme at  </a:t>
            </a:r>
            <a:r>
              <a:rPr lang="en-GB" sz="3200">
                <a:hlinkClick r:id="rId4"/>
              </a:rPr>
              <a:t>phw.vaccines@wales.nhs.uk</a:t>
            </a:r>
            <a:r>
              <a:rPr lang="en-GB" sz="3200"/>
              <a:t> </a:t>
            </a:r>
            <a:endParaRPr lang="en-GB" sz="3200">
              <a:cs typeface="Arial"/>
            </a:endParaRPr>
          </a:p>
          <a:p>
            <a:pPr indent="0">
              <a:buNone/>
            </a:pPr>
            <a:r>
              <a:rPr lang="en-GB" sz="3200">
                <a:highlight>
                  <a:srgbClr val="FFFFFF"/>
                </a:highlight>
                <a:cs typeface="Arial"/>
              </a:rPr>
              <a:t>The delivery of this programme is via local health board vaccination teams and </a:t>
            </a:r>
            <a:r>
              <a:rPr lang="en-GB" sz="3200" b="1">
                <a:highlight>
                  <a:srgbClr val="FFFFFF"/>
                </a:highlight>
                <a:cs typeface="Arial"/>
              </a:rPr>
              <a:t>not through general practitioners or pharmacies</a:t>
            </a:r>
            <a:r>
              <a:rPr lang="en-GB" sz="3200">
                <a:highlight>
                  <a:srgbClr val="FFFFFF"/>
                </a:highlight>
                <a:cs typeface="Arial"/>
              </a:rPr>
              <a:t>. Therefore, if queries are mistakenly directed to GPs or pharmacies about the programme, individual queries should be signposted to their local health board</a:t>
            </a:r>
            <a:endParaRPr lang="en-GB" sz="3200">
              <a:cs typeface="Arial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7BB9CE9-5B00-FF75-4B21-954DCEAB2364}"/>
              </a:ext>
            </a:extLst>
          </p:cNvPr>
          <p:cNvSpPr/>
          <p:nvPr/>
        </p:nvSpPr>
        <p:spPr>
          <a:xfrm>
            <a:off x="8465308" y="3879933"/>
            <a:ext cx="1354916" cy="168112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034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BD3693F-43AF-0CE1-171B-5570DE4DD1D4}"/>
              </a:ext>
            </a:extLst>
          </p:cNvPr>
          <p:cNvSpPr txBox="1">
            <a:spLocks/>
          </p:cNvSpPr>
          <p:nvPr/>
        </p:nvSpPr>
        <p:spPr>
          <a:xfrm>
            <a:off x="16471769" y="9566274"/>
            <a:ext cx="775718" cy="547688"/>
          </a:xfrm>
          <a:prstGeom prst="rect">
            <a:avLst/>
          </a:prstGeom>
        </p:spPr>
        <p:txBody>
          <a:bodyPr lIns="137160" tIns="68580" rIns="137160" bIns="68580" anchor="t"/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5">
                <a:cs typeface="Arial"/>
              </a:rPr>
              <a:t>39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C3BF-0BB8-1469-B201-75F2AF14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7675" y="9448233"/>
            <a:ext cx="13405757" cy="236084"/>
          </a:xfrm>
        </p:spPr>
        <p:txBody>
          <a:bodyPr lIns="137160" tIns="68580" rIns="137160" bIns="68580" anchor="t"/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/>
              <a:t>Meningococcal B (</a:t>
            </a:r>
            <a:r>
              <a:rPr lang="en-GB" sz="2100" err="1"/>
              <a:t>MenB</a:t>
            </a:r>
            <a:r>
              <a:rPr lang="en-GB" sz="2100"/>
              <a:t>) vaccination programme: urgent time-limited response to recent outbreaks ​</a:t>
            </a:r>
            <a:r>
              <a:rPr lang="en-GB"/>
              <a:t>  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4C7A-FC49-182F-56D6-8712C82E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Webpages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DF2C-9470-5DE9-93B7-0E08C780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15773400" cy="5011984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ea typeface="+mn-lt"/>
                <a:cs typeface="+mn-lt"/>
                <a:hlinkClick r:id="rId2"/>
              </a:rPr>
              <a:t>MenB vaccine for young people - Public Health Wales</a:t>
            </a:r>
          </a:p>
          <a:p>
            <a:pPr marL="340360" indent="-340360"/>
            <a:endParaRPr lang="en-GB" sz="4150">
              <a:ea typeface="+mn-lt"/>
              <a:cs typeface="+mn-lt"/>
            </a:endParaRPr>
          </a:p>
          <a:p>
            <a:pPr marL="340360" indent="-340360"/>
            <a:r>
              <a:rPr lang="en-GB" sz="4150">
                <a:ea typeface="+mn-lt"/>
                <a:cs typeface="+mn-lt"/>
                <a:hlinkClick r:id="rId3"/>
              </a:rPr>
              <a:t>MenB vaccine for young people – information for health professionals - Public Health Wales</a:t>
            </a:r>
          </a:p>
          <a:p>
            <a:pPr marL="340360" indent="-340360"/>
            <a:endParaRPr lang="en-GB" sz="4150">
              <a:ea typeface="+mn-lt"/>
              <a:cs typeface="+mn-lt"/>
            </a:endParaRPr>
          </a:p>
          <a:p>
            <a:pPr marL="340360" indent="-340360"/>
            <a:r>
              <a:rPr lang="en-GB" sz="4150">
                <a:ea typeface="+mn-lt"/>
                <a:cs typeface="+mn-lt"/>
                <a:hlinkClick r:id="rId4"/>
              </a:rPr>
              <a:t>Vaccination for students - Public Health Wales</a:t>
            </a:r>
            <a:endParaRPr lang="en-GB" sz="415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FAFDC-31DF-06AF-D65D-B89A942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1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9E7D-5D5D-447B-50BB-8A6032F9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84B8-6604-187F-2FEE-23B89FFDD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999593"/>
            <a:ext cx="15773400" cy="7323048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3600">
                <a:cs typeface="Arial"/>
              </a:rPr>
              <a:t>You can view the training slide set here: </a:t>
            </a:r>
            <a:r>
              <a:rPr lang="en-GB" sz="3600" dirty="0">
                <a:ea typeface="+mn-lt"/>
                <a:cs typeface="+mn-lt"/>
                <a:hlinkClick r:id="rId2"/>
              </a:rPr>
              <a:t>Meningococcal B (MenB) vaccination programme: urgent time-limited response to recent outbreaks – Training slide set - Public Health Wales</a:t>
            </a:r>
            <a:br>
              <a:rPr lang="en-GB" sz="3600" dirty="0">
                <a:ea typeface="+mn-lt"/>
                <a:cs typeface="+mn-lt"/>
              </a:rPr>
            </a:br>
            <a:endParaRPr lang="en-US" sz="3600">
              <a:ea typeface="+mn-lt"/>
              <a:cs typeface="+mn-lt"/>
            </a:endParaRPr>
          </a:p>
          <a:p>
            <a:pPr marL="340360" indent="-340360"/>
            <a:r>
              <a:rPr lang="en-GB" sz="3600" dirty="0">
                <a:cs typeface="Arial"/>
              </a:rPr>
              <a:t>There was a Q&amp;A webinar on the Meningococcal B (</a:t>
            </a:r>
            <a:r>
              <a:rPr lang="en-GB" sz="3600" dirty="0" err="1">
                <a:cs typeface="Arial"/>
              </a:rPr>
              <a:t>MenB</a:t>
            </a:r>
            <a:r>
              <a:rPr lang="en-GB" sz="3600" dirty="0">
                <a:cs typeface="Arial"/>
              </a:rPr>
              <a:t>) vaccination programme: urgent time-limited response to recent outbreaks</a:t>
            </a:r>
          </a:p>
          <a:p>
            <a:pPr marL="1022350" lvl="1" indent="-340360">
              <a:buFont typeface="Courier New" panose="020B0604020202020204" pitchFamily="34" charset="0"/>
              <a:buChar char="o"/>
            </a:pPr>
            <a:r>
              <a:rPr lang="en-GB" sz="3200">
                <a:cs typeface="Arial"/>
              </a:rPr>
              <a:t>You can view the slide set from the webinar here: </a:t>
            </a:r>
            <a:r>
              <a:rPr lang="en-GB" sz="3200" dirty="0">
                <a:ea typeface="+mn-lt"/>
                <a:cs typeface="+mn-lt"/>
                <a:hlinkClick r:id="rId3"/>
              </a:rPr>
              <a:t>Webinar Q&amp;A - Meningococcal B (MenB) vaccination programme urgent time-limited response to recent outbreaks - slide set [24 June 2026].pptx</a:t>
            </a:r>
            <a:endParaRPr lang="en-GB" sz="3200">
              <a:cs typeface="Arial"/>
            </a:endParaRPr>
          </a:p>
          <a:p>
            <a:pPr marL="1022350" lvl="1" indent="-340360">
              <a:buFont typeface="Courier New" panose="020B0604020202020204" pitchFamily="34" charset="0"/>
              <a:buChar char="o"/>
            </a:pPr>
            <a:r>
              <a:rPr lang="en-GB" sz="3200">
                <a:cs typeface="Arial"/>
              </a:rPr>
              <a:t>You can view a recording of the webinar here (NHS employees only): </a:t>
            </a:r>
            <a:r>
              <a:rPr lang="en-GB" sz="3200" dirty="0">
                <a:ea typeface="+mn-lt"/>
                <a:cs typeface="+mn-lt"/>
                <a:hlinkClick r:id="rId4"/>
              </a:rPr>
              <a:t>Webinar Q&amp;A - Meningococcal B (MenB) vaccination programme - urgent time-limited response to recent outbreaks - recording.mp4</a:t>
            </a:r>
            <a:endParaRPr lang="en-GB" sz="32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D1CFE-8B79-2CC2-A61F-B93ACBDB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6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2BBE-DDCB-5F78-E72F-13E268F7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 err="1">
                <a:cs typeface="Arial"/>
              </a:rPr>
              <a:t>Brandkit</a:t>
            </a:r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AFCC9-7152-7725-F044-553C6FEA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6388480" cy="6567297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cs typeface="Arial"/>
              </a:rPr>
              <a:t>Public health Wales Asset Library – </a:t>
            </a:r>
            <a:r>
              <a:rPr lang="en-GB" sz="4150" err="1">
                <a:cs typeface="Arial"/>
              </a:rPr>
              <a:t>MenB</a:t>
            </a:r>
            <a:r>
              <a:rPr lang="en-GB" sz="4150">
                <a:cs typeface="Arial"/>
              </a:rPr>
              <a:t> Vaccination Programme -Digital resources (registration is required)</a:t>
            </a:r>
          </a:p>
          <a:p>
            <a:pPr marL="340360" indent="-340360"/>
            <a:r>
              <a:rPr lang="en-GB" sz="4150">
                <a:ea typeface="+mn-lt"/>
                <a:cs typeface="+mn-lt"/>
                <a:hlinkClick r:id="rId2"/>
              </a:rPr>
              <a:t>Public Health Wales Asset Library Log In</a:t>
            </a:r>
            <a:endParaRPr lang="en-GB" sz="415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66310-BAF4-1027-6405-A9362419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2D0C1C1-D805-5588-DC50-957AE3A0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20" t="294" r="56987" b="-193"/>
          <a:stretch>
            <a:fillRect/>
          </a:stretch>
        </p:blipFill>
        <p:spPr>
          <a:xfrm>
            <a:off x="8118381" y="2595841"/>
            <a:ext cx="4329507" cy="5661678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0379D7E-54FC-EE55-DB57-3A4FAEEE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418" r="-109" b="-193"/>
          <a:stretch>
            <a:fillRect/>
          </a:stretch>
        </p:blipFill>
        <p:spPr>
          <a:xfrm>
            <a:off x="12627404" y="2590150"/>
            <a:ext cx="4385477" cy="56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60C5-8A1B-CDA5-E9E2-FB286909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Leaflet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2DF4-2162-3280-EAF1-50C2D8D1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14132"/>
            <a:ext cx="5698574" cy="6304428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2800">
                <a:cs typeface="Arial"/>
              </a:rPr>
              <a:t>The leaflet has been created in a plain text version to allow for local printing. It is available bilingually. </a:t>
            </a:r>
          </a:p>
          <a:p>
            <a:pPr marL="340360" indent="-340360"/>
            <a:r>
              <a:rPr lang="en-GB" sz="2800">
                <a:cs typeface="Arial"/>
              </a:rPr>
              <a:t>It is available for viewing on the website here: </a:t>
            </a:r>
            <a:r>
              <a:rPr lang="en-GB" sz="2800">
                <a:ea typeface="+mn-lt"/>
                <a:cs typeface="+mn-lt"/>
                <a:hlinkClick r:id="rId2"/>
              </a:rPr>
              <a:t>Meningococcal Group B (MenB) vaccination for young people - Public Health Wales</a:t>
            </a:r>
            <a:endParaRPr lang="en-GB" sz="2800">
              <a:ea typeface="+mn-lt"/>
              <a:cs typeface="+mn-lt"/>
            </a:endParaRPr>
          </a:p>
          <a:p>
            <a:pPr marL="340360" indent="-340360"/>
            <a:r>
              <a:rPr lang="en-GB" sz="2800">
                <a:cs typeface="Arial"/>
              </a:rPr>
              <a:t>You can also download the digital version from our web shop here: </a:t>
            </a:r>
            <a:r>
              <a:rPr lang="en-GB" sz="2800">
                <a:ea typeface="+mn-lt"/>
                <a:cs typeface="+mn-lt"/>
                <a:hlinkClick r:id="rId3"/>
              </a:rPr>
              <a:t>Taflen Plaen MenB i bobl ifanc | MenB for young people Plain Leaflet - Public Health Wales</a:t>
            </a:r>
            <a:endParaRPr lang="en-GB" sz="2800"/>
          </a:p>
          <a:p>
            <a:pPr marL="340360" indent="-340360"/>
            <a:endParaRPr lang="en-GB" sz="28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3488A-95A6-5658-ABA5-D3E54409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A page of a medical information&#10;&#10;AI-generated content may be incorrect.">
            <a:extLst>
              <a:ext uri="{FF2B5EF4-FFF2-40B4-BE49-F238E27FC236}">
                <a16:creationId xmlns:a16="http://schemas.microsoft.com/office/drawing/2014/main" id="{3224AA0C-11A0-BD54-0A13-DBD037E58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525" y="1797554"/>
            <a:ext cx="4571799" cy="64777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 descr="A page of a paper with text and images&#10;&#10;AI-generated content may be incorrect.">
            <a:extLst>
              <a:ext uri="{FF2B5EF4-FFF2-40B4-BE49-F238E27FC236}">
                <a16:creationId xmlns:a16="http://schemas.microsoft.com/office/drawing/2014/main" id="{366F00BC-AF6E-7D8C-007E-704B75C7E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0057" y="1808520"/>
            <a:ext cx="4586580" cy="647392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94675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B7B6-7B1F-3478-DCD0-D4140C7E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Poster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DC03-B543-3062-C83A-566873DF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634863"/>
            <a:ext cx="7089338" cy="4946266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000">
                <a:cs typeface="Arial"/>
              </a:rPr>
              <a:t>Shortly available to order from our web shop here: </a:t>
            </a:r>
            <a:r>
              <a:rPr lang="en-GB" sz="4000" dirty="0">
                <a:ea typeface="+mn-lt"/>
                <a:cs typeface="+mn-lt"/>
                <a:hlinkClick r:id="rId2"/>
              </a:rPr>
              <a:t>MenB Vaccine / Brechlyn MenB poster - Public Health Wales</a:t>
            </a:r>
            <a:endParaRPr lang="en-US" sz="4000" dirty="0">
              <a:cs typeface="Arial"/>
            </a:endParaRPr>
          </a:p>
          <a:p>
            <a:pPr marL="340360" indent="-340360"/>
            <a:endParaRPr lang="en-GB" sz="415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0B3B9-1C58-0187-1027-C25F8E60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A brochure with a group of people&#10;&#10;AI-generated content may be incorrect.">
            <a:extLst>
              <a:ext uri="{FF2B5EF4-FFF2-40B4-BE49-F238E27FC236}">
                <a16:creationId xmlns:a16="http://schemas.microsoft.com/office/drawing/2014/main" id="{0CC13A05-115E-5963-525D-9B07173DC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285" y="858595"/>
            <a:ext cx="5591627" cy="79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E5E0-4466-809B-EB98-81B130E3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600">
                <a:cs typeface="Arial"/>
              </a:rPr>
              <a:t>Template invitation letter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40C7-A1BF-0AD5-B067-525BAC5A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5578114" cy="6567297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200">
                <a:cs typeface="Arial"/>
              </a:rPr>
              <a:t>Available bilingually here: </a:t>
            </a:r>
            <a:r>
              <a:rPr lang="en-GB" sz="4200">
                <a:ea typeface="+mn-lt"/>
                <a:cs typeface="+mn-lt"/>
                <a:hlinkClick r:id="rId2"/>
              </a:rPr>
              <a:t>MenB student invite letter template - Public Health Wales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9EA3-45ED-2E27-8755-700AB68E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41D3A-5287-CA6F-D1C5-350B8956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635" y="1876360"/>
            <a:ext cx="4683692" cy="658248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 descr="A paper with text and a qr code&#10;&#10;AI-generated content may be incorrect.">
            <a:extLst>
              <a:ext uri="{FF2B5EF4-FFF2-40B4-BE49-F238E27FC236}">
                <a16:creationId xmlns:a16="http://schemas.microsoft.com/office/drawing/2014/main" id="{D8D3D1BF-5273-C7F6-B899-D3FDF724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8137" y="1875255"/>
            <a:ext cx="4727966" cy="66062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7544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A419-E346-4C3C-1D27-FC548FCD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600">
                <a:cs typeface="Arial"/>
              </a:rPr>
              <a:t>Template consent form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0453F-7801-3D57-F7F9-4374859C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5939494" cy="6567297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cs typeface="Arial"/>
              </a:rPr>
              <a:t>Available bilingually here: </a:t>
            </a:r>
            <a:r>
              <a:rPr lang="en-GB" sz="4150">
                <a:ea typeface="+mn-lt"/>
                <a:cs typeface="+mn-lt"/>
                <a:hlinkClick r:id="rId2"/>
              </a:rPr>
              <a:t>MenB vaccine consent form – Unpopulated template - Public Health Wales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73FF6-FF8A-9199-07F6-38F000EC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A close-up of a form&#10;&#10;AI-generated content may be incorrect.">
            <a:extLst>
              <a:ext uri="{FF2B5EF4-FFF2-40B4-BE49-F238E27FC236}">
                <a16:creationId xmlns:a16="http://schemas.microsoft.com/office/drawing/2014/main" id="{02138CC0-CBF0-ECC5-E55D-06A094E87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24" y="1867211"/>
            <a:ext cx="4728454" cy="655676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 descr="A close-up of a form&#10;&#10;AI-generated content may be incorrect.">
            <a:extLst>
              <a:ext uri="{FF2B5EF4-FFF2-40B4-BE49-F238E27FC236}">
                <a16:creationId xmlns:a16="http://schemas.microsoft.com/office/drawing/2014/main" id="{70A6A995-E750-54FD-35C2-CCF827E42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567" y="1863917"/>
            <a:ext cx="4493715" cy="655247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7094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F7C8-AD93-1431-A77B-7B738119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550">
                <a:cs typeface="Arial"/>
              </a:rPr>
              <a:t>Record card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98DF-D449-BF27-D0E3-B70BFC4B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5344"/>
            <a:ext cx="7374062" cy="5789641"/>
          </a:xfrm>
        </p:spPr>
        <p:txBody>
          <a:bodyPr lIns="91440" tIns="45720" rIns="91440" bIns="45720" anchor="t"/>
          <a:lstStyle/>
          <a:p>
            <a:pPr marL="340360" indent="-340360"/>
            <a:r>
              <a:rPr lang="en-GB" sz="4150">
                <a:cs typeface="Arial"/>
              </a:rPr>
              <a:t>Available to order from </a:t>
            </a:r>
            <a:r>
              <a:rPr lang="en-GB" sz="4150">
                <a:ea typeface="+mn-lt"/>
                <a:cs typeface="+mn-lt"/>
                <a:hlinkClick r:id="rId2"/>
              </a:rPr>
              <a:t>Vaccination Record Card - Public Health Wales</a:t>
            </a:r>
            <a:endParaRPr lang="en-GB">
              <a:cs typeface="Arial"/>
            </a:endParaRPr>
          </a:p>
          <a:p>
            <a:pPr marL="340360" indent="-340360"/>
            <a:r>
              <a:rPr lang="en-GB" sz="4150">
                <a:cs typeface="Arial"/>
              </a:rPr>
              <a:t>These are recommended for individuals to track doses, particularly where vaccinations may be received across different countries.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84259-1660-4C79-6DF7-FD0E28A7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0CCE-8DCC-44DC-A653-AE62B1D84A5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 descr="A blue and white card with a qr code&#10;&#10;AI-generated content may be incorrect.">
            <a:extLst>
              <a:ext uri="{FF2B5EF4-FFF2-40B4-BE49-F238E27FC236}">
                <a16:creationId xmlns:a16="http://schemas.microsoft.com/office/drawing/2014/main" id="{F203EDFB-3356-B05A-9F29-0947971B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69" b="1069"/>
          <a:stretch>
            <a:fillRect/>
          </a:stretch>
        </p:blipFill>
        <p:spPr>
          <a:xfrm>
            <a:off x="8770630" y="2552608"/>
            <a:ext cx="7991099" cy="580060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4428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faf355-f7ae-47f3-8f93-739a60756710" xsi:nil="true"/>
    <Archive xmlns="c5c4c049-fd51-4c1e-8931-c678015eeba8">false</Archive>
    <Language xmlns="c5c4c049-fd51-4c1e-8931-c678015eeba8" xsi:nil="true"/>
    <lcf76f155ced4ddcb4097134ff3c332f xmlns="c5c4c049-fd51-4c1e-8931-c678015eeba8">
      <Terms xmlns="http://schemas.microsoft.com/office/infopath/2007/PartnerControls"/>
    </lcf76f155ced4ddcb4097134ff3c332f>
    <Archive0 xmlns="c5c4c049-fd51-4c1e-8931-c678015eeba8">false</Archive0>
    <Typeofresource xmlns="c5c4c049-fd51-4c1e-8931-c678015eeba8">Supporting document</Typeofresource>
    <Date xmlns="c5c4c049-fd51-4c1e-8931-c678015eeba8" xsi:nil="true"/>
    <ISBNnumber xmlns="c5c4c049-fd51-4c1e-8931-c678015eeba8" xsi:nil="true"/>
    <Vaccinename xmlns="c5c4c049-fd51-4c1e-8931-c678015eeba8">
      <Value>MenB</Value>
    </Vaccinename>
    <Topic xmlns="c5c4c049-fd51-4c1e-8931-c678015eeba8">
      <Value>School Age</Value>
    </Topic>
    <Version_x0020__x002f__x0020_Year xmlns="c5c4c049-fd51-4c1e-8931-c678015eeba8" xsi:nil="true"/>
    <relatingtoresource xmlns="c5c4c049-fd51-4c1e-8931-c678015eeba8">Initial content / working draft</relatingtoresource>
    <HIRLink xmlns="c5c4c049-fd51-4c1e-8931-c678015eeba8">
      <Url xsi:nil="true"/>
      <Description xsi:nil="true"/>
    </HIRLink>
    <SKUNumber xmlns="c5c4c049-fd51-4c1e-8931-c678015eeb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EB5CED91B224BADEEF37F9C36D513" ma:contentTypeVersion="25" ma:contentTypeDescription="Create a new document." ma:contentTypeScope="" ma:versionID="a9784ccb1d97c5a29780df9222b06f2d">
  <xsd:schema xmlns:xsd="http://www.w3.org/2001/XMLSchema" xmlns:xs="http://www.w3.org/2001/XMLSchema" xmlns:p="http://schemas.microsoft.com/office/2006/metadata/properties" xmlns:ns2="c5c4c049-fd51-4c1e-8931-c678015eeba8" xmlns:ns3="fdfaf355-f7ae-47f3-8f93-739a60756710" targetNamespace="http://schemas.microsoft.com/office/2006/metadata/properties" ma:root="true" ma:fieldsID="604f64b3d37e60843063609efe22c9ef" ns2:_="" ns3:_="">
    <xsd:import namespace="c5c4c049-fd51-4c1e-8931-c678015eeba8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Vaccinename" minOccurs="0"/>
                <xsd:element ref="ns2:Typeofresource"/>
                <xsd:element ref="ns2:relatingtoresource"/>
                <xsd:element ref="ns2:SKUNumber" minOccurs="0"/>
                <xsd:element ref="ns2:HIRLink" minOccurs="0"/>
                <xsd:element ref="ns2:Version_x0020__x002f__x0020_Year" minOccurs="0"/>
                <xsd:element ref="ns2:ISBNnumber" minOccurs="0"/>
                <xsd:element ref="ns2:Date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Archive" minOccurs="0"/>
                <xsd:element ref="ns2:Archiv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4c049-fd51-4c1e-8931-c678015eeba8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Life Course" ma:format="Dropdown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ult"/>
                    <xsd:enumeration value="Generic Life Course"/>
                    <xsd:enumeration value="Pregnancy"/>
                    <xsd:enumeration value="School Age"/>
                    <xsd:enumeration value="Pre-School"/>
                    <xsd:enumeration value="Changes Childhood Schedule"/>
                  </xsd:restriction>
                </xsd:simpleType>
              </xsd:element>
            </xsd:sequence>
          </xsd:extension>
        </xsd:complexContent>
      </xsd:complexType>
    </xsd:element>
    <xsd:element name="Vaccinename" ma:index="9" nillable="true" ma:displayName="Vaccine name " ma:description="Name of specific vaccine " ma:format="Dropdown" ma:internalName="Vaccinenam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CG"/>
                    <xsd:enumeration value="Combined Vaccines"/>
                    <xsd:enumeration value="Flu"/>
                    <xsd:enumeration value="HPV"/>
                    <xsd:enumeration value="3in1: Teenage Booster"/>
                    <xsd:enumeration value="MenACWY"/>
                    <xsd:enumeration value="Covid19"/>
                    <xsd:enumeration value="RSV"/>
                    <xsd:enumeration value="MMR"/>
                    <xsd:enumeration value="MMRV &amp; MMR"/>
                    <xsd:enumeration value="Non-specific vaccine info"/>
                    <xsd:enumeration value="HIB/MenC"/>
                    <xsd:enumeration value="Measles"/>
                    <xsd:enumeration value="MenB"/>
                    <xsd:enumeration value="Mpox"/>
                    <xsd:enumeration value="Pneumococcal"/>
                    <xsd:enumeration value="Rotavirus"/>
                    <xsd:enumeration value="Shingles"/>
                    <xsd:enumeration value="Whooping Cough"/>
                    <xsd:enumeration value="4in1: For Pre-School"/>
                    <xsd:enumeration value="6in1: For Babies"/>
                    <xsd:enumeration value="Specific vaccine info"/>
                    <xsd:enumeration value="N/A"/>
                    <xsd:enumeration value="MenB for Gono"/>
                    <xsd:enumeration value="Choice 25"/>
                  </xsd:restriction>
                </xsd:simpleType>
              </xsd:element>
            </xsd:sequence>
          </xsd:extension>
        </xsd:complexContent>
      </xsd:complexType>
    </xsd:element>
    <xsd:element name="Typeofresource" ma:index="10" ma:displayName="Type of resource" ma:description="What type of resource this is " ma:format="Dropdown" ma:internalName="Typeofresource">
      <xsd:simpleType>
        <xsd:restriction base="dms:Choice">
          <xsd:enumeration value="Leaflet (DL)"/>
          <xsd:enumeration value="Large Print"/>
          <xsd:enumeration value="Easy Read"/>
          <xsd:enumeration value="Audio"/>
          <xsd:enumeration value="Poster"/>
          <xsd:enumeration value="Stickers"/>
          <xsd:enumeration value="Vaccination card"/>
          <xsd:enumeration value="BSL"/>
          <xsd:enumeration value="Other"/>
          <xsd:enumeration value="E-Learning"/>
          <xsd:enumeration value="Invitation letter"/>
          <xsd:enumeration value="Toolkit"/>
          <xsd:enumeration value="Fletter"/>
          <xsd:enumeration value="Public Facing Webpage"/>
          <xsd:enumeration value="Briefing Document"/>
          <xsd:enumeration value="Clinical Script"/>
          <xsd:enumeration value="HCP SP FAQs"/>
          <xsd:enumeration value="Minority Languages"/>
          <xsd:enumeration value="Visual aid"/>
          <xsd:enumeration value="Videos"/>
          <xsd:enumeration value="Resource pack"/>
          <xsd:enumeration value="Guidance and reports"/>
          <xsd:enumeration value="Infographics"/>
          <xsd:enumeration value="Comic strips"/>
          <xsd:enumeration value="Booklets"/>
          <xsd:enumeration value="Immunisation schedule"/>
          <xsd:enumeration value="Consent forms"/>
          <xsd:enumeration value="Letters"/>
          <xsd:enumeration value="Training Slide Set"/>
          <xsd:enumeration value="Supporting document"/>
          <xsd:enumeration value="Fact Sheet"/>
          <xsd:enumeration value="Survey"/>
          <xsd:enumeration value="Project"/>
          <xsd:enumeration value="Reference document"/>
          <xsd:enumeration value="HCP webpage"/>
          <xsd:enumeration value="Text messages"/>
          <xsd:enumeration value="Logo"/>
        </xsd:restriction>
      </xsd:simpleType>
    </xsd:element>
    <xsd:element name="relatingtoresource" ma:index="11" ma:displayName="Identifiers / Markers" ma:description="What type of document this is, i.e is it he crystal mark, the confirmation of the ISBN number " ma:format="Dropdown" ma:internalName="relatingtoresource">
      <xsd:simpleType>
        <xsd:restriction base="dms:Choice">
          <xsd:enumeration value="Welsh Translation text"/>
          <xsd:enumeration value="Plain English Approved Text"/>
          <xsd:enumeration value="Crystal Mark"/>
          <xsd:enumeration value="Checklist"/>
          <xsd:enumeration value="QR codes"/>
          <xsd:enumeration value="Slugs"/>
          <xsd:enumeration value="Initial content / working draft"/>
          <xsd:enumeration value="N/A"/>
          <xsd:enumeration value="ISBN"/>
          <xsd:enumeration value="FINAL CONTENT"/>
          <xsd:enumeration value="POAP"/>
          <xsd:enumeration value="Finalised draft for PE"/>
          <xsd:enumeration value="Draft PDF"/>
          <xsd:enumeration value="Email"/>
          <xsd:enumeration value="Project - Brief"/>
          <xsd:enumeration value="Project - Supporting Document"/>
          <xsd:enumeration value="Other language text"/>
          <xsd:enumeration value="Images"/>
          <xsd:enumeration value="Arabic"/>
          <xsd:enumeration value="InDesign Files"/>
          <xsd:enumeration value="Project Plan"/>
          <xsd:enumeration value="Logos"/>
        </xsd:restriction>
      </xsd:simpleType>
    </xsd:element>
    <xsd:element name="SKUNumber" ma:index="12" nillable="true" ma:displayName="SKU Number" ma:format="Dropdown" ma:internalName="SKUNumber">
      <xsd:simpleType>
        <xsd:restriction base="dms:Text">
          <xsd:maxLength value="255"/>
        </xsd:restriction>
      </xsd:simpleType>
    </xsd:element>
    <xsd:element name="HIRLink" ma:index="13" nillable="true" ma:displayName="HIR Link" ma:format="Hyperlink" ma:internalName="HI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_x0020__x002f__x0020_Year" ma:index="14" nillable="true" ma:displayName="Version / Year" ma:internalName="Version_x0020__x002f__x0020_Year">
      <xsd:simpleType>
        <xsd:restriction base="dms:Text">
          <xsd:maxLength value="255"/>
        </xsd:restriction>
      </xsd:simpleType>
    </xsd:element>
    <xsd:element name="ISBNnumber" ma:index="15" nillable="true" ma:displayName="ISBN number" ma:format="Dropdown" ma:internalName="ISBNnumber">
      <xsd:simpleType>
        <xsd:restriction base="dms:Text">
          <xsd:maxLength value="255"/>
        </xsd:restriction>
      </xsd:simpleType>
    </xsd:element>
    <xsd:element name="Date" ma:index="16" nillable="true" ma:displayName="'Go Live' Date" ma:format="DateOnly" ma:internalName="Date">
      <xsd:simpleType>
        <xsd:restriction base="dms:DateTime"/>
      </xsd:simpleType>
    </xsd:element>
    <xsd:element name="Language" ma:index="17" nillable="true" ma:displayName="Language " ma:format="Dropdown" ma:internalName="Language">
      <xsd:simpleType>
        <xsd:restriction base="dms:Choice">
          <xsd:enumeration value="Welsh"/>
          <xsd:enumeration value="English"/>
          <xsd:enumeration value="Bilingual"/>
          <xsd:enumeration value="Arabic"/>
          <xsd:enumeration value="Choice 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" ma:index="30" nillable="true" ma:displayName="Archive Test" ma:description="Document no longer in use." ma:internalName="Archive">
      <xsd:simpleType>
        <xsd:restriction base="dms:Unknown">
          <xsd:enumeration value="Enter Choice #1"/>
        </xsd:restriction>
      </xsd:simpleType>
    </xsd:element>
    <xsd:element name="Archive0" ma:index="31" nillable="true" ma:displayName="Move to Archive Library" ma:default="0" ma:description="Document no longer in use." ma:format="Dropdown" ma:internalName="Archive0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3318E-419E-4691-9552-64B6766ACA4A}">
  <ds:schemaRefs>
    <ds:schemaRef ds:uri="b7e247b7-cca8-429f-8688-16f83c8fba5f"/>
    <ds:schemaRef ds:uri="c5c4c049-fd51-4c1e-8931-c678015eeba8"/>
    <ds:schemaRef ds:uri="f30bebb2-c01f-48d0-81da-dc8b123879c2"/>
    <ds:schemaRef ds:uri="fdfaf355-f7ae-47f3-8f93-739a607567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35DEFA-EF74-478B-A33A-AF8BB4F046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47145F-4006-4A10-8855-C1CAB758644E}">
  <ds:schemaRefs>
    <ds:schemaRef ds:uri="c5c4c049-fd51-4c1e-8931-c678015eeba8"/>
    <ds:schemaRef ds:uri="fdfaf355-f7ae-47f3-8f93-739a607567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FM's BAME Advisory Group 16.12.2020</Template>
  <Application>Microsoft Office PowerPoint</Application>
  <PresentationFormat>Custom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Webpages</vt:lpstr>
      <vt:lpstr>Training</vt:lpstr>
      <vt:lpstr>Brandkit</vt:lpstr>
      <vt:lpstr>Leaflet</vt:lpstr>
      <vt:lpstr>Poster</vt:lpstr>
      <vt:lpstr>Template invitation letter</vt:lpstr>
      <vt:lpstr>Template consent form</vt:lpstr>
      <vt:lpstr>Record card</vt:lpstr>
      <vt:lpstr>Meningitis &amp; Sepsis Signs and Symptoms checker</vt:lpstr>
      <vt:lpstr>University and college new starters proactive letter </vt:lpstr>
      <vt:lpstr>Welsh Health Circular</vt:lpstr>
      <vt:lpstr>PGD </vt:lpstr>
      <vt:lpstr>Information for HCP - UKHSA</vt:lpstr>
      <vt:lpstr>Other UK countries </vt:lpstr>
      <vt:lpstr>Contacts for queries</vt:lpstr>
    </vt:vector>
  </TitlesOfParts>
  <Company>Public Health Wales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Chowdhury (Public Health Wales)</dc:creator>
  <cp:revision>47</cp:revision>
  <dcterms:created xsi:type="dcterms:W3CDTF">2020-12-14T08:16:43Z</dcterms:created>
  <dcterms:modified xsi:type="dcterms:W3CDTF">2026-07-13T10:52:49Z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0x010100C2EEB5CED91B224BADEEF37F9C36D513</vt:lpwstr>
  </property>
  <property fmtid="{D5CDD505-2E9C-101B-9397-08002B2CF9AE}" pid="3" name="MediaServiceImageTags">
    <vt:lpwstr/>
  </property>
</Properties>
</file>