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7" r:id="rId3"/>
    <p:sldId id="276" r:id="rId4"/>
    <p:sldId id="257" r:id="rId5"/>
    <p:sldId id="261" r:id="rId6"/>
    <p:sldId id="259" r:id="rId7"/>
    <p:sldId id="268" r:id="rId8"/>
    <p:sldId id="275" r:id="rId9"/>
    <p:sldId id="269" r:id="rId10"/>
    <p:sldId id="271" r:id="rId11"/>
    <p:sldId id="263" r:id="rId12"/>
    <p:sldId id="267" r:id="rId13"/>
    <p:sldId id="278" r:id="rId14"/>
    <p:sldId id="272" r:id="rId15"/>
    <p:sldId id="279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E5E6"/>
    <a:srgbClr val="ECF6F6"/>
    <a:srgbClr val="007273"/>
    <a:srgbClr val="0090D4"/>
    <a:srgbClr val="F7A70A"/>
    <a:srgbClr val="962A86"/>
    <a:srgbClr val="4A4A49"/>
    <a:srgbClr val="008586"/>
    <a:srgbClr val="36A9E1"/>
    <a:srgbClr val="95C1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99A014A-D831-4C3B-B65B-E24E03F777F6}" v="37" dt="2023-05-15T10:45:04.36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2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44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Allen" userId="74d547e7-aa39-4f2e-a005-77add8435a31" providerId="ADAL" clId="{299A014A-D831-4C3B-B65B-E24E03F777F6}"/>
    <pc:docChg chg="undo custSel addSld delSld modSld sldOrd">
      <pc:chgData name="James Allen" userId="74d547e7-aa39-4f2e-a005-77add8435a31" providerId="ADAL" clId="{299A014A-D831-4C3B-B65B-E24E03F777F6}" dt="2023-05-24T09:10:07.213" v="1651" actId="113"/>
      <pc:docMkLst>
        <pc:docMk/>
      </pc:docMkLst>
      <pc:sldChg chg="modSp mod modTransition">
        <pc:chgData name="James Allen" userId="74d547e7-aa39-4f2e-a005-77add8435a31" providerId="ADAL" clId="{299A014A-D831-4C3B-B65B-E24E03F777F6}" dt="2023-05-11T10:01:11.702" v="152" actId="20577"/>
        <pc:sldMkLst>
          <pc:docMk/>
          <pc:sldMk cId="109857222" sldId="256"/>
        </pc:sldMkLst>
        <pc:spChg chg="mod">
          <ac:chgData name="James Allen" userId="74d547e7-aa39-4f2e-a005-77add8435a31" providerId="ADAL" clId="{299A014A-D831-4C3B-B65B-E24E03F777F6}" dt="2023-05-11T10:01:11.702" v="152" actId="20577"/>
          <ac:spMkLst>
            <pc:docMk/>
            <pc:sldMk cId="109857222" sldId="256"/>
            <ac:spMk id="21" creationId="{3B5CEDE4-FE9E-9FCD-524F-F782BDA2023F}"/>
          </ac:spMkLst>
        </pc:spChg>
        <pc:picChg chg="mod">
          <ac:chgData name="James Allen" userId="74d547e7-aa39-4f2e-a005-77add8435a31" providerId="ADAL" clId="{299A014A-D831-4C3B-B65B-E24E03F777F6}" dt="2023-05-11T10:01:00.166" v="148" actId="1076"/>
          <ac:picMkLst>
            <pc:docMk/>
            <pc:sldMk cId="109857222" sldId="256"/>
            <ac:picMk id="20" creationId="{7868F910-3430-80F4-3D5C-25E54FEB0F0C}"/>
          </ac:picMkLst>
        </pc:picChg>
      </pc:sldChg>
      <pc:sldChg chg="modSp mod modTransition">
        <pc:chgData name="James Allen" userId="74d547e7-aa39-4f2e-a005-77add8435a31" providerId="ADAL" clId="{299A014A-D831-4C3B-B65B-E24E03F777F6}" dt="2023-05-23T14:06:22.650" v="1424" actId="6549"/>
        <pc:sldMkLst>
          <pc:docMk/>
          <pc:sldMk cId="3359178880" sldId="257"/>
        </pc:sldMkLst>
        <pc:spChg chg="mod">
          <ac:chgData name="James Allen" userId="74d547e7-aa39-4f2e-a005-77add8435a31" providerId="ADAL" clId="{299A014A-D831-4C3B-B65B-E24E03F777F6}" dt="2023-05-11T10:22:07.709" v="324" actId="113"/>
          <ac:spMkLst>
            <pc:docMk/>
            <pc:sldMk cId="3359178880" sldId="257"/>
            <ac:spMk id="7" creationId="{8601AD67-5671-EAE1-1DE9-D662F4C1752C}"/>
          </ac:spMkLst>
        </pc:spChg>
        <pc:spChg chg="mod">
          <ac:chgData name="James Allen" userId="74d547e7-aa39-4f2e-a005-77add8435a31" providerId="ADAL" clId="{299A014A-D831-4C3B-B65B-E24E03F777F6}" dt="2023-05-23T14:06:22.650" v="1424" actId="6549"/>
          <ac:spMkLst>
            <pc:docMk/>
            <pc:sldMk cId="3359178880" sldId="257"/>
            <ac:spMk id="9" creationId="{FC04573A-C1B0-40B1-AE9D-BBA9F7D75860}"/>
          </ac:spMkLst>
        </pc:spChg>
      </pc:sldChg>
      <pc:sldChg chg="modSp mod">
        <pc:chgData name="James Allen" userId="74d547e7-aa39-4f2e-a005-77add8435a31" providerId="ADAL" clId="{299A014A-D831-4C3B-B65B-E24E03F777F6}" dt="2023-05-24T09:03:09.892" v="1506" actId="20577"/>
        <pc:sldMkLst>
          <pc:docMk/>
          <pc:sldMk cId="2524028982" sldId="259"/>
        </pc:sldMkLst>
        <pc:spChg chg="mod">
          <ac:chgData name="James Allen" userId="74d547e7-aa39-4f2e-a005-77add8435a31" providerId="ADAL" clId="{299A014A-D831-4C3B-B65B-E24E03F777F6}" dt="2023-05-24T09:03:09.892" v="1506" actId="20577"/>
          <ac:spMkLst>
            <pc:docMk/>
            <pc:sldMk cId="2524028982" sldId="259"/>
            <ac:spMk id="8" creationId="{3970643C-C571-6943-CF3A-E6C24BC5FB6A}"/>
          </ac:spMkLst>
        </pc:spChg>
        <pc:spChg chg="mod">
          <ac:chgData name="James Allen" userId="74d547e7-aa39-4f2e-a005-77add8435a31" providerId="ADAL" clId="{299A014A-D831-4C3B-B65B-E24E03F777F6}" dt="2023-05-24T08:50:36.132" v="1489" actId="20577"/>
          <ac:spMkLst>
            <pc:docMk/>
            <pc:sldMk cId="2524028982" sldId="259"/>
            <ac:spMk id="9" creationId="{FC04573A-C1B0-40B1-AE9D-BBA9F7D75860}"/>
          </ac:spMkLst>
        </pc:spChg>
      </pc:sldChg>
      <pc:sldChg chg="modSp del mod">
        <pc:chgData name="James Allen" userId="74d547e7-aa39-4f2e-a005-77add8435a31" providerId="ADAL" clId="{299A014A-D831-4C3B-B65B-E24E03F777F6}" dt="2023-05-24T09:02:39.014" v="1495" actId="2696"/>
        <pc:sldMkLst>
          <pc:docMk/>
          <pc:sldMk cId="1953870715" sldId="260"/>
        </pc:sldMkLst>
        <pc:spChg chg="mod">
          <ac:chgData name="James Allen" userId="74d547e7-aa39-4f2e-a005-77add8435a31" providerId="ADAL" clId="{299A014A-D831-4C3B-B65B-E24E03F777F6}" dt="2023-05-11T10:22:37.699" v="334" actId="113"/>
          <ac:spMkLst>
            <pc:docMk/>
            <pc:sldMk cId="1953870715" sldId="260"/>
            <ac:spMk id="8" creationId="{3970643C-C571-6943-CF3A-E6C24BC5FB6A}"/>
          </ac:spMkLst>
        </pc:spChg>
      </pc:sldChg>
      <pc:sldChg chg="modSp mod">
        <pc:chgData name="James Allen" userId="74d547e7-aa39-4f2e-a005-77add8435a31" providerId="ADAL" clId="{299A014A-D831-4C3B-B65B-E24E03F777F6}" dt="2023-05-24T09:00:01.292" v="1494" actId="27636"/>
        <pc:sldMkLst>
          <pc:docMk/>
          <pc:sldMk cId="2486482342" sldId="261"/>
        </pc:sldMkLst>
        <pc:spChg chg="mod">
          <ac:chgData name="James Allen" userId="74d547e7-aa39-4f2e-a005-77add8435a31" providerId="ADAL" clId="{299A014A-D831-4C3B-B65B-E24E03F777F6}" dt="2023-05-11T10:22:20.364" v="331" actId="6549"/>
          <ac:spMkLst>
            <pc:docMk/>
            <pc:sldMk cId="2486482342" sldId="261"/>
            <ac:spMk id="8" creationId="{3970643C-C571-6943-CF3A-E6C24BC5FB6A}"/>
          </ac:spMkLst>
        </pc:spChg>
        <pc:spChg chg="mod">
          <ac:chgData name="James Allen" userId="74d547e7-aa39-4f2e-a005-77add8435a31" providerId="ADAL" clId="{299A014A-D831-4C3B-B65B-E24E03F777F6}" dt="2023-05-24T09:00:01.292" v="1494" actId="27636"/>
          <ac:spMkLst>
            <pc:docMk/>
            <pc:sldMk cId="2486482342" sldId="261"/>
            <ac:spMk id="9" creationId="{FC04573A-C1B0-40B1-AE9D-BBA9F7D75860}"/>
          </ac:spMkLst>
        </pc:spChg>
      </pc:sldChg>
      <pc:sldChg chg="addSp delSp modSp mod">
        <pc:chgData name="James Allen" userId="74d547e7-aa39-4f2e-a005-77add8435a31" providerId="ADAL" clId="{299A014A-D831-4C3B-B65B-E24E03F777F6}" dt="2023-05-24T09:03:29.015" v="1516" actId="20577"/>
        <pc:sldMkLst>
          <pc:docMk/>
          <pc:sldMk cId="2543485940" sldId="263"/>
        </pc:sldMkLst>
        <pc:spChg chg="add mod">
          <ac:chgData name="James Allen" userId="74d547e7-aa39-4f2e-a005-77add8435a31" providerId="ADAL" clId="{299A014A-D831-4C3B-B65B-E24E03F777F6}" dt="2023-05-24T09:03:29.015" v="1516" actId="20577"/>
          <ac:spMkLst>
            <pc:docMk/>
            <pc:sldMk cId="2543485940" sldId="263"/>
            <ac:spMk id="2" creationId="{2C82F2AD-0729-3F76-FA6A-85E354051134}"/>
          </ac:spMkLst>
        </pc:spChg>
        <pc:spChg chg="del">
          <ac:chgData name="James Allen" userId="74d547e7-aa39-4f2e-a005-77add8435a31" providerId="ADAL" clId="{299A014A-D831-4C3B-B65B-E24E03F777F6}" dt="2023-05-11T10:36:17.868" v="515" actId="478"/>
          <ac:spMkLst>
            <pc:docMk/>
            <pc:sldMk cId="2543485940" sldId="263"/>
            <ac:spMk id="9" creationId="{3970643C-C571-6943-CF3A-E6C24BC5FB6A}"/>
          </ac:spMkLst>
        </pc:spChg>
      </pc:sldChg>
      <pc:sldChg chg="addSp delSp modSp del mod">
        <pc:chgData name="James Allen" userId="74d547e7-aa39-4f2e-a005-77add8435a31" providerId="ADAL" clId="{299A014A-D831-4C3B-B65B-E24E03F777F6}" dt="2023-05-22T13:51:17.208" v="1035" actId="2696"/>
        <pc:sldMkLst>
          <pc:docMk/>
          <pc:sldMk cId="2162241904" sldId="264"/>
        </pc:sldMkLst>
        <pc:spChg chg="add mod">
          <ac:chgData name="James Allen" userId="74d547e7-aa39-4f2e-a005-77add8435a31" providerId="ADAL" clId="{299A014A-D831-4C3B-B65B-E24E03F777F6}" dt="2023-05-11T10:36:38.290" v="529"/>
          <ac:spMkLst>
            <pc:docMk/>
            <pc:sldMk cId="2162241904" sldId="264"/>
            <ac:spMk id="3" creationId="{6046CEA0-51BE-484C-F18E-AE0A522B0651}"/>
          </ac:spMkLst>
        </pc:spChg>
        <pc:spChg chg="del">
          <ac:chgData name="James Allen" userId="74d547e7-aa39-4f2e-a005-77add8435a31" providerId="ADAL" clId="{299A014A-D831-4C3B-B65B-E24E03F777F6}" dt="2023-05-11T10:36:30.463" v="527" actId="478"/>
          <ac:spMkLst>
            <pc:docMk/>
            <pc:sldMk cId="2162241904" sldId="264"/>
            <ac:spMk id="7" creationId="{3970643C-C571-6943-CF3A-E6C24BC5FB6A}"/>
          </ac:spMkLst>
        </pc:spChg>
      </pc:sldChg>
      <pc:sldChg chg="addSp delSp modSp del mod">
        <pc:chgData name="James Allen" userId="74d547e7-aa39-4f2e-a005-77add8435a31" providerId="ADAL" clId="{299A014A-D831-4C3B-B65B-E24E03F777F6}" dt="2023-05-22T13:51:19.712" v="1036" actId="2696"/>
        <pc:sldMkLst>
          <pc:docMk/>
          <pc:sldMk cId="2301717895" sldId="265"/>
        </pc:sldMkLst>
        <pc:spChg chg="add mod">
          <ac:chgData name="James Allen" userId="74d547e7-aa39-4f2e-a005-77add8435a31" providerId="ADAL" clId="{299A014A-D831-4C3B-B65B-E24E03F777F6}" dt="2023-05-11T10:36:39.593" v="530"/>
          <ac:spMkLst>
            <pc:docMk/>
            <pc:sldMk cId="2301717895" sldId="265"/>
            <ac:spMk id="2" creationId="{9587A9CD-FDFB-C9D0-4CDD-13288CDB92D9}"/>
          </ac:spMkLst>
        </pc:spChg>
        <pc:spChg chg="del">
          <ac:chgData name="James Allen" userId="74d547e7-aa39-4f2e-a005-77add8435a31" providerId="ADAL" clId="{299A014A-D831-4C3B-B65B-E24E03F777F6}" dt="2023-05-11T10:36:32.815" v="528" actId="478"/>
          <ac:spMkLst>
            <pc:docMk/>
            <pc:sldMk cId="2301717895" sldId="265"/>
            <ac:spMk id="9" creationId="{3970643C-C571-6943-CF3A-E6C24BC5FB6A}"/>
          </ac:spMkLst>
        </pc:spChg>
      </pc:sldChg>
      <pc:sldChg chg="addSp modSp del mod">
        <pc:chgData name="James Allen" userId="74d547e7-aa39-4f2e-a005-77add8435a31" providerId="ADAL" clId="{299A014A-D831-4C3B-B65B-E24E03F777F6}" dt="2023-05-15T11:00:09.643" v="1010" actId="2696"/>
        <pc:sldMkLst>
          <pc:docMk/>
          <pc:sldMk cId="441465592" sldId="266"/>
        </pc:sldMkLst>
        <pc:spChg chg="add mod">
          <ac:chgData name="James Allen" userId="74d547e7-aa39-4f2e-a005-77add8435a31" providerId="ADAL" clId="{299A014A-D831-4C3B-B65B-E24E03F777F6}" dt="2023-05-11T10:43:04.377" v="619"/>
          <ac:spMkLst>
            <pc:docMk/>
            <pc:sldMk cId="441465592" sldId="266"/>
            <ac:spMk id="2" creationId="{B1555E8A-8E32-C768-A21E-56E610B2A89C}"/>
          </ac:spMkLst>
        </pc:spChg>
        <pc:spChg chg="mod">
          <ac:chgData name="James Allen" userId="74d547e7-aa39-4f2e-a005-77add8435a31" providerId="ADAL" clId="{299A014A-D831-4C3B-B65B-E24E03F777F6}" dt="2023-05-11T10:43:31.876" v="637" actId="1035"/>
          <ac:spMkLst>
            <pc:docMk/>
            <pc:sldMk cId="441465592" sldId="266"/>
            <ac:spMk id="8" creationId="{3970643C-C571-6943-CF3A-E6C24BC5FB6A}"/>
          </ac:spMkLst>
        </pc:spChg>
        <pc:spChg chg="mod">
          <ac:chgData name="James Allen" userId="74d547e7-aa39-4f2e-a005-77add8435a31" providerId="ADAL" clId="{299A014A-D831-4C3B-B65B-E24E03F777F6}" dt="2023-05-11T10:43:31.876" v="637" actId="1035"/>
          <ac:spMkLst>
            <pc:docMk/>
            <pc:sldMk cId="441465592" sldId="266"/>
            <ac:spMk id="9" creationId="{FC04573A-C1B0-40B1-AE9D-BBA9F7D75860}"/>
          </ac:spMkLst>
        </pc:spChg>
      </pc:sldChg>
      <pc:sldChg chg="addSp modSp mod">
        <pc:chgData name="James Allen" userId="74d547e7-aa39-4f2e-a005-77add8435a31" providerId="ADAL" clId="{299A014A-D831-4C3B-B65B-E24E03F777F6}" dt="2023-05-24T09:03:32.659" v="1518" actId="20577"/>
        <pc:sldMkLst>
          <pc:docMk/>
          <pc:sldMk cId="2326486526" sldId="267"/>
        </pc:sldMkLst>
        <pc:spChg chg="add mod">
          <ac:chgData name="James Allen" userId="74d547e7-aa39-4f2e-a005-77add8435a31" providerId="ADAL" clId="{299A014A-D831-4C3B-B65B-E24E03F777F6}" dt="2023-05-24T09:03:32.659" v="1518" actId="20577"/>
          <ac:spMkLst>
            <pc:docMk/>
            <pc:sldMk cId="2326486526" sldId="267"/>
            <ac:spMk id="3" creationId="{115F5062-1329-DE6A-DDA1-10A58619D634}"/>
          </ac:spMkLst>
        </pc:spChg>
        <pc:spChg chg="mod">
          <ac:chgData name="James Allen" userId="74d547e7-aa39-4f2e-a005-77add8435a31" providerId="ADAL" clId="{299A014A-D831-4C3B-B65B-E24E03F777F6}" dt="2023-05-11T10:40:55.189" v="535" actId="14100"/>
          <ac:spMkLst>
            <pc:docMk/>
            <pc:sldMk cId="2326486526" sldId="267"/>
            <ac:spMk id="7" creationId="{F36B9EF5-445B-A7A6-56B0-DA66163ACB51}"/>
          </ac:spMkLst>
        </pc:spChg>
        <pc:spChg chg="mod">
          <ac:chgData name="James Allen" userId="74d547e7-aa39-4f2e-a005-77add8435a31" providerId="ADAL" clId="{299A014A-D831-4C3B-B65B-E24E03F777F6}" dt="2023-05-11T10:41:03.197" v="561" actId="113"/>
          <ac:spMkLst>
            <pc:docMk/>
            <pc:sldMk cId="2326486526" sldId="267"/>
            <ac:spMk id="8" creationId="{3970643C-C571-6943-CF3A-E6C24BC5FB6A}"/>
          </ac:spMkLst>
        </pc:spChg>
        <pc:picChg chg="mod">
          <ac:chgData name="James Allen" userId="74d547e7-aa39-4f2e-a005-77add8435a31" providerId="ADAL" clId="{299A014A-D831-4C3B-B65B-E24E03F777F6}" dt="2023-05-11T10:40:50.607" v="533" actId="1076"/>
          <ac:picMkLst>
            <pc:docMk/>
            <pc:sldMk cId="2326486526" sldId="267"/>
            <ac:picMk id="2" creationId="{00000000-0000-0000-0000-000000000000}"/>
          </ac:picMkLst>
        </pc:picChg>
      </pc:sldChg>
      <pc:sldChg chg="modSp mod">
        <pc:chgData name="James Allen" userId="74d547e7-aa39-4f2e-a005-77add8435a31" providerId="ADAL" clId="{299A014A-D831-4C3B-B65B-E24E03F777F6}" dt="2023-05-24T09:03:13.980" v="1508" actId="20577"/>
        <pc:sldMkLst>
          <pc:docMk/>
          <pc:sldMk cId="256021441" sldId="268"/>
        </pc:sldMkLst>
        <pc:spChg chg="mod">
          <ac:chgData name="James Allen" userId="74d547e7-aa39-4f2e-a005-77add8435a31" providerId="ADAL" clId="{299A014A-D831-4C3B-B65B-E24E03F777F6}" dt="2023-05-24T09:03:13.980" v="1508" actId="20577"/>
          <ac:spMkLst>
            <pc:docMk/>
            <pc:sldMk cId="256021441" sldId="268"/>
            <ac:spMk id="8" creationId="{3970643C-C571-6943-CF3A-E6C24BC5FB6A}"/>
          </ac:spMkLst>
        </pc:spChg>
      </pc:sldChg>
      <pc:sldChg chg="addSp delSp modSp mod">
        <pc:chgData name="James Allen" userId="74d547e7-aa39-4f2e-a005-77add8435a31" providerId="ADAL" clId="{299A014A-D831-4C3B-B65B-E24E03F777F6}" dt="2023-05-24T09:10:07.213" v="1651" actId="113"/>
        <pc:sldMkLst>
          <pc:docMk/>
          <pc:sldMk cId="845138480" sldId="269"/>
        </pc:sldMkLst>
        <pc:spChg chg="add mod">
          <ac:chgData name="James Allen" userId="74d547e7-aa39-4f2e-a005-77add8435a31" providerId="ADAL" clId="{299A014A-D831-4C3B-B65B-E24E03F777F6}" dt="2023-05-24T09:03:21.596" v="1512" actId="20577"/>
          <ac:spMkLst>
            <pc:docMk/>
            <pc:sldMk cId="845138480" sldId="269"/>
            <ac:spMk id="2" creationId="{F7E28344-D94E-5B14-159A-6BF42B95DEF4}"/>
          </ac:spMkLst>
        </pc:spChg>
        <pc:spChg chg="del mod">
          <ac:chgData name="James Allen" userId="74d547e7-aa39-4f2e-a005-77add8435a31" providerId="ADAL" clId="{299A014A-D831-4C3B-B65B-E24E03F777F6}" dt="2023-05-11T10:26:50.410" v="382" actId="478"/>
          <ac:spMkLst>
            <pc:docMk/>
            <pc:sldMk cId="845138480" sldId="269"/>
            <ac:spMk id="8" creationId="{3970643C-C571-6943-CF3A-E6C24BC5FB6A}"/>
          </ac:spMkLst>
        </pc:spChg>
        <pc:spChg chg="mod">
          <ac:chgData name="James Allen" userId="74d547e7-aa39-4f2e-a005-77add8435a31" providerId="ADAL" clId="{299A014A-D831-4C3B-B65B-E24E03F777F6}" dt="2023-05-24T09:10:07.213" v="1651" actId="113"/>
          <ac:spMkLst>
            <pc:docMk/>
            <pc:sldMk cId="845138480" sldId="269"/>
            <ac:spMk id="10" creationId="{0EF90626-8C1D-7EE1-DBD5-F184B06168C4}"/>
          </ac:spMkLst>
        </pc:spChg>
      </pc:sldChg>
      <pc:sldChg chg="addSp delSp modSp del mod">
        <pc:chgData name="James Allen" userId="74d547e7-aa39-4f2e-a005-77add8435a31" providerId="ADAL" clId="{299A014A-D831-4C3B-B65B-E24E03F777F6}" dt="2023-05-24T08:45:44.240" v="1449" actId="2696"/>
        <pc:sldMkLst>
          <pc:docMk/>
          <pc:sldMk cId="206230519" sldId="270"/>
        </pc:sldMkLst>
        <pc:spChg chg="add del mod">
          <ac:chgData name="James Allen" userId="74d547e7-aa39-4f2e-a005-77add8435a31" providerId="ADAL" clId="{299A014A-D831-4C3B-B65B-E24E03F777F6}" dt="2023-05-11T10:30:57.204" v="495" actId="478"/>
          <ac:spMkLst>
            <pc:docMk/>
            <pc:sldMk cId="206230519" sldId="270"/>
            <ac:spMk id="2" creationId="{948E9AA2-0876-04D1-5AE9-188ECA117912}"/>
          </ac:spMkLst>
        </pc:spChg>
        <pc:spChg chg="mod">
          <ac:chgData name="James Allen" userId="74d547e7-aa39-4f2e-a005-77add8435a31" providerId="ADAL" clId="{299A014A-D831-4C3B-B65B-E24E03F777F6}" dt="2023-05-11T10:31:12.341" v="498" actId="1076"/>
          <ac:spMkLst>
            <pc:docMk/>
            <pc:sldMk cId="206230519" sldId="270"/>
            <ac:spMk id="3" creationId="{CF01130B-5C7A-A80B-74FB-8A1D43D9BB7B}"/>
          </ac:spMkLst>
        </pc:spChg>
        <pc:spChg chg="mod">
          <ac:chgData name="James Allen" userId="74d547e7-aa39-4f2e-a005-77add8435a31" providerId="ADAL" clId="{299A014A-D831-4C3B-B65B-E24E03F777F6}" dt="2023-05-11T10:31:24.236" v="500" actId="1076"/>
          <ac:spMkLst>
            <pc:docMk/>
            <pc:sldMk cId="206230519" sldId="270"/>
            <ac:spMk id="4" creationId="{071D0194-2114-EDB2-13F0-B0D903AF0B8F}"/>
          </ac:spMkLst>
        </pc:spChg>
        <pc:spChg chg="add mod">
          <ac:chgData name="James Allen" userId="74d547e7-aa39-4f2e-a005-77add8435a31" providerId="ADAL" clId="{299A014A-D831-4C3B-B65B-E24E03F777F6}" dt="2023-05-11T10:30:57.739" v="496"/>
          <ac:spMkLst>
            <pc:docMk/>
            <pc:sldMk cId="206230519" sldId="270"/>
            <ac:spMk id="5" creationId="{023E7EF1-A053-AAF9-0636-6D0EDE0F5E8B}"/>
          </ac:spMkLst>
        </pc:spChg>
        <pc:spChg chg="mod">
          <ac:chgData name="James Allen" userId="74d547e7-aa39-4f2e-a005-77add8435a31" providerId="ADAL" clId="{299A014A-D831-4C3B-B65B-E24E03F777F6}" dt="2023-05-11T10:32:48.988" v="501" actId="1076"/>
          <ac:spMkLst>
            <pc:docMk/>
            <pc:sldMk cId="206230519" sldId="270"/>
            <ac:spMk id="7" creationId="{111A5BBD-0C4A-04BD-3283-FC04C71A0A24}"/>
          </ac:spMkLst>
        </pc:spChg>
        <pc:spChg chg="mod">
          <ac:chgData name="James Allen" userId="74d547e7-aa39-4f2e-a005-77add8435a31" providerId="ADAL" clId="{299A014A-D831-4C3B-B65B-E24E03F777F6}" dt="2023-05-11T10:31:07.201" v="497" actId="1076"/>
          <ac:spMkLst>
            <pc:docMk/>
            <pc:sldMk cId="206230519" sldId="270"/>
            <ac:spMk id="8" creationId="{3970643C-C571-6943-CF3A-E6C24BC5FB6A}"/>
          </ac:spMkLst>
        </pc:spChg>
      </pc:sldChg>
      <pc:sldChg chg="addSp modSp mod">
        <pc:chgData name="James Allen" userId="74d547e7-aa39-4f2e-a005-77add8435a31" providerId="ADAL" clId="{299A014A-D831-4C3B-B65B-E24E03F777F6}" dt="2023-05-24T09:03:25.282" v="1514" actId="20577"/>
        <pc:sldMkLst>
          <pc:docMk/>
          <pc:sldMk cId="3915668090" sldId="271"/>
        </pc:sldMkLst>
        <pc:spChg chg="add mod">
          <ac:chgData name="James Allen" userId="74d547e7-aa39-4f2e-a005-77add8435a31" providerId="ADAL" clId="{299A014A-D831-4C3B-B65B-E24E03F777F6}" dt="2023-05-24T09:03:25.282" v="1514" actId="20577"/>
          <ac:spMkLst>
            <pc:docMk/>
            <pc:sldMk cId="3915668090" sldId="271"/>
            <ac:spMk id="2" creationId="{69EF289E-6DC8-2E88-8813-A65DF8065BDF}"/>
          </ac:spMkLst>
        </pc:spChg>
        <pc:spChg chg="mod">
          <ac:chgData name="James Allen" userId="74d547e7-aa39-4f2e-a005-77add8435a31" providerId="ADAL" clId="{299A014A-D831-4C3B-B65B-E24E03F777F6}" dt="2023-05-11T10:33:33.573" v="514" actId="403"/>
          <ac:spMkLst>
            <pc:docMk/>
            <pc:sldMk cId="3915668090" sldId="271"/>
            <ac:spMk id="8" creationId="{3970643C-C571-6943-CF3A-E6C24BC5FB6A}"/>
          </ac:spMkLst>
        </pc:spChg>
        <pc:graphicFrameChg chg="mod modGraphic">
          <ac:chgData name="James Allen" userId="74d547e7-aa39-4f2e-a005-77add8435a31" providerId="ADAL" clId="{299A014A-D831-4C3B-B65B-E24E03F777F6}" dt="2023-05-11T10:33:24.837" v="507" actId="1076"/>
          <ac:graphicFrameMkLst>
            <pc:docMk/>
            <pc:sldMk cId="3915668090" sldId="271"/>
            <ac:graphicFrameMk id="6" creationId="{8CD0FA5E-A59B-BB1B-98C5-D2D68E5B47C9}"/>
          </ac:graphicFrameMkLst>
        </pc:graphicFrameChg>
      </pc:sldChg>
      <pc:sldChg chg="addSp delSp modSp mod">
        <pc:chgData name="James Allen" userId="74d547e7-aa39-4f2e-a005-77add8435a31" providerId="ADAL" clId="{299A014A-D831-4C3B-B65B-E24E03F777F6}" dt="2023-05-15T10:45:23.354" v="1009" actId="478"/>
        <pc:sldMkLst>
          <pc:docMk/>
          <pc:sldMk cId="1020985867" sldId="272"/>
        </pc:sldMkLst>
        <pc:spChg chg="add del mod">
          <ac:chgData name="James Allen" userId="74d547e7-aa39-4f2e-a005-77add8435a31" providerId="ADAL" clId="{299A014A-D831-4C3B-B65B-E24E03F777F6}" dt="2023-05-11T10:44:03.009" v="651" actId="478"/>
          <ac:spMkLst>
            <pc:docMk/>
            <pc:sldMk cId="1020985867" sldId="272"/>
            <ac:spMk id="4" creationId="{07E86E31-0425-25C6-C18A-580A9E3F3DF8}"/>
          </ac:spMkLst>
        </pc:spChg>
        <pc:spChg chg="add mod">
          <ac:chgData name="James Allen" userId="74d547e7-aa39-4f2e-a005-77add8435a31" providerId="ADAL" clId="{299A014A-D831-4C3B-B65B-E24E03F777F6}" dt="2023-05-15T10:25:10.223" v="821" actId="255"/>
          <ac:spMkLst>
            <pc:docMk/>
            <pc:sldMk cId="1020985867" sldId="272"/>
            <ac:spMk id="7" creationId="{01953E1F-F384-3689-9FD9-C4F61C8CBC5B}"/>
          </ac:spMkLst>
        </pc:spChg>
        <pc:spChg chg="del">
          <ac:chgData name="James Allen" userId="74d547e7-aa39-4f2e-a005-77add8435a31" providerId="ADAL" clId="{299A014A-D831-4C3B-B65B-E24E03F777F6}" dt="2023-05-11T10:43:53.217" v="649" actId="478"/>
          <ac:spMkLst>
            <pc:docMk/>
            <pc:sldMk cId="1020985867" sldId="272"/>
            <ac:spMk id="7" creationId="{F36B9EF5-445B-A7A6-56B0-DA66163ACB51}"/>
          </ac:spMkLst>
        </pc:spChg>
        <pc:spChg chg="mod">
          <ac:chgData name="James Allen" userId="74d547e7-aa39-4f2e-a005-77add8435a31" providerId="ADAL" clId="{299A014A-D831-4C3B-B65B-E24E03F777F6}" dt="2023-05-11T10:43:40.698" v="646" actId="20577"/>
          <ac:spMkLst>
            <pc:docMk/>
            <pc:sldMk cId="1020985867" sldId="272"/>
            <ac:spMk id="8" creationId="{3970643C-C571-6943-CF3A-E6C24BC5FB6A}"/>
          </ac:spMkLst>
        </pc:spChg>
        <pc:spChg chg="add del mod ord">
          <ac:chgData name="James Allen" userId="74d547e7-aa39-4f2e-a005-77add8435a31" providerId="ADAL" clId="{299A014A-D831-4C3B-B65B-E24E03F777F6}" dt="2023-05-15T10:45:23.354" v="1009" actId="478"/>
          <ac:spMkLst>
            <pc:docMk/>
            <pc:sldMk cId="1020985867" sldId="272"/>
            <ac:spMk id="9" creationId="{A0EFB06F-437E-8E20-8329-BA4FDF8CB580}"/>
          </ac:spMkLst>
        </pc:spChg>
        <pc:spChg chg="del mod">
          <ac:chgData name="James Allen" userId="74d547e7-aa39-4f2e-a005-77add8435a31" providerId="ADAL" clId="{299A014A-D831-4C3B-B65B-E24E03F777F6}" dt="2023-05-11T10:43:58.901" v="650" actId="478"/>
          <ac:spMkLst>
            <pc:docMk/>
            <pc:sldMk cId="1020985867" sldId="272"/>
            <ac:spMk id="10" creationId="{AD4DBA68-FFC6-4C24-8BA4-2F3396C38239}"/>
          </ac:spMkLst>
        </pc:spChg>
        <pc:spChg chg="mod">
          <ac:chgData name="James Allen" userId="74d547e7-aa39-4f2e-a005-77add8435a31" providerId="ADAL" clId="{299A014A-D831-4C3B-B65B-E24E03F777F6}" dt="2023-05-15T10:25:19.287" v="824" actId="20577"/>
          <ac:spMkLst>
            <pc:docMk/>
            <pc:sldMk cId="1020985867" sldId="272"/>
            <ac:spMk id="11" creationId="{9FC8363D-31AA-168E-31C4-6F1E25EE2449}"/>
          </ac:spMkLst>
        </pc:spChg>
        <pc:spChg chg="del mod">
          <ac:chgData name="James Allen" userId="74d547e7-aa39-4f2e-a005-77add8435a31" providerId="ADAL" clId="{299A014A-D831-4C3B-B65B-E24E03F777F6}" dt="2023-05-15T10:23:52.326" v="786" actId="478"/>
          <ac:spMkLst>
            <pc:docMk/>
            <pc:sldMk cId="1020985867" sldId="272"/>
            <ac:spMk id="12" creationId="{BC3A0CC6-CB7E-5B1C-B060-1D885D77E8CF}"/>
          </ac:spMkLst>
        </pc:spChg>
        <pc:picChg chg="mod">
          <ac:chgData name="James Allen" userId="74d547e7-aa39-4f2e-a005-77add8435a31" providerId="ADAL" clId="{299A014A-D831-4C3B-B65B-E24E03F777F6}" dt="2023-05-15T10:18:47.468" v="776" actId="14100"/>
          <ac:picMkLst>
            <pc:docMk/>
            <pc:sldMk cId="1020985867" sldId="272"/>
            <ac:picMk id="2" creationId="{00000000-0000-0000-0000-000000000000}"/>
          </ac:picMkLst>
        </pc:picChg>
        <pc:picChg chg="add mod">
          <ac:chgData name="James Allen" userId="74d547e7-aa39-4f2e-a005-77add8435a31" providerId="ADAL" clId="{299A014A-D831-4C3B-B65B-E24E03F777F6}" dt="2023-05-15T10:18:50.028" v="777" actId="14100"/>
          <ac:picMkLst>
            <pc:docMk/>
            <pc:sldMk cId="1020985867" sldId="272"/>
            <ac:picMk id="4" creationId="{52C56DDC-F2E3-15F7-CD6D-FF11F353D286}"/>
          </ac:picMkLst>
        </pc:picChg>
        <pc:picChg chg="add mod modCrop">
          <ac:chgData name="James Allen" userId="74d547e7-aa39-4f2e-a005-77add8435a31" providerId="ADAL" clId="{299A014A-D831-4C3B-B65B-E24E03F777F6}" dt="2023-05-15T10:25:14.339" v="822" actId="1076"/>
          <ac:picMkLst>
            <pc:docMk/>
            <pc:sldMk cId="1020985867" sldId="272"/>
            <ac:picMk id="6" creationId="{B4875E35-F4AF-1DFF-0615-3C7D123FAE15}"/>
          </ac:picMkLst>
        </pc:picChg>
        <pc:picChg chg="del mod">
          <ac:chgData name="James Allen" userId="74d547e7-aa39-4f2e-a005-77add8435a31" providerId="ADAL" clId="{299A014A-D831-4C3B-B65B-E24E03F777F6}" dt="2023-05-11T10:52:53.786" v="669" actId="478"/>
          <ac:picMkLst>
            <pc:docMk/>
            <pc:sldMk cId="1020985867" sldId="272"/>
            <ac:picMk id="6" creationId="{BEB3F7D0-BE93-54C3-9B3F-5B46E0399021}"/>
          </ac:picMkLst>
        </pc:picChg>
      </pc:sldChg>
      <pc:sldChg chg="addSp delSp modSp del mod modTransition">
        <pc:chgData name="James Allen" userId="74d547e7-aa39-4f2e-a005-77add8435a31" providerId="ADAL" clId="{299A014A-D831-4C3B-B65B-E24E03F777F6}" dt="2023-05-24T09:08:43.466" v="1648" actId="2696"/>
        <pc:sldMkLst>
          <pc:docMk/>
          <pc:sldMk cId="2168586600" sldId="273"/>
        </pc:sldMkLst>
        <pc:spChg chg="add mod">
          <ac:chgData name="James Allen" userId="74d547e7-aa39-4f2e-a005-77add8435a31" providerId="ADAL" clId="{299A014A-D831-4C3B-B65B-E24E03F777F6}" dt="2023-05-11T10:45:52.611" v="660" actId="14100"/>
          <ac:spMkLst>
            <pc:docMk/>
            <pc:sldMk cId="2168586600" sldId="273"/>
            <ac:spMk id="3" creationId="{6B35E0A7-7398-1FC0-4864-AEF7DF00866B}"/>
          </ac:spMkLst>
        </pc:spChg>
        <pc:spChg chg="del">
          <ac:chgData name="James Allen" userId="74d547e7-aa39-4f2e-a005-77add8435a31" providerId="ADAL" clId="{299A014A-D831-4C3B-B65B-E24E03F777F6}" dt="2023-05-11T10:45:38.682" v="658" actId="478"/>
          <ac:spMkLst>
            <pc:docMk/>
            <pc:sldMk cId="2168586600" sldId="273"/>
            <ac:spMk id="9" creationId="{1790682F-52BB-A501-CA3F-9D873AEA92B5}"/>
          </ac:spMkLst>
        </pc:spChg>
        <pc:picChg chg="del">
          <ac:chgData name="James Allen" userId="74d547e7-aa39-4f2e-a005-77add8435a31" providerId="ADAL" clId="{299A014A-D831-4C3B-B65B-E24E03F777F6}" dt="2023-05-11T10:45:37.058" v="657" actId="478"/>
          <ac:picMkLst>
            <pc:docMk/>
            <pc:sldMk cId="2168586600" sldId="273"/>
            <ac:picMk id="2" creationId="{1B378B17-843C-1538-4197-E1957A35664D}"/>
          </ac:picMkLst>
        </pc:picChg>
        <pc:picChg chg="add mod modCrop">
          <ac:chgData name="James Allen" userId="74d547e7-aa39-4f2e-a005-77add8435a31" providerId="ADAL" clId="{299A014A-D831-4C3B-B65B-E24E03F777F6}" dt="2023-05-11T10:49:48.876" v="667" actId="732"/>
          <ac:picMkLst>
            <pc:docMk/>
            <pc:sldMk cId="2168586600" sldId="273"/>
            <ac:picMk id="5" creationId="{DBA5E859-CA4A-7AAE-6FAC-584E5ED74EA4}"/>
          </ac:picMkLst>
        </pc:picChg>
      </pc:sldChg>
      <pc:sldChg chg="addSp delSp modSp mod">
        <pc:chgData name="James Allen" userId="74d547e7-aa39-4f2e-a005-77add8435a31" providerId="ADAL" clId="{299A014A-D831-4C3B-B65B-E24E03F777F6}" dt="2023-05-24T09:03:17.705" v="1510" actId="20577"/>
        <pc:sldMkLst>
          <pc:docMk/>
          <pc:sldMk cId="1365823222" sldId="275"/>
        </pc:sldMkLst>
        <pc:spChg chg="add mod">
          <ac:chgData name="James Allen" userId="74d547e7-aa39-4f2e-a005-77add8435a31" providerId="ADAL" clId="{299A014A-D831-4C3B-B65B-E24E03F777F6}" dt="2023-05-24T09:03:17.705" v="1510" actId="20577"/>
          <ac:spMkLst>
            <pc:docMk/>
            <pc:sldMk cId="1365823222" sldId="275"/>
            <ac:spMk id="2" creationId="{0B70E7B4-8BE3-A240-7F99-F9F3896CC997}"/>
          </ac:spMkLst>
        </pc:spChg>
        <pc:spChg chg="del">
          <ac:chgData name="James Allen" userId="74d547e7-aa39-4f2e-a005-77add8435a31" providerId="ADAL" clId="{299A014A-D831-4C3B-B65B-E24E03F777F6}" dt="2023-05-11T10:26:28.937" v="377" actId="478"/>
          <ac:spMkLst>
            <pc:docMk/>
            <pc:sldMk cId="1365823222" sldId="275"/>
            <ac:spMk id="8" creationId="{3970643C-C571-6943-CF3A-E6C24BC5FB6A}"/>
          </ac:spMkLst>
        </pc:spChg>
        <pc:spChg chg="mod">
          <ac:chgData name="James Allen" userId="74d547e7-aa39-4f2e-a005-77add8435a31" providerId="ADAL" clId="{299A014A-D831-4C3B-B65B-E24E03F777F6}" dt="2023-05-24T08:50:58.249" v="1490" actId="207"/>
          <ac:spMkLst>
            <pc:docMk/>
            <pc:sldMk cId="1365823222" sldId="275"/>
            <ac:spMk id="19" creationId="{00000000-0000-0000-0000-000000000000}"/>
          </ac:spMkLst>
        </pc:spChg>
      </pc:sldChg>
      <pc:sldChg chg="addSp delSp modSp mod modTransition setBg">
        <pc:chgData name="James Allen" userId="74d547e7-aa39-4f2e-a005-77add8435a31" providerId="ADAL" clId="{299A014A-D831-4C3B-B65B-E24E03F777F6}" dt="2023-05-12T13:59:02.620" v="743"/>
        <pc:sldMkLst>
          <pc:docMk/>
          <pc:sldMk cId="477331742" sldId="276"/>
        </pc:sldMkLst>
        <pc:spChg chg="add del mod">
          <ac:chgData name="James Allen" userId="74d547e7-aa39-4f2e-a005-77add8435a31" providerId="ADAL" clId="{299A014A-D831-4C3B-B65B-E24E03F777F6}" dt="2023-05-12T13:58:04.589" v="683" actId="478"/>
          <ac:spMkLst>
            <pc:docMk/>
            <pc:sldMk cId="477331742" sldId="276"/>
            <ac:spMk id="3" creationId="{26DBA2A9-7E82-68C3-6632-6738EF2D5922}"/>
          </ac:spMkLst>
        </pc:spChg>
        <pc:spChg chg="del mod">
          <ac:chgData name="James Allen" userId="74d547e7-aa39-4f2e-a005-77add8435a31" providerId="ADAL" clId="{299A014A-D831-4C3B-B65B-E24E03F777F6}" dt="2023-05-12T13:57:54.641" v="679" actId="478"/>
          <ac:spMkLst>
            <pc:docMk/>
            <pc:sldMk cId="477331742" sldId="276"/>
            <ac:spMk id="4" creationId="{8601AD67-5671-EAE1-1DE9-D662F4C1752C}"/>
          </ac:spMkLst>
        </pc:spChg>
        <pc:spChg chg="add del mod">
          <ac:chgData name="James Allen" userId="74d547e7-aa39-4f2e-a005-77add8435a31" providerId="ADAL" clId="{299A014A-D831-4C3B-B65B-E24E03F777F6}" dt="2023-05-12T13:58:24.158" v="740" actId="20577"/>
          <ac:spMkLst>
            <pc:docMk/>
            <pc:sldMk cId="477331742" sldId="276"/>
            <ac:spMk id="5" creationId="{77A278A2-4BE4-904D-9001-F38FBFAD8E9A}"/>
          </ac:spMkLst>
        </pc:spChg>
        <pc:spChg chg="del mod">
          <ac:chgData name="James Allen" userId="74d547e7-aa39-4f2e-a005-77add8435a31" providerId="ADAL" clId="{299A014A-D831-4C3B-B65B-E24E03F777F6}" dt="2023-05-11T14:39:24.148" v="678" actId="478"/>
          <ac:spMkLst>
            <pc:docMk/>
            <pc:sldMk cId="477331742" sldId="276"/>
            <ac:spMk id="8" creationId="{00000000-0000-0000-0000-000000000000}"/>
          </ac:spMkLst>
        </pc:spChg>
      </pc:sldChg>
      <pc:sldChg chg="addSp delSp modSp new mod modTransition">
        <pc:chgData name="James Allen" userId="74d547e7-aa39-4f2e-a005-77add8435a31" providerId="ADAL" clId="{299A014A-D831-4C3B-B65B-E24E03F777F6}" dt="2023-05-24T09:09:13.282" v="1650" actId="12789"/>
        <pc:sldMkLst>
          <pc:docMk/>
          <pc:sldMk cId="1098001995" sldId="277"/>
        </pc:sldMkLst>
        <pc:spChg chg="del">
          <ac:chgData name="James Allen" userId="74d547e7-aa39-4f2e-a005-77add8435a31" providerId="ADAL" clId="{299A014A-D831-4C3B-B65B-E24E03F777F6}" dt="2023-05-11T09:53:58.118" v="1" actId="478"/>
          <ac:spMkLst>
            <pc:docMk/>
            <pc:sldMk cId="1098001995" sldId="277"/>
            <ac:spMk id="2" creationId="{5D1360DC-6015-64EC-6A62-70207F697B3C}"/>
          </ac:spMkLst>
        </pc:spChg>
        <pc:spChg chg="del">
          <ac:chgData name="James Allen" userId="74d547e7-aa39-4f2e-a005-77add8435a31" providerId="ADAL" clId="{299A014A-D831-4C3B-B65B-E24E03F777F6}" dt="2023-05-11T09:53:59.023" v="2" actId="478"/>
          <ac:spMkLst>
            <pc:docMk/>
            <pc:sldMk cId="1098001995" sldId="277"/>
            <ac:spMk id="3" creationId="{D21F1EBC-4748-DF32-555F-ADA7E3D4CE70}"/>
          </ac:spMkLst>
        </pc:spChg>
        <pc:spChg chg="add del mod">
          <ac:chgData name="James Allen" userId="74d547e7-aa39-4f2e-a005-77add8435a31" providerId="ADAL" clId="{299A014A-D831-4C3B-B65B-E24E03F777F6}" dt="2023-05-11T09:55:03.036" v="16" actId="478"/>
          <ac:spMkLst>
            <pc:docMk/>
            <pc:sldMk cId="1098001995" sldId="277"/>
            <ac:spMk id="4" creationId="{452D06A8-AD38-770F-688B-BFFE6D464E32}"/>
          </ac:spMkLst>
        </pc:spChg>
        <pc:spChg chg="add mod">
          <ac:chgData name="James Allen" userId="74d547e7-aa39-4f2e-a005-77add8435a31" providerId="ADAL" clId="{299A014A-D831-4C3B-B65B-E24E03F777F6}" dt="2023-05-11T09:58:34.066" v="27" actId="1076"/>
          <ac:spMkLst>
            <pc:docMk/>
            <pc:sldMk cId="1098001995" sldId="277"/>
            <ac:spMk id="5" creationId="{618A03D0-C70C-453B-68F3-90705477200D}"/>
          </ac:spMkLst>
        </pc:spChg>
        <pc:spChg chg="add mod">
          <ac:chgData name="James Allen" userId="74d547e7-aa39-4f2e-a005-77add8435a31" providerId="ADAL" clId="{299A014A-D831-4C3B-B65B-E24E03F777F6}" dt="2023-05-11T09:58:34.066" v="27" actId="1076"/>
          <ac:spMkLst>
            <pc:docMk/>
            <pc:sldMk cId="1098001995" sldId="277"/>
            <ac:spMk id="6" creationId="{CC49BDB2-9F06-C4E3-2B29-554B9984921A}"/>
          </ac:spMkLst>
        </pc:spChg>
        <pc:spChg chg="add del mod">
          <ac:chgData name="James Allen" userId="74d547e7-aa39-4f2e-a005-77add8435a31" providerId="ADAL" clId="{299A014A-D831-4C3B-B65B-E24E03F777F6}" dt="2023-05-24T09:09:04.552" v="1649" actId="478"/>
          <ac:spMkLst>
            <pc:docMk/>
            <pc:sldMk cId="1098001995" sldId="277"/>
            <ac:spMk id="7" creationId="{3444F985-F653-0A93-13C1-AB9D4E601DB9}"/>
          </ac:spMkLst>
        </pc:spChg>
        <pc:graphicFrameChg chg="add mod modGraphic">
          <ac:chgData name="James Allen" userId="74d547e7-aa39-4f2e-a005-77add8435a31" providerId="ADAL" clId="{299A014A-D831-4C3B-B65B-E24E03F777F6}" dt="2023-05-24T09:09:13.282" v="1650" actId="12789"/>
          <ac:graphicFrameMkLst>
            <pc:docMk/>
            <pc:sldMk cId="1098001995" sldId="277"/>
            <ac:graphicFrameMk id="8" creationId="{8286ABB1-48DA-7283-07DB-E215F0BF6BA2}"/>
          </ac:graphicFrameMkLst>
        </pc:graphicFrameChg>
      </pc:sldChg>
      <pc:sldChg chg="new del ord">
        <pc:chgData name="James Allen" userId="74d547e7-aa39-4f2e-a005-77add8435a31" providerId="ADAL" clId="{299A014A-D831-4C3B-B65B-E24E03F777F6}" dt="2023-05-15T10:28:58.546" v="828" actId="2696"/>
        <pc:sldMkLst>
          <pc:docMk/>
          <pc:sldMk cId="352099474" sldId="278"/>
        </pc:sldMkLst>
      </pc:sldChg>
      <pc:sldChg chg="modSp add mod">
        <pc:chgData name="James Allen" userId="74d547e7-aa39-4f2e-a005-77add8435a31" providerId="ADAL" clId="{299A014A-D831-4C3B-B65B-E24E03F777F6}" dt="2023-05-24T09:08:31.152" v="1647" actId="20577"/>
        <pc:sldMkLst>
          <pc:docMk/>
          <pc:sldMk cId="626901803" sldId="278"/>
        </pc:sldMkLst>
        <pc:spChg chg="mod">
          <ac:chgData name="James Allen" userId="74d547e7-aa39-4f2e-a005-77add8435a31" providerId="ADAL" clId="{299A014A-D831-4C3B-B65B-E24E03F777F6}" dt="2023-05-24T09:03:36.296" v="1520" actId="20577"/>
          <ac:spMkLst>
            <pc:docMk/>
            <pc:sldMk cId="626901803" sldId="278"/>
            <ac:spMk id="2" creationId="{B1555E8A-8E32-C768-A21E-56E610B2A89C}"/>
          </ac:spMkLst>
        </pc:spChg>
        <pc:spChg chg="mod">
          <ac:chgData name="James Allen" userId="74d547e7-aa39-4f2e-a005-77add8435a31" providerId="ADAL" clId="{299A014A-D831-4C3B-B65B-E24E03F777F6}" dt="2023-05-24T09:08:31.152" v="1647" actId="20577"/>
          <ac:spMkLst>
            <pc:docMk/>
            <pc:sldMk cId="626901803" sldId="278"/>
            <ac:spMk id="9" creationId="{FC04573A-C1B0-40B1-AE9D-BBA9F7D75860}"/>
          </ac:spMkLst>
        </pc:spChg>
      </pc:sldChg>
      <pc:sldChg chg="addSp delSp modSp add mod">
        <pc:chgData name="James Allen" userId="74d547e7-aa39-4f2e-a005-77add8435a31" providerId="ADAL" clId="{299A014A-D831-4C3B-B65B-E24E03F777F6}" dt="2023-05-15T10:44:59.794" v="1002" actId="21"/>
        <pc:sldMkLst>
          <pc:docMk/>
          <pc:sldMk cId="1694434882" sldId="279"/>
        </pc:sldMkLst>
        <pc:spChg chg="add del mod">
          <ac:chgData name="James Allen" userId="74d547e7-aa39-4f2e-a005-77add8435a31" providerId="ADAL" clId="{299A014A-D831-4C3B-B65B-E24E03F777F6}" dt="2023-05-15T10:37:39.541" v="995" actId="478"/>
          <ac:spMkLst>
            <pc:docMk/>
            <pc:sldMk cId="1694434882" sldId="279"/>
            <ac:spMk id="3" creationId="{00891B67-1794-F74D-6CD9-470DF37FE131}"/>
          </ac:spMkLst>
        </pc:spChg>
        <pc:spChg chg="del">
          <ac:chgData name="James Allen" userId="74d547e7-aa39-4f2e-a005-77add8435a31" providerId="ADAL" clId="{299A014A-D831-4C3B-B65B-E24E03F777F6}" dt="2023-05-15T10:31:19.510" v="833" actId="478"/>
          <ac:spMkLst>
            <pc:docMk/>
            <pc:sldMk cId="1694434882" sldId="279"/>
            <ac:spMk id="7" creationId="{01953E1F-F384-3689-9FD9-C4F61C8CBC5B}"/>
          </ac:spMkLst>
        </pc:spChg>
        <pc:spChg chg="del mod">
          <ac:chgData name="James Allen" userId="74d547e7-aa39-4f2e-a005-77add8435a31" providerId="ADAL" clId="{299A014A-D831-4C3B-B65B-E24E03F777F6}" dt="2023-05-15T10:37:42.997" v="997" actId="478"/>
          <ac:spMkLst>
            <pc:docMk/>
            <pc:sldMk cId="1694434882" sldId="279"/>
            <ac:spMk id="8" creationId="{3970643C-C571-6943-CF3A-E6C24BC5FB6A}"/>
          </ac:spMkLst>
        </pc:spChg>
        <pc:spChg chg="add del mod">
          <ac:chgData name="James Allen" userId="74d547e7-aa39-4f2e-a005-77add8435a31" providerId="ADAL" clId="{299A014A-D831-4C3B-B65B-E24E03F777F6}" dt="2023-05-15T10:37:41.330" v="996" actId="478"/>
          <ac:spMkLst>
            <pc:docMk/>
            <pc:sldMk cId="1694434882" sldId="279"/>
            <ac:spMk id="9" creationId="{5599131A-28D5-4A9F-4BD6-BF0842778C3B}"/>
          </ac:spMkLst>
        </pc:spChg>
        <pc:spChg chg="del">
          <ac:chgData name="James Allen" userId="74d547e7-aa39-4f2e-a005-77add8435a31" providerId="ADAL" clId="{299A014A-D831-4C3B-B65B-E24E03F777F6}" dt="2023-05-15T10:31:19.510" v="833" actId="478"/>
          <ac:spMkLst>
            <pc:docMk/>
            <pc:sldMk cId="1694434882" sldId="279"/>
            <ac:spMk id="11" creationId="{9FC8363D-31AA-168E-31C4-6F1E25EE2449}"/>
          </ac:spMkLst>
        </pc:spChg>
        <pc:spChg chg="add del mod">
          <ac:chgData name="James Allen" userId="74d547e7-aa39-4f2e-a005-77add8435a31" providerId="ADAL" clId="{299A014A-D831-4C3B-B65B-E24E03F777F6}" dt="2023-05-15T10:44:59.794" v="1002" actId="21"/>
          <ac:spMkLst>
            <pc:docMk/>
            <pc:sldMk cId="1694434882" sldId="279"/>
            <ac:spMk id="14" creationId="{AE8EE8F3-1D01-16B2-5BDC-36634630AD57}"/>
          </ac:spMkLst>
        </pc:spChg>
        <pc:picChg chg="del">
          <ac:chgData name="James Allen" userId="74d547e7-aa39-4f2e-a005-77add8435a31" providerId="ADAL" clId="{299A014A-D831-4C3B-B65B-E24E03F777F6}" dt="2023-05-15T10:31:19.510" v="833" actId="478"/>
          <ac:picMkLst>
            <pc:docMk/>
            <pc:sldMk cId="1694434882" sldId="279"/>
            <ac:picMk id="2" creationId="{00000000-0000-0000-0000-000000000000}"/>
          </ac:picMkLst>
        </pc:picChg>
        <pc:picChg chg="del">
          <ac:chgData name="James Allen" userId="74d547e7-aa39-4f2e-a005-77add8435a31" providerId="ADAL" clId="{299A014A-D831-4C3B-B65B-E24E03F777F6}" dt="2023-05-15T10:31:19.510" v="833" actId="478"/>
          <ac:picMkLst>
            <pc:docMk/>
            <pc:sldMk cId="1694434882" sldId="279"/>
            <ac:picMk id="4" creationId="{52C56DDC-F2E3-15F7-CD6D-FF11F353D286}"/>
          </ac:picMkLst>
        </pc:picChg>
        <pc:picChg chg="del">
          <ac:chgData name="James Allen" userId="74d547e7-aa39-4f2e-a005-77add8435a31" providerId="ADAL" clId="{299A014A-D831-4C3B-B65B-E24E03F777F6}" dt="2023-05-15T10:31:19.510" v="833" actId="478"/>
          <ac:picMkLst>
            <pc:docMk/>
            <pc:sldMk cId="1694434882" sldId="279"/>
            <ac:picMk id="6" creationId="{B4875E35-F4AF-1DFF-0615-3C7D123FAE15}"/>
          </ac:picMkLst>
        </pc:picChg>
        <pc:picChg chg="add mod">
          <ac:chgData name="James Allen" userId="74d547e7-aa39-4f2e-a005-77add8435a31" providerId="ADAL" clId="{299A014A-D831-4C3B-B65B-E24E03F777F6}" dt="2023-05-15T10:38:05.602" v="999" actId="1076"/>
          <ac:picMkLst>
            <pc:docMk/>
            <pc:sldMk cId="1694434882" sldId="279"/>
            <ac:picMk id="12" creationId="{A32877FD-36B9-D3DF-6897-301FCF38DB0A}"/>
          </ac:picMkLst>
        </pc:picChg>
      </pc:sldChg>
      <pc:sldChg chg="addSp delSp modSp add del mod">
        <pc:chgData name="James Allen" userId="74d547e7-aa39-4f2e-a005-77add8435a31" providerId="ADAL" clId="{299A014A-D831-4C3B-B65B-E24E03F777F6}" dt="2023-05-17T14:18:51.905" v="1034" actId="2696"/>
        <pc:sldMkLst>
          <pc:docMk/>
          <pc:sldMk cId="53092435" sldId="280"/>
        </pc:sldMkLst>
        <pc:spChg chg="mod">
          <ac:chgData name="James Allen" userId="74d547e7-aa39-4f2e-a005-77add8435a31" providerId="ADAL" clId="{299A014A-D831-4C3B-B65B-E24E03F777F6}" dt="2023-05-17T14:12:35.096" v="1026" actId="20577"/>
          <ac:spMkLst>
            <pc:docMk/>
            <pc:sldMk cId="53092435" sldId="280"/>
            <ac:spMk id="2" creationId="{B1555E8A-8E32-C768-A21E-56E610B2A89C}"/>
          </ac:spMkLst>
        </pc:spChg>
        <pc:spChg chg="add del mod">
          <ac:chgData name="James Allen" userId="74d547e7-aa39-4f2e-a005-77add8435a31" providerId="ADAL" clId="{299A014A-D831-4C3B-B65B-E24E03F777F6}" dt="2023-05-17T14:12:55.806" v="1028" actId="478"/>
          <ac:spMkLst>
            <pc:docMk/>
            <pc:sldMk cId="53092435" sldId="280"/>
            <ac:spMk id="4" creationId="{8DDBC947-A910-9836-BBC5-D5481F1201CC}"/>
          </ac:spMkLst>
        </pc:spChg>
        <pc:spChg chg="del">
          <ac:chgData name="James Allen" userId="74d547e7-aa39-4f2e-a005-77add8435a31" providerId="ADAL" clId="{299A014A-D831-4C3B-B65B-E24E03F777F6}" dt="2023-05-17T14:12:57.312" v="1029" actId="478"/>
          <ac:spMkLst>
            <pc:docMk/>
            <pc:sldMk cId="53092435" sldId="280"/>
            <ac:spMk id="8" creationId="{3970643C-C571-6943-CF3A-E6C24BC5FB6A}"/>
          </ac:spMkLst>
        </pc:spChg>
        <pc:spChg chg="del">
          <ac:chgData name="James Allen" userId="74d547e7-aa39-4f2e-a005-77add8435a31" providerId="ADAL" clId="{299A014A-D831-4C3B-B65B-E24E03F777F6}" dt="2023-05-17T14:12:54.558" v="1027" actId="478"/>
          <ac:spMkLst>
            <pc:docMk/>
            <pc:sldMk cId="53092435" sldId="280"/>
            <ac:spMk id="9" creationId="{FC04573A-C1B0-40B1-AE9D-BBA9F7D75860}"/>
          </ac:spMkLst>
        </pc:spChg>
        <pc:picChg chg="add mod">
          <ac:chgData name="James Allen" userId="74d547e7-aa39-4f2e-a005-77add8435a31" providerId="ADAL" clId="{299A014A-D831-4C3B-B65B-E24E03F777F6}" dt="2023-05-17T14:18:11.170" v="1033" actId="1076"/>
          <ac:picMkLst>
            <pc:docMk/>
            <pc:sldMk cId="53092435" sldId="280"/>
            <ac:picMk id="7" creationId="{4564E02A-6AC8-4F8B-B851-604FEA38C25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rontiersin.org/articles/10.3389/fpubh.2022.1056885/full" TargetMode="External"/><Relationship Id="rId7" Type="http://schemas.openxmlformats.org/officeDocument/2006/relationships/hyperlink" Target="https://improvementcymru.shinyapps.io/whesri-influencing-the-health-gap-in-wales/" TargetMode="External"/><Relationship Id="rId2" Type="http://schemas.openxmlformats.org/officeDocument/2006/relationships/hyperlink" Target="https://phwwhocc.co.uk/resources/whesri-influencing-the-health-gap-in-wales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ho.int/europe/publications/i/item/EUR-RC69-11-Rev-1" TargetMode="External"/><Relationship Id="rId2" Type="http://schemas.openxmlformats.org/officeDocument/2006/relationships/hyperlink" Target="https://www.who.int/europe/publications/i/item/9789289054256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58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3C1043C-0A75-8258-C849-42A41B26D9B3}"/>
              </a:ext>
            </a:extLst>
          </p:cNvPr>
          <p:cNvSpPr txBox="1"/>
          <p:nvPr/>
        </p:nvSpPr>
        <p:spPr>
          <a:xfrm>
            <a:off x="496229" y="2642839"/>
            <a:ext cx="5596053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 dirty="0">
                <a:solidFill>
                  <a:srgbClr val="FFFFFF"/>
                </a:solidFill>
                <a:latin typeface="Arial"/>
                <a:cs typeface="Arial"/>
              </a:rPr>
              <a:t>Influencing the Health Gap in Wales: </a:t>
            </a:r>
            <a:r>
              <a:rPr lang="en-US" dirty="0">
                <a:solidFill>
                  <a:srgbClr val="FFFFFF"/>
                </a:solidFill>
                <a:latin typeface="Arial"/>
                <a:cs typeface="Arial"/>
              </a:rPr>
              <a:t>Decomposition analysis discussion paper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6A03008-6B9D-F680-A735-0AEA4D457D53}"/>
              </a:ext>
            </a:extLst>
          </p:cNvPr>
          <p:cNvSpPr/>
          <p:nvPr/>
        </p:nvSpPr>
        <p:spPr>
          <a:xfrm>
            <a:off x="2788" y="2788"/>
            <a:ext cx="12191998" cy="1477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Triangle 8">
            <a:extLst>
              <a:ext uri="{FF2B5EF4-FFF2-40B4-BE49-F238E27FC236}">
                <a16:creationId xmlns:a16="http://schemas.microsoft.com/office/drawing/2014/main" id="{5572B70F-8656-3DC8-97D5-DC6F857B878C}"/>
              </a:ext>
            </a:extLst>
          </p:cNvPr>
          <p:cNvSpPr/>
          <p:nvPr/>
        </p:nvSpPr>
        <p:spPr>
          <a:xfrm rot="10800000" flipH="1">
            <a:off x="-2971" y="1483169"/>
            <a:ext cx="12192001" cy="232316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1">
            <a:extLst>
              <a:ext uri="{FF2B5EF4-FFF2-40B4-BE49-F238E27FC236}">
                <a16:creationId xmlns:a16="http://schemas.microsoft.com/office/drawing/2014/main" id="{BF9F9CB0-C889-42C7-81FE-1017BBED7F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8813" y="385545"/>
            <a:ext cx="1024055" cy="910888"/>
          </a:xfrm>
          <a:prstGeom prst="rect">
            <a:avLst/>
          </a:prstGeom>
        </p:spPr>
      </p:pic>
      <p:pic>
        <p:nvPicPr>
          <p:cNvPr id="15" name="Picture 15">
            <a:extLst>
              <a:ext uri="{FF2B5EF4-FFF2-40B4-BE49-F238E27FC236}">
                <a16:creationId xmlns:a16="http://schemas.microsoft.com/office/drawing/2014/main" id="{B29DE885-6DE4-207B-9158-8E886EA3C0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6748" y="550335"/>
            <a:ext cx="4573859" cy="581304"/>
          </a:xfrm>
          <a:prstGeom prst="rect">
            <a:avLst/>
          </a:prstGeom>
        </p:spPr>
      </p:pic>
      <p:pic>
        <p:nvPicPr>
          <p:cNvPr id="16" name="Picture 16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AED6E110-8F1E-45C2-5FA9-4BAD9246DE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3498" y="524165"/>
            <a:ext cx="2743200" cy="642938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B3B7A922-7319-E9BE-A935-1D7540242088}"/>
              </a:ext>
            </a:extLst>
          </p:cNvPr>
          <p:cNvSpPr txBox="1"/>
          <p:nvPr/>
        </p:nvSpPr>
        <p:spPr>
          <a:xfrm>
            <a:off x="-2971" y="6157796"/>
            <a:ext cx="12194971" cy="738664"/>
          </a:xfrm>
          <a:prstGeom prst="rect">
            <a:avLst/>
          </a:prstGeom>
          <a:solidFill>
            <a:srgbClr val="007273"/>
          </a:solidFill>
          <a:ln>
            <a:solidFill>
              <a:srgbClr val="007273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endParaRPr lang="en-US" sz="1400" b="1" dirty="0">
              <a:solidFill>
                <a:srgbClr val="FFFFFF"/>
              </a:solidFill>
              <a:latin typeface="Arial"/>
              <a:cs typeface="Arial"/>
            </a:endParaRPr>
          </a:p>
          <a:p>
            <a:pPr algn="ctr"/>
            <a:r>
              <a:rPr lang="en-US" sz="1400" b="1" dirty="0">
                <a:solidFill>
                  <a:srgbClr val="FFFFFF"/>
                </a:solidFill>
                <a:latin typeface="Arial"/>
                <a:cs typeface="Arial"/>
              </a:rPr>
              <a:t>The Welsh Health Equity Status Report initiative (</a:t>
            </a:r>
            <a:r>
              <a:rPr lang="en-US" sz="1400" b="1" dirty="0" err="1">
                <a:solidFill>
                  <a:srgbClr val="FFFFFF"/>
                </a:solidFill>
                <a:latin typeface="Arial"/>
                <a:cs typeface="Arial"/>
              </a:rPr>
              <a:t>WHESRi</a:t>
            </a:r>
            <a:r>
              <a:rPr lang="en-US" sz="1400" b="1" dirty="0">
                <a:solidFill>
                  <a:srgbClr val="FFFFFF"/>
                </a:solidFill>
                <a:latin typeface="Arial"/>
                <a:cs typeface="Arial"/>
              </a:rPr>
              <a:t>)</a:t>
            </a:r>
          </a:p>
          <a:p>
            <a:pPr algn="ctr"/>
            <a:endParaRPr lang="en-US" sz="1400" b="1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pic>
        <p:nvPicPr>
          <p:cNvPr id="20" name="Picture 20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7868F910-3430-80F4-3D5C-25E54FEB0F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65697" y="2331896"/>
            <a:ext cx="3746809" cy="1914548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B5CEDE4-FE9E-9FCD-524F-F782BDA2023F}"/>
              </a:ext>
            </a:extLst>
          </p:cNvPr>
          <p:cNvSpPr txBox="1"/>
          <p:nvPr/>
        </p:nvSpPr>
        <p:spPr>
          <a:xfrm>
            <a:off x="496229" y="4166839"/>
            <a:ext cx="8929782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600" dirty="0">
                <a:solidFill>
                  <a:srgbClr val="FFFFFF"/>
                </a:solidFill>
                <a:latin typeface="Arial"/>
                <a:cs typeface="Arial"/>
              </a:rPr>
              <a:t>Influencing the Health Gap: Multi-country perspectives </a:t>
            </a:r>
          </a:p>
          <a:p>
            <a:r>
              <a:rPr lang="en-US" sz="1600" dirty="0">
                <a:solidFill>
                  <a:srgbClr val="FFFFFF"/>
                </a:solidFill>
                <a:latin typeface="Arial"/>
                <a:cs typeface="Arial"/>
              </a:rPr>
              <a:t>Public Health Network Cymru (PHNC) Webinar</a:t>
            </a:r>
            <a:endParaRPr lang="en-US" dirty="0"/>
          </a:p>
          <a:p>
            <a:r>
              <a:rPr lang="en-US" sz="1600" b="1" dirty="0">
                <a:solidFill>
                  <a:srgbClr val="FFFFFF"/>
                </a:solidFill>
                <a:latin typeface="Arial"/>
                <a:cs typeface="Arial"/>
              </a:rPr>
              <a:t>24 May 2023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C04573A-C1B0-40B1-AE9D-BBA9F7D758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56553"/>
            <a:ext cx="10515600" cy="4797386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en-US" sz="1600" dirty="0">
              <a:latin typeface="Arial"/>
              <a:cs typeface="Calibri"/>
            </a:endParaRPr>
          </a:p>
          <a:p>
            <a:endParaRPr lang="en-US" sz="1600" b="1" dirty="0">
              <a:latin typeface="Arial"/>
              <a:cs typeface="Arial"/>
            </a:endParaRPr>
          </a:p>
          <a:p>
            <a:pPr marL="0" indent="0">
              <a:buNone/>
            </a:pPr>
            <a:endParaRPr lang="en-US" sz="1600" b="1" dirty="0">
              <a:latin typeface="Arial"/>
              <a:cs typeface="Calibri"/>
            </a:endParaRPr>
          </a:p>
          <a:p>
            <a:pPr marL="0" indent="0">
              <a:buNone/>
            </a:pPr>
            <a:endParaRPr lang="en-US" sz="1600" b="1" dirty="0">
              <a:latin typeface="Arial"/>
              <a:cs typeface="Calibri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970643C-C571-6943-CF3A-E6C24BC5FB6A}"/>
              </a:ext>
            </a:extLst>
          </p:cNvPr>
          <p:cNvSpPr txBox="1">
            <a:spLocks/>
          </p:cNvSpPr>
          <p:nvPr/>
        </p:nvSpPr>
        <p:spPr>
          <a:xfrm>
            <a:off x="838200" y="2868167"/>
            <a:ext cx="2768291" cy="7865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>
                <a:solidFill>
                  <a:srgbClr val="007273"/>
                </a:solidFill>
                <a:latin typeface="Arial"/>
                <a:cs typeface="Calibri Light"/>
              </a:rPr>
              <a:t>Variables included in the model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CD0FA5E-A59B-BB1B-98C5-D2D68E5B47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9612407"/>
              </p:ext>
            </p:extLst>
          </p:nvPr>
        </p:nvGraphicFramePr>
        <p:xfrm>
          <a:off x="4488110" y="1039164"/>
          <a:ext cx="7411514" cy="501670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92371">
                  <a:extLst>
                    <a:ext uri="{9D8B030D-6E8A-4147-A177-3AD203B41FA5}">
                      <a16:colId xmlns:a16="http://schemas.microsoft.com/office/drawing/2014/main" val="439693727"/>
                    </a:ext>
                  </a:extLst>
                </a:gridCol>
                <a:gridCol w="5519143">
                  <a:extLst>
                    <a:ext uri="{9D8B030D-6E8A-4147-A177-3AD203B41FA5}">
                      <a16:colId xmlns:a16="http://schemas.microsoft.com/office/drawing/2014/main" val="1652755976"/>
                    </a:ext>
                  </a:extLst>
                </a:gridCol>
              </a:tblGrid>
              <a:tr h="241448">
                <a:tc>
                  <a:txBody>
                    <a:bodyPr/>
                    <a:lstStyle/>
                    <a:p>
                      <a:pPr marL="0" algn="l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Group</a:t>
                      </a:r>
                    </a:p>
                  </a:txBody>
                  <a:tcPr marL="3600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effectLst/>
                          <a:latin typeface="Arial"/>
                        </a:rPr>
                        <a:t>Variable</a:t>
                      </a:r>
                      <a:endParaRPr lang="en-GB" sz="1200" b="1" dirty="0">
                        <a:effectLst/>
                        <a:latin typeface="Arial"/>
                      </a:endParaRPr>
                    </a:p>
                  </a:txBody>
                  <a:tcPr marL="3600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1069572"/>
                  </a:ext>
                </a:extLst>
              </a:tr>
              <a:tr h="530752">
                <a:tc>
                  <a:txBody>
                    <a:bodyPr/>
                    <a:lstStyle/>
                    <a:p>
                      <a:pPr marL="0" algn="l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effectLst/>
                          <a:latin typeface="Arial"/>
                        </a:rPr>
                        <a:t>Health</a:t>
                      </a:r>
                      <a:r>
                        <a:rPr lang="en-GB" sz="1200" b="1" kern="1200" baseline="0" dirty="0">
                          <a:effectLst/>
                          <a:latin typeface="Arial"/>
                        </a:rPr>
                        <a:t> outcomes</a:t>
                      </a:r>
                      <a:endParaRPr lang="en-GB" sz="1200" b="1" dirty="0">
                        <a:effectLst/>
                        <a:latin typeface="Arial"/>
                      </a:endParaRPr>
                    </a:p>
                  </a:txBody>
                  <a:tcPr marL="3600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marL="283210" indent="-283210" algn="l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ts val="1400"/>
                        <a:buFont typeface="Arial" panose="020B0604020202020204" pitchFamily="34" charset="0"/>
                        <a:buChar char="•"/>
                      </a:pPr>
                      <a:r>
                        <a:rPr lang="en-GB" sz="1200" kern="1200" dirty="0">
                          <a:effectLst/>
                          <a:latin typeface="Arial"/>
                        </a:rPr>
                        <a:t>Health</a:t>
                      </a:r>
                      <a:r>
                        <a:rPr lang="en-GB" sz="1200" kern="1200" baseline="0" dirty="0">
                          <a:effectLst/>
                          <a:latin typeface="Arial"/>
                        </a:rPr>
                        <a:t> in general</a:t>
                      </a:r>
                      <a:endParaRPr lang="en-GB" sz="1200" dirty="0">
                        <a:effectLst/>
                        <a:latin typeface="Arial"/>
                      </a:endParaRPr>
                    </a:p>
                    <a:p>
                      <a:pPr marL="285750" indent="-285750" algn="l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•"/>
                      </a:pPr>
                      <a:r>
                        <a:rPr lang="en-GB" sz="1200" kern="1200" baseline="0" dirty="0">
                          <a:effectLst/>
                          <a:latin typeface="Arial"/>
                        </a:rPr>
                        <a:t>Well-being – Overall satisfaction with life (0-10 scale)</a:t>
                      </a:r>
                      <a:endParaRPr lang="en-GB" sz="1200" dirty="0">
                        <a:effectLst/>
                        <a:latin typeface="Arial"/>
                      </a:endParaRPr>
                    </a:p>
                    <a:p>
                      <a:pPr marL="285750" indent="-285750" algn="l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•"/>
                      </a:pPr>
                      <a:r>
                        <a:rPr lang="en-GB" sz="1200" kern="1200" baseline="0" dirty="0">
                          <a:effectLst/>
                          <a:latin typeface="Arial"/>
                        </a:rPr>
                        <a:t>Warwick-Edinburgh Mental Well-being Scale - Grouped</a:t>
                      </a:r>
                      <a:endParaRPr lang="en-GB" sz="1200" dirty="0">
                        <a:effectLst/>
                        <a:latin typeface="Arial"/>
                      </a:endParaRPr>
                    </a:p>
                  </a:txBody>
                  <a:tcPr marL="3600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7136551"/>
                  </a:ext>
                </a:extLst>
              </a:tr>
              <a:tr h="524936">
                <a:tc>
                  <a:txBody>
                    <a:bodyPr/>
                    <a:lstStyle/>
                    <a:p>
                      <a:pPr marL="0" algn="l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effectLst/>
                          <a:latin typeface="Arial"/>
                        </a:rPr>
                        <a:t>Stratification</a:t>
                      </a:r>
                      <a:r>
                        <a:rPr lang="en-GB" sz="1200" b="1" kern="1200" baseline="0" dirty="0">
                          <a:effectLst/>
                          <a:latin typeface="Arial"/>
                        </a:rPr>
                        <a:t> factors</a:t>
                      </a:r>
                      <a:endParaRPr lang="en-GB" sz="1200" b="1" dirty="0">
                        <a:effectLst/>
                        <a:latin typeface="Arial"/>
                      </a:endParaRPr>
                    </a:p>
                  </a:txBody>
                  <a:tcPr marL="3600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marL="283210" indent="-283210" algn="l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ts val="1400"/>
                        <a:buFont typeface="Arial" panose="020B0604020202020204" pitchFamily="34" charset="0"/>
                        <a:buChar char="•"/>
                      </a:pPr>
                      <a:r>
                        <a:rPr lang="en-GB" sz="1200" kern="1200" dirty="0">
                          <a:effectLst/>
                          <a:latin typeface="Arial"/>
                        </a:rPr>
                        <a:t>Do you make regular savings of £10 a month or more</a:t>
                      </a:r>
                    </a:p>
                    <a:p>
                      <a:pPr marL="283210" indent="-283210" algn="l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ts val="1400"/>
                        <a:buFont typeface="Arial" panose="020B0604020202020204" pitchFamily="34" charset="0"/>
                        <a:buChar char="•"/>
                      </a:pPr>
                      <a:r>
                        <a:rPr lang="en-GB" sz="1200" kern="1200" dirty="0">
                          <a:effectLst/>
                          <a:latin typeface="Arial"/>
                        </a:rPr>
                        <a:t>Material deprivation</a:t>
                      </a:r>
                      <a:endParaRPr lang="en-GB" sz="1200" dirty="0">
                        <a:effectLst/>
                        <a:latin typeface="Arial"/>
                      </a:endParaRPr>
                    </a:p>
                    <a:p>
                      <a:pPr marL="285750" indent="-285750" algn="l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•"/>
                      </a:pPr>
                      <a:r>
                        <a:rPr lang="en-GB" sz="1200" kern="1200" dirty="0">
                          <a:effectLst/>
                          <a:latin typeface="Arial"/>
                        </a:rPr>
                        <a:t>Has a limiting long-standing illness, disability or infirmity</a:t>
                      </a:r>
                      <a:endParaRPr lang="en-GB" sz="1200" dirty="0">
                        <a:effectLst/>
                        <a:latin typeface="Arial"/>
                      </a:endParaRPr>
                    </a:p>
                  </a:txBody>
                  <a:tcPr marL="3600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9424942"/>
                  </a:ext>
                </a:extLst>
              </a:tr>
              <a:tr h="339723">
                <a:tc>
                  <a:txBody>
                    <a:bodyPr/>
                    <a:lstStyle/>
                    <a:p>
                      <a:pPr marL="0" algn="l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bg1"/>
                          </a:solidFill>
                          <a:effectLst/>
                          <a:latin typeface="Arial"/>
                        </a:rPr>
                        <a:t>Health</a:t>
                      </a:r>
                      <a:r>
                        <a:rPr lang="en-GB" sz="1200" b="1" kern="1200" baseline="0" dirty="0">
                          <a:solidFill>
                            <a:schemeClr val="bg1"/>
                          </a:solidFill>
                          <a:effectLst/>
                          <a:latin typeface="Arial"/>
                        </a:rPr>
                        <a:t> Services </a:t>
                      </a:r>
                      <a:endParaRPr lang="en-GB" sz="1200" b="1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3600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rgbClr val="E40428"/>
                    </a:solidFill>
                  </a:tcPr>
                </a:tc>
                <a:tc>
                  <a:txBody>
                    <a:bodyPr/>
                    <a:lstStyle/>
                    <a:p>
                      <a:pPr marL="283210" indent="-283210" algn="l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ts val="1400"/>
                        <a:buFont typeface="Arial" panose="020B0604020202020204" pitchFamily="34" charset="0"/>
                        <a:buChar char="•"/>
                      </a:pPr>
                      <a:r>
                        <a:rPr lang="en-GB" sz="1200" kern="1200" dirty="0">
                          <a:effectLst/>
                          <a:latin typeface="Arial"/>
                        </a:rPr>
                        <a:t>Overall satisfaction with the state of health services in Wales (0 -10 scale)</a:t>
                      </a:r>
                      <a:endParaRPr lang="en-GB" sz="1200" dirty="0">
                        <a:effectLst/>
                        <a:latin typeface="Arial"/>
                      </a:endParaRPr>
                    </a:p>
                  </a:txBody>
                  <a:tcPr marL="3600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9086474"/>
                  </a:ext>
                </a:extLst>
              </a:tr>
              <a:tr h="595052">
                <a:tc>
                  <a:txBody>
                    <a:bodyPr/>
                    <a:lstStyle/>
                    <a:p>
                      <a:pPr marL="0" algn="l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effectLst/>
                          <a:latin typeface="Arial"/>
                        </a:rPr>
                        <a:t>Income Security &amp; Social Protection</a:t>
                      </a:r>
                      <a:endParaRPr lang="en-GB" sz="1200" b="1" dirty="0">
                        <a:effectLst/>
                        <a:latin typeface="Arial"/>
                      </a:endParaRPr>
                    </a:p>
                  </a:txBody>
                  <a:tcPr marL="3600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rgbClr val="F7A70A"/>
                    </a:solidFill>
                  </a:tcPr>
                </a:tc>
                <a:tc>
                  <a:txBody>
                    <a:bodyPr/>
                    <a:lstStyle/>
                    <a:p>
                      <a:pPr marL="283210" indent="-283210" algn="l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ts val="1400"/>
                        <a:buFont typeface="Arial" panose="020B0604020202020204" pitchFamily="34" charset="0"/>
                        <a:buChar char="•"/>
                      </a:pPr>
                      <a:r>
                        <a:rPr lang="en-GB" sz="1200" kern="1200" dirty="0">
                          <a:effectLst/>
                          <a:latin typeface="Arial"/>
                        </a:rPr>
                        <a:t>Keeping up with bills</a:t>
                      </a:r>
                      <a:endParaRPr lang="en-GB" sz="1200" dirty="0">
                        <a:effectLst/>
                        <a:latin typeface="Arial"/>
                      </a:endParaRPr>
                    </a:p>
                    <a:p>
                      <a:pPr marL="285750" indent="-285750" algn="l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•"/>
                      </a:pPr>
                      <a:r>
                        <a:rPr lang="en-GB" sz="1200" kern="1200" dirty="0">
                          <a:effectLst/>
                          <a:latin typeface="Arial"/>
                        </a:rPr>
                        <a:t>Respondent currently in paid work</a:t>
                      </a:r>
                      <a:endParaRPr lang="en-GB" sz="1200" dirty="0">
                        <a:effectLst/>
                        <a:latin typeface="Arial"/>
                      </a:endParaRPr>
                    </a:p>
                    <a:p>
                      <a:pPr marL="285750" indent="-285750" algn="l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•"/>
                      </a:pPr>
                      <a:r>
                        <a:rPr lang="en-GB" sz="1200" kern="1200" dirty="0">
                          <a:effectLst/>
                          <a:latin typeface="Arial"/>
                        </a:rPr>
                        <a:t>Has household received food from food bank</a:t>
                      </a:r>
                      <a:r>
                        <a:rPr lang="en-GB" sz="1200" kern="1200" baseline="0" dirty="0">
                          <a:effectLst/>
                          <a:latin typeface="Arial"/>
                        </a:rPr>
                        <a:t> in the last 12 months?</a:t>
                      </a:r>
                      <a:endParaRPr lang="en-GB" sz="1200" dirty="0">
                        <a:effectLst/>
                        <a:latin typeface="Arial"/>
                      </a:endParaRPr>
                    </a:p>
                  </a:txBody>
                  <a:tcPr marL="3600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5090807"/>
                  </a:ext>
                </a:extLst>
              </a:tr>
              <a:tr h="700061">
                <a:tc>
                  <a:txBody>
                    <a:bodyPr/>
                    <a:lstStyle/>
                    <a:p>
                      <a:pPr marL="0" algn="l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effectLst/>
                          <a:latin typeface="Arial"/>
                        </a:rPr>
                        <a:t>Living Conditions</a:t>
                      </a:r>
                      <a:endParaRPr lang="en-GB" sz="1200" b="1" dirty="0">
                        <a:effectLst/>
                        <a:latin typeface="Arial"/>
                      </a:endParaRPr>
                    </a:p>
                  </a:txBody>
                  <a:tcPr marL="3600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rgbClr val="95C11F"/>
                    </a:solidFill>
                  </a:tcPr>
                </a:tc>
                <a:tc>
                  <a:txBody>
                    <a:bodyPr/>
                    <a:lstStyle/>
                    <a:p>
                      <a:pPr marL="283210" indent="-283210" algn="l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ts val="1400"/>
                        <a:buFont typeface="Arial" panose="020B0604020202020204" pitchFamily="34" charset="0"/>
                        <a:buChar char="•"/>
                      </a:pPr>
                      <a:r>
                        <a:rPr lang="en-GB" sz="1200" kern="1200" dirty="0">
                          <a:effectLst/>
                          <a:latin typeface="Arial"/>
                        </a:rPr>
                        <a:t>Household type</a:t>
                      </a:r>
                      <a:endParaRPr lang="en-GB" sz="1200" dirty="0">
                        <a:effectLst/>
                        <a:latin typeface="Arial"/>
                      </a:endParaRPr>
                    </a:p>
                    <a:p>
                      <a:pPr marL="285750" indent="-285750" algn="l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•"/>
                      </a:pPr>
                      <a:r>
                        <a:rPr lang="en-GB" sz="1200" kern="1200" dirty="0">
                          <a:effectLst/>
                          <a:latin typeface="Arial"/>
                        </a:rPr>
                        <a:t>Household has access to internet</a:t>
                      </a:r>
                      <a:endParaRPr lang="en-GB" sz="1200" dirty="0">
                        <a:effectLst/>
                        <a:latin typeface="Arial"/>
                      </a:endParaRPr>
                    </a:p>
                    <a:p>
                      <a:pPr marL="285750" indent="-285750" algn="l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•"/>
                      </a:pPr>
                      <a:r>
                        <a:rPr lang="en-GB" sz="1200" kern="1200" dirty="0">
                          <a:effectLst/>
                          <a:latin typeface="Arial"/>
                        </a:rPr>
                        <a:t>Overall satisfaction with local area to</a:t>
                      </a:r>
                      <a:r>
                        <a:rPr lang="en-GB" sz="1200" kern="1200" baseline="0" dirty="0">
                          <a:effectLst/>
                          <a:latin typeface="Arial"/>
                        </a:rPr>
                        <a:t> live</a:t>
                      </a:r>
                      <a:endParaRPr lang="en-GB" sz="1200" dirty="0">
                        <a:effectLst/>
                        <a:latin typeface="Arial"/>
                      </a:endParaRPr>
                    </a:p>
                    <a:p>
                      <a:pPr marL="285750" indent="-285750" algn="l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•"/>
                      </a:pPr>
                      <a:r>
                        <a:rPr lang="en-GB" sz="1200" kern="1200" baseline="0" dirty="0">
                          <a:effectLst/>
                          <a:latin typeface="Arial"/>
                        </a:rPr>
                        <a:t>People feeling safe (at home, walking in the local area, and travelling)</a:t>
                      </a:r>
                      <a:endParaRPr lang="en-GB" sz="1200" dirty="0">
                        <a:effectLst/>
                        <a:latin typeface="Arial"/>
                      </a:endParaRPr>
                    </a:p>
                  </a:txBody>
                  <a:tcPr marL="3600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6444416"/>
                  </a:ext>
                </a:extLst>
              </a:tr>
              <a:tr h="1187083">
                <a:tc>
                  <a:txBody>
                    <a:bodyPr/>
                    <a:lstStyle/>
                    <a:p>
                      <a:pPr marL="0" algn="l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bg1"/>
                          </a:solidFill>
                          <a:effectLst/>
                          <a:latin typeface="Arial"/>
                        </a:rPr>
                        <a:t>Social &amp; Human Capital</a:t>
                      </a:r>
                      <a:endParaRPr lang="en-GB" sz="1200" b="1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3600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rgbClr val="962A86"/>
                    </a:solidFill>
                  </a:tcPr>
                </a:tc>
                <a:tc>
                  <a:txBody>
                    <a:bodyPr/>
                    <a:lstStyle/>
                    <a:p>
                      <a:pPr marL="283210" indent="-283210" algn="l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ts val="1400"/>
                        <a:buFont typeface="Arial" panose="020B0604020202020204" pitchFamily="34" charset="0"/>
                        <a:buChar char="•"/>
                      </a:pPr>
                      <a:r>
                        <a:rPr lang="en-GB" sz="1200" kern="1200" dirty="0">
                          <a:effectLst/>
                          <a:latin typeface="Arial"/>
                        </a:rPr>
                        <a:t>Participating in any activity</a:t>
                      </a:r>
                    </a:p>
                    <a:p>
                      <a:pPr marL="283210" indent="-283210" algn="l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ts val="1400"/>
                        <a:buFont typeface="Arial" panose="020B0604020202020204" pitchFamily="34" charset="0"/>
                        <a:buChar char="•"/>
                      </a:pPr>
                      <a:r>
                        <a:rPr lang="en-GB" sz="1200" kern="1200" dirty="0">
                          <a:effectLst/>
                          <a:latin typeface="Arial"/>
                        </a:rPr>
                        <a:t>Highest level of qualification</a:t>
                      </a:r>
                      <a:endParaRPr lang="en-GB" sz="1200" dirty="0">
                        <a:effectLst/>
                        <a:latin typeface="Arial"/>
                      </a:endParaRPr>
                    </a:p>
                    <a:p>
                      <a:pPr marL="285750" indent="-285750" algn="l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•"/>
                      </a:pPr>
                      <a:r>
                        <a:rPr lang="en-GB" sz="1200" kern="1200" dirty="0">
                          <a:effectLst/>
                          <a:latin typeface="Arial"/>
                        </a:rPr>
                        <a:t>Participation in sporting activities three or more times a week</a:t>
                      </a:r>
                      <a:endParaRPr lang="en-GB" sz="1200" dirty="0">
                        <a:effectLst/>
                        <a:latin typeface="Arial"/>
                      </a:endParaRPr>
                    </a:p>
                    <a:p>
                      <a:pPr marL="285750" indent="-285750" algn="l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•"/>
                      </a:pPr>
                      <a:r>
                        <a:rPr lang="en-GB" sz="1200" kern="1200" dirty="0">
                          <a:effectLst/>
                          <a:latin typeface="Arial"/>
                        </a:rPr>
                        <a:t>There are many people I can trust completely</a:t>
                      </a:r>
                      <a:endParaRPr lang="en-GB" sz="1200" dirty="0">
                        <a:effectLst/>
                        <a:latin typeface="Arial"/>
                      </a:endParaRPr>
                    </a:p>
                    <a:p>
                      <a:pPr marL="285750" indent="-285750" algn="l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•"/>
                      </a:pPr>
                      <a:r>
                        <a:rPr lang="en-GB" sz="1200" kern="1200" dirty="0">
                          <a:effectLst/>
                          <a:latin typeface="Arial"/>
                        </a:rPr>
                        <a:t>People who volunteer</a:t>
                      </a:r>
                      <a:r>
                        <a:rPr lang="en-GB" sz="1200" kern="1200" baseline="0" dirty="0">
                          <a:effectLst/>
                          <a:latin typeface="Arial"/>
                        </a:rPr>
                        <a:t> (formally or informally)</a:t>
                      </a:r>
                      <a:endParaRPr lang="en-GB" sz="1200" dirty="0">
                        <a:effectLst/>
                        <a:latin typeface="Arial"/>
                      </a:endParaRPr>
                    </a:p>
                    <a:p>
                      <a:pPr marL="285750" indent="-285750" algn="l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•"/>
                      </a:pPr>
                      <a:r>
                        <a:rPr lang="en-GB" sz="1200" kern="1200" baseline="0" dirty="0">
                          <a:effectLst/>
                          <a:latin typeface="Arial"/>
                        </a:rPr>
                        <a:t>Have a sense of community (belonging; different backgrounds get on, treat with respect)</a:t>
                      </a:r>
                      <a:endParaRPr lang="en-GB" sz="1200" dirty="0">
                        <a:effectLst/>
                        <a:latin typeface="Arial"/>
                      </a:endParaRPr>
                    </a:p>
                  </a:txBody>
                  <a:tcPr marL="3600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4157210"/>
                  </a:ext>
                </a:extLst>
              </a:tr>
              <a:tr h="678333">
                <a:tc>
                  <a:txBody>
                    <a:bodyPr/>
                    <a:lstStyle/>
                    <a:p>
                      <a:pPr marL="0" algn="l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bg1"/>
                          </a:solidFill>
                          <a:effectLst/>
                          <a:latin typeface="Arial"/>
                        </a:rPr>
                        <a:t>Employment &amp; Working Conditions</a:t>
                      </a:r>
                      <a:endParaRPr lang="en-GB" sz="1200" b="1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3600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rgbClr val="36A9E1"/>
                    </a:solidFill>
                  </a:tcPr>
                </a:tc>
                <a:tc>
                  <a:txBody>
                    <a:bodyPr/>
                    <a:lstStyle/>
                    <a:p>
                      <a:pPr marL="283210" indent="-283210" algn="l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ts val="1400"/>
                        <a:buFont typeface="Arial" panose="020B0604020202020204" pitchFamily="34" charset="0"/>
                        <a:buChar char="•"/>
                      </a:pPr>
                      <a:endParaRPr lang="en-GB" sz="1200" kern="1200" dirty="0">
                        <a:effectLst/>
                        <a:latin typeface="Arial"/>
                      </a:endParaRPr>
                    </a:p>
                    <a:p>
                      <a:pPr marL="283210" indent="-283210" algn="l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ts val="1400"/>
                        <a:buFont typeface="Arial" panose="020B0604020202020204" pitchFamily="34" charset="0"/>
                        <a:buChar char="•"/>
                      </a:pPr>
                      <a:r>
                        <a:rPr lang="en-GB" sz="1200" kern="1200" dirty="0">
                          <a:effectLst/>
                          <a:latin typeface="Arial"/>
                        </a:rPr>
                        <a:t>Hours usually worked in main job (paid and unpaid)</a:t>
                      </a:r>
                      <a:endParaRPr lang="en-GB" sz="1200" dirty="0">
                        <a:effectLst/>
                        <a:latin typeface="Arial"/>
                      </a:endParaRPr>
                    </a:p>
                    <a:p>
                      <a:pPr marL="285750" indent="-285750" algn="l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•"/>
                      </a:pPr>
                      <a:r>
                        <a:rPr lang="en-GB" sz="1200" kern="1200" dirty="0">
                          <a:effectLst/>
                          <a:latin typeface="Arial"/>
                        </a:rPr>
                        <a:t>Overall satisfaction with present job</a:t>
                      </a:r>
                    </a:p>
                    <a:p>
                      <a:pPr marL="0" indent="0" algn="l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None/>
                      </a:pPr>
                      <a:endParaRPr lang="en-GB" sz="1200" dirty="0">
                        <a:effectLst/>
                        <a:latin typeface="Arial"/>
                      </a:endParaRPr>
                    </a:p>
                  </a:txBody>
                  <a:tcPr marL="3600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4692639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B3B7A922-7319-E9BE-A935-1D7540242088}"/>
              </a:ext>
            </a:extLst>
          </p:cNvPr>
          <p:cNvSpPr txBox="1"/>
          <p:nvPr/>
        </p:nvSpPr>
        <p:spPr>
          <a:xfrm>
            <a:off x="-2971" y="6157796"/>
            <a:ext cx="12194971" cy="738664"/>
          </a:xfrm>
          <a:prstGeom prst="rect">
            <a:avLst/>
          </a:prstGeom>
          <a:solidFill>
            <a:srgbClr val="007273"/>
          </a:solidFill>
          <a:ln>
            <a:solidFill>
              <a:srgbClr val="007273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endParaRPr lang="en-US" sz="1400" b="1" dirty="0">
              <a:solidFill>
                <a:srgbClr val="FFFFFF"/>
              </a:solidFill>
              <a:latin typeface="Arial"/>
              <a:cs typeface="Arial"/>
            </a:endParaRPr>
          </a:p>
          <a:p>
            <a:pPr algn="ctr"/>
            <a:r>
              <a:rPr lang="en-US" sz="1400" b="1" dirty="0">
                <a:solidFill>
                  <a:srgbClr val="FFFFFF"/>
                </a:solidFill>
                <a:latin typeface="Arial"/>
                <a:cs typeface="Arial"/>
              </a:rPr>
              <a:t>The Welsh Health Equity Status Report initiative (</a:t>
            </a:r>
            <a:r>
              <a:rPr lang="en-US" sz="1400" b="1" dirty="0" err="1">
                <a:solidFill>
                  <a:srgbClr val="FFFFFF"/>
                </a:solidFill>
                <a:latin typeface="Arial"/>
                <a:cs typeface="Arial"/>
              </a:rPr>
              <a:t>WHESRi</a:t>
            </a:r>
            <a:r>
              <a:rPr lang="en-US" sz="1400" b="1" dirty="0">
                <a:solidFill>
                  <a:srgbClr val="FFFFFF"/>
                </a:solidFill>
                <a:latin typeface="Arial"/>
                <a:cs typeface="Arial"/>
              </a:rPr>
              <a:t>)</a:t>
            </a:r>
          </a:p>
          <a:p>
            <a:pPr algn="ctr"/>
            <a:endParaRPr lang="en-US" sz="1400" b="1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9EF289E-6DC8-2E88-8813-A65DF8065BDF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5000538" cy="7865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200" b="1" dirty="0">
                <a:solidFill>
                  <a:srgbClr val="007273"/>
                </a:solidFill>
                <a:latin typeface="Arial"/>
                <a:cs typeface="Calibri Light"/>
              </a:rPr>
              <a:t>4 </a:t>
            </a:r>
            <a:r>
              <a:rPr lang="en-US" sz="2200" dirty="0">
                <a:solidFill>
                  <a:srgbClr val="007273"/>
                </a:solidFill>
                <a:latin typeface="Arial"/>
                <a:cs typeface="Calibri Light"/>
              </a:rPr>
              <a:t>The Blinder-Oaxaca decomposition</a:t>
            </a:r>
          </a:p>
        </p:txBody>
      </p:sp>
    </p:spTree>
    <p:extLst>
      <p:ext uri="{BB962C8B-B14F-4D97-AF65-F5344CB8AC3E}">
        <p14:creationId xmlns:p14="http://schemas.microsoft.com/office/powerpoint/2010/main" val="39156680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3B7A922-7319-E9BE-A935-1D7540242088}"/>
              </a:ext>
            </a:extLst>
          </p:cNvPr>
          <p:cNvSpPr txBox="1"/>
          <p:nvPr/>
        </p:nvSpPr>
        <p:spPr>
          <a:xfrm>
            <a:off x="-2971" y="6157796"/>
            <a:ext cx="12194971" cy="738664"/>
          </a:xfrm>
          <a:prstGeom prst="rect">
            <a:avLst/>
          </a:prstGeom>
          <a:solidFill>
            <a:srgbClr val="007273"/>
          </a:solidFill>
          <a:ln>
            <a:solidFill>
              <a:srgbClr val="007273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endParaRPr lang="en-US" sz="1400" b="1" dirty="0">
              <a:solidFill>
                <a:srgbClr val="FFFFFF"/>
              </a:solidFill>
              <a:latin typeface="Arial"/>
              <a:cs typeface="Arial"/>
            </a:endParaRPr>
          </a:p>
          <a:p>
            <a:pPr algn="ctr"/>
            <a:r>
              <a:rPr lang="en-US" sz="1400" b="1" dirty="0">
                <a:solidFill>
                  <a:srgbClr val="FFFFFF"/>
                </a:solidFill>
                <a:latin typeface="Arial"/>
                <a:cs typeface="Arial"/>
              </a:rPr>
              <a:t>The Welsh Health Equity Status Report initiative (</a:t>
            </a:r>
            <a:r>
              <a:rPr lang="en-US" sz="1400" b="1" dirty="0" err="1">
                <a:solidFill>
                  <a:srgbClr val="FFFFFF"/>
                </a:solidFill>
                <a:latin typeface="Arial"/>
                <a:cs typeface="Arial"/>
              </a:rPr>
              <a:t>WHESRi</a:t>
            </a:r>
            <a:r>
              <a:rPr lang="en-US" sz="1400" b="1" dirty="0">
                <a:solidFill>
                  <a:srgbClr val="FFFFFF"/>
                </a:solidFill>
                <a:latin typeface="Arial"/>
                <a:cs typeface="Arial"/>
              </a:rPr>
              <a:t>)</a:t>
            </a:r>
          </a:p>
          <a:p>
            <a:pPr algn="ctr"/>
            <a:endParaRPr lang="en-US" sz="1400" b="1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525" y="1390650"/>
            <a:ext cx="9124950" cy="40767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C82F2AD-0729-3F76-FA6A-85E354051134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5000538" cy="7865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200" b="1" dirty="0">
                <a:solidFill>
                  <a:srgbClr val="007273"/>
                </a:solidFill>
                <a:latin typeface="Arial"/>
                <a:cs typeface="Calibri Light"/>
              </a:rPr>
              <a:t>5 </a:t>
            </a:r>
            <a:r>
              <a:rPr lang="en-US" sz="2200" dirty="0">
                <a:solidFill>
                  <a:srgbClr val="007273"/>
                </a:solidFill>
                <a:latin typeface="Arial"/>
                <a:cs typeface="Calibri Light"/>
              </a:rPr>
              <a:t>Findings</a:t>
            </a:r>
          </a:p>
        </p:txBody>
      </p:sp>
    </p:spTree>
    <p:extLst>
      <p:ext uri="{BB962C8B-B14F-4D97-AF65-F5344CB8AC3E}">
        <p14:creationId xmlns:p14="http://schemas.microsoft.com/office/powerpoint/2010/main" val="25434859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3970643C-C571-6943-CF3A-E6C24BC5FB6A}"/>
              </a:ext>
            </a:extLst>
          </p:cNvPr>
          <p:cNvSpPr txBox="1">
            <a:spLocks/>
          </p:cNvSpPr>
          <p:nvPr/>
        </p:nvSpPr>
        <p:spPr>
          <a:xfrm>
            <a:off x="838200" y="985911"/>
            <a:ext cx="10515600" cy="7865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>
                <a:solidFill>
                  <a:srgbClr val="007273"/>
                </a:solidFill>
                <a:latin typeface="Arial"/>
                <a:cs typeface="Calibri Light"/>
              </a:rPr>
              <a:t>Application of the method for investment </a:t>
            </a:r>
            <a:r>
              <a:rPr lang="en-US" sz="1800" dirty="0" err="1">
                <a:solidFill>
                  <a:srgbClr val="007273"/>
                </a:solidFill>
                <a:latin typeface="Arial"/>
                <a:cs typeface="Calibri Light"/>
              </a:rPr>
              <a:t>prioritisation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6B9EF5-445B-A7A6-56B0-DA66163ACB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52631"/>
            <a:ext cx="10515600" cy="103184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1600" dirty="0">
                <a:latin typeface="Arial"/>
                <a:ea typeface="+mn-lt"/>
                <a:cs typeface="+mn-lt"/>
              </a:rPr>
              <a:t>Triangulation of the results from the decomposition analysis and expenditure data has the potential to reveal alignment or mismatch; and can provide a useful lever for informing and strengthening the case for investing in well-being and health equity</a:t>
            </a:r>
            <a:endParaRPr lang="en-US" dirty="0">
              <a:latin typeface="Arial"/>
              <a:cs typeface="Calibri" panose="020F0502020204030204"/>
            </a:endParaRPr>
          </a:p>
          <a:p>
            <a:endParaRPr lang="en-US" sz="1600" b="1" dirty="0">
              <a:latin typeface="Arial"/>
              <a:cs typeface="Arial"/>
            </a:endParaRPr>
          </a:p>
          <a:p>
            <a:pPr marL="0" indent="0">
              <a:buNone/>
            </a:pPr>
            <a:endParaRPr lang="en-US" sz="1600" b="1" dirty="0">
              <a:latin typeface="Arial"/>
              <a:cs typeface="Calibri"/>
            </a:endParaRPr>
          </a:p>
          <a:p>
            <a:pPr marL="0" indent="0">
              <a:buNone/>
            </a:pPr>
            <a:endParaRPr lang="en-US" sz="1600" b="1" dirty="0">
              <a:latin typeface="Arial"/>
              <a:cs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3B7A922-7319-E9BE-A935-1D7540242088}"/>
              </a:ext>
            </a:extLst>
          </p:cNvPr>
          <p:cNvSpPr txBox="1"/>
          <p:nvPr/>
        </p:nvSpPr>
        <p:spPr>
          <a:xfrm>
            <a:off x="-2971" y="6157796"/>
            <a:ext cx="12194971" cy="738664"/>
          </a:xfrm>
          <a:prstGeom prst="rect">
            <a:avLst/>
          </a:prstGeom>
          <a:solidFill>
            <a:srgbClr val="007273"/>
          </a:solidFill>
          <a:ln>
            <a:solidFill>
              <a:srgbClr val="007273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endParaRPr lang="en-US" sz="1400" b="1" dirty="0">
              <a:solidFill>
                <a:srgbClr val="FFFFFF"/>
              </a:solidFill>
              <a:latin typeface="Arial"/>
              <a:cs typeface="Arial"/>
            </a:endParaRPr>
          </a:p>
          <a:p>
            <a:pPr algn="ctr"/>
            <a:r>
              <a:rPr lang="en-US" sz="1400" b="1" dirty="0">
                <a:solidFill>
                  <a:srgbClr val="FFFFFF"/>
                </a:solidFill>
                <a:latin typeface="Arial"/>
                <a:cs typeface="Arial"/>
              </a:rPr>
              <a:t>The Welsh Health Equity Status Report initiative (</a:t>
            </a:r>
            <a:r>
              <a:rPr lang="en-US" sz="1400" b="1" dirty="0" err="1">
                <a:solidFill>
                  <a:srgbClr val="FFFFFF"/>
                </a:solidFill>
                <a:latin typeface="Arial"/>
                <a:cs typeface="Arial"/>
              </a:rPr>
              <a:t>WHESRi</a:t>
            </a:r>
            <a:r>
              <a:rPr lang="en-US" sz="1400" b="1" dirty="0">
                <a:solidFill>
                  <a:srgbClr val="FFFFFF"/>
                </a:solidFill>
                <a:latin typeface="Arial"/>
                <a:cs typeface="Arial"/>
              </a:rPr>
              <a:t>)</a:t>
            </a:r>
          </a:p>
          <a:p>
            <a:pPr algn="ctr"/>
            <a:endParaRPr lang="en-US" sz="1400" b="1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4396" y="2562828"/>
            <a:ext cx="6283207" cy="337938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115F5062-1329-DE6A-DDA1-10A58619D634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5000538" cy="7865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200" b="1" dirty="0">
                <a:solidFill>
                  <a:srgbClr val="007273"/>
                </a:solidFill>
                <a:latin typeface="Arial"/>
                <a:cs typeface="Calibri Light"/>
              </a:rPr>
              <a:t>6 </a:t>
            </a:r>
            <a:r>
              <a:rPr lang="en-US" sz="2200" dirty="0">
                <a:solidFill>
                  <a:srgbClr val="007273"/>
                </a:solidFill>
                <a:latin typeface="Arial"/>
                <a:cs typeface="Calibri Light"/>
              </a:rPr>
              <a:t>So what?</a:t>
            </a:r>
          </a:p>
        </p:txBody>
      </p:sp>
    </p:spTree>
    <p:extLst>
      <p:ext uri="{BB962C8B-B14F-4D97-AF65-F5344CB8AC3E}">
        <p14:creationId xmlns:p14="http://schemas.microsoft.com/office/powerpoint/2010/main" val="23264865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C04573A-C1B0-40B1-AE9D-BBA9F7D758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94117"/>
            <a:ext cx="10515600" cy="479738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Future 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policy and investment decisions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should take into account and 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prioritise the mitigation of the drivers of health inequities in Wales </a:t>
            </a:r>
          </a:p>
          <a:p>
            <a:r>
              <a:rPr lang="en-US" sz="1600" dirty="0">
                <a:latin typeface="Arial"/>
                <a:ea typeface="+mn-lt"/>
                <a:cs typeface="+mn-lt"/>
              </a:rPr>
              <a:t>Interventions to reduce health inequities </a:t>
            </a:r>
            <a:r>
              <a:rPr lang="en-US" sz="1600" b="1" dirty="0">
                <a:latin typeface="Arial"/>
                <a:ea typeface="+mn-lt"/>
                <a:cs typeface="+mn-lt"/>
              </a:rPr>
              <a:t>should not be planned in isolation</a:t>
            </a:r>
            <a:endParaRPr lang="en-US" sz="1600" dirty="0">
              <a:latin typeface="Arial"/>
              <a:ea typeface="+mn-lt"/>
              <a:cs typeface="+mn-lt"/>
            </a:endParaRPr>
          </a:p>
          <a:p>
            <a:r>
              <a:rPr lang="en-US" sz="1600" b="1" dirty="0">
                <a:latin typeface="Arial"/>
                <a:ea typeface="+mn-lt"/>
                <a:cs typeface="+mn-lt"/>
              </a:rPr>
              <a:t>COVID-19 and the cost of living crisis </a:t>
            </a:r>
          </a:p>
          <a:p>
            <a:r>
              <a:rPr lang="en-US" sz="1600" b="1" dirty="0">
                <a:latin typeface="Arial"/>
                <a:ea typeface="+mn-lt"/>
                <a:cs typeface="+mn-lt"/>
              </a:rPr>
              <a:t>Further exploration, research, data gathering and analysis</a:t>
            </a:r>
            <a:r>
              <a:rPr lang="en-US" sz="1600" dirty="0">
                <a:latin typeface="Arial"/>
                <a:ea typeface="+mn-lt"/>
                <a:cs typeface="+mn-lt"/>
              </a:rPr>
              <a:t> is needed, engaging with and involving relevant groups and communities, to understand the health equity gap and its drivers</a:t>
            </a:r>
            <a:endParaRPr lang="en-US" dirty="0">
              <a:latin typeface="Arial"/>
              <a:cs typeface="Calibri"/>
            </a:endParaRPr>
          </a:p>
          <a:p>
            <a:r>
              <a:rPr lang="en-US" sz="1600" b="1" dirty="0">
                <a:latin typeface="Arial"/>
                <a:cs typeface="Arial"/>
              </a:rPr>
              <a:t>Capacity building</a:t>
            </a:r>
          </a:p>
          <a:p>
            <a:pPr marL="0" indent="0">
              <a:buNone/>
            </a:pPr>
            <a:endParaRPr lang="en-US" sz="1600" b="1" dirty="0">
              <a:latin typeface="Arial"/>
              <a:cs typeface="Calibri"/>
            </a:endParaRPr>
          </a:p>
          <a:p>
            <a:pPr marL="0" indent="0">
              <a:buNone/>
            </a:pPr>
            <a:endParaRPr lang="en-US" sz="1600" b="1" dirty="0">
              <a:latin typeface="Arial"/>
              <a:cs typeface="Calibri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970643C-C571-6943-CF3A-E6C24BC5FB6A}"/>
              </a:ext>
            </a:extLst>
          </p:cNvPr>
          <p:cNvSpPr txBox="1">
            <a:spLocks/>
          </p:cNvSpPr>
          <p:nvPr/>
        </p:nvSpPr>
        <p:spPr>
          <a:xfrm>
            <a:off x="838200" y="1002689"/>
            <a:ext cx="10515600" cy="7865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>
                <a:solidFill>
                  <a:srgbClr val="007273"/>
                </a:solidFill>
                <a:latin typeface="Arial"/>
                <a:cs typeface="Calibri Light"/>
              </a:rPr>
              <a:t>Policy implications and forward look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3B7A922-7319-E9BE-A935-1D7540242088}"/>
              </a:ext>
            </a:extLst>
          </p:cNvPr>
          <p:cNvSpPr txBox="1"/>
          <p:nvPr/>
        </p:nvSpPr>
        <p:spPr>
          <a:xfrm>
            <a:off x="-2971" y="6157796"/>
            <a:ext cx="12194971" cy="738664"/>
          </a:xfrm>
          <a:prstGeom prst="rect">
            <a:avLst/>
          </a:prstGeom>
          <a:solidFill>
            <a:srgbClr val="007273"/>
          </a:solidFill>
          <a:ln>
            <a:solidFill>
              <a:srgbClr val="007273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endParaRPr lang="en-US" sz="1400" b="1" dirty="0">
              <a:solidFill>
                <a:srgbClr val="FFFFFF"/>
              </a:solidFill>
              <a:latin typeface="Arial"/>
              <a:cs typeface="Arial"/>
            </a:endParaRPr>
          </a:p>
          <a:p>
            <a:pPr algn="ctr"/>
            <a:r>
              <a:rPr lang="en-US" sz="1400" b="1" dirty="0">
                <a:solidFill>
                  <a:srgbClr val="FFFFFF"/>
                </a:solidFill>
                <a:latin typeface="Arial"/>
                <a:cs typeface="Arial"/>
              </a:rPr>
              <a:t>The Welsh Health Equity Status Report initiative (</a:t>
            </a:r>
            <a:r>
              <a:rPr lang="en-US" sz="1400" b="1" dirty="0" err="1">
                <a:solidFill>
                  <a:srgbClr val="FFFFFF"/>
                </a:solidFill>
                <a:latin typeface="Arial"/>
                <a:cs typeface="Arial"/>
              </a:rPr>
              <a:t>WHESRi</a:t>
            </a:r>
            <a:r>
              <a:rPr lang="en-US" sz="1400" b="1" dirty="0">
                <a:solidFill>
                  <a:srgbClr val="FFFFFF"/>
                </a:solidFill>
                <a:latin typeface="Arial"/>
                <a:cs typeface="Arial"/>
              </a:rPr>
              <a:t>)</a:t>
            </a:r>
          </a:p>
          <a:p>
            <a:pPr algn="ctr"/>
            <a:endParaRPr lang="en-US" sz="1400" b="1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555E8A-8E32-C768-A21E-56E610B2A89C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5000538" cy="7865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200" b="1" dirty="0">
                <a:solidFill>
                  <a:srgbClr val="007273"/>
                </a:solidFill>
                <a:latin typeface="Arial"/>
                <a:cs typeface="Calibri Light"/>
              </a:rPr>
              <a:t>6 </a:t>
            </a:r>
            <a:r>
              <a:rPr lang="en-US" sz="2200" dirty="0">
                <a:solidFill>
                  <a:srgbClr val="007273"/>
                </a:solidFill>
                <a:latin typeface="Arial"/>
                <a:cs typeface="Calibri Light"/>
              </a:rPr>
              <a:t>So what?</a:t>
            </a:r>
          </a:p>
        </p:txBody>
      </p:sp>
    </p:spTree>
    <p:extLst>
      <p:ext uri="{BB962C8B-B14F-4D97-AF65-F5344CB8AC3E}">
        <p14:creationId xmlns:p14="http://schemas.microsoft.com/office/powerpoint/2010/main" val="6269018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3970643C-C571-6943-CF3A-E6C24BC5FB6A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865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200" b="1" dirty="0">
                <a:solidFill>
                  <a:srgbClr val="007273"/>
                </a:solidFill>
                <a:latin typeface="Arial"/>
                <a:cs typeface="Calibri Light"/>
              </a:rPr>
              <a:t>Resources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FC8363D-31AA-168E-31C4-6F1E25EE2449}"/>
              </a:ext>
            </a:extLst>
          </p:cNvPr>
          <p:cNvSpPr txBox="1"/>
          <p:nvPr/>
        </p:nvSpPr>
        <p:spPr>
          <a:xfrm>
            <a:off x="1353743" y="4060343"/>
            <a:ext cx="4420775" cy="127727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100" b="1" dirty="0">
                <a:solidFill>
                  <a:srgbClr val="00727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Papers:</a:t>
            </a:r>
          </a:p>
          <a:p>
            <a:r>
              <a:rPr lang="en-GB" sz="11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Influencing the Health Gap in Wales: Decomposition analysis discussion paper - World Health Organization Collaborating Centre On Investment for Health and Well-being (phwwhocc.co.uk)</a:t>
            </a:r>
            <a:endParaRPr lang="en-US" sz="1100" b="1" dirty="0">
              <a:solidFill>
                <a:srgbClr val="00727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100" b="1" dirty="0">
              <a:solidFill>
                <a:srgbClr val="00727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1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Frontiers | Understanding health inequalities in Wales using the Blinder-Oaxaca decomposition method (frontiersin.org)</a:t>
            </a:r>
            <a:endParaRPr lang="en-US" sz="1100" dirty="0">
              <a:solidFill>
                <a:srgbClr val="00727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3B7A922-7319-E9BE-A935-1D7540242088}"/>
              </a:ext>
            </a:extLst>
          </p:cNvPr>
          <p:cNvSpPr txBox="1"/>
          <p:nvPr/>
        </p:nvSpPr>
        <p:spPr>
          <a:xfrm>
            <a:off x="-2971" y="6157796"/>
            <a:ext cx="12194971" cy="738664"/>
          </a:xfrm>
          <a:prstGeom prst="rect">
            <a:avLst/>
          </a:prstGeom>
          <a:solidFill>
            <a:srgbClr val="007273"/>
          </a:solidFill>
          <a:ln>
            <a:solidFill>
              <a:srgbClr val="007273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endParaRPr lang="en-US" sz="1400" b="1" dirty="0">
              <a:solidFill>
                <a:srgbClr val="FFFFFF"/>
              </a:solidFill>
              <a:latin typeface="Arial"/>
              <a:cs typeface="Arial"/>
            </a:endParaRPr>
          </a:p>
          <a:p>
            <a:pPr algn="ctr"/>
            <a:r>
              <a:rPr lang="en-US" sz="1400" b="1" dirty="0">
                <a:solidFill>
                  <a:srgbClr val="FFFFFF"/>
                </a:solidFill>
                <a:latin typeface="Arial"/>
                <a:cs typeface="Arial"/>
              </a:rPr>
              <a:t>The Welsh Health Equity Status Report initiative (</a:t>
            </a:r>
            <a:r>
              <a:rPr lang="en-US" sz="1400" b="1" dirty="0" err="1">
                <a:solidFill>
                  <a:srgbClr val="FFFFFF"/>
                </a:solidFill>
                <a:latin typeface="Arial"/>
                <a:cs typeface="Arial"/>
              </a:rPr>
              <a:t>WHESRi</a:t>
            </a:r>
            <a:r>
              <a:rPr lang="en-US" sz="1400" b="1" dirty="0">
                <a:solidFill>
                  <a:srgbClr val="FFFFFF"/>
                </a:solidFill>
                <a:latin typeface="Arial"/>
                <a:cs typeface="Arial"/>
              </a:rPr>
              <a:t>)</a:t>
            </a:r>
          </a:p>
          <a:p>
            <a:pPr algn="ctr"/>
            <a:endParaRPr lang="en-US" sz="1400" b="1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4851" y="1345100"/>
            <a:ext cx="1820411" cy="257349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2C56DDC-F2E3-15F7-CD6D-FF11F353D2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64131" y="1345100"/>
            <a:ext cx="1815037" cy="2573489"/>
          </a:xfrm>
          <a:prstGeom prst="rect">
            <a:avLst/>
          </a:prstGeom>
        </p:spPr>
      </p:pic>
      <p:pic>
        <p:nvPicPr>
          <p:cNvPr id="6" name="Picture 5" descr="A picture containing logo, font, symbol, graphics&#10;&#10;Description automatically generated">
            <a:extLst>
              <a:ext uri="{FF2B5EF4-FFF2-40B4-BE49-F238E27FC236}">
                <a16:creationId xmlns:a16="http://schemas.microsoft.com/office/drawing/2014/main" id="{B4875E35-F4AF-1DFF-0615-3C7D123FAE1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9" t="17906" r="33936" b="24113"/>
          <a:stretch/>
        </p:blipFill>
        <p:spPr>
          <a:xfrm>
            <a:off x="7438748" y="1273855"/>
            <a:ext cx="2594510" cy="264473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1953E1F-F384-3689-9FD9-C4F61C8CBC5B}"/>
              </a:ext>
            </a:extLst>
          </p:cNvPr>
          <p:cNvSpPr txBox="1"/>
          <p:nvPr/>
        </p:nvSpPr>
        <p:spPr>
          <a:xfrm>
            <a:off x="6525616" y="4060343"/>
            <a:ext cx="4420775" cy="43088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100" b="1" dirty="0">
                <a:solidFill>
                  <a:srgbClr val="00727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Interactive data explorer:</a:t>
            </a:r>
          </a:p>
          <a:p>
            <a:r>
              <a:rPr lang="en-GB" sz="1100" dirty="0"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Influencing the Health Gap in Wales | Data Explorer (shinyapps.io)</a:t>
            </a:r>
            <a:endParaRPr lang="en-US" sz="1100" b="1" dirty="0">
              <a:solidFill>
                <a:srgbClr val="00727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09858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B3B7A922-7319-E9BE-A935-1D7540242088}"/>
              </a:ext>
            </a:extLst>
          </p:cNvPr>
          <p:cNvSpPr txBox="1"/>
          <p:nvPr/>
        </p:nvSpPr>
        <p:spPr>
          <a:xfrm>
            <a:off x="-2971" y="6157796"/>
            <a:ext cx="12194971" cy="738664"/>
          </a:xfrm>
          <a:prstGeom prst="rect">
            <a:avLst/>
          </a:prstGeom>
          <a:solidFill>
            <a:srgbClr val="007273"/>
          </a:solidFill>
          <a:ln>
            <a:solidFill>
              <a:srgbClr val="007273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endParaRPr lang="en-US" sz="1400" b="1" dirty="0">
              <a:solidFill>
                <a:srgbClr val="FFFFFF"/>
              </a:solidFill>
              <a:latin typeface="Arial"/>
              <a:cs typeface="Arial"/>
            </a:endParaRPr>
          </a:p>
          <a:p>
            <a:pPr algn="ctr"/>
            <a:r>
              <a:rPr lang="en-US" sz="1400" b="1" dirty="0">
                <a:solidFill>
                  <a:srgbClr val="FFFFFF"/>
                </a:solidFill>
                <a:latin typeface="Arial"/>
                <a:cs typeface="Arial"/>
              </a:rPr>
              <a:t>The Welsh Health Equity Status Report initiative (</a:t>
            </a:r>
            <a:r>
              <a:rPr lang="en-US" sz="1400" b="1" dirty="0" err="1">
                <a:solidFill>
                  <a:srgbClr val="FFFFFF"/>
                </a:solidFill>
                <a:latin typeface="Arial"/>
                <a:cs typeface="Arial"/>
              </a:rPr>
              <a:t>WHESRi</a:t>
            </a:r>
            <a:r>
              <a:rPr lang="en-US" sz="1400" b="1" dirty="0">
                <a:solidFill>
                  <a:srgbClr val="FFFFFF"/>
                </a:solidFill>
                <a:latin typeface="Arial"/>
                <a:cs typeface="Arial"/>
              </a:rPr>
              <a:t>)</a:t>
            </a:r>
          </a:p>
          <a:p>
            <a:pPr algn="ctr"/>
            <a:endParaRPr lang="en-US" sz="1400" b="1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32877FD-36B9-D3DF-6897-301FCF38DB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6464" y="279873"/>
            <a:ext cx="6896100" cy="573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434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18A03D0-C70C-453B-68F3-90705477200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72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1">
            <a:extLst>
              <a:ext uri="{FF2B5EF4-FFF2-40B4-BE49-F238E27FC236}">
                <a16:creationId xmlns:a16="http://schemas.microsoft.com/office/drawing/2014/main" id="{CC49BDB2-9F06-C4E3-2B29-554B998492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87986" y="6466403"/>
            <a:ext cx="2743200" cy="365125"/>
          </a:xfrm>
        </p:spPr>
        <p:txBody>
          <a:bodyPr/>
          <a:lstStyle/>
          <a:p>
            <a:fld id="{F6E39E37-6BC0-A248-806A-337B0CEF6126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Table 17">
            <a:extLst>
              <a:ext uri="{FF2B5EF4-FFF2-40B4-BE49-F238E27FC236}">
                <a16:creationId xmlns:a16="http://schemas.microsoft.com/office/drawing/2014/main" id="{8286ABB1-48DA-7283-07DB-E215F0BF6B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9604420"/>
              </p:ext>
            </p:extLst>
          </p:nvPr>
        </p:nvGraphicFramePr>
        <p:xfrm>
          <a:off x="2032000" y="1363038"/>
          <a:ext cx="8128000" cy="41319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8350">
                  <a:extLst>
                    <a:ext uri="{9D8B030D-6E8A-4147-A177-3AD203B41FA5}">
                      <a16:colId xmlns:a16="http://schemas.microsoft.com/office/drawing/2014/main" val="1862736762"/>
                    </a:ext>
                  </a:extLst>
                </a:gridCol>
                <a:gridCol w="6919650">
                  <a:extLst>
                    <a:ext uri="{9D8B030D-6E8A-4147-A177-3AD203B41FA5}">
                      <a16:colId xmlns:a16="http://schemas.microsoft.com/office/drawing/2014/main" val="1203889542"/>
                    </a:ext>
                  </a:extLst>
                </a:gridCol>
              </a:tblGrid>
              <a:tr h="688654"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r>
                        <a:rPr lang="en-GB" sz="3200" b="1" kern="12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r>
                        <a:rPr lang="en-GB" sz="1350" b="1" kern="12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European Health Equity Status Report</a:t>
                      </a:r>
                    </a:p>
                    <a:p>
                      <a:pPr marL="0" algn="l" defTabSz="685800" rtl="0" eaLnBrk="1" latinLnBrk="0" hangingPunct="1"/>
                      <a:r>
                        <a:rPr lang="en-GB" sz="1350" b="0" kern="12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What prompted us to undertake our own analysis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471657"/>
                  </a:ext>
                </a:extLst>
              </a:tr>
              <a:tr h="688654">
                <a:tc>
                  <a:txBody>
                    <a:bodyPr/>
                    <a:lstStyle/>
                    <a:p>
                      <a:r>
                        <a:rPr lang="en-GB" sz="3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350" b="1" kern="12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About this report</a:t>
                      </a:r>
                    </a:p>
                    <a:p>
                      <a:r>
                        <a:rPr lang="en-GB" sz="1350" b="0" kern="12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purpose, scope, strategic context and target audience for the report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7988249"/>
                  </a:ext>
                </a:extLst>
              </a:tr>
              <a:tr h="688654">
                <a:tc>
                  <a:txBody>
                    <a:bodyPr/>
                    <a:lstStyle/>
                    <a:p>
                      <a:r>
                        <a:rPr lang="en-GB" sz="3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350" b="1" kern="12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Key messages</a:t>
                      </a:r>
                    </a:p>
                    <a:p>
                      <a:r>
                        <a:rPr lang="en-GB" sz="1350" b="0" kern="12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What did we find out from doing the work?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5499093"/>
                  </a:ext>
                </a:extLst>
              </a:tr>
              <a:tr h="688654">
                <a:tc>
                  <a:txBody>
                    <a:bodyPr/>
                    <a:lstStyle/>
                    <a:p>
                      <a:r>
                        <a:rPr lang="en-GB" sz="3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350" b="1" kern="12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Blinder-Oaxaca decomposition</a:t>
                      </a:r>
                    </a:p>
                    <a:p>
                      <a:r>
                        <a:rPr lang="en-GB" sz="1350" b="0" kern="12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Linking the methodology with the essential conditions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2928951"/>
                  </a:ext>
                </a:extLst>
              </a:tr>
              <a:tr h="688654">
                <a:tc>
                  <a:txBody>
                    <a:bodyPr/>
                    <a:lstStyle/>
                    <a:p>
                      <a:r>
                        <a:rPr lang="en-GB" sz="3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350" b="1" kern="12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Findings</a:t>
                      </a:r>
                    </a:p>
                    <a:p>
                      <a:r>
                        <a:rPr lang="en-GB" sz="1350" b="0" kern="12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Example: Decomposing the gap in the prevalence of fair/</a:t>
                      </a:r>
                      <a:r>
                        <a:rPr lang="en-GB" sz="1350" b="0" kern="12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poor health</a:t>
                      </a:r>
                      <a:endParaRPr lang="en-GB" sz="1350" b="0" kern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3549809"/>
                  </a:ext>
                </a:extLst>
              </a:tr>
              <a:tr h="688654">
                <a:tc>
                  <a:txBody>
                    <a:bodyPr/>
                    <a:lstStyle/>
                    <a:p>
                      <a:r>
                        <a:rPr lang="en-GB" sz="3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350" b="1" kern="12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So what?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14336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8001995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r="827"/>
          <a:stretch/>
        </p:blipFill>
        <p:spPr>
          <a:xfrm>
            <a:off x="925568" y="1375994"/>
            <a:ext cx="3482530" cy="496270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3113" y="3302169"/>
            <a:ext cx="6229465" cy="308764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0365" y="1355189"/>
            <a:ext cx="6212213" cy="1872884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77A278A2-4BE4-904D-9001-F38FBFAD8E9A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865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200" b="1" dirty="0">
                <a:solidFill>
                  <a:srgbClr val="007273"/>
                </a:solidFill>
                <a:latin typeface="Arial"/>
                <a:cs typeface="Calibri Light"/>
              </a:rPr>
              <a:t>1 </a:t>
            </a:r>
            <a:r>
              <a:rPr lang="en-US" sz="2200" dirty="0">
                <a:solidFill>
                  <a:srgbClr val="007273"/>
                </a:solidFill>
                <a:latin typeface="Arial"/>
                <a:cs typeface="Calibri Light"/>
              </a:rPr>
              <a:t>European Health Equity Status Report</a:t>
            </a:r>
          </a:p>
        </p:txBody>
      </p:sp>
    </p:spTree>
    <p:extLst>
      <p:ext uri="{BB962C8B-B14F-4D97-AF65-F5344CB8AC3E}">
        <p14:creationId xmlns:p14="http://schemas.microsoft.com/office/powerpoint/2010/main" val="477331742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601AD67-5671-EAE1-1DE9-D662F4C175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86588"/>
          </a:xfrm>
        </p:spPr>
        <p:txBody>
          <a:bodyPr>
            <a:normAutofit/>
          </a:bodyPr>
          <a:lstStyle/>
          <a:p>
            <a:r>
              <a:rPr lang="en-US" sz="2200" b="1" dirty="0">
                <a:solidFill>
                  <a:srgbClr val="007273"/>
                </a:solidFill>
                <a:latin typeface="Arial"/>
                <a:cs typeface="Calibri Light"/>
              </a:rPr>
              <a:t>2 </a:t>
            </a:r>
            <a:r>
              <a:rPr lang="en-US" sz="2200" dirty="0">
                <a:solidFill>
                  <a:srgbClr val="007273"/>
                </a:solidFill>
                <a:latin typeface="Arial"/>
                <a:cs typeface="Calibri Light"/>
              </a:rPr>
              <a:t>About this report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C04573A-C1B0-40B1-AE9D-BBA9F7D758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56554"/>
            <a:ext cx="10515600" cy="464870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1600" b="1" dirty="0">
                <a:latin typeface="Arial"/>
                <a:cs typeface="Calibri"/>
              </a:rPr>
              <a:t>Purpose</a:t>
            </a:r>
          </a:p>
          <a:p>
            <a:r>
              <a:rPr lang="en-US" sz="1600" dirty="0">
                <a:latin typeface="Arial"/>
                <a:cs typeface="Calibri"/>
              </a:rPr>
              <a:t>Help to inform policy action </a:t>
            </a:r>
          </a:p>
          <a:p>
            <a:r>
              <a:rPr lang="en-US" sz="1600" dirty="0">
                <a:latin typeface="Arial"/>
                <a:cs typeface="Calibri"/>
              </a:rPr>
              <a:t>Applies innovative methodology to generate insight into the drivers of health inequity in Wales</a:t>
            </a:r>
          </a:p>
          <a:p>
            <a:r>
              <a:rPr lang="en-US" sz="1600" dirty="0">
                <a:latin typeface="Arial"/>
                <a:cs typeface="Calibri"/>
              </a:rPr>
              <a:t>Paper explores challenges, lessons learnt and opportunities</a:t>
            </a:r>
          </a:p>
          <a:p>
            <a:endParaRPr lang="en-US" sz="1600" b="1" dirty="0">
              <a:latin typeface="Arial"/>
              <a:cs typeface="Calibri"/>
            </a:endParaRPr>
          </a:p>
          <a:p>
            <a:pPr marL="0" indent="0">
              <a:buNone/>
            </a:pPr>
            <a:r>
              <a:rPr lang="en-US" sz="1600" b="1" dirty="0">
                <a:latin typeface="Arial"/>
                <a:cs typeface="Calibri"/>
              </a:rPr>
              <a:t>Strategic context and contribution</a:t>
            </a:r>
            <a:endParaRPr lang="en-US" dirty="0">
              <a:cs typeface="Calibri"/>
            </a:endParaRPr>
          </a:p>
          <a:p>
            <a:pPr marL="285750" indent="-285750"/>
            <a:r>
              <a:rPr lang="en-US" sz="1600" dirty="0">
                <a:latin typeface="Arial"/>
                <a:cs typeface="Calibri"/>
              </a:rPr>
              <a:t>Live innovation site for health equity</a:t>
            </a:r>
          </a:p>
          <a:p>
            <a:pPr marL="285750" indent="-285750"/>
            <a:r>
              <a:rPr lang="en-US" sz="1600" dirty="0">
                <a:latin typeface="Arial"/>
                <a:cs typeface="Calibri"/>
              </a:rPr>
              <a:t>Memorandum of Understanding between the WHO Regional Office for Europe and the Welsh Government – established to facilitate and support evidence-informed solutions and investment towards closing the health gap</a:t>
            </a:r>
          </a:p>
          <a:p>
            <a:pPr marL="285750" indent="-285750"/>
            <a:r>
              <a:rPr lang="en-US" sz="1600" dirty="0" err="1">
                <a:latin typeface="Arial"/>
                <a:cs typeface="Calibri"/>
              </a:rPr>
              <a:t>WHESRi</a:t>
            </a:r>
            <a:r>
              <a:rPr lang="en-US" sz="1600" dirty="0">
                <a:latin typeface="Arial"/>
                <a:cs typeface="Calibri"/>
              </a:rPr>
              <a:t> contributes to implementing the </a:t>
            </a:r>
            <a:r>
              <a:rPr lang="en-US" sz="1600" i="1" dirty="0">
                <a:latin typeface="Arial"/>
                <a:cs typeface="Calibri"/>
              </a:rPr>
              <a:t>Well-being of Future Generations (Wales) Act</a:t>
            </a:r>
            <a:r>
              <a:rPr lang="en-US" sz="1600" dirty="0">
                <a:latin typeface="Arial"/>
                <a:cs typeface="Calibri"/>
              </a:rPr>
              <a:t>, the </a:t>
            </a:r>
            <a:r>
              <a:rPr lang="en-US" sz="1600" i="1" dirty="0">
                <a:latin typeface="Arial"/>
                <a:cs typeface="Calibri"/>
              </a:rPr>
              <a:t>Socio-economic Duty</a:t>
            </a:r>
            <a:r>
              <a:rPr lang="en-US" sz="1600" dirty="0">
                <a:latin typeface="Arial"/>
                <a:cs typeface="Calibri"/>
              </a:rPr>
              <a:t> and </a:t>
            </a:r>
            <a:r>
              <a:rPr lang="en-US" sz="1600" i="1" dirty="0">
                <a:latin typeface="Arial"/>
                <a:cs typeface="Calibri"/>
              </a:rPr>
              <a:t>A Healthier Wales</a:t>
            </a:r>
          </a:p>
          <a:p>
            <a:pPr marL="0" indent="0">
              <a:buNone/>
            </a:pPr>
            <a:endParaRPr lang="en-US" sz="1600" b="1" dirty="0">
              <a:latin typeface="Arial"/>
              <a:cs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3B7A922-7319-E9BE-A935-1D7540242088}"/>
              </a:ext>
            </a:extLst>
          </p:cNvPr>
          <p:cNvSpPr txBox="1"/>
          <p:nvPr/>
        </p:nvSpPr>
        <p:spPr>
          <a:xfrm>
            <a:off x="-2971" y="6157796"/>
            <a:ext cx="12194971" cy="738664"/>
          </a:xfrm>
          <a:prstGeom prst="rect">
            <a:avLst/>
          </a:prstGeom>
          <a:solidFill>
            <a:srgbClr val="007273"/>
          </a:solidFill>
          <a:ln>
            <a:solidFill>
              <a:srgbClr val="007273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endParaRPr lang="en-US" sz="1400" b="1" dirty="0">
              <a:solidFill>
                <a:srgbClr val="FFFFFF"/>
              </a:solidFill>
              <a:latin typeface="Arial"/>
              <a:cs typeface="Arial"/>
            </a:endParaRPr>
          </a:p>
          <a:p>
            <a:pPr algn="ctr"/>
            <a:r>
              <a:rPr lang="en-US" sz="1400" b="1" dirty="0">
                <a:solidFill>
                  <a:srgbClr val="FFFFFF"/>
                </a:solidFill>
                <a:latin typeface="Arial"/>
                <a:cs typeface="Arial"/>
              </a:rPr>
              <a:t>The Welsh Health Equity Status Report initiative (</a:t>
            </a:r>
            <a:r>
              <a:rPr lang="en-US" sz="1400" b="1" dirty="0" err="1">
                <a:solidFill>
                  <a:srgbClr val="FFFFFF"/>
                </a:solidFill>
                <a:latin typeface="Arial"/>
                <a:cs typeface="Arial"/>
              </a:rPr>
              <a:t>WHESRi</a:t>
            </a:r>
            <a:r>
              <a:rPr lang="en-US" sz="1400" b="1" dirty="0">
                <a:solidFill>
                  <a:srgbClr val="FFFFFF"/>
                </a:solidFill>
                <a:latin typeface="Arial"/>
                <a:cs typeface="Arial"/>
              </a:rPr>
              <a:t>)</a:t>
            </a:r>
          </a:p>
          <a:p>
            <a:pPr algn="ctr"/>
            <a:endParaRPr lang="en-US" sz="1400" b="1" dirty="0">
              <a:solidFill>
                <a:srgbClr val="FFFFFF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59178880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C04573A-C1B0-40B1-AE9D-BBA9F7D758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56553"/>
            <a:ext cx="10515600" cy="4797386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L="0" indent="0">
              <a:buNone/>
            </a:pPr>
            <a:r>
              <a:rPr lang="en-US" sz="1700" b="1" dirty="0">
                <a:latin typeface="Arial"/>
                <a:cs typeface="Calibri"/>
              </a:rPr>
              <a:t>Scope and focus</a:t>
            </a:r>
          </a:p>
          <a:p>
            <a:r>
              <a:rPr lang="en-US" sz="1700" dirty="0">
                <a:latin typeface="Arial"/>
                <a:cs typeface="Calibri"/>
              </a:rPr>
              <a:t>Snapshot of health inequities experienced by different population groups in the years leading up to the Coronavirus (COVID-19) pandemic</a:t>
            </a:r>
          </a:p>
          <a:p>
            <a:r>
              <a:rPr lang="en-US" sz="1700" dirty="0">
                <a:latin typeface="Arial"/>
                <a:cs typeface="Calibri"/>
              </a:rPr>
              <a:t>Analysis uses </a:t>
            </a:r>
            <a:r>
              <a:rPr lang="en-US" sz="1700" b="1" dirty="0">
                <a:solidFill>
                  <a:srgbClr val="000000"/>
                </a:solidFill>
                <a:latin typeface="Arial"/>
                <a:cs typeface="Calibri"/>
              </a:rPr>
              <a:t>three measures of self-reported health</a:t>
            </a:r>
            <a:r>
              <a:rPr lang="en-US" sz="1700" dirty="0">
                <a:latin typeface="Arial"/>
                <a:cs typeface="Calibri"/>
              </a:rPr>
              <a:t>: 1) the prevalence of fair/poor health; 2) the prevalence of low mental well-being; and 3) the prevalence of low life satisfaction</a:t>
            </a:r>
          </a:p>
          <a:p>
            <a:r>
              <a:rPr lang="en-US" sz="1700" dirty="0">
                <a:latin typeface="Arial"/>
                <a:cs typeface="Calibri"/>
              </a:rPr>
              <a:t>Comparisons of self-reported health were made between:</a:t>
            </a:r>
          </a:p>
          <a:p>
            <a:pPr lvl="1"/>
            <a:r>
              <a:rPr lang="en-US" sz="1700" dirty="0">
                <a:latin typeface="Arial"/>
                <a:cs typeface="Calibri"/>
              </a:rPr>
              <a:t>Those who are </a:t>
            </a:r>
            <a:r>
              <a:rPr lang="en-US" sz="1700" b="1" dirty="0">
                <a:latin typeface="Arial"/>
                <a:cs typeface="Calibri"/>
              </a:rPr>
              <a:t>able to make a saving</a:t>
            </a:r>
            <a:r>
              <a:rPr lang="en-US" sz="1700" dirty="0">
                <a:latin typeface="Arial"/>
                <a:cs typeface="Calibri"/>
              </a:rPr>
              <a:t> of at least £10/month and those who are not;</a:t>
            </a:r>
          </a:p>
          <a:p>
            <a:pPr lvl="1"/>
            <a:r>
              <a:rPr lang="en-US" sz="1700" dirty="0">
                <a:latin typeface="Arial"/>
                <a:cs typeface="Calibri"/>
              </a:rPr>
              <a:t>Those who report being in </a:t>
            </a:r>
            <a:r>
              <a:rPr lang="en-US" sz="1700" b="1" dirty="0">
                <a:latin typeface="Arial"/>
                <a:cs typeface="Calibri"/>
              </a:rPr>
              <a:t>material deprivation</a:t>
            </a:r>
            <a:r>
              <a:rPr lang="en-US" sz="1700" dirty="0">
                <a:latin typeface="Arial"/>
                <a:cs typeface="Calibri"/>
              </a:rPr>
              <a:t> and those who do not; and</a:t>
            </a:r>
          </a:p>
          <a:p>
            <a:pPr lvl="1"/>
            <a:r>
              <a:rPr lang="en-US" sz="1700" dirty="0">
                <a:latin typeface="Arial"/>
                <a:cs typeface="Calibri"/>
              </a:rPr>
              <a:t>Those who report a</a:t>
            </a:r>
            <a:r>
              <a:rPr lang="en-US" sz="1700" b="1" dirty="0">
                <a:latin typeface="Arial"/>
                <a:cs typeface="Calibri"/>
              </a:rPr>
              <a:t> limiting longstanding illness</a:t>
            </a:r>
            <a:r>
              <a:rPr lang="en-US" sz="1700" dirty="0">
                <a:latin typeface="Arial"/>
                <a:cs typeface="Calibri"/>
              </a:rPr>
              <a:t>, disability or infirmity and those who do not</a:t>
            </a:r>
          </a:p>
          <a:p>
            <a:pPr marL="0" indent="0">
              <a:buNone/>
            </a:pPr>
            <a:endParaRPr lang="en-US" sz="1700" b="1" dirty="0">
              <a:latin typeface="Arial"/>
              <a:cs typeface="Calibri"/>
            </a:endParaRPr>
          </a:p>
          <a:p>
            <a:pPr marL="0" indent="0">
              <a:buNone/>
            </a:pPr>
            <a:r>
              <a:rPr lang="en-US" sz="1700" b="1" dirty="0">
                <a:latin typeface="Arial"/>
                <a:cs typeface="Arial"/>
              </a:rPr>
              <a:t>Target audience</a:t>
            </a:r>
            <a:endParaRPr lang="en-US" sz="1700" dirty="0">
              <a:cs typeface="Calibri"/>
            </a:endParaRPr>
          </a:p>
          <a:p>
            <a:r>
              <a:rPr lang="en-US" sz="1700" dirty="0">
                <a:latin typeface="Arial"/>
                <a:cs typeface="Arial"/>
              </a:rPr>
              <a:t>Public health professionals</a:t>
            </a:r>
          </a:p>
          <a:p>
            <a:r>
              <a:rPr lang="en-US" sz="1700" dirty="0">
                <a:latin typeface="Arial"/>
                <a:cs typeface="Arial"/>
              </a:rPr>
              <a:t>Public policy makers </a:t>
            </a:r>
          </a:p>
          <a:p>
            <a:r>
              <a:rPr lang="en-US" sz="1700" dirty="0">
                <a:latin typeface="Arial"/>
                <a:cs typeface="Arial"/>
              </a:rPr>
              <a:t>Statisticians, health scientists and data analysts</a:t>
            </a:r>
          </a:p>
          <a:p>
            <a:r>
              <a:rPr lang="en-US" sz="1700" dirty="0">
                <a:latin typeface="Arial"/>
                <a:cs typeface="Arial"/>
              </a:rPr>
              <a:t>Those who have a role in influencing the health equity gap in Wales and further afield</a:t>
            </a:r>
          </a:p>
          <a:p>
            <a:pPr lvl="1"/>
            <a:endParaRPr lang="en-US" sz="1600" dirty="0">
              <a:latin typeface="Arial"/>
              <a:cs typeface="Calibri"/>
            </a:endParaRPr>
          </a:p>
          <a:p>
            <a:pPr marL="0" indent="0">
              <a:buNone/>
            </a:pPr>
            <a:endParaRPr lang="en-US" sz="1600" b="1" dirty="0">
              <a:latin typeface="Arial"/>
              <a:cs typeface="Arial"/>
            </a:endParaRPr>
          </a:p>
          <a:p>
            <a:endParaRPr lang="en-US" sz="1600" b="1" dirty="0">
              <a:latin typeface="Arial"/>
              <a:cs typeface="Arial"/>
            </a:endParaRPr>
          </a:p>
          <a:p>
            <a:pPr marL="0" indent="0">
              <a:buNone/>
            </a:pPr>
            <a:endParaRPr lang="en-US" sz="1600" b="1" dirty="0">
              <a:latin typeface="Arial"/>
              <a:cs typeface="Calibri"/>
            </a:endParaRPr>
          </a:p>
          <a:p>
            <a:pPr marL="0" indent="0">
              <a:buNone/>
            </a:pPr>
            <a:endParaRPr lang="en-US" sz="1600" b="1" dirty="0">
              <a:latin typeface="Arial"/>
              <a:cs typeface="Calibri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970643C-C571-6943-CF3A-E6C24BC5FB6A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865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200" b="1" dirty="0">
                <a:solidFill>
                  <a:srgbClr val="007273"/>
                </a:solidFill>
                <a:latin typeface="Arial"/>
                <a:cs typeface="Calibri Light"/>
              </a:rPr>
              <a:t>2 </a:t>
            </a:r>
            <a:r>
              <a:rPr lang="en-US" sz="2200" dirty="0">
                <a:solidFill>
                  <a:srgbClr val="007273"/>
                </a:solidFill>
                <a:latin typeface="Arial"/>
                <a:cs typeface="Calibri Light"/>
              </a:rPr>
              <a:t>About this report</a:t>
            </a:r>
            <a:endParaRPr lang="en-US" sz="2200" b="1" dirty="0">
              <a:solidFill>
                <a:srgbClr val="007273"/>
              </a:solidFill>
              <a:latin typeface="Arial"/>
              <a:cs typeface="Calibri Ligh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3B7A922-7319-E9BE-A935-1D7540242088}"/>
              </a:ext>
            </a:extLst>
          </p:cNvPr>
          <p:cNvSpPr txBox="1"/>
          <p:nvPr/>
        </p:nvSpPr>
        <p:spPr>
          <a:xfrm>
            <a:off x="-2971" y="6157796"/>
            <a:ext cx="12194971" cy="738664"/>
          </a:xfrm>
          <a:prstGeom prst="rect">
            <a:avLst/>
          </a:prstGeom>
          <a:solidFill>
            <a:srgbClr val="007273"/>
          </a:solidFill>
          <a:ln>
            <a:solidFill>
              <a:srgbClr val="007273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endParaRPr lang="en-US" sz="1400" b="1" dirty="0">
              <a:solidFill>
                <a:srgbClr val="FFFFFF"/>
              </a:solidFill>
              <a:latin typeface="Arial"/>
              <a:cs typeface="Arial"/>
            </a:endParaRPr>
          </a:p>
          <a:p>
            <a:pPr algn="ctr"/>
            <a:r>
              <a:rPr lang="en-US" sz="1400" b="1" dirty="0">
                <a:solidFill>
                  <a:srgbClr val="FFFFFF"/>
                </a:solidFill>
                <a:latin typeface="Arial"/>
                <a:cs typeface="Arial"/>
              </a:rPr>
              <a:t>The Welsh Health Equity Status Report initiative (</a:t>
            </a:r>
            <a:r>
              <a:rPr lang="en-US" sz="1400" b="1" dirty="0" err="1">
                <a:solidFill>
                  <a:srgbClr val="FFFFFF"/>
                </a:solidFill>
                <a:latin typeface="Arial"/>
                <a:cs typeface="Arial"/>
              </a:rPr>
              <a:t>WHESRi</a:t>
            </a:r>
            <a:r>
              <a:rPr lang="en-US" sz="1400" b="1" dirty="0">
                <a:solidFill>
                  <a:srgbClr val="FFFFFF"/>
                </a:solidFill>
                <a:latin typeface="Arial"/>
                <a:cs typeface="Arial"/>
              </a:rPr>
              <a:t>)</a:t>
            </a:r>
          </a:p>
          <a:p>
            <a:pPr algn="ctr"/>
            <a:endParaRPr lang="en-US" sz="1400" b="1" dirty="0">
              <a:solidFill>
                <a:srgbClr val="FFFFFF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864823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C04573A-C1B0-40B1-AE9D-BBA9F7D758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56553"/>
            <a:ext cx="10515600" cy="479738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1600" b="1" dirty="0">
                <a:latin typeface="Arial"/>
                <a:ea typeface="+mn-lt"/>
                <a:cs typeface="+mn-lt"/>
              </a:rPr>
              <a:t>Significant health gaps </a:t>
            </a:r>
            <a:r>
              <a:rPr lang="en-US" sz="1600" dirty="0">
                <a:latin typeface="Arial"/>
                <a:ea typeface="+mn-lt"/>
                <a:cs typeface="+mn-lt"/>
              </a:rPr>
              <a:t>existed between different populations groups in the years leading up to the Coronavirus pandemic</a:t>
            </a:r>
          </a:p>
          <a:p>
            <a:endParaRPr lang="en-US" sz="1600" dirty="0">
              <a:latin typeface="Arial"/>
              <a:ea typeface="+mn-lt"/>
              <a:cs typeface="+mn-lt"/>
            </a:endParaRPr>
          </a:p>
          <a:p>
            <a:r>
              <a:rPr lang="en-US" sz="1600" dirty="0">
                <a:latin typeface="Arial"/>
                <a:cs typeface="Calibri" panose="020F0502020204030204"/>
              </a:rPr>
              <a:t>Applying a </a:t>
            </a:r>
            <a:r>
              <a:rPr lang="en-US" sz="1600" b="1" dirty="0">
                <a:latin typeface="Arial"/>
                <a:cs typeface="Calibri" panose="020F0502020204030204"/>
              </a:rPr>
              <a:t>decomposition analysis </a:t>
            </a:r>
            <a:r>
              <a:rPr lang="en-US" sz="1600" dirty="0">
                <a:latin typeface="Arial"/>
                <a:cs typeface="Calibri" panose="020F0502020204030204"/>
              </a:rPr>
              <a:t>has generated insight into the </a:t>
            </a:r>
            <a:r>
              <a:rPr lang="en-US" sz="1600" b="1" dirty="0">
                <a:latin typeface="Arial"/>
                <a:cs typeface="Calibri" panose="020F0502020204030204"/>
              </a:rPr>
              <a:t>drivers of health inequities</a:t>
            </a:r>
          </a:p>
          <a:p>
            <a:endParaRPr lang="en-US" sz="1600" b="1" dirty="0">
              <a:latin typeface="Arial"/>
              <a:cs typeface="Calibri" panose="020F0502020204030204"/>
            </a:endParaRPr>
          </a:p>
          <a:p>
            <a:r>
              <a:rPr lang="en-US" sz="1600" b="1" dirty="0">
                <a:latin typeface="Arial"/>
                <a:ea typeface="+mn-lt"/>
                <a:cs typeface="+mn-lt"/>
              </a:rPr>
              <a:t>Social &amp; Human Capital </a:t>
            </a:r>
            <a:r>
              <a:rPr lang="en-US" sz="1600" dirty="0">
                <a:latin typeface="Arial"/>
                <a:ea typeface="+mn-lt"/>
                <a:cs typeface="+mn-lt"/>
              </a:rPr>
              <a:t>and </a:t>
            </a:r>
            <a:r>
              <a:rPr lang="en-US" sz="1600" b="1" dirty="0">
                <a:latin typeface="Arial"/>
                <a:ea typeface="+mn-lt"/>
                <a:cs typeface="+mn-lt"/>
              </a:rPr>
              <a:t>Income Security &amp; Social Protection </a:t>
            </a:r>
            <a:r>
              <a:rPr lang="en-US" sz="1600" dirty="0">
                <a:latin typeface="Arial"/>
                <a:ea typeface="+mn-lt"/>
                <a:cs typeface="+mn-lt"/>
              </a:rPr>
              <a:t>accounted the most for the health gaps observed, in the majority of health outcomes explored</a:t>
            </a:r>
          </a:p>
          <a:p>
            <a:endParaRPr lang="en-US" sz="1600" dirty="0">
              <a:latin typeface="Arial"/>
              <a:cs typeface="Calibri"/>
            </a:endParaRPr>
          </a:p>
          <a:p>
            <a:r>
              <a:rPr lang="en-US" sz="1600" b="1" dirty="0">
                <a:latin typeface="Arial"/>
                <a:cs typeface="Calibri"/>
              </a:rPr>
              <a:t>Health Services </a:t>
            </a:r>
            <a:r>
              <a:rPr lang="en-US" sz="1600" dirty="0">
                <a:latin typeface="Arial"/>
                <a:cs typeface="Calibri"/>
              </a:rPr>
              <a:t>accounted the least for differences observed, in the majority of health outcomes explored</a:t>
            </a:r>
          </a:p>
          <a:p>
            <a:endParaRPr lang="en-US" sz="1600" dirty="0">
              <a:latin typeface="Arial"/>
            </a:endParaRPr>
          </a:p>
          <a:p>
            <a:r>
              <a:rPr lang="en-US" sz="1600" b="1" dirty="0">
                <a:latin typeface="Arial"/>
                <a:cs typeface="Calibri"/>
              </a:rPr>
              <a:t>Systematic differences </a:t>
            </a:r>
            <a:r>
              <a:rPr lang="en-US" sz="1600" dirty="0">
                <a:latin typeface="Arial"/>
                <a:cs typeface="Calibri"/>
              </a:rPr>
              <a:t>in the essential conditions are able to </a:t>
            </a:r>
            <a:r>
              <a:rPr lang="en-US" sz="1600" b="1" dirty="0">
                <a:latin typeface="Arial"/>
                <a:cs typeface="Calibri"/>
              </a:rPr>
              <a:t>explain less that half of the health gaps </a:t>
            </a:r>
            <a:r>
              <a:rPr lang="en-US" sz="1600" dirty="0">
                <a:latin typeface="Arial"/>
                <a:cs typeface="Calibri"/>
              </a:rPr>
              <a:t>for the majority of health outcomes</a:t>
            </a:r>
          </a:p>
          <a:p>
            <a:endParaRPr lang="en-US" sz="1600" dirty="0">
              <a:latin typeface="Arial"/>
              <a:cs typeface="Calibri"/>
            </a:endParaRPr>
          </a:p>
          <a:p>
            <a:r>
              <a:rPr lang="en-US" sz="1600" dirty="0">
                <a:latin typeface="Arial"/>
                <a:cs typeface="Calibri"/>
              </a:rPr>
              <a:t>Health gaps for those reporting a limiting long-standing illness, disability or infirmity remains least explained</a:t>
            </a:r>
          </a:p>
          <a:p>
            <a:endParaRPr lang="en-US" sz="1600" b="1" dirty="0">
              <a:latin typeface="Arial"/>
              <a:cs typeface="Arial"/>
            </a:endParaRPr>
          </a:p>
          <a:p>
            <a:pPr marL="0" indent="0">
              <a:buNone/>
            </a:pPr>
            <a:endParaRPr lang="en-US" sz="1600" b="1" dirty="0">
              <a:latin typeface="Arial"/>
              <a:cs typeface="Calibri"/>
            </a:endParaRPr>
          </a:p>
          <a:p>
            <a:pPr marL="0" indent="0">
              <a:buNone/>
            </a:pPr>
            <a:endParaRPr lang="en-US" sz="1600" b="1" dirty="0">
              <a:latin typeface="Arial"/>
              <a:cs typeface="Calibri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970643C-C571-6943-CF3A-E6C24BC5FB6A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865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200" b="1" dirty="0">
                <a:solidFill>
                  <a:srgbClr val="007273"/>
                </a:solidFill>
                <a:latin typeface="Arial"/>
                <a:cs typeface="Calibri Light"/>
              </a:rPr>
              <a:t>3 </a:t>
            </a:r>
            <a:r>
              <a:rPr lang="en-US" sz="2200" dirty="0">
                <a:solidFill>
                  <a:srgbClr val="007273"/>
                </a:solidFill>
                <a:latin typeface="Arial"/>
                <a:cs typeface="Calibri Light"/>
              </a:rPr>
              <a:t>Key messages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3B7A922-7319-E9BE-A935-1D7540242088}"/>
              </a:ext>
            </a:extLst>
          </p:cNvPr>
          <p:cNvSpPr txBox="1"/>
          <p:nvPr/>
        </p:nvSpPr>
        <p:spPr>
          <a:xfrm>
            <a:off x="-2971" y="6157796"/>
            <a:ext cx="12194971" cy="738664"/>
          </a:xfrm>
          <a:prstGeom prst="rect">
            <a:avLst/>
          </a:prstGeom>
          <a:solidFill>
            <a:srgbClr val="007273"/>
          </a:solidFill>
          <a:ln>
            <a:solidFill>
              <a:srgbClr val="007273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endParaRPr lang="en-US" sz="1400" b="1" dirty="0">
              <a:solidFill>
                <a:srgbClr val="FFFFFF"/>
              </a:solidFill>
              <a:latin typeface="Arial"/>
              <a:cs typeface="Arial"/>
            </a:endParaRPr>
          </a:p>
          <a:p>
            <a:pPr algn="ctr"/>
            <a:r>
              <a:rPr lang="en-US" sz="1400" b="1" dirty="0">
                <a:solidFill>
                  <a:srgbClr val="FFFFFF"/>
                </a:solidFill>
                <a:latin typeface="Arial"/>
                <a:cs typeface="Arial"/>
              </a:rPr>
              <a:t>The Welsh Health Equity Status Report initiative (</a:t>
            </a:r>
            <a:r>
              <a:rPr lang="en-US" sz="1400" b="1" dirty="0" err="1">
                <a:solidFill>
                  <a:srgbClr val="FFFFFF"/>
                </a:solidFill>
                <a:latin typeface="Arial"/>
                <a:cs typeface="Arial"/>
              </a:rPr>
              <a:t>WHESRi</a:t>
            </a:r>
            <a:r>
              <a:rPr lang="en-US" sz="1400" b="1" dirty="0">
                <a:solidFill>
                  <a:srgbClr val="FFFFFF"/>
                </a:solidFill>
                <a:latin typeface="Arial"/>
                <a:cs typeface="Arial"/>
              </a:rPr>
              <a:t>)</a:t>
            </a:r>
          </a:p>
          <a:p>
            <a:pPr algn="ctr"/>
            <a:endParaRPr lang="en-US" sz="1400" b="1" dirty="0">
              <a:solidFill>
                <a:srgbClr val="FFFFFF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240289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C04573A-C1B0-40B1-AE9D-BBA9F7D758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6714" y="1147486"/>
            <a:ext cx="10515600" cy="479738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1600" dirty="0">
                <a:latin typeface="Arial"/>
                <a:cs typeface="Calibri"/>
              </a:rPr>
              <a:t>Application of </a:t>
            </a:r>
            <a:r>
              <a:rPr lang="en-US" sz="1600" b="1" dirty="0">
                <a:latin typeface="Arial"/>
                <a:cs typeface="Calibri"/>
              </a:rPr>
              <a:t>Blinder-Oaxaca</a:t>
            </a:r>
            <a:r>
              <a:rPr lang="en-US" sz="1600" dirty="0">
                <a:latin typeface="Arial"/>
                <a:cs typeface="Calibri"/>
              </a:rPr>
              <a:t> decomposition methodology can be applied to health inequities to understand the factors, which account the most for observed differences. </a:t>
            </a:r>
          </a:p>
          <a:p>
            <a:r>
              <a:rPr lang="en-US" sz="1600" dirty="0">
                <a:latin typeface="Arial"/>
                <a:cs typeface="Calibri"/>
              </a:rPr>
              <a:t>This methods determines the relative contribution of each factor included in the model to the explained and unexplained components</a:t>
            </a:r>
          </a:p>
          <a:p>
            <a:endParaRPr lang="en-US" sz="1600" dirty="0">
              <a:latin typeface="Arial"/>
              <a:cs typeface="Calibri"/>
            </a:endParaRPr>
          </a:p>
          <a:p>
            <a:endParaRPr lang="en-US" sz="1600" dirty="0">
              <a:latin typeface="Arial"/>
              <a:cs typeface="Calibri"/>
            </a:endParaRPr>
          </a:p>
          <a:p>
            <a:pPr marL="0" indent="0">
              <a:buNone/>
            </a:pPr>
            <a:endParaRPr lang="en-US" sz="1600" dirty="0">
              <a:latin typeface="Arial"/>
              <a:cs typeface="Calibri"/>
            </a:endParaRPr>
          </a:p>
          <a:p>
            <a:pPr marL="0" indent="0">
              <a:buNone/>
            </a:pPr>
            <a:endParaRPr lang="en-US" sz="1600" dirty="0">
              <a:latin typeface="Arial"/>
              <a:cs typeface="Calibri"/>
            </a:endParaRPr>
          </a:p>
          <a:p>
            <a:pPr marL="0" indent="0">
              <a:buNone/>
            </a:pPr>
            <a:endParaRPr lang="en-US" sz="1600" dirty="0">
              <a:latin typeface="Arial"/>
              <a:cs typeface="Calibri"/>
            </a:endParaRPr>
          </a:p>
          <a:p>
            <a:endParaRPr lang="en-US" sz="1600" dirty="0">
              <a:latin typeface="Arial"/>
              <a:cs typeface="Calibri"/>
            </a:endParaRPr>
          </a:p>
          <a:p>
            <a:endParaRPr lang="en-US" sz="1600" dirty="0">
              <a:latin typeface="Arial"/>
              <a:cs typeface="Calibri"/>
            </a:endParaRPr>
          </a:p>
          <a:p>
            <a:endParaRPr lang="en-US" sz="1600" dirty="0">
              <a:latin typeface="Arial"/>
              <a:cs typeface="Calibri"/>
            </a:endParaRPr>
          </a:p>
          <a:p>
            <a:endParaRPr lang="en-US" sz="1600" dirty="0">
              <a:latin typeface="Arial"/>
              <a:cs typeface="Calibri"/>
            </a:endParaRPr>
          </a:p>
          <a:p>
            <a:r>
              <a:rPr lang="en-US" sz="1600" dirty="0">
                <a:latin typeface="Arial"/>
                <a:cs typeface="Calibri"/>
              </a:rPr>
              <a:t>The methodology requires a single individual-level dataset containing variables which capture health outcomes, the determinants of health and stratification factors.</a:t>
            </a:r>
          </a:p>
          <a:p>
            <a:endParaRPr lang="en-US" sz="1600" dirty="0">
              <a:latin typeface="Arial"/>
              <a:cs typeface="Calibri"/>
            </a:endParaRPr>
          </a:p>
          <a:p>
            <a:endParaRPr lang="en-US" sz="1600" dirty="0">
              <a:latin typeface="Arial"/>
              <a:cs typeface="Calibri"/>
            </a:endParaRPr>
          </a:p>
          <a:p>
            <a:endParaRPr lang="en-US" sz="1600" dirty="0">
              <a:latin typeface="Arial"/>
              <a:cs typeface="Calibri"/>
            </a:endParaRPr>
          </a:p>
          <a:p>
            <a:endParaRPr lang="en-US" sz="1600" dirty="0">
              <a:highlight>
                <a:srgbClr val="FFFF00"/>
              </a:highlight>
              <a:latin typeface="Arial"/>
              <a:cs typeface="Calibri"/>
            </a:endParaRPr>
          </a:p>
          <a:p>
            <a:endParaRPr lang="en-US" sz="1600" b="1" dirty="0">
              <a:latin typeface="Arial"/>
              <a:cs typeface="Arial"/>
            </a:endParaRPr>
          </a:p>
          <a:p>
            <a:pPr marL="0" indent="0">
              <a:buNone/>
            </a:pPr>
            <a:endParaRPr lang="en-US" sz="1600" b="1" dirty="0">
              <a:latin typeface="Arial"/>
              <a:cs typeface="Calibri"/>
            </a:endParaRPr>
          </a:p>
          <a:p>
            <a:pPr marL="0" indent="0">
              <a:buNone/>
            </a:pPr>
            <a:endParaRPr lang="en-US" sz="1600" b="1" dirty="0">
              <a:latin typeface="Arial"/>
              <a:cs typeface="Calibri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970643C-C571-6943-CF3A-E6C24BC5FB6A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865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200" b="1" dirty="0">
                <a:solidFill>
                  <a:srgbClr val="007273"/>
                </a:solidFill>
                <a:latin typeface="Arial"/>
                <a:cs typeface="Calibri Light"/>
              </a:rPr>
              <a:t>4 </a:t>
            </a:r>
            <a:r>
              <a:rPr lang="en-US" sz="2200" dirty="0">
                <a:solidFill>
                  <a:srgbClr val="007273"/>
                </a:solidFill>
                <a:latin typeface="Arial"/>
                <a:cs typeface="Calibri Light"/>
              </a:rPr>
              <a:t>The Blinder-Oaxaca decomposition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1274" y="2522109"/>
            <a:ext cx="7130271" cy="259011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3B7A922-7319-E9BE-A935-1D7540242088}"/>
              </a:ext>
            </a:extLst>
          </p:cNvPr>
          <p:cNvSpPr txBox="1"/>
          <p:nvPr/>
        </p:nvSpPr>
        <p:spPr>
          <a:xfrm>
            <a:off x="-2971" y="6157796"/>
            <a:ext cx="12194971" cy="738664"/>
          </a:xfrm>
          <a:prstGeom prst="rect">
            <a:avLst/>
          </a:prstGeom>
          <a:solidFill>
            <a:srgbClr val="007273"/>
          </a:solidFill>
          <a:ln>
            <a:solidFill>
              <a:srgbClr val="007273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endParaRPr lang="en-US" sz="1400" b="1" dirty="0">
              <a:solidFill>
                <a:srgbClr val="FFFFFF"/>
              </a:solidFill>
              <a:latin typeface="Arial"/>
              <a:cs typeface="Arial"/>
            </a:endParaRPr>
          </a:p>
          <a:p>
            <a:pPr algn="ctr"/>
            <a:r>
              <a:rPr lang="en-US" sz="1400" b="1" dirty="0">
                <a:solidFill>
                  <a:srgbClr val="FFFFFF"/>
                </a:solidFill>
                <a:latin typeface="Arial"/>
                <a:cs typeface="Arial"/>
              </a:rPr>
              <a:t>The Welsh Health Equity Status Report initiative (</a:t>
            </a:r>
            <a:r>
              <a:rPr lang="en-US" sz="1400" b="1" dirty="0" err="1">
                <a:solidFill>
                  <a:srgbClr val="FFFFFF"/>
                </a:solidFill>
                <a:latin typeface="Arial"/>
                <a:cs typeface="Arial"/>
              </a:rPr>
              <a:t>WHESRi</a:t>
            </a:r>
            <a:r>
              <a:rPr lang="en-US" sz="1400" b="1" dirty="0">
                <a:solidFill>
                  <a:srgbClr val="FFFFFF"/>
                </a:solidFill>
                <a:latin typeface="Arial"/>
                <a:cs typeface="Arial"/>
              </a:rPr>
              <a:t>)</a:t>
            </a:r>
          </a:p>
          <a:p>
            <a:pPr algn="ctr"/>
            <a:endParaRPr lang="en-US" sz="1400" b="1" dirty="0">
              <a:solidFill>
                <a:srgbClr val="FFFFFF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60214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3B7A922-7319-E9BE-A935-1D7540242088}"/>
              </a:ext>
            </a:extLst>
          </p:cNvPr>
          <p:cNvSpPr txBox="1"/>
          <p:nvPr/>
        </p:nvSpPr>
        <p:spPr>
          <a:xfrm>
            <a:off x="-2971" y="6157796"/>
            <a:ext cx="12194971" cy="738664"/>
          </a:xfrm>
          <a:prstGeom prst="rect">
            <a:avLst/>
          </a:prstGeom>
          <a:solidFill>
            <a:srgbClr val="007273"/>
          </a:solidFill>
          <a:ln>
            <a:solidFill>
              <a:srgbClr val="007273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endParaRPr lang="en-US" sz="1400" b="1" dirty="0">
              <a:solidFill>
                <a:srgbClr val="FFFFFF"/>
              </a:solidFill>
              <a:latin typeface="Arial"/>
              <a:cs typeface="Arial"/>
            </a:endParaRPr>
          </a:p>
          <a:p>
            <a:pPr algn="ctr"/>
            <a:r>
              <a:rPr lang="en-US" sz="1400" b="1" dirty="0">
                <a:solidFill>
                  <a:srgbClr val="FFFFFF"/>
                </a:solidFill>
                <a:latin typeface="Arial"/>
                <a:cs typeface="Arial"/>
              </a:rPr>
              <a:t>The Welsh Health Equity Status Report initiative (</a:t>
            </a:r>
            <a:r>
              <a:rPr lang="en-US" sz="1400" b="1" dirty="0" err="1">
                <a:solidFill>
                  <a:srgbClr val="FFFFFF"/>
                </a:solidFill>
                <a:latin typeface="Arial"/>
                <a:cs typeface="Arial"/>
              </a:rPr>
              <a:t>WHESRi</a:t>
            </a:r>
            <a:r>
              <a:rPr lang="en-US" sz="1400" b="1" dirty="0">
                <a:solidFill>
                  <a:srgbClr val="FFFFFF"/>
                </a:solidFill>
                <a:latin typeface="Arial"/>
                <a:cs typeface="Arial"/>
              </a:rPr>
              <a:t>)</a:t>
            </a:r>
          </a:p>
          <a:p>
            <a:pPr algn="ctr"/>
            <a:endParaRPr lang="en-US" sz="1400" b="1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78218" y="2088506"/>
            <a:ext cx="1855692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GB" sz="1200" b="1" dirty="0">
              <a:solidFill>
                <a:srgbClr val="00727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1200" b="1" dirty="0">
                <a:solidFill>
                  <a:srgbClr val="00727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Blinder-Oaxaca</a:t>
            </a:r>
          </a:p>
          <a:p>
            <a:pPr algn="ctr"/>
            <a:r>
              <a:rPr lang="en-GB" sz="1200" b="1" dirty="0">
                <a:solidFill>
                  <a:srgbClr val="00727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Decomposition</a:t>
            </a:r>
          </a:p>
          <a:p>
            <a:pPr algn="ctr"/>
            <a:endParaRPr lang="en-GB" sz="1200" b="1" dirty="0">
              <a:solidFill>
                <a:srgbClr val="00727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77264" y="4320518"/>
            <a:ext cx="1857600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GB" sz="1200" b="1" dirty="0">
              <a:solidFill>
                <a:srgbClr val="00727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1200" b="1" dirty="0">
                <a:solidFill>
                  <a:srgbClr val="00727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Five Essential Conditions</a:t>
            </a:r>
          </a:p>
          <a:p>
            <a:pPr algn="ctr"/>
            <a:endParaRPr lang="en-GB" sz="1200" b="1" dirty="0">
              <a:solidFill>
                <a:srgbClr val="00727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8766639" y="3037328"/>
            <a:ext cx="2065622" cy="8309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1200" b="1" dirty="0">
                <a:latin typeface="Arial"/>
                <a:cs typeface="Arial"/>
              </a:rPr>
              <a:t>Influencing the Health Gap in Wales: </a:t>
            </a:r>
            <a:r>
              <a:rPr lang="en-US" sz="1200" dirty="0">
                <a:latin typeface="Arial"/>
                <a:cs typeface="Arial"/>
              </a:rPr>
              <a:t>Decomposition analysis discussion paper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7900274" y="1837426"/>
            <a:ext cx="0" cy="358858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4462635" y="1837426"/>
            <a:ext cx="0" cy="358858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933428" y="1742257"/>
            <a:ext cx="2813624" cy="152349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200" b="1" dirty="0">
                <a:solidFill>
                  <a:srgbClr val="00727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Economic literature</a:t>
            </a:r>
          </a:p>
          <a:p>
            <a:r>
              <a:rPr lang="en-GB" sz="900" dirty="0">
                <a:latin typeface="Arial" panose="020B0604020202020204" pitchFamily="34" charset="0"/>
                <a:cs typeface="Arial" panose="020B0604020202020204" pitchFamily="34" charset="0"/>
              </a:rPr>
              <a:t>Oaxaca, R. (1973). "Male-Female Wage Differentials in Urban </a:t>
            </a:r>
            <a:r>
              <a:rPr lang="en-GB" sz="900" dirty="0" err="1">
                <a:latin typeface="Arial" panose="020B0604020202020204" pitchFamily="34" charset="0"/>
                <a:cs typeface="Arial" panose="020B0604020202020204" pitchFamily="34" charset="0"/>
              </a:rPr>
              <a:t>Labor</a:t>
            </a:r>
            <a:r>
              <a:rPr lang="en-GB" sz="900" dirty="0">
                <a:latin typeface="Arial" panose="020B0604020202020204" pitchFamily="34" charset="0"/>
                <a:cs typeface="Arial" panose="020B0604020202020204" pitchFamily="34" charset="0"/>
              </a:rPr>
              <a:t> Markets". International Economic Review. 14 (3): 693–709. JSTOR 2525981</a:t>
            </a:r>
          </a:p>
          <a:p>
            <a:endParaRPr lang="en-GB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900" dirty="0">
                <a:latin typeface="Arial" panose="020B0604020202020204" pitchFamily="34" charset="0"/>
                <a:cs typeface="Arial" panose="020B0604020202020204" pitchFamily="34" charset="0"/>
              </a:rPr>
              <a:t>Blinder, A. S. (1973). "Wage Discrimination: Reduced Form and Structural Estimates". Journal of Human Resources. 8 (4): 436–455. doi:10.2307/144855</a:t>
            </a:r>
            <a:endParaRPr lang="en-GB" sz="1200" b="1" dirty="0">
              <a:solidFill>
                <a:srgbClr val="00727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786418" y="1266729"/>
            <a:ext cx="11076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Background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373644" y="1263949"/>
            <a:ext cx="1464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Method/concept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128185" y="1263949"/>
            <a:ext cx="10739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Product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33428" y="3397188"/>
            <a:ext cx="2813624" cy="267765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200" b="1" dirty="0">
                <a:solidFill>
                  <a:srgbClr val="00727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European Health Equity Status Report initiative</a:t>
            </a:r>
          </a:p>
          <a:p>
            <a:r>
              <a:rPr lang="en-GB" sz="900" dirty="0">
                <a:latin typeface="Arial" panose="020B0604020202020204" pitchFamily="34" charset="0"/>
                <a:cs typeface="Arial" panose="020B0604020202020204" pitchFamily="34" charset="0"/>
              </a:rPr>
              <a:t>WHO Regional Office for Europe. Healthy, prosperous lives for all: the European Health Equity Status Report. [Online] 2019. </a:t>
            </a:r>
            <a:endParaRPr lang="en-GB" sz="900" b="1" dirty="0">
              <a:solidFill>
                <a:srgbClr val="007273"/>
              </a:solidFill>
              <a:latin typeface="Arial" panose="020B0604020202020204" pitchFamily="34" charset="0"/>
              <a:cs typeface="Arial" panose="020B0604020202020204" pitchFamily="34" charset="0"/>
              <a:hlinkClick r:id="rId2"/>
            </a:endParaRPr>
          </a:p>
          <a:p>
            <a:r>
              <a:rPr lang="en-GB" sz="900" b="1" dirty="0">
                <a:solidFill>
                  <a:srgbClr val="007273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https://www.who.int/europe/publications/i/item/9789289054256</a:t>
            </a:r>
            <a:r>
              <a:rPr lang="en-GB" sz="900" b="1" dirty="0">
                <a:solidFill>
                  <a:srgbClr val="00727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en-GB" sz="900" b="1" dirty="0">
              <a:solidFill>
                <a:srgbClr val="00727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200" b="1" dirty="0">
                <a:solidFill>
                  <a:srgbClr val="00727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Accelerating progress for equity in health in the context of Health 2020 and the 2030 Agenda for Sustainable Development towards leaving no one behind in the WHO European Region</a:t>
            </a:r>
          </a:p>
          <a:p>
            <a:r>
              <a:rPr lang="en-GB" sz="900" b="1" dirty="0">
                <a:solidFill>
                  <a:srgbClr val="007273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https://www.who.int/europe/publications/i/item/EUR-RC69-11-Rev-1</a:t>
            </a:r>
            <a:r>
              <a:rPr lang="en-GB" sz="900" b="1" dirty="0">
                <a:solidFill>
                  <a:srgbClr val="00727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cxnSp>
        <p:nvCxnSpPr>
          <p:cNvPr id="33" name="Straight Arrow Connector 32"/>
          <p:cNvCxnSpPr>
            <a:stCxn id="24" idx="3"/>
            <a:endCxn id="7" idx="1"/>
          </p:cNvCxnSpPr>
          <p:nvPr/>
        </p:nvCxnSpPr>
        <p:spPr>
          <a:xfrm>
            <a:off x="3747052" y="2504004"/>
            <a:ext cx="1431166" cy="1"/>
          </a:xfrm>
          <a:prstGeom prst="straightConnector1">
            <a:avLst/>
          </a:prstGeom>
          <a:ln w="19050">
            <a:solidFill>
              <a:srgbClr val="4A4A49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stCxn id="7" idx="3"/>
            <a:endCxn id="19" idx="1"/>
          </p:cNvCxnSpPr>
          <p:nvPr/>
        </p:nvCxnSpPr>
        <p:spPr>
          <a:xfrm>
            <a:off x="7033910" y="2504005"/>
            <a:ext cx="1732729" cy="948822"/>
          </a:xfrm>
          <a:prstGeom prst="straightConnector1">
            <a:avLst/>
          </a:prstGeom>
          <a:ln w="19050">
            <a:solidFill>
              <a:srgbClr val="4A4A49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>
            <a:stCxn id="28" idx="3"/>
            <a:endCxn id="13" idx="1"/>
          </p:cNvCxnSpPr>
          <p:nvPr/>
        </p:nvCxnSpPr>
        <p:spPr>
          <a:xfrm>
            <a:off x="3747052" y="4736016"/>
            <a:ext cx="1430212" cy="1"/>
          </a:xfrm>
          <a:prstGeom prst="straightConnector1">
            <a:avLst/>
          </a:prstGeom>
          <a:ln w="19050">
            <a:solidFill>
              <a:srgbClr val="4A4A49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stCxn id="13" idx="3"/>
            <a:endCxn id="19" idx="1"/>
          </p:cNvCxnSpPr>
          <p:nvPr/>
        </p:nvCxnSpPr>
        <p:spPr>
          <a:xfrm flipV="1">
            <a:off x="7034864" y="3452827"/>
            <a:ext cx="1731775" cy="1283190"/>
          </a:xfrm>
          <a:prstGeom prst="straightConnector1">
            <a:avLst/>
          </a:prstGeom>
          <a:ln w="19050">
            <a:solidFill>
              <a:srgbClr val="4A4A49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0B70E7B4-8BE3-A240-7F99-F9F3896CC997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865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200" b="1" dirty="0">
                <a:solidFill>
                  <a:srgbClr val="007273"/>
                </a:solidFill>
                <a:latin typeface="Arial"/>
                <a:cs typeface="Calibri Light"/>
              </a:rPr>
              <a:t>4 </a:t>
            </a:r>
            <a:r>
              <a:rPr lang="en-US" sz="2200" dirty="0">
                <a:solidFill>
                  <a:srgbClr val="007273"/>
                </a:solidFill>
                <a:latin typeface="Arial"/>
                <a:cs typeface="Calibri Light"/>
              </a:rPr>
              <a:t>The Blinder-Oaxaca decomposition</a:t>
            </a:r>
          </a:p>
        </p:txBody>
      </p:sp>
    </p:spTree>
    <p:extLst>
      <p:ext uri="{BB962C8B-B14F-4D97-AF65-F5344CB8AC3E}">
        <p14:creationId xmlns:p14="http://schemas.microsoft.com/office/powerpoint/2010/main" val="13658232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C04573A-C1B0-40B1-AE9D-BBA9F7D758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56553"/>
            <a:ext cx="10515600" cy="4797386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en-US" sz="1600" dirty="0">
              <a:latin typeface="Arial"/>
              <a:cs typeface="Calibri"/>
            </a:endParaRPr>
          </a:p>
          <a:p>
            <a:endParaRPr lang="en-US" sz="1600" b="1" dirty="0">
              <a:latin typeface="Arial"/>
              <a:cs typeface="Arial"/>
            </a:endParaRPr>
          </a:p>
          <a:p>
            <a:pPr marL="0" indent="0">
              <a:buNone/>
            </a:pPr>
            <a:endParaRPr lang="en-US" sz="1600" b="1" dirty="0">
              <a:latin typeface="Arial"/>
              <a:cs typeface="Calibri"/>
            </a:endParaRPr>
          </a:p>
          <a:p>
            <a:pPr marL="0" indent="0">
              <a:buNone/>
            </a:pPr>
            <a:endParaRPr lang="en-US" sz="1600" b="1" dirty="0">
              <a:latin typeface="Arial"/>
              <a:cs typeface="Calibri"/>
            </a:endParaRPr>
          </a:p>
        </p:txBody>
      </p:sp>
      <p:pic>
        <p:nvPicPr>
          <p:cNvPr id="6" name="Picture 11" descr="A picture containing text&#10;&#10;Description automatically generated">
            <a:extLst>
              <a:ext uri="{FF2B5EF4-FFF2-40B4-BE49-F238E27FC236}">
                <a16:creationId xmlns:a16="http://schemas.microsoft.com/office/drawing/2014/main" id="{AD957494-7975-5DAD-9B52-42D46BFCDB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5276" y="2383472"/>
            <a:ext cx="1916152" cy="1700766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EF90626-8C1D-7EE1-DBD5-F184B06168C4}"/>
              </a:ext>
            </a:extLst>
          </p:cNvPr>
          <p:cNvSpPr txBox="1">
            <a:spLocks/>
          </p:cNvSpPr>
          <p:nvPr/>
        </p:nvSpPr>
        <p:spPr>
          <a:xfrm>
            <a:off x="5070087" y="1308953"/>
            <a:ext cx="6436113" cy="4797386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latin typeface="Arial"/>
                <a:ea typeface="+mn-lt"/>
                <a:cs typeface="+mn-lt"/>
              </a:rPr>
              <a:t>Using the </a:t>
            </a:r>
            <a:r>
              <a:rPr lang="en-US" sz="1600" b="1" dirty="0">
                <a:latin typeface="Arial"/>
                <a:ea typeface="+mn-lt"/>
                <a:cs typeface="+mn-lt"/>
              </a:rPr>
              <a:t>National Survey for Wales (NSW) </a:t>
            </a:r>
            <a:r>
              <a:rPr lang="en-US" sz="1600" dirty="0">
                <a:latin typeface="Arial"/>
                <a:ea typeface="+mn-lt"/>
                <a:cs typeface="+mn-lt"/>
              </a:rPr>
              <a:t>to decompose the health gap</a:t>
            </a:r>
          </a:p>
          <a:p>
            <a:r>
              <a:rPr lang="en-US" sz="1600" dirty="0">
                <a:latin typeface="Arial"/>
                <a:ea typeface="+mn-lt"/>
                <a:cs typeface="+mn-lt"/>
              </a:rPr>
              <a:t>Runs from April to March annually</a:t>
            </a:r>
          </a:p>
          <a:p>
            <a:r>
              <a:rPr lang="en-US" sz="1600" dirty="0">
                <a:latin typeface="Arial"/>
                <a:cs typeface="Calibri"/>
              </a:rPr>
              <a:t>Covers a broad range of topics:</a:t>
            </a:r>
          </a:p>
          <a:p>
            <a:pPr lvl="1"/>
            <a:r>
              <a:rPr lang="en-US" sz="1600" dirty="0">
                <a:latin typeface="Arial"/>
                <a:cs typeface="Calibri"/>
              </a:rPr>
              <a:t>Local area and environment</a:t>
            </a:r>
          </a:p>
          <a:p>
            <a:pPr lvl="1"/>
            <a:r>
              <a:rPr lang="en-US" sz="1600" dirty="0">
                <a:latin typeface="Arial"/>
                <a:cs typeface="Calibri"/>
              </a:rPr>
              <a:t>Well-being and finances</a:t>
            </a:r>
          </a:p>
          <a:p>
            <a:pPr lvl="1"/>
            <a:r>
              <a:rPr lang="en-US" sz="1600" dirty="0">
                <a:latin typeface="Arial"/>
                <a:cs typeface="Calibri"/>
              </a:rPr>
              <a:t>Housing</a:t>
            </a:r>
          </a:p>
          <a:p>
            <a:pPr lvl="1"/>
            <a:r>
              <a:rPr lang="en-US" sz="1600" dirty="0">
                <a:latin typeface="Arial"/>
                <a:cs typeface="Calibri"/>
              </a:rPr>
              <a:t>Democracy and local government</a:t>
            </a:r>
          </a:p>
          <a:p>
            <a:pPr lvl="1"/>
            <a:r>
              <a:rPr lang="en-US" sz="1600" dirty="0">
                <a:latin typeface="Arial"/>
                <a:cs typeface="Calibri"/>
              </a:rPr>
              <a:t>Population health</a:t>
            </a:r>
          </a:p>
          <a:p>
            <a:pPr lvl="1"/>
            <a:r>
              <a:rPr lang="en-US" sz="1600" dirty="0">
                <a:latin typeface="Arial"/>
                <a:cs typeface="Calibri"/>
              </a:rPr>
              <a:t>Internet and media</a:t>
            </a:r>
          </a:p>
          <a:p>
            <a:pPr lvl="1"/>
            <a:r>
              <a:rPr lang="en-US" sz="1600" dirty="0">
                <a:latin typeface="Arial"/>
                <a:cs typeface="Calibri"/>
              </a:rPr>
              <a:t>Culture and Welsh language</a:t>
            </a:r>
          </a:p>
          <a:p>
            <a:pPr lvl="1"/>
            <a:r>
              <a:rPr lang="en-US" sz="1600" dirty="0">
                <a:latin typeface="Arial"/>
                <a:cs typeface="Calibri"/>
              </a:rPr>
              <a:t>Sport and recreation</a:t>
            </a:r>
          </a:p>
          <a:p>
            <a:pPr lvl="1"/>
            <a:r>
              <a:rPr lang="en-US" sz="1600" dirty="0">
                <a:latin typeface="Arial"/>
                <a:cs typeface="Calibri"/>
              </a:rPr>
              <a:t>Children and education</a:t>
            </a:r>
          </a:p>
          <a:p>
            <a:pPr lvl="1"/>
            <a:r>
              <a:rPr lang="en-US" sz="1600" dirty="0">
                <a:latin typeface="Arial"/>
                <a:cs typeface="Calibri"/>
              </a:rPr>
              <a:t>NHS and social care</a:t>
            </a:r>
          </a:p>
          <a:p>
            <a:r>
              <a:rPr lang="en-US" sz="1600" dirty="0">
                <a:latin typeface="Arial"/>
                <a:cs typeface="Calibri"/>
              </a:rPr>
              <a:t>Random sample – large scale telephone survey (approx. 1,000 individuals/month)</a:t>
            </a:r>
          </a:p>
          <a:p>
            <a:r>
              <a:rPr lang="en-US" sz="1600" dirty="0">
                <a:latin typeface="Arial"/>
                <a:cs typeface="Calibri"/>
              </a:rPr>
              <a:t>Prior to COVID-19 conducted via face-to-face interviews</a:t>
            </a:r>
          </a:p>
          <a:p>
            <a:endParaRPr lang="en-US" sz="1600" b="1" dirty="0">
              <a:latin typeface="Arial"/>
              <a:cs typeface="Arial"/>
            </a:endParaRPr>
          </a:p>
          <a:p>
            <a:pPr marL="0" indent="0">
              <a:buNone/>
            </a:pPr>
            <a:endParaRPr lang="en-US" sz="1600" b="1" dirty="0">
              <a:latin typeface="Arial"/>
              <a:cs typeface="Calibri"/>
            </a:endParaRPr>
          </a:p>
          <a:p>
            <a:pPr marL="0" indent="0">
              <a:buNone/>
            </a:pPr>
            <a:endParaRPr lang="en-US" sz="1600" b="1" dirty="0">
              <a:latin typeface="Arial"/>
              <a:cs typeface="Calibri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3B7A922-7319-E9BE-A935-1D7540242088}"/>
              </a:ext>
            </a:extLst>
          </p:cNvPr>
          <p:cNvSpPr txBox="1"/>
          <p:nvPr/>
        </p:nvSpPr>
        <p:spPr>
          <a:xfrm>
            <a:off x="-2971" y="6157796"/>
            <a:ext cx="12194971" cy="738664"/>
          </a:xfrm>
          <a:prstGeom prst="rect">
            <a:avLst/>
          </a:prstGeom>
          <a:solidFill>
            <a:srgbClr val="007273"/>
          </a:solidFill>
          <a:ln>
            <a:solidFill>
              <a:srgbClr val="007273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endParaRPr lang="en-US" sz="1400" b="1" dirty="0">
              <a:solidFill>
                <a:srgbClr val="FFFFFF"/>
              </a:solidFill>
              <a:latin typeface="Arial"/>
              <a:cs typeface="Arial"/>
            </a:endParaRPr>
          </a:p>
          <a:p>
            <a:pPr algn="ctr"/>
            <a:r>
              <a:rPr lang="en-US" sz="1400" b="1" dirty="0">
                <a:solidFill>
                  <a:srgbClr val="FFFFFF"/>
                </a:solidFill>
                <a:latin typeface="Arial"/>
                <a:cs typeface="Arial"/>
              </a:rPr>
              <a:t>The Welsh Health Equity Status Report initiative (</a:t>
            </a:r>
            <a:r>
              <a:rPr lang="en-US" sz="1400" b="1" dirty="0" err="1">
                <a:solidFill>
                  <a:srgbClr val="FFFFFF"/>
                </a:solidFill>
                <a:latin typeface="Arial"/>
                <a:cs typeface="Arial"/>
              </a:rPr>
              <a:t>WHESRi</a:t>
            </a:r>
            <a:r>
              <a:rPr lang="en-US" sz="1400" b="1" dirty="0">
                <a:solidFill>
                  <a:srgbClr val="FFFFFF"/>
                </a:solidFill>
                <a:latin typeface="Arial"/>
                <a:cs typeface="Arial"/>
              </a:rPr>
              <a:t>)</a:t>
            </a:r>
          </a:p>
          <a:p>
            <a:pPr algn="ctr"/>
            <a:endParaRPr lang="en-US" sz="1400" b="1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E28344-D94E-5B14-159A-6BF42B95DEF4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865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200" b="1" dirty="0">
                <a:solidFill>
                  <a:srgbClr val="007273"/>
                </a:solidFill>
                <a:latin typeface="Arial"/>
                <a:cs typeface="Calibri Light"/>
              </a:rPr>
              <a:t>4 </a:t>
            </a:r>
            <a:r>
              <a:rPr lang="en-US" sz="2200" dirty="0">
                <a:solidFill>
                  <a:srgbClr val="007273"/>
                </a:solidFill>
                <a:latin typeface="Arial"/>
                <a:cs typeface="Calibri Light"/>
              </a:rPr>
              <a:t>The Blinder-Oaxaca decomposition</a:t>
            </a:r>
          </a:p>
        </p:txBody>
      </p:sp>
    </p:spTree>
    <p:extLst>
      <p:ext uri="{BB962C8B-B14F-4D97-AF65-F5344CB8AC3E}">
        <p14:creationId xmlns:p14="http://schemas.microsoft.com/office/powerpoint/2010/main" val="8451384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959</TotalTime>
  <Words>1303</Words>
  <Application>Microsoft Office PowerPoint</Application>
  <PresentationFormat>Widescreen</PresentationFormat>
  <Paragraphs>201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2 About this report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James Allen (Public Health Wales - No. 2 Capital Quarter)</dc:creator>
  <cp:lastModifiedBy>Marie Griffiths (Public Health Wales - No. 2 Capital Quarter)</cp:lastModifiedBy>
  <cp:revision>667</cp:revision>
  <dcterms:created xsi:type="dcterms:W3CDTF">2022-07-12T08:32:30Z</dcterms:created>
  <dcterms:modified xsi:type="dcterms:W3CDTF">2023-05-24T09:24:09Z</dcterms:modified>
</cp:coreProperties>
</file>