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33" r:id="rId2"/>
    <p:sldId id="309" r:id="rId3"/>
    <p:sldId id="328" r:id="rId4"/>
    <p:sldId id="311" r:id="rId5"/>
    <p:sldId id="310" r:id="rId6"/>
    <p:sldId id="327" r:id="rId7"/>
    <p:sldId id="335" r:id="rId8"/>
    <p:sldId id="338" r:id="rId9"/>
    <p:sldId id="341" r:id="rId10"/>
    <p:sldId id="346" r:id="rId11"/>
    <p:sldId id="339" r:id="rId12"/>
    <p:sldId id="336" r:id="rId13"/>
    <p:sldId id="345" r:id="rId14"/>
    <p:sldId id="344" r:id="rId15"/>
    <p:sldId id="337" r:id="rId16"/>
    <p:sldId id="343" r:id="rId17"/>
  </p:sldIdLst>
  <p:sldSz cx="9144000" cy="6858000" type="screen4x3"/>
  <p:notesSz cx="6808788" cy="9940925"/>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A030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sorterViewPr>
    <p:cViewPr>
      <p:scale>
        <a:sx n="87" d="100"/>
        <a:sy n="87" d="100"/>
      </p:scale>
      <p:origin x="0" y="0"/>
    </p:cViewPr>
  </p:sorterViewPr>
  <p:notesViewPr>
    <p:cSldViewPr>
      <p:cViewPr varScale="1">
        <p:scale>
          <a:sx n="79" d="100"/>
          <a:sy n="79" d="100"/>
        </p:scale>
        <p:origin x="3942" y="29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0475" cy="498773"/>
          </a:xfrm>
          <a:prstGeom prst="rect">
            <a:avLst/>
          </a:prstGeom>
        </p:spPr>
        <p:txBody>
          <a:bodyPr vert="horz" lIns="93253" tIns="46627" rIns="93253" bIns="46627" rtlCol="0"/>
          <a:lstStyle>
            <a:lvl1pPr algn="l">
              <a:defRPr sz="1200"/>
            </a:lvl1pPr>
          </a:lstStyle>
          <a:p>
            <a:endParaRPr lang="it-IT"/>
          </a:p>
        </p:txBody>
      </p:sp>
      <p:sp>
        <p:nvSpPr>
          <p:cNvPr id="3" name="Segnaposto data 2"/>
          <p:cNvSpPr>
            <a:spLocks noGrp="1"/>
          </p:cNvSpPr>
          <p:nvPr>
            <p:ph type="dt" sz="quarter" idx="1"/>
          </p:nvPr>
        </p:nvSpPr>
        <p:spPr>
          <a:xfrm>
            <a:off x="3856738" y="0"/>
            <a:ext cx="2950475" cy="498773"/>
          </a:xfrm>
          <a:prstGeom prst="rect">
            <a:avLst/>
          </a:prstGeom>
        </p:spPr>
        <p:txBody>
          <a:bodyPr vert="horz" lIns="93253" tIns="46627" rIns="93253" bIns="46627" rtlCol="0"/>
          <a:lstStyle>
            <a:lvl1pPr algn="r">
              <a:defRPr sz="1200"/>
            </a:lvl1pPr>
          </a:lstStyle>
          <a:p>
            <a:fld id="{2E4E342D-2916-43E5-976A-88E4E78CF7DF}" type="datetimeFigureOut">
              <a:rPr lang="it-IT" smtClean="0"/>
              <a:pPr/>
              <a:t>24/05/2023</a:t>
            </a:fld>
            <a:endParaRPr lang="it-IT"/>
          </a:p>
        </p:txBody>
      </p:sp>
      <p:sp>
        <p:nvSpPr>
          <p:cNvPr id="4" name="Segnaposto piè di pagina 3"/>
          <p:cNvSpPr>
            <a:spLocks noGrp="1"/>
          </p:cNvSpPr>
          <p:nvPr>
            <p:ph type="ftr" sz="quarter" idx="2"/>
          </p:nvPr>
        </p:nvSpPr>
        <p:spPr>
          <a:xfrm>
            <a:off x="0" y="9442156"/>
            <a:ext cx="2950475" cy="498772"/>
          </a:xfrm>
          <a:prstGeom prst="rect">
            <a:avLst/>
          </a:prstGeom>
        </p:spPr>
        <p:txBody>
          <a:bodyPr vert="horz" lIns="93253" tIns="46627" rIns="93253" bIns="46627" rtlCol="0" anchor="b"/>
          <a:lstStyle>
            <a:lvl1pPr algn="l">
              <a:defRPr sz="1200"/>
            </a:lvl1pPr>
          </a:lstStyle>
          <a:p>
            <a:endParaRPr lang="it-IT"/>
          </a:p>
        </p:txBody>
      </p:sp>
      <p:sp>
        <p:nvSpPr>
          <p:cNvPr id="5" name="Segnaposto numero diapositiva 4"/>
          <p:cNvSpPr>
            <a:spLocks noGrp="1"/>
          </p:cNvSpPr>
          <p:nvPr>
            <p:ph type="sldNum" sz="quarter" idx="3"/>
          </p:nvPr>
        </p:nvSpPr>
        <p:spPr>
          <a:xfrm>
            <a:off x="3856738" y="9442156"/>
            <a:ext cx="2950475" cy="498772"/>
          </a:xfrm>
          <a:prstGeom prst="rect">
            <a:avLst/>
          </a:prstGeom>
        </p:spPr>
        <p:txBody>
          <a:bodyPr vert="horz" lIns="93253" tIns="46627" rIns="93253" bIns="46627" rtlCol="0" anchor="b"/>
          <a:lstStyle>
            <a:lvl1pPr algn="r">
              <a:defRPr sz="1200"/>
            </a:lvl1pPr>
          </a:lstStyle>
          <a:p>
            <a:fld id="{D622D2A2-D3F5-47C7-9657-557B362C3DA3}" type="slidenum">
              <a:rPr lang="it-IT" smtClean="0"/>
              <a:pPr/>
              <a:t>‹#›</a:t>
            </a:fld>
            <a:endParaRPr lang="it-IT"/>
          </a:p>
        </p:txBody>
      </p:sp>
    </p:spTree>
    <p:extLst>
      <p:ext uri="{BB962C8B-B14F-4D97-AF65-F5344CB8AC3E}">
        <p14:creationId xmlns:p14="http://schemas.microsoft.com/office/powerpoint/2010/main" val="1886565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0475" cy="497046"/>
          </a:xfrm>
          <a:prstGeom prst="rect">
            <a:avLst/>
          </a:prstGeom>
        </p:spPr>
        <p:txBody>
          <a:bodyPr vert="horz" lIns="93253" tIns="46627" rIns="93253" bIns="46627" rtlCol="0"/>
          <a:lstStyle>
            <a:lvl1pPr algn="l">
              <a:defRPr sz="1200"/>
            </a:lvl1pPr>
          </a:lstStyle>
          <a:p>
            <a:endParaRPr lang="it-IT"/>
          </a:p>
        </p:txBody>
      </p:sp>
      <p:sp>
        <p:nvSpPr>
          <p:cNvPr id="3" name="Segnaposto data 2"/>
          <p:cNvSpPr>
            <a:spLocks noGrp="1"/>
          </p:cNvSpPr>
          <p:nvPr>
            <p:ph type="dt" idx="1"/>
          </p:nvPr>
        </p:nvSpPr>
        <p:spPr>
          <a:xfrm>
            <a:off x="3856738" y="0"/>
            <a:ext cx="2950475" cy="497046"/>
          </a:xfrm>
          <a:prstGeom prst="rect">
            <a:avLst/>
          </a:prstGeom>
        </p:spPr>
        <p:txBody>
          <a:bodyPr vert="horz" lIns="93253" tIns="46627" rIns="93253" bIns="46627" rtlCol="0"/>
          <a:lstStyle>
            <a:lvl1pPr algn="r">
              <a:defRPr sz="1200"/>
            </a:lvl1pPr>
          </a:lstStyle>
          <a:p>
            <a:fld id="{F55E2FE7-7EB0-497D-95B5-59C97F56D891}" type="datetimeFigureOut">
              <a:rPr lang="it-IT" smtClean="0"/>
              <a:pPr/>
              <a:t>24/05/2023</a:t>
            </a:fld>
            <a:endParaRPr lang="it-IT"/>
          </a:p>
        </p:txBody>
      </p:sp>
      <p:sp>
        <p:nvSpPr>
          <p:cNvPr id="4" name="Segnaposto immagine diapositiva 3"/>
          <p:cNvSpPr>
            <a:spLocks noGrp="1" noRot="1" noChangeAspect="1"/>
          </p:cNvSpPr>
          <p:nvPr>
            <p:ph type="sldImg" idx="2"/>
          </p:nvPr>
        </p:nvSpPr>
        <p:spPr>
          <a:xfrm>
            <a:off x="919163" y="746125"/>
            <a:ext cx="4970462" cy="3727450"/>
          </a:xfrm>
          <a:prstGeom prst="rect">
            <a:avLst/>
          </a:prstGeom>
          <a:noFill/>
          <a:ln w="12700">
            <a:solidFill>
              <a:prstClr val="black"/>
            </a:solidFill>
          </a:ln>
        </p:spPr>
        <p:txBody>
          <a:bodyPr vert="horz" lIns="93253" tIns="46627" rIns="93253" bIns="46627" rtlCol="0" anchor="ctr"/>
          <a:lstStyle/>
          <a:p>
            <a:endParaRPr lang="it-IT"/>
          </a:p>
        </p:txBody>
      </p:sp>
      <p:sp>
        <p:nvSpPr>
          <p:cNvPr id="5" name="Segnaposto note 4"/>
          <p:cNvSpPr>
            <a:spLocks noGrp="1"/>
          </p:cNvSpPr>
          <p:nvPr>
            <p:ph type="body" sz="quarter" idx="3"/>
          </p:nvPr>
        </p:nvSpPr>
        <p:spPr>
          <a:xfrm>
            <a:off x="680880" y="4721940"/>
            <a:ext cx="5447030" cy="4473416"/>
          </a:xfrm>
          <a:prstGeom prst="rect">
            <a:avLst/>
          </a:prstGeom>
        </p:spPr>
        <p:txBody>
          <a:bodyPr vert="horz" lIns="93253" tIns="46627" rIns="93253" bIns="46627"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42153"/>
            <a:ext cx="2950475" cy="497046"/>
          </a:xfrm>
          <a:prstGeom prst="rect">
            <a:avLst/>
          </a:prstGeom>
        </p:spPr>
        <p:txBody>
          <a:bodyPr vert="horz" lIns="93253" tIns="46627" rIns="93253" bIns="46627" rtlCol="0" anchor="b"/>
          <a:lstStyle>
            <a:lvl1pPr algn="l">
              <a:defRPr sz="1200"/>
            </a:lvl1pPr>
          </a:lstStyle>
          <a:p>
            <a:endParaRPr lang="it-IT"/>
          </a:p>
        </p:txBody>
      </p:sp>
      <p:sp>
        <p:nvSpPr>
          <p:cNvPr id="7" name="Segnaposto numero diapositiva 6"/>
          <p:cNvSpPr>
            <a:spLocks noGrp="1"/>
          </p:cNvSpPr>
          <p:nvPr>
            <p:ph type="sldNum" sz="quarter" idx="5"/>
          </p:nvPr>
        </p:nvSpPr>
        <p:spPr>
          <a:xfrm>
            <a:off x="3856738" y="9442153"/>
            <a:ext cx="2950475" cy="497046"/>
          </a:xfrm>
          <a:prstGeom prst="rect">
            <a:avLst/>
          </a:prstGeom>
        </p:spPr>
        <p:txBody>
          <a:bodyPr vert="horz" lIns="93253" tIns="46627" rIns="93253" bIns="46627" rtlCol="0" anchor="b"/>
          <a:lstStyle>
            <a:lvl1pPr algn="r">
              <a:defRPr sz="1200"/>
            </a:lvl1pPr>
          </a:lstStyle>
          <a:p>
            <a:fld id="{37EBAD9E-B19B-4913-99D4-19C241CB6871}" type="slidenum">
              <a:rPr lang="it-IT" smtClean="0"/>
              <a:pPr/>
              <a:t>‹#›</a:t>
            </a:fld>
            <a:endParaRPr lang="it-IT"/>
          </a:p>
        </p:txBody>
      </p:sp>
    </p:spTree>
    <p:extLst>
      <p:ext uri="{BB962C8B-B14F-4D97-AF65-F5344CB8AC3E}">
        <p14:creationId xmlns:p14="http://schemas.microsoft.com/office/powerpoint/2010/main" val="3565267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7EBAD9E-B19B-4913-99D4-19C241CB6871}" type="slidenum">
              <a:rPr lang="it-IT" smtClean="0"/>
              <a:pPr/>
              <a:t>2</a:t>
            </a:fld>
            <a:endParaRPr lang="it-IT"/>
          </a:p>
        </p:txBody>
      </p:sp>
    </p:spTree>
    <p:extLst>
      <p:ext uri="{BB962C8B-B14F-4D97-AF65-F5344CB8AC3E}">
        <p14:creationId xmlns:p14="http://schemas.microsoft.com/office/powerpoint/2010/main" val="3176836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4" name="Segnaposto numero diapositiva 3"/>
          <p:cNvSpPr>
            <a:spLocks noGrp="1"/>
          </p:cNvSpPr>
          <p:nvPr>
            <p:ph type="sldNum" sz="quarter" idx="10"/>
          </p:nvPr>
        </p:nvSpPr>
        <p:spPr/>
        <p:txBody>
          <a:bodyPr/>
          <a:lstStyle/>
          <a:p>
            <a:pPr>
              <a:defRPr/>
            </a:pPr>
            <a:fld id="{A2EA9492-3974-426E-B651-D8094EF2C0A7}" type="slidenum">
              <a:rPr lang="en-US" smtClean="0"/>
              <a:pPr>
                <a:defRPr/>
              </a:pPr>
              <a:t>3</a:t>
            </a:fld>
            <a:endParaRPr lang="en-US"/>
          </a:p>
        </p:txBody>
      </p:sp>
      <p:sp>
        <p:nvSpPr>
          <p:cNvPr id="5" name="Segnaposto note 4"/>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022047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7EBAD9E-B19B-4913-99D4-19C241CB6871}" type="slidenum">
              <a:rPr lang="it-IT" smtClean="0"/>
              <a:pPr/>
              <a:t>5</a:t>
            </a:fld>
            <a:endParaRPr lang="it-IT"/>
          </a:p>
        </p:txBody>
      </p:sp>
    </p:spTree>
    <p:extLst>
      <p:ext uri="{BB962C8B-B14F-4D97-AF65-F5344CB8AC3E}">
        <p14:creationId xmlns:p14="http://schemas.microsoft.com/office/powerpoint/2010/main" val="1836441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7"/>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3297332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1122590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0"/>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40"/>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2022068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titolo">
    <p:bg>
      <p:bgPr>
        <a:solidFill>
          <a:srgbClr val="F0F0F0"/>
        </a:solidFill>
        <a:effectLst/>
      </p:bgPr>
    </p:bg>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A6AF0568-1359-1B45-9B3B-1972904738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62475" y="2023143"/>
            <a:ext cx="4558970" cy="4396939"/>
          </a:xfrm>
          <a:prstGeom prst="rect">
            <a:avLst/>
          </a:prstGeom>
        </p:spPr>
      </p:pic>
      <p:sp>
        <p:nvSpPr>
          <p:cNvPr id="3" name="Segnaposto testo 2">
            <a:extLst>
              <a:ext uri="{FF2B5EF4-FFF2-40B4-BE49-F238E27FC236}">
                <a16:creationId xmlns:a16="http://schemas.microsoft.com/office/drawing/2014/main" id="{F6E880F6-96FA-0E43-A90A-36331CDCB46A}"/>
              </a:ext>
            </a:extLst>
          </p:cNvPr>
          <p:cNvSpPr>
            <a:spLocks noGrp="1"/>
          </p:cNvSpPr>
          <p:nvPr>
            <p:ph type="body" sz="quarter" idx="10" hasCustomPrompt="1"/>
          </p:nvPr>
        </p:nvSpPr>
        <p:spPr>
          <a:xfrm>
            <a:off x="125527" y="1369111"/>
            <a:ext cx="3842147" cy="1929260"/>
          </a:xfrm>
          <a:prstGeom prst="rect">
            <a:avLst/>
          </a:prstGeom>
        </p:spPr>
        <p:txBody>
          <a:bodyPr/>
          <a:lstStyle>
            <a:lvl1pPr marL="0" indent="0">
              <a:buNone/>
              <a:defRPr sz="405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10" name="Segnaposto testo 2">
            <a:extLst>
              <a:ext uri="{FF2B5EF4-FFF2-40B4-BE49-F238E27FC236}">
                <a16:creationId xmlns:a16="http://schemas.microsoft.com/office/drawing/2014/main" id="{C73AAD45-3CF7-3D47-8E9D-32067F9E3621}"/>
              </a:ext>
            </a:extLst>
          </p:cNvPr>
          <p:cNvSpPr>
            <a:spLocks noGrp="1"/>
          </p:cNvSpPr>
          <p:nvPr>
            <p:ph type="body" sz="quarter" idx="12" hasCustomPrompt="1"/>
          </p:nvPr>
        </p:nvSpPr>
        <p:spPr>
          <a:xfrm>
            <a:off x="125527" y="6282663"/>
            <a:ext cx="3842147" cy="332339"/>
          </a:xfrm>
          <a:prstGeom prst="rect">
            <a:avLst/>
          </a:prstGeom>
        </p:spPr>
        <p:txBody>
          <a:bodyPr/>
          <a:lstStyle>
            <a:lvl1pPr marL="0" indent="0">
              <a:buNone/>
              <a:defRPr sz="75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grpSp>
        <p:nvGrpSpPr>
          <p:cNvPr id="9" name="Gruppo 8">
            <a:extLst>
              <a:ext uri="{FF2B5EF4-FFF2-40B4-BE49-F238E27FC236}">
                <a16:creationId xmlns:a16="http://schemas.microsoft.com/office/drawing/2014/main" id="{225BCA28-8237-5953-A289-48622C1A2C4B}"/>
              </a:ext>
            </a:extLst>
          </p:cNvPr>
          <p:cNvGrpSpPr/>
          <p:nvPr userDrawn="1"/>
        </p:nvGrpSpPr>
        <p:grpSpPr>
          <a:xfrm>
            <a:off x="206324" y="242999"/>
            <a:ext cx="1550493" cy="711742"/>
            <a:chOff x="275098" y="242999"/>
            <a:chExt cx="2067324" cy="711742"/>
          </a:xfrm>
        </p:grpSpPr>
        <p:pic>
          <p:nvPicPr>
            <p:cNvPr id="11" name="Immagine 10">
              <a:extLst>
                <a:ext uri="{FF2B5EF4-FFF2-40B4-BE49-F238E27FC236}">
                  <a16:creationId xmlns:a16="http://schemas.microsoft.com/office/drawing/2014/main" id="{C63F935C-EE25-150F-B8A7-063B5D4F1F4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3168" b="25851"/>
            <a:stretch/>
          </p:blipFill>
          <p:spPr>
            <a:xfrm>
              <a:off x="1352129" y="242999"/>
              <a:ext cx="990293" cy="710313"/>
            </a:xfrm>
            <a:prstGeom prst="rect">
              <a:avLst/>
            </a:prstGeom>
          </p:spPr>
        </p:pic>
        <p:pic>
          <p:nvPicPr>
            <p:cNvPr id="12" name="Immagine 11">
              <a:extLst>
                <a:ext uri="{FF2B5EF4-FFF2-40B4-BE49-F238E27FC236}">
                  <a16:creationId xmlns:a16="http://schemas.microsoft.com/office/drawing/2014/main" id="{8ED975B4-510D-1B1A-9BC4-BD5E000D5E4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33369" b="27992"/>
            <a:stretch/>
          </p:blipFill>
          <p:spPr>
            <a:xfrm>
              <a:off x="275098" y="242999"/>
              <a:ext cx="1052403" cy="711742"/>
            </a:xfrm>
            <a:prstGeom prst="rect">
              <a:avLst/>
            </a:prstGeom>
          </p:spPr>
        </p:pic>
      </p:grpSp>
      <p:pic>
        <p:nvPicPr>
          <p:cNvPr id="13" name="Immagine 12">
            <a:extLst>
              <a:ext uri="{FF2B5EF4-FFF2-40B4-BE49-F238E27FC236}">
                <a16:creationId xmlns:a16="http://schemas.microsoft.com/office/drawing/2014/main" id="{877ABBE6-EFDB-C9C1-ABC6-A099DC2E3E5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140" y="6695214"/>
            <a:ext cx="9144000" cy="162786"/>
          </a:xfrm>
          <a:prstGeom prst="rect">
            <a:avLst/>
          </a:prstGeom>
        </p:spPr>
      </p:pic>
    </p:spTree>
    <p:extLst>
      <p:ext uri="{BB962C8B-B14F-4D97-AF65-F5344CB8AC3E}">
        <p14:creationId xmlns:p14="http://schemas.microsoft.com/office/powerpoint/2010/main" val="7462217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6" y="129861"/>
            <a:ext cx="789302" cy="196208"/>
          </a:xfrm>
          <a:prstGeom prst="rect">
            <a:avLst/>
          </a:prstGeom>
          <a:noFill/>
        </p:spPr>
        <p:txBody>
          <a:bodyPr wrap="square" rtlCol="0">
            <a:spAutoFit/>
          </a:bodyPr>
          <a:lstStyle/>
          <a:p>
            <a:pPr algn="r">
              <a:defRPr/>
            </a:pPr>
            <a:r>
              <a:rPr lang="it-IT" sz="675" b="1" dirty="0">
                <a:solidFill>
                  <a:prstClr val="black"/>
                </a:solidFill>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6"/>
            <a:ext cx="4257674" cy="5357813"/>
          </a:xfrm>
          <a:prstGeom prst="rect">
            <a:avLst/>
          </a:prstGeom>
        </p:spPr>
        <p:txBody>
          <a:bodyPr/>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a:lstStyle>
            <a:lvl1pPr marL="0" indent="0">
              <a:buNone/>
              <a:defRPr sz="135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a:lstStyle>
            <a:lvl1pPr marL="0" indent="0">
              <a:buNone/>
              <a:defRPr sz="12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grpSp>
        <p:nvGrpSpPr>
          <p:cNvPr id="4" name="Gruppo 3">
            <a:extLst>
              <a:ext uri="{FF2B5EF4-FFF2-40B4-BE49-F238E27FC236}">
                <a16:creationId xmlns:a16="http://schemas.microsoft.com/office/drawing/2014/main" id="{1E8A2BAE-8E90-BB08-C3EA-77BB6E6FAFA0}"/>
              </a:ext>
            </a:extLst>
          </p:cNvPr>
          <p:cNvGrpSpPr/>
          <p:nvPr userDrawn="1"/>
        </p:nvGrpSpPr>
        <p:grpSpPr>
          <a:xfrm>
            <a:off x="206324" y="242999"/>
            <a:ext cx="1550493" cy="711742"/>
            <a:chOff x="275098" y="242999"/>
            <a:chExt cx="2067324" cy="711742"/>
          </a:xfrm>
        </p:grpSpPr>
        <p:pic>
          <p:nvPicPr>
            <p:cNvPr id="5" name="Immagine 4">
              <a:extLst>
                <a:ext uri="{FF2B5EF4-FFF2-40B4-BE49-F238E27FC236}">
                  <a16:creationId xmlns:a16="http://schemas.microsoft.com/office/drawing/2014/main" id="{97ABC089-D156-235A-FED9-7C595FE1F2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3168" b="25851"/>
            <a:stretch/>
          </p:blipFill>
          <p:spPr>
            <a:xfrm>
              <a:off x="1352129" y="242999"/>
              <a:ext cx="990293" cy="710313"/>
            </a:xfrm>
            <a:prstGeom prst="rect">
              <a:avLst/>
            </a:prstGeom>
          </p:spPr>
        </p:pic>
        <p:pic>
          <p:nvPicPr>
            <p:cNvPr id="7" name="Immagine 6">
              <a:extLst>
                <a:ext uri="{FF2B5EF4-FFF2-40B4-BE49-F238E27FC236}">
                  <a16:creationId xmlns:a16="http://schemas.microsoft.com/office/drawing/2014/main" id="{9E680FF3-9466-1972-DCE9-BC2DBE8CFFA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33369" b="27992"/>
            <a:stretch/>
          </p:blipFill>
          <p:spPr>
            <a:xfrm>
              <a:off x="275098" y="242999"/>
              <a:ext cx="1052403" cy="711742"/>
            </a:xfrm>
            <a:prstGeom prst="rect">
              <a:avLst/>
            </a:prstGeom>
          </p:spPr>
        </p:pic>
      </p:grpSp>
    </p:spTree>
    <p:extLst>
      <p:ext uri="{BB962C8B-B14F-4D97-AF65-F5344CB8AC3E}">
        <p14:creationId xmlns:p14="http://schemas.microsoft.com/office/powerpoint/2010/main" val="3794828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7" y="129861"/>
            <a:ext cx="789301" cy="184062"/>
          </a:xfrm>
          <a:prstGeom prst="rect">
            <a:avLst/>
          </a:prstGeom>
          <a:noFill/>
        </p:spPr>
        <p:txBody>
          <a:bodyPr wrap="square" lIns="75603" tIns="37801" rIns="75603" bIns="37801" rtlCol="0">
            <a:spAutoFit/>
          </a:bodyPr>
          <a:lstStyle/>
          <a:p>
            <a:pPr marL="0" marR="0" lvl="0" indent="0" algn="r" defTabSz="756026" rtl="0" eaLnBrk="1" fontAlgn="auto" latinLnBrk="0" hangingPunct="1">
              <a:lnSpc>
                <a:spcPct val="100000"/>
              </a:lnSpc>
              <a:spcBef>
                <a:spcPts val="0"/>
              </a:spcBef>
              <a:spcAft>
                <a:spcPts val="0"/>
              </a:spcAft>
              <a:buClrTx/>
              <a:buSzTx/>
              <a:buFontTx/>
              <a:buNone/>
              <a:tabLst/>
              <a:defRPr/>
            </a:pPr>
            <a:r>
              <a:rPr lang="it-IT" sz="700" b="1" i="0" dirty="0">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5"/>
            <a:ext cx="4257674" cy="5357813"/>
          </a:xfrm>
          <a:prstGeom prst="rect">
            <a:avLst/>
          </a:prstGeom>
        </p:spPr>
        <p:txBody>
          <a:bodyPr lIns="75603" tIns="37801" rIns="75603" bIns="37801"/>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lIns="75603" tIns="37801" rIns="75603" bIns="37801"/>
          <a:lstStyle>
            <a:lvl1pPr marL="0" indent="0">
              <a:buNone/>
              <a:defRPr sz="150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lIns="75603" tIns="37801" rIns="75603" bIns="37801"/>
          <a:lstStyle>
            <a:lvl1pPr marL="0" indent="0">
              <a:buNone/>
              <a:defRPr sz="13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grpSp>
        <p:nvGrpSpPr>
          <p:cNvPr id="2" name="Gruppo 3">
            <a:extLst>
              <a:ext uri="{FF2B5EF4-FFF2-40B4-BE49-F238E27FC236}">
                <a16:creationId xmlns:a16="http://schemas.microsoft.com/office/drawing/2014/main" id="{1E8A2BAE-8E90-BB08-C3EA-77BB6E6FAFA0}"/>
              </a:ext>
            </a:extLst>
          </p:cNvPr>
          <p:cNvGrpSpPr/>
          <p:nvPr userDrawn="1"/>
        </p:nvGrpSpPr>
        <p:grpSpPr>
          <a:xfrm>
            <a:off x="206324" y="242999"/>
            <a:ext cx="1550493" cy="711742"/>
            <a:chOff x="275098" y="242999"/>
            <a:chExt cx="2067324" cy="711742"/>
          </a:xfrm>
        </p:grpSpPr>
        <p:pic>
          <p:nvPicPr>
            <p:cNvPr id="5" name="Immagine 4">
              <a:extLst>
                <a:ext uri="{FF2B5EF4-FFF2-40B4-BE49-F238E27FC236}">
                  <a16:creationId xmlns:a16="http://schemas.microsoft.com/office/drawing/2014/main" id="{97ABC089-D156-235A-FED9-7C595FE1F2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3168" b="25851"/>
            <a:stretch/>
          </p:blipFill>
          <p:spPr>
            <a:xfrm>
              <a:off x="1352129" y="242999"/>
              <a:ext cx="990293" cy="710313"/>
            </a:xfrm>
            <a:prstGeom prst="rect">
              <a:avLst/>
            </a:prstGeom>
          </p:spPr>
        </p:pic>
        <p:pic>
          <p:nvPicPr>
            <p:cNvPr id="7" name="Immagine 6">
              <a:extLst>
                <a:ext uri="{FF2B5EF4-FFF2-40B4-BE49-F238E27FC236}">
                  <a16:creationId xmlns:a16="http://schemas.microsoft.com/office/drawing/2014/main" id="{9E680FF3-9466-1972-DCE9-BC2DBE8CFFA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33369" b="27992"/>
            <a:stretch/>
          </p:blipFill>
          <p:spPr>
            <a:xfrm>
              <a:off x="275098" y="242999"/>
              <a:ext cx="1052403" cy="711742"/>
            </a:xfrm>
            <a:prstGeom prst="rect">
              <a:avLst/>
            </a:prstGeom>
          </p:spPr>
        </p:pic>
      </p:grpSp>
    </p:spTree>
    <p:extLst>
      <p:ext uri="{BB962C8B-B14F-4D97-AF65-F5344CB8AC3E}">
        <p14:creationId xmlns:p14="http://schemas.microsoft.com/office/powerpoint/2010/main" val="1865524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7" y="129861"/>
            <a:ext cx="789301" cy="184062"/>
          </a:xfrm>
          <a:prstGeom prst="rect">
            <a:avLst/>
          </a:prstGeom>
          <a:noFill/>
        </p:spPr>
        <p:txBody>
          <a:bodyPr wrap="square" lIns="75603" tIns="37801" rIns="75603" bIns="37801" rtlCol="0">
            <a:spAutoFit/>
          </a:bodyPr>
          <a:lstStyle/>
          <a:p>
            <a:pPr marL="0" marR="0" lvl="0" indent="0" algn="r" defTabSz="756026" rtl="0" eaLnBrk="1" fontAlgn="auto" latinLnBrk="0" hangingPunct="1">
              <a:lnSpc>
                <a:spcPct val="100000"/>
              </a:lnSpc>
              <a:spcBef>
                <a:spcPts val="0"/>
              </a:spcBef>
              <a:spcAft>
                <a:spcPts val="0"/>
              </a:spcAft>
              <a:buClrTx/>
              <a:buSzTx/>
              <a:buFontTx/>
              <a:buNone/>
              <a:tabLst/>
              <a:defRPr/>
            </a:pPr>
            <a:r>
              <a:rPr lang="it-IT" sz="700" b="1" i="0" dirty="0">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5"/>
            <a:ext cx="4257674" cy="5357813"/>
          </a:xfrm>
          <a:prstGeom prst="rect">
            <a:avLst/>
          </a:prstGeom>
        </p:spPr>
        <p:txBody>
          <a:bodyPr lIns="75603" tIns="37801" rIns="75603" bIns="37801"/>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lIns="75603" tIns="37801" rIns="75603" bIns="37801"/>
          <a:lstStyle>
            <a:lvl1pPr marL="0" indent="0">
              <a:buNone/>
              <a:defRPr sz="150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lIns="75603" tIns="37801" rIns="75603" bIns="37801"/>
          <a:lstStyle>
            <a:lvl1pPr marL="0" indent="0">
              <a:buNone/>
              <a:defRPr sz="13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grpSp>
        <p:nvGrpSpPr>
          <p:cNvPr id="2" name="Gruppo 3">
            <a:extLst>
              <a:ext uri="{FF2B5EF4-FFF2-40B4-BE49-F238E27FC236}">
                <a16:creationId xmlns:a16="http://schemas.microsoft.com/office/drawing/2014/main" id="{1E8A2BAE-8E90-BB08-C3EA-77BB6E6FAFA0}"/>
              </a:ext>
            </a:extLst>
          </p:cNvPr>
          <p:cNvGrpSpPr/>
          <p:nvPr userDrawn="1"/>
        </p:nvGrpSpPr>
        <p:grpSpPr>
          <a:xfrm>
            <a:off x="206324" y="242999"/>
            <a:ext cx="1550493" cy="711742"/>
            <a:chOff x="275098" y="242999"/>
            <a:chExt cx="2067324" cy="711742"/>
          </a:xfrm>
        </p:grpSpPr>
        <p:pic>
          <p:nvPicPr>
            <p:cNvPr id="5" name="Immagine 4">
              <a:extLst>
                <a:ext uri="{FF2B5EF4-FFF2-40B4-BE49-F238E27FC236}">
                  <a16:creationId xmlns:a16="http://schemas.microsoft.com/office/drawing/2014/main" id="{97ABC089-D156-235A-FED9-7C595FE1F2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3168" b="25851"/>
            <a:stretch/>
          </p:blipFill>
          <p:spPr>
            <a:xfrm>
              <a:off x="1352129" y="242999"/>
              <a:ext cx="990293" cy="710313"/>
            </a:xfrm>
            <a:prstGeom prst="rect">
              <a:avLst/>
            </a:prstGeom>
          </p:spPr>
        </p:pic>
        <p:pic>
          <p:nvPicPr>
            <p:cNvPr id="7" name="Immagine 6">
              <a:extLst>
                <a:ext uri="{FF2B5EF4-FFF2-40B4-BE49-F238E27FC236}">
                  <a16:creationId xmlns:a16="http://schemas.microsoft.com/office/drawing/2014/main" id="{9E680FF3-9466-1972-DCE9-BC2DBE8CFFA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33369" b="27992"/>
            <a:stretch/>
          </p:blipFill>
          <p:spPr>
            <a:xfrm>
              <a:off x="275098" y="242999"/>
              <a:ext cx="1052403" cy="711742"/>
            </a:xfrm>
            <a:prstGeom prst="rect">
              <a:avLst/>
            </a:prstGeom>
          </p:spPr>
        </p:pic>
      </p:grpSp>
    </p:spTree>
    <p:extLst>
      <p:ext uri="{BB962C8B-B14F-4D97-AF65-F5344CB8AC3E}">
        <p14:creationId xmlns:p14="http://schemas.microsoft.com/office/powerpoint/2010/main" val="1865524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white slide">
    <p:spTree>
      <p:nvGrpSpPr>
        <p:cNvPr id="1" name=""/>
        <p:cNvGrpSpPr/>
        <p:nvPr/>
      </p:nvGrpSpPr>
      <p:grpSpPr>
        <a:xfrm>
          <a:off x="0" y="0"/>
          <a:ext cx="0" cy="0"/>
          <a:chOff x="0" y="0"/>
          <a:chExt cx="0" cy="0"/>
        </a:xfrm>
      </p:grpSpPr>
      <p:sp>
        <p:nvSpPr>
          <p:cNvPr id="9" name="Segnaposto immagine 8">
            <a:extLst>
              <a:ext uri="{FF2B5EF4-FFF2-40B4-BE49-F238E27FC236}">
                <a16:creationId xmlns:a16="http://schemas.microsoft.com/office/drawing/2014/main" id="{86019973-56A5-6545-9E0D-ED18AB6E7368}"/>
              </a:ext>
            </a:extLst>
          </p:cNvPr>
          <p:cNvSpPr>
            <a:spLocks noGrp="1"/>
          </p:cNvSpPr>
          <p:nvPr>
            <p:ph type="pic" sz="quarter" idx="11"/>
          </p:nvPr>
        </p:nvSpPr>
        <p:spPr>
          <a:xfrm>
            <a:off x="5260320" y="0"/>
            <a:ext cx="3882694" cy="5960439"/>
          </a:xfrm>
          <a:prstGeom prst="rect">
            <a:avLst/>
          </a:prstGeom>
          <a:blipFill>
            <a:blip r:embed="rId2" cstate="print"/>
            <a:stretch>
              <a:fillRect/>
            </a:stretch>
          </a:blipFill>
        </p:spPr>
        <p:txBody>
          <a:bodyPr/>
          <a:lstStyle>
            <a:lvl1pPr>
              <a:defRPr>
                <a:noFill/>
              </a:defRPr>
            </a:lvl1pPr>
          </a:lstStyle>
          <a:p>
            <a:endParaRPr lang="it-IT"/>
          </a:p>
        </p:txBody>
      </p:sp>
      <p:sp>
        <p:nvSpPr>
          <p:cNvPr id="7" name="Segnaposto titolo 1">
            <a:extLst>
              <a:ext uri="{FF2B5EF4-FFF2-40B4-BE49-F238E27FC236}">
                <a16:creationId xmlns:a16="http://schemas.microsoft.com/office/drawing/2014/main" id="{DE4E44EB-B50E-D849-A80A-81A1261FE3B9}"/>
              </a:ext>
            </a:extLst>
          </p:cNvPr>
          <p:cNvSpPr>
            <a:spLocks noGrp="1"/>
          </p:cNvSpPr>
          <p:nvPr>
            <p:ph type="title" hasCustomPrompt="1"/>
          </p:nvPr>
        </p:nvSpPr>
        <p:spPr>
          <a:xfrm>
            <a:off x="685757" y="364788"/>
            <a:ext cx="3885393" cy="1326674"/>
          </a:xfrm>
          <a:prstGeom prst="rect">
            <a:avLst/>
          </a:prstGeom>
        </p:spPr>
        <p:txBody>
          <a:bodyPr vert="horz" lIns="91440" tIns="45720" rIns="91440" bIns="45720" rtlCol="0" anchor="ctr">
            <a:normAutofit/>
          </a:bodyPr>
          <a:lstStyle>
            <a:lvl1pPr>
              <a:defRPr b="1" i="0">
                <a:solidFill>
                  <a:srgbClr val="173B5F"/>
                </a:solidFill>
                <a:latin typeface="Avenir Next" panose="020B0503020202020204" pitchFamily="34" charset="0"/>
              </a:defRPr>
            </a:lvl1pPr>
          </a:lstStyle>
          <a:p>
            <a:r>
              <a:rPr lang="it-IT" dirty="0"/>
              <a:t>Fare click per il titolo</a:t>
            </a:r>
          </a:p>
        </p:txBody>
      </p:sp>
      <p:sp>
        <p:nvSpPr>
          <p:cNvPr id="13" name="Segnaposto testo 12">
            <a:extLst>
              <a:ext uri="{FF2B5EF4-FFF2-40B4-BE49-F238E27FC236}">
                <a16:creationId xmlns:a16="http://schemas.microsoft.com/office/drawing/2014/main" id="{04E7263C-7A6E-FB45-A0AA-B1E7AFC3B42E}"/>
              </a:ext>
            </a:extLst>
          </p:cNvPr>
          <p:cNvSpPr>
            <a:spLocks noGrp="1"/>
          </p:cNvSpPr>
          <p:nvPr>
            <p:ph type="body" sz="quarter" idx="10" hasCustomPrompt="1"/>
          </p:nvPr>
        </p:nvSpPr>
        <p:spPr>
          <a:xfrm>
            <a:off x="685757" y="1941053"/>
            <a:ext cx="3885393" cy="3286925"/>
          </a:xfrm>
          <a:prstGeom prst="rect">
            <a:avLst/>
          </a:prstGeom>
        </p:spPr>
        <p:txBody>
          <a:bodyPr/>
          <a:lstStyle>
            <a:lvl1pPr marL="0" indent="0">
              <a:buNone/>
              <a:defRPr sz="2000" b="0" i="0">
                <a:solidFill>
                  <a:srgbClr val="173B5F"/>
                </a:solidFill>
                <a:latin typeface="Avenir Next" panose="020B0503020202020204" pitchFamily="34" charset="0"/>
              </a:defRPr>
            </a:lvl1pPr>
          </a:lstStyle>
          <a:p>
            <a:r>
              <a:rPr lang="it-IT" dirty="0"/>
              <a:t>Fare click per modificare il testo</a:t>
            </a:r>
          </a:p>
        </p:txBody>
      </p:sp>
    </p:spTree>
    <p:extLst>
      <p:ext uri="{BB962C8B-B14F-4D97-AF65-F5344CB8AC3E}">
        <p14:creationId xmlns:p14="http://schemas.microsoft.com/office/powerpoint/2010/main" val="241158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6" y="129861"/>
            <a:ext cx="789302"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900" b="1" i="0" dirty="0">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print"/>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6"/>
            <a:ext cx="4257674" cy="5357813"/>
          </a:xfrm>
          <a:prstGeom prst="rect">
            <a:avLst/>
          </a:prstGeom>
        </p:spPr>
        <p:txBody>
          <a:bodyPr/>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a:lstStyle>
            <a:lvl1pPr marL="0" indent="0">
              <a:buNone/>
              <a:defRPr sz="180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a:lstStyle>
            <a:lvl1pPr marL="0" indent="0">
              <a:buNone/>
              <a:defRPr sz="16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pic>
        <p:nvPicPr>
          <p:cNvPr id="2" name="Immagine 1">
            <a:extLst>
              <a:ext uri="{FF2B5EF4-FFF2-40B4-BE49-F238E27FC236}">
                <a16:creationId xmlns:a16="http://schemas.microsoft.com/office/drawing/2014/main" id="{A8056AAA-ED5E-9EFD-4F22-C6452FF4AD77}"/>
              </a:ext>
            </a:extLst>
          </p:cNvPr>
          <p:cNvPicPr>
            <a:picLocks noChangeAspect="1"/>
          </p:cNvPicPr>
          <p:nvPr userDrawn="1"/>
        </p:nvPicPr>
        <p:blipFill rotWithShape="1">
          <a:blip r:embed="rId3" cstate="print"/>
          <a:srcRect l="46609"/>
          <a:stretch/>
        </p:blipFill>
        <p:spPr>
          <a:xfrm>
            <a:off x="55293" y="-371674"/>
            <a:ext cx="943453" cy="1842020"/>
          </a:xfrm>
          <a:prstGeom prst="rect">
            <a:avLst/>
          </a:prstGeom>
        </p:spPr>
      </p:pic>
      <p:pic>
        <p:nvPicPr>
          <p:cNvPr id="3" name="Immagine 2">
            <a:extLst>
              <a:ext uri="{FF2B5EF4-FFF2-40B4-BE49-F238E27FC236}">
                <a16:creationId xmlns:a16="http://schemas.microsoft.com/office/drawing/2014/main" id="{93979E3E-F8E4-0EF9-E151-C61453A43B95}"/>
              </a:ext>
            </a:extLst>
          </p:cNvPr>
          <p:cNvPicPr>
            <a:picLocks noChangeAspect="1"/>
          </p:cNvPicPr>
          <p:nvPr userDrawn="1"/>
        </p:nvPicPr>
        <p:blipFill rotWithShape="1">
          <a:blip r:embed="rId3" cstate="print"/>
          <a:srcRect r="55864"/>
          <a:stretch/>
        </p:blipFill>
        <p:spPr>
          <a:xfrm>
            <a:off x="870589" y="-371674"/>
            <a:ext cx="779915" cy="1842020"/>
          </a:xfrm>
          <a:prstGeom prst="rect">
            <a:avLst/>
          </a:prstGeom>
        </p:spPr>
      </p:pic>
    </p:spTree>
    <p:extLst>
      <p:ext uri="{BB962C8B-B14F-4D97-AF65-F5344CB8AC3E}">
        <p14:creationId xmlns:p14="http://schemas.microsoft.com/office/powerpoint/2010/main" val="34202568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6" y="129861"/>
            <a:ext cx="789302"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900" b="1" i="0" dirty="0">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print"/>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6"/>
            <a:ext cx="4257674" cy="5357813"/>
          </a:xfrm>
          <a:prstGeom prst="rect">
            <a:avLst/>
          </a:prstGeom>
        </p:spPr>
        <p:txBody>
          <a:bodyPr/>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a:lstStyle>
            <a:lvl1pPr marL="0" indent="0">
              <a:buNone/>
              <a:defRPr sz="180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a:lstStyle>
            <a:lvl1pPr marL="0" indent="0">
              <a:buNone/>
              <a:defRPr sz="16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pic>
        <p:nvPicPr>
          <p:cNvPr id="2" name="Immagine 1">
            <a:extLst>
              <a:ext uri="{FF2B5EF4-FFF2-40B4-BE49-F238E27FC236}">
                <a16:creationId xmlns:a16="http://schemas.microsoft.com/office/drawing/2014/main" id="{A8056AAA-ED5E-9EFD-4F22-C6452FF4AD77}"/>
              </a:ext>
            </a:extLst>
          </p:cNvPr>
          <p:cNvPicPr>
            <a:picLocks noChangeAspect="1"/>
          </p:cNvPicPr>
          <p:nvPr userDrawn="1"/>
        </p:nvPicPr>
        <p:blipFill rotWithShape="1">
          <a:blip r:embed="rId3" cstate="print"/>
          <a:srcRect l="46609"/>
          <a:stretch/>
        </p:blipFill>
        <p:spPr>
          <a:xfrm>
            <a:off x="55293" y="-371674"/>
            <a:ext cx="943453" cy="1842020"/>
          </a:xfrm>
          <a:prstGeom prst="rect">
            <a:avLst/>
          </a:prstGeom>
        </p:spPr>
      </p:pic>
      <p:pic>
        <p:nvPicPr>
          <p:cNvPr id="3" name="Immagine 2">
            <a:extLst>
              <a:ext uri="{FF2B5EF4-FFF2-40B4-BE49-F238E27FC236}">
                <a16:creationId xmlns:a16="http://schemas.microsoft.com/office/drawing/2014/main" id="{93979E3E-F8E4-0EF9-E151-C61453A43B95}"/>
              </a:ext>
            </a:extLst>
          </p:cNvPr>
          <p:cNvPicPr>
            <a:picLocks noChangeAspect="1"/>
          </p:cNvPicPr>
          <p:nvPr userDrawn="1"/>
        </p:nvPicPr>
        <p:blipFill rotWithShape="1">
          <a:blip r:embed="rId3" cstate="print"/>
          <a:srcRect r="55864"/>
          <a:stretch/>
        </p:blipFill>
        <p:spPr>
          <a:xfrm>
            <a:off x="870589" y="-371674"/>
            <a:ext cx="779915" cy="1842020"/>
          </a:xfrm>
          <a:prstGeom prst="rect">
            <a:avLst/>
          </a:prstGeom>
        </p:spPr>
      </p:pic>
    </p:spTree>
    <p:extLst>
      <p:ext uri="{BB962C8B-B14F-4D97-AF65-F5344CB8AC3E}">
        <p14:creationId xmlns:p14="http://schemas.microsoft.com/office/powerpoint/2010/main" val="34202568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Diapositiva titolo">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E935214D-98CF-BD47-B93D-BBD21F657302}"/>
              </a:ext>
            </a:extLst>
          </p:cNvPr>
          <p:cNvSpPr txBox="1"/>
          <p:nvPr userDrawn="1"/>
        </p:nvSpPr>
        <p:spPr>
          <a:xfrm>
            <a:off x="8229766" y="129861"/>
            <a:ext cx="789302"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900" b="1" i="0" dirty="0">
                <a:latin typeface="Circular Std Bold" panose="020B0604020101020102" pitchFamily="34" charset="77"/>
                <a:cs typeface="Circular Std Bold" panose="020B0604020101020102" pitchFamily="34" charset="77"/>
              </a:rPr>
              <a:t>PRP 2022</a:t>
            </a:r>
          </a:p>
        </p:txBody>
      </p:sp>
      <p:cxnSp>
        <p:nvCxnSpPr>
          <p:cNvPr id="12" name="Connettore 1 11">
            <a:extLst>
              <a:ext uri="{FF2B5EF4-FFF2-40B4-BE49-F238E27FC236}">
                <a16:creationId xmlns:a16="http://schemas.microsoft.com/office/drawing/2014/main" id="{D77A0510-C6B7-F54B-928A-B71F540DA881}"/>
              </a:ext>
            </a:extLst>
          </p:cNvPr>
          <p:cNvCxnSpPr>
            <a:cxnSpLocks/>
          </p:cNvCxnSpPr>
          <p:nvPr userDrawn="1"/>
        </p:nvCxnSpPr>
        <p:spPr>
          <a:xfrm flipV="1">
            <a:off x="1879600" y="360217"/>
            <a:ext cx="7075671" cy="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65824B6C-E09E-C940-A01C-4A4C14A4E2E1}"/>
              </a:ext>
            </a:extLst>
          </p:cNvPr>
          <p:cNvPicPr>
            <a:picLocks noChangeAspect="1"/>
          </p:cNvPicPr>
          <p:nvPr userDrawn="1"/>
        </p:nvPicPr>
        <p:blipFill>
          <a:blip r:embed="rId2" cstate="print"/>
          <a:stretch>
            <a:fillRect/>
          </a:stretch>
        </p:blipFill>
        <p:spPr>
          <a:xfrm>
            <a:off x="7140" y="6695214"/>
            <a:ext cx="9144000" cy="162786"/>
          </a:xfrm>
          <a:prstGeom prst="rect">
            <a:avLst/>
          </a:prstGeom>
        </p:spPr>
      </p:pic>
      <p:sp>
        <p:nvSpPr>
          <p:cNvPr id="17" name="Segnaposto immagine 14">
            <a:extLst>
              <a:ext uri="{FF2B5EF4-FFF2-40B4-BE49-F238E27FC236}">
                <a16:creationId xmlns:a16="http://schemas.microsoft.com/office/drawing/2014/main" id="{1A4EA5CB-231B-9F46-9007-D3BD93C46372}"/>
              </a:ext>
            </a:extLst>
          </p:cNvPr>
          <p:cNvSpPr>
            <a:spLocks noGrp="1"/>
          </p:cNvSpPr>
          <p:nvPr>
            <p:ph type="pic" sz="quarter" idx="14"/>
          </p:nvPr>
        </p:nvSpPr>
        <p:spPr>
          <a:xfrm>
            <a:off x="4648201" y="1050926"/>
            <a:ext cx="4257674" cy="5357813"/>
          </a:xfrm>
          <a:prstGeom prst="rect">
            <a:avLst/>
          </a:prstGeom>
        </p:spPr>
        <p:txBody>
          <a:bodyPr/>
          <a:lstStyle>
            <a:lvl1pPr marL="0" indent="0">
              <a:buNone/>
              <a:defRPr/>
            </a:lvl1pPr>
          </a:lstStyle>
          <a:p>
            <a:endParaRPr lang="it-IT" dirty="0"/>
          </a:p>
        </p:txBody>
      </p:sp>
      <p:sp>
        <p:nvSpPr>
          <p:cNvPr id="20" name="Segnaposto testo 2">
            <a:extLst>
              <a:ext uri="{FF2B5EF4-FFF2-40B4-BE49-F238E27FC236}">
                <a16:creationId xmlns:a16="http://schemas.microsoft.com/office/drawing/2014/main" id="{20267095-40B2-F141-B04C-99C5B54BFCCE}"/>
              </a:ext>
            </a:extLst>
          </p:cNvPr>
          <p:cNvSpPr>
            <a:spLocks noGrp="1"/>
          </p:cNvSpPr>
          <p:nvPr>
            <p:ph type="body" sz="quarter" idx="15" hasCustomPrompt="1"/>
          </p:nvPr>
        </p:nvSpPr>
        <p:spPr>
          <a:xfrm>
            <a:off x="149613" y="1061137"/>
            <a:ext cx="4117588" cy="322687"/>
          </a:xfrm>
          <a:prstGeom prst="rect">
            <a:avLst/>
          </a:prstGeom>
        </p:spPr>
        <p:txBody>
          <a:bodyPr/>
          <a:lstStyle>
            <a:lvl1pPr marL="0" indent="0">
              <a:buNone/>
              <a:defRPr sz="1800" b="1"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sp>
        <p:nvSpPr>
          <p:cNvPr id="21" name="Segnaposto testo 2">
            <a:extLst>
              <a:ext uri="{FF2B5EF4-FFF2-40B4-BE49-F238E27FC236}">
                <a16:creationId xmlns:a16="http://schemas.microsoft.com/office/drawing/2014/main" id="{F213849B-27CE-CC48-A895-7DFD1FF03CCD}"/>
              </a:ext>
            </a:extLst>
          </p:cNvPr>
          <p:cNvSpPr>
            <a:spLocks noGrp="1"/>
          </p:cNvSpPr>
          <p:nvPr>
            <p:ph type="body" sz="quarter" idx="16" hasCustomPrompt="1"/>
          </p:nvPr>
        </p:nvSpPr>
        <p:spPr>
          <a:xfrm>
            <a:off x="121038" y="1619936"/>
            <a:ext cx="4117588" cy="4626016"/>
          </a:xfrm>
          <a:prstGeom prst="rect">
            <a:avLst/>
          </a:prstGeom>
        </p:spPr>
        <p:txBody>
          <a:bodyPr/>
          <a:lstStyle>
            <a:lvl1pPr marL="0" indent="0">
              <a:buNone/>
              <a:defRPr sz="1600" b="0" i="0">
                <a:solidFill>
                  <a:srgbClr val="404040"/>
                </a:solidFill>
                <a:latin typeface="Helvetica" pitchFamily="2" charset="0"/>
                <a:cs typeface="Circular Std Black Italic" panose="020B0604020101020102" pitchFamily="34" charset="77"/>
              </a:defRPr>
            </a:lvl1pPr>
          </a:lstStyle>
          <a:p>
            <a:pPr lvl="0"/>
            <a:r>
              <a:rPr lang="it-IT" dirty="0" err="1"/>
              <a:t>Lorem</a:t>
            </a:r>
            <a:r>
              <a:rPr lang="it-IT" dirty="0"/>
              <a:t> </a:t>
            </a:r>
            <a:r>
              <a:rPr lang="it-IT" dirty="0" err="1"/>
              <a:t>ipsum</a:t>
            </a:r>
            <a:r>
              <a:rPr lang="it-IT" dirty="0"/>
              <a:t> </a:t>
            </a:r>
            <a:r>
              <a:rPr lang="it-IT" dirty="0" err="1"/>
              <a:t>dolor</a:t>
            </a:r>
            <a:r>
              <a:rPr lang="it-IT" dirty="0"/>
              <a:t> </a:t>
            </a:r>
            <a:r>
              <a:rPr lang="it-IT" dirty="0" err="1"/>
              <a:t>sit</a:t>
            </a:r>
            <a:endParaRPr lang="it-IT" dirty="0"/>
          </a:p>
        </p:txBody>
      </p:sp>
      <p:pic>
        <p:nvPicPr>
          <p:cNvPr id="2" name="Immagine 1">
            <a:extLst>
              <a:ext uri="{FF2B5EF4-FFF2-40B4-BE49-F238E27FC236}">
                <a16:creationId xmlns:a16="http://schemas.microsoft.com/office/drawing/2014/main" id="{A8056AAA-ED5E-9EFD-4F22-C6452FF4AD77}"/>
              </a:ext>
            </a:extLst>
          </p:cNvPr>
          <p:cNvPicPr>
            <a:picLocks noChangeAspect="1"/>
          </p:cNvPicPr>
          <p:nvPr userDrawn="1"/>
        </p:nvPicPr>
        <p:blipFill rotWithShape="1">
          <a:blip r:embed="rId3" cstate="print"/>
          <a:srcRect l="46609"/>
          <a:stretch/>
        </p:blipFill>
        <p:spPr>
          <a:xfrm>
            <a:off x="55293" y="-371674"/>
            <a:ext cx="943453" cy="1842020"/>
          </a:xfrm>
          <a:prstGeom prst="rect">
            <a:avLst/>
          </a:prstGeom>
        </p:spPr>
      </p:pic>
      <p:pic>
        <p:nvPicPr>
          <p:cNvPr id="3" name="Immagine 2">
            <a:extLst>
              <a:ext uri="{FF2B5EF4-FFF2-40B4-BE49-F238E27FC236}">
                <a16:creationId xmlns:a16="http://schemas.microsoft.com/office/drawing/2014/main" id="{93979E3E-F8E4-0EF9-E151-C61453A43B95}"/>
              </a:ext>
            </a:extLst>
          </p:cNvPr>
          <p:cNvPicPr>
            <a:picLocks noChangeAspect="1"/>
          </p:cNvPicPr>
          <p:nvPr userDrawn="1"/>
        </p:nvPicPr>
        <p:blipFill rotWithShape="1">
          <a:blip r:embed="rId3" cstate="print"/>
          <a:srcRect r="55864"/>
          <a:stretch/>
        </p:blipFill>
        <p:spPr>
          <a:xfrm>
            <a:off x="870589" y="-371674"/>
            <a:ext cx="779915" cy="1842020"/>
          </a:xfrm>
          <a:prstGeom prst="rect">
            <a:avLst/>
          </a:prstGeom>
        </p:spPr>
      </p:pic>
    </p:spTree>
    <p:extLst>
      <p:ext uri="{BB962C8B-B14F-4D97-AF65-F5344CB8AC3E}">
        <p14:creationId xmlns:p14="http://schemas.microsoft.com/office/powerpoint/2010/main" val="3420256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131050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2"/>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349106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1151390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2562119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487161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856176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3819792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15AE75F-663A-4E03-BAF0-33E7053F7B65}" type="datetimeFigureOut">
              <a:rPr lang="it-IT" smtClean="0"/>
              <a:pPr/>
              <a:t>24/05/2023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861605E-7743-4E68-BFCB-7F240952EEEE}" type="slidenum">
              <a:rPr lang="it-IT" smtClean="0"/>
              <a:pPr/>
              <a:t>‹#›</a:t>
            </a:fld>
            <a:endParaRPr lang="it-IT"/>
          </a:p>
        </p:txBody>
      </p:sp>
    </p:spTree>
    <p:extLst>
      <p:ext uri="{BB962C8B-B14F-4D97-AF65-F5344CB8AC3E}">
        <p14:creationId xmlns:p14="http://schemas.microsoft.com/office/powerpoint/2010/main" val="1046899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5AE75F-663A-4E03-BAF0-33E7053F7B65}" type="datetimeFigureOut">
              <a:rPr lang="it-IT" smtClean="0"/>
              <a:pPr/>
              <a:t>24/05/2023</a:t>
            </a:fld>
            <a:endParaRPr lang="it-IT"/>
          </a:p>
        </p:txBody>
      </p:sp>
      <p:sp>
        <p:nvSpPr>
          <p:cNvPr id="5" name="Segnaposto piè di pagina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61605E-7743-4E68-BFCB-7F240952EEEE}" type="slidenum">
              <a:rPr lang="it-IT" smtClean="0"/>
              <a:pPr/>
              <a:t>‹#›</a:t>
            </a:fld>
            <a:endParaRPr lang="it-IT"/>
          </a:p>
        </p:txBody>
      </p:sp>
    </p:spTree>
    <p:extLst>
      <p:ext uri="{BB962C8B-B14F-4D97-AF65-F5344CB8AC3E}">
        <p14:creationId xmlns:p14="http://schemas.microsoft.com/office/powerpoint/2010/main" val="4195544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 id="2147483667" r:id="rId18"/>
    <p:sldLayoutId id="2147483668"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C22C7D0-E829-CEBE-953E-88939981964F}"/>
              </a:ext>
            </a:extLst>
          </p:cNvPr>
          <p:cNvSpPr txBox="1"/>
          <p:nvPr/>
        </p:nvSpPr>
        <p:spPr>
          <a:xfrm>
            <a:off x="107504" y="1412777"/>
            <a:ext cx="4478065" cy="2723823"/>
          </a:xfrm>
          <a:prstGeom prst="rect">
            <a:avLst/>
          </a:prstGeom>
          <a:noFill/>
        </p:spPr>
        <p:txBody>
          <a:bodyPr wrap="square" rtlCol="0">
            <a:spAutoFit/>
          </a:bodyPr>
          <a:lstStyle/>
          <a:p>
            <a:pPr algn="ctr"/>
            <a:endParaRPr lang="it-IT" b="1" dirty="0">
              <a:ln w="0"/>
              <a:solidFill>
                <a:srgbClr val="5B9BD5">
                  <a:lumMod val="50000"/>
                </a:srgbClr>
              </a:solidFill>
              <a:effectLst>
                <a:outerShdw blurRad="38100" dist="19050" dir="2700000" algn="tl" rotWithShape="0">
                  <a:prstClr val="black">
                    <a:alpha val="40000"/>
                  </a:prstClr>
                </a:outerShdw>
              </a:effectLst>
            </a:endParaRPr>
          </a:p>
          <a:p>
            <a:r>
              <a:rPr lang="en-GB" b="1" dirty="0"/>
              <a:t>Public Health Wales WHO CC and WHO European Regions for Health Network</a:t>
            </a:r>
            <a:endParaRPr lang="it-IT" dirty="0"/>
          </a:p>
          <a:p>
            <a:r>
              <a:rPr lang="en-GB" dirty="0"/>
              <a:t> </a:t>
            </a:r>
            <a:endParaRPr lang="it-IT" dirty="0"/>
          </a:p>
          <a:p>
            <a:r>
              <a:rPr lang="en-GB" b="1" dirty="0"/>
              <a:t>Influencing the Health Gap: Multi-country perspectives</a:t>
            </a:r>
            <a:endParaRPr lang="it-IT" dirty="0"/>
          </a:p>
          <a:p>
            <a:r>
              <a:rPr lang="en-GB" b="1" dirty="0"/>
              <a:t> </a:t>
            </a:r>
            <a:endParaRPr lang="it-IT" dirty="0"/>
          </a:p>
          <a:p>
            <a:r>
              <a:rPr lang="en-GB" b="1" dirty="0" smtClean="0"/>
              <a:t>	24</a:t>
            </a:r>
            <a:r>
              <a:rPr lang="en-GB" b="1" baseline="30000" dirty="0" smtClean="0"/>
              <a:t>th</a:t>
            </a:r>
            <a:r>
              <a:rPr lang="en-GB" b="1" dirty="0" smtClean="0"/>
              <a:t> </a:t>
            </a:r>
            <a:r>
              <a:rPr lang="en-GB" b="1" dirty="0"/>
              <a:t>May 2023</a:t>
            </a:r>
            <a:endParaRPr lang="it-IT" dirty="0"/>
          </a:p>
          <a:p>
            <a:pPr algn="ctr"/>
            <a:endParaRPr lang="it-IT" sz="2700" b="1" dirty="0">
              <a:ln w="0"/>
              <a:solidFill>
                <a:srgbClr val="5B9BD5">
                  <a:lumMod val="50000"/>
                </a:srgbClr>
              </a:solidFill>
              <a:effectLst>
                <a:outerShdw blurRad="38100" dist="19050" dir="2700000" algn="tl" rotWithShape="0">
                  <a:prstClr val="black">
                    <a:alpha val="40000"/>
                  </a:prstClr>
                </a:outerShdw>
              </a:effectLst>
            </a:endParaRPr>
          </a:p>
        </p:txBody>
      </p:sp>
      <p:sp>
        <p:nvSpPr>
          <p:cNvPr id="4" name="Rectangle 3"/>
          <p:cNvSpPr>
            <a:spLocks noGrp="1"/>
          </p:cNvSpPr>
          <p:nvPr>
            <p:ph type="body" sz="half" idx="4294967295"/>
          </p:nvPr>
        </p:nvSpPr>
        <p:spPr>
          <a:xfrm>
            <a:off x="107504" y="3717032"/>
            <a:ext cx="4320480" cy="1944216"/>
          </a:xfrm>
        </p:spPr>
        <p:txBody>
          <a:bodyPr>
            <a:normAutofit fontScale="40000" lnSpcReduction="20000"/>
          </a:bodyPr>
          <a:lstStyle/>
          <a:p>
            <a:pPr algn="ctr" eaLnBrk="1" hangingPunct="1">
              <a:lnSpc>
                <a:spcPct val="80000"/>
              </a:lnSpc>
              <a:buFontTx/>
              <a:buNone/>
            </a:pPr>
            <a:endParaRPr lang="it-IT" altLang="it-IT" sz="2000" b="1" i="1" dirty="0">
              <a:solidFill>
                <a:srgbClr val="002060"/>
              </a:solidFill>
              <a:latin typeface="Arial" pitchFamily="34" charset="0"/>
            </a:endParaRPr>
          </a:p>
          <a:p>
            <a:pPr algn="ctr">
              <a:defRPr/>
            </a:pPr>
            <a:endParaRPr lang="it-IT" sz="2000" b="1" i="1" dirty="0">
              <a:solidFill>
                <a:srgbClr val="000066"/>
              </a:solidFill>
            </a:endParaRPr>
          </a:p>
          <a:p>
            <a:pPr marL="0" indent="0" algn="r">
              <a:buNone/>
              <a:defRPr/>
            </a:pPr>
            <a:r>
              <a:rPr lang="it-IT" sz="3600" b="1" dirty="0" smtClean="0">
                <a:solidFill>
                  <a:srgbClr val="000066"/>
                </a:solidFill>
              </a:rPr>
              <a:t>Dr. Elizabeth Tamang</a:t>
            </a:r>
          </a:p>
          <a:p>
            <a:pPr marL="0" indent="0" algn="r">
              <a:buNone/>
              <a:defRPr/>
            </a:pPr>
            <a:endParaRPr lang="it-IT" sz="3600" b="1" dirty="0">
              <a:solidFill>
                <a:srgbClr val="000066"/>
              </a:solidFill>
            </a:endParaRPr>
          </a:p>
          <a:p>
            <a:pPr marL="0" indent="0" algn="r">
              <a:buNone/>
              <a:defRPr/>
            </a:pPr>
            <a:r>
              <a:rPr lang="it-IT" sz="3600" dirty="0">
                <a:solidFill>
                  <a:srgbClr val="000066"/>
                </a:solidFill>
              </a:rPr>
              <a:t>Dr.ssa Francesca Russo</a:t>
            </a:r>
          </a:p>
          <a:p>
            <a:pPr marL="0" indent="0" algn="r">
              <a:buNone/>
              <a:defRPr/>
            </a:pPr>
            <a:r>
              <a:rPr lang="it-IT" sz="3600" dirty="0">
                <a:solidFill>
                  <a:srgbClr val="000066"/>
                </a:solidFill>
              </a:rPr>
              <a:t>Dr.ssa Federica </a:t>
            </a:r>
            <a:r>
              <a:rPr lang="it-IT" sz="3600" dirty="0" err="1" smtClean="0">
                <a:solidFill>
                  <a:srgbClr val="000066"/>
                </a:solidFill>
              </a:rPr>
              <a:t>Michieletto</a:t>
            </a:r>
            <a:endParaRPr lang="it-IT" sz="3600" dirty="0">
              <a:solidFill>
                <a:srgbClr val="000066"/>
              </a:solidFill>
            </a:endParaRPr>
          </a:p>
          <a:p>
            <a:pPr marL="0" indent="0" algn="r">
              <a:buNone/>
              <a:defRPr/>
            </a:pPr>
            <a:r>
              <a:rPr lang="it-IT" sz="3600" dirty="0" smtClean="0">
                <a:solidFill>
                  <a:srgbClr val="000066"/>
                </a:solidFill>
              </a:rPr>
              <a:t>Direzione </a:t>
            </a:r>
            <a:r>
              <a:rPr lang="it-IT" sz="3600" dirty="0">
                <a:solidFill>
                  <a:srgbClr val="000066"/>
                </a:solidFill>
              </a:rPr>
              <a:t>Prevenzione Sicurezza Alimentare Veterinaria</a:t>
            </a:r>
          </a:p>
          <a:p>
            <a:pPr marL="0" indent="0" algn="r">
              <a:buNone/>
              <a:defRPr/>
            </a:pPr>
            <a:r>
              <a:rPr lang="it-IT" sz="3600" dirty="0">
                <a:solidFill>
                  <a:srgbClr val="000066"/>
                </a:solidFill>
              </a:rPr>
              <a:t>Regione del Veneto</a:t>
            </a:r>
          </a:p>
          <a:p>
            <a:pPr algn="ctr">
              <a:defRPr/>
            </a:pPr>
            <a:endParaRPr lang="it-IT" altLang="it-IT" sz="2000" dirty="0">
              <a:solidFill>
                <a:srgbClr val="000099"/>
              </a:solidFill>
            </a:endParaRPr>
          </a:p>
          <a:p>
            <a:pPr algn="ctr">
              <a:lnSpc>
                <a:spcPct val="80000"/>
              </a:lnSpc>
              <a:buNone/>
            </a:pPr>
            <a:endParaRPr lang="it-IT" altLang="it-IT" sz="2000" i="1" dirty="0">
              <a:solidFill>
                <a:srgbClr val="FF3300"/>
              </a:solidFill>
              <a:latin typeface="Arial" pitchFamily="34" charset="0"/>
            </a:endParaRPr>
          </a:p>
          <a:p>
            <a:pPr algn="r">
              <a:defRPr/>
            </a:pPr>
            <a:endParaRPr lang="it-IT" sz="3600" dirty="0">
              <a:solidFill>
                <a:srgbClr val="000066"/>
              </a:solidFill>
            </a:endParaRPr>
          </a:p>
        </p:txBody>
      </p:sp>
      <p:grpSp>
        <p:nvGrpSpPr>
          <p:cNvPr id="5" name="Group 3"/>
          <p:cNvGrpSpPr/>
          <p:nvPr/>
        </p:nvGrpSpPr>
        <p:grpSpPr>
          <a:xfrm>
            <a:off x="2555776" y="188640"/>
            <a:ext cx="6092826" cy="931546"/>
            <a:chOff x="0" y="0"/>
            <a:chExt cx="6093332" cy="932175"/>
          </a:xfrm>
        </p:grpSpPr>
        <p:pic>
          <p:nvPicPr>
            <p:cNvPr id="6" name="Picture 2"/>
            <p:cNvPicPr>
              <a:picLocks noChangeAspect="1"/>
            </p:cNvPicPr>
            <p:nvPr/>
          </p:nvPicPr>
          <p:blipFill>
            <a:blip r:embed="rId2" cstate="print"/>
            <a:srcRect/>
            <a:stretch>
              <a:fillRect/>
            </a:stretch>
          </p:blipFill>
          <p:spPr>
            <a:xfrm>
              <a:off x="3890515" y="120772"/>
              <a:ext cx="2202817" cy="530223"/>
            </a:xfrm>
            <a:prstGeom prst="rect">
              <a:avLst/>
            </a:prstGeom>
            <a:noFill/>
            <a:ln>
              <a:noFill/>
              <a:prstDash/>
            </a:ln>
          </p:spPr>
        </p:pic>
        <p:pic>
          <p:nvPicPr>
            <p:cNvPr id="7" name="Picture 1"/>
            <p:cNvPicPr>
              <a:picLocks noChangeAspect="1"/>
            </p:cNvPicPr>
            <p:nvPr/>
          </p:nvPicPr>
          <p:blipFill>
            <a:blip r:embed="rId3" cstate="print"/>
            <a:stretch>
              <a:fillRect/>
            </a:stretch>
          </p:blipFill>
          <p:spPr>
            <a:xfrm>
              <a:off x="2518915" y="0"/>
              <a:ext cx="1042672" cy="932175"/>
            </a:xfrm>
            <a:prstGeom prst="rect">
              <a:avLst/>
            </a:prstGeom>
            <a:noFill/>
            <a:ln>
              <a:noFill/>
              <a:prstDash/>
            </a:ln>
          </p:spPr>
        </p:pic>
        <p:pic>
          <p:nvPicPr>
            <p:cNvPr id="8" name="Picture 4"/>
            <p:cNvPicPr>
              <a:picLocks noChangeAspect="1"/>
            </p:cNvPicPr>
            <p:nvPr/>
          </p:nvPicPr>
          <p:blipFill>
            <a:blip r:embed="rId4" cstate="print"/>
            <a:stretch>
              <a:fillRect/>
            </a:stretch>
          </p:blipFill>
          <p:spPr>
            <a:xfrm>
              <a:off x="0" y="120772"/>
              <a:ext cx="2150741" cy="530223"/>
            </a:xfrm>
            <a:prstGeom prst="rect">
              <a:avLst/>
            </a:prstGeom>
            <a:noFill/>
            <a:ln>
              <a:noFill/>
              <a:prstDash/>
            </a:ln>
          </p:spPr>
        </p:pic>
      </p:grpSp>
    </p:spTree>
    <p:extLst>
      <p:ext uri="{BB962C8B-B14F-4D97-AF65-F5344CB8AC3E}">
        <p14:creationId xmlns:p14="http://schemas.microsoft.com/office/powerpoint/2010/main" val="2686309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testo 3"/>
          <p:cNvSpPr txBox="1">
            <a:spLocks/>
          </p:cNvSpPr>
          <p:nvPr/>
        </p:nvSpPr>
        <p:spPr>
          <a:xfrm>
            <a:off x="4555016" y="3514836"/>
            <a:ext cx="4228182" cy="48249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rgbClr val="404040"/>
                </a:solidFill>
                <a:latin typeface="Helvetica" pitchFamily="2" charset="0"/>
                <a:ea typeface="+mn-ea"/>
                <a:cs typeface="Circular Std Black Italic" panose="020B0604020101020102"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it-IT" sz="1400" dirty="0"/>
          </a:p>
        </p:txBody>
      </p:sp>
      <p:sp>
        <p:nvSpPr>
          <p:cNvPr id="4" name="Titolo 7">
            <a:extLst>
              <a:ext uri="{FF2B5EF4-FFF2-40B4-BE49-F238E27FC236}">
                <a16:creationId xmlns:a16="http://schemas.microsoft.com/office/drawing/2014/main" id="{69C094AF-97FB-1A45-89A0-3F4DCACFD707}"/>
              </a:ext>
            </a:extLst>
          </p:cNvPr>
          <p:cNvSpPr txBox="1">
            <a:spLocks/>
          </p:cNvSpPr>
          <p:nvPr/>
        </p:nvSpPr>
        <p:spPr>
          <a:xfrm>
            <a:off x="179512" y="980728"/>
            <a:ext cx="4534272" cy="936104"/>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000" b="1" i="0" u="none" strike="noStrike" kern="1200" cap="none" spc="0" normalizeH="0" baseline="0" noProof="0" dirty="0" smtClean="0">
                <a:ln>
                  <a:noFill/>
                </a:ln>
                <a:solidFill>
                  <a:srgbClr val="C00000"/>
                </a:solidFill>
                <a:effectLst/>
                <a:uLnTx/>
                <a:uFillTx/>
                <a:latin typeface="+mj-lt"/>
                <a:ea typeface="+mj-ea"/>
                <a:cs typeface="+mj-cs"/>
              </a:rPr>
              <a:t>REGIONAL PREVENTION PLAN</a:t>
            </a:r>
            <a:br>
              <a:rPr kumimoji="0" lang="it-IT" sz="2000" b="1" i="0" u="none" strike="noStrike" kern="1200" cap="none" spc="0" normalizeH="0" baseline="0" noProof="0" dirty="0" smtClean="0">
                <a:ln>
                  <a:noFill/>
                </a:ln>
                <a:solidFill>
                  <a:srgbClr val="C00000"/>
                </a:solidFill>
                <a:effectLst/>
                <a:uLnTx/>
                <a:uFillTx/>
                <a:latin typeface="+mj-lt"/>
                <a:ea typeface="+mj-ea"/>
                <a:cs typeface="+mj-cs"/>
              </a:rPr>
            </a:br>
            <a:r>
              <a:rPr kumimoji="0" lang="it-IT" sz="2000" b="1" i="0" u="none" strike="noStrike" kern="1200" cap="none" spc="0" normalizeH="0" baseline="0" noProof="0" dirty="0" smtClean="0">
                <a:ln>
                  <a:noFill/>
                </a:ln>
                <a:solidFill>
                  <a:srgbClr val="C00000"/>
                </a:solidFill>
                <a:effectLst/>
                <a:uLnTx/>
                <a:uFillTx/>
                <a:latin typeface="+mj-lt"/>
                <a:ea typeface="+mj-ea"/>
                <a:cs typeface="+mj-cs"/>
              </a:rPr>
              <a:t>2020-2025</a:t>
            </a:r>
            <a:br>
              <a:rPr kumimoji="0" lang="it-IT" sz="2000" b="1" i="0" u="none" strike="noStrike" kern="1200" cap="none" spc="0" normalizeH="0" baseline="0" noProof="0" dirty="0" smtClean="0">
                <a:ln>
                  <a:noFill/>
                </a:ln>
                <a:solidFill>
                  <a:srgbClr val="C00000"/>
                </a:solidFill>
                <a:effectLst/>
                <a:uLnTx/>
                <a:uFillTx/>
                <a:latin typeface="+mj-lt"/>
                <a:ea typeface="+mj-ea"/>
                <a:cs typeface="+mj-cs"/>
              </a:rPr>
            </a:br>
            <a:endParaRPr kumimoji="0" lang="it-IT" sz="2000" b="1" i="0" u="none" strike="noStrike" kern="1200" cap="none" spc="0" normalizeH="0" baseline="0" noProof="0" dirty="0">
              <a:ln>
                <a:noFill/>
              </a:ln>
              <a:solidFill>
                <a:schemeClr val="tx1"/>
              </a:solidFill>
              <a:effectLst/>
              <a:uLnTx/>
              <a:uFillTx/>
              <a:latin typeface="+mj-lt"/>
              <a:ea typeface="+mj-ea"/>
              <a:cs typeface="+mj-cs"/>
            </a:endParaRPr>
          </a:p>
        </p:txBody>
      </p:sp>
      <p:sp>
        <p:nvSpPr>
          <p:cNvPr id="6" name="Segnaposto testo 8">
            <a:extLst>
              <a:ext uri="{FF2B5EF4-FFF2-40B4-BE49-F238E27FC236}">
                <a16:creationId xmlns:a16="http://schemas.microsoft.com/office/drawing/2014/main" id="{E23F67DF-221F-0047-A6D0-BAE517B2BE1E}"/>
              </a:ext>
            </a:extLst>
          </p:cNvPr>
          <p:cNvSpPr>
            <a:spLocks noGrp="1"/>
          </p:cNvSpPr>
          <p:nvPr>
            <p:ph type="body" sz="quarter" idx="4294967295"/>
          </p:nvPr>
        </p:nvSpPr>
        <p:spPr>
          <a:xfrm>
            <a:off x="251520" y="1988840"/>
            <a:ext cx="4522368" cy="4361157"/>
          </a:xfrm>
          <a:prstGeom prst="rect">
            <a:avLst/>
          </a:prstGeom>
        </p:spPr>
        <p:txBody>
          <a:bodyPr/>
          <a:lstStyle/>
          <a:p>
            <a:r>
              <a:rPr lang="en-US" sz="1800" b="1" dirty="0" smtClean="0"/>
              <a:t>In the next 5 years the Veneto region aims to create and strengthen healthy environments that can contribute to population health:</a:t>
            </a:r>
          </a:p>
          <a:p>
            <a:pPr marL="171450" indent="-171450">
              <a:buNone/>
            </a:pPr>
            <a:r>
              <a:rPr lang="en-US" sz="1800" dirty="0" smtClean="0"/>
              <a:t>		- Schools that promote health</a:t>
            </a:r>
          </a:p>
          <a:p>
            <a:pPr marL="171450" indent="-171450">
              <a:buNone/>
            </a:pPr>
            <a:r>
              <a:rPr lang="en-US" sz="1800" dirty="0" smtClean="0"/>
              <a:t>		- Workplaces that promote health</a:t>
            </a:r>
          </a:p>
          <a:p>
            <a:pPr marL="171450" indent="-171450">
              <a:buNone/>
            </a:pPr>
            <a:r>
              <a:rPr lang="en-US" sz="1800" dirty="0" smtClean="0"/>
              <a:t>		- Active municipalities</a:t>
            </a:r>
          </a:p>
          <a:p>
            <a:pPr marL="171450" indent="-171450">
              <a:buNone/>
            </a:pPr>
            <a:r>
              <a:rPr lang="en-US" sz="1800" dirty="0" smtClean="0"/>
              <a:t>		- Child friendly communities</a:t>
            </a:r>
          </a:p>
          <a:p>
            <a:r>
              <a:rPr lang="en-US" sz="1800" b="1" dirty="0" smtClean="0"/>
              <a:t>Tackle health inequalities and support a gender approach  </a:t>
            </a:r>
          </a:p>
          <a:p>
            <a:r>
              <a:rPr lang="en-US" sz="1800" b="1" dirty="0" smtClean="0"/>
              <a:t>Develop </a:t>
            </a:r>
            <a:r>
              <a:rPr lang="en-US" sz="1800" b="1" dirty="0"/>
              <a:t>a Veneto Model of integrated prevention strategy to take care of all the population </a:t>
            </a:r>
            <a:r>
              <a:rPr lang="en-US" sz="1800" b="1" dirty="0" smtClean="0"/>
              <a:t>specially the more </a:t>
            </a:r>
            <a:r>
              <a:rPr lang="en-US" sz="1800" b="1" dirty="0"/>
              <a:t>fragile.</a:t>
            </a:r>
          </a:p>
          <a:p>
            <a:endParaRPr lang="it-IT" sz="1800" b="1" dirty="0"/>
          </a:p>
        </p:txBody>
      </p:sp>
      <p:pic>
        <p:nvPicPr>
          <p:cNvPr id="9" name="Picture 2"/>
          <p:cNvPicPr>
            <a:picLocks noGrp="1" noChangeAspect="1" noChangeArrowheads="1"/>
          </p:cNvPicPr>
          <p:nvPr>
            <p:ph type="pic" sz="quarter" idx="4294967295"/>
          </p:nvPr>
        </p:nvPicPr>
        <p:blipFill>
          <a:blip r:embed="rId2" cstate="print">
            <a:extLst>
              <a:ext uri="{28A0092B-C50C-407E-A947-70E740481C1C}">
                <a14:useLocalDpi xmlns:a14="http://schemas.microsoft.com/office/drawing/2010/main" val="0"/>
              </a:ext>
            </a:extLst>
          </a:blip>
          <a:srcRect l="5945" r="5945"/>
          <a:stretch>
            <a:fillRect/>
          </a:stretch>
        </p:blipFill>
        <p:spPr bwMode="auto">
          <a:xfrm>
            <a:off x="5076056" y="908720"/>
            <a:ext cx="4067944" cy="515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4863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5"/>
          </p:nvPr>
        </p:nvSpPr>
        <p:spPr>
          <a:xfrm>
            <a:off x="149612" y="1061136"/>
            <a:ext cx="8476596" cy="558800"/>
          </a:xfrm>
        </p:spPr>
        <p:txBody>
          <a:bodyPr/>
          <a:lstStyle/>
          <a:p>
            <a:r>
              <a:rPr lang="it-IT" sz="1600" dirty="0" smtClean="0">
                <a:solidFill>
                  <a:srgbClr val="C00000"/>
                </a:solidFill>
                <a:latin typeface="Avenir Next"/>
              </a:rPr>
              <a:t>INSTRUMENTS TO SUPPORT THE REGIONAL PREVENTION PLAN</a:t>
            </a:r>
            <a:endParaRPr lang="it-IT" sz="2800" dirty="0">
              <a:solidFill>
                <a:srgbClr val="C00000"/>
              </a:solidFill>
              <a:latin typeface="Avenir Next"/>
            </a:endParaRPr>
          </a:p>
          <a:p>
            <a:endParaRPr lang="it-IT" dirty="0">
              <a:solidFill>
                <a:srgbClr val="E73D64"/>
              </a:solidFill>
            </a:endParaRPr>
          </a:p>
        </p:txBody>
      </p:sp>
      <p:sp>
        <p:nvSpPr>
          <p:cNvPr id="5" name="Rettangolo 4"/>
          <p:cNvSpPr/>
          <p:nvPr/>
        </p:nvSpPr>
        <p:spPr>
          <a:xfrm>
            <a:off x="149612" y="1615323"/>
            <a:ext cx="4244588" cy="4974604"/>
          </a:xfrm>
          <a:prstGeom prst="rect">
            <a:avLst/>
          </a:prstGeom>
        </p:spPr>
        <p:txBody>
          <a:bodyPr wrap="square" lIns="75603" tIns="37801" rIns="75603" bIns="37801">
            <a:spAutoFit/>
          </a:bodyPr>
          <a:lstStyle/>
          <a:p>
            <a:pPr algn="ctr">
              <a:lnSpc>
                <a:spcPct val="115000"/>
              </a:lnSpc>
            </a:pPr>
            <a:r>
              <a:rPr lang="it-IT" sz="2000" b="1" dirty="0" smtClean="0">
                <a:solidFill>
                  <a:srgbClr val="C00000"/>
                </a:solidFill>
                <a:latin typeface="Avenir Next"/>
              </a:rPr>
              <a:t>VENETO FOR HEALTH</a:t>
            </a:r>
            <a:endParaRPr lang="it-IT" sz="2000" b="1" dirty="0">
              <a:solidFill>
                <a:srgbClr val="C00000"/>
              </a:solidFill>
              <a:latin typeface="Avenir Next"/>
            </a:endParaRPr>
          </a:p>
          <a:p>
            <a:pPr algn="ctr">
              <a:lnSpc>
                <a:spcPct val="115000"/>
              </a:lnSpc>
            </a:pPr>
            <a:r>
              <a:rPr lang="it-IT" sz="1400" b="1" dirty="0">
                <a:solidFill>
                  <a:srgbClr val="C00000"/>
                </a:solidFill>
                <a:latin typeface="Avenir Next"/>
              </a:rPr>
              <a:t>DGR   480/2022</a:t>
            </a:r>
          </a:p>
          <a:p>
            <a:pPr marL="45720">
              <a:lnSpc>
                <a:spcPct val="115000"/>
              </a:lnSpc>
            </a:pPr>
            <a:endParaRPr lang="en-US" sz="1200" cap="small" dirty="0" smtClean="0">
              <a:latin typeface="Avenir Next"/>
            </a:endParaRPr>
          </a:p>
          <a:p>
            <a:r>
              <a:rPr lang="en-US" sz="1400" b="1" dirty="0" smtClean="0">
                <a:latin typeface="Avenir Next"/>
              </a:rPr>
              <a:t>Memorandum </a:t>
            </a:r>
            <a:r>
              <a:rPr lang="en-US" sz="1400" b="1" dirty="0">
                <a:latin typeface="Avenir Next"/>
              </a:rPr>
              <a:t>of Understanding created to support the Veneto Region Prevention Plan 2020-2025 (PRP) </a:t>
            </a:r>
            <a:endParaRPr lang="en-US" sz="1400" b="1" dirty="0" smtClean="0">
              <a:latin typeface="Avenir Next"/>
            </a:endParaRPr>
          </a:p>
          <a:p>
            <a:endParaRPr lang="en-US" sz="1400" b="1" dirty="0">
              <a:latin typeface="Avenir Next"/>
            </a:endParaRPr>
          </a:p>
          <a:p>
            <a:pPr marL="285750" indent="-285750">
              <a:buFont typeface="Arial" pitchFamily="34" charset="0"/>
              <a:buChar char="•"/>
            </a:pPr>
            <a:r>
              <a:rPr lang="en-US" sz="1400" b="1" dirty="0" smtClean="0">
                <a:latin typeface="Avenir Next"/>
              </a:rPr>
              <a:t>collaboration </a:t>
            </a:r>
            <a:r>
              <a:rPr lang="en-US" sz="1400" b="1" dirty="0">
                <a:latin typeface="Avenir Next"/>
              </a:rPr>
              <a:t>between 20 Regional Directorates and 10 other external regional bodies </a:t>
            </a:r>
            <a:endParaRPr lang="en-US" sz="1400" b="1" dirty="0" smtClean="0">
              <a:latin typeface="Avenir Next"/>
            </a:endParaRPr>
          </a:p>
          <a:p>
            <a:pPr marL="285750" indent="-285750">
              <a:buFont typeface="Arial" pitchFamily="34" charset="0"/>
              <a:buChar char="•"/>
            </a:pPr>
            <a:endParaRPr lang="en-US" sz="1400" b="1" dirty="0">
              <a:latin typeface="Avenir Next"/>
            </a:endParaRPr>
          </a:p>
          <a:p>
            <a:pPr marL="285750" indent="-285750">
              <a:buFont typeface="Arial" pitchFamily="34" charset="0"/>
              <a:buChar char="•"/>
            </a:pPr>
            <a:r>
              <a:rPr lang="en-US" sz="1400" b="1" dirty="0" smtClean="0">
                <a:latin typeface="Avenir Next"/>
              </a:rPr>
              <a:t> </a:t>
            </a:r>
            <a:r>
              <a:rPr lang="en-US" sz="1400" b="1" dirty="0">
                <a:latin typeface="Avenir Next"/>
              </a:rPr>
              <a:t>aim of promoting the well-being and the right to health through adoption of strategies in their policies that are coherent with the objectives of the PRP.  </a:t>
            </a:r>
            <a:endParaRPr lang="en-US" sz="1400" b="1" dirty="0" smtClean="0">
              <a:latin typeface="Avenir Next"/>
            </a:endParaRPr>
          </a:p>
          <a:p>
            <a:pPr marL="285750" indent="-285750">
              <a:buFont typeface="Arial" pitchFamily="34" charset="0"/>
              <a:buChar char="•"/>
            </a:pPr>
            <a:endParaRPr lang="en-US" sz="1400" b="1" dirty="0">
              <a:latin typeface="Avenir Next"/>
            </a:endParaRPr>
          </a:p>
          <a:p>
            <a:pPr marL="285750" indent="-285750">
              <a:buFont typeface="Arial" pitchFamily="34" charset="0"/>
              <a:buChar char="•"/>
            </a:pPr>
            <a:r>
              <a:rPr lang="en-US" sz="1400" b="1" dirty="0" smtClean="0">
                <a:latin typeface="Avenir Next"/>
              </a:rPr>
              <a:t>All </a:t>
            </a:r>
            <a:r>
              <a:rPr lang="en-US" sz="1400" b="1" dirty="0">
                <a:latin typeface="Avenir Next"/>
              </a:rPr>
              <a:t>members contribute with their strategies to the creation of health promoting settings. </a:t>
            </a:r>
            <a:endParaRPr lang="en-US" sz="1400" dirty="0">
              <a:latin typeface="Avenir Next"/>
            </a:endParaRPr>
          </a:p>
          <a:p>
            <a:r>
              <a:rPr lang="en-US" sz="1400" b="1" dirty="0"/>
              <a:t> </a:t>
            </a:r>
            <a:endParaRPr lang="it-IT" sz="1400" cap="small" dirty="0" smtClean="0"/>
          </a:p>
          <a:p>
            <a:pPr marL="45720">
              <a:lnSpc>
                <a:spcPct val="115000"/>
              </a:lnSpc>
            </a:pPr>
            <a:endParaRPr lang="it-IT" sz="1200" cap="small" dirty="0"/>
          </a:p>
          <a:p>
            <a:pPr marL="45720">
              <a:lnSpc>
                <a:spcPct val="115000"/>
              </a:lnSpc>
            </a:pPr>
            <a:endParaRPr lang="it-IT" sz="1200" cap="small" dirty="0" smtClean="0"/>
          </a:p>
          <a:p>
            <a:pPr marL="45720">
              <a:lnSpc>
                <a:spcPct val="115000"/>
              </a:lnSpc>
            </a:pPr>
            <a:endParaRPr lang="it-IT" sz="1200" dirty="0">
              <a:solidFill>
                <a:srgbClr val="404040"/>
              </a:solidFill>
              <a:latin typeface="Helvetica" panose="020B0604020202020204" pitchFamily="34" charset="0"/>
              <a:cs typeface="Helvetica" panose="020B0604020202020204" pitchFamily="34" charset="0"/>
            </a:endParaRPr>
          </a:p>
        </p:txBody>
      </p:sp>
      <p:sp>
        <p:nvSpPr>
          <p:cNvPr id="2" name="Rettangolo 1"/>
          <p:cNvSpPr/>
          <p:nvPr/>
        </p:nvSpPr>
        <p:spPr>
          <a:xfrm>
            <a:off x="4810752" y="1610776"/>
            <a:ext cx="3907585" cy="2970044"/>
          </a:xfrm>
          <a:prstGeom prst="rect">
            <a:avLst/>
          </a:prstGeom>
        </p:spPr>
        <p:txBody>
          <a:bodyPr wrap="square">
            <a:spAutoFit/>
          </a:bodyPr>
          <a:lstStyle/>
          <a:p>
            <a:pPr lvl="0" algn="ctr">
              <a:lnSpc>
                <a:spcPct val="115000"/>
              </a:lnSpc>
            </a:pPr>
            <a:r>
              <a:rPr lang="en-US" sz="2000" b="1" dirty="0">
                <a:solidFill>
                  <a:srgbClr val="C00000"/>
                </a:solidFill>
                <a:latin typeface="Avenir Next"/>
              </a:rPr>
              <a:t>VALUE OF THIS AGREEMENT</a:t>
            </a:r>
          </a:p>
          <a:p>
            <a:pPr lvl="0"/>
            <a:endParaRPr lang="en-US" sz="1400" b="1" dirty="0">
              <a:solidFill>
                <a:prstClr val="black"/>
              </a:solidFill>
              <a:latin typeface="Avenir Next"/>
            </a:endParaRPr>
          </a:p>
          <a:p>
            <a:pPr lvl="0"/>
            <a:r>
              <a:rPr lang="en-US" sz="1400" b="1" dirty="0" smtClean="0">
                <a:solidFill>
                  <a:prstClr val="black"/>
                </a:solidFill>
                <a:latin typeface="Avenir Next"/>
              </a:rPr>
              <a:t>It empowers </a:t>
            </a:r>
            <a:r>
              <a:rPr lang="en-US" sz="1400" b="1" dirty="0">
                <a:solidFill>
                  <a:prstClr val="black"/>
                </a:solidFill>
                <a:latin typeface="Avenir Next"/>
              </a:rPr>
              <a:t>all parties to consider the health impact of community interventions.  </a:t>
            </a:r>
            <a:endParaRPr lang="en-US" sz="1400" b="1" dirty="0" smtClean="0">
              <a:solidFill>
                <a:prstClr val="black"/>
              </a:solidFill>
              <a:latin typeface="Avenir Next"/>
            </a:endParaRPr>
          </a:p>
          <a:p>
            <a:pPr lvl="0"/>
            <a:endParaRPr lang="en-US" sz="1400" b="1" dirty="0">
              <a:solidFill>
                <a:prstClr val="black"/>
              </a:solidFill>
              <a:latin typeface="Avenir Next"/>
            </a:endParaRPr>
          </a:p>
          <a:p>
            <a:pPr lvl="0"/>
            <a:endParaRPr lang="en-US" sz="1400" b="1" dirty="0">
              <a:solidFill>
                <a:prstClr val="black"/>
              </a:solidFill>
              <a:latin typeface="Avenir Next"/>
            </a:endParaRPr>
          </a:p>
          <a:p>
            <a:pPr lvl="0"/>
            <a:r>
              <a:rPr lang="en-US" sz="1400" b="1" dirty="0">
                <a:solidFill>
                  <a:prstClr val="black"/>
                </a:solidFill>
                <a:latin typeface="Avenir Next"/>
              </a:rPr>
              <a:t>The importance of comparing different regional experiences with external bodies aims to promote the continuous improvement of the quality and equity of the proposed actions.</a:t>
            </a:r>
          </a:p>
          <a:p>
            <a:pPr lvl="0"/>
            <a:endParaRPr lang="en-US" sz="1200" dirty="0">
              <a:solidFill>
                <a:prstClr val="black"/>
              </a:solidFill>
              <a:latin typeface="Avenir Next"/>
            </a:endParaRPr>
          </a:p>
          <a:p>
            <a:pPr lvl="0"/>
            <a:r>
              <a:rPr lang="en-US" sz="1200" dirty="0">
                <a:solidFill>
                  <a:prstClr val="black"/>
                </a:solidFill>
              </a:rPr>
              <a:t> </a:t>
            </a:r>
          </a:p>
        </p:txBody>
      </p:sp>
    </p:spTree>
    <p:extLst>
      <p:ext uri="{BB962C8B-B14F-4D97-AF65-F5344CB8AC3E}">
        <p14:creationId xmlns:p14="http://schemas.microsoft.com/office/powerpoint/2010/main" val="2817741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6"/>
          </p:nvPr>
        </p:nvSpPr>
        <p:spPr>
          <a:xfrm>
            <a:off x="611560" y="1700808"/>
            <a:ext cx="7691322" cy="4473136"/>
          </a:xfrm>
        </p:spPr>
        <p:txBody>
          <a:bodyPr>
            <a:noAutofit/>
          </a:bodyPr>
          <a:lstStyle/>
          <a:p>
            <a:pPr marL="171450" indent="-171450">
              <a:buFont typeface="Arial" pitchFamily="34" charset="0"/>
              <a:buChar char="•"/>
            </a:pPr>
            <a:r>
              <a:rPr lang="en-US" sz="1800" b="1" dirty="0" smtClean="0">
                <a:solidFill>
                  <a:srgbClr val="FF0000"/>
                </a:solidFill>
              </a:rPr>
              <a:t>Veneto for Health </a:t>
            </a:r>
            <a:r>
              <a:rPr lang="en-US" sz="1800" b="1" dirty="0" smtClean="0"/>
              <a:t>has strengthened the alliance the School world </a:t>
            </a:r>
          </a:p>
          <a:p>
            <a:r>
              <a:rPr lang="en-US" sz="1800" b="1" dirty="0" smtClean="0"/>
              <a:t>- Development of a regional Health Promoting Schools </a:t>
            </a:r>
            <a:r>
              <a:rPr lang="en-US" sz="1800" b="1" dirty="0" smtClean="0">
                <a:solidFill>
                  <a:srgbClr val="FF0000"/>
                </a:solidFill>
              </a:rPr>
              <a:t>network</a:t>
            </a:r>
            <a:r>
              <a:rPr lang="en-US" sz="1800" b="1" dirty="0" smtClean="0"/>
              <a:t> </a:t>
            </a:r>
          </a:p>
          <a:p>
            <a:r>
              <a:rPr lang="en-US" sz="1800" b="1" dirty="0" smtClean="0"/>
              <a:t>- production of a document of </a:t>
            </a:r>
            <a:r>
              <a:rPr lang="en-US" sz="1800" b="1" dirty="0" smtClean="0">
                <a:solidFill>
                  <a:srgbClr val="FF0000"/>
                </a:solidFill>
              </a:rPr>
              <a:t>recommended practices</a:t>
            </a:r>
            <a:r>
              <a:rPr lang="en-US" sz="1800" b="1" dirty="0" smtClean="0"/>
              <a:t>, interventions at all school levels aimed at promoting health and preventing unhealthy life styles </a:t>
            </a:r>
            <a:endParaRPr lang="en-US" sz="1800" dirty="0" smtClean="0"/>
          </a:p>
          <a:p>
            <a:pPr marL="171450" indent="-171450">
              <a:buFont typeface="Arial" pitchFamily="34" charset="0"/>
              <a:buChar char="•"/>
            </a:pPr>
            <a:r>
              <a:rPr lang="en-US" sz="1800" b="1" dirty="0" smtClean="0">
                <a:solidFill>
                  <a:srgbClr val="FF0000"/>
                </a:solidFill>
              </a:rPr>
              <a:t> Veneto for Health </a:t>
            </a:r>
            <a:r>
              <a:rPr lang="en-US" sz="1800" b="1" dirty="0" smtClean="0"/>
              <a:t>has offered the opportunity to </a:t>
            </a:r>
            <a:r>
              <a:rPr lang="en-US" sz="1800" b="1" dirty="0" smtClean="0">
                <a:solidFill>
                  <a:srgbClr val="FF0000"/>
                </a:solidFill>
              </a:rPr>
              <a:t>create alliances </a:t>
            </a:r>
            <a:r>
              <a:rPr lang="en-US" sz="1800" b="1" dirty="0" smtClean="0"/>
              <a:t>to promote Road safety with the Regional Directorate of Transportation as well as with the Regional Directorate of Environment for air and water safety Plans</a:t>
            </a:r>
          </a:p>
          <a:p>
            <a:pPr marL="171450" indent="-171450">
              <a:buFont typeface="Arial" pitchFamily="34" charset="0"/>
              <a:buChar char="•"/>
            </a:pPr>
            <a:r>
              <a:rPr lang="en-US" sz="1800" b="1" dirty="0" smtClean="0">
                <a:solidFill>
                  <a:srgbClr val="FF0000"/>
                </a:solidFill>
              </a:rPr>
              <a:t>Veneto for Health </a:t>
            </a:r>
            <a:r>
              <a:rPr lang="en-US" sz="1800" b="1" dirty="0" smtClean="0"/>
              <a:t>has given the Local Health Authorities the framework to develop local Prevention Plan in each Local Health Authority</a:t>
            </a:r>
          </a:p>
          <a:p>
            <a:pPr marL="171450" indent="-171450">
              <a:buFont typeface="Arial" pitchFamily="34" charset="0"/>
              <a:buChar char="•"/>
            </a:pPr>
            <a:r>
              <a:rPr lang="en-US" sz="1800" b="1" dirty="0" smtClean="0">
                <a:solidFill>
                  <a:srgbClr val="FF0000"/>
                </a:solidFill>
              </a:rPr>
              <a:t>To create  6 </a:t>
            </a:r>
            <a:r>
              <a:rPr lang="en-US" sz="1800" b="1" dirty="0" err="1" smtClean="0">
                <a:solidFill>
                  <a:srgbClr val="FF0000"/>
                </a:solidFill>
              </a:rPr>
              <a:t>intersectoral</a:t>
            </a:r>
            <a:r>
              <a:rPr lang="en-US" sz="1800" b="1" dirty="0" smtClean="0">
                <a:solidFill>
                  <a:srgbClr val="FF0000"/>
                </a:solidFill>
              </a:rPr>
              <a:t> tables </a:t>
            </a:r>
            <a:r>
              <a:rPr lang="en-US" sz="1800" b="1" dirty="0" smtClean="0"/>
              <a:t>to develop strategies and actions to promote health and prevent chronic non communicable diseases at the local level.</a:t>
            </a:r>
          </a:p>
          <a:p>
            <a:r>
              <a:rPr lang="en-US" sz="1800" b="1" dirty="0" smtClean="0"/>
              <a:t> </a:t>
            </a:r>
            <a:endParaRPr lang="en-US" sz="1800" dirty="0" smtClean="0"/>
          </a:p>
          <a:p>
            <a:r>
              <a:rPr lang="en-US" sz="1800" b="1" dirty="0" smtClean="0"/>
              <a:t> </a:t>
            </a:r>
            <a:endParaRPr lang="en-US" sz="1800" dirty="0" smtClean="0"/>
          </a:p>
          <a:p>
            <a:endParaRPr lang="it-IT" sz="1800" dirty="0"/>
          </a:p>
        </p:txBody>
      </p:sp>
      <p:sp>
        <p:nvSpPr>
          <p:cNvPr id="5" name="Titolo 4">
            <a:extLst>
              <a:ext uri="{FF2B5EF4-FFF2-40B4-BE49-F238E27FC236}">
                <a16:creationId xmlns:a16="http://schemas.microsoft.com/office/drawing/2014/main" id="{3319798E-3102-644C-A400-84344D7B1DCF}"/>
              </a:ext>
            </a:extLst>
          </p:cNvPr>
          <p:cNvSpPr>
            <a:spLocks noGrp="1"/>
          </p:cNvSpPr>
          <p:nvPr>
            <p:ph type="body" sz="quarter" idx="15"/>
          </p:nvPr>
        </p:nvSpPr>
        <p:spPr>
          <a:xfrm>
            <a:off x="2123728" y="908720"/>
            <a:ext cx="4405620" cy="466703"/>
          </a:xfrm>
        </p:spPr>
        <p:txBody>
          <a:bodyPr>
            <a:normAutofit fontScale="92500" lnSpcReduction="20000"/>
          </a:bodyPr>
          <a:lstStyle/>
          <a:p>
            <a:r>
              <a:rPr lang="it-IT" sz="3200" dirty="0" err="1" smtClean="0">
                <a:solidFill>
                  <a:srgbClr val="FF0000"/>
                </a:solidFill>
              </a:rPr>
              <a:t>Achievements</a:t>
            </a:r>
            <a:r>
              <a:rPr lang="it-IT" sz="3200" dirty="0" smtClean="0">
                <a:solidFill>
                  <a:srgbClr val="FF0000"/>
                </a:solidFill>
              </a:rPr>
              <a:t> so far</a:t>
            </a:r>
            <a:endParaRPr lang="it-IT" sz="3200" dirty="0">
              <a:solidFill>
                <a:srgbClr val="FF0000"/>
              </a:solidFill>
            </a:endParaRPr>
          </a:p>
        </p:txBody>
      </p:sp>
    </p:spTree>
    <p:extLst>
      <p:ext uri="{BB962C8B-B14F-4D97-AF65-F5344CB8AC3E}">
        <p14:creationId xmlns:p14="http://schemas.microsoft.com/office/powerpoint/2010/main" val="13017924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683568" y="1124744"/>
            <a:ext cx="8316416" cy="1785104"/>
          </a:xfrm>
          <a:prstGeom prst="rect">
            <a:avLst/>
          </a:prstGeom>
        </p:spPr>
        <p:txBody>
          <a:bodyPr wrap="square">
            <a:spAutoFit/>
          </a:bodyPr>
          <a:lstStyle/>
          <a:p>
            <a:r>
              <a:rPr lang="en-US" altLang="it-IT" sz="2200" dirty="0" smtClean="0"/>
              <a:t>The Active Municipality implements a multi-component and multi-target strategy to combat sedentary life, aimed at all the population (children and adolescents, adults, the elderly) and in all environments, with particular attention to categories disadvantaged by health or socio-economic conditions.</a:t>
            </a:r>
          </a:p>
        </p:txBody>
      </p:sp>
      <p:sp>
        <p:nvSpPr>
          <p:cNvPr id="7" name="Rettangolo 6"/>
          <p:cNvSpPr/>
          <p:nvPr/>
        </p:nvSpPr>
        <p:spPr>
          <a:xfrm>
            <a:off x="539552" y="3068960"/>
            <a:ext cx="7992888" cy="3416320"/>
          </a:xfrm>
          <a:prstGeom prst="rect">
            <a:avLst/>
          </a:prstGeom>
        </p:spPr>
        <p:txBody>
          <a:bodyPr wrap="square">
            <a:spAutoFit/>
          </a:bodyPr>
          <a:lstStyle/>
          <a:p>
            <a:pPr algn="ctr">
              <a:defRPr/>
            </a:pPr>
            <a:r>
              <a:rPr lang="en-US" sz="2400" b="1" dirty="0" smtClean="0">
                <a:solidFill>
                  <a:srgbClr val="0070C0"/>
                </a:solidFill>
              </a:rPr>
              <a:t>The requirements for being an Active Municipality are:</a:t>
            </a:r>
            <a:endParaRPr lang="it-IT" sz="2400" b="1" dirty="0" smtClean="0">
              <a:solidFill>
                <a:srgbClr val="0070C0"/>
              </a:solidFill>
            </a:endParaRPr>
          </a:p>
          <a:p>
            <a:pPr algn="ctr">
              <a:defRPr/>
            </a:pPr>
            <a:r>
              <a:rPr lang="it-IT" sz="2400" b="1" dirty="0" err="1" smtClean="0">
                <a:solidFill>
                  <a:srgbClr val="FF0000"/>
                </a:solidFill>
              </a:rPr>
              <a:t>Have</a:t>
            </a:r>
            <a:r>
              <a:rPr lang="it-IT" sz="2400" b="1" dirty="0" smtClean="0">
                <a:solidFill>
                  <a:srgbClr val="FF0000"/>
                </a:solidFill>
              </a:rPr>
              <a:t> </a:t>
            </a:r>
            <a:r>
              <a:rPr lang="it-IT" sz="2400" b="1" dirty="0" err="1" smtClean="0">
                <a:solidFill>
                  <a:srgbClr val="FF0000"/>
                </a:solidFill>
              </a:rPr>
              <a:t>realized</a:t>
            </a:r>
            <a:r>
              <a:rPr lang="it-IT" sz="2400" b="1" dirty="0" smtClean="0">
                <a:solidFill>
                  <a:srgbClr val="FF0000"/>
                </a:solidFill>
              </a:rPr>
              <a:t>/</a:t>
            </a:r>
            <a:r>
              <a:rPr lang="it-IT" sz="2400" b="1" dirty="0" err="1" smtClean="0">
                <a:solidFill>
                  <a:srgbClr val="FF0000"/>
                </a:solidFill>
              </a:rPr>
              <a:t>started</a:t>
            </a:r>
            <a:r>
              <a:rPr lang="it-IT" sz="2400" b="1" dirty="0" smtClean="0">
                <a:solidFill>
                  <a:srgbClr val="FF0000"/>
                </a:solidFill>
              </a:rPr>
              <a:t>:</a:t>
            </a:r>
          </a:p>
          <a:p>
            <a:pPr algn="ctr">
              <a:defRPr/>
            </a:pPr>
            <a:r>
              <a:rPr lang="it-IT" sz="2400" b="1" dirty="0" smtClean="0">
                <a:solidFill>
                  <a:srgbClr val="0070C0"/>
                </a:solidFill>
              </a:rPr>
              <a:t>- </a:t>
            </a:r>
            <a:r>
              <a:rPr lang="en-US" sz="2400" b="1" dirty="0" smtClean="0">
                <a:solidFill>
                  <a:srgbClr val="0070C0"/>
                </a:solidFill>
              </a:rPr>
              <a:t>at least 1 regional recommended physical activity promotion </a:t>
            </a:r>
            <a:r>
              <a:rPr lang="en-US" sz="2400" b="1" dirty="0" err="1" smtClean="0">
                <a:solidFill>
                  <a:srgbClr val="0070C0"/>
                </a:solidFill>
              </a:rPr>
              <a:t>programme</a:t>
            </a:r>
            <a:r>
              <a:rPr lang="en-US" sz="2400" b="1" dirty="0" smtClean="0">
                <a:solidFill>
                  <a:srgbClr val="0070C0"/>
                </a:solidFill>
              </a:rPr>
              <a:t> and/or equivalent interventions for each age group (minors/adults/elderly)</a:t>
            </a:r>
            <a:endParaRPr lang="it-IT" sz="2400" b="1" dirty="0">
              <a:solidFill>
                <a:srgbClr val="0070C0"/>
              </a:solidFill>
            </a:endParaRPr>
          </a:p>
          <a:p>
            <a:pPr algn="ctr">
              <a:defRPr/>
            </a:pPr>
            <a:r>
              <a:rPr lang="it-IT" sz="2400" b="1" dirty="0" smtClean="0">
                <a:solidFill>
                  <a:srgbClr val="FF0000"/>
                </a:solidFill>
              </a:rPr>
              <a:t>and/or</a:t>
            </a:r>
            <a:endParaRPr lang="it-IT" sz="2400" b="1" dirty="0">
              <a:solidFill>
                <a:srgbClr val="FF0000"/>
              </a:solidFill>
            </a:endParaRPr>
          </a:p>
          <a:p>
            <a:pPr algn="ctr">
              <a:defRPr/>
            </a:pPr>
            <a:r>
              <a:rPr lang="it-IT" sz="2400" b="1" dirty="0" smtClean="0">
                <a:solidFill>
                  <a:srgbClr val="0070C0"/>
                </a:solidFill>
              </a:rPr>
              <a:t>- </a:t>
            </a:r>
            <a:r>
              <a:rPr lang="en-US" sz="2400" b="1" dirty="0" smtClean="0">
                <a:solidFill>
                  <a:srgbClr val="0070C0"/>
                </a:solidFill>
              </a:rPr>
              <a:t>at least 1 intervention aimed at creation and enhancement of urban contexts conducive to the promotion of an active lifestyle.</a:t>
            </a:r>
            <a:endParaRPr lang="it-IT" sz="2400" b="1" dirty="0">
              <a:solidFill>
                <a:srgbClr val="0070C0"/>
              </a:solidFill>
            </a:endParaRPr>
          </a:p>
        </p:txBody>
      </p:sp>
      <p:sp>
        <p:nvSpPr>
          <p:cNvPr id="8" name="Segnaposto testo 2">
            <a:extLst>
              <a:ext uri="{FF2B5EF4-FFF2-40B4-BE49-F238E27FC236}">
                <a16:creationId xmlns:a16="http://schemas.microsoft.com/office/drawing/2014/main" id="{3175BB6B-8C15-384A-934A-B640FB680195}"/>
              </a:ext>
            </a:extLst>
          </p:cNvPr>
          <p:cNvSpPr>
            <a:spLocks noGrp="1"/>
          </p:cNvSpPr>
          <p:nvPr>
            <p:ph type="body" sz="quarter" idx="15"/>
          </p:nvPr>
        </p:nvSpPr>
        <p:spPr>
          <a:xfrm>
            <a:off x="2195736" y="476672"/>
            <a:ext cx="6552728" cy="610719"/>
          </a:xfrm>
        </p:spPr>
        <p:txBody>
          <a:bodyPr>
            <a:noAutofit/>
          </a:bodyPr>
          <a:lstStyle/>
          <a:p>
            <a:pPr>
              <a:defRPr/>
            </a:pPr>
            <a:r>
              <a:rPr lang="en-US" altLang="it-IT" sz="2200" dirty="0" smtClean="0">
                <a:solidFill>
                  <a:srgbClr val="FF0000"/>
                </a:solidFill>
              </a:rPr>
              <a:t>Active Municipality PP2</a:t>
            </a:r>
            <a:endParaRPr lang="it-IT" altLang="it-IT" sz="2200" dirty="0">
              <a:solidFill>
                <a:srgbClr val="FF0000"/>
              </a:solidFill>
            </a:endParaRPr>
          </a:p>
        </p:txBody>
      </p:sp>
    </p:spTree>
    <p:extLst>
      <p:ext uri="{BB962C8B-B14F-4D97-AF65-F5344CB8AC3E}">
        <p14:creationId xmlns:p14="http://schemas.microsoft.com/office/powerpoint/2010/main" val="14623780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3175BB6B-8C15-384A-934A-B640FB680195}"/>
              </a:ext>
            </a:extLst>
          </p:cNvPr>
          <p:cNvSpPr>
            <a:spLocks noGrp="1"/>
          </p:cNvSpPr>
          <p:nvPr>
            <p:ph type="body" sz="quarter" idx="15"/>
          </p:nvPr>
        </p:nvSpPr>
        <p:spPr>
          <a:xfrm>
            <a:off x="1907704" y="764704"/>
            <a:ext cx="5646523" cy="448914"/>
          </a:xfrm>
        </p:spPr>
        <p:txBody>
          <a:bodyPr>
            <a:normAutofit fontScale="85000" lnSpcReduction="10000"/>
          </a:bodyPr>
          <a:lstStyle/>
          <a:p>
            <a:pPr>
              <a:defRPr/>
            </a:pPr>
            <a:r>
              <a:rPr lang="it-IT" altLang="it-IT" sz="2400" dirty="0" smtClean="0">
                <a:solidFill>
                  <a:srgbClr val="FF0000"/>
                </a:solidFill>
              </a:rPr>
              <a:t>PRP </a:t>
            </a:r>
            <a:r>
              <a:rPr lang="it-IT" altLang="it-IT" sz="2400" dirty="0" err="1" smtClean="0">
                <a:solidFill>
                  <a:srgbClr val="FF0000"/>
                </a:solidFill>
              </a:rPr>
              <a:t>Program</a:t>
            </a:r>
            <a:r>
              <a:rPr lang="it-IT" altLang="it-IT" sz="2400" dirty="0" smtClean="0">
                <a:solidFill>
                  <a:srgbClr val="FF0000"/>
                </a:solidFill>
              </a:rPr>
              <a:t> 2 - </a:t>
            </a:r>
            <a:r>
              <a:rPr lang="it-IT" altLang="it-IT" sz="2400" dirty="0" err="1" smtClean="0">
                <a:solidFill>
                  <a:srgbClr val="FF0000"/>
                </a:solidFill>
              </a:rPr>
              <a:t>Active</a:t>
            </a:r>
            <a:r>
              <a:rPr lang="it-IT" altLang="it-IT" sz="2400" dirty="0" smtClean="0">
                <a:solidFill>
                  <a:srgbClr val="FF0000"/>
                </a:solidFill>
              </a:rPr>
              <a:t> </a:t>
            </a:r>
            <a:r>
              <a:rPr lang="it-IT" altLang="it-IT" sz="2400" dirty="0" err="1" smtClean="0">
                <a:solidFill>
                  <a:srgbClr val="FF0000"/>
                </a:solidFill>
              </a:rPr>
              <a:t>Communities</a:t>
            </a:r>
            <a:r>
              <a:rPr lang="it-IT" altLang="it-IT" sz="2400" dirty="0" smtClean="0">
                <a:solidFill>
                  <a:srgbClr val="FF0000"/>
                </a:solidFill>
              </a:rPr>
              <a:t> PP2</a:t>
            </a:r>
            <a:endParaRPr lang="it-IT" altLang="it-IT" sz="2400" dirty="0">
              <a:solidFill>
                <a:srgbClr val="FF0000"/>
              </a:solidFill>
            </a:endParaRPr>
          </a:p>
        </p:txBody>
      </p:sp>
      <p:sp>
        <p:nvSpPr>
          <p:cNvPr id="7" name="Segnaposto testo 3"/>
          <p:cNvSpPr txBox="1">
            <a:spLocks/>
          </p:cNvSpPr>
          <p:nvPr/>
        </p:nvSpPr>
        <p:spPr>
          <a:xfrm>
            <a:off x="4555016" y="3514836"/>
            <a:ext cx="4228182" cy="48249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rgbClr val="404040"/>
                </a:solidFill>
                <a:latin typeface="Helvetica" pitchFamily="2" charset="0"/>
                <a:ea typeface="+mn-ea"/>
                <a:cs typeface="Circular Std Black Italic" panose="020B0604020101020102"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it-IT" sz="1400" dirty="0"/>
          </a:p>
        </p:txBody>
      </p:sp>
      <p:graphicFrame>
        <p:nvGraphicFramePr>
          <p:cNvPr id="4" name="Tabella 3"/>
          <p:cNvGraphicFramePr>
            <a:graphicFrameLocks noGrp="1"/>
          </p:cNvGraphicFramePr>
          <p:nvPr>
            <p:extLst>
              <p:ext uri="{D42A27DB-BD31-4B8C-83A1-F6EECF244321}">
                <p14:modId xmlns:p14="http://schemas.microsoft.com/office/powerpoint/2010/main" val="3649811159"/>
              </p:ext>
            </p:extLst>
          </p:nvPr>
        </p:nvGraphicFramePr>
        <p:xfrm>
          <a:off x="395536" y="1340768"/>
          <a:ext cx="8633020" cy="4290245"/>
        </p:xfrm>
        <a:graphic>
          <a:graphicData uri="http://schemas.openxmlformats.org/drawingml/2006/table">
            <a:tbl>
              <a:tblPr firstRow="1" bandRow="1">
                <a:tableStyleId>{5C22544A-7EE6-4342-B048-85BDC9FD1C3A}</a:tableStyleId>
              </a:tblPr>
              <a:tblGrid>
                <a:gridCol w="4316510">
                  <a:extLst>
                    <a:ext uri="{9D8B030D-6E8A-4147-A177-3AD203B41FA5}">
                      <a16:colId xmlns:a16="http://schemas.microsoft.com/office/drawing/2014/main" val="20000"/>
                    </a:ext>
                  </a:extLst>
                </a:gridCol>
                <a:gridCol w="4316510">
                  <a:extLst>
                    <a:ext uri="{9D8B030D-6E8A-4147-A177-3AD203B41FA5}">
                      <a16:colId xmlns:a16="http://schemas.microsoft.com/office/drawing/2014/main" val="20001"/>
                    </a:ext>
                  </a:extLst>
                </a:gridCol>
              </a:tblGrid>
              <a:tr h="8460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altLang="it-IT" sz="2200" b="1" kern="1200" dirty="0" smtClean="0">
                          <a:solidFill>
                            <a:schemeClr val="bg1"/>
                          </a:solidFill>
                          <a:latin typeface="+mn-lt"/>
                          <a:ea typeface="+mn-ea"/>
                          <a:cs typeface="+mn-cs"/>
                        </a:rPr>
                        <a:t>REGIONAL </a:t>
                      </a:r>
                      <a:r>
                        <a:rPr lang="it-IT" altLang="it-IT" sz="2200" b="1" kern="1200" dirty="0" err="1" smtClean="0">
                          <a:solidFill>
                            <a:schemeClr val="bg1"/>
                          </a:solidFill>
                          <a:latin typeface="+mn-lt"/>
                          <a:ea typeface="+mn-ea"/>
                          <a:cs typeface="+mn-cs"/>
                        </a:rPr>
                        <a:t>ACTIVITIES…</a:t>
                      </a:r>
                      <a:endParaRPr lang="it-IT" altLang="it-IT" sz="2200" b="1" kern="1200" dirty="0" smtClean="0">
                        <a:solidFill>
                          <a:schemeClr val="bg1"/>
                        </a:solidFill>
                        <a:latin typeface="+mn-lt"/>
                        <a:ea typeface="+mn-ea"/>
                        <a:cs typeface="+mn-cs"/>
                      </a:endParaRP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altLang="it-IT" sz="2200" b="1" kern="1200" dirty="0" smtClean="0">
                          <a:solidFill>
                            <a:schemeClr val="bg1"/>
                          </a:solidFill>
                          <a:latin typeface="+mn-lt"/>
                          <a:ea typeface="+mn-ea"/>
                          <a:cs typeface="+mn-cs"/>
                        </a:rPr>
                        <a:t>LHA</a:t>
                      </a:r>
                      <a:r>
                        <a:rPr lang="it-IT" altLang="it-IT" sz="2200" b="1" kern="1200" baseline="0" dirty="0" smtClean="0">
                          <a:solidFill>
                            <a:schemeClr val="bg1"/>
                          </a:solidFill>
                          <a:latin typeface="+mn-lt"/>
                          <a:ea typeface="+mn-ea"/>
                          <a:cs typeface="+mn-cs"/>
                        </a:rPr>
                        <a:t> </a:t>
                      </a:r>
                      <a:r>
                        <a:rPr lang="it-IT" altLang="it-IT" sz="2200" b="1" kern="1200" baseline="0" dirty="0" err="1" smtClean="0">
                          <a:solidFill>
                            <a:schemeClr val="bg1"/>
                          </a:solidFill>
                          <a:latin typeface="+mn-lt"/>
                          <a:ea typeface="+mn-ea"/>
                          <a:cs typeface="+mn-cs"/>
                        </a:rPr>
                        <a:t>ACTIVITIES</a:t>
                      </a:r>
                      <a:r>
                        <a:rPr lang="it-IT" altLang="it-IT" sz="2200" b="1" kern="1200" dirty="0" err="1" smtClean="0">
                          <a:solidFill>
                            <a:schemeClr val="bg1"/>
                          </a:solidFill>
                          <a:latin typeface="+mn-lt"/>
                          <a:ea typeface="+mn-ea"/>
                          <a:cs typeface="+mn-cs"/>
                        </a:rPr>
                        <a:t>…</a:t>
                      </a:r>
                      <a:endParaRPr lang="it-IT" altLang="it-IT" sz="2200" b="1" kern="1200" dirty="0" smtClean="0">
                        <a:solidFill>
                          <a:schemeClr val="bg1"/>
                        </a:solidFill>
                        <a:latin typeface="+mn-lt"/>
                        <a:ea typeface="+mn-ea"/>
                        <a:cs typeface="+mn-cs"/>
                      </a:endParaRPr>
                    </a:p>
                  </a:txBody>
                  <a:tcPr marL="68580" marR="68580" anchor="ctr"/>
                </a:tc>
                <a:extLst>
                  <a:ext uri="{0D108BD9-81ED-4DB2-BD59-A6C34878D82A}">
                    <a16:rowId xmlns:a16="http://schemas.microsoft.com/office/drawing/2014/main" val="10000"/>
                  </a:ext>
                </a:extLst>
              </a:tr>
              <a:tr h="771345">
                <a:tc>
                  <a:txBody>
                    <a:bodyPr/>
                    <a:lstStyle/>
                    <a:p>
                      <a:pPr marL="285750" indent="-285750">
                        <a:buFont typeface="Arial" panose="020B0604020202020204" pitchFamily="34" charset="0"/>
                        <a:buChar char="•"/>
                      </a:pPr>
                      <a:r>
                        <a:rPr lang="en-US" sz="2000" kern="1200" dirty="0" smtClean="0">
                          <a:solidFill>
                            <a:schemeClr val="dk1"/>
                          </a:solidFill>
                          <a:latin typeface="+mn-lt"/>
                          <a:ea typeface="+mn-ea"/>
                          <a:cs typeface="+mn-cs"/>
                        </a:rPr>
                        <a:t>Establishment of the network of active municipalities</a:t>
                      </a:r>
                      <a:endParaRPr lang="it-IT" sz="2000" kern="1200" dirty="0">
                        <a:solidFill>
                          <a:schemeClr val="dk1"/>
                        </a:solidFill>
                        <a:latin typeface="+mn-lt"/>
                        <a:ea typeface="+mn-ea"/>
                        <a:cs typeface="+mn-cs"/>
                      </a:endParaRPr>
                    </a:p>
                  </a:txBody>
                  <a:tcPr marL="68580" marR="68580"/>
                </a:tc>
                <a:tc>
                  <a:txBody>
                    <a:bodyPr/>
                    <a:lstStyle/>
                    <a:p>
                      <a:pPr marL="285750" indent="-285750">
                        <a:buFont typeface="Arial" panose="020B0604020202020204" pitchFamily="34" charset="0"/>
                        <a:buChar char="•"/>
                      </a:pPr>
                      <a:r>
                        <a:rPr lang="en-US" sz="2000" dirty="0" smtClean="0"/>
                        <a:t>Develop</a:t>
                      </a:r>
                      <a:r>
                        <a:rPr lang="en-US" sz="2000" baseline="0" dirty="0" smtClean="0"/>
                        <a:t> and coordinate</a:t>
                      </a:r>
                      <a:r>
                        <a:rPr lang="en-US" sz="2000" dirty="0" smtClean="0"/>
                        <a:t> an </a:t>
                      </a:r>
                      <a:r>
                        <a:rPr lang="en-US" sz="2000" dirty="0" err="1" smtClean="0"/>
                        <a:t>intersectoral</a:t>
                      </a:r>
                      <a:r>
                        <a:rPr lang="en-US" sz="2000" dirty="0" smtClean="0"/>
                        <a:t> table to support the network of active municipalities</a:t>
                      </a:r>
                    </a:p>
                    <a:p>
                      <a:pPr marL="285750" indent="-285750">
                        <a:buFont typeface="Arial" panose="020B0604020202020204" pitchFamily="34" charset="0"/>
                        <a:buChar char="•"/>
                      </a:pPr>
                      <a:r>
                        <a:rPr lang="en-US" sz="2000" dirty="0" smtClean="0"/>
                        <a:t>Promote and support the adhesion of municipalities to the network of active municipalities</a:t>
                      </a:r>
                    </a:p>
                    <a:p>
                      <a:pPr marL="285750" indent="-285750">
                        <a:buFont typeface="Arial" panose="020B0604020202020204" pitchFamily="34" charset="0"/>
                        <a:buChar char="•"/>
                      </a:pPr>
                      <a:r>
                        <a:rPr lang="en-US" sz="2000" dirty="0" smtClean="0"/>
                        <a:t>Provide municipalities that join the network with tools to carry out the actions required by the Charter</a:t>
                      </a:r>
                    </a:p>
                    <a:p>
                      <a:pPr marL="285750" indent="-285750">
                        <a:buFont typeface="Arial" panose="020B0604020202020204" pitchFamily="34" charset="0"/>
                        <a:buChar char="•"/>
                      </a:pPr>
                      <a:r>
                        <a:rPr lang="en-US" sz="2000" dirty="0" smtClean="0"/>
                        <a:t>Monitor and evaluate activities implemented by municipalities</a:t>
                      </a:r>
                      <a:endParaRPr lang="it-IT" sz="2000" dirty="0" smtClean="0"/>
                    </a:p>
                  </a:txBody>
                  <a:tcPr marL="68580" marR="68580"/>
                </a:tc>
                <a:extLst>
                  <a:ext uri="{0D108BD9-81ED-4DB2-BD59-A6C34878D82A}">
                    <a16:rowId xmlns:a16="http://schemas.microsoft.com/office/drawing/2014/main" val="10001"/>
                  </a:ext>
                </a:extLst>
              </a:tr>
            </a:tbl>
          </a:graphicData>
        </a:graphic>
      </p:graphicFrame>
      <p:sp>
        <p:nvSpPr>
          <p:cNvPr id="9" name="Segnaposto testo 2">
            <a:extLst>
              <a:ext uri="{FF2B5EF4-FFF2-40B4-BE49-F238E27FC236}">
                <a16:creationId xmlns:a16="http://schemas.microsoft.com/office/drawing/2014/main" id="{3175BB6B-8C15-384A-934A-B640FB680195}"/>
              </a:ext>
            </a:extLst>
          </p:cNvPr>
          <p:cNvSpPr>
            <a:spLocks noGrp="1"/>
          </p:cNvSpPr>
          <p:nvPr>
            <p:ph type="body" sz="quarter" idx="15"/>
          </p:nvPr>
        </p:nvSpPr>
        <p:spPr>
          <a:xfrm>
            <a:off x="323528" y="5877272"/>
            <a:ext cx="8712968" cy="720080"/>
          </a:xfrm>
        </p:spPr>
        <p:txBody>
          <a:bodyPr>
            <a:noAutofit/>
          </a:bodyPr>
          <a:lstStyle/>
          <a:p>
            <a:pPr>
              <a:defRPr/>
            </a:pPr>
            <a:r>
              <a:rPr lang="en-US" altLang="it-IT" sz="2000" b="0" dirty="0" smtClean="0">
                <a:solidFill>
                  <a:schemeClr val="tx1"/>
                </a:solidFill>
              </a:rPr>
              <a:t>Joining the network takes place by subscribing to the form listed in Annex 3 of the </a:t>
            </a:r>
            <a:r>
              <a:rPr lang="en-US" altLang="it-IT" sz="2000" b="0" dirty="0" smtClean="0">
                <a:solidFill>
                  <a:srgbClr val="FF0000"/>
                </a:solidFill>
              </a:rPr>
              <a:t>Active Communities Guidelines</a:t>
            </a:r>
            <a:r>
              <a:rPr lang="it-IT" altLang="it-IT" sz="2000" b="0" dirty="0" smtClean="0"/>
              <a:t>. </a:t>
            </a:r>
            <a:endParaRPr lang="it-IT" altLang="it-IT" sz="2000" b="0" dirty="0"/>
          </a:p>
        </p:txBody>
      </p:sp>
    </p:spTree>
    <p:extLst>
      <p:ext uri="{BB962C8B-B14F-4D97-AF65-F5344CB8AC3E}">
        <p14:creationId xmlns:p14="http://schemas.microsoft.com/office/powerpoint/2010/main" val="22104863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5"/>
          </p:nvPr>
        </p:nvSpPr>
        <p:spPr>
          <a:xfrm>
            <a:off x="467544" y="1052736"/>
            <a:ext cx="6078571" cy="403096"/>
          </a:xfrm>
        </p:spPr>
        <p:txBody>
          <a:bodyPr/>
          <a:lstStyle/>
          <a:p>
            <a:r>
              <a:rPr lang="en-US" sz="2000" dirty="0" smtClean="0">
                <a:solidFill>
                  <a:srgbClr val="FF0000"/>
                </a:solidFill>
              </a:rPr>
              <a:t>State of the art - Active municipalities</a:t>
            </a:r>
          </a:p>
          <a:p>
            <a:endParaRPr lang="it-IT" dirty="0"/>
          </a:p>
        </p:txBody>
      </p:sp>
      <p:sp>
        <p:nvSpPr>
          <p:cNvPr id="4" name="Segnaposto testo 3"/>
          <p:cNvSpPr>
            <a:spLocks noGrp="1"/>
          </p:cNvSpPr>
          <p:nvPr>
            <p:ph type="body" sz="quarter" idx="16"/>
          </p:nvPr>
        </p:nvSpPr>
        <p:spPr>
          <a:xfrm>
            <a:off x="323528" y="1772816"/>
            <a:ext cx="8555418" cy="4617152"/>
          </a:xfrm>
        </p:spPr>
        <p:txBody>
          <a:bodyPr>
            <a:normAutofit lnSpcReduction="10000"/>
          </a:bodyPr>
          <a:lstStyle/>
          <a:p>
            <a:pPr>
              <a:buFont typeface="Arial" pitchFamily="34" charset="0"/>
              <a:buChar char="•"/>
            </a:pPr>
            <a:r>
              <a:rPr lang="en-US" dirty="0" smtClean="0"/>
              <a:t> </a:t>
            </a:r>
            <a:r>
              <a:rPr lang="en-US" sz="1400" dirty="0" smtClean="0"/>
              <a:t>The LHA have started to contact municipalities proposing membership in the network of active municipalities;</a:t>
            </a:r>
          </a:p>
          <a:p>
            <a:pPr>
              <a:buFont typeface="Arial" pitchFamily="34" charset="0"/>
              <a:buChar char="•"/>
            </a:pPr>
            <a:r>
              <a:rPr lang="en-US" sz="1400" dirty="0" smtClean="0"/>
              <a:t> Municipalities are interested to participate in order to contribute in preventing and reducing NCDs;</a:t>
            </a:r>
          </a:p>
          <a:p>
            <a:pPr>
              <a:buFont typeface="Arial" pitchFamily="34" charset="0"/>
              <a:buChar char="•"/>
            </a:pPr>
            <a:r>
              <a:rPr lang="en-US" sz="1400" dirty="0" smtClean="0"/>
              <a:t> LHA are meeting individually the municipalities concerned to identify together the programs that best suit the needs of each municipal area;</a:t>
            </a:r>
          </a:p>
          <a:p>
            <a:pPr>
              <a:buFont typeface="Arial" pitchFamily="34" charset="0"/>
              <a:buChar char="•"/>
            </a:pPr>
            <a:r>
              <a:rPr lang="en-US" sz="1400" dirty="0" smtClean="0"/>
              <a:t> Several municipalities have been recognized as Active Municipalities for their programs to promote physical activity as well as for urban regeneration and sustainable mobility projects;</a:t>
            </a:r>
          </a:p>
          <a:p>
            <a:pPr>
              <a:buFont typeface="Arial" pitchFamily="34" charset="0"/>
              <a:buChar char="•"/>
            </a:pPr>
            <a:r>
              <a:rPr lang="en-US" sz="1400" dirty="0" smtClean="0"/>
              <a:t> The objective set by the Region with the RPP is to reach by the end of 2023, 20% as active municipalities (equal to 115 municipalities) and by 2025, </a:t>
            </a:r>
            <a:r>
              <a:rPr lang="it-IT" sz="1400" dirty="0" smtClean="0"/>
              <a:t> 50% </a:t>
            </a:r>
            <a:r>
              <a:rPr lang="it-IT" sz="1400" dirty="0" err="1" smtClean="0"/>
              <a:t>of</a:t>
            </a:r>
            <a:r>
              <a:rPr lang="it-IT" sz="1400" dirty="0" smtClean="0"/>
              <a:t>  </a:t>
            </a:r>
            <a:r>
              <a:rPr lang="it-IT" sz="1400" dirty="0" err="1" smtClean="0"/>
              <a:t>municipalities</a:t>
            </a:r>
            <a:r>
              <a:rPr lang="it-IT" sz="1400" dirty="0" smtClean="0"/>
              <a:t> (230). </a:t>
            </a:r>
            <a:endParaRPr lang="en-US" sz="1400" dirty="0" smtClean="0"/>
          </a:p>
          <a:p>
            <a:pPr>
              <a:buFont typeface="Arial" pitchFamily="34" charset="0"/>
              <a:buChar char="•"/>
            </a:pPr>
            <a:endParaRPr lang="en-US" dirty="0" smtClean="0"/>
          </a:p>
          <a:p>
            <a:r>
              <a:rPr lang="en-US" sz="2000" b="1" dirty="0" smtClean="0">
                <a:solidFill>
                  <a:srgbClr val="FF0000"/>
                </a:solidFill>
              </a:rPr>
              <a:t>Gyms for Health and physical activity prescription for people who have particular health fragility </a:t>
            </a:r>
          </a:p>
          <a:p>
            <a:endParaRPr lang="en-US" sz="1400" dirty="0" smtClean="0">
              <a:solidFill>
                <a:srgbClr val="FF0000"/>
              </a:solidFill>
            </a:endParaRPr>
          </a:p>
          <a:p>
            <a:pPr>
              <a:buFont typeface="Arial" pitchFamily="34" charset="0"/>
              <a:buChar char="•"/>
            </a:pPr>
            <a:r>
              <a:rPr lang="en-US" sz="1400" dirty="0" smtClean="0"/>
              <a:t> Raising awareness on the importance of Physical activity;</a:t>
            </a:r>
          </a:p>
          <a:p>
            <a:pPr>
              <a:buFont typeface="Arial" pitchFamily="34" charset="0"/>
              <a:buChar char="•"/>
            </a:pPr>
            <a:r>
              <a:rPr lang="en-US" sz="1400" dirty="0" smtClean="0"/>
              <a:t> Promoting prescription for Structured Physical Exercise and Adapted Physical Activity by all medical specialists, GPs and Pediatricians;</a:t>
            </a:r>
          </a:p>
          <a:p>
            <a:pPr>
              <a:buFont typeface="Arial" pitchFamily="34" charset="0"/>
              <a:buChar char="•"/>
            </a:pPr>
            <a:r>
              <a:rPr lang="en-US" sz="1400" dirty="0" smtClean="0"/>
              <a:t> Gyms are encouraged to become partners of the </a:t>
            </a:r>
            <a:r>
              <a:rPr lang="en-US" sz="1400" dirty="0" err="1" smtClean="0"/>
              <a:t>programme</a:t>
            </a:r>
            <a:r>
              <a:rPr lang="en-US" sz="1400" dirty="0" smtClean="0"/>
              <a:t>; </a:t>
            </a:r>
          </a:p>
          <a:p>
            <a:pPr>
              <a:buFont typeface="Arial" pitchFamily="34" charset="0"/>
              <a:buChar char="•"/>
            </a:pPr>
            <a:r>
              <a:rPr lang="en-US" sz="1400" dirty="0" smtClean="0"/>
              <a:t> The structural and instrumental requirements necessary to become a Gym for Health have been revised and simplified with a Regional Deliberation. </a:t>
            </a:r>
          </a:p>
          <a:p>
            <a:pPr>
              <a:buFont typeface="Arial" pitchFamily="34" charset="0"/>
              <a:buChar char="•"/>
            </a:pPr>
            <a:endParaRPr lang="en-US" sz="1400" dirty="0" smtClean="0"/>
          </a:p>
          <a:p>
            <a:pPr>
              <a:buFont typeface="Arial" pitchFamily="34" charset="0"/>
              <a:buChar char="•"/>
            </a:pPr>
            <a:endParaRPr lang="en-US" dirty="0" smtClean="0"/>
          </a:p>
          <a:p>
            <a:endParaRPr lang="en-US" dirty="0" smtClean="0"/>
          </a:p>
          <a:p>
            <a:endParaRPr lang="en-US" dirty="0" smtClean="0"/>
          </a:p>
        </p:txBody>
      </p:sp>
      <p:pic>
        <p:nvPicPr>
          <p:cNvPr id="5" name="Immagine 4" descr="C:\Users\federica-michieletto\AppData\Local\Microsoft\Windows\INetCache\Content.Word\Timbri_Scuole-Comune_SenzaLinea-05.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0"/>
            <a:ext cx="2105025" cy="2105025"/>
          </a:xfrm>
          <a:prstGeom prst="rect">
            <a:avLst/>
          </a:prstGeom>
          <a:noFill/>
          <a:ln>
            <a:noFill/>
          </a:ln>
        </p:spPr>
      </p:pic>
    </p:spTree>
    <p:extLst>
      <p:ext uri="{BB962C8B-B14F-4D97-AF65-F5344CB8AC3E}">
        <p14:creationId xmlns:p14="http://schemas.microsoft.com/office/powerpoint/2010/main" val="35570529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testo 3"/>
          <p:cNvSpPr txBox="1">
            <a:spLocks/>
          </p:cNvSpPr>
          <p:nvPr/>
        </p:nvSpPr>
        <p:spPr>
          <a:xfrm>
            <a:off x="4555016" y="3514836"/>
            <a:ext cx="4228182" cy="48249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rgbClr val="404040"/>
                </a:solidFill>
                <a:latin typeface="Helvetica" pitchFamily="2" charset="0"/>
                <a:ea typeface="+mn-ea"/>
                <a:cs typeface="Circular Std Black Italic" panose="020B0604020101020102"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it-IT" sz="1400" dirty="0"/>
          </a:p>
        </p:txBody>
      </p:sp>
      <p:sp>
        <p:nvSpPr>
          <p:cNvPr id="8" name="Segnaposto testo 7"/>
          <p:cNvSpPr>
            <a:spLocks noGrp="1"/>
          </p:cNvSpPr>
          <p:nvPr>
            <p:ph type="body" sz="quarter" idx="15"/>
          </p:nvPr>
        </p:nvSpPr>
        <p:spPr>
          <a:xfrm>
            <a:off x="1691680" y="2276872"/>
            <a:ext cx="6192688" cy="2160240"/>
          </a:xfrm>
        </p:spPr>
        <p:txBody>
          <a:bodyPr>
            <a:noAutofit/>
          </a:bodyPr>
          <a:lstStyle/>
          <a:p>
            <a:r>
              <a:rPr lang="it-IT" sz="3200" dirty="0" err="1" smtClean="0">
                <a:solidFill>
                  <a:srgbClr val="FF0000"/>
                </a:solidFill>
              </a:rPr>
              <a:t>Thank</a:t>
            </a:r>
            <a:r>
              <a:rPr lang="it-IT" sz="3200" dirty="0" smtClean="0">
                <a:solidFill>
                  <a:srgbClr val="FF0000"/>
                </a:solidFill>
              </a:rPr>
              <a:t> </a:t>
            </a:r>
            <a:r>
              <a:rPr lang="it-IT" sz="3200" dirty="0" err="1" smtClean="0">
                <a:solidFill>
                  <a:srgbClr val="FF0000"/>
                </a:solidFill>
              </a:rPr>
              <a:t>you</a:t>
            </a:r>
            <a:r>
              <a:rPr lang="it-IT" sz="3200" dirty="0" smtClean="0">
                <a:solidFill>
                  <a:srgbClr val="FF0000"/>
                </a:solidFill>
              </a:rPr>
              <a:t> </a:t>
            </a:r>
            <a:r>
              <a:rPr lang="it-IT" sz="3200" dirty="0" err="1" smtClean="0">
                <a:solidFill>
                  <a:srgbClr val="FF0000"/>
                </a:solidFill>
              </a:rPr>
              <a:t>for</a:t>
            </a:r>
            <a:r>
              <a:rPr lang="it-IT" sz="3200" dirty="0" smtClean="0">
                <a:solidFill>
                  <a:srgbClr val="FF0000"/>
                </a:solidFill>
              </a:rPr>
              <a:t> </a:t>
            </a:r>
            <a:r>
              <a:rPr lang="it-IT" sz="3200" dirty="0" err="1" smtClean="0">
                <a:solidFill>
                  <a:srgbClr val="FF0000"/>
                </a:solidFill>
              </a:rPr>
              <a:t>your</a:t>
            </a:r>
            <a:r>
              <a:rPr lang="it-IT" sz="3200" dirty="0" smtClean="0">
                <a:solidFill>
                  <a:srgbClr val="FF0000"/>
                </a:solidFill>
              </a:rPr>
              <a:t> </a:t>
            </a:r>
            <a:r>
              <a:rPr lang="it-IT" sz="3200" dirty="0" err="1" smtClean="0">
                <a:solidFill>
                  <a:srgbClr val="FF0000"/>
                </a:solidFill>
              </a:rPr>
              <a:t>attention</a:t>
            </a:r>
            <a:r>
              <a:rPr lang="it-IT" sz="3200" dirty="0" smtClean="0">
                <a:solidFill>
                  <a:srgbClr val="FF0000"/>
                </a:solidFill>
              </a:rPr>
              <a:t>!</a:t>
            </a:r>
            <a:endParaRPr lang="it-IT" sz="3200" dirty="0">
              <a:solidFill>
                <a:srgbClr val="FF0000"/>
              </a:solidFill>
            </a:endParaRPr>
          </a:p>
        </p:txBody>
      </p:sp>
    </p:spTree>
    <p:extLst>
      <p:ext uri="{BB962C8B-B14F-4D97-AF65-F5344CB8AC3E}">
        <p14:creationId xmlns:p14="http://schemas.microsoft.com/office/powerpoint/2010/main" val="22104863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D7B666-D5E6-48CE-B26A-FB5E5C34AF9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1101451"/>
            <a:ext cx="1715190" cy="293105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F6EE670A-A41A-44AD-BC1C-2090365EB5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4153154"/>
            <a:ext cx="1715190" cy="152229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olo 3"/>
          <p:cNvSpPr>
            <a:spLocks noGrp="1"/>
          </p:cNvSpPr>
          <p:nvPr>
            <p:ph type="title"/>
          </p:nvPr>
        </p:nvSpPr>
        <p:spPr>
          <a:xfrm>
            <a:off x="179512" y="2852936"/>
            <a:ext cx="6912768" cy="1143000"/>
          </a:xfrm>
          <a:solidFill>
            <a:schemeClr val="accent6">
              <a:lumMod val="75000"/>
            </a:schemeClr>
          </a:solidFill>
        </p:spPr>
        <p:txBody>
          <a:bodyPr/>
          <a:lstStyle/>
          <a:p>
            <a:r>
              <a:rPr lang="it-IT" i="1" dirty="0" smtClean="0">
                <a:solidFill>
                  <a:schemeClr val="bg1"/>
                </a:solidFill>
              </a:rPr>
              <a:t>1.Data </a:t>
            </a:r>
            <a:r>
              <a:rPr lang="it-IT" i="1" dirty="0" err="1" smtClean="0">
                <a:solidFill>
                  <a:schemeClr val="bg1"/>
                </a:solidFill>
              </a:rPr>
              <a:t>Analisis</a:t>
            </a:r>
            <a:endParaRPr lang="it-IT" dirty="0"/>
          </a:p>
        </p:txBody>
      </p:sp>
    </p:spTree>
    <p:extLst>
      <p:ext uri="{BB962C8B-B14F-4D97-AF65-F5344CB8AC3E}">
        <p14:creationId xmlns:p14="http://schemas.microsoft.com/office/powerpoint/2010/main" val="30710818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Segnaposto contenuto 2"/>
          <p:cNvSpPr>
            <a:spLocks noGrp="1"/>
          </p:cNvSpPr>
          <p:nvPr>
            <p:ph sz="quarter" idx="1"/>
          </p:nvPr>
        </p:nvSpPr>
        <p:spPr>
          <a:xfrm>
            <a:off x="227071" y="3233879"/>
            <a:ext cx="3048785" cy="3141909"/>
          </a:xfrm>
        </p:spPr>
        <p:txBody>
          <a:bodyPr>
            <a:noAutofit/>
          </a:bodyPr>
          <a:lstStyle/>
          <a:p>
            <a:pPr marL="0" indent="0" fontAlgn="ctr">
              <a:spcBef>
                <a:spcPts val="0"/>
              </a:spcBef>
              <a:buNone/>
            </a:pPr>
            <a:r>
              <a:rPr lang="it-IT" sz="1575" b="1" dirty="0" smtClean="0"/>
              <a:t>16 </a:t>
            </a:r>
            <a:r>
              <a:rPr lang="it-IT" sz="1575" b="1" dirty="0" err="1" smtClean="0"/>
              <a:t>variables</a:t>
            </a:r>
            <a:r>
              <a:rPr lang="it-IT" sz="1575" b="1" dirty="0" smtClean="0"/>
              <a:t> </a:t>
            </a:r>
            <a:r>
              <a:rPr lang="it-IT" sz="1575" b="1" dirty="0" err="1" smtClean="0"/>
              <a:t>for</a:t>
            </a:r>
            <a:r>
              <a:rPr lang="it-IT" sz="1575" b="1" dirty="0" smtClean="0"/>
              <a:t> </a:t>
            </a:r>
            <a:r>
              <a:rPr lang="it-IT" sz="1575" b="1" dirty="0" err="1" smtClean="0"/>
              <a:t>lifestyles</a:t>
            </a:r>
            <a:r>
              <a:rPr lang="it-IT" sz="1575" b="1" dirty="0" smtClean="0"/>
              <a:t> </a:t>
            </a:r>
          </a:p>
          <a:p>
            <a:pPr marL="0" indent="0" fontAlgn="ctr">
              <a:spcBef>
                <a:spcPts val="0"/>
              </a:spcBef>
              <a:buNone/>
            </a:pPr>
            <a:endParaRPr lang="it-IT" sz="1575" b="1" dirty="0" smtClean="0"/>
          </a:p>
          <a:p>
            <a:pPr fontAlgn="ctr">
              <a:spcBef>
                <a:spcPts val="0"/>
              </a:spcBef>
            </a:pPr>
            <a:r>
              <a:rPr lang="en-US" sz="1575" dirty="0" smtClean="0"/>
              <a:t>Alcohol (alcohol risk, habitual consumption, binge drinking, drinking outside meals)</a:t>
            </a:r>
          </a:p>
          <a:p>
            <a:pPr fontAlgn="ctr">
              <a:spcBef>
                <a:spcPts val="0"/>
              </a:spcBef>
            </a:pPr>
            <a:r>
              <a:rPr lang="it-IT" sz="1575" dirty="0" smtClean="0"/>
              <a:t>Smoking</a:t>
            </a:r>
            <a:endParaRPr lang="it-IT" sz="1575" dirty="0"/>
          </a:p>
          <a:p>
            <a:pPr fontAlgn="ctr">
              <a:spcBef>
                <a:spcPts val="0"/>
              </a:spcBef>
            </a:pPr>
            <a:r>
              <a:rPr lang="it-IT" sz="1575" dirty="0" err="1" smtClean="0"/>
              <a:t>Physical</a:t>
            </a:r>
            <a:r>
              <a:rPr lang="it-IT" sz="1575" dirty="0" smtClean="0"/>
              <a:t> </a:t>
            </a:r>
            <a:r>
              <a:rPr lang="it-IT" sz="1575" dirty="0" err="1" smtClean="0"/>
              <a:t>inactivity</a:t>
            </a:r>
            <a:endParaRPr lang="it-IT" sz="1575" dirty="0" smtClean="0"/>
          </a:p>
          <a:p>
            <a:pPr fontAlgn="ctr">
              <a:spcBef>
                <a:spcPts val="0"/>
              </a:spcBef>
            </a:pPr>
            <a:r>
              <a:rPr lang="en-US" sz="1575" dirty="0" smtClean="0"/>
              <a:t>Diet (no breakfast, sweets, fats, fish, fruits and vegetables, too many snacks, beef, meat)</a:t>
            </a:r>
          </a:p>
          <a:p>
            <a:pPr fontAlgn="ctr">
              <a:spcBef>
                <a:spcPts val="0"/>
              </a:spcBef>
            </a:pPr>
            <a:r>
              <a:rPr lang="it-IT" sz="1575" dirty="0" err="1" smtClean="0"/>
              <a:t>Overweight</a:t>
            </a:r>
            <a:r>
              <a:rPr lang="it-IT" sz="1575" dirty="0" smtClean="0"/>
              <a:t> and Obese</a:t>
            </a:r>
            <a:endParaRPr lang="it-IT" sz="1650" dirty="0"/>
          </a:p>
        </p:txBody>
      </p:sp>
      <p:pic>
        <p:nvPicPr>
          <p:cNvPr id="1028" name="Picture 4" descr="INDAGINE ISTAT &amp;quot;Aspetti della vita quotidiana&amp;quot; | Comune di Valfurv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744" y="1484784"/>
            <a:ext cx="2800698" cy="1750436"/>
          </a:xfrm>
          <a:prstGeom prst="rect">
            <a:avLst/>
          </a:prstGeom>
          <a:noFill/>
          <a:extLst>
            <a:ext uri="{909E8E84-426E-40DD-AFC4-6F175D3DCCD1}">
              <a14:hiddenFill xmlns:a14="http://schemas.microsoft.com/office/drawing/2010/main">
                <a:solidFill>
                  <a:srgbClr val="FFFFFF"/>
                </a:solidFill>
              </a14:hiddenFill>
            </a:ext>
          </a:extLst>
        </p:spPr>
      </p:pic>
      <p:sp>
        <p:nvSpPr>
          <p:cNvPr id="8" name="Titolo 1">
            <a:extLst>
              <a:ext uri="{FF2B5EF4-FFF2-40B4-BE49-F238E27FC236}">
                <a16:creationId xmlns:a16="http://schemas.microsoft.com/office/drawing/2014/main" id="{ADD0974B-353A-41BB-80B4-B43806748CD1}"/>
              </a:ext>
            </a:extLst>
          </p:cNvPr>
          <p:cNvSpPr txBox="1">
            <a:spLocks/>
          </p:cNvSpPr>
          <p:nvPr/>
        </p:nvSpPr>
        <p:spPr>
          <a:xfrm>
            <a:off x="4017" y="332656"/>
            <a:ext cx="9144000" cy="691457"/>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it-IT" sz="3200" b="1" dirty="0" smtClean="0">
                <a:latin typeface="+mn-lt"/>
              </a:rPr>
              <a:t>The </a:t>
            </a:r>
            <a:r>
              <a:rPr lang="it-IT" sz="3200" b="1" dirty="0" err="1" smtClean="0">
                <a:latin typeface="+mn-lt"/>
              </a:rPr>
              <a:t>variables</a:t>
            </a:r>
            <a:r>
              <a:rPr lang="it-IT" sz="3200" b="1" dirty="0" smtClean="0">
                <a:latin typeface="+mn-lt"/>
              </a:rPr>
              <a:t> </a:t>
            </a:r>
            <a:r>
              <a:rPr lang="it-IT" sz="3200" b="1" dirty="0" err="1" smtClean="0">
                <a:latin typeface="+mn-lt"/>
              </a:rPr>
              <a:t>utilised</a:t>
            </a:r>
            <a:endParaRPr lang="it-IT" sz="3200" b="1" dirty="0">
              <a:latin typeface="+mn-lt"/>
            </a:endParaRPr>
          </a:p>
        </p:txBody>
      </p:sp>
      <p:graphicFrame>
        <p:nvGraphicFramePr>
          <p:cNvPr id="6" name="Tabella 5">
            <a:extLst>
              <a:ext uri="{FF2B5EF4-FFF2-40B4-BE49-F238E27FC236}">
                <a16:creationId xmlns:a16="http://schemas.microsoft.com/office/drawing/2014/main" id="{3C9F22CB-4C4C-47DE-969A-A994D93C0461}"/>
              </a:ext>
            </a:extLst>
          </p:cNvPr>
          <p:cNvGraphicFramePr>
            <a:graphicFrameLocks noGrp="1"/>
          </p:cNvGraphicFramePr>
          <p:nvPr>
            <p:extLst>
              <p:ext uri="{D42A27DB-BD31-4B8C-83A1-F6EECF244321}">
                <p14:modId xmlns:p14="http://schemas.microsoft.com/office/powerpoint/2010/main" val="2984973322"/>
              </p:ext>
            </p:extLst>
          </p:nvPr>
        </p:nvGraphicFramePr>
        <p:xfrm>
          <a:off x="3347864" y="2341100"/>
          <a:ext cx="5616624" cy="4247828"/>
        </p:xfrm>
        <a:graphic>
          <a:graphicData uri="http://schemas.openxmlformats.org/drawingml/2006/table">
            <a:tbl>
              <a:tblPr firstRow="1" firstCol="1" bandRow="1"/>
              <a:tblGrid>
                <a:gridCol w="1431431">
                  <a:extLst>
                    <a:ext uri="{9D8B030D-6E8A-4147-A177-3AD203B41FA5}">
                      <a16:colId xmlns:a16="http://schemas.microsoft.com/office/drawing/2014/main" val="79264905"/>
                    </a:ext>
                  </a:extLst>
                </a:gridCol>
                <a:gridCol w="4185193">
                  <a:extLst>
                    <a:ext uri="{9D8B030D-6E8A-4147-A177-3AD203B41FA5}">
                      <a16:colId xmlns:a16="http://schemas.microsoft.com/office/drawing/2014/main" val="123324901"/>
                    </a:ext>
                  </a:extLst>
                </a:gridCol>
              </a:tblGrid>
              <a:tr h="248558">
                <a:tc>
                  <a:txBody>
                    <a:bodyPr/>
                    <a:lstStyle/>
                    <a:p>
                      <a:pPr marL="0" algn="l" defTabSz="914400" rtl="0" eaLnBrk="1" latinLnBrk="0" hangingPunct="1">
                        <a:lnSpc>
                          <a:spcPct val="107000"/>
                        </a:lnSpc>
                        <a:spcAft>
                          <a:spcPts val="800"/>
                        </a:spcAft>
                      </a:pPr>
                      <a:r>
                        <a:rPr lang="it-IT" sz="1400" b="1" kern="1200" dirty="0" err="1"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Category</a:t>
                      </a:r>
                      <a:endParaRPr lang="it-IT" sz="14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it-IT" sz="1400" b="1" dirty="0" err="1" smtClean="0">
                          <a:effectLst/>
                          <a:latin typeface="Calibri" panose="020F0502020204030204" pitchFamily="34" charset="0"/>
                          <a:ea typeface="Calibri" panose="020F0502020204030204" pitchFamily="34" charset="0"/>
                          <a:cs typeface="Times New Roman" panose="02020603050405020304" pitchFamily="18" charset="0"/>
                        </a:rPr>
                        <a:t>Variable</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9290626"/>
                  </a:ext>
                </a:extLst>
              </a:tr>
              <a:tr h="285816">
                <a:tc>
                  <a:txBody>
                    <a:bodyPr/>
                    <a:lstStyle/>
                    <a:p>
                      <a:pPr>
                        <a:lnSpc>
                          <a:spcPct val="107000"/>
                        </a:lnSpc>
                        <a:spcAft>
                          <a:spcPts val="800"/>
                        </a:spcAft>
                      </a:pP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Education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Degree (low and medium </a:t>
                      </a:r>
                      <a:r>
                        <a:rPr lang="en-US" sz="1400" dirty="0" err="1" smtClean="0">
                          <a:effectLst/>
                          <a:latin typeface="Calibri" panose="020F0502020204030204" pitchFamily="34" charset="0"/>
                          <a:ea typeface="Calibri" panose="020F0502020204030204" pitchFamily="34" charset="0"/>
                          <a:cs typeface="Times New Roman" panose="02020603050405020304" pitchFamily="18" charset="0"/>
                        </a:rPr>
                        <a:t>vs</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high)</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757351"/>
                  </a:ext>
                </a:extLst>
              </a:tr>
              <a:tr h="745674">
                <a:tc rowSpan="3">
                  <a:txBody>
                    <a:bodyPr/>
                    <a:lstStyle/>
                    <a:p>
                      <a:pPr>
                        <a:lnSpc>
                          <a:spcPct val="107000"/>
                        </a:lnSpc>
                        <a:spcAft>
                          <a:spcPts val="800"/>
                        </a:spcAft>
                      </a:pPr>
                      <a:r>
                        <a:rPr lang="it-IT" sz="1400" kern="1200" dirty="0" err="1"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Economic</a:t>
                      </a:r>
                      <a:r>
                        <a:rPr lang="it-IT" sz="14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it-IT" sz="1400" kern="1200" dirty="0" err="1"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conditions</a:t>
                      </a:r>
                      <a:endParaRPr lang="it-IT" sz="14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4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Economic situation (not at all or not very satisfied with the economic situation </a:t>
                      </a:r>
                      <a:r>
                        <a:rPr lang="en-US" sz="1400" dirty="0" err="1"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vs</a:t>
                      </a:r>
                      <a:r>
                        <a:rPr lang="en-US" sz="14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 very or quite satisfied</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860563"/>
                  </a:ext>
                </a:extLst>
              </a:tr>
              <a:tr h="248558">
                <a:tc vMerge="1">
                  <a:txBody>
                    <a:bodyPr/>
                    <a:lstStyle/>
                    <a:p>
                      <a:endParaRPr lang="it-IT"/>
                    </a:p>
                  </a:txBody>
                  <a:tcPr/>
                </a:tc>
                <a:tc>
                  <a:txBody>
                    <a:bodyPr/>
                    <a:lstStyle/>
                    <a:p>
                      <a:pPr>
                        <a:lnSpc>
                          <a:spcPct val="107000"/>
                        </a:lnSpc>
                        <a:spcAft>
                          <a:spcPts val="800"/>
                        </a:spcAft>
                      </a:pPr>
                      <a:r>
                        <a:rPr lang="en-US" sz="14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Economic comparison (worsened </a:t>
                      </a:r>
                      <a:r>
                        <a:rPr lang="en-US" sz="1400" dirty="0" err="1"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vs</a:t>
                      </a:r>
                      <a:r>
                        <a:rPr lang="en-US" sz="14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 equal/improved</a:t>
                      </a:r>
                      <a:r>
                        <a:rPr lang="it-IT" sz="1400" i="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it-IT" sz="1400" i="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7136774"/>
                  </a:ext>
                </a:extLst>
              </a:tr>
              <a:tr h="248558">
                <a:tc vMerge="1">
                  <a:txBody>
                    <a:bodyPr/>
                    <a:lstStyle/>
                    <a:p>
                      <a:endParaRPr lang="it-IT"/>
                    </a:p>
                  </a:txBody>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4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rPr>
                        <a:t>Material poverty (having less than 5 out of 8 assets)</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8259747"/>
                  </a:ext>
                </a:extLst>
              </a:tr>
              <a:tr h="310876">
                <a:tc>
                  <a:txBody>
                    <a:bodyPr/>
                    <a:lstStyle/>
                    <a:p>
                      <a:pPr>
                        <a:lnSpc>
                          <a:spcPct val="107000"/>
                        </a:lnSpc>
                        <a:spcAft>
                          <a:spcPts val="800"/>
                        </a:spcAft>
                      </a:pP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Employment</a:t>
                      </a:r>
                      <a:r>
                        <a:rPr lang="it-IT" sz="1400" dirty="0" smtClean="0">
                          <a:effectLst/>
                          <a:latin typeface="Calibri" panose="020F0502020204030204" pitchFamily="34" charset="0"/>
                          <a:ea typeface="Calibri" panose="020F0502020204030204" pitchFamily="34" charset="0"/>
                          <a:cs typeface="Times New Roman" panose="02020603050405020304" pitchFamily="18" charset="0"/>
                        </a:rPr>
                        <a:t> </a:t>
                      </a: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condition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nSpc>
                          <a:spcPct val="107000"/>
                        </a:lnSpc>
                        <a:buFont typeface="Calibri" panose="020F0502020204030204" pitchFamily="34" charset="0"/>
                        <a:buNone/>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Inactive unemployed working condition, active</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117010"/>
                  </a:ext>
                </a:extLst>
              </a:tr>
              <a:tr h="497115">
                <a:tc rowSpan="2">
                  <a:txBody>
                    <a:bodyPr/>
                    <a:lstStyle/>
                    <a:p>
                      <a:pPr>
                        <a:lnSpc>
                          <a:spcPct val="107000"/>
                        </a:lnSpc>
                        <a:spcAft>
                          <a:spcPts val="800"/>
                        </a:spcAft>
                      </a:pPr>
                      <a:r>
                        <a:rPr lang="it-IT" sz="14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Social capital</a:t>
                      </a:r>
                      <a:endParaRPr lang="it-IT" sz="14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nSpc>
                          <a:spcPct val="107000"/>
                        </a:lnSpc>
                        <a:buFont typeface="Calibri" panose="020F0502020204030204" pitchFamily="34" charset="0"/>
                        <a:buNone/>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No support, no neighbors, family or friends to rely on </a:t>
                      </a:r>
                      <a:r>
                        <a:rPr lang="en-US" sz="1400" dirty="0" err="1" smtClean="0">
                          <a:effectLst/>
                          <a:latin typeface="Calibri" panose="020F0502020204030204" pitchFamily="34" charset="0"/>
                          <a:ea typeface="Calibri" panose="020F0502020204030204" pitchFamily="34" charset="0"/>
                          <a:cs typeface="Times New Roman" panose="02020603050405020304" pitchFamily="18" charset="0"/>
                        </a:rPr>
                        <a:t>vs</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have at least one of these support</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1266721"/>
                  </a:ext>
                </a:extLst>
              </a:tr>
              <a:tr h="745674">
                <a:tc vMerge="1">
                  <a:txBody>
                    <a:bodyPr/>
                    <a:lstStyle/>
                    <a:p>
                      <a:endParaRPr lang="it-IT"/>
                    </a:p>
                  </a:txBody>
                  <a:tcPr/>
                </a:tc>
                <a:tc>
                  <a:txBody>
                    <a:bodyPr/>
                    <a:lstStyle/>
                    <a:p>
                      <a:pPr marL="0" lvl="0" indent="0">
                        <a:lnSpc>
                          <a:spcPct val="107000"/>
                        </a:lnSpc>
                        <a:buFont typeface="Calibri" panose="020F0502020204030204" pitchFamily="34" charset="0"/>
                        <a:buNone/>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Do not have satisfactory relationships with at least 2 categories</a:t>
                      </a:r>
                      <a:r>
                        <a:rPr lang="en-US" sz="1400" baseline="0" dirty="0" smtClean="0">
                          <a:effectLst/>
                          <a:latin typeface="Calibri" panose="020F0502020204030204" pitchFamily="34" charset="0"/>
                          <a:ea typeface="Calibri" panose="020F0502020204030204" pitchFamily="34" charset="0"/>
                          <a:cs typeface="Times New Roman" panose="02020603050405020304" pitchFamily="18" charset="0"/>
                        </a:rPr>
                        <a:t> among</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friends, family and leisure </a:t>
                      </a:r>
                      <a:r>
                        <a:rPr lang="en-US" sz="1400" dirty="0" err="1" smtClean="0">
                          <a:effectLst/>
                          <a:latin typeface="Calibri" panose="020F0502020204030204" pitchFamily="34" charset="0"/>
                          <a:ea typeface="Calibri" panose="020F0502020204030204" pitchFamily="34" charset="0"/>
                          <a:cs typeface="Times New Roman" panose="02020603050405020304" pitchFamily="18" charset="0"/>
                        </a:rPr>
                        <a:t>vs</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having</a:t>
                      </a:r>
                      <a:endParaRPr lang="it-IT"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0090121"/>
                  </a:ext>
                </a:extLst>
              </a:tr>
              <a:tr h="328671">
                <a:tc rowSpan="2">
                  <a:txBody>
                    <a:bodyPr/>
                    <a:lstStyle/>
                    <a:p>
                      <a:pPr>
                        <a:lnSpc>
                          <a:spcPct val="107000"/>
                        </a:lnSpc>
                        <a:spcAft>
                          <a:spcPts val="800"/>
                        </a:spcAft>
                      </a:pPr>
                      <a:r>
                        <a:rPr lang="it-IT" sz="1400" kern="1200" dirty="0" err="1"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Residential</a:t>
                      </a:r>
                      <a:r>
                        <a:rPr lang="it-IT" sz="14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it-IT" sz="1400" kern="1200" dirty="0" err="1"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setting</a:t>
                      </a:r>
                      <a:endParaRPr lang="it-IT" sz="14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nSpc>
                          <a:spcPct val="107000"/>
                        </a:lnSpc>
                        <a:buFont typeface="Calibri" panose="020F0502020204030204" pitchFamily="34" charset="0"/>
                        <a:buNone/>
                      </a:pP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Housing</a:t>
                      </a:r>
                      <a:r>
                        <a:rPr lang="it-IT" sz="1400" dirty="0" smtClean="0">
                          <a:effectLst/>
                          <a:latin typeface="Calibri" panose="020F0502020204030204" pitchFamily="34" charset="0"/>
                          <a:ea typeface="Calibri" panose="020F0502020204030204" pitchFamily="34" charset="0"/>
                          <a:cs typeface="Times New Roman" panose="02020603050405020304" pitchFamily="18" charset="0"/>
                        </a:rPr>
                        <a:t> </a:t>
                      </a: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deprivation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848399"/>
                  </a:ext>
                </a:extLst>
              </a:tr>
              <a:tr h="452735">
                <a:tc vMerge="1">
                  <a:txBody>
                    <a:bodyPr/>
                    <a:lstStyle/>
                    <a:p>
                      <a:endParaRPr lang="it-IT"/>
                    </a:p>
                  </a:txBody>
                  <a:tcPr/>
                </a:tc>
                <a:tc>
                  <a:txBody>
                    <a:bodyPr/>
                    <a:lstStyle/>
                    <a:p>
                      <a:pPr marL="0" lvl="0" indent="0">
                        <a:lnSpc>
                          <a:spcPct val="107000"/>
                        </a:lnSpc>
                        <a:buFont typeface="Calibri" panose="020F0502020204030204" pitchFamily="34" charset="0"/>
                        <a:buNone/>
                      </a:pP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Contextual</a:t>
                      </a:r>
                      <a:r>
                        <a:rPr lang="it-IT" sz="1400" dirty="0" smtClean="0">
                          <a:effectLst/>
                          <a:latin typeface="Calibri" panose="020F0502020204030204" pitchFamily="34" charset="0"/>
                          <a:ea typeface="Calibri" panose="020F0502020204030204" pitchFamily="34" charset="0"/>
                          <a:cs typeface="Times New Roman" panose="02020603050405020304" pitchFamily="18" charset="0"/>
                        </a:rPr>
                        <a:t> </a:t>
                      </a:r>
                      <a:r>
                        <a:rPr lang="it-IT" sz="1400" dirty="0" err="1" smtClean="0">
                          <a:effectLst/>
                          <a:latin typeface="Calibri" panose="020F0502020204030204" pitchFamily="34" charset="0"/>
                          <a:ea typeface="Calibri" panose="020F0502020204030204" pitchFamily="34" charset="0"/>
                          <a:cs typeface="Times New Roman" panose="02020603050405020304" pitchFamily="18" charset="0"/>
                        </a:rPr>
                        <a:t>deprivation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282" marR="20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1613817"/>
                  </a:ext>
                </a:extLst>
              </a:tr>
            </a:tbl>
          </a:graphicData>
        </a:graphic>
      </p:graphicFrame>
      <p:sp>
        <p:nvSpPr>
          <p:cNvPr id="2" name="Rettangolo con angoli arrotondati 1">
            <a:extLst>
              <a:ext uri="{FF2B5EF4-FFF2-40B4-BE49-F238E27FC236}">
                <a16:creationId xmlns:a16="http://schemas.microsoft.com/office/drawing/2014/main" id="{88F0ED76-5A9C-4C1B-8D1C-F6CB8D5731C9}"/>
              </a:ext>
            </a:extLst>
          </p:cNvPr>
          <p:cNvSpPr/>
          <p:nvPr/>
        </p:nvSpPr>
        <p:spPr>
          <a:xfrm>
            <a:off x="3347864" y="1484784"/>
            <a:ext cx="5521124" cy="61371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50" b="1" dirty="0" smtClean="0"/>
              <a:t>From 54 different of socioeconomic position variables 9 indicators were selected</a:t>
            </a:r>
            <a:endParaRPr lang="it-IT" sz="1650" b="1" dirty="0"/>
          </a:p>
        </p:txBody>
      </p:sp>
    </p:spTree>
    <p:extLst>
      <p:ext uri="{BB962C8B-B14F-4D97-AF65-F5344CB8AC3E}">
        <p14:creationId xmlns:p14="http://schemas.microsoft.com/office/powerpoint/2010/main" val="3816433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87624" y="332656"/>
            <a:ext cx="7727731" cy="7794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1">
              <a:lnSpc>
                <a:spcPct val="115000"/>
              </a:lnSpc>
              <a:spcAft>
                <a:spcPts val="0"/>
              </a:spcAft>
            </a:pPr>
            <a:r>
              <a:rPr lang="en-US" sz="2000" b="1" dirty="0" smtClean="0">
                <a:latin typeface="Calibri" panose="020F0502020204030204" pitchFamily="34" charset="0"/>
                <a:ea typeface="Calibri" panose="020F0502020204030204" pitchFamily="34" charset="0"/>
                <a:cs typeface="Calibri" panose="020F0502020204030204" pitchFamily="34" charset="0"/>
              </a:rPr>
              <a:t>Inequalities are frequent and there is no indicator for which there are no significant associations with at least one social determinant</a:t>
            </a:r>
            <a:endParaRPr lang="it-IT"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CasellaDiTesto 4"/>
          <p:cNvSpPr txBox="1"/>
          <p:nvPr/>
        </p:nvSpPr>
        <p:spPr>
          <a:xfrm>
            <a:off x="424684" y="1626803"/>
            <a:ext cx="3485246" cy="369332"/>
          </a:xfrm>
          <a:prstGeom prst="rect">
            <a:avLst/>
          </a:prstGeom>
          <a:solidFill>
            <a:srgbClr val="0070C0"/>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it-IT" dirty="0" smtClean="0"/>
              <a:t>Smoking</a:t>
            </a:r>
            <a:endParaRPr lang="it-IT" dirty="0"/>
          </a:p>
        </p:txBody>
      </p:sp>
      <p:sp>
        <p:nvSpPr>
          <p:cNvPr id="6" name="Rettangolo 5"/>
          <p:cNvSpPr/>
          <p:nvPr/>
        </p:nvSpPr>
        <p:spPr>
          <a:xfrm>
            <a:off x="773724" y="2122743"/>
            <a:ext cx="3024336" cy="1455014"/>
          </a:xfrm>
          <a:prstGeom prst="rect">
            <a:avLst/>
          </a:prstGeom>
        </p:spPr>
        <p:txBody>
          <a:bodyPr wrap="square">
            <a:spAutoFit/>
          </a:bodyPr>
          <a:lstStyle/>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UNEMPLOYMENT </a:t>
            </a:r>
          </a:p>
          <a:p>
            <a:pPr marL="0" lvl="1">
              <a:lnSpc>
                <a:spcPct val="115000"/>
              </a:lnSpc>
              <a:spcAft>
                <a:spcPts val="0"/>
              </a:spcAft>
            </a:pPr>
            <a:endParaRPr lang="it-IT" sz="1100" dirty="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FEMALES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UNEMPLOYMENT </a:t>
            </a:r>
          </a:p>
        </p:txBody>
      </p:sp>
      <p:sp>
        <p:nvSpPr>
          <p:cNvPr id="7" name="CasellaDiTesto 6"/>
          <p:cNvSpPr txBox="1"/>
          <p:nvPr/>
        </p:nvSpPr>
        <p:spPr>
          <a:xfrm>
            <a:off x="424684" y="4146157"/>
            <a:ext cx="3485246" cy="369332"/>
          </a:xfrm>
          <a:prstGeom prst="rect">
            <a:avLst/>
          </a:prstGeom>
          <a:solidFill>
            <a:schemeClr val="accent3"/>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it-IT" dirty="0" smtClean="0"/>
              <a:t>SCORRETTA ALIMENTAZIONE</a:t>
            </a:r>
            <a:endParaRPr lang="it-IT" dirty="0"/>
          </a:p>
        </p:txBody>
      </p:sp>
      <p:sp>
        <p:nvSpPr>
          <p:cNvPr id="8" name="Rettangolo 7"/>
          <p:cNvSpPr/>
          <p:nvPr/>
        </p:nvSpPr>
        <p:spPr>
          <a:xfrm>
            <a:off x="669570" y="4528485"/>
            <a:ext cx="3312368" cy="1844351"/>
          </a:xfrm>
          <a:prstGeom prst="rect">
            <a:avLst/>
          </a:prstGeom>
        </p:spPr>
        <p:txBody>
          <a:bodyPr wrap="square">
            <a:spAutoFit/>
          </a:bodyPr>
          <a:lstStyle/>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UNEMPLOYMENT </a:t>
            </a:r>
          </a:p>
          <a:p>
            <a:pPr marL="0" lvl="1">
              <a:lnSpc>
                <a:spcPct val="115000"/>
              </a:lnSpc>
            </a:pPr>
            <a:r>
              <a:rPr lang="it-IT" sz="1100" b="1" dirty="0" smtClean="0">
                <a:latin typeface="Calibri" panose="020F0502020204030204" pitchFamily="34" charset="0"/>
                <a:ea typeface="Calibri" panose="020F0502020204030204" pitchFamily="34" charset="0"/>
                <a:cs typeface="Calibri" panose="020F0502020204030204" pitchFamily="34" charset="0"/>
              </a:rPr>
              <a:t>-UNSATISFACTORUY RELATIONSHIPS</a:t>
            </a:r>
            <a:endParaRPr lang="it-IT" sz="1100" b="1" dirty="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endParaRPr lang="it-IT" sz="1100" dirty="0" smtClean="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endParaRPr lang="it-IT" sz="1100" dirty="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FEMALES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TITOLO </a:t>
            </a:r>
            <a:r>
              <a:rPr lang="it-IT" sz="1100" b="1" dirty="0">
                <a:latin typeface="Calibri" panose="020F0502020204030204" pitchFamily="34" charset="0"/>
                <a:ea typeface="Calibri" panose="020F0502020204030204" pitchFamily="34" charset="0"/>
                <a:cs typeface="Calibri" panose="020F0502020204030204" pitchFamily="34" charset="0"/>
              </a:rPr>
              <a:t>STUDIO – </a:t>
            </a:r>
            <a:r>
              <a:rPr lang="it-IT" sz="1100" b="1" dirty="0" smtClean="0">
                <a:latin typeface="Calibri" panose="020F0502020204030204" pitchFamily="34" charset="0"/>
                <a:ea typeface="Calibri" panose="020F0502020204030204" pitchFamily="34" charset="0"/>
                <a:cs typeface="Calibri" panose="020F0502020204030204" pitchFamily="34" charset="0"/>
              </a:rPr>
              <a:t>UNSATISFACTORUY RELATIONSHIPS</a:t>
            </a:r>
            <a:endParaRPr lang="it-IT" sz="1100" b="1" dirty="0">
              <a:latin typeface="Calibri" panose="020F0502020204030204" pitchFamily="34" charset="0"/>
              <a:ea typeface="Calibri" panose="020F0502020204030204" pitchFamily="34" charset="0"/>
              <a:cs typeface="Calibri" panose="020F0502020204030204" pitchFamily="34" charset="0"/>
            </a:endParaRPr>
          </a:p>
        </p:txBody>
      </p:sp>
      <p:sp>
        <p:nvSpPr>
          <p:cNvPr id="9" name="CasellaDiTesto 8"/>
          <p:cNvSpPr txBox="1"/>
          <p:nvPr/>
        </p:nvSpPr>
        <p:spPr>
          <a:xfrm>
            <a:off x="5147284" y="4123672"/>
            <a:ext cx="3731198" cy="369332"/>
          </a:xfrm>
          <a:prstGeom prst="rect">
            <a:avLst/>
          </a:prstGeom>
          <a:solidFill>
            <a:schemeClr val="accent6"/>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it-IT" dirty="0" smtClean="0">
                <a:solidFill>
                  <a:schemeClr val="tx1"/>
                </a:solidFill>
              </a:rPr>
              <a:t>INATTIVITA’ FISICA</a:t>
            </a:r>
            <a:endParaRPr lang="it-IT" dirty="0">
              <a:solidFill>
                <a:schemeClr val="tx1"/>
              </a:solidFill>
            </a:endParaRPr>
          </a:p>
        </p:txBody>
      </p:sp>
      <p:sp>
        <p:nvSpPr>
          <p:cNvPr id="10" name="Rettangolo 9"/>
          <p:cNvSpPr/>
          <p:nvPr/>
        </p:nvSpPr>
        <p:spPr>
          <a:xfrm>
            <a:off x="5508104" y="4653136"/>
            <a:ext cx="3226362" cy="1844351"/>
          </a:xfrm>
          <a:prstGeom prst="rect">
            <a:avLst/>
          </a:prstGeom>
        </p:spPr>
        <p:txBody>
          <a:bodyPr wrap="square">
            <a:spAutoFit/>
          </a:bodyPr>
          <a:lstStyle/>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UNEMPLOYMENT </a:t>
            </a:r>
          </a:p>
          <a:p>
            <a:pPr marL="0" lvl="1">
              <a:lnSpc>
                <a:spcPct val="115000"/>
              </a:lnSpc>
            </a:pPr>
            <a:r>
              <a:rPr lang="it-IT" sz="1100" b="1" dirty="0" smtClean="0">
                <a:latin typeface="Calibri" panose="020F0502020204030204" pitchFamily="34" charset="0"/>
                <a:ea typeface="Calibri" panose="020F0502020204030204" pitchFamily="34" charset="0"/>
                <a:cs typeface="Calibri" panose="020F0502020204030204" pitchFamily="34" charset="0"/>
              </a:rPr>
              <a:t>-UNSATISFACTORUY RELATIONSHIPS</a:t>
            </a:r>
          </a:p>
          <a:p>
            <a:pPr marL="0" lvl="1">
              <a:lnSpc>
                <a:spcPct val="115000"/>
              </a:lnSpc>
              <a:spcAft>
                <a:spcPts val="0"/>
              </a:spcAft>
            </a:pPr>
            <a:endParaRPr lang="it-IT" sz="1100" dirty="0" smtClean="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FEMALES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EDUCATION– ECONOMIC SITUATION – TITOLO STUDIO – UNSATISFACTORUY RELATIONSHIPS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NO SOCIAL SUPPORT</a:t>
            </a:r>
            <a:endParaRPr lang="it-IT" sz="1100" b="1" dirty="0">
              <a:latin typeface="Calibri" panose="020F0502020204030204" pitchFamily="34" charset="0"/>
              <a:ea typeface="Calibri" panose="020F0502020204030204" pitchFamily="34" charset="0"/>
              <a:cs typeface="Calibri" panose="020F0502020204030204" pitchFamily="34" charset="0"/>
            </a:endParaRPr>
          </a:p>
        </p:txBody>
      </p:sp>
      <p:sp>
        <p:nvSpPr>
          <p:cNvPr id="11" name="Freccia a destra 10"/>
          <p:cNvSpPr/>
          <p:nvPr/>
        </p:nvSpPr>
        <p:spPr>
          <a:xfrm>
            <a:off x="147017" y="421168"/>
            <a:ext cx="1008112"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Immagine 13"/>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40264" y="2131604"/>
            <a:ext cx="417998" cy="591119"/>
          </a:xfrm>
          <a:prstGeom prst="rect">
            <a:avLst/>
          </a:prstGeom>
        </p:spPr>
      </p:pic>
      <p:pic>
        <p:nvPicPr>
          <p:cNvPr id="15" name="Picture 2" descr="Donna | Icona Gratis"/>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7185" y="2971672"/>
            <a:ext cx="556539" cy="677855"/>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15"/>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118504" y="4863756"/>
            <a:ext cx="417998" cy="591119"/>
          </a:xfrm>
          <a:prstGeom prst="rect">
            <a:avLst/>
          </a:prstGeom>
        </p:spPr>
      </p:pic>
      <p:pic>
        <p:nvPicPr>
          <p:cNvPr id="17" name="Picture 2" descr="Donna | Icona Gratis"/>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52172" y="5852858"/>
            <a:ext cx="556539" cy="677855"/>
          </a:xfrm>
          <a:prstGeom prst="rect">
            <a:avLst/>
          </a:prstGeom>
          <a:noFill/>
          <a:extLst>
            <a:ext uri="{909E8E84-426E-40DD-AFC4-6F175D3DCCD1}">
              <a14:hiddenFill xmlns:a14="http://schemas.microsoft.com/office/drawing/2010/main">
                <a:solidFill>
                  <a:srgbClr val="FFFFFF"/>
                </a:solidFill>
              </a14:hiddenFill>
            </a:ext>
          </a:extLst>
        </p:spPr>
      </p:pic>
      <p:pic>
        <p:nvPicPr>
          <p:cNvPr id="18" name="Immagine 17"/>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62833" y="4660356"/>
            <a:ext cx="417998" cy="591119"/>
          </a:xfrm>
          <a:prstGeom prst="rect">
            <a:avLst/>
          </a:prstGeom>
        </p:spPr>
      </p:pic>
      <p:pic>
        <p:nvPicPr>
          <p:cNvPr id="19" name="Picture 2" descr="Donna | Icona Gratis"/>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6501" y="5649458"/>
            <a:ext cx="556539" cy="677855"/>
          </a:xfrm>
          <a:prstGeom prst="rect">
            <a:avLst/>
          </a:prstGeom>
          <a:noFill/>
          <a:extLst>
            <a:ext uri="{909E8E84-426E-40DD-AFC4-6F175D3DCCD1}">
              <a14:hiddenFill xmlns:a14="http://schemas.microsoft.com/office/drawing/2010/main">
                <a:solidFill>
                  <a:srgbClr val="FFFFFF"/>
                </a:solidFill>
              </a14:hiddenFill>
            </a:ext>
          </a:extLst>
        </p:spPr>
      </p:pic>
      <p:sp>
        <p:nvSpPr>
          <p:cNvPr id="20" name="CasellaDiTesto 19"/>
          <p:cNvSpPr txBox="1"/>
          <p:nvPr/>
        </p:nvSpPr>
        <p:spPr>
          <a:xfrm>
            <a:off x="5113388" y="1642409"/>
            <a:ext cx="3837102"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it-IT" dirty="0" smtClean="0"/>
              <a:t>ALCOL</a:t>
            </a:r>
            <a:endParaRPr lang="it-IT" dirty="0"/>
          </a:p>
        </p:txBody>
      </p:sp>
      <p:sp>
        <p:nvSpPr>
          <p:cNvPr id="21" name="Rettangolo 20"/>
          <p:cNvSpPr/>
          <p:nvPr/>
        </p:nvSpPr>
        <p:spPr>
          <a:xfrm>
            <a:off x="5580112" y="2276872"/>
            <a:ext cx="3045014" cy="1260345"/>
          </a:xfrm>
          <a:prstGeom prst="rect">
            <a:avLst/>
          </a:prstGeom>
        </p:spPr>
        <p:txBody>
          <a:bodyPr wrap="square">
            <a:spAutoFit/>
          </a:bodyPr>
          <a:lstStyle/>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MALES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ECONOMIC SITUATION – WORKING CONDITIONS</a:t>
            </a:r>
          </a:p>
          <a:p>
            <a:pPr marL="0" lvl="1">
              <a:lnSpc>
                <a:spcPct val="115000"/>
              </a:lnSpc>
              <a:spcAft>
                <a:spcPts val="0"/>
              </a:spcAft>
            </a:pPr>
            <a:r>
              <a:rPr lang="it-IT" sz="1100" b="1" dirty="0" smtClean="0">
                <a:latin typeface="Calibri" panose="020F0502020204030204" pitchFamily="34" charset="0"/>
                <a:ea typeface="Calibri" panose="020F0502020204030204" pitchFamily="34" charset="0"/>
                <a:cs typeface="Calibri" panose="020F0502020204030204" pitchFamily="34" charset="0"/>
              </a:rPr>
              <a:t> </a:t>
            </a:r>
          </a:p>
          <a:p>
            <a:pPr marL="0" lvl="1">
              <a:lnSpc>
                <a:spcPct val="115000"/>
              </a:lnSpc>
              <a:spcAft>
                <a:spcPts val="0"/>
              </a:spcAft>
            </a:pPr>
            <a:endParaRPr lang="it-IT" sz="1100" dirty="0">
              <a:latin typeface="Calibri" panose="020F0502020204030204" pitchFamily="34" charset="0"/>
              <a:ea typeface="Calibri" panose="020F0502020204030204" pitchFamily="34" charset="0"/>
              <a:cs typeface="Calibri" panose="020F0502020204030204" pitchFamily="34" charset="0"/>
            </a:endParaRPr>
          </a:p>
          <a:p>
            <a:pPr marL="0" lvl="1">
              <a:lnSpc>
                <a:spcPct val="115000"/>
              </a:lnSpc>
              <a:spcAft>
                <a:spcPts val="0"/>
              </a:spcAft>
            </a:pPr>
            <a:r>
              <a:rPr lang="it-IT" sz="1100" dirty="0" smtClean="0">
                <a:latin typeface="Calibri" panose="020F0502020204030204" pitchFamily="34" charset="0"/>
                <a:ea typeface="Calibri" panose="020F0502020204030204" pitchFamily="34" charset="0"/>
                <a:cs typeface="Calibri" panose="020F0502020204030204" pitchFamily="34" charset="0"/>
              </a:rPr>
              <a:t>FEMALES</a:t>
            </a:r>
          </a:p>
          <a:p>
            <a:pPr marL="0" lvl="1">
              <a:lnSpc>
                <a:spcPct val="115000"/>
              </a:lnSpc>
              <a:spcAft>
                <a:spcPts val="0"/>
              </a:spcAft>
            </a:pPr>
            <a:r>
              <a:rPr lang="it-IT" sz="1100" b="1" i="1" dirty="0" smtClean="0">
                <a:latin typeface="Calibri" panose="020F0502020204030204" pitchFamily="34" charset="0"/>
                <a:ea typeface="Calibri" panose="020F0502020204030204" pitchFamily="34" charset="0"/>
                <a:cs typeface="Calibri" panose="020F0502020204030204" pitchFamily="34" charset="0"/>
              </a:rPr>
              <a:t>HOUSING DIFFICULTIES</a:t>
            </a:r>
          </a:p>
        </p:txBody>
      </p:sp>
      <p:pic>
        <p:nvPicPr>
          <p:cNvPr id="22" name="Immagine 21"/>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147284" y="2198877"/>
            <a:ext cx="417998" cy="591119"/>
          </a:xfrm>
          <a:prstGeom prst="rect">
            <a:avLst/>
          </a:prstGeom>
        </p:spPr>
      </p:pic>
      <p:pic>
        <p:nvPicPr>
          <p:cNvPr id="23" name="Picture 2" descr="Donna | Icona Gratis"/>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78013" y="2879673"/>
            <a:ext cx="556539" cy="677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35900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D7B666-D5E6-48CE-B26A-FB5E5C34AF9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1101451"/>
            <a:ext cx="1715190" cy="293105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F6EE670A-A41A-44AD-BC1C-2090365EB5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4153154"/>
            <a:ext cx="1715190" cy="152229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olo 3"/>
          <p:cNvSpPr>
            <a:spLocks noGrp="1"/>
          </p:cNvSpPr>
          <p:nvPr>
            <p:ph type="title"/>
          </p:nvPr>
        </p:nvSpPr>
        <p:spPr>
          <a:xfrm>
            <a:off x="179512" y="2852936"/>
            <a:ext cx="6912768" cy="1143000"/>
          </a:xfrm>
          <a:solidFill>
            <a:schemeClr val="accent6">
              <a:lumMod val="75000"/>
            </a:schemeClr>
          </a:solidFill>
        </p:spPr>
        <p:txBody>
          <a:bodyPr>
            <a:normAutofit/>
          </a:bodyPr>
          <a:lstStyle/>
          <a:p>
            <a:r>
              <a:rPr lang="it-IT" i="1" dirty="0" smtClean="0">
                <a:solidFill>
                  <a:schemeClr val="bg1"/>
                </a:solidFill>
              </a:rPr>
              <a:t>2.Literature </a:t>
            </a:r>
            <a:r>
              <a:rPr lang="it-IT" i="1" dirty="0" err="1" smtClean="0">
                <a:solidFill>
                  <a:schemeClr val="bg1"/>
                </a:solidFill>
              </a:rPr>
              <a:t>Analisis</a:t>
            </a:r>
            <a:endParaRPr lang="it-IT" dirty="0"/>
          </a:p>
        </p:txBody>
      </p:sp>
    </p:spTree>
    <p:extLst>
      <p:ext uri="{BB962C8B-B14F-4D97-AF65-F5344CB8AC3E}">
        <p14:creationId xmlns:p14="http://schemas.microsoft.com/office/powerpoint/2010/main" val="589128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D6499F-BE9F-4D9D-B38B-DA39611E53C4}"/>
              </a:ext>
            </a:extLst>
          </p:cNvPr>
          <p:cNvSpPr>
            <a:spLocks noGrp="1"/>
          </p:cNvSpPr>
          <p:nvPr>
            <p:ph type="title"/>
          </p:nvPr>
        </p:nvSpPr>
        <p:spPr>
          <a:xfrm>
            <a:off x="0" y="-5260"/>
            <a:ext cx="5595394" cy="740619"/>
          </a:xfrm>
        </p:spPr>
        <p:txBody>
          <a:bodyPr>
            <a:normAutofit fontScale="90000"/>
          </a:bodyPr>
          <a:lstStyle/>
          <a:p>
            <a:r>
              <a:rPr lang="en-US" sz="3200" dirty="0" smtClean="0">
                <a:solidFill>
                  <a:srgbClr val="000000"/>
                </a:solidFill>
              </a:rPr>
              <a:t>Impact of the Covid-19 pandemic</a:t>
            </a:r>
            <a:endParaRPr lang="it-IT" sz="3200" dirty="0">
              <a:solidFill>
                <a:srgbClr val="000000"/>
              </a:solidFill>
            </a:endParaRPr>
          </a:p>
        </p:txBody>
      </p:sp>
      <p:sp>
        <p:nvSpPr>
          <p:cNvPr id="3" name="Segnaposto contenuto 2">
            <a:extLst>
              <a:ext uri="{FF2B5EF4-FFF2-40B4-BE49-F238E27FC236}">
                <a16:creationId xmlns:a16="http://schemas.microsoft.com/office/drawing/2014/main" id="{69E62109-5647-400C-AEAA-43BFD3FB49FB}"/>
              </a:ext>
            </a:extLst>
          </p:cNvPr>
          <p:cNvSpPr>
            <a:spLocks noGrp="1"/>
          </p:cNvSpPr>
          <p:nvPr>
            <p:ph idx="1"/>
          </p:nvPr>
        </p:nvSpPr>
        <p:spPr>
          <a:xfrm>
            <a:off x="170048" y="758209"/>
            <a:ext cx="4550112" cy="3017520"/>
          </a:xfrm>
          <a:solidFill>
            <a:schemeClr val="accent1">
              <a:lumMod val="20000"/>
              <a:lumOff val="80000"/>
            </a:schemeClr>
          </a:solidFill>
        </p:spPr>
        <p:txBody>
          <a:bodyPr>
            <a:normAutofit/>
          </a:bodyPr>
          <a:lstStyle/>
          <a:p>
            <a:pPr algn="just">
              <a:buFont typeface="Wingdings" panose="05000000000000000000" pitchFamily="2" charset="2"/>
              <a:buChar char="v"/>
            </a:pPr>
            <a:r>
              <a:rPr lang="en-US" sz="1500" dirty="0" smtClean="0">
                <a:solidFill>
                  <a:srgbClr val="000000"/>
                </a:solidFill>
              </a:rPr>
              <a:t>In 2020, absolute poverty returned to Italy</a:t>
            </a:r>
          </a:p>
          <a:p>
            <a:pPr algn="just">
              <a:buFont typeface="Wingdings" panose="05000000000000000000" pitchFamily="2" charset="2"/>
              <a:buChar char="v"/>
            </a:pPr>
            <a:r>
              <a:rPr lang="en-US" sz="1500" dirty="0" smtClean="0">
                <a:solidFill>
                  <a:srgbClr val="000000"/>
                </a:solidFill>
              </a:rPr>
              <a:t>7.7% of households and 9.4% of individuals live in poverty  </a:t>
            </a:r>
            <a:r>
              <a:rPr lang="en-US" sz="1500" dirty="0" err="1" smtClean="0">
                <a:solidFill>
                  <a:srgbClr val="000000"/>
                </a:solidFill>
              </a:rPr>
              <a:t>vs</a:t>
            </a:r>
            <a:r>
              <a:rPr lang="en-US" sz="1500" dirty="0" smtClean="0">
                <a:solidFill>
                  <a:srgbClr val="000000"/>
                </a:solidFill>
              </a:rPr>
              <a:t> 6.4% and 7.7% in 2019</a:t>
            </a:r>
            <a:r>
              <a:rPr lang="it-IT" sz="1500" dirty="0" smtClean="0">
                <a:solidFill>
                  <a:srgbClr val="000000"/>
                </a:solidFill>
              </a:rPr>
              <a:t>.</a:t>
            </a:r>
            <a:endParaRPr lang="it-IT" sz="1500" dirty="0">
              <a:solidFill>
                <a:srgbClr val="000000"/>
              </a:solidFill>
            </a:endParaRPr>
          </a:p>
          <a:p>
            <a:pPr algn="just">
              <a:buFont typeface="Wingdings" panose="05000000000000000000" pitchFamily="2" charset="2"/>
              <a:buChar char="v"/>
            </a:pPr>
            <a:r>
              <a:rPr lang="en-US" sz="1500" dirty="0" smtClean="0">
                <a:solidFill>
                  <a:srgbClr val="000000"/>
                </a:solidFill>
              </a:rPr>
              <a:t>In a year* of pandemic the class of the employed has been reduced by 945 thousand units</a:t>
            </a:r>
            <a:r>
              <a:rPr lang="it-IT" sz="1500" dirty="0" smtClean="0">
                <a:solidFill>
                  <a:srgbClr val="000000"/>
                </a:solidFill>
              </a:rPr>
              <a:t>.</a:t>
            </a:r>
            <a:endParaRPr lang="it-IT" sz="1500" dirty="0">
              <a:solidFill>
                <a:srgbClr val="000000"/>
              </a:solidFill>
            </a:endParaRPr>
          </a:p>
          <a:p>
            <a:pPr algn="just">
              <a:buFont typeface="Wingdings" panose="05000000000000000000" pitchFamily="2" charset="2"/>
              <a:buChar char="v"/>
            </a:pPr>
            <a:r>
              <a:rPr lang="en-US" sz="1500" dirty="0" smtClean="0">
                <a:solidFill>
                  <a:srgbClr val="000000"/>
                </a:solidFill>
              </a:rPr>
              <a:t>Unemployment has mainly affected females both because they are over-represented in the sectors most affected by the crisis and because of the increase in «family loads» that exploded during the pandemic.</a:t>
            </a:r>
            <a:endParaRPr lang="it-IT" sz="1500" dirty="0">
              <a:solidFill>
                <a:srgbClr val="000000"/>
              </a:solidFill>
            </a:endParaRPr>
          </a:p>
        </p:txBody>
      </p:sp>
      <p:sp>
        <p:nvSpPr>
          <p:cNvPr id="4" name="CasellaDiTesto 3">
            <a:extLst>
              <a:ext uri="{FF2B5EF4-FFF2-40B4-BE49-F238E27FC236}">
                <a16:creationId xmlns:a16="http://schemas.microsoft.com/office/drawing/2014/main" id="{D2ADAC25-0071-4102-811E-868F92DF62AC}"/>
              </a:ext>
            </a:extLst>
          </p:cNvPr>
          <p:cNvSpPr txBox="1"/>
          <p:nvPr/>
        </p:nvSpPr>
        <p:spPr>
          <a:xfrm>
            <a:off x="97278" y="6580294"/>
            <a:ext cx="3779520" cy="253916"/>
          </a:xfrm>
          <a:prstGeom prst="rect">
            <a:avLst/>
          </a:prstGeom>
          <a:noFill/>
        </p:spPr>
        <p:txBody>
          <a:bodyPr wrap="square" rtlCol="0">
            <a:spAutoFit/>
          </a:bodyPr>
          <a:lstStyle/>
          <a:p>
            <a:pPr>
              <a:spcAft>
                <a:spcPts val="450"/>
              </a:spcAft>
            </a:pPr>
            <a:r>
              <a:rPr lang="it-IT" sz="1050" dirty="0" smtClean="0"/>
              <a:t>*(</a:t>
            </a:r>
            <a:r>
              <a:rPr lang="it-IT" sz="1050" dirty="0" err="1" smtClean="0"/>
              <a:t>From</a:t>
            </a:r>
            <a:r>
              <a:rPr lang="it-IT" sz="1050" dirty="0" smtClean="0"/>
              <a:t> Feb. 2020 </a:t>
            </a:r>
            <a:r>
              <a:rPr lang="it-IT" sz="1050" dirty="0" err="1" smtClean="0"/>
              <a:t>to</a:t>
            </a:r>
            <a:r>
              <a:rPr lang="it-IT" sz="1050" dirty="0" smtClean="0"/>
              <a:t> Feb.  </a:t>
            </a:r>
            <a:r>
              <a:rPr lang="it-IT" sz="1050" dirty="0"/>
              <a:t>2021)</a:t>
            </a:r>
          </a:p>
        </p:txBody>
      </p:sp>
      <p:sp>
        <p:nvSpPr>
          <p:cNvPr id="7" name="Segnaposto contenuto 2">
            <a:extLst>
              <a:ext uri="{FF2B5EF4-FFF2-40B4-BE49-F238E27FC236}">
                <a16:creationId xmlns:a16="http://schemas.microsoft.com/office/drawing/2014/main" id="{8235C784-DEF5-4DDD-873D-110493434BA1}"/>
              </a:ext>
            </a:extLst>
          </p:cNvPr>
          <p:cNvSpPr txBox="1">
            <a:spLocks/>
          </p:cNvSpPr>
          <p:nvPr/>
        </p:nvSpPr>
        <p:spPr>
          <a:xfrm>
            <a:off x="179512" y="3356992"/>
            <a:ext cx="4543036" cy="3007278"/>
          </a:xfrm>
          <a:prstGeom prst="rect">
            <a:avLst/>
          </a:prstGeom>
          <a:solidFill>
            <a:schemeClr val="accent1">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v"/>
            </a:pPr>
            <a:r>
              <a:rPr lang="en-US" sz="1500" dirty="0" smtClean="0"/>
              <a:t>Smart working, despite its benefits, has posed important issues of equity that may have affected living habits.</a:t>
            </a:r>
          </a:p>
          <a:p>
            <a:pPr>
              <a:buFont typeface="Wingdings" panose="05000000000000000000" pitchFamily="2" charset="2"/>
              <a:buChar char="v"/>
            </a:pPr>
            <a:r>
              <a:rPr lang="en-US" sz="1500" dirty="0" smtClean="0"/>
              <a:t>In fact, only some types of work can be done from home, and this increases inequalities in working conditions and income continuity and affects to a greater extent social categories often already poorly qualified</a:t>
            </a:r>
            <a:r>
              <a:rPr lang="it-IT" sz="1500" dirty="0" smtClean="0"/>
              <a:t>.</a:t>
            </a:r>
          </a:p>
          <a:p>
            <a:pPr>
              <a:buFont typeface="Wingdings" panose="05000000000000000000" pitchFamily="2" charset="2"/>
              <a:buChar char="v"/>
            </a:pPr>
            <a:r>
              <a:rPr lang="en-US" sz="1500" dirty="0" smtClean="0"/>
              <a:t>On the other hand, domestic work isolation has reduced the amount of contact, increasing solitude among the most fragile and lonely population</a:t>
            </a:r>
            <a:r>
              <a:rPr lang="it-IT" sz="1500" dirty="0" smtClean="0"/>
              <a:t>.</a:t>
            </a:r>
            <a:endParaRPr lang="en-US" sz="1500" dirty="0" smtClean="0"/>
          </a:p>
          <a:p>
            <a:pPr>
              <a:buFont typeface="Wingdings" panose="05000000000000000000" pitchFamily="2" charset="2"/>
              <a:buChar char="v"/>
            </a:pPr>
            <a:endParaRPr lang="it-IT" sz="1500" dirty="0"/>
          </a:p>
        </p:txBody>
      </p:sp>
      <p:sp>
        <p:nvSpPr>
          <p:cNvPr id="8" name="Segnaposto contenuto 2">
            <a:extLst>
              <a:ext uri="{FF2B5EF4-FFF2-40B4-BE49-F238E27FC236}">
                <a16:creationId xmlns:a16="http://schemas.microsoft.com/office/drawing/2014/main" id="{A006D165-5A9F-4DFD-8731-6DEC4374F8E3}"/>
              </a:ext>
            </a:extLst>
          </p:cNvPr>
          <p:cNvSpPr txBox="1">
            <a:spLocks/>
          </p:cNvSpPr>
          <p:nvPr/>
        </p:nvSpPr>
        <p:spPr>
          <a:xfrm>
            <a:off x="4829870" y="764704"/>
            <a:ext cx="4134618" cy="5400600"/>
          </a:xfrm>
          <a:prstGeom prst="rect">
            <a:avLst/>
          </a:prstGeom>
          <a:solidFill>
            <a:schemeClr val="accent3">
              <a:lumMod val="40000"/>
              <a:lumOff val="6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smtClean="0">
              <a:solidFill>
                <a:srgbClr val="000000"/>
              </a:solidFill>
              <a:latin typeface="+mj-lt"/>
            </a:endParaRPr>
          </a:p>
          <a:p>
            <a:pPr marL="0" indent="0">
              <a:buNone/>
            </a:pPr>
            <a:r>
              <a:rPr lang="en-US" sz="1400" dirty="0" smtClean="0">
                <a:solidFill>
                  <a:srgbClr val="000000"/>
                </a:solidFill>
                <a:latin typeface="+mj-lt"/>
              </a:rPr>
              <a:t>At the moment of our study not much national or regional data were available to demonstrate the real impact of the mechanisms observed but, on the basis of an unsystematic review, some information has been found</a:t>
            </a:r>
            <a:r>
              <a:rPr lang="it-IT" sz="1400" dirty="0" smtClean="0">
                <a:solidFill>
                  <a:srgbClr val="000000"/>
                </a:solidFill>
              </a:rPr>
              <a:t>.</a:t>
            </a:r>
          </a:p>
          <a:p>
            <a:pPr marL="0" indent="0">
              <a:buNone/>
            </a:pPr>
            <a:endParaRPr lang="it-IT" sz="1400" dirty="0">
              <a:solidFill>
                <a:srgbClr val="000000"/>
              </a:solidFill>
            </a:endParaRPr>
          </a:p>
          <a:p>
            <a:pPr>
              <a:buFont typeface="Wingdings" panose="05000000000000000000" pitchFamily="2" charset="2"/>
              <a:buChar char="v"/>
            </a:pPr>
            <a:r>
              <a:rPr lang="en-US" sz="1400" dirty="0" smtClean="0">
                <a:solidFill>
                  <a:srgbClr val="000000"/>
                </a:solidFill>
              </a:rPr>
              <a:t>In general, there was a reduction in physical activity and a worsening of nutritional status, which caused an increase in overweight conditions</a:t>
            </a:r>
            <a:r>
              <a:rPr lang="it-IT" sz="1400" dirty="0" smtClean="0">
                <a:solidFill>
                  <a:srgbClr val="000000"/>
                </a:solidFill>
              </a:rPr>
              <a:t>.</a:t>
            </a:r>
            <a:endParaRPr lang="it-IT" sz="1400" dirty="0">
              <a:solidFill>
                <a:srgbClr val="000000"/>
              </a:solidFill>
            </a:endParaRPr>
          </a:p>
          <a:p>
            <a:pPr>
              <a:buFont typeface="Wingdings" panose="05000000000000000000" pitchFamily="2" charset="2"/>
              <a:buChar char="v"/>
            </a:pPr>
            <a:r>
              <a:rPr lang="en-US" sz="1400" dirty="0" smtClean="0">
                <a:solidFill>
                  <a:srgbClr val="000000"/>
                </a:solidFill>
              </a:rPr>
              <a:t>Increased physical activity among those who already did more, decreased among those who did little </a:t>
            </a:r>
          </a:p>
          <a:p>
            <a:pPr>
              <a:buFont typeface="Wingdings" panose="05000000000000000000" pitchFamily="2" charset="2"/>
              <a:buChar char="v"/>
            </a:pPr>
            <a:r>
              <a:rPr lang="en-US" sz="1400" dirty="0" smtClean="0">
                <a:solidFill>
                  <a:srgbClr val="000000"/>
                </a:solidFill>
              </a:rPr>
              <a:t>The habitual consumption of alcohol decreased among young people and remained unchanged among adults</a:t>
            </a:r>
            <a:r>
              <a:rPr lang="it-IT" sz="1400" dirty="0" smtClean="0">
                <a:solidFill>
                  <a:srgbClr val="000000"/>
                </a:solidFill>
              </a:rPr>
              <a:t>. </a:t>
            </a:r>
            <a:endParaRPr lang="it-IT" sz="1400" dirty="0">
              <a:solidFill>
                <a:srgbClr val="000000"/>
              </a:solidFill>
            </a:endParaRPr>
          </a:p>
          <a:p>
            <a:pPr>
              <a:buFont typeface="Wingdings" panose="05000000000000000000" pitchFamily="2" charset="2"/>
              <a:buChar char="v"/>
            </a:pPr>
            <a:r>
              <a:rPr lang="en-US" sz="1400" dirty="0" smtClean="0">
                <a:solidFill>
                  <a:srgbClr val="000000"/>
                </a:solidFill>
              </a:rPr>
              <a:t>Lower impact on smoking and alcohol, with a slight tendency to decrease except for former alcoholics where there is an increase in relapses</a:t>
            </a:r>
            <a:r>
              <a:rPr lang="it-IT" sz="1400" dirty="0" smtClean="0">
                <a:solidFill>
                  <a:srgbClr val="000000"/>
                </a:solidFill>
              </a:rPr>
              <a:t>.</a:t>
            </a:r>
            <a:endParaRPr lang="it-IT" sz="1400" dirty="0">
              <a:solidFill>
                <a:srgbClr val="000000"/>
              </a:solidFill>
            </a:endParaRPr>
          </a:p>
          <a:p>
            <a:pPr>
              <a:buFont typeface="Wingdings" panose="05000000000000000000" pitchFamily="2" charset="2"/>
              <a:buChar char="v"/>
            </a:pPr>
            <a:r>
              <a:rPr lang="en-US" sz="1400" dirty="0" smtClean="0">
                <a:solidFill>
                  <a:srgbClr val="000000"/>
                </a:solidFill>
              </a:rPr>
              <a:t>Many studies have reported major changes in sleep quality</a:t>
            </a:r>
            <a:r>
              <a:rPr lang="it-IT" sz="1400" dirty="0" smtClean="0">
                <a:solidFill>
                  <a:srgbClr val="000000"/>
                </a:solidFill>
              </a:rPr>
              <a:t>.</a:t>
            </a:r>
            <a:endParaRPr lang="it-IT" sz="1400" dirty="0">
              <a:solidFill>
                <a:srgbClr val="000000"/>
              </a:solidFill>
            </a:endParaRPr>
          </a:p>
          <a:p>
            <a:pPr marL="0" indent="0">
              <a:buFont typeface="Arial" pitchFamily="34" charset="0"/>
              <a:buNone/>
            </a:pPr>
            <a:endParaRPr lang="it-IT" sz="1400" dirty="0">
              <a:solidFill>
                <a:srgbClr val="000000"/>
              </a:solidFill>
            </a:endParaRPr>
          </a:p>
        </p:txBody>
      </p:sp>
    </p:spTree>
    <p:extLst>
      <p:ext uri="{BB962C8B-B14F-4D97-AF65-F5344CB8AC3E}">
        <p14:creationId xmlns:p14="http://schemas.microsoft.com/office/powerpoint/2010/main" val="1121745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77D7B666-D5E6-48CE-B26A-FB5E5C34AF9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1101451"/>
            <a:ext cx="1715190" cy="293105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9">
            <a:extLst>
              <a:ext uri="{FF2B5EF4-FFF2-40B4-BE49-F238E27FC236}">
                <a16:creationId xmlns:a16="http://schemas.microsoft.com/office/drawing/2014/main" id="{F6EE670A-A41A-44AD-BC1C-2090365EB5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7511" y="4153154"/>
            <a:ext cx="1715190" cy="152229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olo 3"/>
          <p:cNvSpPr txBox="1">
            <a:spLocks/>
          </p:cNvSpPr>
          <p:nvPr/>
        </p:nvSpPr>
        <p:spPr>
          <a:xfrm>
            <a:off x="179512" y="2852936"/>
            <a:ext cx="6912768" cy="1143000"/>
          </a:xfrm>
          <a:prstGeom prst="rect">
            <a:avLst/>
          </a:prstGeom>
          <a:solidFill>
            <a:schemeClr val="accent6">
              <a:lumMod val="75000"/>
            </a:schemeClr>
          </a:solid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400" b="0" i="1" u="none" strike="noStrike" kern="1200" cap="none" spc="0" normalizeH="0" baseline="0" noProof="0" dirty="0" err="1" smtClean="0">
                <a:ln>
                  <a:noFill/>
                </a:ln>
                <a:solidFill>
                  <a:schemeClr val="bg1"/>
                </a:solidFill>
                <a:effectLst/>
                <a:uLnTx/>
                <a:uFillTx/>
                <a:latin typeface="+mj-lt"/>
                <a:ea typeface="+mj-ea"/>
                <a:cs typeface="+mj-cs"/>
              </a:rPr>
              <a:t>What</a:t>
            </a:r>
            <a:r>
              <a:rPr kumimoji="0" lang="it-IT" sz="4400" b="0" i="1" u="none" strike="noStrike" kern="1200" cap="none" spc="0" normalizeH="0" baseline="0" noProof="0" dirty="0" smtClean="0">
                <a:ln>
                  <a:noFill/>
                </a:ln>
                <a:solidFill>
                  <a:schemeClr val="bg1"/>
                </a:solidFill>
                <a:effectLst/>
                <a:uLnTx/>
                <a:uFillTx/>
                <a:latin typeface="+mj-lt"/>
                <a:ea typeface="+mj-ea"/>
                <a:cs typeface="+mj-cs"/>
              </a:rPr>
              <a:t> can </a:t>
            </a:r>
            <a:r>
              <a:rPr kumimoji="0" lang="it-IT" sz="4400" b="0" i="1" u="none" strike="noStrike" kern="1200" cap="none" spc="0" normalizeH="0" baseline="0" noProof="0" dirty="0" err="1" smtClean="0">
                <a:ln>
                  <a:noFill/>
                </a:ln>
                <a:solidFill>
                  <a:schemeClr val="bg1"/>
                </a:solidFill>
                <a:effectLst/>
                <a:uLnTx/>
                <a:uFillTx/>
                <a:latin typeface="+mj-lt"/>
                <a:ea typeface="+mj-ea"/>
                <a:cs typeface="+mj-cs"/>
              </a:rPr>
              <a:t>be</a:t>
            </a:r>
            <a:r>
              <a:rPr kumimoji="0" lang="it-IT" sz="4400" b="0" i="1" u="none" strike="noStrike" kern="1200" cap="none" spc="0" normalizeH="0" noProof="0" dirty="0" smtClean="0">
                <a:ln>
                  <a:noFill/>
                </a:ln>
                <a:solidFill>
                  <a:schemeClr val="bg1"/>
                </a:solidFill>
                <a:effectLst/>
                <a:uLnTx/>
                <a:uFillTx/>
                <a:latin typeface="+mj-lt"/>
                <a:ea typeface="+mj-ea"/>
                <a:cs typeface="+mj-cs"/>
              </a:rPr>
              <a:t> </a:t>
            </a:r>
            <a:r>
              <a:rPr kumimoji="0" lang="it-IT" sz="4400" b="0" i="1" u="none" strike="noStrike" kern="1200" cap="none" spc="0" normalizeH="0" noProof="0" dirty="0" err="1" smtClean="0">
                <a:ln>
                  <a:noFill/>
                </a:ln>
                <a:solidFill>
                  <a:schemeClr val="bg1"/>
                </a:solidFill>
                <a:effectLst/>
                <a:uLnTx/>
                <a:uFillTx/>
                <a:latin typeface="+mj-lt"/>
                <a:ea typeface="+mj-ea"/>
                <a:cs typeface="+mj-cs"/>
              </a:rPr>
              <a:t>done</a:t>
            </a:r>
            <a:r>
              <a:rPr kumimoji="0" lang="it-IT" sz="4400" b="0" i="1" u="none" strike="noStrike" kern="1200" cap="none" spc="0" normalizeH="0" noProof="0" dirty="0" smtClean="0">
                <a:ln>
                  <a:noFill/>
                </a:ln>
                <a:solidFill>
                  <a:schemeClr val="bg1"/>
                </a:solidFill>
                <a:effectLst/>
                <a:uLnTx/>
                <a:uFillTx/>
                <a:latin typeface="+mj-lt"/>
                <a:ea typeface="+mj-ea"/>
                <a:cs typeface="+mj-cs"/>
              </a:rPr>
              <a:t>?</a:t>
            </a:r>
            <a:endParaRPr kumimoji="0" lang="it-IT" sz="44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2964860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type="body" sz="quarter" idx="15"/>
          </p:nvPr>
        </p:nvSpPr>
        <p:spPr>
          <a:xfrm>
            <a:off x="109043" y="1071113"/>
            <a:ext cx="3600400" cy="3226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ormAutofit fontScale="92500"/>
          </a:bodyPr>
          <a:lstStyle/>
          <a:p>
            <a:pPr algn="ctr"/>
            <a:r>
              <a:rPr lang="it-IT" sz="1300" dirty="0">
                <a:solidFill>
                  <a:schemeClr val="bg1"/>
                </a:solidFill>
              </a:rPr>
              <a:t>MO1 – </a:t>
            </a:r>
            <a:r>
              <a:rPr lang="it-IT" sz="1300" dirty="0" smtClean="0">
                <a:solidFill>
                  <a:schemeClr val="bg1"/>
                </a:solidFill>
              </a:rPr>
              <a:t>Non </a:t>
            </a:r>
            <a:r>
              <a:rPr lang="it-IT" sz="1300" dirty="0" err="1" smtClean="0">
                <a:solidFill>
                  <a:schemeClr val="bg1"/>
                </a:solidFill>
              </a:rPr>
              <a:t>communicable</a:t>
            </a:r>
            <a:r>
              <a:rPr lang="it-IT" sz="1300" dirty="0" smtClean="0">
                <a:solidFill>
                  <a:schemeClr val="bg1"/>
                </a:solidFill>
              </a:rPr>
              <a:t> </a:t>
            </a:r>
            <a:r>
              <a:rPr lang="it-IT" sz="1300" dirty="0" err="1" smtClean="0">
                <a:solidFill>
                  <a:schemeClr val="bg1"/>
                </a:solidFill>
              </a:rPr>
              <a:t>chronic</a:t>
            </a:r>
            <a:r>
              <a:rPr lang="it-IT" sz="1300" dirty="0" smtClean="0">
                <a:solidFill>
                  <a:schemeClr val="bg1"/>
                </a:solidFill>
              </a:rPr>
              <a:t> </a:t>
            </a:r>
            <a:r>
              <a:rPr lang="it-IT" sz="1300" dirty="0" err="1" smtClean="0">
                <a:solidFill>
                  <a:schemeClr val="bg1"/>
                </a:solidFill>
              </a:rPr>
              <a:t>diseases</a:t>
            </a:r>
            <a:endParaRPr lang="it-IT" sz="1300" dirty="0">
              <a:solidFill>
                <a:schemeClr val="bg1"/>
              </a:solidFill>
            </a:endParaRPr>
          </a:p>
        </p:txBody>
      </p:sp>
      <p:sp>
        <p:nvSpPr>
          <p:cNvPr id="5" name="Segnaposto contenuto 2"/>
          <p:cNvSpPr txBox="1">
            <a:spLocks/>
          </p:cNvSpPr>
          <p:nvPr/>
        </p:nvSpPr>
        <p:spPr>
          <a:xfrm>
            <a:off x="107505" y="2267744"/>
            <a:ext cx="36004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75603" tIns="37801" rIns="75603" bIns="37801"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it-IT" sz="1300" b="1" dirty="0"/>
              <a:t>MO2 – </a:t>
            </a:r>
            <a:r>
              <a:rPr lang="it-IT" sz="1300" b="1" dirty="0" err="1" smtClean="0"/>
              <a:t>Addiction</a:t>
            </a:r>
            <a:r>
              <a:rPr lang="it-IT" sz="1300" b="1" dirty="0" smtClean="0"/>
              <a:t> and </a:t>
            </a:r>
            <a:r>
              <a:rPr lang="it-IT" sz="1300" b="1" dirty="0" err="1" smtClean="0"/>
              <a:t>related</a:t>
            </a:r>
            <a:r>
              <a:rPr lang="it-IT" sz="1300" b="1" dirty="0" smtClean="0"/>
              <a:t> </a:t>
            </a:r>
            <a:r>
              <a:rPr lang="it-IT" sz="1300" b="1" dirty="0" err="1" smtClean="0"/>
              <a:t>problems</a:t>
            </a:r>
            <a:endParaRPr lang="it-IT" sz="1300" b="1" dirty="0"/>
          </a:p>
        </p:txBody>
      </p:sp>
      <p:sp>
        <p:nvSpPr>
          <p:cNvPr id="6" name="Segnaposto contenuto 2"/>
          <p:cNvSpPr txBox="1">
            <a:spLocks/>
          </p:cNvSpPr>
          <p:nvPr/>
        </p:nvSpPr>
        <p:spPr>
          <a:xfrm>
            <a:off x="109043" y="2996952"/>
            <a:ext cx="36004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75603" tIns="37801" rIns="75603" bIns="37801"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it-IT" sz="1300" b="1" dirty="0"/>
              <a:t>MO3 – </a:t>
            </a:r>
            <a:r>
              <a:rPr lang="it-IT" sz="1300" b="1" dirty="0" err="1" smtClean="0"/>
              <a:t>Domestic</a:t>
            </a:r>
            <a:r>
              <a:rPr lang="it-IT" sz="1300" b="1" dirty="0" smtClean="0"/>
              <a:t> and road </a:t>
            </a:r>
            <a:r>
              <a:rPr lang="it-IT" sz="1300" b="1" dirty="0" err="1" smtClean="0"/>
              <a:t>accidents</a:t>
            </a:r>
            <a:endParaRPr lang="it-IT" sz="1300" b="1" dirty="0"/>
          </a:p>
        </p:txBody>
      </p:sp>
      <p:sp>
        <p:nvSpPr>
          <p:cNvPr id="7" name="Segnaposto contenuto 2"/>
          <p:cNvSpPr txBox="1">
            <a:spLocks/>
          </p:cNvSpPr>
          <p:nvPr/>
        </p:nvSpPr>
        <p:spPr>
          <a:xfrm>
            <a:off x="109043" y="3717032"/>
            <a:ext cx="3600400" cy="5760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75603" tIns="37801" rIns="75603" bIns="37801"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it-IT" sz="1300" b="1" dirty="0"/>
              <a:t>MO4 – </a:t>
            </a:r>
            <a:r>
              <a:rPr lang="it-IT" sz="1300" b="1" dirty="0" err="1" smtClean="0"/>
              <a:t>accidents</a:t>
            </a:r>
            <a:r>
              <a:rPr lang="it-IT" sz="1300" b="1" dirty="0" smtClean="0"/>
              <a:t> </a:t>
            </a:r>
            <a:r>
              <a:rPr lang="it-IT" sz="1300" b="1" dirty="0" err="1" smtClean="0"/>
              <a:t>at</a:t>
            </a:r>
            <a:r>
              <a:rPr lang="it-IT" sz="1300" b="1" dirty="0" smtClean="0"/>
              <a:t> work and </a:t>
            </a:r>
            <a:r>
              <a:rPr lang="it-IT" sz="1300" b="1" dirty="0" err="1" smtClean="0"/>
              <a:t>occupational</a:t>
            </a:r>
            <a:r>
              <a:rPr lang="it-IT" sz="1300" b="1" dirty="0" smtClean="0"/>
              <a:t> </a:t>
            </a:r>
            <a:r>
              <a:rPr lang="it-IT" sz="1300" b="1" dirty="0" err="1" smtClean="0"/>
              <a:t>diseases</a:t>
            </a:r>
            <a:endParaRPr lang="it-IT" sz="1300" b="1" dirty="0"/>
          </a:p>
        </p:txBody>
      </p:sp>
      <p:sp>
        <p:nvSpPr>
          <p:cNvPr id="8" name="Segnaposto contenuto 2"/>
          <p:cNvSpPr txBox="1">
            <a:spLocks/>
          </p:cNvSpPr>
          <p:nvPr/>
        </p:nvSpPr>
        <p:spPr>
          <a:xfrm>
            <a:off x="109043" y="4850214"/>
            <a:ext cx="36004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75603" tIns="37801" rIns="75603" bIns="37801"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it-IT" sz="1300" b="1" dirty="0"/>
              <a:t>MO5 – </a:t>
            </a:r>
            <a:r>
              <a:rPr lang="it-IT" sz="1300" b="1" dirty="0" smtClean="0"/>
              <a:t>Environment, </a:t>
            </a:r>
            <a:r>
              <a:rPr lang="it-IT" sz="1300" b="1" dirty="0" err="1" smtClean="0"/>
              <a:t>Climate</a:t>
            </a:r>
            <a:r>
              <a:rPr lang="it-IT" sz="1300" b="1" dirty="0" smtClean="0"/>
              <a:t> and </a:t>
            </a:r>
            <a:r>
              <a:rPr lang="it-IT" sz="1300" b="1" dirty="0" err="1" smtClean="0"/>
              <a:t>health</a:t>
            </a:r>
            <a:endParaRPr lang="it-IT" sz="1300" b="1" dirty="0"/>
          </a:p>
        </p:txBody>
      </p:sp>
      <p:sp>
        <p:nvSpPr>
          <p:cNvPr id="9" name="Segnaposto contenuto 2"/>
          <p:cNvSpPr txBox="1">
            <a:spLocks/>
          </p:cNvSpPr>
          <p:nvPr/>
        </p:nvSpPr>
        <p:spPr>
          <a:xfrm>
            <a:off x="109043" y="5554935"/>
            <a:ext cx="36004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75603" tIns="37801" rIns="75603" bIns="37801"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it-IT" sz="1300" b="1" dirty="0"/>
              <a:t>MO6 – </a:t>
            </a:r>
            <a:r>
              <a:rPr lang="it-IT" sz="1300" b="1" dirty="0" err="1" smtClean="0"/>
              <a:t>Priority</a:t>
            </a:r>
            <a:r>
              <a:rPr lang="it-IT" sz="1300" b="1" dirty="0" smtClean="0"/>
              <a:t> </a:t>
            </a:r>
            <a:r>
              <a:rPr lang="it-IT" sz="1300" b="1" dirty="0" err="1" smtClean="0"/>
              <a:t>infectious</a:t>
            </a:r>
            <a:r>
              <a:rPr lang="it-IT" sz="1300" b="1" dirty="0" smtClean="0"/>
              <a:t> </a:t>
            </a:r>
            <a:r>
              <a:rPr lang="it-IT" sz="1300" b="1" dirty="0" err="1" smtClean="0"/>
              <a:t>diseases</a:t>
            </a:r>
            <a:endParaRPr lang="it-IT" sz="1300" b="1" dirty="0"/>
          </a:p>
        </p:txBody>
      </p:sp>
      <p:sp>
        <p:nvSpPr>
          <p:cNvPr id="10" name="Freccia a destra 9"/>
          <p:cNvSpPr/>
          <p:nvPr/>
        </p:nvSpPr>
        <p:spPr>
          <a:xfrm>
            <a:off x="3809061" y="1071113"/>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11" name="CasellaDiTesto 10"/>
          <p:cNvSpPr txBox="1"/>
          <p:nvPr/>
        </p:nvSpPr>
        <p:spPr>
          <a:xfrm>
            <a:off x="4372539" y="1071114"/>
            <a:ext cx="4752387" cy="907337"/>
          </a:xfrm>
          <a:prstGeom prst="rect">
            <a:avLst/>
          </a:prstGeom>
          <a:noFill/>
        </p:spPr>
        <p:txBody>
          <a:bodyPr wrap="square" lIns="75603" tIns="37801" rIns="75603" bIns="37801" rtlCol="0">
            <a:spAutoFit/>
          </a:bodyPr>
          <a:lstStyle/>
          <a:p>
            <a:pPr marL="443640" lvl="1" indent="-443640"/>
            <a:r>
              <a:rPr lang="it-IT" altLang="it-IT" sz="900" b="1" dirty="0">
                <a:solidFill>
                  <a:srgbClr val="C00000"/>
                </a:solidFill>
              </a:rPr>
              <a:t>PP1 </a:t>
            </a:r>
            <a:r>
              <a:rPr lang="it-IT" altLang="it-IT" sz="900" b="1" dirty="0" smtClean="0">
                <a:solidFill>
                  <a:schemeClr val="tx2">
                    <a:lumMod val="75000"/>
                  </a:schemeClr>
                </a:solidFill>
              </a:rPr>
              <a:t>Health </a:t>
            </a:r>
            <a:r>
              <a:rPr lang="it-IT" altLang="it-IT" sz="900" b="1" dirty="0" err="1" smtClean="0">
                <a:solidFill>
                  <a:schemeClr val="tx2">
                    <a:lumMod val="75000"/>
                  </a:schemeClr>
                </a:solidFill>
              </a:rPr>
              <a:t>Promoting</a:t>
            </a:r>
            <a:r>
              <a:rPr lang="it-IT" altLang="it-IT" sz="900" b="1" dirty="0" smtClean="0">
                <a:solidFill>
                  <a:schemeClr val="tx2">
                    <a:lumMod val="75000"/>
                  </a:schemeClr>
                </a:solidFill>
              </a:rPr>
              <a:t> Schools</a:t>
            </a:r>
            <a:endParaRPr lang="it-IT" altLang="it-IT" sz="900" b="1" dirty="0">
              <a:solidFill>
                <a:schemeClr val="tx2">
                  <a:lumMod val="75000"/>
                </a:schemeClr>
              </a:solidFill>
            </a:endParaRPr>
          </a:p>
          <a:p>
            <a:pPr marL="443640" lvl="1" indent="-443640"/>
            <a:r>
              <a:rPr lang="it-IT" altLang="it-IT" sz="900" b="1" dirty="0">
                <a:solidFill>
                  <a:srgbClr val="C00000"/>
                </a:solidFill>
              </a:rPr>
              <a:t>PP2 </a:t>
            </a:r>
            <a:r>
              <a:rPr lang="it-IT" altLang="it-IT" sz="900" b="1" dirty="0">
                <a:solidFill>
                  <a:schemeClr val="tx2">
                    <a:lumMod val="75000"/>
                  </a:schemeClr>
                </a:solidFill>
              </a:rPr>
              <a:t>Active </a:t>
            </a:r>
            <a:r>
              <a:rPr lang="it-IT" altLang="it-IT" sz="900" b="1" dirty="0" err="1">
                <a:solidFill>
                  <a:schemeClr val="tx2">
                    <a:lumMod val="75000"/>
                  </a:schemeClr>
                </a:solidFill>
              </a:rPr>
              <a:t>Communities</a:t>
            </a:r>
            <a:r>
              <a:rPr lang="it-IT" altLang="it-IT" sz="900" b="1" dirty="0">
                <a:solidFill>
                  <a:schemeClr val="tx2">
                    <a:lumMod val="75000"/>
                  </a:schemeClr>
                </a:solidFill>
              </a:rPr>
              <a:t> </a:t>
            </a:r>
            <a:endParaRPr lang="it-IT" altLang="it-IT" sz="900" b="1" dirty="0" smtClean="0">
              <a:solidFill>
                <a:schemeClr val="tx2">
                  <a:lumMod val="75000"/>
                </a:schemeClr>
              </a:solidFill>
            </a:endParaRPr>
          </a:p>
          <a:p>
            <a:pPr marL="443640" lvl="1" indent="-443640"/>
            <a:r>
              <a:rPr lang="it-IT" altLang="it-IT" sz="900" b="1" dirty="0" smtClean="0">
                <a:solidFill>
                  <a:srgbClr val="C00000"/>
                </a:solidFill>
              </a:rPr>
              <a:t>PP3 </a:t>
            </a:r>
            <a:r>
              <a:rPr lang="it-IT" altLang="it-IT" sz="900" b="1" dirty="0" smtClean="0">
                <a:solidFill>
                  <a:schemeClr val="tx2">
                    <a:lumMod val="75000"/>
                  </a:schemeClr>
                </a:solidFill>
              </a:rPr>
              <a:t>Health </a:t>
            </a:r>
            <a:r>
              <a:rPr lang="it-IT" altLang="it-IT" sz="900" b="1" dirty="0" err="1" smtClean="0">
                <a:solidFill>
                  <a:schemeClr val="tx2">
                    <a:lumMod val="75000"/>
                  </a:schemeClr>
                </a:solidFill>
              </a:rPr>
              <a:t>Promoting</a:t>
            </a:r>
            <a:r>
              <a:rPr lang="it-IT" altLang="it-IT" sz="900" b="1" dirty="0" smtClean="0">
                <a:solidFill>
                  <a:schemeClr val="tx2">
                    <a:lumMod val="75000"/>
                  </a:schemeClr>
                </a:solidFill>
              </a:rPr>
              <a:t> work </a:t>
            </a:r>
            <a:r>
              <a:rPr lang="it-IT" altLang="it-IT" sz="900" b="1" dirty="0" err="1" smtClean="0">
                <a:solidFill>
                  <a:schemeClr val="tx2">
                    <a:lumMod val="75000"/>
                  </a:schemeClr>
                </a:solidFill>
              </a:rPr>
              <a:t>places</a:t>
            </a:r>
            <a:endParaRPr lang="it-IT" altLang="it-IT" sz="900" b="1" dirty="0">
              <a:solidFill>
                <a:schemeClr val="tx2">
                  <a:lumMod val="75000"/>
                </a:schemeClr>
              </a:solidFill>
            </a:endParaRPr>
          </a:p>
          <a:p>
            <a:pPr marL="443640" lvl="1" indent="-443640"/>
            <a:r>
              <a:rPr lang="it-IT" altLang="it-IT" sz="900" b="1" dirty="0">
                <a:solidFill>
                  <a:srgbClr val="C00000"/>
                </a:solidFill>
              </a:rPr>
              <a:t>PL11</a:t>
            </a:r>
            <a:r>
              <a:rPr lang="it-IT" altLang="it-IT" sz="900" b="1" dirty="0">
                <a:solidFill>
                  <a:srgbClr val="002060"/>
                </a:solidFill>
              </a:rPr>
              <a:t> </a:t>
            </a:r>
            <a:r>
              <a:rPr lang="it-IT" altLang="it-IT" sz="900" b="1" dirty="0" err="1" smtClean="0">
                <a:solidFill>
                  <a:srgbClr val="002060"/>
                </a:solidFill>
              </a:rPr>
              <a:t>Integrated</a:t>
            </a:r>
            <a:r>
              <a:rPr lang="it-IT" altLang="it-IT" sz="900" b="1" dirty="0" smtClean="0">
                <a:solidFill>
                  <a:srgbClr val="002060"/>
                </a:solidFill>
              </a:rPr>
              <a:t> </a:t>
            </a:r>
            <a:r>
              <a:rPr lang="it-IT" altLang="it-IT" sz="900" b="1" dirty="0" err="1" smtClean="0">
                <a:solidFill>
                  <a:srgbClr val="002060"/>
                </a:solidFill>
              </a:rPr>
              <a:t>system</a:t>
            </a:r>
            <a:r>
              <a:rPr lang="it-IT" altLang="it-IT" sz="900" b="1" dirty="0" smtClean="0">
                <a:solidFill>
                  <a:srgbClr val="002060"/>
                </a:solidFill>
              </a:rPr>
              <a:t> to </a:t>
            </a:r>
            <a:r>
              <a:rPr lang="it-IT" altLang="it-IT" sz="900" b="1" dirty="0" err="1" smtClean="0">
                <a:solidFill>
                  <a:srgbClr val="002060"/>
                </a:solidFill>
              </a:rPr>
              <a:t>contrast</a:t>
            </a:r>
            <a:r>
              <a:rPr lang="it-IT" altLang="it-IT" sz="900" b="1" dirty="0" smtClean="0">
                <a:solidFill>
                  <a:srgbClr val="002060"/>
                </a:solidFill>
              </a:rPr>
              <a:t> </a:t>
            </a:r>
            <a:r>
              <a:rPr lang="it-IT" altLang="it-IT" sz="900" b="1" dirty="0" err="1" smtClean="0">
                <a:solidFill>
                  <a:srgbClr val="002060"/>
                </a:solidFill>
              </a:rPr>
              <a:t>chronic</a:t>
            </a:r>
            <a:r>
              <a:rPr lang="it-IT" altLang="it-IT" sz="900" b="1" dirty="0" smtClean="0">
                <a:solidFill>
                  <a:srgbClr val="002060"/>
                </a:solidFill>
              </a:rPr>
              <a:t> </a:t>
            </a:r>
            <a:r>
              <a:rPr lang="it-IT" altLang="it-IT" sz="900" b="1" dirty="0" err="1" smtClean="0">
                <a:solidFill>
                  <a:srgbClr val="002060"/>
                </a:solidFill>
              </a:rPr>
              <a:t>determinants</a:t>
            </a:r>
            <a:endParaRPr lang="it-IT" altLang="it-IT" sz="900" b="1" dirty="0">
              <a:solidFill>
                <a:srgbClr val="002060"/>
              </a:solidFill>
            </a:endParaRPr>
          </a:p>
          <a:p>
            <a:pPr marL="443640" lvl="1" indent="-443640"/>
            <a:r>
              <a:rPr lang="it-IT" altLang="it-IT" sz="900" b="1" dirty="0">
                <a:solidFill>
                  <a:srgbClr val="C00000"/>
                </a:solidFill>
              </a:rPr>
              <a:t>PL12</a:t>
            </a:r>
            <a:r>
              <a:rPr lang="it-IT" altLang="it-IT" sz="900" b="1" dirty="0">
                <a:solidFill>
                  <a:srgbClr val="002060"/>
                </a:solidFill>
              </a:rPr>
              <a:t> </a:t>
            </a:r>
            <a:r>
              <a:rPr lang="en-US" altLang="it-IT" sz="900" b="1" dirty="0">
                <a:solidFill>
                  <a:srgbClr val="002060"/>
                </a:solidFill>
              </a:rPr>
              <a:t>Integrated system for family health in the first 1000 days of life </a:t>
            </a:r>
            <a:endParaRPr lang="en-US" altLang="it-IT" sz="900" b="1" dirty="0" smtClean="0">
              <a:solidFill>
                <a:srgbClr val="002060"/>
              </a:solidFill>
            </a:endParaRPr>
          </a:p>
          <a:p>
            <a:pPr marL="443640" lvl="1" indent="-443640"/>
            <a:r>
              <a:rPr lang="it-IT" altLang="it-IT" sz="900" b="1" dirty="0" smtClean="0">
                <a:solidFill>
                  <a:srgbClr val="C00000"/>
                </a:solidFill>
              </a:rPr>
              <a:t>PL13 </a:t>
            </a:r>
            <a:r>
              <a:rPr lang="it-IT" altLang="it-IT" sz="900" b="1" dirty="0" err="1" smtClean="0">
                <a:solidFill>
                  <a:srgbClr val="002060"/>
                </a:solidFill>
              </a:rPr>
              <a:t>Cancer</a:t>
            </a:r>
            <a:r>
              <a:rPr lang="it-IT" altLang="it-IT" sz="900" b="1" dirty="0" smtClean="0">
                <a:solidFill>
                  <a:srgbClr val="002060"/>
                </a:solidFill>
              </a:rPr>
              <a:t> Screening</a:t>
            </a:r>
            <a:endParaRPr lang="it-IT" altLang="it-IT" sz="900" b="1" dirty="0">
              <a:solidFill>
                <a:srgbClr val="002060"/>
              </a:solidFill>
            </a:endParaRPr>
          </a:p>
        </p:txBody>
      </p:sp>
      <p:sp>
        <p:nvSpPr>
          <p:cNvPr id="12" name="Freccia a destra 11"/>
          <p:cNvSpPr/>
          <p:nvPr/>
        </p:nvSpPr>
        <p:spPr>
          <a:xfrm>
            <a:off x="3809061" y="2305447"/>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13" name="CasellaDiTesto 12"/>
          <p:cNvSpPr txBox="1"/>
          <p:nvPr/>
        </p:nvSpPr>
        <p:spPr>
          <a:xfrm>
            <a:off x="4365694" y="2314575"/>
            <a:ext cx="4795261" cy="214840"/>
          </a:xfrm>
          <a:prstGeom prst="rect">
            <a:avLst/>
          </a:prstGeom>
          <a:noFill/>
        </p:spPr>
        <p:txBody>
          <a:bodyPr wrap="square" lIns="75603" tIns="37801" rIns="75603" bIns="37801" rtlCol="0">
            <a:spAutoFit/>
          </a:bodyPr>
          <a:lstStyle/>
          <a:p>
            <a:pPr marL="443640" lvl="1" indent="-443640"/>
            <a:r>
              <a:rPr lang="it-IT" altLang="it-IT" sz="900" b="1" dirty="0">
                <a:solidFill>
                  <a:srgbClr val="C00000"/>
                </a:solidFill>
              </a:rPr>
              <a:t>PP4 </a:t>
            </a:r>
            <a:r>
              <a:rPr lang="it-IT" altLang="it-IT" sz="900" b="1" dirty="0" smtClean="0">
                <a:solidFill>
                  <a:schemeClr val="tx2">
                    <a:lumMod val="75000"/>
                  </a:schemeClr>
                </a:solidFill>
              </a:rPr>
              <a:t> </a:t>
            </a:r>
            <a:r>
              <a:rPr lang="it-IT" altLang="it-IT" sz="900" b="1" dirty="0" err="1" smtClean="0">
                <a:solidFill>
                  <a:schemeClr val="tx2">
                    <a:lumMod val="75000"/>
                  </a:schemeClr>
                </a:solidFill>
              </a:rPr>
              <a:t>Addiction</a:t>
            </a:r>
            <a:r>
              <a:rPr lang="it-IT" altLang="it-IT" sz="900" b="1" dirty="0" smtClean="0">
                <a:solidFill>
                  <a:srgbClr val="C00000"/>
                </a:solidFill>
              </a:rPr>
              <a:t> </a:t>
            </a:r>
            <a:endParaRPr lang="it-IT" altLang="it-IT" sz="900" b="1" dirty="0">
              <a:solidFill>
                <a:srgbClr val="002060"/>
              </a:solidFill>
            </a:endParaRPr>
          </a:p>
        </p:txBody>
      </p:sp>
      <p:sp>
        <p:nvSpPr>
          <p:cNvPr id="14" name="Freccia a destra 13"/>
          <p:cNvSpPr/>
          <p:nvPr/>
        </p:nvSpPr>
        <p:spPr>
          <a:xfrm>
            <a:off x="3809061" y="3034655"/>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15" name="CasellaDiTesto 14"/>
          <p:cNvSpPr txBox="1"/>
          <p:nvPr/>
        </p:nvSpPr>
        <p:spPr>
          <a:xfrm>
            <a:off x="4365694" y="3081165"/>
            <a:ext cx="4795261" cy="214840"/>
          </a:xfrm>
          <a:prstGeom prst="rect">
            <a:avLst/>
          </a:prstGeom>
          <a:noFill/>
        </p:spPr>
        <p:txBody>
          <a:bodyPr wrap="square" lIns="75603" tIns="37801" rIns="75603" bIns="37801" rtlCol="0">
            <a:spAutoFit/>
          </a:bodyPr>
          <a:lstStyle/>
          <a:p>
            <a:pPr marL="443640" lvl="1" indent="-443640"/>
            <a:r>
              <a:rPr lang="it-IT" altLang="it-IT" sz="900" b="1" dirty="0">
                <a:solidFill>
                  <a:srgbClr val="C00000"/>
                </a:solidFill>
              </a:rPr>
              <a:t>PP5 </a:t>
            </a:r>
            <a:r>
              <a:rPr lang="en-US" altLang="it-IT" sz="900" b="1" dirty="0">
                <a:solidFill>
                  <a:schemeClr val="tx2">
                    <a:lumMod val="75000"/>
                  </a:schemeClr>
                </a:solidFill>
              </a:rPr>
              <a:t>Safety in the living environment</a:t>
            </a:r>
            <a:endParaRPr lang="it-IT" altLang="it-IT" sz="900" b="1" dirty="0">
              <a:solidFill>
                <a:schemeClr val="tx2">
                  <a:lumMod val="75000"/>
                </a:schemeClr>
              </a:solidFill>
            </a:endParaRPr>
          </a:p>
        </p:txBody>
      </p:sp>
      <p:sp>
        <p:nvSpPr>
          <p:cNvPr id="16" name="Freccia a destra 15"/>
          <p:cNvSpPr/>
          <p:nvPr/>
        </p:nvSpPr>
        <p:spPr>
          <a:xfrm>
            <a:off x="3809061" y="3862748"/>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17" name="Rettangolo 16"/>
          <p:cNvSpPr/>
          <p:nvPr/>
        </p:nvSpPr>
        <p:spPr>
          <a:xfrm>
            <a:off x="4365694" y="3862748"/>
            <a:ext cx="4778307" cy="491839"/>
          </a:xfrm>
          <a:prstGeom prst="rect">
            <a:avLst/>
          </a:prstGeom>
        </p:spPr>
        <p:txBody>
          <a:bodyPr wrap="square" lIns="75603" tIns="37801" rIns="75603" bIns="37801">
            <a:spAutoFit/>
          </a:bodyPr>
          <a:lstStyle/>
          <a:p>
            <a:pPr marL="443640" lvl="1" indent="-443640"/>
            <a:r>
              <a:rPr lang="it-IT" altLang="it-IT" sz="900" b="1" dirty="0">
                <a:solidFill>
                  <a:srgbClr val="C00000"/>
                </a:solidFill>
              </a:rPr>
              <a:t>PP6 </a:t>
            </a:r>
            <a:r>
              <a:rPr lang="it-IT" altLang="it-IT" sz="900" b="1" dirty="0" err="1" smtClean="0">
                <a:solidFill>
                  <a:schemeClr val="tx2">
                    <a:lumMod val="75000"/>
                  </a:schemeClr>
                </a:solidFill>
              </a:rPr>
              <a:t>Targeted</a:t>
            </a:r>
            <a:r>
              <a:rPr lang="it-IT" altLang="it-IT" sz="900" b="1" dirty="0" smtClean="0">
                <a:solidFill>
                  <a:schemeClr val="tx2">
                    <a:lumMod val="75000"/>
                  </a:schemeClr>
                </a:solidFill>
              </a:rPr>
              <a:t> </a:t>
            </a:r>
            <a:r>
              <a:rPr lang="it-IT" altLang="it-IT" sz="900" b="1" dirty="0" err="1" smtClean="0">
                <a:solidFill>
                  <a:schemeClr val="tx2">
                    <a:lumMod val="75000"/>
                  </a:schemeClr>
                </a:solidFill>
              </a:rPr>
              <a:t>Prevention</a:t>
            </a:r>
            <a:r>
              <a:rPr lang="it-IT" altLang="it-IT" sz="900" b="1" dirty="0" smtClean="0">
                <a:solidFill>
                  <a:schemeClr val="tx2">
                    <a:lumMod val="75000"/>
                  </a:schemeClr>
                </a:solidFill>
              </a:rPr>
              <a:t> Plan</a:t>
            </a:r>
            <a:endParaRPr lang="it-IT" altLang="it-IT" sz="900" b="1" dirty="0">
              <a:solidFill>
                <a:schemeClr val="tx2">
                  <a:lumMod val="75000"/>
                </a:schemeClr>
              </a:solidFill>
            </a:endParaRPr>
          </a:p>
          <a:p>
            <a:pPr marL="443640" lvl="1" indent="-443640"/>
            <a:r>
              <a:rPr lang="it-IT" altLang="it-IT" sz="900" b="1" dirty="0">
                <a:solidFill>
                  <a:srgbClr val="C00000"/>
                </a:solidFill>
              </a:rPr>
              <a:t>PP7 </a:t>
            </a:r>
            <a:r>
              <a:rPr lang="en-US" sz="900" b="1" dirty="0">
                <a:solidFill>
                  <a:schemeClr val="tx2">
                    <a:lumMod val="75000"/>
                  </a:schemeClr>
                </a:solidFill>
              </a:rPr>
              <a:t>Prevention in construction and agriculture </a:t>
            </a:r>
            <a:endParaRPr lang="it-IT" sz="900" b="1" dirty="0">
              <a:solidFill>
                <a:schemeClr val="tx2">
                  <a:lumMod val="75000"/>
                </a:schemeClr>
              </a:solidFill>
            </a:endParaRPr>
          </a:p>
          <a:p>
            <a:pPr marL="443640" lvl="1" indent="-443640"/>
            <a:r>
              <a:rPr lang="it-IT" altLang="it-IT" sz="900" b="1" dirty="0">
                <a:solidFill>
                  <a:srgbClr val="C00000"/>
                </a:solidFill>
              </a:rPr>
              <a:t>PP8 </a:t>
            </a:r>
            <a:r>
              <a:rPr lang="en-US" sz="900" b="1" dirty="0">
                <a:solidFill>
                  <a:schemeClr val="tx2">
                    <a:lumMod val="75000"/>
                  </a:schemeClr>
                </a:solidFill>
              </a:rPr>
              <a:t>Prevention and emergence of occupational diseases of the musculoskeletal </a:t>
            </a:r>
            <a:r>
              <a:rPr lang="en-US" sz="900" b="1" dirty="0" smtClean="0">
                <a:solidFill>
                  <a:schemeClr val="tx2">
                    <a:lumMod val="75000"/>
                  </a:schemeClr>
                </a:solidFill>
              </a:rPr>
              <a:t>system</a:t>
            </a:r>
            <a:endParaRPr lang="it-IT" altLang="it-IT" sz="900" b="1" dirty="0">
              <a:solidFill>
                <a:schemeClr val="tx2">
                  <a:lumMod val="75000"/>
                </a:schemeClr>
              </a:solidFill>
            </a:endParaRPr>
          </a:p>
        </p:txBody>
      </p:sp>
      <p:sp>
        <p:nvSpPr>
          <p:cNvPr id="18" name="Freccia a destra 17"/>
          <p:cNvSpPr/>
          <p:nvPr/>
        </p:nvSpPr>
        <p:spPr>
          <a:xfrm>
            <a:off x="3809061" y="4887917"/>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19" name="CasellaDiTesto 18"/>
          <p:cNvSpPr txBox="1"/>
          <p:nvPr/>
        </p:nvSpPr>
        <p:spPr>
          <a:xfrm>
            <a:off x="4372540" y="4903277"/>
            <a:ext cx="4771461" cy="214840"/>
          </a:xfrm>
          <a:prstGeom prst="rect">
            <a:avLst/>
          </a:prstGeom>
          <a:noFill/>
        </p:spPr>
        <p:txBody>
          <a:bodyPr wrap="square" lIns="75603" tIns="37801" rIns="75603" bIns="37801" rtlCol="0">
            <a:spAutoFit/>
          </a:bodyPr>
          <a:lstStyle/>
          <a:p>
            <a:pPr marL="443640" lvl="1" indent="-443640"/>
            <a:r>
              <a:rPr lang="it-IT" altLang="it-IT" sz="900" b="1" dirty="0">
                <a:solidFill>
                  <a:srgbClr val="C00000"/>
                </a:solidFill>
              </a:rPr>
              <a:t>PP9 </a:t>
            </a:r>
            <a:r>
              <a:rPr lang="it-IT" altLang="it-IT" sz="900" b="1" dirty="0" smtClean="0">
                <a:solidFill>
                  <a:schemeClr val="tx2">
                    <a:lumMod val="75000"/>
                  </a:schemeClr>
                </a:solidFill>
              </a:rPr>
              <a:t>Environment, </a:t>
            </a:r>
            <a:r>
              <a:rPr lang="it-IT" altLang="it-IT" sz="900" b="1" dirty="0" err="1" smtClean="0">
                <a:solidFill>
                  <a:schemeClr val="tx2">
                    <a:lumMod val="75000"/>
                  </a:schemeClr>
                </a:solidFill>
              </a:rPr>
              <a:t>Climate</a:t>
            </a:r>
            <a:r>
              <a:rPr lang="it-IT" altLang="it-IT" sz="900" b="1" dirty="0" smtClean="0">
                <a:solidFill>
                  <a:schemeClr val="tx2">
                    <a:lumMod val="75000"/>
                  </a:schemeClr>
                </a:solidFill>
              </a:rPr>
              <a:t> and Health</a:t>
            </a:r>
            <a:endParaRPr lang="it-IT" altLang="it-IT" sz="900" b="1" dirty="0">
              <a:solidFill>
                <a:schemeClr val="tx2">
                  <a:lumMod val="75000"/>
                </a:schemeClr>
              </a:solidFill>
            </a:endParaRPr>
          </a:p>
        </p:txBody>
      </p:sp>
      <p:sp>
        <p:nvSpPr>
          <p:cNvPr id="20" name="Freccia a destra 19"/>
          <p:cNvSpPr/>
          <p:nvPr/>
        </p:nvSpPr>
        <p:spPr>
          <a:xfrm>
            <a:off x="3809061" y="5592638"/>
            <a:ext cx="556632" cy="284634"/>
          </a:xfrm>
          <a:prstGeom prst="right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75603" tIns="37801" rIns="75603" bIns="37801" rtlCol="0" anchor="ctr"/>
          <a:lstStyle/>
          <a:p>
            <a:pPr algn="ctr"/>
            <a:endParaRPr lang="it-IT"/>
          </a:p>
        </p:txBody>
      </p:sp>
      <p:sp>
        <p:nvSpPr>
          <p:cNvPr id="21" name="CasellaDiTesto 20"/>
          <p:cNvSpPr txBox="1"/>
          <p:nvPr/>
        </p:nvSpPr>
        <p:spPr>
          <a:xfrm>
            <a:off x="4364063" y="5521290"/>
            <a:ext cx="4788415" cy="491839"/>
          </a:xfrm>
          <a:prstGeom prst="rect">
            <a:avLst/>
          </a:prstGeom>
          <a:noFill/>
        </p:spPr>
        <p:txBody>
          <a:bodyPr wrap="square" lIns="75603" tIns="37801" rIns="75603" bIns="37801" rtlCol="0">
            <a:spAutoFit/>
          </a:bodyPr>
          <a:lstStyle/>
          <a:p>
            <a:pPr marL="443640" lvl="1" indent="-443640"/>
            <a:r>
              <a:rPr lang="it-IT" altLang="it-IT" sz="900" b="1" dirty="0">
                <a:solidFill>
                  <a:srgbClr val="C00000"/>
                </a:solidFill>
              </a:rPr>
              <a:t>PP10 </a:t>
            </a:r>
            <a:r>
              <a:rPr lang="en-US" altLang="it-IT" sz="900" b="1" dirty="0">
                <a:solidFill>
                  <a:schemeClr val="tx2">
                    <a:lumMod val="75000"/>
                  </a:schemeClr>
                </a:solidFill>
              </a:rPr>
              <a:t>Measures </a:t>
            </a:r>
            <a:r>
              <a:rPr lang="en-US" altLang="it-IT" sz="900" b="1" dirty="0" smtClean="0">
                <a:solidFill>
                  <a:schemeClr val="tx2">
                    <a:lumMod val="75000"/>
                  </a:schemeClr>
                </a:solidFill>
              </a:rPr>
              <a:t>to contrast  </a:t>
            </a:r>
            <a:r>
              <a:rPr lang="en-US" altLang="it-IT" sz="900" b="1" dirty="0">
                <a:solidFill>
                  <a:schemeClr val="tx2">
                    <a:lumMod val="75000"/>
                  </a:schemeClr>
                </a:solidFill>
              </a:rPr>
              <a:t>antimicrobial resistance</a:t>
            </a:r>
            <a:endParaRPr lang="it-IT" altLang="it-IT" sz="900" b="1" dirty="0">
              <a:solidFill>
                <a:schemeClr val="tx2">
                  <a:lumMod val="75000"/>
                </a:schemeClr>
              </a:solidFill>
            </a:endParaRPr>
          </a:p>
          <a:p>
            <a:pPr marL="443640" lvl="1" indent="-443640"/>
            <a:r>
              <a:rPr lang="it-IT" altLang="it-IT" sz="900" b="1" dirty="0">
                <a:solidFill>
                  <a:srgbClr val="C00000"/>
                </a:solidFill>
              </a:rPr>
              <a:t>PL14 </a:t>
            </a:r>
            <a:r>
              <a:rPr lang="it-IT" altLang="it-IT" sz="900" b="1" dirty="0">
                <a:solidFill>
                  <a:schemeClr val="tx2">
                    <a:lumMod val="75000"/>
                  </a:schemeClr>
                </a:solidFill>
              </a:rPr>
              <a:t>P</a:t>
            </a:r>
            <a:r>
              <a:rPr lang="en-US" altLang="it-IT" sz="900" b="1" dirty="0" err="1">
                <a:solidFill>
                  <a:schemeClr val="tx2">
                    <a:lumMod val="75000"/>
                  </a:schemeClr>
                </a:solidFill>
              </a:rPr>
              <a:t>r</a:t>
            </a:r>
            <a:r>
              <a:rPr lang="en-US" altLang="it-IT" sz="900" b="1" dirty="0" err="1" smtClean="0">
                <a:solidFill>
                  <a:schemeClr val="tx2">
                    <a:lumMod val="75000"/>
                  </a:schemeClr>
                </a:solidFill>
              </a:rPr>
              <a:t>evention</a:t>
            </a:r>
            <a:r>
              <a:rPr lang="en-US" altLang="it-IT" sz="900" b="1" dirty="0" smtClean="0">
                <a:solidFill>
                  <a:schemeClr val="tx2">
                    <a:lumMod val="75000"/>
                  </a:schemeClr>
                </a:solidFill>
              </a:rPr>
              <a:t> </a:t>
            </a:r>
            <a:r>
              <a:rPr lang="en-US" altLang="it-IT" sz="900" b="1" dirty="0">
                <a:solidFill>
                  <a:schemeClr val="tx2">
                    <a:lumMod val="75000"/>
                  </a:schemeClr>
                </a:solidFill>
              </a:rPr>
              <a:t>of communicable diseases </a:t>
            </a:r>
            <a:r>
              <a:rPr lang="en-US" altLang="it-IT" sz="900" b="1" dirty="0" smtClean="0">
                <a:solidFill>
                  <a:schemeClr val="tx2">
                    <a:lumMod val="75000"/>
                  </a:schemeClr>
                </a:solidFill>
              </a:rPr>
              <a:t>in </a:t>
            </a:r>
            <a:r>
              <a:rPr lang="en-US" altLang="it-IT" sz="900" b="1" dirty="0">
                <a:solidFill>
                  <a:schemeClr val="tx2">
                    <a:lumMod val="75000"/>
                  </a:schemeClr>
                </a:solidFill>
              </a:rPr>
              <a:t>fragile </a:t>
            </a:r>
            <a:r>
              <a:rPr lang="en-US" altLang="it-IT" sz="900" b="1" dirty="0" smtClean="0">
                <a:solidFill>
                  <a:schemeClr val="tx2">
                    <a:lumMod val="75000"/>
                  </a:schemeClr>
                </a:solidFill>
              </a:rPr>
              <a:t>patients particularly  </a:t>
            </a:r>
            <a:r>
              <a:rPr lang="en-US" altLang="it-IT" sz="900" b="1" dirty="0">
                <a:solidFill>
                  <a:schemeClr val="tx2">
                    <a:lumMod val="75000"/>
                  </a:schemeClr>
                </a:solidFill>
              </a:rPr>
              <a:t>those preventable by vaccination</a:t>
            </a:r>
          </a:p>
        </p:txBody>
      </p:sp>
      <p:sp>
        <p:nvSpPr>
          <p:cNvPr id="25" name="Rettangolo 24"/>
          <p:cNvSpPr/>
          <p:nvPr/>
        </p:nvSpPr>
        <p:spPr>
          <a:xfrm>
            <a:off x="2523744" y="355577"/>
            <a:ext cx="3106674" cy="353339"/>
          </a:xfrm>
          <a:prstGeom prst="rect">
            <a:avLst/>
          </a:prstGeom>
        </p:spPr>
        <p:txBody>
          <a:bodyPr wrap="square" lIns="75603" tIns="37801" rIns="75603" bIns="37801">
            <a:spAutoFit/>
          </a:bodyPr>
          <a:lstStyle/>
          <a:p>
            <a:r>
              <a:rPr lang="it-IT" altLang="it-IT" b="1" dirty="0" err="1" smtClean="0">
                <a:solidFill>
                  <a:srgbClr val="0070C0"/>
                </a:solidFill>
                <a:latin typeface="Avenir Next"/>
                <a:ea typeface="Microsoft YaHei" pitchFamily="34" charset="-122"/>
                <a:cs typeface="Arial" pitchFamily="34" charset="0"/>
              </a:rPr>
              <a:t>Regional</a:t>
            </a:r>
            <a:r>
              <a:rPr lang="it-IT" altLang="it-IT" b="1" dirty="0" smtClean="0">
                <a:solidFill>
                  <a:srgbClr val="0070C0"/>
                </a:solidFill>
                <a:latin typeface="Avenir Next"/>
                <a:ea typeface="Microsoft YaHei" pitchFamily="34" charset="-122"/>
                <a:cs typeface="Arial" pitchFamily="34" charset="0"/>
              </a:rPr>
              <a:t> </a:t>
            </a:r>
            <a:r>
              <a:rPr lang="it-IT" altLang="it-IT" b="1" dirty="0" err="1" smtClean="0">
                <a:solidFill>
                  <a:srgbClr val="0070C0"/>
                </a:solidFill>
                <a:latin typeface="Avenir Next"/>
                <a:ea typeface="Microsoft YaHei" pitchFamily="34" charset="-122"/>
                <a:cs typeface="Arial" pitchFamily="34" charset="0"/>
              </a:rPr>
              <a:t>Prevention</a:t>
            </a:r>
            <a:r>
              <a:rPr lang="it-IT" altLang="it-IT" b="1" dirty="0" smtClean="0">
                <a:solidFill>
                  <a:srgbClr val="0070C0"/>
                </a:solidFill>
                <a:latin typeface="Avenir Next"/>
                <a:ea typeface="Microsoft YaHei" pitchFamily="34" charset="-122"/>
                <a:cs typeface="Arial" pitchFamily="34" charset="0"/>
              </a:rPr>
              <a:t> Plan  </a:t>
            </a:r>
            <a:endParaRPr lang="it-IT" b="1" dirty="0">
              <a:latin typeface="Avenir Next"/>
            </a:endParaRPr>
          </a:p>
        </p:txBody>
      </p:sp>
    </p:spTree>
    <p:extLst>
      <p:ext uri="{BB962C8B-B14F-4D97-AF65-F5344CB8AC3E}">
        <p14:creationId xmlns:p14="http://schemas.microsoft.com/office/powerpoint/2010/main" val="21001498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9C094AF-97FB-1A45-89A0-3F4DCACFD707}"/>
              </a:ext>
            </a:extLst>
          </p:cNvPr>
          <p:cNvSpPr>
            <a:spLocks noGrp="1"/>
          </p:cNvSpPr>
          <p:nvPr>
            <p:ph type="title"/>
          </p:nvPr>
        </p:nvSpPr>
        <p:spPr>
          <a:xfrm>
            <a:off x="340992" y="364788"/>
            <a:ext cx="4534272" cy="1326674"/>
          </a:xfrm>
        </p:spPr>
        <p:txBody>
          <a:bodyPr>
            <a:normAutofit/>
          </a:bodyPr>
          <a:lstStyle/>
          <a:p>
            <a:r>
              <a:rPr lang="it-IT" sz="1800" dirty="0" smtClean="0">
                <a:solidFill>
                  <a:srgbClr val="C00000"/>
                </a:solidFill>
              </a:rPr>
              <a:t>REGIONAL PREVENTION PLAN</a:t>
            </a:r>
            <a:r>
              <a:rPr lang="it-IT" sz="1800" dirty="0">
                <a:solidFill>
                  <a:srgbClr val="C00000"/>
                </a:solidFill>
              </a:rPr>
              <a:t/>
            </a:r>
            <a:br>
              <a:rPr lang="it-IT" sz="1800" dirty="0">
                <a:solidFill>
                  <a:srgbClr val="C00000"/>
                </a:solidFill>
              </a:rPr>
            </a:br>
            <a:r>
              <a:rPr lang="it-IT" sz="1800" dirty="0">
                <a:solidFill>
                  <a:srgbClr val="C00000"/>
                </a:solidFill>
              </a:rPr>
              <a:t>2020-2025</a:t>
            </a:r>
            <a:br>
              <a:rPr lang="it-IT" sz="1800" dirty="0">
                <a:solidFill>
                  <a:srgbClr val="C00000"/>
                </a:solidFill>
              </a:rPr>
            </a:br>
            <a:endParaRPr lang="it-IT" sz="1800" dirty="0"/>
          </a:p>
        </p:txBody>
      </p:sp>
      <p:sp>
        <p:nvSpPr>
          <p:cNvPr id="9" name="Segnaposto testo 8">
            <a:extLst>
              <a:ext uri="{FF2B5EF4-FFF2-40B4-BE49-F238E27FC236}">
                <a16:creationId xmlns:a16="http://schemas.microsoft.com/office/drawing/2014/main" id="{E23F67DF-221F-0047-A6D0-BAE517B2BE1E}"/>
              </a:ext>
            </a:extLst>
          </p:cNvPr>
          <p:cNvSpPr>
            <a:spLocks noGrp="1"/>
          </p:cNvSpPr>
          <p:nvPr>
            <p:ph type="body" sz="quarter" idx="10"/>
          </p:nvPr>
        </p:nvSpPr>
        <p:spPr>
          <a:xfrm>
            <a:off x="211968" y="1691462"/>
            <a:ext cx="4773888" cy="4145133"/>
          </a:xfrm>
        </p:spPr>
        <p:txBody>
          <a:bodyPr/>
          <a:lstStyle/>
          <a:p>
            <a:r>
              <a:rPr lang="en-US" sz="1400" b="1" dirty="0" smtClean="0"/>
              <a:t>In the next 5 years the Veneto region aims to create and strengthen healthy environments that can contribute to population health:</a:t>
            </a:r>
          </a:p>
          <a:p>
            <a:pPr marL="171450" indent="-171450">
              <a:buFont typeface="Arial" pitchFamily="34" charset="0"/>
              <a:buChar char="•"/>
            </a:pPr>
            <a:r>
              <a:rPr lang="en-US" sz="1400" dirty="0" smtClean="0"/>
              <a:t>Schools that promote health</a:t>
            </a:r>
          </a:p>
          <a:p>
            <a:pPr marL="171450" indent="-171450">
              <a:buFont typeface="Arial" pitchFamily="34" charset="0"/>
              <a:buChar char="•"/>
            </a:pPr>
            <a:r>
              <a:rPr lang="en-US" sz="1400" dirty="0" smtClean="0"/>
              <a:t>Workplaces that promote health</a:t>
            </a:r>
          </a:p>
          <a:p>
            <a:pPr marL="171450" indent="-171450">
              <a:buFont typeface="Arial" pitchFamily="34" charset="0"/>
              <a:buChar char="•"/>
            </a:pPr>
            <a:r>
              <a:rPr lang="en-US" sz="1400" dirty="0" smtClean="0"/>
              <a:t>Active municipalities</a:t>
            </a:r>
          </a:p>
          <a:p>
            <a:pPr marL="171450" indent="-171450">
              <a:buFont typeface="Arial" pitchFamily="34" charset="0"/>
              <a:buChar char="•"/>
            </a:pPr>
            <a:r>
              <a:rPr lang="en-US" sz="1400" dirty="0" smtClean="0"/>
              <a:t>Child friendly communities</a:t>
            </a:r>
          </a:p>
          <a:p>
            <a:endParaRPr lang="en-US" sz="1400" b="1" dirty="0" smtClean="0"/>
          </a:p>
          <a:p>
            <a:r>
              <a:rPr lang="en-US" sz="1400" b="1" dirty="0" smtClean="0"/>
              <a:t>Tackle health inequalities and support a gender approach  </a:t>
            </a:r>
          </a:p>
          <a:p>
            <a:r>
              <a:rPr lang="en-US" sz="1400" b="1" dirty="0" smtClean="0"/>
              <a:t>Develop </a:t>
            </a:r>
            <a:r>
              <a:rPr lang="en-US" sz="1400" b="1" dirty="0"/>
              <a:t>a Veneto Model of integrated prevention strategy to take care of all the population specially the more fragile.</a:t>
            </a:r>
          </a:p>
          <a:p>
            <a:endParaRPr lang="it-IT" sz="1400" b="1" dirty="0"/>
          </a:p>
        </p:txBody>
      </p:sp>
      <p:pic>
        <p:nvPicPr>
          <p:cNvPr id="2050" name="Picture 2"/>
          <p:cNvPicPr>
            <a:picLocks noGrp="1" noChangeAspect="1" noChangeArrowheads="1"/>
          </p:cNvPicPr>
          <p:nvPr>
            <p:ph type="pic" sz="quarter" idx="11"/>
          </p:nvPr>
        </p:nvPicPr>
        <p:blipFill>
          <a:blip r:embed="rId2" cstate="print">
            <a:extLst>
              <a:ext uri="{28A0092B-C50C-407E-A947-70E740481C1C}">
                <a14:useLocalDpi xmlns:a14="http://schemas.microsoft.com/office/drawing/2010/main" val="0"/>
              </a:ext>
            </a:extLst>
          </a:blip>
          <a:srcRect l="5945" r="5945"/>
          <a:stretch>
            <a:fillRect/>
          </a:stretch>
        </p:blipFill>
        <p:spPr bwMode="auto">
          <a:xfrm>
            <a:off x="5076056" y="836711"/>
            <a:ext cx="4067944" cy="515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918534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TotalTime>
  <Words>1571</Words>
  <Application>Microsoft Office PowerPoint</Application>
  <PresentationFormat>On-screen Show (4:3)</PresentationFormat>
  <Paragraphs>193</Paragraphs>
  <Slides>16</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Microsoft YaHei</vt:lpstr>
      <vt:lpstr>Arial</vt:lpstr>
      <vt:lpstr>Avenir Next</vt:lpstr>
      <vt:lpstr>Calibri</vt:lpstr>
      <vt:lpstr>Circular Std Black Italic</vt:lpstr>
      <vt:lpstr>Circular Std Bold</vt:lpstr>
      <vt:lpstr>Helvetica</vt:lpstr>
      <vt:lpstr>Times New Roman</vt:lpstr>
      <vt:lpstr>Wingdings</vt:lpstr>
      <vt:lpstr>Tema di Office</vt:lpstr>
      <vt:lpstr>PowerPoint Presentation</vt:lpstr>
      <vt:lpstr>1.Data Analisis</vt:lpstr>
      <vt:lpstr>PowerPoint Presentation</vt:lpstr>
      <vt:lpstr>PowerPoint Presentation</vt:lpstr>
      <vt:lpstr>2.Literature Analisis</vt:lpstr>
      <vt:lpstr>Impact of the Covid-19 pandemic</vt:lpstr>
      <vt:lpstr>PowerPoint Presentation</vt:lpstr>
      <vt:lpstr>PowerPoint Presentation</vt:lpstr>
      <vt:lpstr>REGIONAL PREVENTION PLAN 2020-2025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Elizabeth Tamang</dc:creator>
  <cp:lastModifiedBy>Marie Griffiths (Public Health Wales - No. 2 Capital Quarter)</cp:lastModifiedBy>
  <cp:revision>102</cp:revision>
  <cp:lastPrinted>2022-04-11T10:18:19Z</cp:lastPrinted>
  <dcterms:created xsi:type="dcterms:W3CDTF">2022-03-31T10:12:01Z</dcterms:created>
  <dcterms:modified xsi:type="dcterms:W3CDTF">2023-05-24T08:25:59Z</dcterms:modified>
</cp:coreProperties>
</file>