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389" r:id="rId5"/>
    <p:sldId id="390" r:id="rId6"/>
    <p:sldId id="352" r:id="rId7"/>
    <p:sldId id="353" r:id="rId8"/>
    <p:sldId id="354" r:id="rId9"/>
    <p:sldId id="260" r:id="rId10"/>
    <p:sldId id="363" r:id="rId11"/>
    <p:sldId id="360" r:id="rId12"/>
    <p:sldId id="324" r:id="rId13"/>
    <p:sldId id="364" r:id="rId14"/>
    <p:sldId id="370" r:id="rId15"/>
    <p:sldId id="376" r:id="rId16"/>
    <p:sldId id="367" r:id="rId17"/>
    <p:sldId id="403" r:id="rId18"/>
    <p:sldId id="365" r:id="rId19"/>
    <p:sldId id="381" r:id="rId20"/>
    <p:sldId id="409" r:id="rId21"/>
    <p:sldId id="379" r:id="rId22"/>
    <p:sldId id="405" r:id="rId23"/>
    <p:sldId id="380" r:id="rId24"/>
    <p:sldId id="383" r:id="rId25"/>
    <p:sldId id="385" r:id="rId26"/>
    <p:sldId id="382" r:id="rId27"/>
    <p:sldId id="406" r:id="rId28"/>
    <p:sldId id="386" r:id="rId29"/>
    <p:sldId id="387" r:id="rId30"/>
    <p:sldId id="407" r:id="rId31"/>
    <p:sldId id="388" r:id="rId32"/>
    <p:sldId id="408" r:id="rId33"/>
    <p:sldId id="399" r:id="rId34"/>
    <p:sldId id="373" r:id="rId35"/>
    <p:sldId id="374" r:id="rId36"/>
    <p:sldId id="402" r:id="rId37"/>
    <p:sldId id="400" r:id="rId38"/>
    <p:sldId id="377" r:id="rId39"/>
    <p:sldId id="375" r:id="rId40"/>
    <p:sldId id="397" r:id="rId41"/>
    <p:sldId id="378" r:id="rId42"/>
    <p:sldId id="393" r:id="rId43"/>
    <p:sldId id="401" r:id="rId44"/>
    <p:sldId id="391" r:id="rId45"/>
    <p:sldId id="361" r:id="rId46"/>
    <p:sldId id="404" r:id="rId47"/>
    <p:sldId id="362" r:id="rId48"/>
    <p:sldId id="26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B77309-C169-4BB4-91EE-4CA0EAF8B05F}">
          <p14:sldIdLst>
            <p14:sldId id="389"/>
            <p14:sldId id="390"/>
            <p14:sldId id="352"/>
            <p14:sldId id="353"/>
            <p14:sldId id="354"/>
            <p14:sldId id="260"/>
            <p14:sldId id="363"/>
            <p14:sldId id="360"/>
            <p14:sldId id="324"/>
            <p14:sldId id="364"/>
            <p14:sldId id="370"/>
            <p14:sldId id="376"/>
            <p14:sldId id="367"/>
            <p14:sldId id="403"/>
            <p14:sldId id="365"/>
            <p14:sldId id="381"/>
            <p14:sldId id="409"/>
            <p14:sldId id="379"/>
            <p14:sldId id="405"/>
            <p14:sldId id="380"/>
            <p14:sldId id="383"/>
            <p14:sldId id="385"/>
            <p14:sldId id="382"/>
            <p14:sldId id="406"/>
            <p14:sldId id="386"/>
            <p14:sldId id="387"/>
            <p14:sldId id="407"/>
            <p14:sldId id="388"/>
            <p14:sldId id="408"/>
            <p14:sldId id="399"/>
            <p14:sldId id="373"/>
            <p14:sldId id="374"/>
            <p14:sldId id="402"/>
            <p14:sldId id="400"/>
            <p14:sldId id="377"/>
            <p14:sldId id="375"/>
            <p14:sldId id="397"/>
            <p14:sldId id="378"/>
            <p14:sldId id="393"/>
            <p14:sldId id="401"/>
            <p14:sldId id="391"/>
            <p14:sldId id="361"/>
            <p14:sldId id="404"/>
            <p14:sldId id="362"/>
            <p14:sldId id="2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4AD56C-A9D0-A4BF-CEE0-9ABEE7D0BE90}" name="Jayne Richards (Public Health Wales - No. 2 Capital Quarter)" initials="JR" userId="S::Jayne.Richards6@wales.nhs.uk::928e9af4-ff57-4fa6-9218-227c45e9e0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en De Lacy (Public Health Wales - No. 2 Capital Quarter)" initials="EDL(HW-N2CQ" lastIdx="11" clrIdx="0">
    <p:extLst>
      <p:ext uri="{19B8F6BF-5375-455C-9EA6-DF929625EA0E}">
        <p15:presenceInfo xmlns:p15="http://schemas.microsoft.com/office/powerpoint/2012/main" userId="S-1-5-21-978635462-3828570294-627434887-1192871" providerId="AD"/>
      </p:ext>
    </p:extLst>
  </p:cmAuthor>
  <p:cmAuthor id="2" name="Jayne Richards (Public Health Wales - No. 2 Capital Quarter)" initials="JQ" lastIdx="5" clrIdx="1">
    <p:extLst>
      <p:ext uri="{19B8F6BF-5375-455C-9EA6-DF929625EA0E}">
        <p15:presenceInfo xmlns:p15="http://schemas.microsoft.com/office/powerpoint/2012/main" userId="S::jayne.richards6@wales.nhs.uk::928e9af4-ff57-4fa6-9218-227c45e9e0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528F"/>
    <a:srgbClr val="F5F5F5"/>
    <a:srgbClr val="E0598B"/>
    <a:srgbClr val="DFEFE4"/>
    <a:srgbClr val="BBD9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8652AE-26D8-4D51-8617-5CA04C167F6E}" v="42" dt="2025-07-14T14:31:53.5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Orchard (Public Health Wales - No. 2 Capital Quarter)" userId="5f8bf41c-6ec8-4fb7-a60a-62dee87b3e37" providerId="ADAL" clId="{854F374F-28A2-45D5-81A1-F5024E26A9A2}"/>
    <pc:docChg chg="modSld">
      <pc:chgData name="Sarah Orchard (Public Health Wales - No. 2 Capital Quarter)" userId="5f8bf41c-6ec8-4fb7-a60a-62dee87b3e37" providerId="ADAL" clId="{854F374F-28A2-45D5-81A1-F5024E26A9A2}" dt="2025-06-11T15:07:18.804" v="28" actId="20577"/>
      <pc:docMkLst>
        <pc:docMk/>
      </pc:docMkLst>
      <pc:sldChg chg="modSp mod">
        <pc:chgData name="Sarah Orchard (Public Health Wales - No. 2 Capital Quarter)" userId="5f8bf41c-6ec8-4fb7-a60a-62dee87b3e37" providerId="ADAL" clId="{854F374F-28A2-45D5-81A1-F5024E26A9A2}" dt="2025-06-11T15:07:18.804" v="28" actId="20577"/>
        <pc:sldMkLst>
          <pc:docMk/>
          <pc:sldMk cId="125303113" sldId="370"/>
        </pc:sldMkLst>
        <pc:spChg chg="mod">
          <ac:chgData name="Sarah Orchard (Public Health Wales - No. 2 Capital Quarter)" userId="5f8bf41c-6ec8-4fb7-a60a-62dee87b3e37" providerId="ADAL" clId="{854F374F-28A2-45D5-81A1-F5024E26A9A2}" dt="2025-06-11T15:07:18.804" v="28" actId="20577"/>
          <ac:spMkLst>
            <pc:docMk/>
            <pc:sldMk cId="125303113" sldId="370"/>
            <ac:spMk id="5" creationId="{96B3640C-82F3-81A5-9094-9A5BA8A51C1E}"/>
          </ac:spMkLst>
        </pc:spChg>
      </pc:sldChg>
    </pc:docChg>
  </pc:docChgLst>
  <pc:docChgLst>
    <pc:chgData name="Sarah Orchard (Public Health Wales - No. 2 Capital Quarter)" userId="5f8bf41c-6ec8-4fb7-a60a-62dee87b3e37" providerId="ADAL" clId="{BB8652AE-26D8-4D51-8617-5CA04C167F6E}"/>
    <pc:docChg chg="undo custSel addSld delSld modSld modSection">
      <pc:chgData name="Sarah Orchard (Public Health Wales - No. 2 Capital Quarter)" userId="5f8bf41c-6ec8-4fb7-a60a-62dee87b3e37" providerId="ADAL" clId="{BB8652AE-26D8-4D51-8617-5CA04C167F6E}" dt="2025-07-14T14:34:02.448" v="645" actId="1076"/>
      <pc:docMkLst>
        <pc:docMk/>
      </pc:docMkLst>
      <pc:sldChg chg="modSp mod">
        <pc:chgData name="Sarah Orchard (Public Health Wales - No. 2 Capital Quarter)" userId="5f8bf41c-6ec8-4fb7-a60a-62dee87b3e37" providerId="ADAL" clId="{BB8652AE-26D8-4D51-8617-5CA04C167F6E}" dt="2025-07-14T12:21:17.473" v="534" actId="255"/>
        <pc:sldMkLst>
          <pc:docMk/>
          <pc:sldMk cId="2739389429" sldId="260"/>
        </pc:sldMkLst>
        <pc:spChg chg="mod">
          <ac:chgData name="Sarah Orchard (Public Health Wales - No. 2 Capital Quarter)" userId="5f8bf41c-6ec8-4fb7-a60a-62dee87b3e37" providerId="ADAL" clId="{BB8652AE-26D8-4D51-8617-5CA04C167F6E}" dt="2025-07-02T13:22:27.639" v="31" actId="1076"/>
          <ac:spMkLst>
            <pc:docMk/>
            <pc:sldMk cId="2739389429" sldId="260"/>
            <ac:spMk id="4" creationId="{B1FF41FA-A24D-445E-5B13-05D5A41152FE}"/>
          </ac:spMkLst>
        </pc:spChg>
        <pc:spChg chg="mod">
          <ac:chgData name="Sarah Orchard (Public Health Wales - No. 2 Capital Quarter)" userId="5f8bf41c-6ec8-4fb7-a60a-62dee87b3e37" providerId="ADAL" clId="{BB8652AE-26D8-4D51-8617-5CA04C167F6E}" dt="2025-07-14T12:21:17.473" v="534" actId="255"/>
          <ac:spMkLst>
            <pc:docMk/>
            <pc:sldMk cId="2739389429" sldId="260"/>
            <ac:spMk id="9" creationId="{447F4ACD-6542-C8EB-1E3A-D68CAECF10AE}"/>
          </ac:spMkLst>
        </pc:spChg>
        <pc:picChg chg="mod">
          <ac:chgData name="Sarah Orchard (Public Health Wales - No. 2 Capital Quarter)" userId="5f8bf41c-6ec8-4fb7-a60a-62dee87b3e37" providerId="ADAL" clId="{BB8652AE-26D8-4D51-8617-5CA04C167F6E}" dt="2025-07-02T13:22:38.580" v="34" actId="1076"/>
          <ac:picMkLst>
            <pc:docMk/>
            <pc:sldMk cId="2739389429" sldId="260"/>
            <ac:picMk id="10" creationId="{56D0440F-8C1A-8972-F737-AA368DE5A4A1}"/>
          </ac:picMkLst>
        </pc:picChg>
      </pc:sldChg>
      <pc:sldChg chg="addSp modSp mod">
        <pc:chgData name="Sarah Orchard (Public Health Wales - No. 2 Capital Quarter)" userId="5f8bf41c-6ec8-4fb7-a60a-62dee87b3e37" providerId="ADAL" clId="{BB8652AE-26D8-4D51-8617-5CA04C167F6E}" dt="2025-07-14T14:31:53.520" v="632"/>
        <pc:sldMkLst>
          <pc:docMk/>
          <pc:sldMk cId="3379788459" sldId="324"/>
        </pc:sldMkLst>
        <pc:spChg chg="mod">
          <ac:chgData name="Sarah Orchard (Public Health Wales - No. 2 Capital Quarter)" userId="5f8bf41c-6ec8-4fb7-a60a-62dee87b3e37" providerId="ADAL" clId="{BB8652AE-26D8-4D51-8617-5CA04C167F6E}" dt="2025-07-14T11:39:41.473" v="141" actId="207"/>
          <ac:spMkLst>
            <pc:docMk/>
            <pc:sldMk cId="3379788459" sldId="324"/>
            <ac:spMk id="2" creationId="{29A0CD28-B4E1-93CA-4AC0-3D342B1FBEC9}"/>
          </ac:spMkLst>
        </pc:spChg>
        <pc:spChg chg="add mod">
          <ac:chgData name="Sarah Orchard (Public Health Wales - No. 2 Capital Quarter)" userId="5f8bf41c-6ec8-4fb7-a60a-62dee87b3e37" providerId="ADAL" clId="{BB8652AE-26D8-4D51-8617-5CA04C167F6E}" dt="2025-07-14T14:31:53.520" v="632"/>
          <ac:spMkLst>
            <pc:docMk/>
            <pc:sldMk cId="3379788459" sldId="324"/>
            <ac:spMk id="3" creationId="{3F84D67A-7963-0323-6B2B-B62841705006}"/>
          </ac:spMkLst>
        </pc:spChg>
        <pc:spChg chg="mod">
          <ac:chgData name="Sarah Orchard (Public Health Wales - No. 2 Capital Quarter)" userId="5f8bf41c-6ec8-4fb7-a60a-62dee87b3e37" providerId="ADAL" clId="{BB8652AE-26D8-4D51-8617-5CA04C167F6E}" dt="2025-07-14T12:06:19.616" v="484" actId="207"/>
          <ac:spMkLst>
            <pc:docMk/>
            <pc:sldMk cId="3379788459" sldId="324"/>
            <ac:spMk id="5" creationId="{88B6AD2C-374B-F438-8D12-C7D9D8D1B806}"/>
          </ac:spMkLst>
        </pc:spChg>
      </pc:sldChg>
      <pc:sldChg chg="modSp mod">
        <pc:chgData name="Sarah Orchard (Public Health Wales - No. 2 Capital Quarter)" userId="5f8bf41c-6ec8-4fb7-a60a-62dee87b3e37" providerId="ADAL" clId="{BB8652AE-26D8-4D51-8617-5CA04C167F6E}" dt="2025-07-14T12:09:50.137" v="508" actId="1076"/>
        <pc:sldMkLst>
          <pc:docMk/>
          <pc:sldMk cId="3414732675" sldId="352"/>
        </pc:sldMkLst>
        <pc:picChg chg="mod">
          <ac:chgData name="Sarah Orchard (Public Health Wales - No. 2 Capital Quarter)" userId="5f8bf41c-6ec8-4fb7-a60a-62dee87b3e37" providerId="ADAL" clId="{BB8652AE-26D8-4D51-8617-5CA04C167F6E}" dt="2025-07-14T12:09:50.137" v="508" actId="1076"/>
          <ac:picMkLst>
            <pc:docMk/>
            <pc:sldMk cId="3414732675" sldId="352"/>
            <ac:picMk id="8" creationId="{2D1A589D-BD59-0115-52C2-8AA5F5D379FF}"/>
          </ac:picMkLst>
        </pc:picChg>
      </pc:sldChg>
      <pc:sldChg chg="delSp modSp mod">
        <pc:chgData name="Sarah Orchard (Public Health Wales - No. 2 Capital Quarter)" userId="5f8bf41c-6ec8-4fb7-a60a-62dee87b3e37" providerId="ADAL" clId="{BB8652AE-26D8-4D51-8617-5CA04C167F6E}" dt="2025-07-14T12:46:21.126" v="539" actId="207"/>
        <pc:sldMkLst>
          <pc:docMk/>
          <pc:sldMk cId="2383011560" sldId="353"/>
        </pc:sldMkLst>
        <pc:spChg chg="mod">
          <ac:chgData name="Sarah Orchard (Public Health Wales - No. 2 Capital Quarter)" userId="5f8bf41c-6ec8-4fb7-a60a-62dee87b3e37" providerId="ADAL" clId="{BB8652AE-26D8-4D51-8617-5CA04C167F6E}" dt="2025-07-14T12:46:21.126" v="539" actId="207"/>
          <ac:spMkLst>
            <pc:docMk/>
            <pc:sldMk cId="2383011560" sldId="353"/>
            <ac:spMk id="2" creationId="{00000000-0000-0000-0000-000000000000}"/>
          </ac:spMkLst>
        </pc:spChg>
        <pc:spChg chg="mod">
          <ac:chgData name="Sarah Orchard (Public Health Wales - No. 2 Capital Quarter)" userId="5f8bf41c-6ec8-4fb7-a60a-62dee87b3e37" providerId="ADAL" clId="{BB8652AE-26D8-4D51-8617-5CA04C167F6E}" dt="2025-07-14T12:19:06.178" v="533" actId="1076"/>
          <ac:spMkLst>
            <pc:docMk/>
            <pc:sldMk cId="2383011560" sldId="353"/>
            <ac:spMk id="3" creationId="{00000000-0000-0000-0000-000000000000}"/>
          </ac:spMkLst>
        </pc:spChg>
        <pc:picChg chg="mod">
          <ac:chgData name="Sarah Orchard (Public Health Wales - No. 2 Capital Quarter)" userId="5f8bf41c-6ec8-4fb7-a60a-62dee87b3e37" providerId="ADAL" clId="{BB8652AE-26D8-4D51-8617-5CA04C167F6E}" dt="2025-07-14T12:14:25.781" v="529" actId="1076"/>
          <ac:picMkLst>
            <pc:docMk/>
            <pc:sldMk cId="2383011560" sldId="353"/>
            <ac:picMk id="4" creationId="{4A933F18-8B57-CFC8-FE6D-803482CA7487}"/>
          </ac:picMkLst>
        </pc:picChg>
        <pc:picChg chg="del">
          <ac:chgData name="Sarah Orchard (Public Health Wales - No. 2 Capital Quarter)" userId="5f8bf41c-6ec8-4fb7-a60a-62dee87b3e37" providerId="ADAL" clId="{BB8652AE-26D8-4D51-8617-5CA04C167F6E}" dt="2025-07-14T12:11:32.284" v="510" actId="21"/>
          <ac:picMkLst>
            <pc:docMk/>
            <pc:sldMk cId="2383011560" sldId="353"/>
            <ac:picMk id="5" creationId="{A10700F0-C295-FFD1-7781-7B70BA0D7556}"/>
          </ac:picMkLst>
        </pc:picChg>
      </pc:sldChg>
      <pc:sldChg chg="addSp modSp mod">
        <pc:chgData name="Sarah Orchard (Public Health Wales - No. 2 Capital Quarter)" userId="5f8bf41c-6ec8-4fb7-a60a-62dee87b3e37" providerId="ADAL" clId="{BB8652AE-26D8-4D51-8617-5CA04C167F6E}" dt="2025-07-14T12:11:45.932" v="515" actId="1076"/>
        <pc:sldMkLst>
          <pc:docMk/>
          <pc:sldMk cId="664489815" sldId="354"/>
        </pc:sldMkLst>
        <pc:spChg chg="mod">
          <ac:chgData name="Sarah Orchard (Public Health Wales - No. 2 Capital Quarter)" userId="5f8bf41c-6ec8-4fb7-a60a-62dee87b3e37" providerId="ADAL" clId="{BB8652AE-26D8-4D51-8617-5CA04C167F6E}" dt="2025-07-02T13:22:11.560" v="28" actId="120"/>
          <ac:spMkLst>
            <pc:docMk/>
            <pc:sldMk cId="664489815" sldId="354"/>
            <ac:spMk id="2" creationId="{00000000-0000-0000-0000-000000000000}"/>
          </ac:spMkLst>
        </pc:spChg>
        <pc:spChg chg="mod">
          <ac:chgData name="Sarah Orchard (Public Health Wales - No. 2 Capital Quarter)" userId="5f8bf41c-6ec8-4fb7-a60a-62dee87b3e37" providerId="ADAL" clId="{BB8652AE-26D8-4D51-8617-5CA04C167F6E}" dt="2025-07-14T12:11:44.312" v="514" actId="14100"/>
          <ac:spMkLst>
            <pc:docMk/>
            <pc:sldMk cId="664489815" sldId="354"/>
            <ac:spMk id="3" creationId="{00000000-0000-0000-0000-000000000000}"/>
          </ac:spMkLst>
        </pc:spChg>
        <pc:picChg chg="add mod">
          <ac:chgData name="Sarah Orchard (Public Health Wales - No. 2 Capital Quarter)" userId="5f8bf41c-6ec8-4fb7-a60a-62dee87b3e37" providerId="ADAL" clId="{BB8652AE-26D8-4D51-8617-5CA04C167F6E}" dt="2025-07-14T12:11:45.932" v="515" actId="1076"/>
          <ac:picMkLst>
            <pc:docMk/>
            <pc:sldMk cId="664489815" sldId="354"/>
            <ac:picMk id="5" creationId="{A10700F0-C295-FFD1-7781-7B70BA0D7556}"/>
          </ac:picMkLst>
        </pc:picChg>
      </pc:sldChg>
      <pc:sldChg chg="modSp mod">
        <pc:chgData name="Sarah Orchard (Public Health Wales - No. 2 Capital Quarter)" userId="5f8bf41c-6ec8-4fb7-a60a-62dee87b3e37" providerId="ADAL" clId="{BB8652AE-26D8-4D51-8617-5CA04C167F6E}" dt="2025-07-14T12:08:10.501" v="495" actId="207"/>
        <pc:sldMkLst>
          <pc:docMk/>
          <pc:sldMk cId="2186763244" sldId="361"/>
        </pc:sldMkLst>
        <pc:spChg chg="mod">
          <ac:chgData name="Sarah Orchard (Public Health Wales - No. 2 Capital Quarter)" userId="5f8bf41c-6ec8-4fb7-a60a-62dee87b3e37" providerId="ADAL" clId="{BB8652AE-26D8-4D51-8617-5CA04C167F6E}" dt="2025-07-14T12:04:10.279" v="458" actId="255"/>
          <ac:spMkLst>
            <pc:docMk/>
            <pc:sldMk cId="2186763244" sldId="361"/>
            <ac:spMk id="2" creationId="{5AAEEE49-A26F-4A83-4604-E4C53B2787D7}"/>
          </ac:spMkLst>
        </pc:spChg>
        <pc:spChg chg="mod">
          <ac:chgData name="Sarah Orchard (Public Health Wales - No. 2 Capital Quarter)" userId="5f8bf41c-6ec8-4fb7-a60a-62dee87b3e37" providerId="ADAL" clId="{BB8652AE-26D8-4D51-8617-5CA04C167F6E}" dt="2025-07-14T12:08:10.501" v="495" actId="207"/>
          <ac:spMkLst>
            <pc:docMk/>
            <pc:sldMk cId="2186763244" sldId="361"/>
            <ac:spMk id="4" creationId="{96741965-4F78-00DA-63AF-96498C47E471}"/>
          </ac:spMkLst>
        </pc:spChg>
        <pc:picChg chg="mod">
          <ac:chgData name="Sarah Orchard (Public Health Wales - No. 2 Capital Quarter)" userId="5f8bf41c-6ec8-4fb7-a60a-62dee87b3e37" providerId="ADAL" clId="{BB8652AE-26D8-4D51-8617-5CA04C167F6E}" dt="2025-07-14T12:04:17.595" v="460" actId="1076"/>
          <ac:picMkLst>
            <pc:docMk/>
            <pc:sldMk cId="2186763244" sldId="361"/>
            <ac:picMk id="7" creationId="{E244E327-E1B4-7547-E21E-22F416965D86}"/>
          </ac:picMkLst>
        </pc:picChg>
      </pc:sldChg>
      <pc:sldChg chg="modSp mod">
        <pc:chgData name="Sarah Orchard (Public Health Wales - No. 2 Capital Quarter)" userId="5f8bf41c-6ec8-4fb7-a60a-62dee87b3e37" providerId="ADAL" clId="{BB8652AE-26D8-4D51-8617-5CA04C167F6E}" dt="2025-07-14T12:08:47.566" v="505" actId="14100"/>
        <pc:sldMkLst>
          <pc:docMk/>
          <pc:sldMk cId="2947188649" sldId="362"/>
        </pc:sldMkLst>
        <pc:spChg chg="mod">
          <ac:chgData name="Sarah Orchard (Public Health Wales - No. 2 Capital Quarter)" userId="5f8bf41c-6ec8-4fb7-a60a-62dee87b3e37" providerId="ADAL" clId="{BB8652AE-26D8-4D51-8617-5CA04C167F6E}" dt="2025-07-14T12:08:26.302" v="497" actId="255"/>
          <ac:spMkLst>
            <pc:docMk/>
            <pc:sldMk cId="2947188649" sldId="362"/>
            <ac:spMk id="2" creationId="{4B89A59F-5523-FA1F-ADEC-144B34FEA0E7}"/>
          </ac:spMkLst>
        </pc:spChg>
        <pc:spChg chg="mod">
          <ac:chgData name="Sarah Orchard (Public Health Wales - No. 2 Capital Quarter)" userId="5f8bf41c-6ec8-4fb7-a60a-62dee87b3e37" providerId="ADAL" clId="{BB8652AE-26D8-4D51-8617-5CA04C167F6E}" dt="2025-07-14T12:08:47.566" v="505" actId="14100"/>
          <ac:spMkLst>
            <pc:docMk/>
            <pc:sldMk cId="2947188649" sldId="362"/>
            <ac:spMk id="4" creationId="{45C601B1-1935-7F8E-D8DA-7BE6478A39AD}"/>
          </ac:spMkLst>
        </pc:spChg>
      </pc:sldChg>
      <pc:sldChg chg="addSp delSp modSp mod">
        <pc:chgData name="Sarah Orchard (Public Health Wales - No. 2 Capital Quarter)" userId="5f8bf41c-6ec8-4fb7-a60a-62dee87b3e37" providerId="ADAL" clId="{BB8652AE-26D8-4D51-8617-5CA04C167F6E}" dt="2025-07-14T12:46:39.458" v="543" actId="113"/>
        <pc:sldMkLst>
          <pc:docMk/>
          <pc:sldMk cId="4205465509" sldId="363"/>
        </pc:sldMkLst>
        <pc:spChg chg="mod">
          <ac:chgData name="Sarah Orchard (Public Health Wales - No. 2 Capital Quarter)" userId="5f8bf41c-6ec8-4fb7-a60a-62dee87b3e37" providerId="ADAL" clId="{BB8652AE-26D8-4D51-8617-5CA04C167F6E}" dt="2025-07-14T12:46:39.458" v="543" actId="113"/>
          <ac:spMkLst>
            <pc:docMk/>
            <pc:sldMk cId="4205465509" sldId="363"/>
            <ac:spMk id="4" creationId="{705041AA-809D-19D7-0742-09A42FD1759A}"/>
          </ac:spMkLst>
        </pc:spChg>
        <pc:picChg chg="del mod">
          <ac:chgData name="Sarah Orchard (Public Health Wales - No. 2 Capital Quarter)" userId="5f8bf41c-6ec8-4fb7-a60a-62dee87b3e37" providerId="ADAL" clId="{BB8652AE-26D8-4D51-8617-5CA04C167F6E}" dt="2025-07-14T11:37:18.895" v="123" actId="478"/>
          <ac:picMkLst>
            <pc:docMk/>
            <pc:sldMk cId="4205465509" sldId="363"/>
            <ac:picMk id="2" creationId="{4128E77E-3A9C-C75A-270B-2DB7CFAD3369}"/>
          </ac:picMkLst>
        </pc:picChg>
        <pc:picChg chg="add mod">
          <ac:chgData name="Sarah Orchard (Public Health Wales - No. 2 Capital Quarter)" userId="5f8bf41c-6ec8-4fb7-a60a-62dee87b3e37" providerId="ADAL" clId="{BB8652AE-26D8-4D51-8617-5CA04C167F6E}" dt="2025-07-14T11:37:33.053" v="130" actId="1076"/>
          <ac:picMkLst>
            <pc:docMk/>
            <pc:sldMk cId="4205465509" sldId="363"/>
            <ac:picMk id="1026" creationId="{80E1173A-6852-799F-31D6-3902E0FB244B}"/>
          </ac:picMkLst>
        </pc:picChg>
        <pc:picChg chg="add mod">
          <ac:chgData name="Sarah Orchard (Public Health Wales - No. 2 Capital Quarter)" userId="5f8bf41c-6ec8-4fb7-a60a-62dee87b3e37" providerId="ADAL" clId="{BB8652AE-26D8-4D51-8617-5CA04C167F6E}" dt="2025-07-14T11:37:44.339" v="135" actId="1076"/>
          <ac:picMkLst>
            <pc:docMk/>
            <pc:sldMk cId="4205465509" sldId="363"/>
            <ac:picMk id="1028" creationId="{9841038E-6CDA-DF55-7ABE-82D59819B111}"/>
          </ac:picMkLst>
        </pc:picChg>
      </pc:sldChg>
      <pc:sldChg chg="modSp mod">
        <pc:chgData name="Sarah Orchard (Public Health Wales - No. 2 Capital Quarter)" userId="5f8bf41c-6ec8-4fb7-a60a-62dee87b3e37" providerId="ADAL" clId="{BB8652AE-26D8-4D51-8617-5CA04C167F6E}" dt="2025-07-14T11:40:45.412" v="155" actId="1076"/>
        <pc:sldMkLst>
          <pc:docMk/>
          <pc:sldMk cId="4154296343" sldId="364"/>
        </pc:sldMkLst>
        <pc:spChg chg="mod">
          <ac:chgData name="Sarah Orchard (Public Health Wales - No. 2 Capital Quarter)" userId="5f8bf41c-6ec8-4fb7-a60a-62dee87b3e37" providerId="ADAL" clId="{BB8652AE-26D8-4D51-8617-5CA04C167F6E}" dt="2025-07-14T11:40:28.232" v="150" actId="207"/>
          <ac:spMkLst>
            <pc:docMk/>
            <pc:sldMk cId="4154296343" sldId="364"/>
            <ac:spMk id="2" creationId="{5C7027ED-EDBA-4083-96D0-D73C112CD3B1}"/>
          </ac:spMkLst>
        </pc:spChg>
        <pc:spChg chg="mod">
          <ac:chgData name="Sarah Orchard (Public Health Wales - No. 2 Capital Quarter)" userId="5f8bf41c-6ec8-4fb7-a60a-62dee87b3e37" providerId="ADAL" clId="{BB8652AE-26D8-4D51-8617-5CA04C167F6E}" dt="2025-07-14T11:40:42.304" v="154" actId="1076"/>
          <ac:spMkLst>
            <pc:docMk/>
            <pc:sldMk cId="4154296343" sldId="364"/>
            <ac:spMk id="4" creationId="{FCC67F29-1DB9-E259-1508-A071F85796AB}"/>
          </ac:spMkLst>
        </pc:spChg>
        <pc:picChg chg="mod">
          <ac:chgData name="Sarah Orchard (Public Health Wales - No. 2 Capital Quarter)" userId="5f8bf41c-6ec8-4fb7-a60a-62dee87b3e37" providerId="ADAL" clId="{BB8652AE-26D8-4D51-8617-5CA04C167F6E}" dt="2025-07-14T11:40:45.412" v="155" actId="1076"/>
          <ac:picMkLst>
            <pc:docMk/>
            <pc:sldMk cId="4154296343" sldId="364"/>
            <ac:picMk id="3" creationId="{F294CB33-431B-BA0D-907E-FE0BA3C8E288}"/>
          </ac:picMkLst>
        </pc:picChg>
      </pc:sldChg>
      <pc:sldChg chg="modSp mod">
        <pc:chgData name="Sarah Orchard (Public Health Wales - No. 2 Capital Quarter)" userId="5f8bf41c-6ec8-4fb7-a60a-62dee87b3e37" providerId="ADAL" clId="{BB8652AE-26D8-4D51-8617-5CA04C167F6E}" dt="2025-07-14T11:43:15.223" v="189" actId="14100"/>
        <pc:sldMkLst>
          <pc:docMk/>
          <pc:sldMk cId="2834888200" sldId="365"/>
        </pc:sldMkLst>
        <pc:spChg chg="mod">
          <ac:chgData name="Sarah Orchard (Public Health Wales - No. 2 Capital Quarter)" userId="5f8bf41c-6ec8-4fb7-a60a-62dee87b3e37" providerId="ADAL" clId="{BB8652AE-26D8-4D51-8617-5CA04C167F6E}" dt="2025-07-14T11:43:15.223" v="189" actId="14100"/>
          <ac:spMkLst>
            <pc:docMk/>
            <pc:sldMk cId="2834888200" sldId="365"/>
            <ac:spMk id="2" creationId="{5C7027ED-EDBA-4083-96D0-D73C112CD3B1}"/>
          </ac:spMkLst>
        </pc:spChg>
        <pc:spChg chg="mod">
          <ac:chgData name="Sarah Orchard (Public Health Wales - No. 2 Capital Quarter)" userId="5f8bf41c-6ec8-4fb7-a60a-62dee87b3e37" providerId="ADAL" clId="{BB8652AE-26D8-4D51-8617-5CA04C167F6E}" dt="2025-07-14T11:43:11.942" v="188" actId="14100"/>
          <ac:spMkLst>
            <pc:docMk/>
            <pc:sldMk cId="2834888200" sldId="365"/>
            <ac:spMk id="4" creationId="{FCC67F29-1DB9-E259-1508-A071F85796AB}"/>
          </ac:spMkLst>
        </pc:spChg>
        <pc:picChg chg="mod">
          <ac:chgData name="Sarah Orchard (Public Health Wales - No. 2 Capital Quarter)" userId="5f8bf41c-6ec8-4fb7-a60a-62dee87b3e37" providerId="ADAL" clId="{BB8652AE-26D8-4D51-8617-5CA04C167F6E}" dt="2025-07-14T11:42:58.336" v="183" actId="1076"/>
          <ac:picMkLst>
            <pc:docMk/>
            <pc:sldMk cId="2834888200" sldId="365"/>
            <ac:picMk id="3" creationId="{3DC68F17-CE28-EC49-AA62-CD1FCFE0DA91}"/>
          </ac:picMkLst>
        </pc:picChg>
        <pc:picChg chg="mod">
          <ac:chgData name="Sarah Orchard (Public Health Wales - No. 2 Capital Quarter)" userId="5f8bf41c-6ec8-4fb7-a60a-62dee87b3e37" providerId="ADAL" clId="{BB8652AE-26D8-4D51-8617-5CA04C167F6E}" dt="2025-07-14T11:43:04.281" v="186" actId="1076"/>
          <ac:picMkLst>
            <pc:docMk/>
            <pc:sldMk cId="2834888200" sldId="365"/>
            <ac:picMk id="6" creationId="{D2695FCC-A375-D970-06FF-6EA36E7068C0}"/>
          </ac:picMkLst>
        </pc:picChg>
        <pc:picChg chg="mod">
          <ac:chgData name="Sarah Orchard (Public Health Wales - No. 2 Capital Quarter)" userId="5f8bf41c-6ec8-4fb7-a60a-62dee87b3e37" providerId="ADAL" clId="{BB8652AE-26D8-4D51-8617-5CA04C167F6E}" dt="2025-07-14T11:42:59.882" v="184" actId="1076"/>
          <ac:picMkLst>
            <pc:docMk/>
            <pc:sldMk cId="2834888200" sldId="365"/>
            <ac:picMk id="7" creationId="{CB938DC2-4C63-36B3-5232-7ACE913F4407}"/>
          </ac:picMkLst>
        </pc:picChg>
        <pc:picChg chg="mod">
          <ac:chgData name="Sarah Orchard (Public Health Wales - No. 2 Capital Quarter)" userId="5f8bf41c-6ec8-4fb7-a60a-62dee87b3e37" providerId="ADAL" clId="{BB8652AE-26D8-4D51-8617-5CA04C167F6E}" dt="2025-07-14T11:43:02.590" v="185" actId="1076"/>
          <ac:picMkLst>
            <pc:docMk/>
            <pc:sldMk cId="2834888200" sldId="365"/>
            <ac:picMk id="10" creationId="{0302A94E-D138-F4F3-5CA5-F5B312C7CF2B}"/>
          </ac:picMkLst>
        </pc:picChg>
        <pc:picChg chg="mod">
          <ac:chgData name="Sarah Orchard (Public Health Wales - No. 2 Capital Quarter)" userId="5f8bf41c-6ec8-4fb7-a60a-62dee87b3e37" providerId="ADAL" clId="{BB8652AE-26D8-4D51-8617-5CA04C167F6E}" dt="2025-07-14T11:43:06.445" v="187" actId="1076"/>
          <ac:picMkLst>
            <pc:docMk/>
            <pc:sldMk cId="2834888200" sldId="365"/>
            <ac:picMk id="12" creationId="{02ABF1C0-983F-120D-8100-58AAF4F3EF8B}"/>
          </ac:picMkLst>
        </pc:picChg>
      </pc:sldChg>
      <pc:sldChg chg="modSp mod">
        <pc:chgData name="Sarah Orchard (Public Health Wales - No. 2 Capital Quarter)" userId="5f8bf41c-6ec8-4fb7-a60a-62dee87b3e37" providerId="ADAL" clId="{BB8652AE-26D8-4D51-8617-5CA04C167F6E}" dt="2025-07-14T11:42:27.718" v="179" actId="1076"/>
        <pc:sldMkLst>
          <pc:docMk/>
          <pc:sldMk cId="1004332408" sldId="367"/>
        </pc:sldMkLst>
        <pc:spChg chg="mod">
          <ac:chgData name="Sarah Orchard (Public Health Wales - No. 2 Capital Quarter)" userId="5f8bf41c-6ec8-4fb7-a60a-62dee87b3e37" providerId="ADAL" clId="{BB8652AE-26D8-4D51-8617-5CA04C167F6E}" dt="2025-07-02T13:23:44.494" v="46" actId="1076"/>
          <ac:spMkLst>
            <pc:docMk/>
            <pc:sldMk cId="1004332408" sldId="367"/>
            <ac:spMk id="2" creationId="{5C7027ED-EDBA-4083-96D0-D73C112CD3B1}"/>
          </ac:spMkLst>
        </pc:spChg>
        <pc:spChg chg="mod">
          <ac:chgData name="Sarah Orchard (Public Health Wales - No. 2 Capital Quarter)" userId="5f8bf41c-6ec8-4fb7-a60a-62dee87b3e37" providerId="ADAL" clId="{BB8652AE-26D8-4D51-8617-5CA04C167F6E}" dt="2025-07-14T11:42:20.819" v="176" actId="14100"/>
          <ac:spMkLst>
            <pc:docMk/>
            <pc:sldMk cId="1004332408" sldId="367"/>
            <ac:spMk id="5" creationId="{96B3640C-82F3-81A5-9094-9A5BA8A51C1E}"/>
          </ac:spMkLst>
        </pc:spChg>
        <pc:picChg chg="mod">
          <ac:chgData name="Sarah Orchard (Public Health Wales - No. 2 Capital Quarter)" userId="5f8bf41c-6ec8-4fb7-a60a-62dee87b3e37" providerId="ADAL" clId="{BB8652AE-26D8-4D51-8617-5CA04C167F6E}" dt="2025-07-14T11:42:24.739" v="177" actId="1076"/>
          <ac:picMkLst>
            <pc:docMk/>
            <pc:sldMk cId="1004332408" sldId="367"/>
            <ac:picMk id="4" creationId="{19F46101-476A-7726-E27E-C21370F3D95B}"/>
          </ac:picMkLst>
        </pc:picChg>
        <pc:picChg chg="mod">
          <ac:chgData name="Sarah Orchard (Public Health Wales - No. 2 Capital Quarter)" userId="5f8bf41c-6ec8-4fb7-a60a-62dee87b3e37" providerId="ADAL" clId="{BB8652AE-26D8-4D51-8617-5CA04C167F6E}" dt="2025-07-14T11:42:27.718" v="179" actId="1076"/>
          <ac:picMkLst>
            <pc:docMk/>
            <pc:sldMk cId="1004332408" sldId="367"/>
            <ac:picMk id="7" creationId="{160E3EB2-05DB-B9DC-4BF4-98162361C719}"/>
          </ac:picMkLst>
        </pc:picChg>
      </pc:sldChg>
      <pc:sldChg chg="addSp delSp modSp mod modCm">
        <pc:chgData name="Sarah Orchard (Public Health Wales - No. 2 Capital Quarter)" userId="5f8bf41c-6ec8-4fb7-a60a-62dee87b3e37" providerId="ADAL" clId="{BB8652AE-26D8-4D51-8617-5CA04C167F6E}" dt="2025-07-14T12:06:36.309" v="486" actId="113"/>
        <pc:sldMkLst>
          <pc:docMk/>
          <pc:sldMk cId="125303113" sldId="370"/>
        </pc:sldMkLst>
        <pc:spChg chg="mod">
          <ac:chgData name="Sarah Orchard (Public Health Wales - No. 2 Capital Quarter)" userId="5f8bf41c-6ec8-4fb7-a60a-62dee87b3e37" providerId="ADAL" clId="{BB8652AE-26D8-4D51-8617-5CA04C167F6E}" dt="2025-07-14T11:41:17.645" v="162" actId="1076"/>
          <ac:spMkLst>
            <pc:docMk/>
            <pc:sldMk cId="125303113" sldId="370"/>
            <ac:spMk id="2" creationId="{5C7027ED-EDBA-4083-96D0-D73C112CD3B1}"/>
          </ac:spMkLst>
        </pc:spChg>
        <pc:spChg chg="mod">
          <ac:chgData name="Sarah Orchard (Public Health Wales - No. 2 Capital Quarter)" userId="5f8bf41c-6ec8-4fb7-a60a-62dee87b3e37" providerId="ADAL" clId="{BB8652AE-26D8-4D51-8617-5CA04C167F6E}" dt="2025-07-14T12:06:36.309" v="486" actId="113"/>
          <ac:spMkLst>
            <pc:docMk/>
            <pc:sldMk cId="125303113" sldId="370"/>
            <ac:spMk id="5" creationId="{96B3640C-82F3-81A5-9094-9A5BA8A51C1E}"/>
          </ac:spMkLst>
        </pc:spChg>
        <pc:picChg chg="add mod">
          <ac:chgData name="Sarah Orchard (Public Health Wales - No. 2 Capital Quarter)" userId="5f8bf41c-6ec8-4fb7-a60a-62dee87b3e37" providerId="ADAL" clId="{BB8652AE-26D8-4D51-8617-5CA04C167F6E}" dt="2025-07-14T11:41:12.044" v="160" actId="1076"/>
          <ac:picMkLst>
            <pc:docMk/>
            <pc:sldMk cId="125303113" sldId="370"/>
            <ac:picMk id="4" creationId="{C4DBD7D8-CF2B-D1F2-4BE4-6B8CAFFDF3F0}"/>
          </ac:picMkLst>
        </pc:picChg>
        <pc:picChg chg="mod">
          <ac:chgData name="Sarah Orchard (Public Health Wales - No. 2 Capital Quarter)" userId="5f8bf41c-6ec8-4fb7-a60a-62dee87b3e37" providerId="ADAL" clId="{BB8652AE-26D8-4D51-8617-5CA04C167F6E}" dt="2025-07-02T13:23:12.777" v="41" actId="1076"/>
          <ac:picMkLst>
            <pc:docMk/>
            <pc:sldMk cId="125303113" sldId="370"/>
            <ac:picMk id="7" creationId="{3E0C3B95-BF9E-0E4C-FD4C-C16307AA8438}"/>
          </ac:picMkLst>
        </pc:picChg>
        <pc:picChg chg="del">
          <ac:chgData name="Sarah Orchard (Public Health Wales - No. 2 Capital Quarter)" userId="5f8bf41c-6ec8-4fb7-a60a-62dee87b3e37" providerId="ADAL" clId="{BB8652AE-26D8-4D51-8617-5CA04C167F6E}" dt="2025-07-02T13:22:46.229" v="35" actId="478"/>
          <ac:picMkLst>
            <pc:docMk/>
            <pc:sldMk cId="125303113" sldId="370"/>
            <ac:picMk id="8" creationId="{CDB65EE9-A726-6C74-8222-3BFD83679718}"/>
          </ac:picMkLst>
        </pc:picChg>
      </pc:sldChg>
      <pc:sldChg chg="modSp mod">
        <pc:chgData name="Sarah Orchard (Public Health Wales - No. 2 Capital Quarter)" userId="5f8bf41c-6ec8-4fb7-a60a-62dee87b3e37" providerId="ADAL" clId="{BB8652AE-26D8-4D51-8617-5CA04C167F6E}" dt="2025-07-14T11:57:12.389" v="361" actId="14100"/>
        <pc:sldMkLst>
          <pc:docMk/>
          <pc:sldMk cId="1516134189" sldId="373"/>
        </pc:sldMkLst>
        <pc:spChg chg="mod">
          <ac:chgData name="Sarah Orchard (Public Health Wales - No. 2 Capital Quarter)" userId="5f8bf41c-6ec8-4fb7-a60a-62dee87b3e37" providerId="ADAL" clId="{BB8652AE-26D8-4D51-8617-5CA04C167F6E}" dt="2025-07-14T11:57:12.389" v="361" actId="14100"/>
          <ac:spMkLst>
            <pc:docMk/>
            <pc:sldMk cId="1516134189" sldId="373"/>
            <ac:spMk id="4" creationId="{5D728799-7E57-C226-B830-018AB302D83C}"/>
          </ac:spMkLst>
        </pc:spChg>
      </pc:sldChg>
      <pc:sldChg chg="modSp mod">
        <pc:chgData name="Sarah Orchard (Public Health Wales - No. 2 Capital Quarter)" userId="5f8bf41c-6ec8-4fb7-a60a-62dee87b3e37" providerId="ADAL" clId="{BB8652AE-26D8-4D51-8617-5CA04C167F6E}" dt="2025-07-14T11:58:10.922" v="379" actId="1076"/>
        <pc:sldMkLst>
          <pc:docMk/>
          <pc:sldMk cId="644269869" sldId="374"/>
        </pc:sldMkLst>
        <pc:spChg chg="mod">
          <ac:chgData name="Sarah Orchard (Public Health Wales - No. 2 Capital Quarter)" userId="5f8bf41c-6ec8-4fb7-a60a-62dee87b3e37" providerId="ADAL" clId="{BB8652AE-26D8-4D51-8617-5CA04C167F6E}" dt="2025-07-14T11:57:56.073" v="370" actId="14100"/>
          <ac:spMkLst>
            <pc:docMk/>
            <pc:sldMk cId="644269869" sldId="374"/>
            <ac:spMk id="4" creationId="{5D728799-7E57-C226-B830-018AB302D83C}"/>
          </ac:spMkLst>
        </pc:spChg>
        <pc:picChg chg="mod">
          <ac:chgData name="Sarah Orchard (Public Health Wales - No. 2 Capital Quarter)" userId="5f8bf41c-6ec8-4fb7-a60a-62dee87b3e37" providerId="ADAL" clId="{BB8652AE-26D8-4D51-8617-5CA04C167F6E}" dt="2025-07-14T11:58:10.922" v="379" actId="1076"/>
          <ac:picMkLst>
            <pc:docMk/>
            <pc:sldMk cId="644269869" sldId="374"/>
            <ac:picMk id="2" creationId="{69FB533E-7F93-DCC9-B48B-3BE8E4740E90}"/>
          </ac:picMkLst>
        </pc:picChg>
        <pc:picChg chg="mod">
          <ac:chgData name="Sarah Orchard (Public Health Wales - No. 2 Capital Quarter)" userId="5f8bf41c-6ec8-4fb7-a60a-62dee87b3e37" providerId="ADAL" clId="{BB8652AE-26D8-4D51-8617-5CA04C167F6E}" dt="2025-07-14T11:58:06.654" v="377" actId="1076"/>
          <ac:picMkLst>
            <pc:docMk/>
            <pc:sldMk cId="644269869" sldId="374"/>
            <ac:picMk id="3" creationId="{320E86FE-3950-985E-47BF-18819F383138}"/>
          </ac:picMkLst>
        </pc:picChg>
        <pc:picChg chg="mod">
          <ac:chgData name="Sarah Orchard (Public Health Wales - No. 2 Capital Quarter)" userId="5f8bf41c-6ec8-4fb7-a60a-62dee87b3e37" providerId="ADAL" clId="{BB8652AE-26D8-4D51-8617-5CA04C167F6E}" dt="2025-07-14T11:58:09.488" v="378" actId="1076"/>
          <ac:picMkLst>
            <pc:docMk/>
            <pc:sldMk cId="644269869" sldId="374"/>
            <ac:picMk id="5" creationId="{3C4575F8-C252-1207-9A00-09366EC353EB}"/>
          </ac:picMkLst>
        </pc:picChg>
      </pc:sldChg>
      <pc:sldChg chg="modSp mod">
        <pc:chgData name="Sarah Orchard (Public Health Wales - No. 2 Capital Quarter)" userId="5f8bf41c-6ec8-4fb7-a60a-62dee87b3e37" providerId="ADAL" clId="{BB8652AE-26D8-4D51-8617-5CA04C167F6E}" dt="2025-07-14T14:21:57.121" v="615" actId="1076"/>
        <pc:sldMkLst>
          <pc:docMk/>
          <pc:sldMk cId="14926216" sldId="375"/>
        </pc:sldMkLst>
        <pc:spChg chg="mod">
          <ac:chgData name="Sarah Orchard (Public Health Wales - No. 2 Capital Quarter)" userId="5f8bf41c-6ec8-4fb7-a60a-62dee87b3e37" providerId="ADAL" clId="{BB8652AE-26D8-4D51-8617-5CA04C167F6E}" dt="2025-07-14T14:21:57.121" v="615" actId="1076"/>
          <ac:spMkLst>
            <pc:docMk/>
            <pc:sldMk cId="14926216" sldId="375"/>
            <ac:spMk id="4" creationId="{00947FA3-2FD2-D46A-2B97-ECBAAAC99FC6}"/>
          </ac:spMkLst>
        </pc:spChg>
        <pc:spChg chg="mod">
          <ac:chgData name="Sarah Orchard (Public Health Wales - No. 2 Capital Quarter)" userId="5f8bf41c-6ec8-4fb7-a60a-62dee87b3e37" providerId="ADAL" clId="{BB8652AE-26D8-4D51-8617-5CA04C167F6E}" dt="2025-07-14T14:21:54.868" v="614" actId="1076"/>
          <ac:spMkLst>
            <pc:docMk/>
            <pc:sldMk cId="14926216" sldId="375"/>
            <ac:spMk id="9" creationId="{5627EA63-2695-5B49-659D-F480615ABB1C}"/>
          </ac:spMkLst>
        </pc:spChg>
        <pc:picChg chg="mod">
          <ac:chgData name="Sarah Orchard (Public Health Wales - No. 2 Capital Quarter)" userId="5f8bf41c-6ec8-4fb7-a60a-62dee87b3e37" providerId="ADAL" clId="{BB8652AE-26D8-4D51-8617-5CA04C167F6E}" dt="2025-07-14T12:01:06.961" v="414" actId="1076"/>
          <ac:picMkLst>
            <pc:docMk/>
            <pc:sldMk cId="14926216" sldId="375"/>
            <ac:picMk id="3" creationId="{D61B9C2A-5308-7575-A65D-03C63FD9463F}"/>
          </ac:picMkLst>
        </pc:picChg>
      </pc:sldChg>
      <pc:sldChg chg="modSp mod">
        <pc:chgData name="Sarah Orchard (Public Health Wales - No. 2 Capital Quarter)" userId="5f8bf41c-6ec8-4fb7-a60a-62dee87b3e37" providerId="ADAL" clId="{BB8652AE-26D8-4D51-8617-5CA04C167F6E}" dt="2025-07-14T14:32:09.264" v="635" actId="1076"/>
        <pc:sldMkLst>
          <pc:docMk/>
          <pc:sldMk cId="2789182106" sldId="376"/>
        </pc:sldMkLst>
        <pc:spChg chg="mod">
          <ac:chgData name="Sarah Orchard (Public Health Wales - No. 2 Capital Quarter)" userId="5f8bf41c-6ec8-4fb7-a60a-62dee87b3e37" providerId="ADAL" clId="{BB8652AE-26D8-4D51-8617-5CA04C167F6E}" dt="2025-07-14T13:59:46.133" v="553" actId="1076"/>
          <ac:spMkLst>
            <pc:docMk/>
            <pc:sldMk cId="2789182106" sldId="376"/>
            <ac:spMk id="4" creationId="{00947FA3-2FD2-D46A-2B97-ECBAAAC99FC6}"/>
          </ac:spMkLst>
        </pc:spChg>
        <pc:spChg chg="mod">
          <ac:chgData name="Sarah Orchard (Public Health Wales - No. 2 Capital Quarter)" userId="5f8bf41c-6ec8-4fb7-a60a-62dee87b3e37" providerId="ADAL" clId="{BB8652AE-26D8-4D51-8617-5CA04C167F6E}" dt="2025-07-14T13:59:41.671" v="551" actId="1076"/>
          <ac:spMkLst>
            <pc:docMk/>
            <pc:sldMk cId="2789182106" sldId="376"/>
            <ac:spMk id="5" creationId="{4EEC666F-2CB8-7F44-95E5-D5B4C007E6DF}"/>
          </ac:spMkLst>
        </pc:spChg>
        <pc:spChg chg="mod">
          <ac:chgData name="Sarah Orchard (Public Health Wales - No. 2 Capital Quarter)" userId="5f8bf41c-6ec8-4fb7-a60a-62dee87b3e37" providerId="ADAL" clId="{BB8652AE-26D8-4D51-8617-5CA04C167F6E}" dt="2025-07-14T14:32:09.264" v="635" actId="1076"/>
          <ac:spMkLst>
            <pc:docMk/>
            <pc:sldMk cId="2789182106" sldId="376"/>
            <ac:spMk id="7" creationId="{36BD65CC-59A9-3B65-0F49-F5FE4DC6670C}"/>
          </ac:spMkLst>
        </pc:spChg>
        <pc:picChg chg="mod">
          <ac:chgData name="Sarah Orchard (Public Health Wales - No. 2 Capital Quarter)" userId="5f8bf41c-6ec8-4fb7-a60a-62dee87b3e37" providerId="ADAL" clId="{BB8652AE-26D8-4D51-8617-5CA04C167F6E}" dt="2025-07-14T13:59:43.279" v="552" actId="1076"/>
          <ac:picMkLst>
            <pc:docMk/>
            <pc:sldMk cId="2789182106" sldId="376"/>
            <ac:picMk id="2" creationId="{66F8F915-51CA-58B1-4F7C-1F504F956BB0}"/>
          </ac:picMkLst>
        </pc:picChg>
      </pc:sldChg>
      <pc:sldChg chg="modSp mod">
        <pc:chgData name="Sarah Orchard (Public Health Wales - No. 2 Capital Quarter)" userId="5f8bf41c-6ec8-4fb7-a60a-62dee87b3e37" providerId="ADAL" clId="{BB8652AE-26D8-4D51-8617-5CA04C167F6E}" dt="2025-07-14T14:20:56.054" v="612" actId="14100"/>
        <pc:sldMkLst>
          <pc:docMk/>
          <pc:sldMk cId="100378575" sldId="377"/>
        </pc:sldMkLst>
        <pc:spChg chg="mod">
          <ac:chgData name="Sarah Orchard (Public Health Wales - No. 2 Capital Quarter)" userId="5f8bf41c-6ec8-4fb7-a60a-62dee87b3e37" providerId="ADAL" clId="{BB8652AE-26D8-4D51-8617-5CA04C167F6E}" dt="2025-07-14T12:00:25.607" v="404" actId="14100"/>
          <ac:spMkLst>
            <pc:docMk/>
            <pc:sldMk cId="100378575" sldId="377"/>
            <ac:spMk id="4" creationId="{00947FA3-2FD2-D46A-2B97-ECBAAAC99FC6}"/>
          </ac:spMkLst>
        </pc:spChg>
        <pc:spChg chg="mod">
          <ac:chgData name="Sarah Orchard (Public Health Wales - No. 2 Capital Quarter)" userId="5f8bf41c-6ec8-4fb7-a60a-62dee87b3e37" providerId="ADAL" clId="{BB8652AE-26D8-4D51-8617-5CA04C167F6E}" dt="2025-07-14T12:07:18.830" v="488" actId="207"/>
          <ac:spMkLst>
            <pc:docMk/>
            <pc:sldMk cId="100378575" sldId="377"/>
            <ac:spMk id="5" creationId="{FE4D2593-A2FE-1A51-376B-A4871C296526}"/>
          </ac:spMkLst>
        </pc:spChg>
        <pc:picChg chg="mod">
          <ac:chgData name="Sarah Orchard (Public Health Wales - No. 2 Capital Quarter)" userId="5f8bf41c-6ec8-4fb7-a60a-62dee87b3e37" providerId="ADAL" clId="{BB8652AE-26D8-4D51-8617-5CA04C167F6E}" dt="2025-07-14T14:20:56.054" v="612" actId="14100"/>
          <ac:picMkLst>
            <pc:docMk/>
            <pc:sldMk cId="100378575" sldId="377"/>
            <ac:picMk id="2" creationId="{3520D64C-00FC-4E4C-1249-2A765263FF8E}"/>
          </ac:picMkLst>
        </pc:picChg>
      </pc:sldChg>
      <pc:sldChg chg="addSp modSp mod">
        <pc:chgData name="Sarah Orchard (Public Health Wales - No. 2 Capital Quarter)" userId="5f8bf41c-6ec8-4fb7-a60a-62dee87b3e37" providerId="ADAL" clId="{BB8652AE-26D8-4D51-8617-5CA04C167F6E}" dt="2025-07-14T12:01:54.083" v="424" actId="20577"/>
        <pc:sldMkLst>
          <pc:docMk/>
          <pc:sldMk cId="1763483452" sldId="378"/>
        </pc:sldMkLst>
        <pc:spChg chg="mod">
          <ac:chgData name="Sarah Orchard (Public Health Wales - No. 2 Capital Quarter)" userId="5f8bf41c-6ec8-4fb7-a60a-62dee87b3e37" providerId="ADAL" clId="{BB8652AE-26D8-4D51-8617-5CA04C167F6E}" dt="2025-07-14T12:01:35.892" v="418" actId="2711"/>
          <ac:spMkLst>
            <pc:docMk/>
            <pc:sldMk cId="1763483452" sldId="378"/>
            <ac:spMk id="2" creationId="{29A0CD28-B4E1-93CA-4AC0-3D342B1FBEC9}"/>
          </ac:spMkLst>
        </pc:spChg>
        <pc:spChg chg="mod">
          <ac:chgData name="Sarah Orchard (Public Health Wales - No. 2 Capital Quarter)" userId="5f8bf41c-6ec8-4fb7-a60a-62dee87b3e37" providerId="ADAL" clId="{BB8652AE-26D8-4D51-8617-5CA04C167F6E}" dt="2025-07-14T12:01:54.083" v="424" actId="20577"/>
          <ac:spMkLst>
            <pc:docMk/>
            <pc:sldMk cId="1763483452" sldId="378"/>
            <ac:spMk id="3" creationId="{5FD10D6C-6CFF-94A3-C7FC-8284D332CA2A}"/>
          </ac:spMkLst>
        </pc:spChg>
        <pc:picChg chg="mod">
          <ac:chgData name="Sarah Orchard (Public Health Wales - No. 2 Capital Quarter)" userId="5f8bf41c-6ec8-4fb7-a60a-62dee87b3e37" providerId="ADAL" clId="{BB8652AE-26D8-4D51-8617-5CA04C167F6E}" dt="2025-07-14T12:01:47.780" v="421" actId="1076"/>
          <ac:picMkLst>
            <pc:docMk/>
            <pc:sldMk cId="1763483452" sldId="378"/>
            <ac:picMk id="4" creationId="{0B4CBD8F-1C21-06B0-F12C-CDDCBE1D802C}"/>
          </ac:picMkLst>
        </pc:picChg>
        <pc:picChg chg="add mod">
          <ac:chgData name="Sarah Orchard (Public Health Wales - No. 2 Capital Quarter)" userId="5f8bf41c-6ec8-4fb7-a60a-62dee87b3e37" providerId="ADAL" clId="{BB8652AE-26D8-4D51-8617-5CA04C167F6E}" dt="2025-07-14T12:01:49.941" v="423" actId="1076"/>
          <ac:picMkLst>
            <pc:docMk/>
            <pc:sldMk cId="1763483452" sldId="378"/>
            <ac:picMk id="5" creationId="{063B2697-1F11-3C7B-EFE0-E7FED652A9AA}"/>
          </ac:picMkLst>
        </pc:picChg>
      </pc:sldChg>
      <pc:sldChg chg="modSp mod">
        <pc:chgData name="Sarah Orchard (Public Health Wales - No. 2 Capital Quarter)" userId="5f8bf41c-6ec8-4fb7-a60a-62dee87b3e37" providerId="ADAL" clId="{BB8652AE-26D8-4D51-8617-5CA04C167F6E}" dt="2025-07-14T14:08:35.849" v="602" actId="20577"/>
        <pc:sldMkLst>
          <pc:docMk/>
          <pc:sldMk cId="890479131" sldId="379"/>
        </pc:sldMkLst>
        <pc:spChg chg="mod">
          <ac:chgData name="Sarah Orchard (Public Health Wales - No. 2 Capital Quarter)" userId="5f8bf41c-6ec8-4fb7-a60a-62dee87b3e37" providerId="ADAL" clId="{BB8652AE-26D8-4D51-8617-5CA04C167F6E}" dt="2025-07-14T14:08:35.849" v="602" actId="20577"/>
          <ac:spMkLst>
            <pc:docMk/>
            <pc:sldMk cId="890479131" sldId="379"/>
            <ac:spMk id="2" creationId="{FF040788-BB71-404F-1F5B-33E182EBFA66}"/>
          </ac:spMkLst>
        </pc:spChg>
        <pc:spChg chg="mod">
          <ac:chgData name="Sarah Orchard (Public Health Wales - No. 2 Capital Quarter)" userId="5f8bf41c-6ec8-4fb7-a60a-62dee87b3e37" providerId="ADAL" clId="{BB8652AE-26D8-4D51-8617-5CA04C167F6E}" dt="2025-07-14T11:46:09.136" v="226" actId="14100"/>
          <ac:spMkLst>
            <pc:docMk/>
            <pc:sldMk cId="890479131" sldId="379"/>
            <ac:spMk id="3" creationId="{C228588F-6DFB-844F-157C-4EB952945D31}"/>
          </ac:spMkLst>
        </pc:spChg>
        <pc:spChg chg="mod">
          <ac:chgData name="Sarah Orchard (Public Health Wales - No. 2 Capital Quarter)" userId="5f8bf41c-6ec8-4fb7-a60a-62dee87b3e37" providerId="ADAL" clId="{BB8652AE-26D8-4D51-8617-5CA04C167F6E}" dt="2025-07-14T11:46:42.132" v="230" actId="2711"/>
          <ac:spMkLst>
            <pc:docMk/>
            <pc:sldMk cId="890479131" sldId="379"/>
            <ac:spMk id="49" creationId="{F52A55D2-B116-0297-8C2B-465B85987737}"/>
          </ac:spMkLst>
        </pc:spChg>
      </pc:sldChg>
      <pc:sldChg chg="modSp mod">
        <pc:chgData name="Sarah Orchard (Public Health Wales - No. 2 Capital Quarter)" userId="5f8bf41c-6ec8-4fb7-a60a-62dee87b3e37" providerId="ADAL" clId="{BB8652AE-26D8-4D51-8617-5CA04C167F6E}" dt="2025-07-14T14:08:31.681" v="600" actId="14100"/>
        <pc:sldMkLst>
          <pc:docMk/>
          <pc:sldMk cId="3830703383" sldId="380"/>
        </pc:sldMkLst>
        <pc:spChg chg="mod">
          <ac:chgData name="Sarah Orchard (Public Health Wales - No. 2 Capital Quarter)" userId="5f8bf41c-6ec8-4fb7-a60a-62dee87b3e37" providerId="ADAL" clId="{BB8652AE-26D8-4D51-8617-5CA04C167F6E}" dt="2025-07-14T11:46:34.198" v="229" actId="2711"/>
          <ac:spMkLst>
            <pc:docMk/>
            <pc:sldMk cId="3830703383" sldId="380"/>
            <ac:spMk id="3" creationId="{ECFCCF03-FB34-BB35-DE61-FFE1403C453B}"/>
          </ac:spMkLst>
        </pc:spChg>
        <pc:spChg chg="mod">
          <ac:chgData name="Sarah Orchard (Public Health Wales - No. 2 Capital Quarter)" userId="5f8bf41c-6ec8-4fb7-a60a-62dee87b3e37" providerId="ADAL" clId="{BB8652AE-26D8-4D51-8617-5CA04C167F6E}" dt="2025-07-14T14:08:31.681" v="600" actId="14100"/>
          <ac:spMkLst>
            <pc:docMk/>
            <pc:sldMk cId="3830703383" sldId="380"/>
            <ac:spMk id="4" creationId="{9E44BDF7-ADD1-5163-40BF-5A0E3E085976}"/>
          </ac:spMkLst>
        </pc:spChg>
        <pc:spChg chg="mod">
          <ac:chgData name="Sarah Orchard (Public Health Wales - No. 2 Capital Quarter)" userId="5f8bf41c-6ec8-4fb7-a60a-62dee87b3e37" providerId="ADAL" clId="{BB8652AE-26D8-4D51-8617-5CA04C167F6E}" dt="2025-07-14T11:47:05.649" v="234" actId="20577"/>
          <ac:spMkLst>
            <pc:docMk/>
            <pc:sldMk cId="3830703383" sldId="380"/>
            <ac:spMk id="49" creationId="{F52A55D2-B116-0297-8C2B-465B85987737}"/>
          </ac:spMkLst>
        </pc:spChg>
      </pc:sldChg>
      <pc:sldChg chg="modSp mod">
        <pc:chgData name="Sarah Orchard (Public Health Wales - No. 2 Capital Quarter)" userId="5f8bf41c-6ec8-4fb7-a60a-62dee87b3e37" providerId="ADAL" clId="{BB8652AE-26D8-4D51-8617-5CA04C167F6E}" dt="2025-07-14T14:33:09.381" v="641" actId="1076"/>
        <pc:sldMkLst>
          <pc:docMk/>
          <pc:sldMk cId="3215027624" sldId="381"/>
        </pc:sldMkLst>
        <pc:spChg chg="mod">
          <ac:chgData name="Sarah Orchard (Public Health Wales - No. 2 Capital Quarter)" userId="5f8bf41c-6ec8-4fb7-a60a-62dee87b3e37" providerId="ADAL" clId="{BB8652AE-26D8-4D51-8617-5CA04C167F6E}" dt="2025-07-14T14:33:09.381" v="641" actId="1076"/>
          <ac:spMkLst>
            <pc:docMk/>
            <pc:sldMk cId="3215027624" sldId="381"/>
            <ac:spMk id="3" creationId="{14932642-848D-28A5-D8D3-1EA03445D45C}"/>
          </ac:spMkLst>
        </pc:spChg>
        <pc:spChg chg="mod">
          <ac:chgData name="Sarah Orchard (Public Health Wales - No. 2 Capital Quarter)" userId="5f8bf41c-6ec8-4fb7-a60a-62dee87b3e37" providerId="ADAL" clId="{BB8652AE-26D8-4D51-8617-5CA04C167F6E}" dt="2025-07-14T14:02:30.493" v="565" actId="20577"/>
          <ac:spMkLst>
            <pc:docMk/>
            <pc:sldMk cId="3215027624" sldId="381"/>
            <ac:spMk id="31" creationId="{00000000-0000-0000-0000-000000000000}"/>
          </ac:spMkLst>
        </pc:spChg>
        <pc:spChg chg="mod">
          <ac:chgData name="Sarah Orchard (Public Health Wales - No. 2 Capital Quarter)" userId="5f8bf41c-6ec8-4fb7-a60a-62dee87b3e37" providerId="ADAL" clId="{BB8652AE-26D8-4D51-8617-5CA04C167F6E}" dt="2025-07-14T14:02:51.111" v="571" actId="20577"/>
          <ac:spMkLst>
            <pc:docMk/>
            <pc:sldMk cId="3215027624" sldId="381"/>
            <ac:spMk id="49" creationId="{F52A55D2-B116-0297-8C2B-465B85987737}"/>
          </ac:spMkLst>
        </pc:spChg>
      </pc:sldChg>
      <pc:sldChg chg="modSp mod">
        <pc:chgData name="Sarah Orchard (Public Health Wales - No. 2 Capital Quarter)" userId="5f8bf41c-6ec8-4fb7-a60a-62dee87b3e37" providerId="ADAL" clId="{BB8652AE-26D8-4D51-8617-5CA04C167F6E}" dt="2025-07-14T14:09:03.309" v="609" actId="14100"/>
        <pc:sldMkLst>
          <pc:docMk/>
          <pc:sldMk cId="3316114280" sldId="382"/>
        </pc:sldMkLst>
        <pc:spChg chg="mod">
          <ac:chgData name="Sarah Orchard (Public Health Wales - No. 2 Capital Quarter)" userId="5f8bf41c-6ec8-4fb7-a60a-62dee87b3e37" providerId="ADAL" clId="{BB8652AE-26D8-4D51-8617-5CA04C167F6E}" dt="2025-07-14T14:09:03.309" v="609" actId="14100"/>
          <ac:spMkLst>
            <pc:docMk/>
            <pc:sldMk cId="3316114280" sldId="382"/>
            <ac:spMk id="3" creationId="{14932642-848D-28A5-D8D3-1EA03445D45C}"/>
          </ac:spMkLst>
        </pc:spChg>
        <pc:spChg chg="mod">
          <ac:chgData name="Sarah Orchard (Public Health Wales - No. 2 Capital Quarter)" userId="5f8bf41c-6ec8-4fb7-a60a-62dee87b3e37" providerId="ADAL" clId="{BB8652AE-26D8-4D51-8617-5CA04C167F6E}" dt="2025-07-14T11:50:21.152" v="263" actId="20577"/>
          <ac:spMkLst>
            <pc:docMk/>
            <pc:sldMk cId="3316114280" sldId="382"/>
            <ac:spMk id="31" creationId="{00000000-0000-0000-0000-000000000000}"/>
          </ac:spMkLst>
        </pc:spChg>
        <pc:spChg chg="mod">
          <ac:chgData name="Sarah Orchard (Public Health Wales - No. 2 Capital Quarter)" userId="5f8bf41c-6ec8-4fb7-a60a-62dee87b3e37" providerId="ADAL" clId="{BB8652AE-26D8-4D51-8617-5CA04C167F6E}" dt="2025-07-14T11:51:47.174" v="281" actId="20577"/>
          <ac:spMkLst>
            <pc:docMk/>
            <pc:sldMk cId="3316114280" sldId="382"/>
            <ac:spMk id="49" creationId="{F52A55D2-B116-0297-8C2B-465B85987737}"/>
          </ac:spMkLst>
        </pc:spChg>
      </pc:sldChg>
      <pc:sldChg chg="modSp mod">
        <pc:chgData name="Sarah Orchard (Public Health Wales - No. 2 Capital Quarter)" userId="5f8bf41c-6ec8-4fb7-a60a-62dee87b3e37" providerId="ADAL" clId="{BB8652AE-26D8-4D51-8617-5CA04C167F6E}" dt="2025-07-14T14:08:21.393" v="595" actId="20577"/>
        <pc:sldMkLst>
          <pc:docMk/>
          <pc:sldMk cId="2457085135" sldId="383"/>
        </pc:sldMkLst>
        <pc:spChg chg="mod">
          <ac:chgData name="Sarah Orchard (Public Health Wales - No. 2 Capital Quarter)" userId="5f8bf41c-6ec8-4fb7-a60a-62dee87b3e37" providerId="ADAL" clId="{BB8652AE-26D8-4D51-8617-5CA04C167F6E}" dt="2025-07-14T14:08:21.393" v="595" actId="20577"/>
          <ac:spMkLst>
            <pc:docMk/>
            <pc:sldMk cId="2457085135" sldId="383"/>
            <ac:spMk id="2" creationId="{4D5F1873-EED3-4983-F2D7-545676D37A07}"/>
          </ac:spMkLst>
        </pc:spChg>
        <pc:spChg chg="mod">
          <ac:chgData name="Sarah Orchard (Public Health Wales - No. 2 Capital Quarter)" userId="5f8bf41c-6ec8-4fb7-a60a-62dee87b3e37" providerId="ADAL" clId="{BB8652AE-26D8-4D51-8617-5CA04C167F6E}" dt="2025-07-14T11:49:36.997" v="251" actId="1076"/>
          <ac:spMkLst>
            <pc:docMk/>
            <pc:sldMk cId="2457085135" sldId="383"/>
            <ac:spMk id="3" creationId="{B674E23F-035B-81F2-3A77-D6713D94D7D4}"/>
          </ac:spMkLst>
        </pc:spChg>
        <pc:spChg chg="mod">
          <ac:chgData name="Sarah Orchard (Public Health Wales - No. 2 Capital Quarter)" userId="5f8bf41c-6ec8-4fb7-a60a-62dee87b3e37" providerId="ADAL" clId="{BB8652AE-26D8-4D51-8617-5CA04C167F6E}" dt="2025-07-14T11:49:22.893" v="248" actId="114"/>
          <ac:spMkLst>
            <pc:docMk/>
            <pc:sldMk cId="2457085135" sldId="383"/>
            <ac:spMk id="49" creationId="{F52A55D2-B116-0297-8C2B-465B85987737}"/>
          </ac:spMkLst>
        </pc:spChg>
      </pc:sldChg>
      <pc:sldChg chg="modSp mod">
        <pc:chgData name="Sarah Orchard (Public Health Wales - No. 2 Capital Quarter)" userId="5f8bf41c-6ec8-4fb7-a60a-62dee87b3e37" providerId="ADAL" clId="{BB8652AE-26D8-4D51-8617-5CA04C167F6E}" dt="2025-07-14T11:47:52.256" v="242" actId="255"/>
        <pc:sldMkLst>
          <pc:docMk/>
          <pc:sldMk cId="2765689527" sldId="385"/>
        </pc:sldMkLst>
        <pc:spChg chg="mod">
          <ac:chgData name="Sarah Orchard (Public Health Wales - No. 2 Capital Quarter)" userId="5f8bf41c-6ec8-4fb7-a60a-62dee87b3e37" providerId="ADAL" clId="{BB8652AE-26D8-4D51-8617-5CA04C167F6E}" dt="2025-07-14T11:47:52.256" v="242" actId="255"/>
          <ac:spMkLst>
            <pc:docMk/>
            <pc:sldMk cId="2765689527" sldId="385"/>
            <ac:spMk id="31" creationId="{00000000-0000-0000-0000-000000000000}"/>
          </ac:spMkLst>
        </pc:spChg>
        <pc:spChg chg="mod">
          <ac:chgData name="Sarah Orchard (Public Health Wales - No. 2 Capital Quarter)" userId="5f8bf41c-6ec8-4fb7-a60a-62dee87b3e37" providerId="ADAL" clId="{BB8652AE-26D8-4D51-8617-5CA04C167F6E}" dt="2025-07-14T11:47:38.124" v="239" actId="20577"/>
          <ac:spMkLst>
            <pc:docMk/>
            <pc:sldMk cId="2765689527" sldId="385"/>
            <ac:spMk id="49" creationId="{F52A55D2-B116-0297-8C2B-465B85987737}"/>
          </ac:spMkLst>
        </pc:spChg>
      </pc:sldChg>
      <pc:sldChg chg="modSp mod">
        <pc:chgData name="Sarah Orchard (Public Health Wales - No. 2 Capital Quarter)" userId="5f8bf41c-6ec8-4fb7-a60a-62dee87b3e37" providerId="ADAL" clId="{BB8652AE-26D8-4D51-8617-5CA04C167F6E}" dt="2025-07-14T14:08:07.209" v="590" actId="20577"/>
        <pc:sldMkLst>
          <pc:docMk/>
          <pc:sldMk cId="129601425" sldId="386"/>
        </pc:sldMkLst>
        <pc:spChg chg="mod">
          <ac:chgData name="Sarah Orchard (Public Health Wales - No. 2 Capital Quarter)" userId="5f8bf41c-6ec8-4fb7-a60a-62dee87b3e37" providerId="ADAL" clId="{BB8652AE-26D8-4D51-8617-5CA04C167F6E}" dt="2025-07-14T14:08:07.209" v="590" actId="20577"/>
          <ac:spMkLst>
            <pc:docMk/>
            <pc:sldMk cId="129601425" sldId="386"/>
            <ac:spMk id="2" creationId="{F07A8C0F-186F-91D4-203D-77A50B8999BB}"/>
          </ac:spMkLst>
        </pc:spChg>
        <pc:spChg chg="mod">
          <ac:chgData name="Sarah Orchard (Public Health Wales - No. 2 Capital Quarter)" userId="5f8bf41c-6ec8-4fb7-a60a-62dee87b3e37" providerId="ADAL" clId="{BB8652AE-26D8-4D51-8617-5CA04C167F6E}" dt="2025-07-14T11:52:59.488" v="297" actId="1076"/>
          <ac:spMkLst>
            <pc:docMk/>
            <pc:sldMk cId="129601425" sldId="386"/>
            <ac:spMk id="3" creationId="{8243F842-5D24-0F68-6380-E036BBCE6FEF}"/>
          </ac:spMkLst>
        </pc:spChg>
        <pc:spChg chg="mod">
          <ac:chgData name="Sarah Orchard (Public Health Wales - No. 2 Capital Quarter)" userId="5f8bf41c-6ec8-4fb7-a60a-62dee87b3e37" providerId="ADAL" clId="{BB8652AE-26D8-4D51-8617-5CA04C167F6E}" dt="2025-07-14T11:52:56.185" v="296" actId="14100"/>
          <ac:spMkLst>
            <pc:docMk/>
            <pc:sldMk cId="129601425" sldId="386"/>
            <ac:spMk id="5" creationId="{837E9CA9-B931-D028-654F-E49D74A28091}"/>
          </ac:spMkLst>
        </pc:spChg>
      </pc:sldChg>
      <pc:sldChg chg="modSp mod">
        <pc:chgData name="Sarah Orchard (Public Health Wales - No. 2 Capital Quarter)" userId="5f8bf41c-6ec8-4fb7-a60a-62dee87b3e37" providerId="ADAL" clId="{BB8652AE-26D8-4D51-8617-5CA04C167F6E}" dt="2025-07-14T14:08:02.680" v="588" actId="20577"/>
        <pc:sldMkLst>
          <pc:docMk/>
          <pc:sldMk cId="2710248312" sldId="387"/>
        </pc:sldMkLst>
        <pc:spChg chg="mod">
          <ac:chgData name="Sarah Orchard (Public Health Wales - No. 2 Capital Quarter)" userId="5f8bf41c-6ec8-4fb7-a60a-62dee87b3e37" providerId="ADAL" clId="{BB8652AE-26D8-4D51-8617-5CA04C167F6E}" dt="2025-07-14T11:54:48.887" v="323" actId="20577"/>
          <ac:spMkLst>
            <pc:docMk/>
            <pc:sldMk cId="2710248312" sldId="387"/>
            <ac:spMk id="3" creationId="{8E41644F-8A9A-14C4-6CB1-04DDAB5286E0}"/>
          </ac:spMkLst>
        </pc:spChg>
        <pc:spChg chg="mod">
          <ac:chgData name="Sarah Orchard (Public Health Wales - No. 2 Capital Quarter)" userId="5f8bf41c-6ec8-4fb7-a60a-62dee87b3e37" providerId="ADAL" clId="{BB8652AE-26D8-4D51-8617-5CA04C167F6E}" dt="2025-07-14T11:53:44.601" v="307" actId="20577"/>
          <ac:spMkLst>
            <pc:docMk/>
            <pc:sldMk cId="2710248312" sldId="387"/>
            <ac:spMk id="4" creationId="{F96C2B1C-34E7-5A28-32B9-FA516413D6C8}"/>
          </ac:spMkLst>
        </pc:spChg>
        <pc:spChg chg="mod">
          <ac:chgData name="Sarah Orchard (Public Health Wales - No. 2 Capital Quarter)" userId="5f8bf41c-6ec8-4fb7-a60a-62dee87b3e37" providerId="ADAL" clId="{BB8652AE-26D8-4D51-8617-5CA04C167F6E}" dt="2025-07-14T14:08:02.680" v="588" actId="20577"/>
          <ac:spMkLst>
            <pc:docMk/>
            <pc:sldMk cId="2710248312" sldId="387"/>
            <ac:spMk id="5" creationId="{98AD7216-369D-16E6-2B64-66452253997A}"/>
          </ac:spMkLst>
        </pc:spChg>
      </pc:sldChg>
      <pc:sldChg chg="modSp mod">
        <pc:chgData name="Sarah Orchard (Public Health Wales - No. 2 Capital Quarter)" userId="5f8bf41c-6ec8-4fb7-a60a-62dee87b3e37" providerId="ADAL" clId="{BB8652AE-26D8-4D51-8617-5CA04C167F6E}" dt="2025-07-14T14:07:59.324" v="586" actId="20577"/>
        <pc:sldMkLst>
          <pc:docMk/>
          <pc:sldMk cId="1564735897" sldId="388"/>
        </pc:sldMkLst>
        <pc:spChg chg="mod">
          <ac:chgData name="Sarah Orchard (Public Health Wales - No. 2 Capital Quarter)" userId="5f8bf41c-6ec8-4fb7-a60a-62dee87b3e37" providerId="ADAL" clId="{BB8652AE-26D8-4D51-8617-5CA04C167F6E}" dt="2025-07-14T14:07:59.324" v="586" actId="20577"/>
          <ac:spMkLst>
            <pc:docMk/>
            <pc:sldMk cId="1564735897" sldId="388"/>
            <ac:spMk id="3" creationId="{7E5592F8-F89F-A586-F467-FFA09B8733F9}"/>
          </ac:spMkLst>
        </pc:spChg>
        <pc:spChg chg="mod">
          <ac:chgData name="Sarah Orchard (Public Health Wales - No. 2 Capital Quarter)" userId="5f8bf41c-6ec8-4fb7-a60a-62dee87b3e37" providerId="ADAL" clId="{BB8652AE-26D8-4D51-8617-5CA04C167F6E}" dt="2025-07-14T11:56:57.707" v="359" actId="1076"/>
          <ac:spMkLst>
            <pc:docMk/>
            <pc:sldMk cId="1564735897" sldId="388"/>
            <ac:spMk id="4" creationId="{473DD179-4C85-D9AF-C1FA-9B6DB468BA3B}"/>
          </ac:spMkLst>
        </pc:spChg>
        <pc:spChg chg="mod">
          <ac:chgData name="Sarah Orchard (Public Health Wales - No. 2 Capital Quarter)" userId="5f8bf41c-6ec8-4fb7-a60a-62dee87b3e37" providerId="ADAL" clId="{BB8652AE-26D8-4D51-8617-5CA04C167F6E}" dt="2025-07-14T11:56:29.589" v="353" actId="1076"/>
          <ac:spMkLst>
            <pc:docMk/>
            <pc:sldMk cId="1564735897" sldId="388"/>
            <ac:spMk id="31" creationId="{00000000-0000-0000-0000-000000000000}"/>
          </ac:spMkLst>
        </pc:spChg>
      </pc:sldChg>
      <pc:sldChg chg="addSp delSp modSp mod">
        <pc:chgData name="Sarah Orchard (Public Health Wales - No. 2 Capital Quarter)" userId="5f8bf41c-6ec8-4fb7-a60a-62dee87b3e37" providerId="ADAL" clId="{BB8652AE-26D8-4D51-8617-5CA04C167F6E}" dt="2025-07-14T13:56:36.833" v="548" actId="207"/>
        <pc:sldMkLst>
          <pc:docMk/>
          <pc:sldMk cId="2058160203" sldId="389"/>
        </pc:sldMkLst>
        <pc:spChg chg="mod">
          <ac:chgData name="Sarah Orchard (Public Health Wales - No. 2 Capital Quarter)" userId="5f8bf41c-6ec8-4fb7-a60a-62dee87b3e37" providerId="ADAL" clId="{BB8652AE-26D8-4D51-8617-5CA04C167F6E}" dt="2025-07-14T13:56:36.833" v="548" actId="207"/>
          <ac:spMkLst>
            <pc:docMk/>
            <pc:sldMk cId="2058160203" sldId="389"/>
            <ac:spMk id="2" creationId="{00000000-0000-0000-0000-000000000000}"/>
          </ac:spMkLst>
        </pc:spChg>
        <pc:picChg chg="add mod">
          <ac:chgData name="Sarah Orchard (Public Health Wales - No. 2 Capital Quarter)" userId="5f8bf41c-6ec8-4fb7-a60a-62dee87b3e37" providerId="ADAL" clId="{BB8652AE-26D8-4D51-8617-5CA04C167F6E}" dt="2025-07-02T14:30:26.822" v="107" actId="1076"/>
          <ac:picMkLst>
            <pc:docMk/>
            <pc:sldMk cId="2058160203" sldId="389"/>
            <ac:picMk id="4" creationId="{30C0E694-2DBA-800A-1A3E-6224171013CC}"/>
          </ac:picMkLst>
        </pc:picChg>
        <pc:picChg chg="del">
          <ac:chgData name="Sarah Orchard (Public Health Wales - No. 2 Capital Quarter)" userId="5f8bf41c-6ec8-4fb7-a60a-62dee87b3e37" providerId="ADAL" clId="{BB8652AE-26D8-4D51-8617-5CA04C167F6E}" dt="2025-07-02T14:23:27.270" v="103" actId="21"/>
          <ac:picMkLst>
            <pc:docMk/>
            <pc:sldMk cId="2058160203" sldId="389"/>
            <ac:picMk id="7" creationId="{96495BF0-87A4-2310-70EE-E78226CE9D72}"/>
          </ac:picMkLst>
        </pc:picChg>
      </pc:sldChg>
      <pc:sldChg chg="modSp mod">
        <pc:chgData name="Sarah Orchard (Public Health Wales - No. 2 Capital Quarter)" userId="5f8bf41c-6ec8-4fb7-a60a-62dee87b3e37" providerId="ADAL" clId="{BB8652AE-26D8-4D51-8617-5CA04C167F6E}" dt="2025-07-14T12:09:55.401" v="509" actId="207"/>
        <pc:sldMkLst>
          <pc:docMk/>
          <pc:sldMk cId="1794020890" sldId="390"/>
        </pc:sldMkLst>
        <pc:spChg chg="mod">
          <ac:chgData name="Sarah Orchard (Public Health Wales - No. 2 Capital Quarter)" userId="5f8bf41c-6ec8-4fb7-a60a-62dee87b3e37" providerId="ADAL" clId="{BB8652AE-26D8-4D51-8617-5CA04C167F6E}" dt="2025-07-14T11:34:01.803" v="112" actId="2711"/>
          <ac:spMkLst>
            <pc:docMk/>
            <pc:sldMk cId="1794020890" sldId="390"/>
            <ac:spMk id="2" creationId="{00000000-0000-0000-0000-000000000000}"/>
          </ac:spMkLst>
        </pc:spChg>
        <pc:spChg chg="mod">
          <ac:chgData name="Sarah Orchard (Public Health Wales - No. 2 Capital Quarter)" userId="5f8bf41c-6ec8-4fb7-a60a-62dee87b3e37" providerId="ADAL" clId="{BB8652AE-26D8-4D51-8617-5CA04C167F6E}" dt="2025-07-14T12:09:55.401" v="509" actId="207"/>
          <ac:spMkLst>
            <pc:docMk/>
            <pc:sldMk cId="1794020890" sldId="390"/>
            <ac:spMk id="3" creationId="{00000000-0000-0000-0000-000000000000}"/>
          </ac:spMkLst>
        </pc:spChg>
        <pc:picChg chg="mod">
          <ac:chgData name="Sarah Orchard (Public Health Wales - No. 2 Capital Quarter)" userId="5f8bf41c-6ec8-4fb7-a60a-62dee87b3e37" providerId="ADAL" clId="{BB8652AE-26D8-4D51-8617-5CA04C167F6E}" dt="2025-07-14T11:34:56.298" v="117" actId="14100"/>
          <ac:picMkLst>
            <pc:docMk/>
            <pc:sldMk cId="1794020890" sldId="390"/>
            <ac:picMk id="12" creationId="{AAF56A57-0E8C-7A44-4E8C-6A263799B9E7}"/>
          </ac:picMkLst>
        </pc:picChg>
      </pc:sldChg>
      <pc:sldChg chg="addSp modSp mod">
        <pc:chgData name="Sarah Orchard (Public Health Wales - No. 2 Capital Quarter)" userId="5f8bf41c-6ec8-4fb7-a60a-62dee87b3e37" providerId="ADAL" clId="{BB8652AE-26D8-4D51-8617-5CA04C167F6E}" dt="2025-07-14T14:28:14.969" v="631" actId="1076"/>
        <pc:sldMkLst>
          <pc:docMk/>
          <pc:sldMk cId="3380598804" sldId="391"/>
        </pc:sldMkLst>
        <pc:spChg chg="mod">
          <ac:chgData name="Sarah Orchard (Public Health Wales - No. 2 Capital Quarter)" userId="5f8bf41c-6ec8-4fb7-a60a-62dee87b3e37" providerId="ADAL" clId="{BB8652AE-26D8-4D51-8617-5CA04C167F6E}" dt="2025-07-14T14:27:58.859" v="625" actId="1076"/>
          <ac:spMkLst>
            <pc:docMk/>
            <pc:sldMk cId="3380598804" sldId="391"/>
            <ac:spMk id="2" creationId="{29A0CD28-B4E1-93CA-4AC0-3D342B1FBEC9}"/>
          </ac:spMkLst>
        </pc:spChg>
        <pc:spChg chg="mod">
          <ac:chgData name="Sarah Orchard (Public Health Wales - No. 2 Capital Quarter)" userId="5f8bf41c-6ec8-4fb7-a60a-62dee87b3e37" providerId="ADAL" clId="{BB8652AE-26D8-4D51-8617-5CA04C167F6E}" dt="2025-07-14T14:28:05.369" v="627" actId="1076"/>
          <ac:spMkLst>
            <pc:docMk/>
            <pc:sldMk cId="3380598804" sldId="391"/>
            <ac:spMk id="3" creationId="{5FD10D6C-6CFF-94A3-C7FC-8284D332CA2A}"/>
          </ac:spMkLst>
        </pc:spChg>
        <pc:picChg chg="mod">
          <ac:chgData name="Sarah Orchard (Public Health Wales - No. 2 Capital Quarter)" userId="5f8bf41c-6ec8-4fb7-a60a-62dee87b3e37" providerId="ADAL" clId="{BB8652AE-26D8-4D51-8617-5CA04C167F6E}" dt="2025-07-14T14:28:14.969" v="631" actId="1076"/>
          <ac:picMkLst>
            <pc:docMk/>
            <pc:sldMk cId="3380598804" sldId="391"/>
            <ac:picMk id="4" creationId="{3D856AA7-8F9C-C618-1D59-4EEF8248BA6B}"/>
          </ac:picMkLst>
        </pc:picChg>
        <pc:picChg chg="add mod">
          <ac:chgData name="Sarah Orchard (Public Health Wales - No. 2 Capital Quarter)" userId="5f8bf41c-6ec8-4fb7-a60a-62dee87b3e37" providerId="ADAL" clId="{BB8652AE-26D8-4D51-8617-5CA04C167F6E}" dt="2025-07-14T14:28:08.117" v="628" actId="1076"/>
          <ac:picMkLst>
            <pc:docMk/>
            <pc:sldMk cId="3380598804" sldId="391"/>
            <ac:picMk id="5" creationId="{EDBF0926-E7A4-F3B1-3EF1-3DBDBCC985FB}"/>
          </ac:picMkLst>
        </pc:picChg>
        <pc:picChg chg="add mod">
          <ac:chgData name="Sarah Orchard (Public Health Wales - No. 2 Capital Quarter)" userId="5f8bf41c-6ec8-4fb7-a60a-62dee87b3e37" providerId="ADAL" clId="{BB8652AE-26D8-4D51-8617-5CA04C167F6E}" dt="2025-07-14T14:28:13.662" v="630" actId="1076"/>
          <ac:picMkLst>
            <pc:docMk/>
            <pc:sldMk cId="3380598804" sldId="391"/>
            <ac:picMk id="6" creationId="{C326F6D8-1AAC-7901-5D67-2E26D03D37C4}"/>
          </ac:picMkLst>
        </pc:picChg>
      </pc:sldChg>
      <pc:sldChg chg="modSp mod">
        <pc:chgData name="Sarah Orchard (Public Health Wales - No. 2 Capital Quarter)" userId="5f8bf41c-6ec8-4fb7-a60a-62dee87b3e37" providerId="ADAL" clId="{BB8652AE-26D8-4D51-8617-5CA04C167F6E}" dt="2025-07-14T12:02:40.322" v="436" actId="1076"/>
        <pc:sldMkLst>
          <pc:docMk/>
          <pc:sldMk cId="1220635957" sldId="393"/>
        </pc:sldMkLst>
        <pc:spChg chg="mod">
          <ac:chgData name="Sarah Orchard (Public Health Wales - No. 2 Capital Quarter)" userId="5f8bf41c-6ec8-4fb7-a60a-62dee87b3e37" providerId="ADAL" clId="{BB8652AE-26D8-4D51-8617-5CA04C167F6E}" dt="2025-07-14T12:02:35.559" v="433" actId="1076"/>
          <ac:spMkLst>
            <pc:docMk/>
            <pc:sldMk cId="1220635957" sldId="393"/>
            <ac:spMk id="2" creationId="{19B13525-919A-CF52-D01E-25B2239725E2}"/>
          </ac:spMkLst>
        </pc:spChg>
        <pc:spChg chg="mod">
          <ac:chgData name="Sarah Orchard (Public Health Wales - No. 2 Capital Quarter)" userId="5f8bf41c-6ec8-4fb7-a60a-62dee87b3e37" providerId="ADAL" clId="{BB8652AE-26D8-4D51-8617-5CA04C167F6E}" dt="2025-07-14T12:02:29.817" v="432" actId="14100"/>
          <ac:spMkLst>
            <pc:docMk/>
            <pc:sldMk cId="1220635957" sldId="393"/>
            <ac:spMk id="4" creationId="{8ACA1AE4-3189-8B3E-BEB0-860C91E5765B}"/>
          </ac:spMkLst>
        </pc:spChg>
        <pc:picChg chg="mod">
          <ac:chgData name="Sarah Orchard (Public Health Wales - No. 2 Capital Quarter)" userId="5f8bf41c-6ec8-4fb7-a60a-62dee87b3e37" providerId="ADAL" clId="{BB8652AE-26D8-4D51-8617-5CA04C167F6E}" dt="2025-07-14T12:02:38.877" v="435" actId="1076"/>
          <ac:picMkLst>
            <pc:docMk/>
            <pc:sldMk cId="1220635957" sldId="393"/>
            <ac:picMk id="5" creationId="{5E3E270C-65CC-A239-F914-BBFB025BC8BA}"/>
          </ac:picMkLst>
        </pc:picChg>
        <pc:picChg chg="mod">
          <ac:chgData name="Sarah Orchard (Public Health Wales - No. 2 Capital Quarter)" userId="5f8bf41c-6ec8-4fb7-a60a-62dee87b3e37" providerId="ADAL" clId="{BB8652AE-26D8-4D51-8617-5CA04C167F6E}" dt="2025-07-14T12:02:40.322" v="436" actId="1076"/>
          <ac:picMkLst>
            <pc:docMk/>
            <pc:sldMk cId="1220635957" sldId="393"/>
            <ac:picMk id="6" creationId="{601EC1FF-660F-4DC1-0055-47800BCC8704}"/>
          </ac:picMkLst>
        </pc:picChg>
      </pc:sldChg>
      <pc:sldChg chg="modSp mod">
        <pc:chgData name="Sarah Orchard (Public Health Wales - No. 2 Capital Quarter)" userId="5f8bf41c-6ec8-4fb7-a60a-62dee87b3e37" providerId="ADAL" clId="{BB8652AE-26D8-4D51-8617-5CA04C167F6E}" dt="2025-07-14T14:34:02.448" v="645" actId="1076"/>
        <pc:sldMkLst>
          <pc:docMk/>
          <pc:sldMk cId="1288949077" sldId="397"/>
        </pc:sldMkLst>
        <pc:spChg chg="mod">
          <ac:chgData name="Sarah Orchard (Public Health Wales - No. 2 Capital Quarter)" userId="5f8bf41c-6ec8-4fb7-a60a-62dee87b3e37" providerId="ADAL" clId="{BB8652AE-26D8-4D51-8617-5CA04C167F6E}" dt="2025-07-14T14:34:02.448" v="645" actId="1076"/>
          <ac:spMkLst>
            <pc:docMk/>
            <pc:sldMk cId="1288949077" sldId="397"/>
            <ac:spMk id="2" creationId="{D7CAC034-C697-95C5-41AE-F4E6D8ECD830}"/>
          </ac:spMkLst>
        </pc:spChg>
      </pc:sldChg>
      <pc:sldChg chg="modSp mod">
        <pc:chgData name="Sarah Orchard (Public Health Wales - No. 2 Capital Quarter)" userId="5f8bf41c-6ec8-4fb7-a60a-62dee87b3e37" providerId="ADAL" clId="{BB8652AE-26D8-4D51-8617-5CA04C167F6E}" dt="2025-07-14T11:59:10.674" v="392" actId="1076"/>
        <pc:sldMkLst>
          <pc:docMk/>
          <pc:sldMk cId="2075518395" sldId="402"/>
        </pc:sldMkLst>
        <pc:spChg chg="mod">
          <ac:chgData name="Sarah Orchard (Public Health Wales - No. 2 Capital Quarter)" userId="5f8bf41c-6ec8-4fb7-a60a-62dee87b3e37" providerId="ADAL" clId="{BB8652AE-26D8-4D51-8617-5CA04C167F6E}" dt="2025-07-14T11:59:03.911" v="389" actId="14100"/>
          <ac:spMkLst>
            <pc:docMk/>
            <pc:sldMk cId="2075518395" sldId="402"/>
            <ac:spMk id="4" creationId="{5D728799-7E57-C226-B830-018AB302D83C}"/>
          </ac:spMkLst>
        </pc:spChg>
        <pc:picChg chg="mod">
          <ac:chgData name="Sarah Orchard (Public Health Wales - No. 2 Capital Quarter)" userId="5f8bf41c-6ec8-4fb7-a60a-62dee87b3e37" providerId="ADAL" clId="{BB8652AE-26D8-4D51-8617-5CA04C167F6E}" dt="2025-07-14T11:59:08.767" v="391" actId="1076"/>
          <ac:picMkLst>
            <pc:docMk/>
            <pc:sldMk cId="2075518395" sldId="402"/>
            <ac:picMk id="2" creationId="{F94C1CE2-B0BD-BA22-8762-25E93A302BBD}"/>
          </ac:picMkLst>
        </pc:picChg>
        <pc:picChg chg="mod">
          <ac:chgData name="Sarah Orchard (Public Health Wales - No. 2 Capital Quarter)" userId="5f8bf41c-6ec8-4fb7-a60a-62dee87b3e37" providerId="ADAL" clId="{BB8652AE-26D8-4D51-8617-5CA04C167F6E}" dt="2025-07-14T11:59:10.674" v="392" actId="1076"/>
          <ac:picMkLst>
            <pc:docMk/>
            <pc:sldMk cId="2075518395" sldId="402"/>
            <ac:picMk id="5" creationId="{7128DF95-5924-16C6-070B-4BAB3BA3D6D5}"/>
          </ac:picMkLst>
        </pc:picChg>
        <pc:picChg chg="mod">
          <ac:chgData name="Sarah Orchard (Public Health Wales - No. 2 Capital Quarter)" userId="5f8bf41c-6ec8-4fb7-a60a-62dee87b3e37" providerId="ADAL" clId="{BB8652AE-26D8-4D51-8617-5CA04C167F6E}" dt="2025-07-14T11:58:54.375" v="386" actId="1076"/>
          <ac:picMkLst>
            <pc:docMk/>
            <pc:sldMk cId="2075518395" sldId="402"/>
            <ac:picMk id="8" creationId="{DD3DE94F-1789-CE8F-1380-336195EF9BD3}"/>
          </ac:picMkLst>
        </pc:picChg>
      </pc:sldChg>
      <pc:sldChg chg="addSp modSp mod">
        <pc:chgData name="Sarah Orchard (Public Health Wales - No. 2 Capital Quarter)" userId="5f8bf41c-6ec8-4fb7-a60a-62dee87b3e37" providerId="ADAL" clId="{BB8652AE-26D8-4D51-8617-5CA04C167F6E}" dt="2025-07-14T14:07:18.873" v="579"/>
        <pc:sldMkLst>
          <pc:docMk/>
          <pc:sldMk cId="1136373202" sldId="403"/>
        </pc:sldMkLst>
        <pc:spChg chg="mod">
          <ac:chgData name="Sarah Orchard (Public Health Wales - No. 2 Capital Quarter)" userId="5f8bf41c-6ec8-4fb7-a60a-62dee87b3e37" providerId="ADAL" clId="{BB8652AE-26D8-4D51-8617-5CA04C167F6E}" dt="2025-07-02T13:24:05.898" v="48" actId="1076"/>
          <ac:spMkLst>
            <pc:docMk/>
            <pc:sldMk cId="1136373202" sldId="403"/>
            <ac:spMk id="2" creationId="{DB7864E0-61E7-5DA8-8C7D-4C35DCE8A6F7}"/>
          </ac:spMkLst>
        </pc:spChg>
        <pc:spChg chg="mod">
          <ac:chgData name="Sarah Orchard (Public Health Wales - No. 2 Capital Quarter)" userId="5f8bf41c-6ec8-4fb7-a60a-62dee87b3e37" providerId="ADAL" clId="{BB8652AE-26D8-4D51-8617-5CA04C167F6E}" dt="2025-07-14T12:06:59.052" v="487" actId="1076"/>
          <ac:spMkLst>
            <pc:docMk/>
            <pc:sldMk cId="1136373202" sldId="403"/>
            <ac:spMk id="3" creationId="{9609C987-FF42-7E62-BDC9-56ACD59A6689}"/>
          </ac:spMkLst>
        </pc:spChg>
        <pc:spChg chg="add mod">
          <ac:chgData name="Sarah Orchard (Public Health Wales - No. 2 Capital Quarter)" userId="5f8bf41c-6ec8-4fb7-a60a-62dee87b3e37" providerId="ADAL" clId="{BB8652AE-26D8-4D51-8617-5CA04C167F6E}" dt="2025-07-14T14:07:18.873" v="579"/>
          <ac:spMkLst>
            <pc:docMk/>
            <pc:sldMk cId="1136373202" sldId="403"/>
            <ac:spMk id="4" creationId="{A0EE4C14-73C5-2F3D-CA17-41607C11C164}"/>
          </ac:spMkLst>
        </pc:spChg>
      </pc:sldChg>
      <pc:sldChg chg="modSp mod">
        <pc:chgData name="Sarah Orchard (Public Health Wales - No. 2 Capital Quarter)" userId="5f8bf41c-6ec8-4fb7-a60a-62dee87b3e37" providerId="ADAL" clId="{BB8652AE-26D8-4D51-8617-5CA04C167F6E}" dt="2025-07-02T13:59:38.219" v="81" actId="33524"/>
        <pc:sldMkLst>
          <pc:docMk/>
          <pc:sldMk cId="3503016517" sldId="404"/>
        </pc:sldMkLst>
        <pc:spChg chg="mod">
          <ac:chgData name="Sarah Orchard (Public Health Wales - No. 2 Capital Quarter)" userId="5f8bf41c-6ec8-4fb7-a60a-62dee87b3e37" providerId="ADAL" clId="{BB8652AE-26D8-4D51-8617-5CA04C167F6E}" dt="2025-07-02T13:59:38.219" v="81" actId="33524"/>
          <ac:spMkLst>
            <pc:docMk/>
            <pc:sldMk cId="3503016517" sldId="404"/>
            <ac:spMk id="2" creationId="{D7CAC034-C697-95C5-41AE-F4E6D8ECD830}"/>
          </ac:spMkLst>
        </pc:spChg>
      </pc:sldChg>
      <pc:sldChg chg="new del">
        <pc:chgData name="Sarah Orchard (Public Health Wales - No. 2 Capital Quarter)" userId="5f8bf41c-6ec8-4fb7-a60a-62dee87b3e37" providerId="ADAL" clId="{BB8652AE-26D8-4D51-8617-5CA04C167F6E}" dt="2025-06-27T12:47:16.811" v="1" actId="2696"/>
        <pc:sldMkLst>
          <pc:docMk/>
          <pc:sldMk cId="83771980" sldId="405"/>
        </pc:sldMkLst>
      </pc:sldChg>
      <pc:sldChg chg="addSp delSp modSp new add del mod">
        <pc:chgData name="Sarah Orchard (Public Health Wales - No. 2 Capital Quarter)" userId="5f8bf41c-6ec8-4fb7-a60a-62dee87b3e37" providerId="ADAL" clId="{BB8652AE-26D8-4D51-8617-5CA04C167F6E}" dt="2025-06-27T13:25:54.401" v="26" actId="680"/>
        <pc:sldMkLst>
          <pc:docMk/>
          <pc:sldMk cId="3247681522" sldId="405"/>
        </pc:sldMkLst>
        <pc:spChg chg="add del mod">
          <ac:chgData name="Sarah Orchard (Public Health Wales - No. 2 Capital Quarter)" userId="5f8bf41c-6ec8-4fb7-a60a-62dee87b3e37" providerId="ADAL" clId="{BB8652AE-26D8-4D51-8617-5CA04C167F6E}" dt="2025-06-27T13:25:53.907" v="25" actId="767"/>
          <ac:spMkLst>
            <pc:docMk/>
            <pc:sldMk cId="3247681522" sldId="405"/>
            <ac:spMk id="2" creationId="{E99005A4-7429-A902-7FF5-F532F02C4248}"/>
          </ac:spMkLst>
        </pc:spChg>
        <pc:spChg chg="add del mod">
          <ac:chgData name="Sarah Orchard (Public Health Wales - No. 2 Capital Quarter)" userId="5f8bf41c-6ec8-4fb7-a60a-62dee87b3e37" providerId="ADAL" clId="{BB8652AE-26D8-4D51-8617-5CA04C167F6E}" dt="2025-06-27T13:25:53.101" v="24" actId="14100"/>
          <ac:spMkLst>
            <pc:docMk/>
            <pc:sldMk cId="3247681522" sldId="405"/>
            <ac:spMk id="3" creationId="{A8DFD5E0-42BA-76D6-2DF3-04342040F79D}"/>
          </ac:spMkLst>
        </pc:spChg>
      </pc:sldChg>
      <pc:sldChg chg="addSp delSp modSp new mod">
        <pc:chgData name="Sarah Orchard (Public Health Wales - No. 2 Capital Quarter)" userId="5f8bf41c-6ec8-4fb7-a60a-62dee87b3e37" providerId="ADAL" clId="{BB8652AE-26D8-4D51-8617-5CA04C167F6E}" dt="2025-07-14T14:08:26.255" v="597" actId="20577"/>
        <pc:sldMkLst>
          <pc:docMk/>
          <pc:sldMk cId="3445505018" sldId="405"/>
        </pc:sldMkLst>
        <pc:spChg chg="add mod">
          <ac:chgData name="Sarah Orchard (Public Health Wales - No. 2 Capital Quarter)" userId="5f8bf41c-6ec8-4fb7-a60a-62dee87b3e37" providerId="ADAL" clId="{BB8652AE-26D8-4D51-8617-5CA04C167F6E}" dt="2025-07-14T14:08:26.255" v="597" actId="20577"/>
          <ac:spMkLst>
            <pc:docMk/>
            <pc:sldMk cId="3445505018" sldId="405"/>
            <ac:spMk id="2" creationId="{5F68DCDF-42EF-3752-0FA5-AD4AE011FEA2}"/>
          </ac:spMkLst>
        </pc:spChg>
        <pc:spChg chg="del">
          <ac:chgData name="Sarah Orchard (Public Health Wales - No. 2 Capital Quarter)" userId="5f8bf41c-6ec8-4fb7-a60a-62dee87b3e37" providerId="ADAL" clId="{BB8652AE-26D8-4D51-8617-5CA04C167F6E}" dt="2025-07-14T11:45:15.964" v="213"/>
          <ac:spMkLst>
            <pc:docMk/>
            <pc:sldMk cId="3445505018" sldId="405"/>
            <ac:spMk id="2" creationId="{F4B063DE-75A5-D785-248D-831BFA985E43}"/>
          </ac:spMkLst>
        </pc:spChg>
        <pc:spChg chg="mod">
          <ac:chgData name="Sarah Orchard (Public Health Wales - No. 2 Capital Quarter)" userId="5f8bf41c-6ec8-4fb7-a60a-62dee87b3e37" providerId="ADAL" clId="{BB8652AE-26D8-4D51-8617-5CA04C167F6E}" dt="2025-07-14T11:47:24.924" v="236" actId="1076"/>
          <ac:spMkLst>
            <pc:docMk/>
            <pc:sldMk cId="3445505018" sldId="405"/>
            <ac:spMk id="3" creationId="{70A5B383-88BD-464A-5DCA-1F89538968E9}"/>
          </ac:spMkLst>
        </pc:spChg>
        <pc:spChg chg="add mod">
          <ac:chgData name="Sarah Orchard (Public Health Wales - No. 2 Capital Quarter)" userId="5f8bf41c-6ec8-4fb7-a60a-62dee87b3e37" providerId="ADAL" clId="{BB8652AE-26D8-4D51-8617-5CA04C167F6E}" dt="2025-07-14T11:47:22.997" v="235" actId="1076"/>
          <ac:spMkLst>
            <pc:docMk/>
            <pc:sldMk cId="3445505018" sldId="405"/>
            <ac:spMk id="4" creationId="{12799297-421B-E348-1A69-BD16DCDF872E}"/>
          </ac:spMkLst>
        </pc:spChg>
      </pc:sldChg>
      <pc:sldChg chg="addSp delSp modSp new mod">
        <pc:chgData name="Sarah Orchard (Public Health Wales - No. 2 Capital Quarter)" userId="5f8bf41c-6ec8-4fb7-a60a-62dee87b3e37" providerId="ADAL" clId="{BB8652AE-26D8-4D51-8617-5CA04C167F6E}" dt="2025-07-14T14:08:15.144" v="593" actId="14100"/>
        <pc:sldMkLst>
          <pc:docMk/>
          <pc:sldMk cId="3759041377" sldId="406"/>
        </pc:sldMkLst>
        <pc:spChg chg="add mod">
          <ac:chgData name="Sarah Orchard (Public Health Wales - No. 2 Capital Quarter)" userId="5f8bf41c-6ec8-4fb7-a60a-62dee87b3e37" providerId="ADAL" clId="{BB8652AE-26D8-4D51-8617-5CA04C167F6E}" dt="2025-07-14T14:08:15.144" v="593" actId="14100"/>
          <ac:spMkLst>
            <pc:docMk/>
            <pc:sldMk cId="3759041377" sldId="406"/>
            <ac:spMk id="2" creationId="{45AE26E3-E57B-4FD7-2324-75969306B025}"/>
          </ac:spMkLst>
        </pc:spChg>
        <pc:spChg chg="del">
          <ac:chgData name="Sarah Orchard (Public Health Wales - No. 2 Capital Quarter)" userId="5f8bf41c-6ec8-4fb7-a60a-62dee87b3e37" providerId="ADAL" clId="{BB8652AE-26D8-4D51-8617-5CA04C167F6E}" dt="2025-07-14T11:50:31.405" v="264"/>
          <ac:spMkLst>
            <pc:docMk/>
            <pc:sldMk cId="3759041377" sldId="406"/>
            <ac:spMk id="2" creationId="{D4D0BF13-F757-DA6C-3F58-19B16D644181}"/>
          </ac:spMkLst>
        </pc:spChg>
        <pc:spChg chg="mod">
          <ac:chgData name="Sarah Orchard (Public Health Wales - No. 2 Capital Quarter)" userId="5f8bf41c-6ec8-4fb7-a60a-62dee87b3e37" providerId="ADAL" clId="{BB8652AE-26D8-4D51-8617-5CA04C167F6E}" dt="2025-07-14T11:52:06.884" v="282" actId="20577"/>
          <ac:spMkLst>
            <pc:docMk/>
            <pc:sldMk cId="3759041377" sldId="406"/>
            <ac:spMk id="3" creationId="{E5091FAB-AC36-369B-BA2F-5C6229AB23C5}"/>
          </ac:spMkLst>
        </pc:spChg>
        <pc:spChg chg="add mod">
          <ac:chgData name="Sarah Orchard (Public Health Wales - No. 2 Capital Quarter)" userId="5f8bf41c-6ec8-4fb7-a60a-62dee87b3e37" providerId="ADAL" clId="{BB8652AE-26D8-4D51-8617-5CA04C167F6E}" dt="2025-07-14T11:50:37.875" v="267" actId="20577"/>
          <ac:spMkLst>
            <pc:docMk/>
            <pc:sldMk cId="3759041377" sldId="406"/>
            <ac:spMk id="4" creationId="{15DEA10D-4F47-867C-CD42-01E8964622BD}"/>
          </ac:spMkLst>
        </pc:spChg>
      </pc:sldChg>
      <pc:sldChg chg="addSp delSp modSp new mod">
        <pc:chgData name="Sarah Orchard (Public Health Wales - No. 2 Capital Quarter)" userId="5f8bf41c-6ec8-4fb7-a60a-62dee87b3e37" providerId="ADAL" clId="{BB8652AE-26D8-4D51-8617-5CA04C167F6E}" dt="2025-07-14T14:09:11.502" v="611" actId="20577"/>
        <pc:sldMkLst>
          <pc:docMk/>
          <pc:sldMk cId="3784266637" sldId="407"/>
        </pc:sldMkLst>
        <pc:spChg chg="del">
          <ac:chgData name="Sarah Orchard (Public Health Wales - No. 2 Capital Quarter)" userId="5f8bf41c-6ec8-4fb7-a60a-62dee87b3e37" providerId="ADAL" clId="{BB8652AE-26D8-4D51-8617-5CA04C167F6E}" dt="2025-07-14T11:54:07.848" v="312"/>
          <ac:spMkLst>
            <pc:docMk/>
            <pc:sldMk cId="3784266637" sldId="407"/>
            <ac:spMk id="2" creationId="{4B2C721C-7827-ACB8-F59D-39DBE1DD4A35}"/>
          </ac:spMkLst>
        </pc:spChg>
        <pc:spChg chg="add mod">
          <ac:chgData name="Sarah Orchard (Public Health Wales - No. 2 Capital Quarter)" userId="5f8bf41c-6ec8-4fb7-a60a-62dee87b3e37" providerId="ADAL" clId="{BB8652AE-26D8-4D51-8617-5CA04C167F6E}" dt="2025-07-14T14:09:11.502" v="611" actId="20577"/>
          <ac:spMkLst>
            <pc:docMk/>
            <pc:sldMk cId="3784266637" sldId="407"/>
            <ac:spMk id="2" creationId="{EB98725D-486F-29A9-EBEA-1BC165F0ECA6}"/>
          </ac:spMkLst>
        </pc:spChg>
        <pc:spChg chg="mod">
          <ac:chgData name="Sarah Orchard (Public Health Wales - No. 2 Capital Quarter)" userId="5f8bf41c-6ec8-4fb7-a60a-62dee87b3e37" providerId="ADAL" clId="{BB8652AE-26D8-4D51-8617-5CA04C167F6E}" dt="2025-07-14T11:54:28.067" v="319" actId="14100"/>
          <ac:spMkLst>
            <pc:docMk/>
            <pc:sldMk cId="3784266637" sldId="407"/>
            <ac:spMk id="3" creationId="{6B327D5A-3F58-6D97-062A-E2B5674A4F96}"/>
          </ac:spMkLst>
        </pc:spChg>
        <pc:spChg chg="add mod">
          <ac:chgData name="Sarah Orchard (Public Health Wales - No. 2 Capital Quarter)" userId="5f8bf41c-6ec8-4fb7-a60a-62dee87b3e37" providerId="ADAL" clId="{BB8652AE-26D8-4D51-8617-5CA04C167F6E}" dt="2025-07-14T11:54:23.251" v="317" actId="1076"/>
          <ac:spMkLst>
            <pc:docMk/>
            <pc:sldMk cId="3784266637" sldId="407"/>
            <ac:spMk id="4" creationId="{761BC20D-E989-8768-B354-347ACA80FA29}"/>
          </ac:spMkLst>
        </pc:spChg>
      </pc:sldChg>
      <pc:sldChg chg="addSp delSp modSp new mod">
        <pc:chgData name="Sarah Orchard (Public Health Wales - No. 2 Capital Quarter)" userId="5f8bf41c-6ec8-4fb7-a60a-62dee87b3e37" providerId="ADAL" clId="{BB8652AE-26D8-4D51-8617-5CA04C167F6E}" dt="2025-07-14T14:07:56.027" v="584" actId="20577"/>
        <pc:sldMkLst>
          <pc:docMk/>
          <pc:sldMk cId="214154178" sldId="408"/>
        </pc:sldMkLst>
        <pc:spChg chg="add mod">
          <ac:chgData name="Sarah Orchard (Public Health Wales - No. 2 Capital Quarter)" userId="5f8bf41c-6ec8-4fb7-a60a-62dee87b3e37" providerId="ADAL" clId="{BB8652AE-26D8-4D51-8617-5CA04C167F6E}" dt="2025-07-14T14:07:56.027" v="584" actId="20577"/>
          <ac:spMkLst>
            <pc:docMk/>
            <pc:sldMk cId="214154178" sldId="408"/>
            <ac:spMk id="2" creationId="{2CA96F63-6EE7-7EE2-7539-17D0AA1D8A9A}"/>
          </ac:spMkLst>
        </pc:spChg>
        <pc:spChg chg="del">
          <ac:chgData name="Sarah Orchard (Public Health Wales - No. 2 Capital Quarter)" userId="5f8bf41c-6ec8-4fb7-a60a-62dee87b3e37" providerId="ADAL" clId="{BB8652AE-26D8-4D51-8617-5CA04C167F6E}" dt="2025-07-14T11:55:26.183" v="340"/>
          <ac:spMkLst>
            <pc:docMk/>
            <pc:sldMk cId="214154178" sldId="408"/>
            <ac:spMk id="2" creationId="{79BDB92A-7F9D-563D-1137-FF4BBF15B34C}"/>
          </ac:spMkLst>
        </pc:spChg>
        <pc:spChg chg="mod">
          <ac:chgData name="Sarah Orchard (Public Health Wales - No. 2 Capital Quarter)" userId="5f8bf41c-6ec8-4fb7-a60a-62dee87b3e37" providerId="ADAL" clId="{BB8652AE-26D8-4D51-8617-5CA04C167F6E}" dt="2025-07-14T11:56:48.692" v="358" actId="255"/>
          <ac:spMkLst>
            <pc:docMk/>
            <pc:sldMk cId="214154178" sldId="408"/>
            <ac:spMk id="3" creationId="{9FAFBDD2-999A-36E8-EA11-6DD954A4C94E}"/>
          </ac:spMkLst>
        </pc:spChg>
        <pc:spChg chg="add mod">
          <ac:chgData name="Sarah Orchard (Public Health Wales - No. 2 Capital Quarter)" userId="5f8bf41c-6ec8-4fb7-a60a-62dee87b3e37" providerId="ADAL" clId="{BB8652AE-26D8-4D51-8617-5CA04C167F6E}" dt="2025-07-14T11:57:24.215" v="362" actId="1076"/>
          <ac:spMkLst>
            <pc:docMk/>
            <pc:sldMk cId="214154178" sldId="408"/>
            <ac:spMk id="4" creationId="{396178AD-9360-C850-DB07-3B7243187F2A}"/>
          </ac:spMkLst>
        </pc:spChg>
      </pc:sldChg>
      <pc:sldChg chg="addSp delSp modSp new mod">
        <pc:chgData name="Sarah Orchard (Public Health Wales - No. 2 Capital Quarter)" userId="5f8bf41c-6ec8-4fb7-a60a-62dee87b3e37" providerId="ADAL" clId="{BB8652AE-26D8-4D51-8617-5CA04C167F6E}" dt="2025-07-14T14:33:20.383" v="642" actId="1076"/>
        <pc:sldMkLst>
          <pc:docMk/>
          <pc:sldMk cId="4271617084" sldId="409"/>
        </pc:sldMkLst>
        <pc:spChg chg="del">
          <ac:chgData name="Sarah Orchard (Public Health Wales - No. 2 Capital Quarter)" userId="5f8bf41c-6ec8-4fb7-a60a-62dee87b3e37" providerId="ADAL" clId="{BB8652AE-26D8-4D51-8617-5CA04C167F6E}" dt="2025-07-14T14:02:41.373" v="568" actId="21"/>
          <ac:spMkLst>
            <pc:docMk/>
            <pc:sldMk cId="4271617084" sldId="409"/>
            <ac:spMk id="2" creationId="{B891A16A-E2C3-76C7-7FE9-81286F099495}"/>
          </ac:spMkLst>
        </pc:spChg>
        <pc:spChg chg="mod">
          <ac:chgData name="Sarah Orchard (Public Health Wales - No. 2 Capital Quarter)" userId="5f8bf41c-6ec8-4fb7-a60a-62dee87b3e37" providerId="ADAL" clId="{BB8652AE-26D8-4D51-8617-5CA04C167F6E}" dt="2025-07-14T14:33:20.383" v="642" actId="1076"/>
          <ac:spMkLst>
            <pc:docMk/>
            <pc:sldMk cId="4271617084" sldId="409"/>
            <ac:spMk id="3" creationId="{B2AA735D-1807-FEBA-9F7A-F8FD0136686D}"/>
          </ac:spMkLst>
        </pc:spChg>
        <pc:spChg chg="add mod">
          <ac:chgData name="Sarah Orchard (Public Health Wales - No. 2 Capital Quarter)" userId="5f8bf41c-6ec8-4fb7-a60a-62dee87b3e37" providerId="ADAL" clId="{BB8652AE-26D8-4D51-8617-5CA04C167F6E}" dt="2025-07-14T14:03:07.233" v="576" actId="20577"/>
          <ac:spMkLst>
            <pc:docMk/>
            <pc:sldMk cId="4271617084" sldId="409"/>
            <ac:spMk id="4" creationId="{0B34AFE9-E9D9-83EF-AF92-3F4D7E90655F}"/>
          </ac:spMkLst>
        </pc:spChg>
        <pc:spChg chg="add mod">
          <ac:chgData name="Sarah Orchard (Public Health Wales - No. 2 Capital Quarter)" userId="5f8bf41c-6ec8-4fb7-a60a-62dee87b3e37" providerId="ADAL" clId="{BB8652AE-26D8-4D51-8617-5CA04C167F6E}" dt="2025-07-14T14:08:40.727" v="604" actId="20577"/>
          <ac:spMkLst>
            <pc:docMk/>
            <pc:sldMk cId="4271617084" sldId="409"/>
            <ac:spMk id="5" creationId="{A271ABE7-5E3D-1F4F-FA3E-9C28FB65C3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F07E8-89A0-42F0-A8E2-1396EE939DC1}" type="datetimeFigureOut">
              <a:rPr lang="en-GB" smtClean="0"/>
              <a:t>14/07/2025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FA03E-C9FB-45A6-834F-7C5AEE2257CC}" type="slidenum">
              <a:rPr lang="en-GB" smtClean="0"/>
              <a:t>‹#›</a:t>
            </a:fld>
            <a:endParaRPr lang="en-GB"/>
          </a:p>
        </p:txBody>
      </p:sp>
    </p:spTree>
    <p:extLst>
      <p:ext uri="{BB962C8B-B14F-4D97-AF65-F5344CB8AC3E}">
        <p14:creationId xmlns:p14="http://schemas.microsoft.com/office/powerpoint/2010/main" val="78057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38B26B-2A50-224A-A8F7-D49C19FE9A6D}" type="slidenum">
              <a:rPr lang="en-US" smtClean="0"/>
              <a:t>16</a:t>
            </a:fld>
            <a:endParaRPr lang="en-US"/>
          </a:p>
        </p:txBody>
      </p:sp>
    </p:spTree>
    <p:extLst>
      <p:ext uri="{BB962C8B-B14F-4D97-AF65-F5344CB8AC3E}">
        <p14:creationId xmlns:p14="http://schemas.microsoft.com/office/powerpoint/2010/main" val="179446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38B26B-2A50-224A-A8F7-D49C19FE9A6D}" type="slidenum">
              <a:rPr lang="en-US" smtClean="0"/>
              <a:t>20</a:t>
            </a:fld>
            <a:endParaRPr lang="en-US"/>
          </a:p>
        </p:txBody>
      </p:sp>
    </p:spTree>
    <p:extLst>
      <p:ext uri="{BB962C8B-B14F-4D97-AF65-F5344CB8AC3E}">
        <p14:creationId xmlns:p14="http://schemas.microsoft.com/office/powerpoint/2010/main" val="755757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38B26B-2A50-224A-A8F7-D49C19FE9A6D}" type="slidenum">
              <a:rPr lang="en-US" smtClean="0"/>
              <a:t>23</a:t>
            </a:fld>
            <a:endParaRPr lang="en-US"/>
          </a:p>
        </p:txBody>
      </p:sp>
    </p:spTree>
    <p:extLst>
      <p:ext uri="{BB962C8B-B14F-4D97-AF65-F5344CB8AC3E}">
        <p14:creationId xmlns:p14="http://schemas.microsoft.com/office/powerpoint/2010/main" val="1931232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38B26B-2A50-224A-A8F7-D49C19FE9A6D}" type="slidenum">
              <a:rPr lang="en-US" smtClean="0"/>
              <a:t>45</a:t>
            </a:fld>
            <a:endParaRPr lang="en-US"/>
          </a:p>
        </p:txBody>
      </p:sp>
    </p:spTree>
    <p:extLst>
      <p:ext uri="{BB962C8B-B14F-4D97-AF65-F5344CB8AC3E}">
        <p14:creationId xmlns:p14="http://schemas.microsoft.com/office/powerpoint/2010/main" val="2659726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defRPr sz="697" b="1" i="0">
                <a:solidFill>
                  <a:srgbClr val="315083"/>
                </a:solidFill>
                <a:latin typeface="Ubuntu"/>
                <a:cs typeface="Ubuntu"/>
              </a:defRPr>
            </a:lvl1pPr>
          </a:lstStyle>
          <a:p>
            <a:pPr marL="23106">
              <a:spcBef>
                <a:spcPts val="15"/>
              </a:spcBef>
            </a:pPr>
            <a:fld id="{81D60167-4931-47E6-BA6A-407CBD079E47}" type="slidenum">
              <a:rPr lang="en-GB" smtClean="0"/>
              <a:pPr marL="23106">
                <a:spcBef>
                  <a:spcPts val="15"/>
                </a:spcBef>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12191999" cy="6857519"/>
          </a:xfrm>
          <a:prstGeom prst="rect">
            <a:avLst/>
          </a:prstGeom>
        </p:spPr>
      </p:pic>
      <p:sp>
        <p:nvSpPr>
          <p:cNvPr id="17" name="bg object 17"/>
          <p:cNvSpPr/>
          <p:nvPr/>
        </p:nvSpPr>
        <p:spPr>
          <a:xfrm>
            <a:off x="755365" y="706266"/>
            <a:ext cx="505240" cy="505204"/>
          </a:xfrm>
          <a:custGeom>
            <a:avLst/>
            <a:gdLst/>
            <a:ahLst/>
            <a:cxnLst/>
            <a:rect l="l" t="t" r="r" b="b"/>
            <a:pathLst>
              <a:path w="833119" h="833119">
                <a:moveTo>
                  <a:pt x="302158" y="832662"/>
                </a:moveTo>
                <a:lnTo>
                  <a:pt x="298348" y="818870"/>
                </a:lnTo>
                <a:lnTo>
                  <a:pt x="295554" y="804684"/>
                </a:lnTo>
                <a:lnTo>
                  <a:pt x="293852" y="790143"/>
                </a:lnTo>
                <a:lnTo>
                  <a:pt x="293268" y="775284"/>
                </a:lnTo>
                <a:lnTo>
                  <a:pt x="293268" y="767295"/>
                </a:lnTo>
                <a:lnTo>
                  <a:pt x="293725" y="759434"/>
                </a:lnTo>
                <a:lnTo>
                  <a:pt x="294690" y="751674"/>
                </a:lnTo>
                <a:lnTo>
                  <a:pt x="246976" y="730224"/>
                </a:lnTo>
                <a:lnTo>
                  <a:pt x="203263" y="702246"/>
                </a:lnTo>
                <a:lnTo>
                  <a:pt x="164198" y="668388"/>
                </a:lnTo>
                <a:lnTo>
                  <a:pt x="130403" y="629259"/>
                </a:lnTo>
                <a:lnTo>
                  <a:pt x="102476" y="585508"/>
                </a:lnTo>
                <a:lnTo>
                  <a:pt x="81064" y="537756"/>
                </a:lnTo>
                <a:lnTo>
                  <a:pt x="73647" y="538632"/>
                </a:lnTo>
                <a:lnTo>
                  <a:pt x="66065" y="538848"/>
                </a:lnTo>
                <a:lnTo>
                  <a:pt x="58432" y="538848"/>
                </a:lnTo>
                <a:lnTo>
                  <a:pt x="43281" y="538264"/>
                </a:lnTo>
                <a:lnTo>
                  <a:pt x="28460" y="536536"/>
                </a:lnTo>
                <a:lnTo>
                  <a:pt x="14008" y="533666"/>
                </a:lnTo>
                <a:lnTo>
                  <a:pt x="0" y="529717"/>
                </a:lnTo>
                <a:lnTo>
                  <a:pt x="16027" y="577469"/>
                </a:lnTo>
                <a:lnTo>
                  <a:pt x="37299" y="622566"/>
                </a:lnTo>
                <a:lnTo>
                  <a:pt x="63436" y="664629"/>
                </a:lnTo>
                <a:lnTo>
                  <a:pt x="94094" y="703275"/>
                </a:lnTo>
                <a:lnTo>
                  <a:pt x="128879" y="738162"/>
                </a:lnTo>
                <a:lnTo>
                  <a:pt x="167449" y="768908"/>
                </a:lnTo>
                <a:lnTo>
                  <a:pt x="209423" y="795159"/>
                </a:lnTo>
                <a:lnTo>
                  <a:pt x="254457" y="816533"/>
                </a:lnTo>
                <a:lnTo>
                  <a:pt x="302158" y="832662"/>
                </a:lnTo>
                <a:close/>
              </a:path>
              <a:path w="833119" h="833119">
                <a:moveTo>
                  <a:pt x="303149" y="0"/>
                </a:moveTo>
                <a:lnTo>
                  <a:pt x="255384" y="16027"/>
                </a:lnTo>
                <a:lnTo>
                  <a:pt x="210286" y="37299"/>
                </a:lnTo>
                <a:lnTo>
                  <a:pt x="168236" y="63436"/>
                </a:lnTo>
                <a:lnTo>
                  <a:pt x="129578" y="94081"/>
                </a:lnTo>
                <a:lnTo>
                  <a:pt x="94691" y="128866"/>
                </a:lnTo>
                <a:lnTo>
                  <a:pt x="63944" y="167436"/>
                </a:lnTo>
                <a:lnTo>
                  <a:pt x="37706" y="209423"/>
                </a:lnTo>
                <a:lnTo>
                  <a:pt x="16332" y="254444"/>
                </a:lnTo>
                <a:lnTo>
                  <a:pt x="190" y="302145"/>
                </a:lnTo>
                <a:lnTo>
                  <a:pt x="13982" y="298335"/>
                </a:lnTo>
                <a:lnTo>
                  <a:pt x="28168" y="295541"/>
                </a:lnTo>
                <a:lnTo>
                  <a:pt x="42710" y="293827"/>
                </a:lnTo>
                <a:lnTo>
                  <a:pt x="57569" y="293255"/>
                </a:lnTo>
                <a:lnTo>
                  <a:pt x="65582" y="293255"/>
                </a:lnTo>
                <a:lnTo>
                  <a:pt x="73431" y="293712"/>
                </a:lnTo>
                <a:lnTo>
                  <a:pt x="81191" y="294678"/>
                </a:lnTo>
                <a:lnTo>
                  <a:pt x="102654" y="246951"/>
                </a:lnTo>
                <a:lnTo>
                  <a:pt x="130619" y="203250"/>
                </a:lnTo>
                <a:lnTo>
                  <a:pt x="164477" y="164198"/>
                </a:lnTo>
                <a:lnTo>
                  <a:pt x="203606" y="130390"/>
                </a:lnTo>
                <a:lnTo>
                  <a:pt x="247345" y="102476"/>
                </a:lnTo>
                <a:lnTo>
                  <a:pt x="295109" y="81064"/>
                </a:lnTo>
                <a:lnTo>
                  <a:pt x="294208" y="73647"/>
                </a:lnTo>
                <a:lnTo>
                  <a:pt x="293979" y="66078"/>
                </a:lnTo>
                <a:lnTo>
                  <a:pt x="293979" y="58407"/>
                </a:lnTo>
                <a:lnTo>
                  <a:pt x="294576" y="43268"/>
                </a:lnTo>
                <a:lnTo>
                  <a:pt x="296316" y="28448"/>
                </a:lnTo>
                <a:lnTo>
                  <a:pt x="299186" y="14008"/>
                </a:lnTo>
                <a:lnTo>
                  <a:pt x="303149" y="0"/>
                </a:lnTo>
                <a:close/>
              </a:path>
              <a:path w="833119" h="833119">
                <a:moveTo>
                  <a:pt x="832675" y="530682"/>
                </a:moveTo>
                <a:lnTo>
                  <a:pt x="818896" y="534504"/>
                </a:lnTo>
                <a:lnTo>
                  <a:pt x="804710" y="537298"/>
                </a:lnTo>
                <a:lnTo>
                  <a:pt x="790155" y="539000"/>
                </a:lnTo>
                <a:lnTo>
                  <a:pt x="775296" y="539572"/>
                </a:lnTo>
                <a:lnTo>
                  <a:pt x="767295" y="539572"/>
                </a:lnTo>
                <a:lnTo>
                  <a:pt x="759421" y="539140"/>
                </a:lnTo>
                <a:lnTo>
                  <a:pt x="751687" y="538149"/>
                </a:lnTo>
                <a:lnTo>
                  <a:pt x="730211" y="585876"/>
                </a:lnTo>
                <a:lnTo>
                  <a:pt x="702246" y="629589"/>
                </a:lnTo>
                <a:lnTo>
                  <a:pt x="668388" y="668655"/>
                </a:lnTo>
                <a:lnTo>
                  <a:pt x="629272" y="702462"/>
                </a:lnTo>
                <a:lnTo>
                  <a:pt x="585520" y="730377"/>
                </a:lnTo>
                <a:lnTo>
                  <a:pt x="537781" y="751789"/>
                </a:lnTo>
                <a:lnTo>
                  <a:pt x="538657" y="759206"/>
                </a:lnTo>
                <a:lnTo>
                  <a:pt x="536536" y="804405"/>
                </a:lnTo>
                <a:lnTo>
                  <a:pt x="529742" y="832853"/>
                </a:lnTo>
                <a:lnTo>
                  <a:pt x="577494" y="816825"/>
                </a:lnTo>
                <a:lnTo>
                  <a:pt x="622579" y="795566"/>
                </a:lnTo>
                <a:lnTo>
                  <a:pt x="664641" y="769416"/>
                </a:lnTo>
                <a:lnTo>
                  <a:pt x="703287" y="738771"/>
                </a:lnTo>
                <a:lnTo>
                  <a:pt x="738174" y="703973"/>
                </a:lnTo>
                <a:lnTo>
                  <a:pt x="768921" y="665403"/>
                </a:lnTo>
                <a:lnTo>
                  <a:pt x="795159" y="623430"/>
                </a:lnTo>
                <a:lnTo>
                  <a:pt x="816533" y="578396"/>
                </a:lnTo>
                <a:lnTo>
                  <a:pt x="832675" y="530682"/>
                </a:lnTo>
                <a:close/>
              </a:path>
              <a:path w="833119" h="833119">
                <a:moveTo>
                  <a:pt x="832878" y="303110"/>
                </a:moveTo>
                <a:lnTo>
                  <a:pt x="816838" y="255358"/>
                </a:lnTo>
                <a:lnTo>
                  <a:pt x="795566" y="210273"/>
                </a:lnTo>
                <a:lnTo>
                  <a:pt x="769429" y="168211"/>
                </a:lnTo>
                <a:lnTo>
                  <a:pt x="738771" y="129565"/>
                </a:lnTo>
                <a:lnTo>
                  <a:pt x="703973" y="94691"/>
                </a:lnTo>
                <a:lnTo>
                  <a:pt x="665403" y="63944"/>
                </a:lnTo>
                <a:lnTo>
                  <a:pt x="623430" y="37706"/>
                </a:lnTo>
                <a:lnTo>
                  <a:pt x="578408" y="16332"/>
                </a:lnTo>
                <a:lnTo>
                  <a:pt x="530694" y="190"/>
                </a:lnTo>
                <a:lnTo>
                  <a:pt x="534517" y="13970"/>
                </a:lnTo>
                <a:lnTo>
                  <a:pt x="537311" y="28155"/>
                </a:lnTo>
                <a:lnTo>
                  <a:pt x="539026" y="42710"/>
                </a:lnTo>
                <a:lnTo>
                  <a:pt x="539597" y="57556"/>
                </a:lnTo>
                <a:lnTo>
                  <a:pt x="539597" y="65557"/>
                </a:lnTo>
                <a:lnTo>
                  <a:pt x="539140" y="73418"/>
                </a:lnTo>
                <a:lnTo>
                  <a:pt x="538187" y="81178"/>
                </a:lnTo>
                <a:lnTo>
                  <a:pt x="585901" y="102641"/>
                </a:lnTo>
                <a:lnTo>
                  <a:pt x="629602" y="130606"/>
                </a:lnTo>
                <a:lnTo>
                  <a:pt x="668667" y="164465"/>
                </a:lnTo>
                <a:lnTo>
                  <a:pt x="702462" y="203581"/>
                </a:lnTo>
                <a:lnTo>
                  <a:pt x="730377" y="247319"/>
                </a:lnTo>
                <a:lnTo>
                  <a:pt x="751789" y="295071"/>
                </a:lnTo>
                <a:lnTo>
                  <a:pt x="759206" y="294182"/>
                </a:lnTo>
                <a:lnTo>
                  <a:pt x="774446" y="293979"/>
                </a:lnTo>
                <a:lnTo>
                  <a:pt x="789584" y="294576"/>
                </a:lnTo>
                <a:lnTo>
                  <a:pt x="804405" y="296316"/>
                </a:lnTo>
                <a:lnTo>
                  <a:pt x="818845" y="299173"/>
                </a:lnTo>
                <a:lnTo>
                  <a:pt x="832878" y="303110"/>
                </a:lnTo>
                <a:close/>
              </a:path>
            </a:pathLst>
          </a:custGeom>
          <a:solidFill>
            <a:srgbClr val="FFFFFF"/>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1398148" y="706117"/>
            <a:ext cx="433771" cy="536777"/>
          </a:xfrm>
          <a:prstGeom prst="rect">
            <a:avLst/>
          </a:prstGeom>
        </p:spPr>
      </p:pic>
      <p:sp>
        <p:nvSpPr>
          <p:cNvPr id="19" name="bg object 19"/>
          <p:cNvSpPr/>
          <p:nvPr/>
        </p:nvSpPr>
        <p:spPr>
          <a:xfrm>
            <a:off x="684061" y="634967"/>
            <a:ext cx="1332417" cy="647679"/>
          </a:xfrm>
          <a:custGeom>
            <a:avLst/>
            <a:gdLst/>
            <a:ahLst/>
            <a:cxnLst/>
            <a:rect l="l" t="t" r="r" b="b"/>
            <a:pathLst>
              <a:path w="2197100" h="1068070">
                <a:moveTo>
                  <a:pt x="388213" y="419315"/>
                </a:moveTo>
                <a:lnTo>
                  <a:pt x="355752" y="438188"/>
                </a:lnTo>
                <a:lnTo>
                  <a:pt x="335140" y="452475"/>
                </a:lnTo>
                <a:lnTo>
                  <a:pt x="317538" y="469328"/>
                </a:lnTo>
                <a:lnTo>
                  <a:pt x="294132" y="495947"/>
                </a:lnTo>
                <a:lnTo>
                  <a:pt x="263321" y="526796"/>
                </a:lnTo>
                <a:lnTo>
                  <a:pt x="226364" y="552526"/>
                </a:lnTo>
                <a:lnTo>
                  <a:pt x="185635" y="566661"/>
                </a:lnTo>
                <a:lnTo>
                  <a:pt x="143484" y="562673"/>
                </a:lnTo>
                <a:lnTo>
                  <a:pt x="102273" y="534085"/>
                </a:lnTo>
                <a:lnTo>
                  <a:pt x="136931" y="508139"/>
                </a:lnTo>
                <a:lnTo>
                  <a:pt x="172516" y="500468"/>
                </a:lnTo>
                <a:lnTo>
                  <a:pt x="207619" y="507136"/>
                </a:lnTo>
                <a:lnTo>
                  <a:pt x="240830" y="524243"/>
                </a:lnTo>
                <a:lnTo>
                  <a:pt x="247230" y="521843"/>
                </a:lnTo>
                <a:lnTo>
                  <a:pt x="253796" y="517105"/>
                </a:lnTo>
                <a:lnTo>
                  <a:pt x="264464" y="506463"/>
                </a:lnTo>
                <a:lnTo>
                  <a:pt x="287883" y="481380"/>
                </a:lnTo>
                <a:lnTo>
                  <a:pt x="292277" y="477443"/>
                </a:lnTo>
                <a:lnTo>
                  <a:pt x="295770" y="472897"/>
                </a:lnTo>
                <a:lnTo>
                  <a:pt x="257644" y="448729"/>
                </a:lnTo>
                <a:lnTo>
                  <a:pt x="219862" y="433298"/>
                </a:lnTo>
                <a:lnTo>
                  <a:pt x="182435" y="426783"/>
                </a:lnTo>
                <a:lnTo>
                  <a:pt x="145351" y="429361"/>
                </a:lnTo>
                <a:lnTo>
                  <a:pt x="108572" y="441198"/>
                </a:lnTo>
                <a:lnTo>
                  <a:pt x="72097" y="462483"/>
                </a:lnTo>
                <a:lnTo>
                  <a:pt x="35915" y="493382"/>
                </a:lnTo>
                <a:lnTo>
                  <a:pt x="0" y="534085"/>
                </a:lnTo>
                <a:lnTo>
                  <a:pt x="38481" y="577240"/>
                </a:lnTo>
                <a:lnTo>
                  <a:pt x="77152" y="609130"/>
                </a:lnTo>
                <a:lnTo>
                  <a:pt x="115912" y="630174"/>
                </a:lnTo>
                <a:lnTo>
                  <a:pt x="154686" y="640778"/>
                </a:lnTo>
                <a:lnTo>
                  <a:pt x="193408" y="641375"/>
                </a:lnTo>
                <a:lnTo>
                  <a:pt x="231965" y="632383"/>
                </a:lnTo>
                <a:lnTo>
                  <a:pt x="270294" y="614210"/>
                </a:lnTo>
                <a:lnTo>
                  <a:pt x="308305" y="587298"/>
                </a:lnTo>
                <a:lnTo>
                  <a:pt x="340321" y="556082"/>
                </a:lnTo>
                <a:lnTo>
                  <a:pt x="361581" y="534085"/>
                </a:lnTo>
                <a:lnTo>
                  <a:pt x="361505" y="506666"/>
                </a:lnTo>
                <a:lnTo>
                  <a:pt x="364261" y="485584"/>
                </a:lnTo>
                <a:lnTo>
                  <a:pt x="372325" y="460044"/>
                </a:lnTo>
                <a:lnTo>
                  <a:pt x="388213" y="419315"/>
                </a:lnTo>
                <a:close/>
              </a:path>
              <a:path w="2197100" h="1068070">
                <a:moveTo>
                  <a:pt x="521716" y="370547"/>
                </a:moveTo>
                <a:lnTo>
                  <a:pt x="469442" y="318236"/>
                </a:lnTo>
                <a:lnTo>
                  <a:pt x="462508" y="325094"/>
                </a:lnTo>
                <a:lnTo>
                  <a:pt x="445770" y="344068"/>
                </a:lnTo>
                <a:lnTo>
                  <a:pt x="407225" y="408736"/>
                </a:lnTo>
                <a:lnTo>
                  <a:pt x="393941" y="445998"/>
                </a:lnTo>
                <a:lnTo>
                  <a:pt x="383806" y="485749"/>
                </a:lnTo>
                <a:lnTo>
                  <a:pt x="377101" y="533539"/>
                </a:lnTo>
                <a:lnTo>
                  <a:pt x="384238" y="539242"/>
                </a:lnTo>
                <a:lnTo>
                  <a:pt x="402132" y="552323"/>
                </a:lnTo>
                <a:lnTo>
                  <a:pt x="425488" y="566699"/>
                </a:lnTo>
                <a:lnTo>
                  <a:pt x="448983" y="576287"/>
                </a:lnTo>
                <a:lnTo>
                  <a:pt x="449529" y="567143"/>
                </a:lnTo>
                <a:lnTo>
                  <a:pt x="452005" y="542925"/>
                </a:lnTo>
                <a:lnTo>
                  <a:pt x="467956" y="468541"/>
                </a:lnTo>
                <a:lnTo>
                  <a:pt x="489127" y="410298"/>
                </a:lnTo>
                <a:lnTo>
                  <a:pt x="501472" y="392709"/>
                </a:lnTo>
                <a:lnTo>
                  <a:pt x="521716" y="370547"/>
                </a:lnTo>
                <a:close/>
              </a:path>
              <a:path w="2197100" h="1068070">
                <a:moveTo>
                  <a:pt x="576287" y="619023"/>
                </a:moveTo>
                <a:lnTo>
                  <a:pt x="508444" y="610285"/>
                </a:lnTo>
                <a:lnTo>
                  <a:pt x="468541" y="600049"/>
                </a:lnTo>
                <a:lnTo>
                  <a:pt x="410311" y="578866"/>
                </a:lnTo>
                <a:lnTo>
                  <a:pt x="370560" y="546303"/>
                </a:lnTo>
                <a:lnTo>
                  <a:pt x="318236" y="598563"/>
                </a:lnTo>
                <a:lnTo>
                  <a:pt x="372757" y="642683"/>
                </a:lnTo>
                <a:lnTo>
                  <a:pt x="408762" y="660768"/>
                </a:lnTo>
                <a:lnTo>
                  <a:pt x="446011" y="674052"/>
                </a:lnTo>
                <a:lnTo>
                  <a:pt x="485762" y="684187"/>
                </a:lnTo>
                <a:lnTo>
                  <a:pt x="533552" y="690918"/>
                </a:lnTo>
                <a:lnTo>
                  <a:pt x="539254" y="683768"/>
                </a:lnTo>
                <a:lnTo>
                  <a:pt x="552335" y="665861"/>
                </a:lnTo>
                <a:lnTo>
                  <a:pt x="566712" y="642518"/>
                </a:lnTo>
                <a:lnTo>
                  <a:pt x="576287" y="619023"/>
                </a:lnTo>
                <a:close/>
              </a:path>
              <a:path w="2197100" h="1068070">
                <a:moveTo>
                  <a:pt x="641375" y="874598"/>
                </a:moveTo>
                <a:lnTo>
                  <a:pt x="632383" y="836041"/>
                </a:lnTo>
                <a:lnTo>
                  <a:pt x="614222" y="797712"/>
                </a:lnTo>
                <a:lnTo>
                  <a:pt x="587311" y="759714"/>
                </a:lnTo>
                <a:lnTo>
                  <a:pt x="556094" y="727684"/>
                </a:lnTo>
                <a:lnTo>
                  <a:pt x="534085" y="706424"/>
                </a:lnTo>
                <a:lnTo>
                  <a:pt x="506679" y="706501"/>
                </a:lnTo>
                <a:lnTo>
                  <a:pt x="485584" y="703745"/>
                </a:lnTo>
                <a:lnTo>
                  <a:pt x="460057" y="695680"/>
                </a:lnTo>
                <a:lnTo>
                  <a:pt x="419315" y="679805"/>
                </a:lnTo>
                <a:lnTo>
                  <a:pt x="438200" y="712254"/>
                </a:lnTo>
                <a:lnTo>
                  <a:pt x="452475" y="732866"/>
                </a:lnTo>
                <a:lnTo>
                  <a:pt x="469328" y="750468"/>
                </a:lnTo>
                <a:lnTo>
                  <a:pt x="495947" y="773874"/>
                </a:lnTo>
                <a:lnTo>
                  <a:pt x="526808" y="804697"/>
                </a:lnTo>
                <a:lnTo>
                  <a:pt x="552551" y="841641"/>
                </a:lnTo>
                <a:lnTo>
                  <a:pt x="566674" y="882383"/>
                </a:lnTo>
                <a:lnTo>
                  <a:pt x="562686" y="924534"/>
                </a:lnTo>
                <a:lnTo>
                  <a:pt x="534085" y="965746"/>
                </a:lnTo>
                <a:lnTo>
                  <a:pt x="508152" y="931087"/>
                </a:lnTo>
                <a:lnTo>
                  <a:pt x="500468" y="895502"/>
                </a:lnTo>
                <a:lnTo>
                  <a:pt x="507149" y="860399"/>
                </a:lnTo>
                <a:lnTo>
                  <a:pt x="524256" y="827189"/>
                </a:lnTo>
                <a:lnTo>
                  <a:pt x="521868" y="820775"/>
                </a:lnTo>
                <a:lnTo>
                  <a:pt x="517118" y="814222"/>
                </a:lnTo>
                <a:lnTo>
                  <a:pt x="506488" y="803541"/>
                </a:lnTo>
                <a:lnTo>
                  <a:pt x="481406" y="780135"/>
                </a:lnTo>
                <a:lnTo>
                  <a:pt x="477456" y="775728"/>
                </a:lnTo>
                <a:lnTo>
                  <a:pt x="472897" y="772236"/>
                </a:lnTo>
                <a:lnTo>
                  <a:pt x="448729" y="810361"/>
                </a:lnTo>
                <a:lnTo>
                  <a:pt x="433311" y="848131"/>
                </a:lnTo>
                <a:lnTo>
                  <a:pt x="426796" y="885558"/>
                </a:lnTo>
                <a:lnTo>
                  <a:pt x="429361" y="922655"/>
                </a:lnTo>
                <a:lnTo>
                  <a:pt x="441210" y="959434"/>
                </a:lnTo>
                <a:lnTo>
                  <a:pt x="462483" y="995921"/>
                </a:lnTo>
                <a:lnTo>
                  <a:pt x="493382" y="1032103"/>
                </a:lnTo>
                <a:lnTo>
                  <a:pt x="534085" y="1068019"/>
                </a:lnTo>
                <a:lnTo>
                  <a:pt x="577240" y="1029525"/>
                </a:lnTo>
                <a:lnTo>
                  <a:pt x="609130" y="990866"/>
                </a:lnTo>
                <a:lnTo>
                  <a:pt x="630174" y="952093"/>
                </a:lnTo>
                <a:lnTo>
                  <a:pt x="640778" y="913320"/>
                </a:lnTo>
                <a:lnTo>
                  <a:pt x="641375" y="874598"/>
                </a:lnTo>
                <a:close/>
              </a:path>
              <a:path w="2197100" h="1068070">
                <a:moveTo>
                  <a:pt x="648690" y="388188"/>
                </a:moveTo>
                <a:lnTo>
                  <a:pt x="629818" y="355739"/>
                </a:lnTo>
                <a:lnTo>
                  <a:pt x="615543" y="335127"/>
                </a:lnTo>
                <a:lnTo>
                  <a:pt x="598690" y="317512"/>
                </a:lnTo>
                <a:lnTo>
                  <a:pt x="572071" y="294106"/>
                </a:lnTo>
                <a:lnTo>
                  <a:pt x="541210" y="263296"/>
                </a:lnTo>
                <a:lnTo>
                  <a:pt x="515467" y="226352"/>
                </a:lnTo>
                <a:lnTo>
                  <a:pt x="501345" y="185623"/>
                </a:lnTo>
                <a:lnTo>
                  <a:pt x="505333" y="143471"/>
                </a:lnTo>
                <a:lnTo>
                  <a:pt x="533946" y="102260"/>
                </a:lnTo>
                <a:lnTo>
                  <a:pt x="559866" y="136918"/>
                </a:lnTo>
                <a:lnTo>
                  <a:pt x="567537" y="172504"/>
                </a:lnTo>
                <a:lnTo>
                  <a:pt x="560870" y="207606"/>
                </a:lnTo>
                <a:lnTo>
                  <a:pt x="543763" y="240792"/>
                </a:lnTo>
                <a:lnTo>
                  <a:pt x="546163" y="247218"/>
                </a:lnTo>
                <a:lnTo>
                  <a:pt x="550900" y="253784"/>
                </a:lnTo>
                <a:lnTo>
                  <a:pt x="561530" y="264464"/>
                </a:lnTo>
                <a:lnTo>
                  <a:pt x="586625" y="287883"/>
                </a:lnTo>
                <a:lnTo>
                  <a:pt x="590550" y="292252"/>
                </a:lnTo>
                <a:lnTo>
                  <a:pt x="595109" y="295770"/>
                </a:lnTo>
                <a:lnTo>
                  <a:pt x="619277" y="257632"/>
                </a:lnTo>
                <a:lnTo>
                  <a:pt x="634707" y="219862"/>
                </a:lnTo>
                <a:lnTo>
                  <a:pt x="641223" y="182435"/>
                </a:lnTo>
                <a:lnTo>
                  <a:pt x="638657" y="145338"/>
                </a:lnTo>
                <a:lnTo>
                  <a:pt x="626821" y="108559"/>
                </a:lnTo>
                <a:lnTo>
                  <a:pt x="605536" y="72085"/>
                </a:lnTo>
                <a:lnTo>
                  <a:pt x="574636" y="35902"/>
                </a:lnTo>
                <a:lnTo>
                  <a:pt x="533946" y="0"/>
                </a:lnTo>
                <a:lnTo>
                  <a:pt x="490778" y="38481"/>
                </a:lnTo>
                <a:lnTo>
                  <a:pt x="458876" y="77139"/>
                </a:lnTo>
                <a:lnTo>
                  <a:pt x="437845" y="115912"/>
                </a:lnTo>
                <a:lnTo>
                  <a:pt x="427228" y="154686"/>
                </a:lnTo>
                <a:lnTo>
                  <a:pt x="426631" y="193408"/>
                </a:lnTo>
                <a:lnTo>
                  <a:pt x="435622" y="231965"/>
                </a:lnTo>
                <a:lnTo>
                  <a:pt x="453783" y="270294"/>
                </a:lnTo>
                <a:lnTo>
                  <a:pt x="480695" y="308305"/>
                </a:lnTo>
                <a:lnTo>
                  <a:pt x="511924" y="340321"/>
                </a:lnTo>
                <a:lnTo>
                  <a:pt x="533946" y="361569"/>
                </a:lnTo>
                <a:lnTo>
                  <a:pt x="561340" y="361505"/>
                </a:lnTo>
                <a:lnTo>
                  <a:pt x="582422" y="364248"/>
                </a:lnTo>
                <a:lnTo>
                  <a:pt x="607961" y="372313"/>
                </a:lnTo>
                <a:lnTo>
                  <a:pt x="648690" y="388188"/>
                </a:lnTo>
                <a:close/>
              </a:path>
              <a:path w="2197100" h="1068070">
                <a:moveTo>
                  <a:pt x="690918" y="534454"/>
                </a:moveTo>
                <a:lnTo>
                  <a:pt x="683768" y="528739"/>
                </a:lnTo>
                <a:lnTo>
                  <a:pt x="665873" y="515658"/>
                </a:lnTo>
                <a:lnTo>
                  <a:pt x="642531" y="501294"/>
                </a:lnTo>
                <a:lnTo>
                  <a:pt x="619036" y="491705"/>
                </a:lnTo>
                <a:lnTo>
                  <a:pt x="618490" y="500849"/>
                </a:lnTo>
                <a:lnTo>
                  <a:pt x="616013" y="525068"/>
                </a:lnTo>
                <a:lnTo>
                  <a:pt x="600075" y="599465"/>
                </a:lnTo>
                <a:lnTo>
                  <a:pt x="578878" y="657682"/>
                </a:lnTo>
                <a:lnTo>
                  <a:pt x="546303" y="697445"/>
                </a:lnTo>
                <a:lnTo>
                  <a:pt x="598563" y="749769"/>
                </a:lnTo>
                <a:lnTo>
                  <a:pt x="642708" y="695248"/>
                </a:lnTo>
                <a:lnTo>
                  <a:pt x="660793" y="659257"/>
                </a:lnTo>
                <a:lnTo>
                  <a:pt x="674065" y="621995"/>
                </a:lnTo>
                <a:lnTo>
                  <a:pt x="684199" y="582244"/>
                </a:lnTo>
                <a:lnTo>
                  <a:pt x="690918" y="534454"/>
                </a:lnTo>
                <a:close/>
              </a:path>
              <a:path w="2197100" h="1068070">
                <a:moveTo>
                  <a:pt x="749769" y="469430"/>
                </a:moveTo>
                <a:lnTo>
                  <a:pt x="695261" y="425310"/>
                </a:lnTo>
                <a:lnTo>
                  <a:pt x="659282" y="407225"/>
                </a:lnTo>
                <a:lnTo>
                  <a:pt x="622020" y="393941"/>
                </a:lnTo>
                <a:lnTo>
                  <a:pt x="582256" y="383806"/>
                </a:lnTo>
                <a:lnTo>
                  <a:pt x="534479" y="377088"/>
                </a:lnTo>
                <a:lnTo>
                  <a:pt x="528764" y="384238"/>
                </a:lnTo>
                <a:lnTo>
                  <a:pt x="515670" y="402132"/>
                </a:lnTo>
                <a:lnTo>
                  <a:pt x="501307" y="425488"/>
                </a:lnTo>
                <a:lnTo>
                  <a:pt x="491718" y="448983"/>
                </a:lnTo>
                <a:lnTo>
                  <a:pt x="500862" y="449516"/>
                </a:lnTo>
                <a:lnTo>
                  <a:pt x="525081" y="452005"/>
                </a:lnTo>
                <a:lnTo>
                  <a:pt x="599478" y="467944"/>
                </a:lnTo>
                <a:lnTo>
                  <a:pt x="657694" y="489140"/>
                </a:lnTo>
                <a:lnTo>
                  <a:pt x="697445" y="521716"/>
                </a:lnTo>
                <a:lnTo>
                  <a:pt x="749769" y="469430"/>
                </a:lnTo>
                <a:close/>
              </a:path>
              <a:path w="2197100" h="1068070">
                <a:moveTo>
                  <a:pt x="1068006" y="533933"/>
                </a:moveTo>
                <a:lnTo>
                  <a:pt x="1029525" y="490766"/>
                </a:lnTo>
                <a:lnTo>
                  <a:pt x="990866" y="458876"/>
                </a:lnTo>
                <a:lnTo>
                  <a:pt x="952093" y="437832"/>
                </a:lnTo>
                <a:lnTo>
                  <a:pt x="913320" y="427228"/>
                </a:lnTo>
                <a:lnTo>
                  <a:pt x="874610" y="426631"/>
                </a:lnTo>
                <a:lnTo>
                  <a:pt x="836041" y="435622"/>
                </a:lnTo>
                <a:lnTo>
                  <a:pt x="797712" y="453783"/>
                </a:lnTo>
                <a:lnTo>
                  <a:pt x="759701" y="480707"/>
                </a:lnTo>
                <a:lnTo>
                  <a:pt x="727697" y="511924"/>
                </a:lnTo>
                <a:lnTo>
                  <a:pt x="706437" y="533933"/>
                </a:lnTo>
                <a:lnTo>
                  <a:pt x="706501" y="561314"/>
                </a:lnTo>
                <a:lnTo>
                  <a:pt x="703757" y="582409"/>
                </a:lnTo>
                <a:lnTo>
                  <a:pt x="695693" y="607949"/>
                </a:lnTo>
                <a:lnTo>
                  <a:pt x="679805" y="648703"/>
                </a:lnTo>
                <a:lnTo>
                  <a:pt x="712266" y="629818"/>
                </a:lnTo>
                <a:lnTo>
                  <a:pt x="732878" y="615530"/>
                </a:lnTo>
                <a:lnTo>
                  <a:pt x="750481" y="598665"/>
                </a:lnTo>
                <a:lnTo>
                  <a:pt x="773887" y="572046"/>
                </a:lnTo>
                <a:lnTo>
                  <a:pt x="804697" y="541197"/>
                </a:lnTo>
                <a:lnTo>
                  <a:pt x="841641" y="515467"/>
                </a:lnTo>
                <a:lnTo>
                  <a:pt x="882383" y="501332"/>
                </a:lnTo>
                <a:lnTo>
                  <a:pt x="924534" y="505320"/>
                </a:lnTo>
                <a:lnTo>
                  <a:pt x="965746" y="533933"/>
                </a:lnTo>
                <a:lnTo>
                  <a:pt x="931087" y="559866"/>
                </a:lnTo>
                <a:lnTo>
                  <a:pt x="895502" y="567537"/>
                </a:lnTo>
                <a:lnTo>
                  <a:pt x="860399" y="560857"/>
                </a:lnTo>
                <a:lnTo>
                  <a:pt x="827214" y="543750"/>
                </a:lnTo>
                <a:lnTo>
                  <a:pt x="820788" y="546138"/>
                </a:lnTo>
                <a:lnTo>
                  <a:pt x="814222" y="550887"/>
                </a:lnTo>
                <a:lnTo>
                  <a:pt x="803541" y="561530"/>
                </a:lnTo>
                <a:lnTo>
                  <a:pt x="780122" y="586600"/>
                </a:lnTo>
                <a:lnTo>
                  <a:pt x="775741" y="590550"/>
                </a:lnTo>
                <a:lnTo>
                  <a:pt x="772223" y="595109"/>
                </a:lnTo>
                <a:lnTo>
                  <a:pt x="810361" y="619264"/>
                </a:lnTo>
                <a:lnTo>
                  <a:pt x="848144" y="634695"/>
                </a:lnTo>
                <a:lnTo>
                  <a:pt x="885571" y="641210"/>
                </a:lnTo>
                <a:lnTo>
                  <a:pt x="922667" y="638632"/>
                </a:lnTo>
                <a:lnTo>
                  <a:pt x="959434" y="626795"/>
                </a:lnTo>
                <a:lnTo>
                  <a:pt x="995908" y="605523"/>
                </a:lnTo>
                <a:lnTo>
                  <a:pt x="1032103" y="574624"/>
                </a:lnTo>
                <a:lnTo>
                  <a:pt x="1068006" y="533933"/>
                </a:lnTo>
                <a:close/>
              </a:path>
              <a:path w="2197100" h="1068070">
                <a:moveTo>
                  <a:pt x="2055495" y="117335"/>
                </a:moveTo>
                <a:lnTo>
                  <a:pt x="2037956" y="117335"/>
                </a:lnTo>
                <a:lnTo>
                  <a:pt x="2037956" y="1002334"/>
                </a:lnTo>
                <a:lnTo>
                  <a:pt x="2055495" y="1002334"/>
                </a:lnTo>
                <a:lnTo>
                  <a:pt x="2055495" y="117335"/>
                </a:lnTo>
                <a:close/>
              </a:path>
              <a:path w="2197100" h="1068070">
                <a:moveTo>
                  <a:pt x="2196884" y="130492"/>
                </a:moveTo>
                <a:lnTo>
                  <a:pt x="2178164" y="130492"/>
                </a:lnTo>
                <a:lnTo>
                  <a:pt x="2178164" y="261162"/>
                </a:lnTo>
                <a:lnTo>
                  <a:pt x="2196884" y="261162"/>
                </a:lnTo>
                <a:lnTo>
                  <a:pt x="2196884" y="130492"/>
                </a:lnTo>
                <a:close/>
              </a:path>
            </a:pathLst>
          </a:custGeom>
          <a:solidFill>
            <a:srgbClr val="FFFFFF"/>
          </a:solidFill>
        </p:spPr>
        <p:txBody>
          <a:bodyPr wrap="square" lIns="0" tIns="0" rIns="0" bIns="0" rtlCol="0"/>
          <a:lstStyle/>
          <a:p>
            <a:endParaRPr/>
          </a:p>
        </p:txBody>
      </p:sp>
      <p:pic>
        <p:nvPicPr>
          <p:cNvPr id="20" name="bg object 20"/>
          <p:cNvPicPr/>
          <p:nvPr/>
        </p:nvPicPr>
        <p:blipFill>
          <a:blip r:embed="rId4" cstate="print"/>
          <a:stretch>
            <a:fillRect/>
          </a:stretch>
        </p:blipFill>
        <p:spPr>
          <a:xfrm>
            <a:off x="2031676" y="734066"/>
            <a:ext cx="105134" cy="60626"/>
          </a:xfrm>
          <a:prstGeom prst="rect">
            <a:avLst/>
          </a:prstGeom>
        </p:spPr>
      </p:pic>
      <p:pic>
        <p:nvPicPr>
          <p:cNvPr id="21" name="bg object 21"/>
          <p:cNvPicPr/>
          <p:nvPr/>
        </p:nvPicPr>
        <p:blipFill>
          <a:blip r:embed="rId5" cstate="print"/>
          <a:stretch>
            <a:fillRect/>
          </a:stretch>
        </p:blipFill>
        <p:spPr>
          <a:xfrm>
            <a:off x="2149081" y="708187"/>
            <a:ext cx="177336" cy="110345"/>
          </a:xfrm>
          <a:prstGeom prst="rect">
            <a:avLst/>
          </a:prstGeom>
        </p:spPr>
      </p:pic>
      <p:pic>
        <p:nvPicPr>
          <p:cNvPr id="22" name="bg object 22"/>
          <p:cNvPicPr/>
          <p:nvPr/>
        </p:nvPicPr>
        <p:blipFill>
          <a:blip r:embed="rId6" cstate="print"/>
          <a:stretch>
            <a:fillRect/>
          </a:stretch>
        </p:blipFill>
        <p:spPr>
          <a:xfrm>
            <a:off x="2373086" y="708187"/>
            <a:ext cx="180401" cy="110345"/>
          </a:xfrm>
          <a:prstGeom prst="rect">
            <a:avLst/>
          </a:prstGeom>
        </p:spPr>
      </p:pic>
      <p:pic>
        <p:nvPicPr>
          <p:cNvPr id="23" name="bg object 23"/>
          <p:cNvPicPr/>
          <p:nvPr/>
        </p:nvPicPr>
        <p:blipFill>
          <a:blip r:embed="rId7" cstate="print"/>
          <a:stretch>
            <a:fillRect/>
          </a:stretch>
        </p:blipFill>
        <p:spPr>
          <a:xfrm>
            <a:off x="2567793" y="708192"/>
            <a:ext cx="187564" cy="86499"/>
          </a:xfrm>
          <a:prstGeom prst="rect">
            <a:avLst/>
          </a:prstGeom>
        </p:spPr>
      </p:pic>
      <p:pic>
        <p:nvPicPr>
          <p:cNvPr id="24" name="bg object 24"/>
          <p:cNvPicPr/>
          <p:nvPr/>
        </p:nvPicPr>
        <p:blipFill>
          <a:blip r:embed="rId8" cstate="print"/>
          <a:stretch>
            <a:fillRect/>
          </a:stretch>
        </p:blipFill>
        <p:spPr>
          <a:xfrm>
            <a:off x="2769661" y="708192"/>
            <a:ext cx="55067" cy="86493"/>
          </a:xfrm>
          <a:prstGeom prst="rect">
            <a:avLst/>
          </a:prstGeom>
        </p:spPr>
      </p:pic>
      <p:pic>
        <p:nvPicPr>
          <p:cNvPr id="25" name="bg object 25"/>
          <p:cNvPicPr/>
          <p:nvPr/>
        </p:nvPicPr>
        <p:blipFill>
          <a:blip r:embed="rId9" cstate="print"/>
          <a:stretch>
            <a:fillRect/>
          </a:stretch>
        </p:blipFill>
        <p:spPr>
          <a:xfrm>
            <a:off x="2842902" y="735432"/>
            <a:ext cx="51194" cy="59254"/>
          </a:xfrm>
          <a:prstGeom prst="rect">
            <a:avLst/>
          </a:prstGeom>
        </p:spPr>
      </p:pic>
      <p:sp>
        <p:nvSpPr>
          <p:cNvPr id="26" name="bg object 26"/>
          <p:cNvSpPr/>
          <p:nvPr/>
        </p:nvSpPr>
        <p:spPr>
          <a:xfrm>
            <a:off x="2907050" y="734074"/>
            <a:ext cx="36584" cy="60840"/>
          </a:xfrm>
          <a:custGeom>
            <a:avLst/>
            <a:gdLst/>
            <a:ahLst/>
            <a:cxnLst/>
            <a:rect l="l" t="t" r="r" b="b"/>
            <a:pathLst>
              <a:path w="60325" h="100330">
                <a:moveTo>
                  <a:pt x="41935" y="0"/>
                </a:moveTo>
                <a:lnTo>
                  <a:pt x="33695" y="0"/>
                </a:lnTo>
                <a:lnTo>
                  <a:pt x="20448" y="1800"/>
                </a:lnTo>
                <a:lnTo>
                  <a:pt x="9752" y="7251"/>
                </a:lnTo>
                <a:lnTo>
                  <a:pt x="2604" y="16423"/>
                </a:lnTo>
                <a:lnTo>
                  <a:pt x="0" y="29391"/>
                </a:lnTo>
                <a:lnTo>
                  <a:pt x="6460" y="44902"/>
                </a:lnTo>
                <a:lnTo>
                  <a:pt x="20674" y="54237"/>
                </a:lnTo>
                <a:lnTo>
                  <a:pt x="34888" y="61819"/>
                </a:lnTo>
                <a:lnTo>
                  <a:pt x="41349" y="72071"/>
                </a:lnTo>
                <a:lnTo>
                  <a:pt x="41349" y="82363"/>
                </a:lnTo>
                <a:lnTo>
                  <a:pt x="31433" y="85735"/>
                </a:lnTo>
                <a:lnTo>
                  <a:pt x="18324" y="85735"/>
                </a:lnTo>
                <a:lnTo>
                  <a:pt x="8397" y="83494"/>
                </a:lnTo>
                <a:lnTo>
                  <a:pt x="1476" y="78992"/>
                </a:lnTo>
                <a:lnTo>
                  <a:pt x="554" y="94719"/>
                </a:lnTo>
                <a:lnTo>
                  <a:pt x="6774" y="97353"/>
                </a:lnTo>
                <a:lnTo>
                  <a:pt x="13301" y="98951"/>
                </a:lnTo>
                <a:lnTo>
                  <a:pt x="20007" y="99742"/>
                </a:lnTo>
                <a:lnTo>
                  <a:pt x="26763" y="99955"/>
                </a:lnTo>
                <a:lnTo>
                  <a:pt x="39153" y="98173"/>
                </a:lnTo>
                <a:lnTo>
                  <a:pt x="49812" y="92723"/>
                </a:lnTo>
                <a:lnTo>
                  <a:pt x="57279" y="83447"/>
                </a:lnTo>
                <a:lnTo>
                  <a:pt x="60092" y="70186"/>
                </a:lnTo>
                <a:lnTo>
                  <a:pt x="53626" y="53125"/>
                </a:lnTo>
                <a:lnTo>
                  <a:pt x="39401" y="43869"/>
                </a:lnTo>
                <a:lnTo>
                  <a:pt x="25177" y="36680"/>
                </a:lnTo>
                <a:lnTo>
                  <a:pt x="18711" y="25821"/>
                </a:lnTo>
                <a:lnTo>
                  <a:pt x="18711" y="17968"/>
                </a:lnTo>
                <a:lnTo>
                  <a:pt x="26575" y="14208"/>
                </a:lnTo>
                <a:lnTo>
                  <a:pt x="39684" y="14208"/>
                </a:lnTo>
                <a:lnTo>
                  <a:pt x="50155" y="16659"/>
                </a:lnTo>
                <a:lnTo>
                  <a:pt x="54071" y="19088"/>
                </a:lnTo>
                <a:lnTo>
                  <a:pt x="55589" y="3738"/>
                </a:lnTo>
                <a:lnTo>
                  <a:pt x="48658" y="1675"/>
                </a:lnTo>
                <a:lnTo>
                  <a:pt x="41935" y="0"/>
                </a:lnTo>
                <a:close/>
              </a:path>
            </a:pathLst>
          </a:custGeom>
          <a:solidFill>
            <a:srgbClr val="FFFFFF"/>
          </a:solidFill>
        </p:spPr>
        <p:txBody>
          <a:bodyPr wrap="square" lIns="0" tIns="0" rIns="0" bIns="0" rtlCol="0"/>
          <a:lstStyle/>
          <a:p>
            <a:endParaRPr/>
          </a:p>
        </p:txBody>
      </p:sp>
      <p:pic>
        <p:nvPicPr>
          <p:cNvPr id="27" name="bg object 27"/>
          <p:cNvPicPr/>
          <p:nvPr/>
        </p:nvPicPr>
        <p:blipFill>
          <a:blip r:embed="rId10" cstate="print"/>
          <a:stretch>
            <a:fillRect/>
          </a:stretch>
        </p:blipFill>
        <p:spPr>
          <a:xfrm>
            <a:off x="2000908" y="848962"/>
            <a:ext cx="212197" cy="105806"/>
          </a:xfrm>
          <a:prstGeom prst="rect">
            <a:avLst/>
          </a:prstGeom>
        </p:spPr>
      </p:pic>
      <p:sp>
        <p:nvSpPr>
          <p:cNvPr id="28" name="bg object 28"/>
          <p:cNvSpPr/>
          <p:nvPr/>
        </p:nvSpPr>
        <p:spPr>
          <a:xfrm>
            <a:off x="2231048" y="870305"/>
            <a:ext cx="32733" cy="59300"/>
          </a:xfrm>
          <a:custGeom>
            <a:avLst/>
            <a:gdLst/>
            <a:ahLst/>
            <a:cxnLst/>
            <a:rect l="l" t="t" r="r" b="b"/>
            <a:pathLst>
              <a:path w="53975" h="97790">
                <a:moveTo>
                  <a:pt x="46982" y="0"/>
                </a:moveTo>
                <a:lnTo>
                  <a:pt x="41747" y="0"/>
                </a:lnTo>
                <a:lnTo>
                  <a:pt x="34249" y="1265"/>
                </a:lnTo>
                <a:lnTo>
                  <a:pt x="27262" y="4794"/>
                </a:lnTo>
                <a:lnTo>
                  <a:pt x="21290" y="10182"/>
                </a:lnTo>
                <a:lnTo>
                  <a:pt x="16837" y="17025"/>
                </a:lnTo>
                <a:lnTo>
                  <a:pt x="16470" y="17025"/>
                </a:lnTo>
                <a:lnTo>
                  <a:pt x="16470" y="2251"/>
                </a:lnTo>
                <a:lnTo>
                  <a:pt x="0" y="2251"/>
                </a:lnTo>
                <a:lnTo>
                  <a:pt x="0" y="97724"/>
                </a:lnTo>
                <a:lnTo>
                  <a:pt x="17591" y="97724"/>
                </a:lnTo>
                <a:lnTo>
                  <a:pt x="17591" y="54291"/>
                </a:lnTo>
                <a:lnTo>
                  <a:pt x="19446" y="38099"/>
                </a:lnTo>
                <a:lnTo>
                  <a:pt x="24708" y="25836"/>
                </a:lnTo>
                <a:lnTo>
                  <a:pt x="32919" y="18065"/>
                </a:lnTo>
                <a:lnTo>
                  <a:pt x="43621" y="15350"/>
                </a:lnTo>
                <a:lnTo>
                  <a:pt x="46605" y="15350"/>
                </a:lnTo>
                <a:lnTo>
                  <a:pt x="50155" y="15737"/>
                </a:lnTo>
                <a:lnTo>
                  <a:pt x="53349" y="17025"/>
                </a:lnTo>
                <a:lnTo>
                  <a:pt x="53349" y="1319"/>
                </a:lnTo>
                <a:lnTo>
                  <a:pt x="46982" y="0"/>
                </a:lnTo>
                <a:close/>
              </a:path>
            </a:pathLst>
          </a:custGeom>
          <a:solidFill>
            <a:srgbClr val="FFFFFF"/>
          </a:solidFill>
        </p:spPr>
        <p:txBody>
          <a:bodyPr wrap="square" lIns="0" tIns="0" rIns="0" bIns="0" rtlCol="0"/>
          <a:lstStyle/>
          <a:p>
            <a:endParaRPr/>
          </a:p>
        </p:txBody>
      </p:sp>
      <p:pic>
        <p:nvPicPr>
          <p:cNvPr id="29" name="bg object 29"/>
          <p:cNvPicPr/>
          <p:nvPr/>
        </p:nvPicPr>
        <p:blipFill>
          <a:blip r:embed="rId11" cstate="print"/>
          <a:stretch>
            <a:fillRect/>
          </a:stretch>
        </p:blipFill>
        <p:spPr>
          <a:xfrm>
            <a:off x="2275212" y="871670"/>
            <a:ext cx="51200" cy="59254"/>
          </a:xfrm>
          <a:prstGeom prst="rect">
            <a:avLst/>
          </a:prstGeom>
        </p:spPr>
      </p:pic>
      <p:pic>
        <p:nvPicPr>
          <p:cNvPr id="30" name="bg object 30"/>
          <p:cNvPicPr/>
          <p:nvPr/>
        </p:nvPicPr>
        <p:blipFill>
          <a:blip r:embed="rId12" cstate="print"/>
          <a:stretch>
            <a:fillRect/>
          </a:stretch>
        </p:blipFill>
        <p:spPr>
          <a:xfrm>
            <a:off x="2004307" y="1024722"/>
            <a:ext cx="50521" cy="79229"/>
          </a:xfrm>
          <a:prstGeom prst="rect">
            <a:avLst/>
          </a:prstGeom>
        </p:spPr>
      </p:pic>
      <p:pic>
        <p:nvPicPr>
          <p:cNvPr id="31" name="bg object 31"/>
          <p:cNvPicPr/>
          <p:nvPr/>
        </p:nvPicPr>
        <p:blipFill>
          <a:blip r:embed="rId13" cstate="print"/>
          <a:stretch>
            <a:fillRect/>
          </a:stretch>
        </p:blipFill>
        <p:spPr>
          <a:xfrm>
            <a:off x="2067099" y="1046049"/>
            <a:ext cx="51200" cy="59260"/>
          </a:xfrm>
          <a:prstGeom prst="rect">
            <a:avLst/>
          </a:prstGeom>
        </p:spPr>
      </p:pic>
      <p:pic>
        <p:nvPicPr>
          <p:cNvPr id="32" name="bg object 32"/>
          <p:cNvPicPr/>
          <p:nvPr/>
        </p:nvPicPr>
        <p:blipFill>
          <a:blip r:embed="rId14" cstate="print"/>
          <a:stretch>
            <a:fillRect/>
          </a:stretch>
        </p:blipFill>
        <p:spPr>
          <a:xfrm>
            <a:off x="2136469" y="1018804"/>
            <a:ext cx="55067" cy="86512"/>
          </a:xfrm>
          <a:prstGeom prst="rect">
            <a:avLst/>
          </a:prstGeom>
        </p:spPr>
      </p:pic>
      <p:sp>
        <p:nvSpPr>
          <p:cNvPr id="33" name="bg object 33"/>
          <p:cNvSpPr/>
          <p:nvPr/>
        </p:nvSpPr>
        <p:spPr>
          <a:xfrm>
            <a:off x="2207199" y="1018815"/>
            <a:ext cx="43130" cy="85484"/>
          </a:xfrm>
          <a:custGeom>
            <a:avLst/>
            <a:gdLst/>
            <a:ahLst/>
            <a:cxnLst/>
            <a:rect l="l" t="t" r="r" b="b"/>
            <a:pathLst>
              <a:path w="71120" h="140969">
                <a:moveTo>
                  <a:pt x="17589" y="0"/>
                </a:moveTo>
                <a:lnTo>
                  <a:pt x="0" y="0"/>
                </a:lnTo>
                <a:lnTo>
                  <a:pt x="0" y="140398"/>
                </a:lnTo>
                <a:lnTo>
                  <a:pt x="17589" y="140398"/>
                </a:lnTo>
                <a:lnTo>
                  <a:pt x="17589" y="0"/>
                </a:lnTo>
                <a:close/>
              </a:path>
              <a:path w="71120" h="140969">
                <a:moveTo>
                  <a:pt x="69646" y="44932"/>
                </a:moveTo>
                <a:lnTo>
                  <a:pt x="52057" y="44932"/>
                </a:lnTo>
                <a:lnTo>
                  <a:pt x="52057" y="140398"/>
                </a:lnTo>
                <a:lnTo>
                  <a:pt x="69646" y="140398"/>
                </a:lnTo>
                <a:lnTo>
                  <a:pt x="69646" y="44932"/>
                </a:lnTo>
                <a:close/>
              </a:path>
              <a:path w="71120" h="140969">
                <a:moveTo>
                  <a:pt x="70764" y="3733"/>
                </a:moveTo>
                <a:lnTo>
                  <a:pt x="50914" y="3733"/>
                </a:lnTo>
                <a:lnTo>
                  <a:pt x="50914" y="23596"/>
                </a:lnTo>
                <a:lnTo>
                  <a:pt x="70764" y="23596"/>
                </a:lnTo>
                <a:lnTo>
                  <a:pt x="70764" y="3733"/>
                </a:lnTo>
                <a:close/>
              </a:path>
            </a:pathLst>
          </a:custGeom>
          <a:solidFill>
            <a:srgbClr val="FFFFFF"/>
          </a:solidFill>
        </p:spPr>
        <p:txBody>
          <a:bodyPr wrap="square" lIns="0" tIns="0" rIns="0" bIns="0" rtlCol="0"/>
          <a:lstStyle/>
          <a:p>
            <a:endParaRPr/>
          </a:p>
        </p:txBody>
      </p:sp>
      <p:pic>
        <p:nvPicPr>
          <p:cNvPr id="34" name="bg object 34"/>
          <p:cNvPicPr/>
          <p:nvPr/>
        </p:nvPicPr>
        <p:blipFill>
          <a:blip r:embed="rId15" cstate="print"/>
          <a:stretch>
            <a:fillRect/>
          </a:stretch>
        </p:blipFill>
        <p:spPr>
          <a:xfrm>
            <a:off x="2264199" y="1044690"/>
            <a:ext cx="42907" cy="60619"/>
          </a:xfrm>
          <a:prstGeom prst="rect">
            <a:avLst/>
          </a:prstGeom>
        </p:spPr>
      </p:pic>
      <p:sp>
        <p:nvSpPr>
          <p:cNvPr id="35" name="bg object 35"/>
          <p:cNvSpPr/>
          <p:nvPr/>
        </p:nvSpPr>
        <p:spPr>
          <a:xfrm>
            <a:off x="2352524" y="1024714"/>
            <a:ext cx="60845" cy="79323"/>
          </a:xfrm>
          <a:custGeom>
            <a:avLst/>
            <a:gdLst/>
            <a:ahLst/>
            <a:cxnLst/>
            <a:rect l="l" t="t" r="r" b="b"/>
            <a:pathLst>
              <a:path w="100329" h="130810">
                <a:moveTo>
                  <a:pt x="99987" y="0"/>
                </a:moveTo>
                <a:lnTo>
                  <a:pt x="81241" y="0"/>
                </a:lnTo>
                <a:lnTo>
                  <a:pt x="81241" y="54610"/>
                </a:lnTo>
                <a:lnTo>
                  <a:pt x="18719" y="54610"/>
                </a:lnTo>
                <a:lnTo>
                  <a:pt x="18719" y="0"/>
                </a:lnTo>
                <a:lnTo>
                  <a:pt x="0" y="0"/>
                </a:lnTo>
                <a:lnTo>
                  <a:pt x="0" y="54610"/>
                </a:lnTo>
                <a:lnTo>
                  <a:pt x="0" y="71120"/>
                </a:lnTo>
                <a:lnTo>
                  <a:pt x="0" y="130810"/>
                </a:lnTo>
                <a:lnTo>
                  <a:pt x="18719" y="130810"/>
                </a:lnTo>
                <a:lnTo>
                  <a:pt x="18719" y="71120"/>
                </a:lnTo>
                <a:lnTo>
                  <a:pt x="81241" y="71120"/>
                </a:lnTo>
                <a:lnTo>
                  <a:pt x="81241" y="130810"/>
                </a:lnTo>
                <a:lnTo>
                  <a:pt x="99987" y="130810"/>
                </a:lnTo>
                <a:lnTo>
                  <a:pt x="99987" y="71120"/>
                </a:lnTo>
                <a:lnTo>
                  <a:pt x="99987" y="54610"/>
                </a:lnTo>
                <a:lnTo>
                  <a:pt x="99987" y="0"/>
                </a:lnTo>
                <a:close/>
              </a:path>
            </a:pathLst>
          </a:custGeom>
          <a:solidFill>
            <a:srgbClr val="FFFFFF"/>
          </a:solidFill>
        </p:spPr>
        <p:txBody>
          <a:bodyPr wrap="square" lIns="0" tIns="0" rIns="0" bIns="0" rtlCol="0"/>
          <a:lstStyle/>
          <a:p>
            <a:endParaRPr/>
          </a:p>
        </p:txBody>
      </p:sp>
      <p:pic>
        <p:nvPicPr>
          <p:cNvPr id="36" name="bg object 36"/>
          <p:cNvPicPr/>
          <p:nvPr/>
        </p:nvPicPr>
        <p:blipFill>
          <a:blip r:embed="rId16" cstate="print"/>
          <a:stretch>
            <a:fillRect/>
          </a:stretch>
        </p:blipFill>
        <p:spPr>
          <a:xfrm>
            <a:off x="2429057" y="1044690"/>
            <a:ext cx="112509" cy="60628"/>
          </a:xfrm>
          <a:prstGeom prst="rect">
            <a:avLst/>
          </a:prstGeom>
        </p:spPr>
      </p:pic>
      <p:sp>
        <p:nvSpPr>
          <p:cNvPr id="37" name="bg object 37"/>
          <p:cNvSpPr/>
          <p:nvPr/>
        </p:nvSpPr>
        <p:spPr>
          <a:xfrm>
            <a:off x="2560521" y="1018815"/>
            <a:ext cx="62000" cy="86640"/>
          </a:xfrm>
          <a:custGeom>
            <a:avLst/>
            <a:gdLst/>
            <a:ahLst/>
            <a:cxnLst/>
            <a:rect l="l" t="t" r="r" b="b"/>
            <a:pathLst>
              <a:path w="102235" h="142875">
                <a:moveTo>
                  <a:pt x="17589" y="0"/>
                </a:moveTo>
                <a:lnTo>
                  <a:pt x="0" y="0"/>
                </a:lnTo>
                <a:lnTo>
                  <a:pt x="0" y="140398"/>
                </a:lnTo>
                <a:lnTo>
                  <a:pt x="17589" y="140398"/>
                </a:lnTo>
                <a:lnTo>
                  <a:pt x="17589" y="0"/>
                </a:lnTo>
                <a:close/>
              </a:path>
              <a:path w="102235" h="142875">
                <a:moveTo>
                  <a:pt x="102031" y="125056"/>
                </a:moveTo>
                <a:lnTo>
                  <a:pt x="99415" y="126733"/>
                </a:lnTo>
                <a:lnTo>
                  <a:pt x="95491" y="128409"/>
                </a:lnTo>
                <a:lnTo>
                  <a:pt x="82003" y="128409"/>
                </a:lnTo>
                <a:lnTo>
                  <a:pt x="75285" y="122440"/>
                </a:lnTo>
                <a:lnTo>
                  <a:pt x="75285" y="59156"/>
                </a:lnTo>
                <a:lnTo>
                  <a:pt x="100545" y="59156"/>
                </a:lnTo>
                <a:lnTo>
                  <a:pt x="100545" y="44945"/>
                </a:lnTo>
                <a:lnTo>
                  <a:pt x="75285" y="44945"/>
                </a:lnTo>
                <a:lnTo>
                  <a:pt x="75285" y="17221"/>
                </a:lnTo>
                <a:lnTo>
                  <a:pt x="57670" y="22847"/>
                </a:lnTo>
                <a:lnTo>
                  <a:pt x="57670" y="44945"/>
                </a:lnTo>
                <a:lnTo>
                  <a:pt x="36144" y="44945"/>
                </a:lnTo>
                <a:lnTo>
                  <a:pt x="36144" y="59156"/>
                </a:lnTo>
                <a:lnTo>
                  <a:pt x="57670" y="59156"/>
                </a:lnTo>
                <a:lnTo>
                  <a:pt x="57670" y="114960"/>
                </a:lnTo>
                <a:lnTo>
                  <a:pt x="59702" y="127330"/>
                </a:lnTo>
                <a:lnTo>
                  <a:pt x="65557" y="135953"/>
                </a:lnTo>
                <a:lnTo>
                  <a:pt x="74803" y="140995"/>
                </a:lnTo>
                <a:lnTo>
                  <a:pt x="87045" y="142646"/>
                </a:lnTo>
                <a:lnTo>
                  <a:pt x="92684" y="142646"/>
                </a:lnTo>
                <a:lnTo>
                  <a:pt x="102031" y="140030"/>
                </a:lnTo>
                <a:lnTo>
                  <a:pt x="102031" y="125056"/>
                </a:lnTo>
                <a:close/>
              </a:path>
            </a:pathLst>
          </a:custGeom>
          <a:solidFill>
            <a:srgbClr val="FFFFFF"/>
          </a:solidFill>
        </p:spPr>
        <p:txBody>
          <a:bodyPr wrap="square" lIns="0" tIns="0" rIns="0" bIns="0" rtlCol="0"/>
          <a:lstStyle/>
          <a:p>
            <a:endParaRPr/>
          </a:p>
        </p:txBody>
      </p:sp>
      <p:pic>
        <p:nvPicPr>
          <p:cNvPr id="38" name="bg object 38"/>
          <p:cNvPicPr/>
          <p:nvPr/>
        </p:nvPicPr>
        <p:blipFill>
          <a:blip r:embed="rId17" cstate="print"/>
          <a:stretch>
            <a:fillRect/>
          </a:stretch>
        </p:blipFill>
        <p:spPr>
          <a:xfrm>
            <a:off x="2634899" y="1018812"/>
            <a:ext cx="51194" cy="85141"/>
          </a:xfrm>
          <a:prstGeom prst="rect">
            <a:avLst/>
          </a:prstGeom>
        </p:spPr>
      </p:pic>
      <p:pic>
        <p:nvPicPr>
          <p:cNvPr id="39" name="bg object 39"/>
          <p:cNvPicPr/>
          <p:nvPr/>
        </p:nvPicPr>
        <p:blipFill>
          <a:blip r:embed="rId18" cstate="print"/>
          <a:stretch>
            <a:fillRect/>
          </a:stretch>
        </p:blipFill>
        <p:spPr>
          <a:xfrm>
            <a:off x="1995115" y="1160955"/>
            <a:ext cx="167910" cy="80594"/>
          </a:xfrm>
          <a:prstGeom prst="rect">
            <a:avLst/>
          </a:prstGeom>
        </p:spPr>
      </p:pic>
      <p:sp>
        <p:nvSpPr>
          <p:cNvPr id="40" name="bg object 40"/>
          <p:cNvSpPr/>
          <p:nvPr/>
        </p:nvSpPr>
        <p:spPr>
          <a:xfrm>
            <a:off x="2182006" y="1155047"/>
            <a:ext cx="10782" cy="85484"/>
          </a:xfrm>
          <a:custGeom>
            <a:avLst/>
            <a:gdLst/>
            <a:ahLst/>
            <a:cxnLst/>
            <a:rect l="l" t="t" r="r" b="b"/>
            <a:pathLst>
              <a:path w="17779" h="140969">
                <a:moveTo>
                  <a:pt x="17591" y="0"/>
                </a:moveTo>
                <a:lnTo>
                  <a:pt x="0" y="0"/>
                </a:lnTo>
                <a:lnTo>
                  <a:pt x="0" y="140404"/>
                </a:lnTo>
                <a:lnTo>
                  <a:pt x="17591" y="140404"/>
                </a:lnTo>
                <a:lnTo>
                  <a:pt x="17591" y="0"/>
                </a:lnTo>
                <a:close/>
              </a:path>
            </a:pathLst>
          </a:custGeom>
          <a:solidFill>
            <a:srgbClr val="FFFFFF"/>
          </a:solidFill>
        </p:spPr>
        <p:txBody>
          <a:bodyPr wrap="square" lIns="0" tIns="0" rIns="0" bIns="0" rtlCol="0"/>
          <a:lstStyle/>
          <a:p>
            <a:endParaRPr/>
          </a:p>
        </p:txBody>
      </p:sp>
      <p:pic>
        <p:nvPicPr>
          <p:cNvPr id="41" name="bg object 41"/>
          <p:cNvPicPr/>
          <p:nvPr/>
        </p:nvPicPr>
        <p:blipFill>
          <a:blip r:embed="rId19" cstate="print"/>
          <a:stretch>
            <a:fillRect/>
          </a:stretch>
        </p:blipFill>
        <p:spPr>
          <a:xfrm>
            <a:off x="2208342" y="1180927"/>
            <a:ext cx="98210" cy="60627"/>
          </a:xfrm>
          <a:prstGeom prst="rect">
            <a:avLst/>
          </a:prstGeom>
        </p:spPr>
      </p:pic>
      <p:sp>
        <p:nvSpPr>
          <p:cNvPr id="42" name="bg object 42"/>
          <p:cNvSpPr/>
          <p:nvPr/>
        </p:nvSpPr>
        <p:spPr>
          <a:xfrm>
            <a:off x="476250" y="6381302"/>
            <a:ext cx="11239669" cy="0"/>
          </a:xfrm>
          <a:custGeom>
            <a:avLst/>
            <a:gdLst/>
            <a:ahLst/>
            <a:cxnLst/>
            <a:rect l="l" t="t" r="r" b="b"/>
            <a:pathLst>
              <a:path w="18533745">
                <a:moveTo>
                  <a:pt x="0" y="0"/>
                </a:moveTo>
                <a:lnTo>
                  <a:pt x="18533467" y="0"/>
                </a:lnTo>
              </a:path>
            </a:pathLst>
          </a:custGeom>
          <a:ln w="10470">
            <a:solidFill>
              <a:srgbClr val="FFFFFF"/>
            </a:solidFill>
          </a:ln>
        </p:spPr>
        <p:txBody>
          <a:bodyPr wrap="square" lIns="0" tIns="0" rIns="0" bIns="0" rtlCol="0"/>
          <a:lstStyle/>
          <a:p>
            <a:endParaRPr/>
          </a:p>
        </p:txBody>
      </p:sp>
      <p:pic>
        <p:nvPicPr>
          <p:cNvPr id="43" name="bg object 43"/>
          <p:cNvPicPr/>
          <p:nvPr/>
        </p:nvPicPr>
        <p:blipFill>
          <a:blip r:embed="rId20" cstate="print"/>
          <a:stretch>
            <a:fillRect/>
          </a:stretch>
        </p:blipFill>
        <p:spPr>
          <a:xfrm>
            <a:off x="7170769" y="0"/>
            <a:ext cx="5021231" cy="6857519"/>
          </a:xfrm>
          <a:prstGeom prst="rect">
            <a:avLst/>
          </a:prstGeom>
        </p:spPr>
      </p:pic>
      <p:sp>
        <p:nvSpPr>
          <p:cNvPr id="2" name="Holder 2"/>
          <p:cNvSpPr>
            <a:spLocks noGrp="1"/>
          </p:cNvSpPr>
          <p:nvPr>
            <p:ph type="title"/>
          </p:nvPr>
        </p:nvSpPr>
        <p:spPr/>
        <p:txBody>
          <a:bodyPr lIns="0" tIns="0" rIns="0" bIns="0"/>
          <a:lstStyle>
            <a:lvl1pPr>
              <a:defRPr sz="3639" b="1" i="0">
                <a:solidFill>
                  <a:srgbClr val="315083"/>
                </a:solidFill>
                <a:latin typeface="Ubuntu"/>
                <a:cs typeface="Ubuntu"/>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defRPr sz="697" b="1" i="0">
                <a:solidFill>
                  <a:srgbClr val="315083"/>
                </a:solidFill>
                <a:latin typeface="Ubuntu"/>
                <a:cs typeface="Ubuntu"/>
              </a:defRPr>
            </a:lvl1pPr>
          </a:lstStyle>
          <a:p>
            <a:pPr marL="23106">
              <a:spcBef>
                <a:spcPts val="15"/>
              </a:spcBef>
            </a:pPr>
            <a:fld id="{81D60167-4931-47E6-BA6A-407CBD079E47}" type="slidenum">
              <a:rPr lang="en-GB" smtClean="0"/>
              <a:pPr marL="23106">
                <a:spcBef>
                  <a:spcPts val="15"/>
                </a:spcBef>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39" b="1" i="0">
                <a:solidFill>
                  <a:srgbClr val="315083"/>
                </a:solidFill>
                <a:latin typeface="Ubuntu"/>
                <a:cs typeface="Ubuntu"/>
              </a:defRPr>
            </a:lvl1pPr>
          </a:lstStyle>
          <a:p>
            <a:endParaRPr/>
          </a:p>
        </p:txBody>
      </p:sp>
      <p:sp>
        <p:nvSpPr>
          <p:cNvPr id="3" name="Holder 3"/>
          <p:cNvSpPr>
            <a:spLocks noGrp="1"/>
          </p:cNvSpPr>
          <p:nvPr>
            <p:ph type="body" idx="1"/>
          </p:nvPr>
        </p:nvSpPr>
        <p:spPr/>
        <p:txBody>
          <a:bodyPr lIns="0" tIns="0" rIns="0" bIns="0"/>
          <a:lstStyle>
            <a:lvl1pPr>
              <a:defRPr sz="1425" b="0" i="0">
                <a:solidFill>
                  <a:srgbClr val="7F7F7F"/>
                </a:solidFill>
                <a:latin typeface="Ubuntu-Light"/>
                <a:cs typeface="Ubuntu-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defRPr sz="697" b="1" i="0">
                <a:solidFill>
                  <a:srgbClr val="315083"/>
                </a:solidFill>
                <a:latin typeface="Ubuntu"/>
                <a:cs typeface="Ubuntu"/>
              </a:defRPr>
            </a:lvl1pPr>
          </a:lstStyle>
          <a:p>
            <a:pPr marL="23106">
              <a:spcBef>
                <a:spcPts val="15"/>
              </a:spcBef>
            </a:pPr>
            <a:fld id="{81D60167-4931-47E6-BA6A-407CBD079E47}" type="slidenum">
              <a:rPr lang="en-GB" smtClean="0"/>
              <a:pPr marL="23106">
                <a:spcBef>
                  <a:spcPts val="15"/>
                </a:spcBef>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17500" y="6222563"/>
            <a:ext cx="11557369" cy="0"/>
          </a:xfrm>
          <a:custGeom>
            <a:avLst/>
            <a:gdLst/>
            <a:ahLst/>
            <a:cxnLst/>
            <a:rect l="l" t="t" r="r" b="b"/>
            <a:pathLst>
              <a:path w="19057620">
                <a:moveTo>
                  <a:pt x="0" y="0"/>
                </a:moveTo>
                <a:lnTo>
                  <a:pt x="19057011" y="0"/>
                </a:lnTo>
              </a:path>
            </a:pathLst>
          </a:custGeom>
          <a:ln w="5235">
            <a:solidFill>
              <a:srgbClr val="000000"/>
            </a:solidFill>
          </a:ln>
        </p:spPr>
        <p:txBody>
          <a:bodyPr wrap="square" lIns="0" tIns="0" rIns="0" bIns="0" rtlCol="0"/>
          <a:lstStyle/>
          <a:p>
            <a:endParaRPr/>
          </a:p>
        </p:txBody>
      </p:sp>
      <p:sp>
        <p:nvSpPr>
          <p:cNvPr id="17" name="bg object 17"/>
          <p:cNvSpPr/>
          <p:nvPr/>
        </p:nvSpPr>
        <p:spPr>
          <a:xfrm>
            <a:off x="1244600" y="6296346"/>
            <a:ext cx="0" cy="120910"/>
          </a:xfrm>
          <a:custGeom>
            <a:avLst/>
            <a:gdLst/>
            <a:ahLst/>
            <a:cxnLst/>
            <a:rect l="l" t="t" r="r" b="b"/>
            <a:pathLst>
              <a:path h="199390">
                <a:moveTo>
                  <a:pt x="0" y="198946"/>
                </a:moveTo>
                <a:lnTo>
                  <a:pt x="0" y="0"/>
                </a:lnTo>
              </a:path>
            </a:pathLst>
          </a:custGeom>
          <a:ln w="20941">
            <a:solidFill>
              <a:srgbClr val="F43882"/>
            </a:solidFill>
          </a:ln>
        </p:spPr>
        <p:txBody>
          <a:bodyPr wrap="square" lIns="0" tIns="0" rIns="0" bIns="0" rtlCol="0"/>
          <a:lstStyle/>
          <a:p>
            <a:endParaRPr/>
          </a:p>
        </p:txBody>
      </p:sp>
      <p:pic>
        <p:nvPicPr>
          <p:cNvPr id="18" name="bg object 18"/>
          <p:cNvPicPr/>
          <p:nvPr/>
        </p:nvPicPr>
        <p:blipFill>
          <a:blip r:embed="rId5" cstate="print"/>
          <a:stretch>
            <a:fillRect/>
          </a:stretch>
        </p:blipFill>
        <p:spPr>
          <a:xfrm>
            <a:off x="1" y="0"/>
            <a:ext cx="12191999" cy="673053"/>
          </a:xfrm>
          <a:prstGeom prst="rect">
            <a:avLst/>
          </a:prstGeom>
        </p:spPr>
      </p:pic>
      <p:pic>
        <p:nvPicPr>
          <p:cNvPr id="19" name="bg object 19"/>
          <p:cNvPicPr/>
          <p:nvPr/>
        </p:nvPicPr>
        <p:blipFill>
          <a:blip r:embed="rId6" cstate="print"/>
          <a:stretch>
            <a:fillRect/>
          </a:stretch>
        </p:blipFill>
        <p:spPr>
          <a:xfrm>
            <a:off x="476250" y="150063"/>
            <a:ext cx="660947" cy="372930"/>
          </a:xfrm>
          <a:prstGeom prst="rect">
            <a:avLst/>
          </a:prstGeom>
        </p:spPr>
      </p:pic>
      <p:pic>
        <p:nvPicPr>
          <p:cNvPr id="20" name="bg object 20"/>
          <p:cNvPicPr/>
          <p:nvPr/>
        </p:nvPicPr>
        <p:blipFill>
          <a:blip r:embed="rId7" cstate="print"/>
          <a:stretch>
            <a:fillRect/>
          </a:stretch>
        </p:blipFill>
        <p:spPr>
          <a:xfrm>
            <a:off x="1187895" y="191034"/>
            <a:ext cx="589365" cy="309020"/>
          </a:xfrm>
          <a:prstGeom prst="rect">
            <a:avLst/>
          </a:prstGeom>
        </p:spPr>
      </p:pic>
      <p:sp>
        <p:nvSpPr>
          <p:cNvPr id="2" name="Holder 2"/>
          <p:cNvSpPr>
            <a:spLocks noGrp="1"/>
          </p:cNvSpPr>
          <p:nvPr>
            <p:ph type="title"/>
          </p:nvPr>
        </p:nvSpPr>
        <p:spPr>
          <a:xfrm>
            <a:off x="468549" y="1120131"/>
            <a:ext cx="3964902" cy="559908"/>
          </a:xfrm>
          <a:prstGeom prst="rect">
            <a:avLst/>
          </a:prstGeom>
        </p:spPr>
        <p:txBody>
          <a:bodyPr wrap="square" lIns="0" tIns="0" rIns="0" bIns="0">
            <a:spAutoFit/>
          </a:bodyPr>
          <a:lstStyle>
            <a:lvl1pPr>
              <a:defRPr sz="6000" b="1" i="0">
                <a:solidFill>
                  <a:srgbClr val="315083"/>
                </a:solidFill>
                <a:latin typeface="Ubuntu"/>
                <a:cs typeface="Ubuntu"/>
              </a:defRPr>
            </a:lvl1pPr>
          </a:lstStyle>
          <a:p>
            <a:endParaRPr/>
          </a:p>
        </p:txBody>
      </p:sp>
      <p:sp>
        <p:nvSpPr>
          <p:cNvPr id="3" name="Holder 3"/>
          <p:cNvSpPr>
            <a:spLocks noGrp="1"/>
          </p:cNvSpPr>
          <p:nvPr>
            <p:ph type="body" idx="1"/>
          </p:nvPr>
        </p:nvSpPr>
        <p:spPr>
          <a:xfrm>
            <a:off x="468548" y="2491412"/>
            <a:ext cx="6141441" cy="219297"/>
          </a:xfrm>
          <a:prstGeom prst="rect">
            <a:avLst/>
          </a:prstGeom>
        </p:spPr>
        <p:txBody>
          <a:bodyPr wrap="square" lIns="0" tIns="0" rIns="0" bIns="0">
            <a:spAutoFit/>
          </a:bodyPr>
          <a:lstStyle>
            <a:lvl1pPr>
              <a:defRPr sz="2350" b="0" i="0">
                <a:solidFill>
                  <a:srgbClr val="7F7F7F"/>
                </a:solidFill>
                <a:latin typeface="Ubuntu-Light"/>
                <a:cs typeface="Ubuntu-Light"/>
              </a:defRPr>
            </a:lvl1pPr>
          </a:lstStyle>
          <a:p>
            <a:endParaRPr/>
          </a:p>
        </p:txBody>
      </p:sp>
      <p:sp>
        <p:nvSpPr>
          <p:cNvPr id="4" name="Holder 4"/>
          <p:cNvSpPr>
            <a:spLocks noGrp="1"/>
          </p:cNvSpPr>
          <p:nvPr>
            <p:ph type="ftr" sz="quarter" idx="5"/>
          </p:nvPr>
        </p:nvSpPr>
        <p:spPr>
          <a:xfrm>
            <a:off x="4145280" y="6377941"/>
            <a:ext cx="3901440" cy="16797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11800900" y="6300607"/>
            <a:ext cx="104745" cy="321947"/>
          </a:xfrm>
          <a:prstGeom prst="rect">
            <a:avLst/>
          </a:prstGeom>
        </p:spPr>
        <p:txBody>
          <a:bodyPr wrap="square" lIns="0" tIns="0" rIns="0" bIns="0">
            <a:spAutoFit/>
          </a:bodyPr>
          <a:lstStyle>
            <a:lvl1pPr>
              <a:defRPr sz="697" b="1" i="0">
                <a:solidFill>
                  <a:srgbClr val="315083"/>
                </a:solidFill>
                <a:latin typeface="Ubuntu"/>
                <a:cs typeface="Ubuntu"/>
              </a:defRPr>
            </a:lvl1pPr>
          </a:lstStyle>
          <a:p>
            <a:pPr marL="23106">
              <a:spcBef>
                <a:spcPts val="15"/>
              </a:spcBef>
            </a:pPr>
            <a:fld id="{81D60167-4931-47E6-BA6A-407CBD079E47}" type="slidenum">
              <a:rPr lang="en-GB" smtClean="0"/>
              <a:pPr marL="23106">
                <a:spcBef>
                  <a:spcPts val="15"/>
                </a:spcBef>
              </a:pPr>
              <a:t>‹#›</a:t>
            </a:fld>
            <a:endParaRPr lang="en-GB"/>
          </a:p>
        </p:txBody>
      </p:sp>
    </p:spTree>
  </p:cSld>
  <p:clrMap bg1="lt1" tx1="dk1" bg2="lt2" tx2="dk2" accent1="accent1" accent2="accent2" accent3="accent3" accent4="accent4" accent5="accent5" accent6="accent6" hlink="hlink" folHlink="folHlink"/>
  <p:sldLayoutIdLst>
    <p:sldLayoutId id="2147483665" r:id="rId1"/>
    <p:sldLayoutId id="2147483664" r:id="rId2"/>
    <p:sldLayoutId id="2147483662" r:id="rId3"/>
  </p:sldLayoutIdLst>
  <p:txStyles>
    <p:titleStyle>
      <a:lvl1pPr>
        <a:defRPr>
          <a:latin typeface="+mj-lt"/>
          <a:ea typeface="+mj-ea"/>
          <a:cs typeface="+mj-cs"/>
        </a:defRPr>
      </a:lvl1pPr>
    </p:titleStyle>
    <p:bodyStyle>
      <a:lvl1pPr marL="0">
        <a:defRPr>
          <a:latin typeface="+mn-lt"/>
          <a:ea typeface="+mn-ea"/>
          <a:cs typeface="+mn-cs"/>
        </a:defRPr>
      </a:lvl1pPr>
      <a:lvl2pPr marL="457246">
        <a:defRPr>
          <a:latin typeface="+mn-lt"/>
          <a:ea typeface="+mn-ea"/>
          <a:cs typeface="+mn-cs"/>
        </a:defRPr>
      </a:lvl2pPr>
      <a:lvl3pPr marL="914491">
        <a:defRPr>
          <a:latin typeface="+mn-lt"/>
          <a:ea typeface="+mn-ea"/>
          <a:cs typeface="+mn-cs"/>
        </a:defRPr>
      </a:lvl3pPr>
      <a:lvl4pPr marL="1371737">
        <a:defRPr>
          <a:latin typeface="+mn-lt"/>
          <a:ea typeface="+mn-ea"/>
          <a:cs typeface="+mn-cs"/>
        </a:defRPr>
      </a:lvl4pPr>
      <a:lvl5pPr marL="1828983">
        <a:defRPr>
          <a:latin typeface="+mn-lt"/>
          <a:ea typeface="+mn-ea"/>
          <a:cs typeface="+mn-cs"/>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p:bodyStyle>
    <p:otherStyle>
      <a:lvl1pPr marL="0">
        <a:defRPr>
          <a:latin typeface="+mn-lt"/>
          <a:ea typeface="+mn-ea"/>
          <a:cs typeface="+mn-cs"/>
        </a:defRPr>
      </a:lvl1pPr>
      <a:lvl2pPr marL="457246">
        <a:defRPr>
          <a:latin typeface="+mn-lt"/>
          <a:ea typeface="+mn-ea"/>
          <a:cs typeface="+mn-cs"/>
        </a:defRPr>
      </a:lvl2pPr>
      <a:lvl3pPr marL="914491">
        <a:defRPr>
          <a:latin typeface="+mn-lt"/>
          <a:ea typeface="+mn-ea"/>
          <a:cs typeface="+mn-cs"/>
        </a:defRPr>
      </a:lvl3pPr>
      <a:lvl4pPr marL="1371737">
        <a:defRPr>
          <a:latin typeface="+mn-lt"/>
          <a:ea typeface="+mn-ea"/>
          <a:cs typeface="+mn-cs"/>
        </a:defRPr>
      </a:lvl4pPr>
      <a:lvl5pPr marL="1828983">
        <a:defRPr>
          <a:latin typeface="+mn-lt"/>
          <a:ea typeface="+mn-ea"/>
          <a:cs typeface="+mn-cs"/>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phw.nhs.wales/news/better-outcomes-for-vulnerable-populations-through-linked-data-research/"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nhswales365.sharepoint.com/sites/PHW/SitePages/Supporting-the-development-of-pathogen-genomics-services-in-The-Gambia.aspx" TargetMode="Externa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southwales.ac.uk/news/2024/october/how-can-substance-related-deaths-be-reduced-among-our-criminal-justice-popul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phw.nhs.wales/services-and-teams/screening/bowel-screening/" TargetMode="Externa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hyperlink" Target="https://fundingawards.nihr.ac.uk/award/NIHR169564" TargetMode="Externa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nhswales365.sharepoint.com/:u:/r/sites/PHW_PHDKR/SitePages/Home.aspx?csf=1&amp;web=1&amp;e=N3mTw8"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hyperlink" Target="https://otterproject.uk/" TargetMode="External"/><Relationship Id="rId2" Type="http://schemas.openxmlformats.org/officeDocument/2006/relationships/hyperlink" Target="https://onezoo.uk/about/" TargetMode="Externa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3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orca.cardiff.ac.uk/id/eprint/174349/1/PHWRE%20Conference%202024.pdf"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gov.wales/healthier-wales-long-term-plan-health-and-social-care"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saildatabank.com/" TargetMode="Externa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phw.nhs.wales/about-us/working-together-for-a-healthier-wales/public-health-wales-research-and-evaluation-strategy-2023-2026/"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hw.nhs.wales/about-us/working-together-for-a-healthier-wales/public-health-wales-research-and-evaluation-strategy-2023-2026/" TargetMode="External"/><Relationship Id="rId2" Type="http://schemas.openxmlformats.org/officeDocument/2006/relationships/hyperlink" Target="https://phw.nhs.wales/services-and-teams/knowledge-directorate/research-and-evaluation/areas-of-research-and-evaluation-interest-for-phw/" TargetMode="Externa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hyperlink" Target="https://phw.nhs.wales/about-us/working-together-for-a-healthier-wales/public-health-wales-research-and-evaluation-strategy-2023-2026/section-1-executive-summar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healthandcareresearchwales.org/about/news/new-study-aims-increase-early-detection-colorectal-cancer-0"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65674" y="2199813"/>
            <a:ext cx="5888234" cy="3464124"/>
          </a:xfrm>
          <a:prstGeom prst="rect">
            <a:avLst/>
          </a:prstGeom>
        </p:spPr>
        <p:txBody>
          <a:bodyPr vert="horz" wrap="square" lIns="0" tIns="9242" rIns="0" bIns="0" rtlCol="0" anchor="t">
            <a:spAutoFit/>
          </a:bodyPr>
          <a:lstStyle/>
          <a:p>
            <a:pPr marL="7620">
              <a:spcBef>
                <a:spcPts val="73"/>
              </a:spcBef>
            </a:pPr>
            <a:r>
              <a:rPr lang="en-GB" sz="4400" dirty="0">
                <a:solidFill>
                  <a:schemeClr val="bg1"/>
                </a:solidFill>
                <a:latin typeface="Ubuntu bold" panose="020B0804030602030204" pitchFamily="34" charset="0"/>
              </a:rPr>
              <a:t>Public Health Wales</a:t>
            </a:r>
            <a:br>
              <a:rPr lang="en-GB" sz="4400" dirty="0">
                <a:solidFill>
                  <a:schemeClr val="bg1"/>
                </a:solidFill>
                <a:latin typeface="Ubuntu bold" panose="020B0804030602030204" pitchFamily="34" charset="0"/>
              </a:rPr>
            </a:br>
            <a:r>
              <a:rPr lang="en-GB" sz="4400" dirty="0">
                <a:solidFill>
                  <a:schemeClr val="bg1"/>
                </a:solidFill>
                <a:latin typeface="Ubuntu bold" panose="020B0804030602030204" pitchFamily="34" charset="0"/>
              </a:rPr>
              <a:t>Research &amp; Evaluation</a:t>
            </a:r>
            <a:br>
              <a:rPr lang="en-GB" sz="4400" dirty="0">
                <a:solidFill>
                  <a:schemeClr val="bg1"/>
                </a:solidFill>
                <a:latin typeface="Ubuntu bold" panose="020B0804030602030204" pitchFamily="34" charset="0"/>
              </a:rPr>
            </a:br>
            <a:r>
              <a:rPr lang="en-GB" sz="4400" dirty="0">
                <a:solidFill>
                  <a:schemeClr val="bg1"/>
                </a:solidFill>
                <a:latin typeface="Ubuntu bold" panose="020B0804030602030204" pitchFamily="34" charset="0"/>
              </a:rPr>
              <a:t>Highlights 2024-2025</a:t>
            </a:r>
            <a:br>
              <a:rPr lang="en-GB" sz="1900" b="0" dirty="0">
                <a:solidFill>
                  <a:schemeClr val="bg1"/>
                </a:solidFill>
                <a:latin typeface="Ubuntu bold" panose="020B0804030602030204" pitchFamily="34" charset="0"/>
              </a:rPr>
            </a:br>
            <a:endParaRPr lang="en-US" sz="4850" dirty="0">
              <a:solidFill>
                <a:schemeClr val="bg1"/>
              </a:solidFill>
              <a:latin typeface="Ubuntu bold" panose="020B0804030602030204" pitchFamily="34" charset="0"/>
            </a:endParaRPr>
          </a:p>
        </p:txBody>
      </p:sp>
      <p:pic>
        <p:nvPicPr>
          <p:cNvPr id="5" name="Picture 4" descr="Welsh Government Logo">
            <a:extLst>
              <a:ext uri="{FF2B5EF4-FFF2-40B4-BE49-F238E27FC236}">
                <a16:creationId xmlns:a16="http://schemas.microsoft.com/office/drawing/2014/main" id="{6F651EB6-63CF-AE00-D2B6-799CF81931C7}"/>
              </a:ext>
            </a:extLst>
          </p:cNvPr>
          <p:cNvPicPr>
            <a:picLocks noChangeAspect="1"/>
          </p:cNvPicPr>
          <p:nvPr/>
        </p:nvPicPr>
        <p:blipFill>
          <a:blip r:embed="rId2"/>
          <a:stretch>
            <a:fillRect/>
          </a:stretch>
        </p:blipFill>
        <p:spPr>
          <a:xfrm>
            <a:off x="2930148" y="384228"/>
            <a:ext cx="1914689" cy="1207577"/>
          </a:xfrm>
          <a:prstGeom prst="rect">
            <a:avLst/>
          </a:prstGeom>
        </p:spPr>
      </p:pic>
      <p:pic>
        <p:nvPicPr>
          <p:cNvPr id="8" name="Picture 7" descr="About Us – The Transport and Health Integrated research NetworK (THINK)">
            <a:extLst>
              <a:ext uri="{FF2B5EF4-FFF2-40B4-BE49-F238E27FC236}">
                <a16:creationId xmlns:a16="http://schemas.microsoft.com/office/drawing/2014/main" id="{5A912F26-5FE2-C2BB-DFFD-6FBFDDFA83C0}"/>
              </a:ext>
            </a:extLst>
          </p:cNvPr>
          <p:cNvPicPr>
            <a:picLocks noChangeAspect="1"/>
          </p:cNvPicPr>
          <p:nvPr/>
        </p:nvPicPr>
        <p:blipFill>
          <a:blip r:embed="rId3"/>
          <a:stretch>
            <a:fillRect/>
          </a:stretch>
        </p:blipFill>
        <p:spPr>
          <a:xfrm>
            <a:off x="4840636" y="341330"/>
            <a:ext cx="1929541" cy="1357951"/>
          </a:xfrm>
          <a:prstGeom prst="rect">
            <a:avLst/>
          </a:prstGeom>
        </p:spPr>
      </p:pic>
      <p:pic>
        <p:nvPicPr>
          <p:cNvPr id="4" name="Picture 3">
            <a:extLst>
              <a:ext uri="{FF2B5EF4-FFF2-40B4-BE49-F238E27FC236}">
                <a16:creationId xmlns:a16="http://schemas.microsoft.com/office/drawing/2014/main" id="{30C0E694-2DBA-800A-1A3E-6224171013CC}"/>
              </a:ext>
            </a:extLst>
          </p:cNvPr>
          <p:cNvPicPr>
            <a:picLocks noChangeAspect="1"/>
          </p:cNvPicPr>
          <p:nvPr/>
        </p:nvPicPr>
        <p:blipFill>
          <a:blip r:embed="rId4"/>
          <a:stretch>
            <a:fillRect/>
          </a:stretch>
        </p:blipFill>
        <p:spPr>
          <a:xfrm>
            <a:off x="1261749" y="1982098"/>
            <a:ext cx="4006937" cy="3530529"/>
          </a:xfrm>
          <a:prstGeom prst="rect">
            <a:avLst/>
          </a:prstGeom>
        </p:spPr>
      </p:pic>
    </p:spTree>
    <p:extLst>
      <p:ext uri="{BB962C8B-B14F-4D97-AF65-F5344CB8AC3E}">
        <p14:creationId xmlns:p14="http://schemas.microsoft.com/office/powerpoint/2010/main" val="2058160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27ED-EDBA-4083-96D0-D73C112CD3B1}"/>
              </a:ext>
            </a:extLst>
          </p:cNvPr>
          <p:cNvSpPr>
            <a:spLocks noGrp="1"/>
          </p:cNvSpPr>
          <p:nvPr>
            <p:ph type="title"/>
          </p:nvPr>
        </p:nvSpPr>
        <p:spPr>
          <a:xfrm>
            <a:off x="453608" y="963332"/>
            <a:ext cx="11571244" cy="1661993"/>
          </a:xfrm>
        </p:spPr>
        <p:txBody>
          <a:bodyPr wrap="square" lIns="0" tIns="0" rIns="0" bIns="0" anchor="t">
            <a:spAutoFit/>
          </a:bodyPr>
          <a:lstStyle/>
          <a:p>
            <a:pPr algn="l"/>
            <a:r>
              <a:rPr lang="en-GB" sz="3600" dirty="0">
                <a:solidFill>
                  <a:srgbClr val="32528F"/>
                </a:solidFill>
                <a:hlinkClick r:id="rId2">
                  <a:extLst>
                    <a:ext uri="{A12FA001-AC4F-418D-AE19-62706E023703}">
                      <ahyp:hlinkClr xmlns:ahyp="http://schemas.microsoft.com/office/drawing/2018/hyperlinkcolor" val="tx"/>
                    </a:ext>
                  </a:extLst>
                </a:hlinkClick>
              </a:rPr>
              <a:t>Better</a:t>
            </a:r>
            <a:r>
              <a:rPr lang="en-GB" sz="3600" b="1" i="0" dirty="0">
                <a:solidFill>
                  <a:srgbClr val="32528F"/>
                </a:solidFill>
                <a:effectLst/>
                <a:hlinkClick r:id="rId2">
                  <a:extLst>
                    <a:ext uri="{A12FA001-AC4F-418D-AE19-62706E023703}">
                      <ahyp:hlinkClr xmlns:ahyp="http://schemas.microsoft.com/office/drawing/2018/hyperlinkcolor" val="tx"/>
                    </a:ext>
                  </a:extLst>
                </a:hlinkClick>
              </a:rPr>
              <a:t> outcomes for vulnerable populations through linked data research</a:t>
            </a:r>
            <a:r>
              <a:rPr lang="en-GB" sz="3600" dirty="0">
                <a:solidFill>
                  <a:srgbClr val="32528F"/>
                </a:solidFill>
                <a:hlinkClick r:id="rId2">
                  <a:extLst>
                    <a:ext uri="{A12FA001-AC4F-418D-AE19-62706E023703}">
                      <ahyp:hlinkClr xmlns:ahyp="http://schemas.microsoft.com/office/drawing/2018/hyperlinkcolor" val="tx"/>
                    </a:ext>
                  </a:extLst>
                </a:hlinkClick>
              </a:rPr>
              <a:t> (BOLD)</a:t>
            </a:r>
            <a:br>
              <a:rPr lang="en-GB" sz="3600" b="1" i="0" dirty="0">
                <a:effectLst/>
                <a:latin typeface="Ubuntu" panose="020B0504030602030204" pitchFamily="34" charset="0"/>
              </a:rPr>
            </a:br>
            <a:endParaRPr lang="en-GB" sz="3600" b="0" i="1" u="sng" dirty="0">
              <a:solidFill>
                <a:srgbClr val="32528F"/>
              </a:solidFill>
              <a:latin typeface="Ubuntu" panose="020B0504030602030204" pitchFamily="34" charset="0"/>
            </a:endParaRPr>
          </a:p>
        </p:txBody>
      </p:sp>
      <p:sp>
        <p:nvSpPr>
          <p:cNvPr id="4" name="TextBox 3">
            <a:extLst>
              <a:ext uri="{FF2B5EF4-FFF2-40B4-BE49-F238E27FC236}">
                <a16:creationId xmlns:a16="http://schemas.microsoft.com/office/drawing/2014/main" id="{FCC67F29-1DB9-E259-1508-A071F85796AB}"/>
              </a:ext>
            </a:extLst>
          </p:cNvPr>
          <p:cNvSpPr txBox="1"/>
          <p:nvPr/>
        </p:nvSpPr>
        <p:spPr>
          <a:xfrm>
            <a:off x="453608" y="2421308"/>
            <a:ext cx="6901656" cy="4308872"/>
          </a:xfrm>
          <a:prstGeom prst="rect">
            <a:avLst/>
          </a:prstGeom>
          <a:noFill/>
        </p:spPr>
        <p:txBody>
          <a:bodyPr wrap="square" lIns="91440" tIns="45720" rIns="91440" bIns="45720" anchor="t">
            <a:spAutoFit/>
          </a:bodyPr>
          <a:lstStyle/>
          <a:p>
            <a:r>
              <a:rPr lang="en-GB" sz="1200" dirty="0">
                <a:solidFill>
                  <a:srgbClr val="32528F"/>
                </a:solidFill>
                <a:latin typeface="Ubuntu"/>
              </a:rPr>
              <a:t>BOLD is a HM Treasury funded, cross-governmental programme (2021-2025) designed to demonstrate how people with complex needs can be better supported by linking and improving the government data held on them in a safe and secure way.</a:t>
            </a:r>
          </a:p>
          <a:p>
            <a:endParaRPr lang="en-GB" sz="1200" dirty="0">
              <a:solidFill>
                <a:srgbClr val="32528F"/>
              </a:solidFill>
              <a:latin typeface="Ubuntu" panose="020B0504030602030204" pitchFamily="34" charset="0"/>
            </a:endParaRPr>
          </a:p>
          <a:p>
            <a:pPr algn="l"/>
            <a:r>
              <a:rPr lang="en-GB" sz="1200" b="0" i="0" dirty="0">
                <a:solidFill>
                  <a:srgbClr val="32528F"/>
                </a:solidFill>
                <a:effectLst/>
                <a:latin typeface="Ubuntu"/>
              </a:rPr>
              <a:t>A series of Data Insights reports have been published by </a:t>
            </a:r>
            <a:r>
              <a:rPr lang="en-GB" sz="1200" b="1" i="0" dirty="0">
                <a:solidFill>
                  <a:srgbClr val="32528F"/>
                </a:solidFill>
                <a:effectLst/>
                <a:latin typeface="Ubuntu"/>
              </a:rPr>
              <a:t>Public Health Wales (PHW) </a:t>
            </a:r>
            <a:r>
              <a:rPr lang="en-GB" sz="1200" b="0" i="0" dirty="0">
                <a:solidFill>
                  <a:srgbClr val="32528F"/>
                </a:solidFill>
                <a:effectLst/>
                <a:latin typeface="Ubuntu"/>
              </a:rPr>
              <a:t>as part of the Better Outcomes Through Linked Data (BOLD) programme.  The BOLD programme aimed to link administrative datasets to bring new insights to inform policy and transform services for vulnerable individuals and people with complex needs. </a:t>
            </a:r>
          </a:p>
          <a:p>
            <a:pPr algn="l"/>
            <a:endParaRPr lang="en-GB" sz="1200" b="0" i="0" dirty="0">
              <a:solidFill>
                <a:srgbClr val="32528F"/>
              </a:solidFill>
              <a:effectLst/>
              <a:latin typeface="Ubuntu" panose="020B0504030602030204" pitchFamily="34" charset="0"/>
            </a:endParaRPr>
          </a:p>
          <a:p>
            <a:pPr algn="l"/>
            <a:r>
              <a:rPr lang="en-GB" sz="1200" b="0" i="0" dirty="0">
                <a:solidFill>
                  <a:srgbClr val="32528F"/>
                </a:solidFill>
                <a:effectLst/>
                <a:latin typeface="Ubuntu"/>
              </a:rPr>
              <a:t>The BOLD Wales research team, involving </a:t>
            </a:r>
            <a:r>
              <a:rPr lang="en-GB" sz="1200" b="1" i="0" dirty="0">
                <a:solidFill>
                  <a:srgbClr val="32528F"/>
                </a:solidFill>
                <a:effectLst/>
                <a:latin typeface="Ubuntu"/>
              </a:rPr>
              <a:t>PHW</a:t>
            </a:r>
            <a:r>
              <a:rPr lang="en-GB" sz="1200" b="0" i="0" dirty="0">
                <a:solidFill>
                  <a:srgbClr val="32528F"/>
                </a:solidFill>
                <a:effectLst/>
                <a:latin typeface="Ubuntu"/>
              </a:rPr>
              <a:t>, </a:t>
            </a:r>
            <a:r>
              <a:rPr lang="en-GB" sz="1200" b="1" i="0" dirty="0">
                <a:solidFill>
                  <a:srgbClr val="32528F"/>
                </a:solidFill>
                <a:effectLst/>
                <a:latin typeface="Ubuntu"/>
              </a:rPr>
              <a:t>SAIL Databank </a:t>
            </a:r>
            <a:r>
              <a:rPr lang="en-GB" sz="1200" b="0" i="0" dirty="0">
                <a:solidFill>
                  <a:srgbClr val="32528F"/>
                </a:solidFill>
                <a:effectLst/>
                <a:latin typeface="Ubuntu"/>
              </a:rPr>
              <a:t>and </a:t>
            </a:r>
            <a:r>
              <a:rPr lang="en-GB" sz="1200" b="1" i="0" dirty="0">
                <a:solidFill>
                  <a:srgbClr val="32528F"/>
                </a:solidFill>
                <a:effectLst/>
                <a:latin typeface="Ubuntu"/>
              </a:rPr>
              <a:t>ADR Wales</a:t>
            </a:r>
            <a:r>
              <a:rPr lang="en-GB" sz="1200" b="0" i="0" dirty="0">
                <a:solidFill>
                  <a:srgbClr val="32528F"/>
                </a:solidFill>
                <a:effectLst/>
                <a:latin typeface="Ubuntu"/>
              </a:rPr>
              <a:t>, developed an ambitious and cross-cutting substance misuse research programme, adopting a life course approach and covering four key areas for policy and service improvement:</a:t>
            </a:r>
          </a:p>
          <a:p>
            <a:pPr algn="l"/>
            <a:endParaRPr lang="en-GB" sz="1200" b="0" i="0" dirty="0">
              <a:solidFill>
                <a:srgbClr val="32528F"/>
              </a:solidFill>
              <a:effectLst/>
              <a:latin typeface="Ubuntu" panose="020B0504030602030204" pitchFamily="34" charset="0"/>
            </a:endParaRPr>
          </a:p>
          <a:p>
            <a:pPr algn="l">
              <a:buFont typeface="Arial" panose="020B0604020202020204" pitchFamily="34" charset="0"/>
              <a:buChar char="•"/>
            </a:pPr>
            <a:r>
              <a:rPr lang="en-GB" sz="1200" b="0" i="0" dirty="0">
                <a:solidFill>
                  <a:srgbClr val="32528F"/>
                </a:solidFill>
                <a:effectLst/>
                <a:latin typeface="Ubuntu"/>
              </a:rPr>
              <a:t>Intergenerational substance use</a:t>
            </a:r>
          </a:p>
          <a:p>
            <a:pPr algn="l">
              <a:buFont typeface="Arial" panose="020B0604020202020204" pitchFamily="34" charset="0"/>
              <a:buChar char="•"/>
            </a:pPr>
            <a:r>
              <a:rPr lang="en-GB" sz="1200" b="0" i="0" dirty="0">
                <a:solidFill>
                  <a:srgbClr val="32528F"/>
                </a:solidFill>
                <a:effectLst/>
                <a:latin typeface="Ubuntu"/>
              </a:rPr>
              <a:t>Prevention and early engagement to reduce escalation</a:t>
            </a:r>
          </a:p>
          <a:p>
            <a:pPr algn="l">
              <a:buFont typeface="Arial" panose="020B0604020202020204" pitchFamily="34" charset="0"/>
              <a:buChar char="•"/>
            </a:pPr>
            <a:r>
              <a:rPr lang="en-GB" sz="1200" b="0" i="0" dirty="0">
                <a:solidFill>
                  <a:srgbClr val="32528F"/>
                </a:solidFill>
                <a:effectLst/>
                <a:latin typeface="Ubuntu"/>
              </a:rPr>
              <a:t>Reducing reoffending</a:t>
            </a:r>
          </a:p>
          <a:p>
            <a:pPr algn="l">
              <a:buFont typeface="Arial" panose="020B0604020202020204" pitchFamily="34" charset="0"/>
              <a:buChar char="•"/>
            </a:pPr>
            <a:r>
              <a:rPr lang="en-GB" sz="1200" b="0" i="0" dirty="0">
                <a:solidFill>
                  <a:srgbClr val="32528F"/>
                </a:solidFill>
                <a:effectLst/>
                <a:latin typeface="Ubuntu"/>
              </a:rPr>
              <a:t>Substance misuse treatment effectiveness</a:t>
            </a:r>
          </a:p>
          <a:p>
            <a:pPr algn="l"/>
            <a:endParaRPr lang="en-GB" sz="1600" b="0" i="0" dirty="0">
              <a:solidFill>
                <a:srgbClr val="002060"/>
              </a:solidFill>
              <a:effectLst/>
              <a:latin typeface="Ubuntu" panose="020B0504030602030204" pitchFamily="34" charset="0"/>
            </a:endParaRPr>
          </a:p>
          <a:p>
            <a:pPr algn="l" rtl="0" fontAlgn="base"/>
            <a:endParaRPr lang="en-GB" sz="1800" b="1" i="0" dirty="0">
              <a:solidFill>
                <a:srgbClr val="000000"/>
              </a:solidFill>
              <a:effectLst/>
              <a:latin typeface="Calibri" panose="020F0502020204030204" pitchFamily="34" charset="0"/>
            </a:endParaRPr>
          </a:p>
          <a:p>
            <a:pPr algn="l" rtl="0" fontAlgn="base"/>
            <a:endParaRPr lang="en-GB" dirty="0">
              <a:solidFill>
                <a:srgbClr val="000000"/>
              </a:solidFill>
              <a:latin typeface="Calibri" panose="020F0502020204030204" pitchFamily="34" charset="0"/>
            </a:endParaRPr>
          </a:p>
          <a:p>
            <a:pPr algn="l" rtl="0" fontAlgn="base">
              <a:buFont typeface="Arial" panose="020B0604020202020204" pitchFamily="34" charset="0"/>
              <a:buChar char="•"/>
            </a:pPr>
            <a:endParaRPr lang="en-GB" sz="1800" b="0" i="0" dirty="0">
              <a:solidFill>
                <a:srgbClr val="000000"/>
              </a:solidFill>
              <a:effectLst/>
              <a:latin typeface="Calibri" panose="020F0502020204030204" pitchFamily="34" charset="0"/>
            </a:endParaRPr>
          </a:p>
        </p:txBody>
      </p:sp>
      <p:sp>
        <p:nvSpPr>
          <p:cNvPr id="8" name="TextBox 7">
            <a:extLst>
              <a:ext uri="{FF2B5EF4-FFF2-40B4-BE49-F238E27FC236}">
                <a16:creationId xmlns:a16="http://schemas.microsoft.com/office/drawing/2014/main" id="{15A20ED0-C9FB-3E22-A45C-4E31FE1B117A}"/>
              </a:ext>
            </a:extLst>
          </p:cNvPr>
          <p:cNvSpPr txBox="1"/>
          <p:nvPr/>
        </p:nvSpPr>
        <p:spPr>
          <a:xfrm>
            <a:off x="6096000" y="127820"/>
            <a:ext cx="5928852" cy="400110"/>
          </a:xfrm>
          <a:prstGeom prst="rect">
            <a:avLst/>
          </a:prstGeom>
          <a:noFill/>
        </p:spPr>
        <p:txBody>
          <a:bodyPr wrap="square" lIns="91440" tIns="45720" rIns="91440" bIns="45720" anchor="t">
            <a:spAutoFit/>
          </a:bodyPr>
          <a:lstStyle/>
          <a:p>
            <a:r>
              <a:rPr lang="en-GB" sz="2000" b="1" dirty="0">
                <a:solidFill>
                  <a:schemeClr val="bg1"/>
                </a:solidFill>
                <a:latin typeface="Ubuntu"/>
              </a:rPr>
              <a:t>O</a:t>
            </a:r>
            <a:r>
              <a:rPr lang="en-GB" sz="2000" b="1" dirty="0">
                <a:solidFill>
                  <a:schemeClr val="bg1"/>
                </a:solidFill>
                <a:effectLst/>
                <a:latin typeface="Ubuntu"/>
              </a:rPr>
              <a:t>utline of key projects in Public Health Wales</a:t>
            </a:r>
            <a:endParaRPr lang="en-GB" sz="2000" dirty="0">
              <a:solidFill>
                <a:schemeClr val="bg1"/>
              </a:solidFill>
              <a:latin typeface="Ubuntu"/>
            </a:endParaRPr>
          </a:p>
        </p:txBody>
      </p:sp>
      <p:pic>
        <p:nvPicPr>
          <p:cNvPr id="3" name="Picture 2" descr="A logo for a company&#10;&#10;AI-generated content may be incorrect.">
            <a:extLst>
              <a:ext uri="{FF2B5EF4-FFF2-40B4-BE49-F238E27FC236}">
                <a16:creationId xmlns:a16="http://schemas.microsoft.com/office/drawing/2014/main" id="{F294CB33-431B-BA0D-907E-FE0BA3C8E288}"/>
              </a:ext>
            </a:extLst>
          </p:cNvPr>
          <p:cNvPicPr>
            <a:picLocks noChangeAspect="1"/>
          </p:cNvPicPr>
          <p:nvPr/>
        </p:nvPicPr>
        <p:blipFill>
          <a:blip r:embed="rId3"/>
          <a:stretch>
            <a:fillRect/>
          </a:stretch>
        </p:blipFill>
        <p:spPr>
          <a:xfrm>
            <a:off x="7660813" y="2421308"/>
            <a:ext cx="3587291" cy="1675518"/>
          </a:xfrm>
          <a:prstGeom prst="rect">
            <a:avLst/>
          </a:prstGeom>
          <a:ln>
            <a:noFill/>
          </a:ln>
        </p:spPr>
      </p:pic>
    </p:spTree>
    <p:extLst>
      <p:ext uri="{BB962C8B-B14F-4D97-AF65-F5344CB8AC3E}">
        <p14:creationId xmlns:p14="http://schemas.microsoft.com/office/powerpoint/2010/main" val="4154296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27ED-EDBA-4083-96D0-D73C112CD3B1}"/>
              </a:ext>
            </a:extLst>
          </p:cNvPr>
          <p:cNvSpPr>
            <a:spLocks noGrp="1"/>
          </p:cNvSpPr>
          <p:nvPr>
            <p:ph type="title"/>
          </p:nvPr>
        </p:nvSpPr>
        <p:spPr>
          <a:xfrm>
            <a:off x="484956" y="1133244"/>
            <a:ext cx="8463065" cy="1107996"/>
          </a:xfrm>
        </p:spPr>
        <p:txBody>
          <a:bodyPr wrap="square" lIns="0" tIns="0" rIns="0" bIns="0" anchor="t">
            <a:spAutoFit/>
          </a:bodyPr>
          <a:lstStyle/>
          <a:p>
            <a:pPr rtl="0" fontAlgn="base"/>
            <a:r>
              <a:rPr lang="en-GB" sz="3600" b="1" dirty="0">
                <a:solidFill>
                  <a:srgbClr val="32528F"/>
                </a:solidFill>
                <a:effectLst/>
              </a:rPr>
              <a:t>ISO in a Box: Genomics Accreditation Framework</a:t>
            </a:r>
            <a:r>
              <a:rPr lang="en-GB" sz="3600" b="0" dirty="0">
                <a:solidFill>
                  <a:srgbClr val="32528F"/>
                </a:solidFill>
                <a:effectLst/>
              </a:rPr>
              <a:t> </a:t>
            </a:r>
            <a:endParaRPr lang="en-GB" sz="3600" dirty="0">
              <a:solidFill>
                <a:srgbClr val="32528F"/>
              </a:solidFill>
            </a:endParaRPr>
          </a:p>
        </p:txBody>
      </p:sp>
      <p:sp>
        <p:nvSpPr>
          <p:cNvPr id="3" name="TextBox 2">
            <a:extLst>
              <a:ext uri="{FF2B5EF4-FFF2-40B4-BE49-F238E27FC236}">
                <a16:creationId xmlns:a16="http://schemas.microsoft.com/office/drawing/2014/main" id="{009E8FE4-EE11-77CA-25ED-B79C0904A0FD}"/>
              </a:ext>
            </a:extLst>
          </p:cNvPr>
          <p:cNvSpPr txBox="1"/>
          <p:nvPr/>
        </p:nvSpPr>
        <p:spPr>
          <a:xfrm>
            <a:off x="307649" y="2879933"/>
            <a:ext cx="10904433" cy="369332"/>
          </a:xfrm>
          <a:prstGeom prst="rect">
            <a:avLst/>
          </a:prstGeom>
          <a:noFill/>
        </p:spPr>
        <p:txBody>
          <a:bodyPr wrap="square" rtlCol="0">
            <a:spAutoFit/>
          </a:bodyPr>
          <a:lstStyle/>
          <a:p>
            <a:endParaRPr lang="en-GB">
              <a:highlight>
                <a:srgbClr val="FFFF00"/>
              </a:highlight>
            </a:endParaRPr>
          </a:p>
        </p:txBody>
      </p:sp>
      <p:sp>
        <p:nvSpPr>
          <p:cNvPr id="5" name="TextBox 4">
            <a:extLst>
              <a:ext uri="{FF2B5EF4-FFF2-40B4-BE49-F238E27FC236}">
                <a16:creationId xmlns:a16="http://schemas.microsoft.com/office/drawing/2014/main" id="{96B3640C-82F3-81A5-9094-9A5BA8A51C1E}"/>
              </a:ext>
            </a:extLst>
          </p:cNvPr>
          <p:cNvSpPr txBox="1"/>
          <p:nvPr/>
        </p:nvSpPr>
        <p:spPr>
          <a:xfrm>
            <a:off x="403835" y="2529289"/>
            <a:ext cx="7624597" cy="3077766"/>
          </a:xfrm>
          <a:prstGeom prst="rect">
            <a:avLst/>
          </a:prstGeom>
          <a:noFill/>
        </p:spPr>
        <p:txBody>
          <a:bodyPr wrap="square" lIns="91440" tIns="45720" rIns="91440" bIns="45720" anchor="t">
            <a:spAutoFit/>
          </a:bodyPr>
          <a:lstStyle/>
          <a:p>
            <a:pPr algn="l" rtl="0" fontAlgn="base"/>
            <a:r>
              <a:rPr lang="en-GB" sz="1200" b="0" i="0" dirty="0">
                <a:solidFill>
                  <a:srgbClr val="32528F"/>
                </a:solidFill>
                <a:effectLst/>
                <a:latin typeface="Ubuntu"/>
              </a:rPr>
              <a:t>Led by </a:t>
            </a:r>
            <a:r>
              <a:rPr lang="en-GB" sz="1200" i="0" dirty="0">
                <a:solidFill>
                  <a:srgbClr val="32528F"/>
                </a:solidFill>
                <a:effectLst/>
                <a:latin typeface="Ubuntu"/>
              </a:rPr>
              <a:t>Professor Tom Connor</a:t>
            </a:r>
            <a:r>
              <a:rPr lang="en-GB" sz="1200" b="0" i="0" dirty="0">
                <a:solidFill>
                  <a:srgbClr val="32528F"/>
                </a:solidFill>
                <a:effectLst/>
                <a:latin typeface="Ubuntu"/>
              </a:rPr>
              <a:t> from the PHW Genomics team, the </a:t>
            </a:r>
            <a:r>
              <a:rPr lang="en-GB" sz="1200" b="0" i="0" dirty="0">
                <a:solidFill>
                  <a:srgbClr val="32528F"/>
                </a:solidFill>
                <a:effectLst/>
                <a:latin typeface="Ubuntu"/>
                <a:hlinkClick r:id="rId2">
                  <a:extLst>
                    <a:ext uri="{A12FA001-AC4F-418D-AE19-62706E023703}">
                      <ahyp:hlinkClr xmlns:ahyp="http://schemas.microsoft.com/office/drawing/2018/hyperlinkcolor" val="tx"/>
                    </a:ext>
                  </a:extLst>
                </a:hlinkClick>
              </a:rPr>
              <a:t>"ISO in a Box"</a:t>
            </a:r>
            <a:r>
              <a:rPr lang="en-GB" sz="1200" b="0" i="0" dirty="0">
                <a:solidFill>
                  <a:srgbClr val="32528F"/>
                </a:solidFill>
                <a:effectLst/>
                <a:latin typeface="Ubuntu"/>
              </a:rPr>
              <a:t> project developed a framework to enable the creation of genomics-based services with ISO 15189 and ISO 17025 accreditation worldwide. </a:t>
            </a:r>
            <a:endParaRPr lang="en-GB" sz="1200" b="0" i="0" dirty="0">
              <a:solidFill>
                <a:srgbClr val="32528F"/>
              </a:solidFill>
              <a:effectLst/>
              <a:latin typeface="Ubuntu" panose="020B0504030602030204" pitchFamily="34" charset="0"/>
            </a:endParaRPr>
          </a:p>
          <a:p>
            <a:pPr algn="l" rtl="0" fontAlgn="base"/>
            <a:endParaRPr lang="en-GB" sz="1200" dirty="0">
              <a:solidFill>
                <a:srgbClr val="32528F"/>
              </a:solidFill>
              <a:latin typeface="Ubuntu" panose="020B0504030602030204" pitchFamily="34" charset="0"/>
            </a:endParaRPr>
          </a:p>
          <a:p>
            <a:pPr algn="l" rtl="0" fontAlgn="base"/>
            <a:r>
              <a:rPr lang="en-GB" sz="1200" b="0" i="0" dirty="0">
                <a:solidFill>
                  <a:srgbClr val="32528F"/>
                </a:solidFill>
                <a:effectLst/>
                <a:latin typeface="Ubuntu"/>
              </a:rPr>
              <a:t>Funded by the </a:t>
            </a:r>
            <a:r>
              <a:rPr lang="en-GB" sz="1200" b="0" i="0" dirty="0" err="1">
                <a:solidFill>
                  <a:srgbClr val="32528F"/>
                </a:solidFill>
                <a:effectLst/>
                <a:latin typeface="Ubuntu"/>
              </a:rPr>
              <a:t>Wellcome</a:t>
            </a:r>
            <a:r>
              <a:rPr lang="en-GB" sz="1200" b="0" i="0" dirty="0">
                <a:solidFill>
                  <a:srgbClr val="32528F"/>
                </a:solidFill>
                <a:effectLst/>
                <a:latin typeface="Ubuntu"/>
              </a:rPr>
              <a:t> Trust, this project brought £306,987 to PHW. </a:t>
            </a:r>
          </a:p>
          <a:p>
            <a:pPr algn="l" rtl="0" fontAlgn="base"/>
            <a:endParaRPr lang="en-GB" sz="1200" b="0" i="0" dirty="0">
              <a:solidFill>
                <a:srgbClr val="32528F"/>
              </a:solidFill>
              <a:effectLst/>
              <a:latin typeface="Ubuntu" panose="020B0504030602030204" pitchFamily="34" charset="0"/>
            </a:endParaRPr>
          </a:p>
          <a:p>
            <a:r>
              <a:rPr lang="en-GB" sz="1200" dirty="0">
                <a:solidFill>
                  <a:srgbClr val="32528F"/>
                </a:solidFill>
                <a:latin typeface="Ubuntu"/>
                <a:cs typeface="Segoe UI"/>
              </a:rPr>
              <a:t>Professor Tom Connor, Head of Public Health Genomics at Public Health Wales, recently visited West Africa to share his specialist knowledge and insight with scientists there. On the visit, he said: "Wales has established itself as a global leader in the field of pathogen genomics and it was a privilege to be able share our knowledge and insight with African colleagues.</a:t>
            </a:r>
            <a:endParaRPr lang="en-GB" sz="1200" dirty="0">
              <a:solidFill>
                <a:srgbClr val="32528F"/>
              </a:solidFill>
              <a:latin typeface="Ubuntu"/>
              <a:ea typeface="Calibri"/>
              <a:cs typeface="Calibri"/>
            </a:endParaRPr>
          </a:p>
          <a:p>
            <a:endParaRPr lang="en-GB" sz="1200" dirty="0">
              <a:solidFill>
                <a:srgbClr val="32528F"/>
              </a:solidFill>
              <a:latin typeface="Ubuntu"/>
            </a:endParaRPr>
          </a:p>
          <a:p>
            <a:r>
              <a:rPr lang="en-GB" sz="1200" dirty="0">
                <a:solidFill>
                  <a:srgbClr val="32528F"/>
                </a:solidFill>
                <a:latin typeface="Ubuntu"/>
                <a:cs typeface="Segoe UI"/>
              </a:rPr>
              <a:t>“The sessions were highly productive, and despite the challenges posed by reduced aid funding, we remain optimistic about a future where genomics plays a key role in reducing the burden of infectious diseases in Africa. To build on the momentum from this visit, further meetings and activities are already being planned.”</a:t>
            </a:r>
            <a:endParaRPr lang="en-GB" sz="1200" dirty="0">
              <a:solidFill>
                <a:srgbClr val="32528F"/>
              </a:solidFill>
              <a:latin typeface="Ubuntu"/>
            </a:endParaRPr>
          </a:p>
          <a:p>
            <a:endParaRPr lang="en-GB" sz="1400" dirty="0">
              <a:solidFill>
                <a:srgbClr val="323130"/>
              </a:solidFill>
              <a:latin typeface="Segoe UI"/>
              <a:cs typeface="Segoe UI"/>
            </a:endParaRPr>
          </a:p>
        </p:txBody>
      </p:sp>
      <p:sp>
        <p:nvSpPr>
          <p:cNvPr id="6" name="TextBox 5">
            <a:extLst>
              <a:ext uri="{FF2B5EF4-FFF2-40B4-BE49-F238E27FC236}">
                <a16:creationId xmlns:a16="http://schemas.microsoft.com/office/drawing/2014/main" id="{51E0212B-4741-D1F3-55F2-935F45A853A9}"/>
              </a:ext>
            </a:extLst>
          </p:cNvPr>
          <p:cNvSpPr txBox="1"/>
          <p:nvPr/>
        </p:nvSpPr>
        <p:spPr>
          <a:xfrm>
            <a:off x="6254545" y="128013"/>
            <a:ext cx="5869858" cy="400110"/>
          </a:xfrm>
          <a:prstGeom prst="rect">
            <a:avLst/>
          </a:prstGeom>
          <a:noFill/>
        </p:spPr>
        <p:txBody>
          <a:bodyPr wrap="square" lIns="91440" tIns="45720" rIns="91440" bIns="45720" anchor="t">
            <a:spAutoFit/>
          </a:bodyPr>
          <a:lstStyle/>
          <a:p>
            <a:r>
              <a:rPr lang="en-GB" sz="2000" b="1">
                <a:solidFill>
                  <a:schemeClr val="bg1"/>
                </a:solidFill>
                <a:latin typeface="Ubuntu"/>
              </a:rPr>
              <a:t>O</a:t>
            </a:r>
            <a:r>
              <a:rPr lang="en-GB" sz="2000" b="1">
                <a:solidFill>
                  <a:schemeClr val="bg1"/>
                </a:solidFill>
                <a:effectLst/>
                <a:latin typeface="Ubuntu"/>
              </a:rPr>
              <a:t>utline of key projects in Public Health Wales</a:t>
            </a:r>
            <a:endParaRPr lang="en-GB" sz="2000">
              <a:solidFill>
                <a:schemeClr val="bg1"/>
              </a:solidFill>
              <a:latin typeface="Ubuntu"/>
            </a:endParaRPr>
          </a:p>
        </p:txBody>
      </p:sp>
      <p:pic>
        <p:nvPicPr>
          <p:cNvPr id="7" name="Picture 6" descr="A black and white logo&#10;&#10;AI-generated content may be incorrect.">
            <a:extLst>
              <a:ext uri="{FF2B5EF4-FFF2-40B4-BE49-F238E27FC236}">
                <a16:creationId xmlns:a16="http://schemas.microsoft.com/office/drawing/2014/main" id="{3E0C3B95-BF9E-0E4C-FD4C-C16307AA8438}"/>
              </a:ext>
            </a:extLst>
          </p:cNvPr>
          <p:cNvPicPr>
            <a:picLocks noChangeAspect="1"/>
          </p:cNvPicPr>
          <p:nvPr/>
        </p:nvPicPr>
        <p:blipFill>
          <a:blip r:embed="rId3"/>
          <a:stretch>
            <a:fillRect/>
          </a:stretch>
        </p:blipFill>
        <p:spPr>
          <a:xfrm>
            <a:off x="8948021" y="3418656"/>
            <a:ext cx="2520379" cy="2592478"/>
          </a:xfrm>
          <a:prstGeom prst="rect">
            <a:avLst/>
          </a:prstGeom>
          <a:ln>
            <a:noFill/>
          </a:ln>
        </p:spPr>
      </p:pic>
      <p:pic>
        <p:nvPicPr>
          <p:cNvPr id="4" name="Picture 3">
            <a:extLst>
              <a:ext uri="{FF2B5EF4-FFF2-40B4-BE49-F238E27FC236}">
                <a16:creationId xmlns:a16="http://schemas.microsoft.com/office/drawing/2014/main" id="{C4DBD7D8-CF2B-D1F2-4BE4-6B8CAFFDF3F0}"/>
              </a:ext>
            </a:extLst>
          </p:cNvPr>
          <p:cNvPicPr>
            <a:picLocks noChangeAspect="1"/>
          </p:cNvPicPr>
          <p:nvPr/>
        </p:nvPicPr>
        <p:blipFill>
          <a:blip r:embed="rId4"/>
          <a:srcRect r="-2" b="-2"/>
          <a:stretch>
            <a:fillRect/>
          </a:stretch>
        </p:blipFill>
        <p:spPr>
          <a:xfrm>
            <a:off x="9118323" y="1335239"/>
            <a:ext cx="2093759" cy="209376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Tree>
    <p:extLst>
      <p:ext uri="{BB962C8B-B14F-4D97-AF65-F5344CB8AC3E}">
        <p14:creationId xmlns:p14="http://schemas.microsoft.com/office/powerpoint/2010/main" val="125303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47FA3-2FD2-D46A-2B97-ECBAAAC99FC6}"/>
              </a:ext>
            </a:extLst>
          </p:cNvPr>
          <p:cNvSpPr txBox="1"/>
          <p:nvPr/>
        </p:nvSpPr>
        <p:spPr>
          <a:xfrm>
            <a:off x="272922" y="842766"/>
            <a:ext cx="11486756" cy="1169551"/>
          </a:xfrm>
          <a:prstGeom prst="rect">
            <a:avLst/>
          </a:prstGeom>
          <a:noFill/>
        </p:spPr>
        <p:txBody>
          <a:bodyPr wrap="square" lIns="91440" tIns="45720" rIns="91440" bIns="45720" anchor="t">
            <a:spAutoFit/>
          </a:bodyPr>
          <a:lstStyle/>
          <a:p>
            <a:r>
              <a:rPr lang="en-GB" sz="2800" b="1" dirty="0">
                <a:solidFill>
                  <a:srgbClr val="32528F"/>
                </a:solidFill>
                <a:latin typeface="Ubuntu"/>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Dr Benjamin Gray,</a:t>
            </a:r>
            <a:r>
              <a:rPr lang="en-GB" sz="2800" b="1" dirty="0">
                <a:solidFill>
                  <a:srgbClr val="32528F"/>
                </a:solidFill>
                <a:latin typeface="Ubuntu"/>
                <a:hlinkClick r:id="rId2">
                  <a:extLst>
                    <a:ext uri="{A12FA001-AC4F-418D-AE19-62706E023703}">
                      <ahyp:hlinkClr xmlns:ahyp="http://schemas.microsoft.com/office/drawing/2018/hyperlinkcolor" val="tx"/>
                    </a:ext>
                  </a:extLst>
                </a:hlinkClick>
              </a:rPr>
              <a:t> Principal Researcher for the Communicable Disease Inclusion Health Programme</a:t>
            </a:r>
            <a:endParaRPr lang="en-GB" sz="2800" b="1" dirty="0">
              <a:solidFill>
                <a:srgbClr val="32528F"/>
              </a:solidFill>
              <a:effectLst/>
              <a:highlight>
                <a:srgbClr val="FFFF00"/>
              </a:highlight>
              <a:latin typeface="Ubuntu"/>
              <a:ea typeface="Aptos" panose="020B0004020202020204" pitchFamily="34" charset="0"/>
              <a:cs typeface="Aptos" panose="020B0004020202020204" pitchFamily="34" charset="0"/>
            </a:endParaRPr>
          </a:p>
          <a:p>
            <a:endParaRPr lang="en-GB" sz="1400" dirty="0">
              <a:effectLst/>
              <a:latin typeface="Aptos" panose="020B0004020202020204" pitchFamily="34" charset="0"/>
              <a:ea typeface="Aptos" panose="020B0004020202020204" pitchFamily="34" charset="0"/>
              <a:cs typeface="Aptos" panose="020B0004020202020204" pitchFamily="34" charset="0"/>
            </a:endParaRPr>
          </a:p>
        </p:txBody>
      </p:sp>
      <p:sp>
        <p:nvSpPr>
          <p:cNvPr id="5" name="TextBox 4">
            <a:extLst>
              <a:ext uri="{FF2B5EF4-FFF2-40B4-BE49-F238E27FC236}">
                <a16:creationId xmlns:a16="http://schemas.microsoft.com/office/drawing/2014/main" id="{4EEC666F-2CB8-7F44-95E5-D5B4C007E6DF}"/>
              </a:ext>
            </a:extLst>
          </p:cNvPr>
          <p:cNvSpPr txBox="1"/>
          <p:nvPr/>
        </p:nvSpPr>
        <p:spPr>
          <a:xfrm>
            <a:off x="272922" y="2060834"/>
            <a:ext cx="8552901" cy="3785652"/>
          </a:xfrm>
          <a:prstGeom prst="rect">
            <a:avLst/>
          </a:prstGeom>
          <a:noFill/>
        </p:spPr>
        <p:txBody>
          <a:bodyPr wrap="square" lIns="91440" tIns="45720" rIns="91440" bIns="45720" anchor="t">
            <a:spAutoFit/>
          </a:bodyPr>
          <a:lstStyle/>
          <a:p>
            <a:pPr algn="l"/>
            <a:r>
              <a:rPr lang="en-GB" sz="1200" b="0" i="0" dirty="0">
                <a:solidFill>
                  <a:srgbClr val="32528F"/>
                </a:solidFill>
                <a:effectLst/>
                <a:latin typeface="Ubuntu"/>
              </a:rPr>
              <a:t>Dr Benjamin Gray has been awarded research funding to undertake a two-year project looking at reducing substance use-related harm among people in prisons and on probation.</a:t>
            </a:r>
          </a:p>
          <a:p>
            <a:pPr algn="l"/>
            <a:endParaRPr lang="en-GB" sz="1200" b="0" i="0" dirty="0">
              <a:solidFill>
                <a:srgbClr val="32528F"/>
              </a:solidFill>
              <a:effectLst/>
              <a:latin typeface="Ubuntu"/>
            </a:endParaRPr>
          </a:p>
          <a:p>
            <a:pPr algn="l"/>
            <a:r>
              <a:rPr lang="en-GB" sz="1200" b="0" i="0" dirty="0">
                <a:solidFill>
                  <a:srgbClr val="32528F"/>
                </a:solidFill>
                <a:effectLst/>
                <a:latin typeface="Ubuntu"/>
              </a:rPr>
              <a:t>The programme received £256,840 funding from Health Care Research Wales to explore </a:t>
            </a:r>
            <a:r>
              <a:rPr lang="en-GB" sz="1200" b="1" i="1" dirty="0">
                <a:solidFill>
                  <a:srgbClr val="32528F"/>
                </a:solidFill>
                <a:effectLst/>
                <a:latin typeface="Ubuntu"/>
                <a:hlinkClick r:id="rId2">
                  <a:extLst>
                    <a:ext uri="{A12FA001-AC4F-418D-AE19-62706E023703}">
                      <ahyp:hlinkClr xmlns:ahyp="http://schemas.microsoft.com/office/drawing/2018/hyperlinkcolor" val="tx"/>
                    </a:ext>
                  </a:extLst>
                </a:hlinkClick>
              </a:rPr>
              <a:t>‘Reducing substance use-related harm among people in prison and on their release: A qualitative study’.</a:t>
            </a:r>
          </a:p>
          <a:p>
            <a:pPr algn="l"/>
            <a:endParaRPr lang="en-GB" sz="1200" b="1" i="1" dirty="0">
              <a:solidFill>
                <a:srgbClr val="32528F"/>
              </a:solidFill>
              <a:effectLst/>
              <a:latin typeface="Ubuntu"/>
              <a:hlinkClick r:id="rId2">
                <a:extLst>
                  <a:ext uri="{A12FA001-AC4F-418D-AE19-62706E023703}">
                    <ahyp:hlinkClr xmlns:ahyp="http://schemas.microsoft.com/office/drawing/2018/hyperlinkcolor" val="tx"/>
                  </a:ext>
                </a:extLst>
              </a:hlinkClick>
            </a:endParaRPr>
          </a:p>
          <a:p>
            <a:pPr algn="l"/>
            <a:r>
              <a:rPr lang="en-GB" sz="1200" b="0" i="0" dirty="0">
                <a:solidFill>
                  <a:srgbClr val="32528F"/>
                </a:solidFill>
                <a:effectLst/>
                <a:latin typeface="Ubuntu"/>
              </a:rPr>
              <a:t>The aim of the study is to find out - how can substance-related deaths and harm be reduced among people in prison and on their release?</a:t>
            </a:r>
          </a:p>
          <a:p>
            <a:pPr algn="l"/>
            <a:endParaRPr lang="en-GB" sz="1200" b="0" i="0" dirty="0">
              <a:solidFill>
                <a:srgbClr val="32528F"/>
              </a:solidFill>
              <a:effectLst/>
              <a:latin typeface="Ubuntu"/>
            </a:endParaRPr>
          </a:p>
          <a:p>
            <a:pPr algn="l"/>
            <a:r>
              <a:rPr lang="en-GB" sz="1200" b="0" i="0" dirty="0">
                <a:solidFill>
                  <a:srgbClr val="32528F"/>
                </a:solidFill>
                <a:effectLst/>
                <a:latin typeface="Ubuntu"/>
              </a:rPr>
              <a:t>The research will include semi-structured interviews with 60 participants, with at least one participant from each of the 25 probation offices situated in Wales. The findings from the two-year project will be widely disseminated through reports and training materials, which will be presented in four workshops across Wales.</a:t>
            </a:r>
          </a:p>
          <a:p>
            <a:pPr algn="l"/>
            <a:endParaRPr lang="en-GB" sz="1200" b="0" i="0" dirty="0">
              <a:solidFill>
                <a:srgbClr val="32528F"/>
              </a:solidFill>
              <a:effectLst/>
              <a:latin typeface="Ubuntu" panose="020B0504030602030204" pitchFamily="34" charset="0"/>
            </a:endParaRPr>
          </a:p>
          <a:p>
            <a:r>
              <a:rPr lang="en-GB" sz="1200" dirty="0">
                <a:solidFill>
                  <a:srgbClr val="32528F"/>
                </a:solidFill>
                <a:effectLst/>
                <a:latin typeface="Ubuntu"/>
                <a:ea typeface="Aptos" panose="020B0004020202020204" pitchFamily="34" charset="0"/>
                <a:cs typeface="Aptos" panose="020B0004020202020204" pitchFamily="34" charset="0"/>
              </a:rPr>
              <a:t>The research funding has also been instrumental in bringing together a new research partnership between Public Health Wales, University of South Wales, Kaleidoscope and G4S.</a:t>
            </a:r>
          </a:p>
          <a:p>
            <a:pPr algn="l"/>
            <a:endParaRPr lang="en-GB" sz="1200" b="0" i="0" dirty="0">
              <a:solidFill>
                <a:srgbClr val="32528F"/>
              </a:solidFill>
              <a:effectLst/>
              <a:latin typeface="Ubuntu" panose="020B0504030602030204" pitchFamily="34" charset="0"/>
            </a:endParaRPr>
          </a:p>
          <a:p>
            <a:pPr algn="l"/>
            <a:r>
              <a:rPr lang="en-GB" sz="1200" b="0" i="0" dirty="0">
                <a:solidFill>
                  <a:srgbClr val="32528F"/>
                </a:solidFill>
                <a:effectLst/>
                <a:latin typeface="Ubuntu"/>
              </a:rPr>
              <a:t> Dr Benjamin Gray, reflecting on the award and the research says; </a:t>
            </a:r>
          </a:p>
          <a:p>
            <a:r>
              <a:rPr lang="en-GB" sz="1200" b="1" i="1" dirty="0">
                <a:solidFill>
                  <a:srgbClr val="32528F"/>
                </a:solidFill>
                <a:effectLst/>
                <a:latin typeface="Ubuntu"/>
              </a:rPr>
              <a:t>”We are really delighted to receive the research funding to undertake this important piece of work. There was a real positive atmosphere among the Research Advisory Group, and an appetite for change so I am really excited to see how this research develops over the next two years."</a:t>
            </a:r>
            <a:endParaRPr lang="en-GB" sz="1200" b="1" i="1" dirty="0">
              <a:solidFill>
                <a:srgbClr val="32528F"/>
              </a:solidFill>
              <a:latin typeface="Ubuntu"/>
            </a:endParaRPr>
          </a:p>
        </p:txBody>
      </p:sp>
      <p:sp>
        <p:nvSpPr>
          <p:cNvPr id="7" name="TextBox 6">
            <a:extLst>
              <a:ext uri="{FF2B5EF4-FFF2-40B4-BE49-F238E27FC236}">
                <a16:creationId xmlns:a16="http://schemas.microsoft.com/office/drawing/2014/main" id="{36BD65CC-59A9-3B65-0F49-F5FE4DC6670C}"/>
              </a:ext>
            </a:extLst>
          </p:cNvPr>
          <p:cNvSpPr txBox="1"/>
          <p:nvPr/>
        </p:nvSpPr>
        <p:spPr>
          <a:xfrm>
            <a:off x="5258654" y="129644"/>
            <a:ext cx="7000904" cy="369332"/>
          </a:xfrm>
          <a:prstGeom prst="rect">
            <a:avLst/>
          </a:prstGeom>
          <a:noFill/>
        </p:spPr>
        <p:txBody>
          <a:bodyPr wrap="square" lIns="91440" tIns="45720" rIns="91440" bIns="45720" anchor="t">
            <a:spAutoFit/>
          </a:bodyPr>
          <a:lstStyle/>
          <a:p>
            <a:r>
              <a:rPr lang="en-GB" b="1" dirty="0">
                <a:solidFill>
                  <a:schemeClr val="bg1"/>
                </a:solidFill>
                <a:latin typeface="Ubuntu"/>
              </a:rPr>
              <a:t>Successful  Award Applications for Public Health Wales staff</a:t>
            </a:r>
            <a:endParaRPr lang="en-US" dirty="0">
              <a:solidFill>
                <a:schemeClr val="bg1"/>
              </a:solidFill>
            </a:endParaRPr>
          </a:p>
        </p:txBody>
      </p:sp>
      <p:pic>
        <p:nvPicPr>
          <p:cNvPr id="2" name="Picture 1" descr="Benjamin GRAY | Principal Researcher | BSc, MPhil, PhD | Public Health ...">
            <a:extLst>
              <a:ext uri="{FF2B5EF4-FFF2-40B4-BE49-F238E27FC236}">
                <a16:creationId xmlns:a16="http://schemas.microsoft.com/office/drawing/2014/main" id="{66F8F915-51CA-58B1-4F7C-1F504F956BB0}"/>
              </a:ext>
            </a:extLst>
          </p:cNvPr>
          <p:cNvPicPr>
            <a:picLocks noChangeAspect="1"/>
          </p:cNvPicPr>
          <p:nvPr/>
        </p:nvPicPr>
        <p:blipFill>
          <a:blip r:embed="rId3"/>
          <a:stretch>
            <a:fillRect/>
          </a:stretch>
        </p:blipFill>
        <p:spPr>
          <a:xfrm>
            <a:off x="8987706" y="2356107"/>
            <a:ext cx="2448962" cy="2508605"/>
          </a:xfrm>
          <a:prstGeom prst="rect">
            <a:avLst/>
          </a:prstGeom>
        </p:spPr>
      </p:pic>
    </p:spTree>
    <p:extLst>
      <p:ext uri="{BB962C8B-B14F-4D97-AF65-F5344CB8AC3E}">
        <p14:creationId xmlns:p14="http://schemas.microsoft.com/office/powerpoint/2010/main" val="2789182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27ED-EDBA-4083-96D0-D73C112CD3B1}"/>
              </a:ext>
            </a:extLst>
          </p:cNvPr>
          <p:cNvSpPr>
            <a:spLocks noGrp="1"/>
          </p:cNvSpPr>
          <p:nvPr>
            <p:ph type="title"/>
          </p:nvPr>
        </p:nvSpPr>
        <p:spPr>
          <a:xfrm>
            <a:off x="536315" y="996682"/>
            <a:ext cx="11110833" cy="1107996"/>
          </a:xfrm>
        </p:spPr>
        <p:txBody>
          <a:bodyPr wrap="square" lIns="0" tIns="0" rIns="0" bIns="0" anchor="t">
            <a:spAutoFit/>
          </a:bodyPr>
          <a:lstStyle/>
          <a:p>
            <a:r>
              <a:rPr lang="en-GB" sz="3600" b="1" dirty="0">
                <a:solidFill>
                  <a:schemeClr val="tx2"/>
                </a:solidFill>
                <a:effectLst/>
              </a:rPr>
              <a:t>Bowel Screening Interventions to Reduce DNA Rates</a:t>
            </a:r>
            <a:r>
              <a:rPr lang="en-GB" sz="3600" b="0" i="1" dirty="0">
                <a:solidFill>
                  <a:schemeClr val="tx2"/>
                </a:solidFill>
                <a:effectLst/>
              </a:rPr>
              <a:t> </a:t>
            </a:r>
            <a:endParaRPr lang="en-GB" sz="3600" i="1" dirty="0">
              <a:solidFill>
                <a:schemeClr val="tx2"/>
              </a:solidFill>
            </a:endParaRPr>
          </a:p>
        </p:txBody>
      </p:sp>
      <p:sp>
        <p:nvSpPr>
          <p:cNvPr id="3" name="TextBox 2">
            <a:extLst>
              <a:ext uri="{FF2B5EF4-FFF2-40B4-BE49-F238E27FC236}">
                <a16:creationId xmlns:a16="http://schemas.microsoft.com/office/drawing/2014/main" id="{009E8FE4-EE11-77CA-25ED-B79C0904A0FD}"/>
              </a:ext>
            </a:extLst>
          </p:cNvPr>
          <p:cNvSpPr txBox="1"/>
          <p:nvPr/>
        </p:nvSpPr>
        <p:spPr>
          <a:xfrm>
            <a:off x="307649" y="2879933"/>
            <a:ext cx="10904433" cy="369332"/>
          </a:xfrm>
          <a:prstGeom prst="rect">
            <a:avLst/>
          </a:prstGeom>
          <a:noFill/>
        </p:spPr>
        <p:txBody>
          <a:bodyPr wrap="square" rtlCol="0">
            <a:spAutoFit/>
          </a:bodyPr>
          <a:lstStyle/>
          <a:p>
            <a:endParaRPr lang="en-GB">
              <a:highlight>
                <a:srgbClr val="FFFF00"/>
              </a:highlight>
            </a:endParaRPr>
          </a:p>
        </p:txBody>
      </p:sp>
      <p:sp>
        <p:nvSpPr>
          <p:cNvPr id="5" name="TextBox 4">
            <a:extLst>
              <a:ext uri="{FF2B5EF4-FFF2-40B4-BE49-F238E27FC236}">
                <a16:creationId xmlns:a16="http://schemas.microsoft.com/office/drawing/2014/main" id="{96B3640C-82F3-81A5-9094-9A5BA8A51C1E}"/>
              </a:ext>
            </a:extLst>
          </p:cNvPr>
          <p:cNvSpPr txBox="1"/>
          <p:nvPr/>
        </p:nvSpPr>
        <p:spPr>
          <a:xfrm>
            <a:off x="433228" y="2131407"/>
            <a:ext cx="11289379" cy="2000548"/>
          </a:xfrm>
          <a:prstGeom prst="rect">
            <a:avLst/>
          </a:prstGeom>
          <a:noFill/>
        </p:spPr>
        <p:txBody>
          <a:bodyPr wrap="square" lIns="91440" tIns="45720" rIns="91440" bIns="45720" anchor="t">
            <a:spAutoFit/>
          </a:bodyPr>
          <a:lstStyle/>
          <a:p>
            <a:pPr algn="l" rtl="0" fontAlgn="base"/>
            <a:endParaRPr lang="en-GB" sz="1200" b="0" i="0" dirty="0">
              <a:solidFill>
                <a:srgbClr val="32528F"/>
              </a:solidFill>
              <a:effectLst/>
              <a:latin typeface="Ubuntu" panose="020B0504030602030204" pitchFamily="34" charset="0"/>
            </a:endParaRPr>
          </a:p>
          <a:p>
            <a:pPr fontAlgn="base"/>
            <a:r>
              <a:rPr lang="en-GB" sz="1200" b="0" i="0" dirty="0">
                <a:solidFill>
                  <a:srgbClr val="32528F"/>
                </a:solidFill>
                <a:effectLst/>
                <a:latin typeface="Ubuntu"/>
              </a:rPr>
              <a:t>Steven Court, Head of Programme for </a:t>
            </a:r>
            <a:r>
              <a:rPr lang="en-GB" sz="1200" b="0" i="0" dirty="0">
                <a:solidFill>
                  <a:srgbClr val="32528F"/>
                </a:solidFill>
                <a:effectLst/>
                <a:latin typeface="Ubuntu"/>
                <a:hlinkClick r:id="rId2">
                  <a:extLst>
                    <a:ext uri="{A12FA001-AC4F-418D-AE19-62706E023703}">
                      <ahyp:hlinkClr xmlns:ahyp="http://schemas.microsoft.com/office/drawing/2018/hyperlinkcolor" val="tx"/>
                    </a:ext>
                  </a:extLst>
                </a:hlinkClick>
              </a:rPr>
              <a:t>Bowel Screening Wales</a:t>
            </a:r>
            <a:r>
              <a:rPr lang="en-GB" sz="1200" b="0" i="0" dirty="0">
                <a:solidFill>
                  <a:srgbClr val="32528F"/>
                </a:solidFill>
                <a:effectLst/>
                <a:latin typeface="Ubuntu"/>
              </a:rPr>
              <a:t>, and his team secured £</a:t>
            </a:r>
            <a:r>
              <a:rPr lang="en-GB" sz="1200" dirty="0">
                <a:solidFill>
                  <a:srgbClr val="32528F"/>
                </a:solidFill>
                <a:latin typeface="Ubuntu"/>
              </a:rPr>
              <a:t>198,796 from</a:t>
            </a:r>
            <a:r>
              <a:rPr lang="en-GB" sz="1200" b="0" i="0" dirty="0">
                <a:solidFill>
                  <a:srgbClr val="32528F"/>
                </a:solidFill>
                <a:effectLst/>
                <a:latin typeface="Ubuntu"/>
              </a:rPr>
              <a:t> Cancer Research UK (CRUK). </a:t>
            </a:r>
          </a:p>
          <a:p>
            <a:pPr algn="l" fontAlgn="base"/>
            <a:endParaRPr lang="en-GB" sz="1200" dirty="0">
              <a:solidFill>
                <a:srgbClr val="32528F"/>
              </a:solidFill>
              <a:latin typeface="Ubuntu" panose="020B0504030602030204" pitchFamily="34" charset="0"/>
            </a:endParaRPr>
          </a:p>
          <a:p>
            <a:pPr fontAlgn="base"/>
            <a:r>
              <a:rPr lang="en-GB" sz="1200" b="0" i="0" dirty="0">
                <a:solidFill>
                  <a:srgbClr val="32528F"/>
                </a:solidFill>
                <a:effectLst/>
                <a:latin typeface="Ubuntu"/>
              </a:rPr>
              <a:t>The project is primarily focused on the exploration of interventions for reducing DNA (Did Not Attend) rates in screening colonoscopy</a:t>
            </a:r>
            <a:r>
              <a:rPr lang="en-GB" sz="1200" dirty="0">
                <a:solidFill>
                  <a:srgbClr val="32528F"/>
                </a:solidFill>
                <a:latin typeface="Ubuntu"/>
              </a:rPr>
              <a:t> amongst  participants who receive a positive FIT result</a:t>
            </a:r>
            <a:r>
              <a:rPr lang="en-GB" sz="1200" b="0" i="0" dirty="0">
                <a:solidFill>
                  <a:srgbClr val="32528F"/>
                </a:solidFill>
                <a:effectLst/>
                <a:latin typeface="Ubuntu"/>
              </a:rPr>
              <a:t>. </a:t>
            </a:r>
            <a:r>
              <a:rPr lang="en-GB" sz="1200" dirty="0">
                <a:solidFill>
                  <a:srgbClr val="32528F"/>
                </a:solidFill>
                <a:latin typeface="Ubuntu"/>
                <a:ea typeface="Calibri"/>
                <a:cs typeface="Calibri"/>
              </a:rPr>
              <a:t>The innovation focuses on enhancing communication strategies to achieve this.</a:t>
            </a:r>
            <a:endParaRPr lang="en-GB" sz="1200" b="0" i="0" dirty="0">
              <a:solidFill>
                <a:srgbClr val="32528F"/>
              </a:solidFill>
              <a:effectLst/>
              <a:latin typeface="Ubuntu"/>
              <a:ea typeface="Calibri"/>
              <a:cs typeface="Calibri"/>
            </a:endParaRPr>
          </a:p>
          <a:p>
            <a:pPr algn="l"/>
            <a:endParaRPr lang="en-GB" sz="1200" dirty="0">
              <a:solidFill>
                <a:srgbClr val="32528F"/>
              </a:solidFill>
              <a:latin typeface="Ubuntu" panose="020B0504030602030204" pitchFamily="34" charset="0"/>
            </a:endParaRPr>
          </a:p>
          <a:p>
            <a:pPr fontAlgn="base"/>
            <a:r>
              <a:rPr lang="en-GB" sz="1200" b="0" i="0" dirty="0">
                <a:solidFill>
                  <a:srgbClr val="32528F"/>
                </a:solidFill>
                <a:effectLst/>
                <a:latin typeface="Ubuntu"/>
              </a:rPr>
              <a:t>This funding also supported the creation of a </a:t>
            </a:r>
            <a:r>
              <a:rPr lang="en-GB" sz="1200" dirty="0">
                <a:solidFill>
                  <a:srgbClr val="32528F"/>
                </a:solidFill>
                <a:latin typeface="Ubuntu"/>
              </a:rPr>
              <a:t>two new</a:t>
            </a:r>
            <a:r>
              <a:rPr lang="en-GB" sz="1200" b="0" i="0" dirty="0">
                <a:solidFill>
                  <a:srgbClr val="32528F"/>
                </a:solidFill>
                <a:effectLst/>
                <a:latin typeface="Ubuntu"/>
              </a:rPr>
              <a:t> patient navigator </a:t>
            </a:r>
            <a:r>
              <a:rPr lang="en-GB" sz="1200" dirty="0">
                <a:solidFill>
                  <a:srgbClr val="32528F"/>
                </a:solidFill>
                <a:latin typeface="Ubuntu"/>
              </a:rPr>
              <a:t>roles</a:t>
            </a:r>
            <a:r>
              <a:rPr lang="en-GB" sz="1200" b="0" i="0" dirty="0">
                <a:solidFill>
                  <a:srgbClr val="32528F"/>
                </a:solidFill>
                <a:effectLst/>
                <a:latin typeface="Ubuntu"/>
              </a:rPr>
              <a:t> within Bowel Screening Wales. </a:t>
            </a:r>
          </a:p>
          <a:p>
            <a:pPr algn="l" rtl="0" fontAlgn="base"/>
            <a:endParaRPr lang="en-GB" sz="1100" b="0" i="0" dirty="0">
              <a:solidFill>
                <a:schemeClr val="tx2"/>
              </a:solidFill>
              <a:effectLst/>
              <a:latin typeface="Ubuntu" panose="020B0504030602030204" pitchFamily="34" charset="0"/>
            </a:endParaRPr>
          </a:p>
          <a:p>
            <a:pPr algn="l" rtl="0" fontAlgn="base"/>
            <a:endParaRPr lang="en-GB" sz="1100" b="0" i="0" dirty="0">
              <a:solidFill>
                <a:schemeClr val="tx2"/>
              </a:solidFill>
              <a:effectLst/>
              <a:latin typeface="Ubuntu" panose="020B0504030602030204" pitchFamily="34" charset="0"/>
            </a:endParaRPr>
          </a:p>
          <a:p>
            <a:pPr algn="l" rtl="0" fontAlgn="base"/>
            <a:endParaRPr lang="en-GB" b="0" i="0" dirty="0">
              <a:solidFill>
                <a:srgbClr val="000000"/>
              </a:solidFill>
              <a:effectLst/>
              <a:latin typeface="Segoe UI" panose="020B0502040204020203" pitchFamily="34" charset="0"/>
            </a:endParaRPr>
          </a:p>
        </p:txBody>
      </p:sp>
      <p:sp>
        <p:nvSpPr>
          <p:cNvPr id="6" name="TextBox 5">
            <a:extLst>
              <a:ext uri="{FF2B5EF4-FFF2-40B4-BE49-F238E27FC236}">
                <a16:creationId xmlns:a16="http://schemas.microsoft.com/office/drawing/2014/main" id="{4F3EAD09-7766-E2BA-4D2C-245ABE0D0E14}"/>
              </a:ext>
            </a:extLst>
          </p:cNvPr>
          <p:cNvSpPr txBox="1"/>
          <p:nvPr/>
        </p:nvSpPr>
        <p:spPr>
          <a:xfrm>
            <a:off x="6091732" y="68826"/>
            <a:ext cx="5785054" cy="400110"/>
          </a:xfrm>
          <a:prstGeom prst="rect">
            <a:avLst/>
          </a:prstGeom>
          <a:noFill/>
        </p:spPr>
        <p:txBody>
          <a:bodyPr wrap="square" lIns="91440" tIns="45720" rIns="91440" bIns="45720" anchor="t">
            <a:spAutoFit/>
          </a:bodyPr>
          <a:lstStyle/>
          <a:p>
            <a:r>
              <a:rPr lang="en-GB" sz="2000" b="1" dirty="0">
                <a:solidFill>
                  <a:schemeClr val="bg1"/>
                </a:solidFill>
                <a:latin typeface="Ubuntu"/>
              </a:rPr>
              <a:t>O</a:t>
            </a:r>
            <a:r>
              <a:rPr lang="en-GB" sz="2000" b="1" dirty="0">
                <a:solidFill>
                  <a:schemeClr val="bg1"/>
                </a:solidFill>
                <a:effectLst/>
                <a:latin typeface="Ubuntu"/>
              </a:rPr>
              <a:t>utline of key projects in Public Health Wales</a:t>
            </a:r>
            <a:endParaRPr lang="en-GB" sz="2000" dirty="0">
              <a:solidFill>
                <a:schemeClr val="bg1"/>
              </a:solidFill>
              <a:latin typeface="Ubuntu"/>
            </a:endParaRPr>
          </a:p>
        </p:txBody>
      </p:sp>
      <p:pic>
        <p:nvPicPr>
          <p:cNvPr id="4" name="Picture 3" descr="A green logo with a spiral in the middle&#10;&#10;AI-generated content may be incorrect.">
            <a:extLst>
              <a:ext uri="{FF2B5EF4-FFF2-40B4-BE49-F238E27FC236}">
                <a16:creationId xmlns:a16="http://schemas.microsoft.com/office/drawing/2014/main" id="{19F46101-476A-7726-E27E-C21370F3D95B}"/>
              </a:ext>
            </a:extLst>
          </p:cNvPr>
          <p:cNvPicPr>
            <a:picLocks noChangeAspect="1"/>
          </p:cNvPicPr>
          <p:nvPr/>
        </p:nvPicPr>
        <p:blipFill>
          <a:blip r:embed="rId3"/>
          <a:stretch>
            <a:fillRect/>
          </a:stretch>
        </p:blipFill>
        <p:spPr>
          <a:xfrm>
            <a:off x="2839629" y="4131955"/>
            <a:ext cx="2943726" cy="1203157"/>
          </a:xfrm>
          <a:prstGeom prst="rect">
            <a:avLst/>
          </a:prstGeom>
          <a:ln>
            <a:noFill/>
          </a:ln>
        </p:spPr>
      </p:pic>
      <p:pic>
        <p:nvPicPr>
          <p:cNvPr id="7" name="Picture 6" descr="A logo for cancer research uk&#10;&#10;AI-generated content may be incorrect.">
            <a:extLst>
              <a:ext uri="{FF2B5EF4-FFF2-40B4-BE49-F238E27FC236}">
                <a16:creationId xmlns:a16="http://schemas.microsoft.com/office/drawing/2014/main" id="{160E3EB2-05DB-B9DC-4BF4-98162361C719}"/>
              </a:ext>
            </a:extLst>
          </p:cNvPr>
          <p:cNvPicPr>
            <a:picLocks noChangeAspect="1"/>
          </p:cNvPicPr>
          <p:nvPr/>
        </p:nvPicPr>
        <p:blipFill>
          <a:blip r:embed="rId4"/>
          <a:stretch>
            <a:fillRect/>
          </a:stretch>
        </p:blipFill>
        <p:spPr>
          <a:xfrm>
            <a:off x="6235543" y="3997791"/>
            <a:ext cx="2942223" cy="1541045"/>
          </a:xfrm>
          <a:prstGeom prst="rect">
            <a:avLst/>
          </a:prstGeom>
          <a:ln>
            <a:noFill/>
          </a:ln>
        </p:spPr>
      </p:pic>
    </p:spTree>
    <p:extLst>
      <p:ext uri="{BB962C8B-B14F-4D97-AF65-F5344CB8AC3E}">
        <p14:creationId xmlns:p14="http://schemas.microsoft.com/office/powerpoint/2010/main" val="1004332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64E0-61E7-5DA8-8C7D-4C35DCE8A6F7}"/>
              </a:ext>
            </a:extLst>
          </p:cNvPr>
          <p:cNvSpPr>
            <a:spLocks noGrp="1"/>
          </p:cNvSpPr>
          <p:nvPr>
            <p:ph type="title"/>
          </p:nvPr>
        </p:nvSpPr>
        <p:spPr>
          <a:xfrm>
            <a:off x="267321" y="945959"/>
            <a:ext cx="11330902" cy="1107996"/>
          </a:xfrm>
        </p:spPr>
        <p:txBody>
          <a:bodyPr wrap="square" lIns="0" tIns="0" rIns="0" bIns="0" anchor="t">
            <a:spAutoFit/>
          </a:bodyPr>
          <a:lstStyle/>
          <a:p>
            <a:r>
              <a:rPr lang="en-US" sz="3600" dirty="0">
                <a:solidFill>
                  <a:srgbClr val="32528F"/>
                </a:solidFill>
                <a:cs typeface="Times New Roman"/>
              </a:rPr>
              <a:t>EDICTS-M Ethical Determination In </a:t>
            </a:r>
            <a:r>
              <a:rPr lang="en-US" sz="3600" dirty="0" err="1">
                <a:solidFill>
                  <a:srgbClr val="32528F"/>
                </a:solidFill>
                <a:cs typeface="Times New Roman"/>
              </a:rPr>
              <a:t>sequenCing</a:t>
            </a:r>
            <a:r>
              <a:rPr lang="en-US" sz="3600" dirty="0">
                <a:solidFill>
                  <a:srgbClr val="32528F"/>
                </a:solidFill>
                <a:cs typeface="Times New Roman"/>
              </a:rPr>
              <a:t> </a:t>
            </a:r>
            <a:r>
              <a:rPr lang="en-US" sz="3600" dirty="0" err="1">
                <a:solidFill>
                  <a:srgbClr val="32528F"/>
                </a:solidFill>
                <a:cs typeface="Times New Roman"/>
              </a:rPr>
              <a:t>diagnosTics</a:t>
            </a:r>
            <a:r>
              <a:rPr lang="en-US" sz="3600" dirty="0">
                <a:solidFill>
                  <a:srgbClr val="32528F"/>
                </a:solidFill>
                <a:cs typeface="Times New Roman"/>
              </a:rPr>
              <a:t> </a:t>
            </a:r>
            <a:r>
              <a:rPr lang="en-US" sz="3600" dirty="0" err="1">
                <a:solidFill>
                  <a:srgbClr val="32528F"/>
                </a:solidFill>
                <a:cs typeface="Times New Roman"/>
              </a:rPr>
              <a:t>developmentS</a:t>
            </a:r>
            <a:r>
              <a:rPr lang="en-US" sz="3600" dirty="0">
                <a:solidFill>
                  <a:srgbClr val="32528F"/>
                </a:solidFill>
                <a:cs typeface="Times New Roman"/>
              </a:rPr>
              <a:t>-Metagenomics</a:t>
            </a:r>
            <a:endParaRPr lang="en-US" sz="3600" dirty="0">
              <a:solidFill>
                <a:srgbClr val="32528F"/>
              </a:solidFill>
            </a:endParaRPr>
          </a:p>
        </p:txBody>
      </p:sp>
      <p:sp>
        <p:nvSpPr>
          <p:cNvPr id="3" name="Text Placeholder 2">
            <a:extLst>
              <a:ext uri="{FF2B5EF4-FFF2-40B4-BE49-F238E27FC236}">
                <a16:creationId xmlns:a16="http://schemas.microsoft.com/office/drawing/2014/main" id="{9609C987-FF42-7E62-BDC9-56ACD59A6689}"/>
              </a:ext>
            </a:extLst>
          </p:cNvPr>
          <p:cNvSpPr>
            <a:spLocks noGrp="1"/>
          </p:cNvSpPr>
          <p:nvPr>
            <p:ph type="body" idx="1"/>
          </p:nvPr>
        </p:nvSpPr>
        <p:spPr>
          <a:xfrm>
            <a:off x="267321" y="2387395"/>
            <a:ext cx="9306529" cy="3200876"/>
          </a:xfrm>
        </p:spPr>
        <p:txBody>
          <a:bodyPr wrap="square" lIns="0" tIns="0" rIns="0" bIns="0" anchor="t">
            <a:spAutoFit/>
          </a:bodyPr>
          <a:lstStyle/>
          <a:p>
            <a:pPr algn="l"/>
            <a:r>
              <a:rPr lang="en-US" sz="1200" dirty="0">
                <a:solidFill>
                  <a:srgbClr val="32528F"/>
                </a:solidFill>
                <a:latin typeface="Ubuntu"/>
                <a:cs typeface="Times New Roman"/>
              </a:rPr>
              <a:t>This laboratory-based protocol leverages surplus or discarded clinical samples collected during routine care to support diagnostic innovation. It is strictly non-commercial and designed to:</a:t>
            </a:r>
          </a:p>
          <a:p>
            <a:pPr algn="l"/>
            <a:endParaRPr lang="en-US" sz="1200" dirty="0">
              <a:solidFill>
                <a:srgbClr val="32528F"/>
              </a:solidFill>
              <a:latin typeface="Ubuntu"/>
              <a:cs typeface="Times New Roman"/>
            </a:endParaRPr>
          </a:p>
          <a:p>
            <a:pPr algn="l"/>
            <a:r>
              <a:rPr lang="en-US" sz="1200" dirty="0">
                <a:solidFill>
                  <a:srgbClr val="32528F"/>
                </a:solidFill>
                <a:latin typeface="Ubuntu"/>
                <a:cs typeface="Times New Roman"/>
              </a:rPr>
              <a:t>· Develop novel assays for pathogen identification.</a:t>
            </a:r>
          </a:p>
          <a:p>
            <a:pPr algn="l"/>
            <a:endParaRPr lang="en-US" sz="1200" dirty="0">
              <a:solidFill>
                <a:srgbClr val="32528F"/>
              </a:solidFill>
              <a:latin typeface="Ubuntu"/>
              <a:cs typeface="Times New Roman"/>
            </a:endParaRPr>
          </a:p>
          <a:p>
            <a:pPr algn="l"/>
            <a:r>
              <a:rPr lang="en-US" sz="1200" dirty="0">
                <a:solidFill>
                  <a:srgbClr val="32528F"/>
                </a:solidFill>
                <a:latin typeface="Ubuntu"/>
                <a:cs typeface="Times New Roman"/>
              </a:rPr>
              <a:t>· </a:t>
            </a:r>
            <a:r>
              <a:rPr lang="en-US" sz="1200" dirty="0" err="1">
                <a:solidFill>
                  <a:srgbClr val="32528F"/>
                </a:solidFill>
                <a:latin typeface="Ubuntu"/>
                <a:cs typeface="Times New Roman"/>
              </a:rPr>
              <a:t>Optimise</a:t>
            </a:r>
            <a:r>
              <a:rPr lang="en-US" sz="1200" dirty="0">
                <a:solidFill>
                  <a:srgbClr val="32528F"/>
                </a:solidFill>
                <a:latin typeface="Ubuntu"/>
                <a:cs typeface="Times New Roman"/>
              </a:rPr>
              <a:t> existing agnostic assays using </a:t>
            </a:r>
            <a:r>
              <a:rPr lang="en-US" sz="1200" dirty="0" err="1">
                <a:solidFill>
                  <a:srgbClr val="32528F"/>
                </a:solidFill>
                <a:latin typeface="Ubuntu"/>
                <a:cs typeface="Times New Roman"/>
              </a:rPr>
              <a:t>anonymised</a:t>
            </a:r>
            <a:r>
              <a:rPr lang="en-US" sz="1200" dirty="0">
                <a:solidFill>
                  <a:srgbClr val="32528F"/>
                </a:solidFill>
                <a:latin typeface="Ubuntu"/>
                <a:cs typeface="Times New Roman"/>
              </a:rPr>
              <a:t>, surplus clinical material.</a:t>
            </a:r>
          </a:p>
          <a:p>
            <a:pPr algn="l"/>
            <a:endParaRPr lang="en-US" sz="1200" b="1" dirty="0">
              <a:solidFill>
                <a:srgbClr val="32528F"/>
              </a:solidFill>
              <a:latin typeface="Ubuntu"/>
              <a:cs typeface="Times New Roman"/>
            </a:endParaRPr>
          </a:p>
          <a:p>
            <a:pPr algn="l"/>
            <a:r>
              <a:rPr lang="en-US" sz="1200" b="1" dirty="0">
                <a:solidFill>
                  <a:srgbClr val="32528F"/>
                </a:solidFill>
                <a:latin typeface="Ubuntu"/>
                <a:cs typeface="Times New Roman"/>
              </a:rPr>
              <a:t>Lewis White, Clinical Scientist</a:t>
            </a:r>
            <a:r>
              <a:rPr lang="en-US" sz="1200" dirty="0">
                <a:solidFill>
                  <a:srgbClr val="32528F"/>
                </a:solidFill>
                <a:latin typeface="Ubuntu"/>
                <a:cs typeface="Times New Roman"/>
              </a:rPr>
              <a:t> at PHW Microbiology, is collaborating with Cardiff University.</a:t>
            </a:r>
          </a:p>
          <a:p>
            <a:pPr algn="l"/>
            <a:r>
              <a:rPr lang="en-US" sz="1200" dirty="0">
                <a:solidFill>
                  <a:srgbClr val="32528F"/>
                </a:solidFill>
                <a:latin typeface="Ubuntu"/>
                <a:cs typeface="Times New Roman"/>
              </a:rPr>
              <a:t> Nucleic acid extracts from patient samples — exceeding standard diagnostic needs — will be transferred to Cardiff University. These extracts will be used for:</a:t>
            </a:r>
            <a:endParaRPr lang="en-US" sz="1200" dirty="0">
              <a:solidFill>
                <a:srgbClr val="32528F"/>
              </a:solidFill>
              <a:latin typeface="Ubuntu"/>
            </a:endParaRPr>
          </a:p>
          <a:p>
            <a:pPr algn="l"/>
            <a:endParaRPr lang="en-US" sz="1200" dirty="0">
              <a:solidFill>
                <a:srgbClr val="32528F"/>
              </a:solidFill>
              <a:latin typeface="Ubuntu"/>
              <a:cs typeface="Times New Roman"/>
            </a:endParaRPr>
          </a:p>
          <a:p>
            <a:pPr algn="l"/>
            <a:r>
              <a:rPr lang="en-US" sz="1200" dirty="0">
                <a:solidFill>
                  <a:srgbClr val="32528F"/>
                </a:solidFill>
                <a:latin typeface="Ubuntu"/>
                <a:cs typeface="Times New Roman"/>
              </a:rPr>
              <a:t>Library construction</a:t>
            </a:r>
            <a:endParaRPr lang="en-US" sz="1200" dirty="0">
              <a:solidFill>
                <a:srgbClr val="32528F"/>
              </a:solidFill>
              <a:latin typeface="Ubuntu"/>
            </a:endParaRPr>
          </a:p>
          <a:p>
            <a:pPr algn="l"/>
            <a:r>
              <a:rPr lang="en-US" sz="1200" dirty="0">
                <a:solidFill>
                  <a:srgbClr val="32528F"/>
                </a:solidFill>
                <a:latin typeface="Ubuntu"/>
                <a:cs typeface="Times New Roman"/>
              </a:rPr>
              <a:t>Nanopore metagenomic sequencing</a:t>
            </a:r>
          </a:p>
          <a:p>
            <a:pPr algn="l"/>
            <a:endParaRPr lang="en-US" sz="1200" dirty="0">
              <a:solidFill>
                <a:srgbClr val="32528F"/>
              </a:solidFill>
              <a:latin typeface="Ubuntu"/>
              <a:cs typeface="Times New Roman"/>
            </a:endParaRPr>
          </a:p>
          <a:p>
            <a:pPr algn="l"/>
            <a:r>
              <a:rPr lang="en-US" sz="1200" dirty="0">
                <a:solidFill>
                  <a:srgbClr val="32528F"/>
                </a:solidFill>
                <a:latin typeface="Ubuntu"/>
                <a:cs typeface="Times New Roman"/>
              </a:rPr>
              <a:t>This partnership aims to enhance diagnostic capabilities through advanced sequencing and assay development</a:t>
            </a:r>
            <a:endParaRPr lang="en-US" sz="1200" dirty="0">
              <a:solidFill>
                <a:srgbClr val="32528F"/>
              </a:solidFill>
              <a:latin typeface="Ubuntu"/>
            </a:endParaRPr>
          </a:p>
          <a:p>
            <a:pPr algn="l"/>
            <a:endParaRPr lang="en-US" sz="1400" dirty="0">
              <a:solidFill>
                <a:srgbClr val="32528F"/>
              </a:solidFill>
              <a:latin typeface="Ubuntu"/>
              <a:cs typeface="Times New Roman"/>
            </a:endParaRPr>
          </a:p>
          <a:p>
            <a:endParaRPr lang="en-US" sz="1400" dirty="0">
              <a:solidFill>
                <a:srgbClr val="32528F"/>
              </a:solidFill>
              <a:latin typeface="Ubuntu"/>
            </a:endParaRPr>
          </a:p>
        </p:txBody>
      </p:sp>
      <p:pic>
        <p:nvPicPr>
          <p:cNvPr id="5" name="Picture 4" descr="A red rectangular sign with white text&#10;&#10;AI-generated content may be incorrect.">
            <a:extLst>
              <a:ext uri="{FF2B5EF4-FFF2-40B4-BE49-F238E27FC236}">
                <a16:creationId xmlns:a16="http://schemas.microsoft.com/office/drawing/2014/main" id="{9674FAB8-DF22-2A39-1502-B05F7AB72430}"/>
              </a:ext>
            </a:extLst>
          </p:cNvPr>
          <p:cNvPicPr>
            <a:picLocks noChangeAspect="1"/>
          </p:cNvPicPr>
          <p:nvPr/>
        </p:nvPicPr>
        <p:blipFill>
          <a:blip r:embed="rId2"/>
          <a:stretch>
            <a:fillRect/>
          </a:stretch>
        </p:blipFill>
        <p:spPr>
          <a:xfrm>
            <a:off x="10132902" y="2414827"/>
            <a:ext cx="1465321" cy="1503386"/>
          </a:xfrm>
          <a:prstGeom prst="rect">
            <a:avLst/>
          </a:prstGeom>
          <a:ln>
            <a:noFill/>
          </a:ln>
        </p:spPr>
      </p:pic>
      <p:sp>
        <p:nvSpPr>
          <p:cNvPr id="4" name="TextBox 3">
            <a:extLst>
              <a:ext uri="{FF2B5EF4-FFF2-40B4-BE49-F238E27FC236}">
                <a16:creationId xmlns:a16="http://schemas.microsoft.com/office/drawing/2014/main" id="{A0EE4C14-73C5-2F3D-CA17-41607C11C164}"/>
              </a:ext>
            </a:extLst>
          </p:cNvPr>
          <p:cNvSpPr txBox="1"/>
          <p:nvPr/>
        </p:nvSpPr>
        <p:spPr>
          <a:xfrm>
            <a:off x="6091732" y="68826"/>
            <a:ext cx="5785054" cy="400110"/>
          </a:xfrm>
          <a:prstGeom prst="rect">
            <a:avLst/>
          </a:prstGeom>
          <a:noFill/>
        </p:spPr>
        <p:txBody>
          <a:bodyPr wrap="square" lIns="91440" tIns="45720" rIns="91440" bIns="45720" anchor="t">
            <a:spAutoFit/>
          </a:bodyPr>
          <a:lstStyle/>
          <a:p>
            <a:r>
              <a:rPr lang="en-GB" sz="2000" b="1" dirty="0">
                <a:solidFill>
                  <a:schemeClr val="bg1"/>
                </a:solidFill>
                <a:latin typeface="Ubuntu"/>
              </a:rPr>
              <a:t>O</a:t>
            </a:r>
            <a:r>
              <a:rPr lang="en-GB" sz="2000" b="1" dirty="0">
                <a:solidFill>
                  <a:schemeClr val="bg1"/>
                </a:solidFill>
                <a:effectLst/>
                <a:latin typeface="Ubuntu"/>
              </a:rPr>
              <a:t>utline of key projects in Public Health Wales</a:t>
            </a:r>
            <a:endParaRPr lang="en-GB" sz="2000" dirty="0">
              <a:solidFill>
                <a:schemeClr val="bg1"/>
              </a:solidFill>
              <a:latin typeface="Ubuntu"/>
            </a:endParaRPr>
          </a:p>
        </p:txBody>
      </p:sp>
    </p:spTree>
    <p:extLst>
      <p:ext uri="{BB962C8B-B14F-4D97-AF65-F5344CB8AC3E}">
        <p14:creationId xmlns:p14="http://schemas.microsoft.com/office/powerpoint/2010/main" val="1136373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27ED-EDBA-4083-96D0-D73C112CD3B1}"/>
              </a:ext>
            </a:extLst>
          </p:cNvPr>
          <p:cNvSpPr>
            <a:spLocks noGrp="1"/>
          </p:cNvSpPr>
          <p:nvPr>
            <p:ph type="title"/>
          </p:nvPr>
        </p:nvSpPr>
        <p:spPr>
          <a:xfrm>
            <a:off x="419709" y="659415"/>
            <a:ext cx="11500427" cy="1569660"/>
          </a:xfrm>
        </p:spPr>
        <p:txBody>
          <a:bodyPr wrap="square" lIns="0" tIns="0" rIns="0" bIns="0" anchor="t">
            <a:spAutoFit/>
          </a:bodyPr>
          <a:lstStyle/>
          <a:p>
            <a:br>
              <a:rPr lang="en-GB" sz="1800" b="0" i="0" u="none" strike="noStrike" baseline="0" dirty="0">
                <a:latin typeface="Arial" panose="020B0604020202020204" pitchFamily="34" charset="0"/>
              </a:rPr>
            </a:br>
            <a:r>
              <a:rPr lang="en-GB" sz="2800" b="1" strike="noStrike" baseline="0" dirty="0">
                <a:solidFill>
                  <a:srgbClr val="32528F"/>
                </a:solidFill>
              </a:rPr>
              <a:t>Consolidating a digital exclusion typology and stakeholder engagement exercise to inform future evaluation of digital exclusion initiatives </a:t>
            </a:r>
            <a:endParaRPr lang="en-GB" sz="2800" i="1" dirty="0">
              <a:solidFill>
                <a:srgbClr val="32528F"/>
              </a:solidFill>
              <a:highlight>
                <a:srgbClr val="FFFF00"/>
              </a:highlight>
            </a:endParaRPr>
          </a:p>
        </p:txBody>
      </p:sp>
      <p:sp>
        <p:nvSpPr>
          <p:cNvPr id="4" name="TextBox 3">
            <a:extLst>
              <a:ext uri="{FF2B5EF4-FFF2-40B4-BE49-F238E27FC236}">
                <a16:creationId xmlns:a16="http://schemas.microsoft.com/office/drawing/2014/main" id="{FCC67F29-1DB9-E259-1508-A071F85796AB}"/>
              </a:ext>
            </a:extLst>
          </p:cNvPr>
          <p:cNvSpPr txBox="1"/>
          <p:nvPr/>
        </p:nvSpPr>
        <p:spPr>
          <a:xfrm>
            <a:off x="280197" y="2422846"/>
            <a:ext cx="11186379" cy="2400657"/>
          </a:xfrm>
          <a:prstGeom prst="rect">
            <a:avLst/>
          </a:prstGeom>
          <a:noFill/>
        </p:spPr>
        <p:txBody>
          <a:bodyPr wrap="square" lIns="91440" tIns="45720" rIns="91440" bIns="45720" anchor="t">
            <a:spAutoFit/>
          </a:bodyPr>
          <a:lstStyle/>
          <a:p>
            <a:pPr algn="l" rtl="0" fontAlgn="base"/>
            <a:r>
              <a:rPr lang="en-GB" sz="1200" b="0" i="0" dirty="0">
                <a:solidFill>
                  <a:srgbClr val="32528F"/>
                </a:solidFill>
                <a:effectLst/>
                <a:latin typeface="Ubuntu"/>
              </a:rPr>
              <a:t>Dr Diana Bright and team successfully secured £153,275.58 from NIHR Public Health Research (PHR) Programme to perform an evidence synthesis on the topic of </a:t>
            </a:r>
            <a:r>
              <a:rPr lang="en-GB" sz="1200" b="0" i="0" dirty="0">
                <a:solidFill>
                  <a:srgbClr val="0000FF"/>
                </a:solidFill>
                <a:effectLst/>
                <a:latin typeface="Ubuntu"/>
                <a:hlinkClick r:id="rId2">
                  <a:extLst>
                    <a:ext uri="{A12FA001-AC4F-418D-AE19-62706E023703}">
                      <ahyp:hlinkClr xmlns:ahyp="http://schemas.microsoft.com/office/drawing/2018/hyperlinkcolor" val="tx"/>
                    </a:ext>
                  </a:extLst>
                </a:hlinkClick>
              </a:rPr>
              <a:t>‘</a:t>
            </a:r>
            <a:r>
              <a:rPr lang="en-GB" sz="1200" b="1" i="0" dirty="0">
                <a:solidFill>
                  <a:srgbClr val="32528F"/>
                </a:solidFill>
                <a:effectLst/>
                <a:latin typeface="Ubuntu"/>
                <a:hlinkClick r:id="rId2">
                  <a:extLst>
                    <a:ext uri="{A12FA001-AC4F-418D-AE19-62706E023703}">
                      <ahyp:hlinkClr xmlns:ahyp="http://schemas.microsoft.com/office/drawing/2018/hyperlinkcolor" val="tx"/>
                    </a:ext>
                  </a:extLst>
                </a:hlinkClick>
              </a:rPr>
              <a:t>Consolidating a digital exclusion typology and stakeholder engagement exercise to inform future evaluation of digital exclusion initiatives.</a:t>
            </a:r>
            <a:endParaRPr lang="en-GB" sz="1200" b="1" i="0" dirty="0">
              <a:solidFill>
                <a:srgbClr val="32528F"/>
              </a:solidFill>
              <a:effectLst/>
              <a:latin typeface="Ubuntu"/>
            </a:endParaRPr>
          </a:p>
          <a:p>
            <a:pPr algn="l" fontAlgn="base"/>
            <a:endParaRPr lang="en-GB" sz="1200" b="1" dirty="0">
              <a:solidFill>
                <a:srgbClr val="32528F"/>
              </a:solidFill>
              <a:latin typeface="Ubuntu" panose="020B0504030602030204" pitchFamily="34" charset="0"/>
            </a:endParaRPr>
          </a:p>
          <a:p>
            <a:pPr algn="l" rtl="0" fontAlgn="base"/>
            <a:r>
              <a:rPr lang="en-GB" sz="1200" i="0" dirty="0">
                <a:solidFill>
                  <a:srgbClr val="32528F"/>
                </a:solidFill>
                <a:effectLst/>
                <a:latin typeface="Ubuntu"/>
              </a:rPr>
              <a:t>The project involving PPI co-applicants will be a collaboration with the University of Oxford, </a:t>
            </a:r>
            <a:r>
              <a:rPr lang="en-GB" sz="1200" i="0" dirty="0" err="1">
                <a:solidFill>
                  <a:srgbClr val="32528F"/>
                </a:solidFill>
                <a:effectLst/>
                <a:latin typeface="Ubuntu"/>
              </a:rPr>
              <a:t>Cwmpas</a:t>
            </a:r>
            <a:r>
              <a:rPr lang="en-GB" sz="1200" i="0" dirty="0">
                <a:solidFill>
                  <a:srgbClr val="32528F"/>
                </a:solidFill>
                <a:effectLst/>
                <a:latin typeface="Ubuntu"/>
              </a:rPr>
              <a:t>, Newydd Housing Association and Displaced People in Action.</a:t>
            </a:r>
          </a:p>
          <a:p>
            <a:pPr algn="l" rtl="0"/>
            <a:endParaRPr lang="en-GB" sz="1200" b="1" dirty="0">
              <a:solidFill>
                <a:srgbClr val="32528F"/>
              </a:solidFill>
              <a:latin typeface="Ubuntu" panose="020B0504030602030204" pitchFamily="34" charset="0"/>
            </a:endParaRPr>
          </a:p>
          <a:p>
            <a:r>
              <a:rPr lang="en-GB" sz="1200" b="0" i="0" u="none" strike="noStrike" baseline="0" dirty="0">
                <a:solidFill>
                  <a:srgbClr val="32528F"/>
                </a:solidFill>
                <a:latin typeface="Ubuntu"/>
              </a:rPr>
              <a:t>“</a:t>
            </a:r>
            <a:r>
              <a:rPr lang="en-GB" sz="1200" b="0" i="1" u="none" strike="noStrike" baseline="0" dirty="0">
                <a:solidFill>
                  <a:srgbClr val="32528F"/>
                </a:solidFill>
                <a:latin typeface="Ubuntu"/>
              </a:rPr>
              <a:t>Our digital exclusion typology will guide the evaluation of key initiatives –providing the evidence needed to identify and implement the most effective measures to mitigate digital exclusion and reduce health </a:t>
            </a:r>
            <a:r>
              <a:rPr lang="en-GB" sz="1200" i="1" dirty="0">
                <a:solidFill>
                  <a:srgbClr val="32528F"/>
                </a:solidFill>
                <a:latin typeface="Ubuntu"/>
              </a:rPr>
              <a:t>inequalities</a:t>
            </a:r>
            <a:r>
              <a:rPr lang="en-GB" sz="1200" b="0" i="1" u="none" strike="noStrike" baseline="0" dirty="0">
                <a:solidFill>
                  <a:srgbClr val="32528F"/>
                </a:solidFill>
                <a:latin typeface="Ubuntu"/>
              </a:rPr>
              <a:t>” </a:t>
            </a:r>
            <a:r>
              <a:rPr lang="en-GB" sz="1200" i="1" dirty="0">
                <a:solidFill>
                  <a:srgbClr val="32528F"/>
                </a:solidFill>
                <a:latin typeface="Ubuntu"/>
              </a:rPr>
              <a:t>Dr Diana Bright</a:t>
            </a:r>
            <a:r>
              <a:rPr lang="en-GB" sz="1200" dirty="0">
                <a:solidFill>
                  <a:srgbClr val="32528F"/>
                </a:solidFill>
                <a:latin typeface="Ubuntu"/>
              </a:rPr>
              <a:t>.</a:t>
            </a:r>
            <a:endParaRPr lang="en-GB" sz="1200" b="1" i="0" dirty="0">
              <a:solidFill>
                <a:srgbClr val="32528F"/>
              </a:solidFill>
              <a:effectLst/>
              <a:latin typeface="Ubuntu"/>
            </a:endParaRPr>
          </a:p>
          <a:p>
            <a:pPr algn="l" rtl="0" fontAlgn="base"/>
            <a:endParaRPr lang="en-GB" sz="1800" b="1" i="0" dirty="0">
              <a:solidFill>
                <a:srgbClr val="000000"/>
              </a:solidFill>
              <a:effectLst/>
              <a:latin typeface="Calibri" panose="020F0502020204030204" pitchFamily="34" charset="0"/>
            </a:endParaRPr>
          </a:p>
          <a:p>
            <a:pPr algn="l" rtl="0" fontAlgn="base"/>
            <a:endParaRPr lang="en-GB" dirty="0">
              <a:solidFill>
                <a:srgbClr val="000000"/>
              </a:solidFill>
              <a:latin typeface="Calibri" panose="020F0502020204030204" pitchFamily="34" charset="0"/>
            </a:endParaRPr>
          </a:p>
          <a:p>
            <a:pPr algn="l" rtl="0" fontAlgn="base">
              <a:buFont typeface="Arial" panose="020B0604020202020204" pitchFamily="34" charset="0"/>
              <a:buChar char="•"/>
            </a:pPr>
            <a:endParaRPr lang="en-GB" sz="1800" b="0" i="0" dirty="0">
              <a:solidFill>
                <a:srgbClr val="000000"/>
              </a:solidFill>
              <a:effectLst/>
              <a:latin typeface="Calibri" panose="020F0502020204030204" pitchFamily="34" charset="0"/>
            </a:endParaRPr>
          </a:p>
        </p:txBody>
      </p:sp>
      <p:sp>
        <p:nvSpPr>
          <p:cNvPr id="8" name="TextBox 7">
            <a:extLst>
              <a:ext uri="{FF2B5EF4-FFF2-40B4-BE49-F238E27FC236}">
                <a16:creationId xmlns:a16="http://schemas.microsoft.com/office/drawing/2014/main" id="{15A20ED0-C9FB-3E22-A45C-4E31FE1B117A}"/>
              </a:ext>
            </a:extLst>
          </p:cNvPr>
          <p:cNvSpPr txBox="1"/>
          <p:nvPr/>
        </p:nvSpPr>
        <p:spPr>
          <a:xfrm>
            <a:off x="6096000" y="127820"/>
            <a:ext cx="5928852" cy="400110"/>
          </a:xfrm>
          <a:prstGeom prst="rect">
            <a:avLst/>
          </a:prstGeom>
          <a:noFill/>
        </p:spPr>
        <p:txBody>
          <a:bodyPr wrap="square" lIns="91440" tIns="45720" rIns="91440" bIns="45720" anchor="t">
            <a:spAutoFit/>
          </a:bodyPr>
          <a:lstStyle/>
          <a:p>
            <a:r>
              <a:rPr lang="en-GB" sz="2000" b="1">
                <a:solidFill>
                  <a:schemeClr val="bg1"/>
                </a:solidFill>
                <a:latin typeface="Ubuntu"/>
              </a:rPr>
              <a:t>O</a:t>
            </a:r>
            <a:r>
              <a:rPr lang="en-GB" sz="2000" b="1">
                <a:solidFill>
                  <a:schemeClr val="bg1"/>
                </a:solidFill>
                <a:effectLst/>
                <a:latin typeface="Ubuntu"/>
              </a:rPr>
              <a:t>utline of key projects in Public Health Wales</a:t>
            </a:r>
            <a:endParaRPr lang="en-GB" sz="2000">
              <a:solidFill>
                <a:schemeClr val="bg1"/>
              </a:solidFill>
              <a:latin typeface="Ubuntu"/>
            </a:endParaRPr>
          </a:p>
        </p:txBody>
      </p:sp>
      <p:pic>
        <p:nvPicPr>
          <p:cNvPr id="3" name="Picture 2" descr="A close-up of a logo&#10;&#10;AI-generated content may be incorrect.">
            <a:extLst>
              <a:ext uri="{FF2B5EF4-FFF2-40B4-BE49-F238E27FC236}">
                <a16:creationId xmlns:a16="http://schemas.microsoft.com/office/drawing/2014/main" id="{3DC68F17-CE28-EC49-AA62-CD1FCFE0DA91}"/>
              </a:ext>
            </a:extLst>
          </p:cNvPr>
          <p:cNvPicPr>
            <a:picLocks noChangeAspect="1"/>
          </p:cNvPicPr>
          <p:nvPr/>
        </p:nvPicPr>
        <p:blipFill>
          <a:blip r:embed="rId3"/>
          <a:stretch>
            <a:fillRect/>
          </a:stretch>
        </p:blipFill>
        <p:spPr>
          <a:xfrm>
            <a:off x="419709" y="4325751"/>
            <a:ext cx="3027588" cy="457286"/>
          </a:xfrm>
          <a:prstGeom prst="rect">
            <a:avLst/>
          </a:prstGeom>
          <a:ln>
            <a:noFill/>
          </a:ln>
        </p:spPr>
      </p:pic>
      <p:pic>
        <p:nvPicPr>
          <p:cNvPr id="7" name="Picture 6" descr="A close-up of a logo&#10;&#10;AI-generated content may be incorrect.">
            <a:extLst>
              <a:ext uri="{FF2B5EF4-FFF2-40B4-BE49-F238E27FC236}">
                <a16:creationId xmlns:a16="http://schemas.microsoft.com/office/drawing/2014/main" id="{CB938DC2-4C63-36B3-5232-7ACE913F4407}"/>
              </a:ext>
            </a:extLst>
          </p:cNvPr>
          <p:cNvPicPr>
            <a:picLocks noChangeAspect="1"/>
          </p:cNvPicPr>
          <p:nvPr/>
        </p:nvPicPr>
        <p:blipFill>
          <a:blip r:embed="rId4"/>
          <a:stretch>
            <a:fillRect/>
          </a:stretch>
        </p:blipFill>
        <p:spPr>
          <a:xfrm>
            <a:off x="2834860" y="5017274"/>
            <a:ext cx="2389611" cy="847473"/>
          </a:xfrm>
          <a:prstGeom prst="rect">
            <a:avLst/>
          </a:prstGeom>
          <a:ln>
            <a:noFill/>
          </a:ln>
        </p:spPr>
      </p:pic>
      <p:pic>
        <p:nvPicPr>
          <p:cNvPr id="6" name="Picture 5" descr="A blue text on a white background&#10;&#10;AI-generated content may be incorrect.">
            <a:extLst>
              <a:ext uri="{FF2B5EF4-FFF2-40B4-BE49-F238E27FC236}">
                <a16:creationId xmlns:a16="http://schemas.microsoft.com/office/drawing/2014/main" id="{D2695FCC-A375-D970-06FF-6EA36E7068C0}"/>
              </a:ext>
            </a:extLst>
          </p:cNvPr>
          <p:cNvPicPr>
            <a:picLocks noChangeAspect="1"/>
          </p:cNvPicPr>
          <p:nvPr/>
        </p:nvPicPr>
        <p:blipFill>
          <a:blip r:embed="rId5"/>
          <a:stretch>
            <a:fillRect/>
          </a:stretch>
        </p:blipFill>
        <p:spPr>
          <a:xfrm>
            <a:off x="7069423" y="5187338"/>
            <a:ext cx="2276590" cy="745016"/>
          </a:xfrm>
          <a:prstGeom prst="rect">
            <a:avLst/>
          </a:prstGeom>
          <a:ln>
            <a:noFill/>
          </a:ln>
        </p:spPr>
      </p:pic>
      <p:pic>
        <p:nvPicPr>
          <p:cNvPr id="10" name="Picture 9" descr="A green and white logo&#10;&#10;AI-generated content may be incorrect.">
            <a:extLst>
              <a:ext uri="{FF2B5EF4-FFF2-40B4-BE49-F238E27FC236}">
                <a16:creationId xmlns:a16="http://schemas.microsoft.com/office/drawing/2014/main" id="{0302A94E-D138-F4F3-5CA5-F5B312C7CF2B}"/>
              </a:ext>
            </a:extLst>
          </p:cNvPr>
          <p:cNvPicPr>
            <a:picLocks noChangeAspect="1"/>
          </p:cNvPicPr>
          <p:nvPr/>
        </p:nvPicPr>
        <p:blipFill>
          <a:blip r:embed="rId6"/>
          <a:stretch>
            <a:fillRect/>
          </a:stretch>
        </p:blipFill>
        <p:spPr>
          <a:xfrm>
            <a:off x="5316836" y="4162879"/>
            <a:ext cx="1650695" cy="956841"/>
          </a:xfrm>
          <a:prstGeom prst="rect">
            <a:avLst/>
          </a:prstGeom>
          <a:ln>
            <a:noFill/>
          </a:ln>
        </p:spPr>
      </p:pic>
      <p:pic>
        <p:nvPicPr>
          <p:cNvPr id="12" name="Picture 11" descr="A blue and white logo&#10;&#10;AI-generated content may be incorrect.">
            <a:extLst>
              <a:ext uri="{FF2B5EF4-FFF2-40B4-BE49-F238E27FC236}">
                <a16:creationId xmlns:a16="http://schemas.microsoft.com/office/drawing/2014/main" id="{02ABF1C0-983F-120D-8100-58AAF4F3EF8B}"/>
              </a:ext>
            </a:extLst>
          </p:cNvPr>
          <p:cNvPicPr>
            <a:picLocks noChangeAspect="1"/>
          </p:cNvPicPr>
          <p:nvPr/>
        </p:nvPicPr>
        <p:blipFill>
          <a:blip r:embed="rId7"/>
          <a:stretch>
            <a:fillRect/>
          </a:stretch>
        </p:blipFill>
        <p:spPr>
          <a:xfrm>
            <a:off x="9330091" y="4240069"/>
            <a:ext cx="2228850" cy="628650"/>
          </a:xfrm>
          <a:prstGeom prst="rect">
            <a:avLst/>
          </a:prstGeom>
          <a:ln>
            <a:noFill/>
          </a:ln>
        </p:spPr>
      </p:pic>
    </p:spTree>
    <p:extLst>
      <p:ext uri="{BB962C8B-B14F-4D97-AF65-F5344CB8AC3E}">
        <p14:creationId xmlns:p14="http://schemas.microsoft.com/office/powerpoint/2010/main" val="2834888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31" name="object 31"/>
          <p:cNvSpPr txBox="1">
            <a:spLocks noGrp="1"/>
          </p:cNvSpPr>
          <p:nvPr>
            <p:ph type="title"/>
          </p:nvPr>
        </p:nvSpPr>
        <p:spPr>
          <a:xfrm>
            <a:off x="230948" y="814737"/>
            <a:ext cx="9868155" cy="1075847"/>
          </a:xfrm>
          <a:prstGeom prst="rect">
            <a:avLst/>
          </a:prstGeom>
        </p:spPr>
        <p:txBody>
          <a:bodyPr vert="horz" wrap="square" lIns="0" tIns="9627" rIns="0" bIns="0" rtlCol="0" anchor="t">
            <a:spAutoFit/>
          </a:bodyPr>
          <a:lstStyle/>
          <a:p>
            <a:pPr algn="l"/>
            <a:r>
              <a:rPr lang="en-GB" sz="1800" kern="150" dirty="0">
                <a:solidFill>
                  <a:srgbClr val="32528F"/>
                </a:solidFill>
                <a:effectLst/>
                <a:latin typeface="Ubuntu bold" panose="020B0804030602030204" pitchFamily="34" charset="0"/>
                <a:ea typeface="Yu Mincho"/>
                <a:cs typeface="Arial"/>
              </a:rPr>
              <a:t>A Mixed-Methods Evaluation of a Cross-Sectoral Partnership to Promote Mental Wellbeing in Wales</a:t>
            </a:r>
            <a:r>
              <a:rPr lang="en-GB" sz="1800" kern="150" dirty="0">
                <a:solidFill>
                  <a:srgbClr val="32528F"/>
                </a:solidFill>
                <a:latin typeface="Ubuntu bold" panose="020B0804030602030204" pitchFamily="34" charset="0"/>
                <a:ea typeface="Yu Mincho"/>
                <a:cs typeface="Arial"/>
              </a:rPr>
              <a:t> (</a:t>
            </a:r>
            <a:r>
              <a:rPr lang="en-GB" sz="1800" i="0" dirty="0">
                <a:solidFill>
                  <a:srgbClr val="32528F"/>
                </a:solidFill>
                <a:effectLst/>
                <a:latin typeface="Ubuntu bold" panose="020B0804030602030204" pitchFamily="34" charset="0"/>
              </a:rPr>
              <a:t>2022-2027) p.1</a:t>
            </a:r>
            <a:br>
              <a:rPr lang="en-GB" sz="1650" b="0" i="0" dirty="0">
                <a:effectLst/>
                <a:latin typeface="Ubuntu Light" panose="020B0304030602030204" pitchFamily="34" charset="0"/>
              </a:rPr>
            </a:br>
            <a:r>
              <a:rPr lang="en-GB" sz="1200" b="0" dirty="0">
                <a:solidFill>
                  <a:srgbClr val="32528F"/>
                </a:solidFill>
                <a:effectLst/>
                <a:latin typeface="Ubuntu" panose="020B0504030602030204" pitchFamily="34" charset="0"/>
              </a:rPr>
              <a:t>Dr Jack Walklett, Dr Alex Christensen, Dr Charlotte Grey, Dr Esther Mugweni, Emily van de Venter, Carol Owen &amp; Dr </a:t>
            </a:r>
            <a:r>
              <a:rPr lang="en-GB" sz="1200" b="0" dirty="0">
                <a:solidFill>
                  <a:srgbClr val="32528F"/>
                </a:solidFill>
                <a:latin typeface="Ubuntu" panose="020B0504030602030204" pitchFamily="34" charset="0"/>
              </a:rPr>
              <a:t>A</a:t>
            </a:r>
            <a:r>
              <a:rPr lang="en-GB" sz="1200" b="0" dirty="0">
                <a:solidFill>
                  <a:srgbClr val="32528F"/>
                </a:solidFill>
                <a:effectLst/>
                <a:latin typeface="Ubuntu" panose="020B0504030602030204" pitchFamily="34" charset="0"/>
              </a:rPr>
              <a:t>lisha Davies</a:t>
            </a:r>
            <a:br>
              <a:rPr lang="en-GB" sz="1200" b="0" i="0" dirty="0">
                <a:effectLst/>
                <a:latin typeface="Segoe UI" panose="020B0502040204020203" pitchFamily="34" charset="0"/>
              </a:rPr>
            </a:br>
            <a:br>
              <a:rPr lang="en-GB" sz="700" b="0" i="0" dirty="0">
                <a:effectLst/>
                <a:latin typeface="Segoe UI" panose="020B0502040204020203" pitchFamily="34" charset="0"/>
              </a:rPr>
            </a:br>
            <a:br>
              <a:rPr lang="en-GB" sz="700" b="0" i="0" dirty="0">
                <a:effectLst/>
                <a:latin typeface="Segoe UI" panose="020B0502040204020203" pitchFamily="34" charset="0"/>
              </a:rPr>
            </a:br>
            <a:endParaRPr lang="en-GB" sz="728" b="0" i="0" dirty="0">
              <a:solidFill>
                <a:srgbClr val="323130"/>
              </a:solidFill>
              <a:effectLst/>
              <a:latin typeface="Segoe UI" panose="020B0502040204020203" pitchFamily="34" charset="0"/>
            </a:endParaRPr>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230948" y="1699363"/>
            <a:ext cx="11730104" cy="2843855"/>
          </a:xfrm>
        </p:spPr>
        <p:txBody>
          <a:bodyPr wrap="square" lIns="0" tIns="0" rIns="0" bIns="0" anchor="t">
            <a:spAutoFit/>
          </a:bodyPr>
          <a:lstStyle/>
          <a:p>
            <a:pPr algn="l"/>
            <a:r>
              <a:rPr lang="en-GB" sz="1200" b="1" u="sng" dirty="0">
                <a:solidFill>
                  <a:srgbClr val="32528F"/>
                </a:solidFill>
                <a:latin typeface="Ubuntu"/>
              </a:rPr>
              <a:t>What was the challenge?</a:t>
            </a:r>
          </a:p>
          <a:p>
            <a:pPr algn="l"/>
            <a:endParaRPr lang="en-GB" sz="1200" b="1" u="sng" dirty="0">
              <a:solidFill>
                <a:srgbClr val="32528F"/>
              </a:solidFill>
              <a:latin typeface="Ubuntu"/>
            </a:endParaRPr>
          </a:p>
          <a:p>
            <a:pPr algn="l"/>
            <a:r>
              <a:rPr lang="en-GB" sz="1200" kern="150" dirty="0">
                <a:solidFill>
                  <a:srgbClr val="32528F"/>
                </a:solidFill>
                <a:effectLst/>
                <a:latin typeface="Ubuntu"/>
                <a:ea typeface="Yu Mincho"/>
                <a:cs typeface="Arial"/>
              </a:rPr>
              <a:t>Good mental wellbeing impacts upon both physical and mental health. Hapus is a population-level, multi-faceted approach to promoting mental wellbeing, being implemented in Wales from 2022-27 by Public Health Wales (PHW). One of the Hapus workstreams aims to establish a cross-sectoral strategic partnership to facilitate collective action across national partners to promote and protect the population’s mental wellbeing. This presentation details the first data collection points of a long-term evaluation of the partnership. </a:t>
            </a:r>
          </a:p>
          <a:p>
            <a:pPr algn="l"/>
            <a:endParaRPr lang="en-GB" sz="1200" b="1" u="sng" dirty="0">
              <a:solidFill>
                <a:srgbClr val="32528F"/>
              </a:solidFill>
              <a:latin typeface="Ubuntu"/>
            </a:endParaRPr>
          </a:p>
          <a:p>
            <a:pPr algn="l"/>
            <a:r>
              <a:rPr lang="en-GB" sz="1200" b="1" u="sng" dirty="0">
                <a:solidFill>
                  <a:srgbClr val="32528F"/>
                </a:solidFill>
                <a:latin typeface="Ubuntu"/>
              </a:rPr>
              <a:t>What was done?</a:t>
            </a:r>
          </a:p>
          <a:p>
            <a:pPr algn="l"/>
            <a:endParaRPr lang="en-GB" sz="1200" b="1" u="sng" dirty="0">
              <a:solidFill>
                <a:srgbClr val="32528F"/>
              </a:solidFill>
              <a:latin typeface="Ubuntu"/>
            </a:endParaRPr>
          </a:p>
          <a:p>
            <a:pPr algn="l"/>
            <a:r>
              <a:rPr lang="en-GB" sz="1200" kern="150" dirty="0">
                <a:solidFill>
                  <a:srgbClr val="32528F"/>
                </a:solidFill>
                <a:effectLst/>
                <a:latin typeface="Ubuntu"/>
                <a:ea typeface="Yu Mincho"/>
                <a:cs typeface="Arial"/>
              </a:rPr>
              <a:t>In-depth interviews were conducted with representatives of the strategic partners to explore their organisation’s role in promoting mental wellbeing in Wales and the impact of joining the partnership. Eight of the twelve organisations engaged in the partnership since 2022 were interviewed. Interviews were supplemented by a survey of strategic partner staff to further explore these areas and assess the value of the partnership, using the Partnership Analysis Tool. Representatives from all twelve organisations were invited to complete the online survey. </a:t>
            </a:r>
          </a:p>
          <a:p>
            <a:pPr algn="l"/>
            <a:endParaRPr lang="en-GB" sz="1455" b="1" i="1" u="sng" dirty="0">
              <a:solidFill>
                <a:schemeClr val="accent3"/>
              </a:solidFill>
            </a:endParaRPr>
          </a:p>
          <a:p>
            <a:endParaRPr lang="en-GB" dirty="0">
              <a:highlight>
                <a:srgbClr val="FFFF00"/>
              </a:highlight>
            </a:endParaRPr>
          </a:p>
        </p:txBody>
      </p:sp>
      <p:sp>
        <p:nvSpPr>
          <p:cNvPr id="3" name="TextBox 2">
            <a:extLst>
              <a:ext uri="{FF2B5EF4-FFF2-40B4-BE49-F238E27FC236}">
                <a16:creationId xmlns:a16="http://schemas.microsoft.com/office/drawing/2014/main" id="{14932642-848D-28A5-D8D3-1EA03445D45C}"/>
              </a:ext>
            </a:extLst>
          </p:cNvPr>
          <p:cNvSpPr txBox="1"/>
          <p:nvPr/>
        </p:nvSpPr>
        <p:spPr>
          <a:xfrm>
            <a:off x="4608576" y="104123"/>
            <a:ext cx="7451725" cy="369332"/>
          </a:xfrm>
          <a:prstGeom prst="rect">
            <a:avLst/>
          </a:prstGeom>
          <a:noFill/>
        </p:spPr>
        <p:txBody>
          <a:bodyPr wrap="square" lIns="91440" tIns="45720" rIns="91440" bIns="45720" anchor="t">
            <a:spAutoFit/>
          </a:bodyPr>
          <a:lstStyle/>
          <a:p>
            <a:r>
              <a:rPr lang="en-GB" b="1" dirty="0">
                <a:solidFill>
                  <a:schemeClr val="bg1"/>
                </a:solidFill>
                <a:latin typeface="Ubuntu"/>
              </a:rPr>
              <a:t>Supporting our priorities - Promoting mental and social well-being</a:t>
            </a:r>
          </a:p>
        </p:txBody>
      </p:sp>
    </p:spTree>
    <p:extLst>
      <p:ext uri="{BB962C8B-B14F-4D97-AF65-F5344CB8AC3E}">
        <p14:creationId xmlns:p14="http://schemas.microsoft.com/office/powerpoint/2010/main" val="3215027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AA735D-1807-FEBA-9F7A-F8FD0136686D}"/>
              </a:ext>
            </a:extLst>
          </p:cNvPr>
          <p:cNvSpPr>
            <a:spLocks noGrp="1"/>
          </p:cNvSpPr>
          <p:nvPr>
            <p:ph type="body" idx="1"/>
          </p:nvPr>
        </p:nvSpPr>
        <p:spPr>
          <a:xfrm>
            <a:off x="432394" y="1933628"/>
            <a:ext cx="11327212" cy="2650726"/>
          </a:xfrm>
        </p:spPr>
        <p:txBody>
          <a:bodyPr/>
          <a:lstStyle/>
          <a:p>
            <a:pPr algn="l"/>
            <a:r>
              <a:rPr lang="en-GB" sz="1200" b="1" u="sng" dirty="0">
                <a:solidFill>
                  <a:srgbClr val="32528F"/>
                </a:solidFill>
                <a:latin typeface="Ubuntu"/>
              </a:rPr>
              <a:t>What was the outcome?</a:t>
            </a:r>
          </a:p>
          <a:p>
            <a:pPr algn="l"/>
            <a:endParaRPr lang="en-GB" sz="1200" b="1" i="1" u="sng" dirty="0">
              <a:solidFill>
                <a:srgbClr val="32528F"/>
              </a:solidFill>
              <a:latin typeface="Ubuntu"/>
            </a:endParaRPr>
          </a:p>
          <a:p>
            <a:pPr algn="l"/>
            <a:r>
              <a:rPr lang="en-GB" sz="1200" kern="150" dirty="0">
                <a:solidFill>
                  <a:srgbClr val="32528F"/>
                </a:solidFill>
                <a:effectLst/>
                <a:latin typeface="Ubuntu"/>
                <a:ea typeface="Yu Mincho"/>
                <a:cs typeface="Arial"/>
              </a:rPr>
              <a:t>Data is currently being analysed. Early themes indicate that the partnership has improved members’ understanding of mental wellbeing. Hapus has facilitated new connections between partners and supported them to refine, sustain and widen the reach of mental wellbeing-promoting activities. Partners have suggested how PHW can best support them moving forward. </a:t>
            </a:r>
          </a:p>
          <a:p>
            <a:pPr algn="l"/>
            <a:endParaRPr lang="en-GB" sz="1200" kern="150" dirty="0">
              <a:solidFill>
                <a:srgbClr val="32528F"/>
              </a:solidFill>
              <a:effectLst/>
              <a:latin typeface="Ubuntu"/>
              <a:ea typeface="Yu Mincho" panose="02020400000000000000" pitchFamily="18" charset="-128"/>
              <a:cs typeface="Arial" panose="020B0604020202020204" pitchFamily="34" charset="0"/>
            </a:endParaRPr>
          </a:p>
          <a:p>
            <a:pPr algn="l"/>
            <a:r>
              <a:rPr lang="en-GB" sz="1200" kern="150" dirty="0">
                <a:solidFill>
                  <a:srgbClr val="32528F"/>
                </a:solidFill>
                <a:effectLst/>
                <a:latin typeface="Ubuntu"/>
                <a:ea typeface="Yu Mincho"/>
                <a:cs typeface="Arial"/>
              </a:rPr>
              <a:t>To date, the partnership has been beneficial to most organisations involved. In its early stage, Hapus has led to a shared understanding of mental wellbeing and facilitated and strengthened partnerships across sectors. A key role for PHW will be the dissemination of evidence around mental wellbeing-promoting activities and defining partner roles in Hapus. With cross-sectoral action being a potential approach to influencing complex public health challenges, the findings from this evaluation may inform practitioners in their efforts to facilitate partnership working in mental wellbeing and other areas of public health. </a:t>
            </a:r>
            <a:endParaRPr lang="en-GB" sz="1200" b="1" i="1" u="sng" kern="150" dirty="0">
              <a:solidFill>
                <a:srgbClr val="32528F"/>
              </a:solidFill>
              <a:latin typeface="Ubuntu"/>
              <a:ea typeface="Yu Mincho"/>
              <a:cs typeface="Arial"/>
            </a:endParaRPr>
          </a:p>
          <a:p>
            <a:pPr algn="l"/>
            <a:endParaRPr lang="en-GB" sz="1600" b="1" i="1" u="sng" dirty="0">
              <a:solidFill>
                <a:srgbClr val="32528F"/>
              </a:solidFill>
              <a:latin typeface="Ubuntu"/>
            </a:endParaRPr>
          </a:p>
          <a:p>
            <a:endParaRPr lang="en-GB" sz="1100" dirty="0">
              <a:solidFill>
                <a:schemeClr val="tx1"/>
              </a:solidFill>
              <a:effectLst/>
              <a:latin typeface="Ubuntu Light" panose="020B0304030602030204" pitchFamily="34" charset="0"/>
            </a:endParaRPr>
          </a:p>
          <a:p>
            <a:endParaRPr lang="en-GB" sz="1100" b="0" u="sng" dirty="0">
              <a:solidFill>
                <a:schemeClr val="tx1"/>
              </a:solidFill>
              <a:effectLst/>
              <a:latin typeface="Ubuntu Light" panose="020B0304030602030204" pitchFamily="34" charset="0"/>
            </a:endParaRPr>
          </a:p>
          <a:p>
            <a:endParaRPr lang="en-GB" dirty="0"/>
          </a:p>
        </p:txBody>
      </p:sp>
      <p:sp>
        <p:nvSpPr>
          <p:cNvPr id="4" name="object 31">
            <a:extLst>
              <a:ext uri="{FF2B5EF4-FFF2-40B4-BE49-F238E27FC236}">
                <a16:creationId xmlns:a16="http://schemas.microsoft.com/office/drawing/2014/main" id="{0B34AFE9-E9D9-83EF-AF92-3F4D7E90655F}"/>
              </a:ext>
            </a:extLst>
          </p:cNvPr>
          <p:cNvSpPr txBox="1">
            <a:spLocks/>
          </p:cNvSpPr>
          <p:nvPr/>
        </p:nvSpPr>
        <p:spPr>
          <a:xfrm>
            <a:off x="468548" y="954121"/>
            <a:ext cx="9868155" cy="1075847"/>
          </a:xfrm>
          <a:prstGeom prst="rect">
            <a:avLst/>
          </a:prstGeom>
        </p:spPr>
        <p:txBody>
          <a:bodyPr vert="horz" wrap="square" lIns="0" tIns="9627" rIns="0" bIns="0" rtlCol="0" anchor="t">
            <a:spAutoFit/>
          </a:bodyPr>
          <a:lstStyle>
            <a:lvl1pPr>
              <a:defRPr sz="3639" b="1" i="0">
                <a:solidFill>
                  <a:srgbClr val="315083"/>
                </a:solidFill>
                <a:latin typeface="Ubuntu"/>
                <a:ea typeface="+mj-ea"/>
                <a:cs typeface="Ubuntu"/>
              </a:defRPr>
            </a:lvl1pPr>
          </a:lstStyle>
          <a:p>
            <a:pPr algn="l"/>
            <a:r>
              <a:rPr lang="en-GB" sz="1800" kern="150" dirty="0">
                <a:solidFill>
                  <a:srgbClr val="32528F"/>
                </a:solidFill>
                <a:latin typeface="Ubuntu bold" panose="020B0804030602030204" pitchFamily="34" charset="0"/>
                <a:ea typeface="Yu Mincho"/>
                <a:cs typeface="Arial"/>
              </a:rPr>
              <a:t>A Mixed-Methods Evaluation of a Cross-Sectoral Partnership to Promote Mental Wellbeing in Wales (</a:t>
            </a:r>
            <a:r>
              <a:rPr lang="en-GB" sz="1800" kern="0" dirty="0">
                <a:solidFill>
                  <a:srgbClr val="32528F"/>
                </a:solidFill>
                <a:latin typeface="Ubuntu bold" panose="020B0804030602030204" pitchFamily="34" charset="0"/>
              </a:rPr>
              <a:t>2022-2027) p.2</a:t>
            </a:r>
            <a:br>
              <a:rPr lang="en-GB" sz="1650" b="0" kern="0" dirty="0">
                <a:latin typeface="Ubuntu Light" panose="020B0304030602030204" pitchFamily="34" charset="0"/>
              </a:rPr>
            </a:br>
            <a:r>
              <a:rPr lang="en-GB" sz="1200" b="0" kern="0" dirty="0">
                <a:solidFill>
                  <a:srgbClr val="32528F"/>
                </a:solidFill>
                <a:latin typeface="Ubuntu" panose="020B0504030602030204" pitchFamily="34" charset="0"/>
              </a:rPr>
              <a:t>Dr Jack Walklett, Dr Alex Christensen, Dr Charlotte Grey, Dr Esther Mugweni, Emily van de Venter, Carol Owen &amp; Dr Alisha Davies</a:t>
            </a:r>
            <a:br>
              <a:rPr lang="en-GB" sz="1200" b="0" kern="0" dirty="0">
                <a:latin typeface="Segoe UI" panose="020B0502040204020203" pitchFamily="34" charset="0"/>
              </a:rPr>
            </a:br>
            <a:br>
              <a:rPr lang="en-GB" sz="700" b="0" kern="0" dirty="0">
                <a:latin typeface="Segoe UI" panose="020B0502040204020203" pitchFamily="34" charset="0"/>
              </a:rPr>
            </a:br>
            <a:br>
              <a:rPr lang="en-GB" sz="700" b="0" kern="0" dirty="0">
                <a:latin typeface="Segoe UI" panose="020B0502040204020203" pitchFamily="34" charset="0"/>
              </a:rPr>
            </a:br>
            <a:endParaRPr lang="en-GB" sz="728" b="0" kern="0" dirty="0">
              <a:solidFill>
                <a:srgbClr val="323130"/>
              </a:solidFill>
              <a:latin typeface="Segoe UI" panose="020B0502040204020203" pitchFamily="34" charset="0"/>
            </a:endParaRPr>
          </a:p>
        </p:txBody>
      </p:sp>
      <p:sp>
        <p:nvSpPr>
          <p:cNvPr id="5" name="TextBox 4">
            <a:extLst>
              <a:ext uri="{FF2B5EF4-FFF2-40B4-BE49-F238E27FC236}">
                <a16:creationId xmlns:a16="http://schemas.microsoft.com/office/drawing/2014/main" id="{A271ABE7-5E3D-1F4F-FA3E-9C28FB65C326}"/>
              </a:ext>
            </a:extLst>
          </p:cNvPr>
          <p:cNvSpPr txBox="1"/>
          <p:nvPr/>
        </p:nvSpPr>
        <p:spPr>
          <a:xfrm>
            <a:off x="5063290" y="134076"/>
            <a:ext cx="7289826" cy="338554"/>
          </a:xfrm>
          <a:prstGeom prst="rect">
            <a:avLst/>
          </a:prstGeom>
          <a:noFill/>
        </p:spPr>
        <p:txBody>
          <a:bodyPr wrap="square" lIns="91440" tIns="45720" rIns="91440" bIns="45720" rtlCol="0" anchor="t">
            <a:spAutoFit/>
          </a:bodyPr>
          <a:lstStyle/>
          <a:p>
            <a:r>
              <a:rPr lang="en-GB" sz="1600" b="1" dirty="0">
                <a:solidFill>
                  <a:schemeClr val="bg1"/>
                </a:solidFill>
                <a:latin typeface="Ubuntu"/>
              </a:rPr>
              <a:t>Supporting our priorities - Influencing the wider determinants of health</a:t>
            </a:r>
          </a:p>
        </p:txBody>
      </p:sp>
    </p:spTree>
    <p:extLst>
      <p:ext uri="{BB962C8B-B14F-4D97-AF65-F5344CB8AC3E}">
        <p14:creationId xmlns:p14="http://schemas.microsoft.com/office/powerpoint/2010/main" val="4271617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31" name="object 31"/>
          <p:cNvSpPr txBox="1">
            <a:spLocks noGrp="1"/>
          </p:cNvSpPr>
          <p:nvPr>
            <p:ph type="title"/>
          </p:nvPr>
        </p:nvSpPr>
        <p:spPr>
          <a:xfrm>
            <a:off x="468548" y="1119969"/>
            <a:ext cx="11072647" cy="681658"/>
          </a:xfrm>
          <a:prstGeom prst="rect">
            <a:avLst/>
          </a:prstGeom>
        </p:spPr>
        <p:txBody>
          <a:bodyPr vert="horz" wrap="square" lIns="0" tIns="9627" rIns="0" bIns="0" rtlCol="0">
            <a:spAutoFit/>
          </a:bodyPr>
          <a:lstStyle/>
          <a:p>
            <a:pPr marL="7702">
              <a:spcBef>
                <a:spcPts val="76"/>
              </a:spcBef>
            </a:pPr>
            <a:br>
              <a:rPr lang="en-GB" sz="2183"/>
            </a:br>
            <a:endParaRPr lang="en-GB" sz="2183" spc="-12"/>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398538" y="866418"/>
            <a:ext cx="10552602" cy="923330"/>
          </a:xfrm>
        </p:spPr>
        <p:txBody>
          <a:bodyPr wrap="square" lIns="0" tIns="0" rIns="0" bIns="0" anchor="t">
            <a:spAutoFit/>
          </a:bodyPr>
          <a:lstStyle/>
          <a:p>
            <a:pPr algn="just"/>
            <a:r>
              <a:rPr lang="en-GB" sz="1800" b="1" kern="150" dirty="0">
                <a:solidFill>
                  <a:srgbClr val="32528F"/>
                </a:solidFill>
                <a:effectLst/>
                <a:latin typeface="Ubuntu"/>
                <a:ea typeface="Yu Mincho"/>
                <a:cs typeface="Arial"/>
              </a:rPr>
              <a:t>The Networked Data Lab Wales: Impact of hospital to Healthier Homes on health study protocol. (2024) p1. </a:t>
            </a:r>
          </a:p>
          <a:p>
            <a:r>
              <a:rPr lang="en-GB" sz="1200" dirty="0">
                <a:solidFill>
                  <a:srgbClr val="32528F"/>
                </a:solidFill>
                <a:latin typeface="Ubuntu" panose="020B0504030602030204" pitchFamily="34" charset="0"/>
              </a:rPr>
              <a:t>Jerlyn Peh, Laura Bentley, Manar AlShams, Giles Greene, Ashley Akbari, Claire Newman, Owen Davies, Emma Taylor-Collins, Walid </a:t>
            </a:r>
            <a:r>
              <a:rPr lang="en-GB" sz="1200" dirty="0" err="1">
                <a:solidFill>
                  <a:srgbClr val="32528F"/>
                </a:solidFill>
                <a:latin typeface="Ubuntu" panose="020B0504030602030204" pitchFamily="34" charset="0"/>
              </a:rPr>
              <a:t>Chehtane</a:t>
            </a:r>
            <a:r>
              <a:rPr lang="en-GB" sz="1200" dirty="0">
                <a:solidFill>
                  <a:srgbClr val="32528F"/>
                </a:solidFill>
                <a:latin typeface="Ubuntu" panose="020B0504030602030204" pitchFamily="34" charset="0"/>
              </a:rPr>
              <a:t>, Gareth john, Joanna Dundon &amp; Alisha Davies</a:t>
            </a:r>
          </a:p>
        </p:txBody>
      </p:sp>
      <p:sp>
        <p:nvSpPr>
          <p:cNvPr id="3" name="TextBox 2">
            <a:extLst>
              <a:ext uri="{FF2B5EF4-FFF2-40B4-BE49-F238E27FC236}">
                <a16:creationId xmlns:a16="http://schemas.microsoft.com/office/drawing/2014/main" id="{C228588F-6DFB-844F-157C-4EB952945D31}"/>
              </a:ext>
            </a:extLst>
          </p:cNvPr>
          <p:cNvSpPr txBox="1"/>
          <p:nvPr/>
        </p:nvSpPr>
        <p:spPr>
          <a:xfrm>
            <a:off x="309799" y="1870886"/>
            <a:ext cx="11761083" cy="3785652"/>
          </a:xfrm>
          <a:prstGeom prst="rect">
            <a:avLst/>
          </a:prstGeom>
          <a:noFill/>
        </p:spPr>
        <p:txBody>
          <a:bodyPr wrap="square" lIns="91440" tIns="45720" rIns="91440" bIns="45720" anchor="t">
            <a:spAutoFit/>
          </a:bodyPr>
          <a:lstStyle/>
          <a:p>
            <a:pPr algn="l"/>
            <a:r>
              <a:rPr lang="en-GB" sz="1200" b="1" u="sng" dirty="0">
                <a:solidFill>
                  <a:srgbClr val="32528F"/>
                </a:solidFill>
                <a:latin typeface="Ubuntu"/>
              </a:rPr>
              <a:t>What was the challenge?</a:t>
            </a:r>
            <a:endParaRPr lang="en-GB" sz="1200" b="1" u="sng" dirty="0">
              <a:solidFill>
                <a:srgbClr val="32528F"/>
              </a:solidFill>
              <a:latin typeface="Ubuntu"/>
              <a:ea typeface="Calibri"/>
              <a:cs typeface="Calibri"/>
            </a:endParaRPr>
          </a:p>
          <a:p>
            <a:pPr algn="l"/>
            <a:endParaRPr lang="en-GB" sz="1200" b="1" u="sng" dirty="0">
              <a:solidFill>
                <a:srgbClr val="32528F"/>
              </a:solidFill>
              <a:latin typeface="Ubuntu"/>
              <a:ea typeface="Calibri"/>
              <a:cs typeface="Calibri"/>
            </a:endParaRPr>
          </a:p>
          <a:p>
            <a:pPr algn="l"/>
            <a:r>
              <a:rPr lang="en-GB" sz="1200" kern="150" dirty="0">
                <a:solidFill>
                  <a:srgbClr val="32528F"/>
                </a:solidFill>
                <a:effectLst/>
                <a:latin typeface="Ubuntu"/>
                <a:ea typeface="Yu Mincho"/>
                <a:cs typeface="Arial"/>
              </a:rPr>
              <a:t>In line with the aims of A Healthier Wales, services should endeavour to support individuals to live safely and independently at home through a collaborative approach. Community-based services are encouraged to support individuals at home to reduce hospital pressure. Care and Repair Cymru (C&amp;RC), a primary provider of private home adaptations in Wales, plays a vital role in this effort. Their national Hospital to Healthier Homes programme (H2HH) facilitates hospital discharges for individuals aged 60 and over to a safe home environment by adding home adaptations to enable patients to live independently and safely after discharge.</a:t>
            </a:r>
          </a:p>
          <a:p>
            <a:pPr algn="l"/>
            <a:endParaRPr lang="en-GB" sz="1200" b="1" u="sng" dirty="0">
              <a:solidFill>
                <a:srgbClr val="32528F"/>
              </a:solidFill>
              <a:latin typeface="Ubuntu"/>
              <a:ea typeface="Calibri"/>
              <a:cs typeface="Calibri"/>
            </a:endParaRPr>
          </a:p>
          <a:p>
            <a:pPr algn="l"/>
            <a:r>
              <a:rPr lang="en-GB" sz="1200" b="1" u="sng" dirty="0">
                <a:solidFill>
                  <a:srgbClr val="32528F"/>
                </a:solidFill>
                <a:latin typeface="Ubuntu"/>
              </a:rPr>
              <a:t>What was done?</a:t>
            </a:r>
          </a:p>
          <a:p>
            <a:pPr algn="l"/>
            <a:endParaRPr lang="en-GB" sz="1200" b="1" u="sng" dirty="0">
              <a:solidFill>
                <a:srgbClr val="32528F"/>
              </a:solidFill>
              <a:latin typeface="Ubuntu"/>
              <a:ea typeface="Calibri"/>
              <a:cs typeface="Calibri"/>
            </a:endParaRPr>
          </a:p>
          <a:p>
            <a:pPr algn="l"/>
            <a:r>
              <a:rPr lang="en-GB" sz="1200" kern="150" dirty="0">
                <a:solidFill>
                  <a:srgbClr val="32528F"/>
                </a:solidFill>
                <a:effectLst/>
                <a:latin typeface="Ubuntu"/>
                <a:ea typeface="Yu Mincho"/>
                <a:cs typeface="Arial"/>
              </a:rPr>
              <a:t>This is a longitudinal observational cohort study of individuals who received C&amp;RC’s H2HH program between January 2019 and March 2023. This population will be linked to demographic, primary care and secondary care data sources within the Secure Anonymised Information Linkage (SAIL) Databank to address the following objectives:</a:t>
            </a:r>
          </a:p>
          <a:p>
            <a:pPr algn="l"/>
            <a:endParaRPr lang="en-GB" sz="1200" kern="150" dirty="0">
              <a:solidFill>
                <a:srgbClr val="32528F"/>
              </a:solidFill>
              <a:effectLst/>
              <a:latin typeface="Ubuntu"/>
              <a:ea typeface="Times New Roman" panose="02020603050405020304" pitchFamily="18" charset="0"/>
            </a:endParaRPr>
          </a:p>
          <a:p>
            <a:pPr marL="207645" lvl="0" indent="-207645" algn="just">
              <a:buFont typeface="+mj-lt"/>
              <a:buAutoNum type="arabicPeriod"/>
            </a:pPr>
            <a:r>
              <a:rPr lang="en-GB" sz="1200" kern="150" dirty="0">
                <a:solidFill>
                  <a:srgbClr val="32528F"/>
                </a:solidFill>
                <a:effectLst/>
                <a:latin typeface="Ubuntu"/>
                <a:ea typeface="Yu Mincho"/>
                <a:cs typeface="Arial"/>
              </a:rPr>
              <a:t>Describe trends in demographics, health and housing quality.</a:t>
            </a:r>
          </a:p>
          <a:p>
            <a:pPr marL="207645" lvl="0" indent="-207645" algn="just">
              <a:buFont typeface="+mj-lt"/>
              <a:buAutoNum type="arabicPeriod"/>
            </a:pPr>
            <a:r>
              <a:rPr lang="en-GB" sz="1200" kern="150" dirty="0">
                <a:solidFill>
                  <a:srgbClr val="32528F"/>
                </a:solidFill>
                <a:effectLst/>
                <a:latin typeface="Ubuntu"/>
                <a:ea typeface="Yu Mincho"/>
                <a:cs typeface="Arial"/>
              </a:rPr>
              <a:t>Describe the number of new and repeat C&amp;RC clients introduced through H2HH over time.</a:t>
            </a:r>
          </a:p>
          <a:p>
            <a:pPr marL="207645" lvl="0" indent="-207645" algn="just">
              <a:buFont typeface="+mj-lt"/>
              <a:buAutoNum type="arabicPeriod"/>
            </a:pPr>
            <a:r>
              <a:rPr lang="en-GB" sz="1200" kern="150" dirty="0">
                <a:solidFill>
                  <a:srgbClr val="32528F"/>
                </a:solidFill>
                <a:effectLst/>
                <a:latin typeface="Ubuntu"/>
                <a:ea typeface="Yu Mincho"/>
                <a:cs typeface="Arial"/>
              </a:rPr>
              <a:t>Describe the trends in reasons for hospital admissions resulting in any H2HH support overall and by demographics, geographical area, health and housing factors.</a:t>
            </a:r>
          </a:p>
          <a:p>
            <a:pPr marL="207645" lvl="0" indent="-207645" algn="just">
              <a:buFont typeface="+mj-lt"/>
              <a:buAutoNum type="arabicPeriod"/>
            </a:pPr>
            <a:r>
              <a:rPr lang="en-GB" sz="1200" kern="150" dirty="0">
                <a:solidFill>
                  <a:srgbClr val="32528F"/>
                </a:solidFill>
                <a:effectLst/>
                <a:latin typeface="Ubuntu"/>
                <a:ea typeface="Yu Mincho"/>
                <a:cs typeface="Arial"/>
              </a:rPr>
              <a:t>Describe the difference in the proportion of hospital admissions with an emergency hospital readmission (for any reason and falls) within 30 days of discharge between the study population and the matched cohort.</a:t>
            </a:r>
          </a:p>
          <a:p>
            <a:pPr marL="207645" lvl="0" indent="-207645" algn="just">
              <a:buFont typeface="+mj-lt"/>
              <a:buAutoNum type="arabicPeriod"/>
            </a:pPr>
            <a:endParaRPr lang="en-GB" sz="1200" kern="150" dirty="0">
              <a:solidFill>
                <a:srgbClr val="32528F"/>
              </a:solidFill>
              <a:effectLst/>
              <a:latin typeface="Ubuntu"/>
              <a:ea typeface="Times New Roman" panose="02020603050405020304" pitchFamily="18" charset="0"/>
            </a:endParaRPr>
          </a:p>
          <a:p>
            <a:pPr marL="265430" algn="just"/>
            <a:r>
              <a:rPr lang="en-GB" sz="1200" kern="150" dirty="0">
                <a:solidFill>
                  <a:srgbClr val="32528F"/>
                </a:solidFill>
                <a:effectLst/>
                <a:latin typeface="Ubuntu"/>
                <a:ea typeface="Yu Mincho"/>
                <a:cs typeface="Arial"/>
              </a:rPr>
              <a:t> An age, sex, local authority and frailty-matched cohort with similar admission dates will be created for comparison.</a:t>
            </a:r>
          </a:p>
        </p:txBody>
      </p:sp>
      <p:sp>
        <p:nvSpPr>
          <p:cNvPr id="2" name="TextBox 1">
            <a:extLst>
              <a:ext uri="{FF2B5EF4-FFF2-40B4-BE49-F238E27FC236}">
                <a16:creationId xmlns:a16="http://schemas.microsoft.com/office/drawing/2014/main" id="{FF040788-BB71-404F-1F5B-33E182EBFA66}"/>
              </a:ext>
            </a:extLst>
          </p:cNvPr>
          <p:cNvSpPr txBox="1"/>
          <p:nvPr/>
        </p:nvSpPr>
        <p:spPr>
          <a:xfrm>
            <a:off x="5063290" y="134076"/>
            <a:ext cx="7289826" cy="338554"/>
          </a:xfrm>
          <a:prstGeom prst="rect">
            <a:avLst/>
          </a:prstGeom>
          <a:noFill/>
        </p:spPr>
        <p:txBody>
          <a:bodyPr wrap="square" lIns="91440" tIns="45720" rIns="91440" bIns="45720" rtlCol="0" anchor="t">
            <a:spAutoFit/>
          </a:bodyPr>
          <a:lstStyle/>
          <a:p>
            <a:r>
              <a:rPr lang="en-GB" sz="1600" b="1" dirty="0">
                <a:solidFill>
                  <a:schemeClr val="bg1"/>
                </a:solidFill>
                <a:latin typeface="Ubuntu"/>
              </a:rPr>
              <a:t>Supporting our priorities - Influencing the wider determinants of health</a:t>
            </a:r>
          </a:p>
        </p:txBody>
      </p:sp>
    </p:spTree>
    <p:extLst>
      <p:ext uri="{BB962C8B-B14F-4D97-AF65-F5344CB8AC3E}">
        <p14:creationId xmlns:p14="http://schemas.microsoft.com/office/powerpoint/2010/main" val="890479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A5B383-88BD-464A-5DCA-1F89538968E9}"/>
              </a:ext>
            </a:extLst>
          </p:cNvPr>
          <p:cNvSpPr>
            <a:spLocks noGrp="1"/>
          </p:cNvSpPr>
          <p:nvPr>
            <p:ph type="body" idx="1"/>
          </p:nvPr>
        </p:nvSpPr>
        <p:spPr>
          <a:xfrm>
            <a:off x="468313" y="2107364"/>
            <a:ext cx="11382076" cy="2496837"/>
          </a:xfrm>
        </p:spPr>
        <p:txBody>
          <a:bodyPr/>
          <a:lstStyle/>
          <a:p>
            <a:pPr algn="l"/>
            <a:r>
              <a:rPr lang="en-GB" sz="1200" b="1" u="sng" dirty="0">
                <a:solidFill>
                  <a:srgbClr val="32528F"/>
                </a:solidFill>
                <a:latin typeface="Ubuntu"/>
              </a:rPr>
              <a:t>What was the outcome?</a:t>
            </a:r>
            <a:endParaRPr lang="en-GB" sz="1200" b="1" u="sng" dirty="0">
              <a:solidFill>
                <a:srgbClr val="32528F"/>
              </a:solidFill>
              <a:latin typeface="Ubuntu"/>
              <a:ea typeface="Calibri"/>
              <a:cs typeface="Calibri"/>
            </a:endParaRPr>
          </a:p>
          <a:p>
            <a:pPr algn="l"/>
            <a:endParaRPr lang="en-GB" sz="1200" b="1" u="sng" dirty="0">
              <a:solidFill>
                <a:srgbClr val="32528F"/>
              </a:solidFill>
              <a:latin typeface="Ubuntu"/>
              <a:ea typeface="Calibri"/>
              <a:cs typeface="Calibri"/>
            </a:endParaRPr>
          </a:p>
          <a:p>
            <a:pPr algn="l"/>
            <a:r>
              <a:rPr lang="en-GB" sz="1200" kern="150" dirty="0">
                <a:solidFill>
                  <a:srgbClr val="32528F"/>
                </a:solidFill>
                <a:effectLst/>
                <a:latin typeface="Ubuntu"/>
                <a:ea typeface="Yu Mincho"/>
                <a:cs typeface="Arial"/>
              </a:rPr>
              <a:t>We will be reporting proportions of the study population by age, sex, deprivation quintile, rurality, number of long-term conditions, frailty and housing quality. Where data quantity allows, changes in these characteristics over time will also be reported. Reasons for hospital admissions resulting in H2HH support will be categorised and reported as counts and proportions, both overall and trends over time. Differences in the proportion of hospital readmissions due to falls and other reasons between H2HH recipients and controls will also be reported within 30 days after discharge.</a:t>
            </a:r>
          </a:p>
          <a:p>
            <a:pPr algn="l"/>
            <a:endParaRPr lang="en-GB" sz="1200" kern="150" dirty="0">
              <a:solidFill>
                <a:srgbClr val="32528F"/>
              </a:solidFill>
              <a:effectLst/>
              <a:latin typeface="Ubuntu"/>
              <a:ea typeface="Yu Mincho" panose="02020400000000000000" pitchFamily="18" charset="-128"/>
              <a:cs typeface="Arial" panose="020B0604020202020204" pitchFamily="34" charset="0"/>
            </a:endParaRPr>
          </a:p>
          <a:p>
            <a:pPr algn="l"/>
            <a:r>
              <a:rPr lang="en-GB" sz="1200" kern="150" dirty="0">
                <a:solidFill>
                  <a:srgbClr val="32528F"/>
                </a:solidFill>
                <a:effectLst/>
                <a:latin typeface="Ubuntu"/>
                <a:ea typeface="Yu Mincho"/>
                <a:cs typeface="Arial"/>
              </a:rPr>
              <a:t>This research will provide valuable insights to local and national stakeholders interested in understanding which health and social care interventions are effective, especially as funding for these services is a limited resource. Our analysis will demonstrate the demographic distribution, health service use, and housing quality of C&amp;RC clients who received support from the H2HH program over time. Additionally, our analysis will assess if H2HH has had any impact on health and health service outcomes as evidence of its impact.</a:t>
            </a:r>
          </a:p>
          <a:p>
            <a:pPr algn="l"/>
            <a:endParaRPr lang="en-GB" sz="1600" kern="150" dirty="0">
              <a:solidFill>
                <a:srgbClr val="32528F"/>
              </a:solidFill>
              <a:effectLst/>
              <a:latin typeface="Ubuntu"/>
              <a:ea typeface="Times New Roman" panose="02020603050405020304" pitchFamily="18" charset="0"/>
              <a:cs typeface="Times New Roman"/>
            </a:endParaRPr>
          </a:p>
          <a:p>
            <a:endParaRPr lang="en-GB" dirty="0"/>
          </a:p>
        </p:txBody>
      </p:sp>
      <p:sp>
        <p:nvSpPr>
          <p:cNvPr id="4" name="Text Placeholder 48">
            <a:extLst>
              <a:ext uri="{FF2B5EF4-FFF2-40B4-BE49-F238E27FC236}">
                <a16:creationId xmlns:a16="http://schemas.microsoft.com/office/drawing/2014/main" id="{12799297-421B-E348-1A69-BD16DCDF872E}"/>
              </a:ext>
            </a:extLst>
          </p:cNvPr>
          <p:cNvSpPr>
            <a:spLocks noGrp="1"/>
          </p:cNvSpPr>
          <p:nvPr>
            <p:ph type="title"/>
          </p:nvPr>
        </p:nvSpPr>
        <p:spPr>
          <a:xfrm>
            <a:off x="468313" y="947039"/>
            <a:ext cx="11382311" cy="923330"/>
          </a:xfrm>
        </p:spPr>
        <p:txBody>
          <a:bodyPr wrap="square" lIns="0" tIns="0" rIns="0" bIns="0" anchor="t">
            <a:spAutoFit/>
          </a:bodyPr>
          <a:lstStyle/>
          <a:p>
            <a:pPr algn="just"/>
            <a:r>
              <a:rPr lang="en-GB" sz="1800" b="1" kern="150" dirty="0">
                <a:solidFill>
                  <a:srgbClr val="32528F"/>
                </a:solidFill>
                <a:effectLst/>
                <a:latin typeface="Ubuntu" panose="020B0504030602030204" pitchFamily="34" charset="0"/>
                <a:ea typeface="Yu Mincho"/>
                <a:cs typeface="Arial"/>
              </a:rPr>
              <a:t>The Networked Data Lab Wales: Impact of hospital to Healthier Homes on health study protocol. (2024) p2. </a:t>
            </a:r>
          </a:p>
          <a:p>
            <a:r>
              <a:rPr lang="en-GB" sz="1200" b="0" dirty="0">
                <a:solidFill>
                  <a:srgbClr val="32528F"/>
                </a:solidFill>
                <a:latin typeface="Ubuntu" panose="020B0504030602030204" pitchFamily="34" charset="0"/>
              </a:rPr>
              <a:t>Jerlyn Peh, Laura Bentley, Manar AlShams, Giles Greene, Ashley Akbari, Claire Newman, Owen Davies, Emma Taylor-Collins, Walid </a:t>
            </a:r>
            <a:r>
              <a:rPr lang="en-GB" sz="1200" b="0" dirty="0" err="1">
                <a:solidFill>
                  <a:srgbClr val="32528F"/>
                </a:solidFill>
                <a:latin typeface="Ubuntu" panose="020B0504030602030204" pitchFamily="34" charset="0"/>
              </a:rPr>
              <a:t>Chehtane</a:t>
            </a:r>
            <a:r>
              <a:rPr lang="en-GB" sz="1200" b="0" dirty="0">
                <a:solidFill>
                  <a:srgbClr val="32528F"/>
                </a:solidFill>
                <a:latin typeface="Ubuntu" panose="020B0504030602030204" pitchFamily="34" charset="0"/>
              </a:rPr>
              <a:t>, Gareth john, Joanna Dundon &amp; Alisha Davies</a:t>
            </a:r>
          </a:p>
        </p:txBody>
      </p:sp>
      <p:sp>
        <p:nvSpPr>
          <p:cNvPr id="2" name="TextBox 1">
            <a:extLst>
              <a:ext uri="{FF2B5EF4-FFF2-40B4-BE49-F238E27FC236}">
                <a16:creationId xmlns:a16="http://schemas.microsoft.com/office/drawing/2014/main" id="{5F68DCDF-42EF-3752-0FA5-AD4AE011FEA2}"/>
              </a:ext>
            </a:extLst>
          </p:cNvPr>
          <p:cNvSpPr txBox="1"/>
          <p:nvPr/>
        </p:nvSpPr>
        <p:spPr>
          <a:xfrm>
            <a:off x="5063290" y="134076"/>
            <a:ext cx="7289826" cy="338554"/>
          </a:xfrm>
          <a:prstGeom prst="rect">
            <a:avLst/>
          </a:prstGeom>
          <a:noFill/>
        </p:spPr>
        <p:txBody>
          <a:bodyPr wrap="square" lIns="91440" tIns="45720" rIns="91440" bIns="45720" rtlCol="0" anchor="t">
            <a:spAutoFit/>
          </a:bodyPr>
          <a:lstStyle/>
          <a:p>
            <a:r>
              <a:rPr lang="en-GB" sz="1600" b="1" dirty="0">
                <a:solidFill>
                  <a:schemeClr val="bg1"/>
                </a:solidFill>
                <a:latin typeface="Ubuntu"/>
              </a:rPr>
              <a:t>Supporting our priorities - Influencing the wider determinants of health</a:t>
            </a:r>
          </a:p>
        </p:txBody>
      </p:sp>
    </p:spTree>
    <p:extLst>
      <p:ext uri="{BB962C8B-B14F-4D97-AF65-F5344CB8AC3E}">
        <p14:creationId xmlns:p14="http://schemas.microsoft.com/office/powerpoint/2010/main" val="3445505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102" y="1514739"/>
            <a:ext cx="10109918" cy="569702"/>
          </a:xfrm>
          <a:prstGeom prst="rect">
            <a:avLst/>
          </a:prstGeom>
        </p:spPr>
        <p:txBody>
          <a:bodyPr vert="horz" wrap="square" lIns="0" tIns="9627" rIns="0" bIns="0" rtlCol="0" anchor="t">
            <a:spAutoFit/>
          </a:bodyPr>
          <a:lstStyle/>
          <a:p>
            <a:pPr marL="7620">
              <a:spcBef>
                <a:spcPts val="76"/>
              </a:spcBef>
            </a:pPr>
            <a:r>
              <a:rPr lang="en-GB" sz="3600" spc="-12" dirty="0">
                <a:latin typeface="Ubuntu bold" panose="020B0804030602030204" pitchFamily="34" charset="0"/>
              </a:rPr>
              <a:t>Contact details</a:t>
            </a:r>
            <a:endParaRPr lang="en-US" sz="3600" dirty="0">
              <a:latin typeface="Ubuntu bold" panose="020B0804030602030204" pitchFamily="34" charset="0"/>
              <a:cs typeface="Ubuntu-Light"/>
            </a:endParaRPr>
          </a:p>
        </p:txBody>
      </p:sp>
      <p:sp>
        <p:nvSpPr>
          <p:cNvPr id="4" name="object 4"/>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3" name="object 3"/>
          <p:cNvSpPr txBox="1">
            <a:spLocks noGrp="1"/>
          </p:cNvSpPr>
          <p:nvPr>
            <p:ph type="body" idx="1"/>
          </p:nvPr>
        </p:nvSpPr>
        <p:spPr>
          <a:xfrm>
            <a:off x="395102" y="2228331"/>
            <a:ext cx="5535993" cy="4072476"/>
          </a:xfrm>
          <a:prstGeom prst="rect">
            <a:avLst/>
          </a:prstGeom>
        </p:spPr>
        <p:txBody>
          <a:bodyPr vert="horz" wrap="square" lIns="0" tIns="7317" rIns="0" bIns="0" rtlCol="0" anchor="t">
            <a:spAutoFit/>
          </a:bodyPr>
          <a:lstStyle/>
          <a:p>
            <a:pPr algn="l" defTabSz="554547" rtl="0" fontAlgn="base">
              <a:lnSpc>
                <a:spcPct val="90000"/>
              </a:lnSpc>
              <a:spcBef>
                <a:spcPct val="0"/>
              </a:spcBef>
              <a:spcAft>
                <a:spcPct val="0"/>
              </a:spcAft>
              <a:tabLst>
                <a:tab pos="2230707" algn="l"/>
              </a:tabLst>
              <a:defRPr/>
            </a:pPr>
            <a:r>
              <a:rPr lang="en-US" sz="1800" dirty="0">
                <a:solidFill>
                  <a:srgbClr val="32528F"/>
                </a:solidFill>
                <a:latin typeface="Ubuntu Medium" panose="020B0604030602030204" pitchFamily="34" charset="0"/>
                <a:ea typeface="+mj-ea"/>
                <a:cs typeface="+mj-cs"/>
              </a:rPr>
              <a:t>Research &amp; Development Office</a:t>
            </a:r>
          </a:p>
          <a:p>
            <a:pPr algn="l" defTabSz="554547" rtl="0" fontAlgn="base">
              <a:lnSpc>
                <a:spcPct val="90000"/>
              </a:lnSpc>
              <a:spcBef>
                <a:spcPct val="0"/>
              </a:spcBef>
              <a:spcAft>
                <a:spcPct val="0"/>
              </a:spcAft>
              <a:tabLst>
                <a:tab pos="2230707" algn="l"/>
              </a:tabLst>
              <a:defRPr/>
            </a:pPr>
            <a:r>
              <a:rPr lang="en-US" sz="1800" dirty="0">
                <a:solidFill>
                  <a:srgbClr val="32528F"/>
                </a:solidFill>
                <a:latin typeface="Ubuntu Medium" panose="020B0604030602030204" pitchFamily="34" charset="0"/>
                <a:ea typeface="+mj-ea"/>
                <a:cs typeface="+mj-cs"/>
              </a:rPr>
              <a:t>Research, Data and Digital </a:t>
            </a:r>
          </a:p>
          <a:p>
            <a:pPr algn="l" defTabSz="554547" rtl="0" fontAlgn="base">
              <a:lnSpc>
                <a:spcPct val="90000"/>
              </a:lnSpc>
              <a:spcBef>
                <a:spcPct val="0"/>
              </a:spcBef>
              <a:spcAft>
                <a:spcPct val="0"/>
              </a:spcAft>
              <a:tabLst>
                <a:tab pos="2230707" algn="l"/>
              </a:tabLst>
              <a:defRPr/>
            </a:pPr>
            <a:r>
              <a:rPr lang="en-US" sz="1800" dirty="0">
                <a:solidFill>
                  <a:srgbClr val="32528F"/>
                </a:solidFill>
                <a:latin typeface="Ubuntu Medium" panose="020B0604030602030204" pitchFamily="34" charset="0"/>
                <a:ea typeface="+mj-ea"/>
                <a:cs typeface="+mj-cs"/>
              </a:rPr>
              <a:t>Public Health Wales</a:t>
            </a:r>
          </a:p>
          <a:p>
            <a:pPr algn="l" defTabSz="554547" rtl="0" fontAlgn="base">
              <a:lnSpc>
                <a:spcPct val="90000"/>
              </a:lnSpc>
              <a:spcBef>
                <a:spcPct val="0"/>
              </a:spcBef>
              <a:spcAft>
                <a:spcPct val="0"/>
              </a:spcAft>
              <a:tabLst>
                <a:tab pos="2230707" algn="l"/>
              </a:tabLst>
              <a:defRPr/>
            </a:pPr>
            <a:r>
              <a:rPr lang="en-US" sz="1800" dirty="0">
                <a:solidFill>
                  <a:srgbClr val="32528F"/>
                </a:solidFill>
                <a:latin typeface="Ubuntu Medium" panose="020B0604030602030204" pitchFamily="34" charset="0"/>
                <a:ea typeface="+mj-ea"/>
                <a:cs typeface="+mj-cs"/>
              </a:rPr>
              <a:t>2 Capital Quarter</a:t>
            </a:r>
          </a:p>
          <a:p>
            <a:pPr algn="l" defTabSz="554547" rtl="0" fontAlgn="base">
              <a:lnSpc>
                <a:spcPct val="90000"/>
              </a:lnSpc>
              <a:spcBef>
                <a:spcPct val="0"/>
              </a:spcBef>
              <a:spcAft>
                <a:spcPct val="0"/>
              </a:spcAft>
              <a:tabLst>
                <a:tab pos="2230707" algn="l"/>
              </a:tabLst>
              <a:defRPr/>
            </a:pPr>
            <a:r>
              <a:rPr lang="en-US" sz="1800" dirty="0">
                <a:solidFill>
                  <a:srgbClr val="32528F"/>
                </a:solidFill>
                <a:latin typeface="Ubuntu Medium" panose="020B0604030602030204" pitchFamily="34" charset="0"/>
                <a:ea typeface="+mj-ea"/>
                <a:cs typeface="+mj-cs"/>
              </a:rPr>
              <a:t>Cardiff, CF10 4BZ</a:t>
            </a:r>
          </a:p>
          <a:p>
            <a:pPr algn="l" defTabSz="554547" rtl="0" fontAlgn="base">
              <a:lnSpc>
                <a:spcPct val="90000"/>
              </a:lnSpc>
              <a:spcBef>
                <a:spcPct val="0"/>
              </a:spcBef>
              <a:spcAft>
                <a:spcPct val="0"/>
              </a:spcAft>
              <a:tabLst>
                <a:tab pos="2230707" algn="l"/>
              </a:tabLst>
              <a:defRPr/>
            </a:pPr>
            <a:endParaRPr lang="en-US" sz="1800" kern="1200" dirty="0">
              <a:solidFill>
                <a:srgbClr val="32528F"/>
              </a:solidFill>
              <a:latin typeface="Ubuntu"/>
              <a:ea typeface="+mj-ea"/>
              <a:cs typeface="+mj-cs"/>
            </a:endParaRPr>
          </a:p>
          <a:p>
            <a:pPr algn="l" defTabSz="554547" rtl="0" fontAlgn="base">
              <a:lnSpc>
                <a:spcPct val="90000"/>
              </a:lnSpc>
              <a:spcBef>
                <a:spcPct val="0"/>
              </a:spcBef>
              <a:spcAft>
                <a:spcPct val="0"/>
              </a:spcAft>
              <a:tabLst>
                <a:tab pos="2230707" algn="l"/>
              </a:tabLst>
              <a:defRPr/>
            </a:pPr>
            <a:endParaRPr lang="en-US" sz="1800" kern="1200" dirty="0">
              <a:solidFill>
                <a:srgbClr val="32528F"/>
              </a:solidFill>
              <a:latin typeface="Ubuntu"/>
              <a:ea typeface="+mj-ea"/>
              <a:cs typeface="+mj-cs"/>
            </a:endParaRPr>
          </a:p>
          <a:p>
            <a:pPr algn="l" defTabSz="554547" rtl="0" fontAlgn="base">
              <a:lnSpc>
                <a:spcPct val="90000"/>
              </a:lnSpc>
              <a:spcBef>
                <a:spcPct val="0"/>
              </a:spcBef>
              <a:spcAft>
                <a:spcPct val="0"/>
              </a:spcAft>
              <a:tabLst>
                <a:tab pos="2230707" algn="l"/>
              </a:tabLst>
              <a:defRPr/>
            </a:pPr>
            <a:r>
              <a:rPr lang="en-US" sz="1800" dirty="0">
                <a:solidFill>
                  <a:srgbClr val="32528F"/>
                </a:solidFill>
                <a:latin typeface="Ubuntu Medium" panose="020B0604030602030204" pitchFamily="34" charset="0"/>
                <a:ea typeface="+mj-ea"/>
                <a:cs typeface="+mj-cs"/>
              </a:rPr>
              <a:t>Email the R&amp;D team: </a:t>
            </a:r>
          </a:p>
          <a:p>
            <a:pPr algn="l" defTabSz="554547" rtl="0" fontAlgn="base">
              <a:lnSpc>
                <a:spcPct val="90000"/>
              </a:lnSpc>
              <a:spcBef>
                <a:spcPct val="0"/>
              </a:spcBef>
              <a:spcAft>
                <a:spcPct val="0"/>
              </a:spcAft>
              <a:tabLst>
                <a:tab pos="2230707" algn="l"/>
              </a:tabLst>
              <a:defRPr/>
            </a:pPr>
            <a:endParaRPr lang="en-US" sz="1800" kern="1200" dirty="0">
              <a:solidFill>
                <a:srgbClr val="32528F"/>
              </a:solidFill>
              <a:latin typeface="Ubuntu Medium" panose="020B0604030602030204" pitchFamily="34" charset="0"/>
              <a:ea typeface="+mj-ea"/>
              <a:cs typeface="+mj-cs"/>
            </a:endParaRPr>
          </a:p>
          <a:p>
            <a:pPr algn="l" defTabSz="554547" rtl="0" fontAlgn="base">
              <a:lnSpc>
                <a:spcPct val="90000"/>
              </a:lnSpc>
              <a:spcBef>
                <a:spcPct val="0"/>
              </a:spcBef>
              <a:spcAft>
                <a:spcPct val="0"/>
              </a:spcAft>
              <a:tabLst>
                <a:tab pos="2230707" algn="l"/>
              </a:tabLst>
              <a:defRPr/>
            </a:pPr>
            <a:r>
              <a:rPr lang="en-US" sz="1800" b="1" dirty="0">
                <a:solidFill>
                  <a:srgbClr val="E0598B"/>
                </a:solidFill>
                <a:latin typeface="Ubuntu Medium" panose="020B0604030602030204" pitchFamily="34" charset="0"/>
                <a:ea typeface="+mj-ea"/>
                <a:cs typeface="+mj-cs"/>
              </a:rPr>
              <a:t>PHW.Research@wales.nhs.uk</a:t>
            </a:r>
          </a:p>
          <a:p>
            <a:pPr algn="l" defTabSz="554547" rtl="0" fontAlgn="base">
              <a:lnSpc>
                <a:spcPct val="90000"/>
              </a:lnSpc>
              <a:spcBef>
                <a:spcPct val="0"/>
              </a:spcBef>
              <a:spcAft>
                <a:spcPct val="0"/>
              </a:spcAft>
              <a:tabLst>
                <a:tab pos="2230707" algn="l"/>
              </a:tabLst>
              <a:defRPr/>
            </a:pPr>
            <a:endParaRPr lang="en-US" sz="1800" kern="1200" dirty="0">
              <a:solidFill>
                <a:srgbClr val="32528F"/>
              </a:solidFill>
              <a:latin typeface="Ubuntu Medium" panose="020B0604030602030204" pitchFamily="34" charset="0"/>
              <a:ea typeface="+mj-ea"/>
              <a:cs typeface="+mj-cs"/>
            </a:endParaRPr>
          </a:p>
          <a:p>
            <a:pPr marL="0" marR="0" lvl="0" indent="0" algn="l" defTabSz="554547" rtl="0" eaLnBrk="1" fontAlgn="base" latinLnBrk="0" hangingPunct="1">
              <a:lnSpc>
                <a:spcPct val="90000"/>
              </a:lnSpc>
              <a:spcBef>
                <a:spcPct val="0"/>
              </a:spcBef>
              <a:spcAft>
                <a:spcPct val="0"/>
              </a:spcAft>
              <a:buClrTx/>
              <a:buSzTx/>
              <a:buFontTx/>
              <a:buNone/>
              <a:tabLst>
                <a:tab pos="2230707" algn="l"/>
              </a:tabLst>
              <a:defRPr/>
            </a:pPr>
            <a:r>
              <a:rPr kumimoji="0" lang="en-GB" sz="1800" dirty="0">
                <a:solidFill>
                  <a:srgbClr val="32528F"/>
                </a:solidFill>
                <a:latin typeface="Ubuntu Medium" panose="020B0604030602030204" pitchFamily="34" charset="0"/>
              </a:rPr>
              <a:t>Public Health Data, Knowledge and Research - Home (sharepoint.com)</a:t>
            </a:r>
            <a:endParaRPr lang="en-US" sz="1800" dirty="0">
              <a:solidFill>
                <a:srgbClr val="32528F"/>
              </a:solidFill>
              <a:latin typeface="Ubuntu Medium" panose="020B0604030602030204" pitchFamily="34" charset="0"/>
              <a:cs typeface="+mj-cs"/>
            </a:endParaRPr>
          </a:p>
          <a:p>
            <a:pPr algn="l" defTabSz="554547" rtl="0" fontAlgn="base">
              <a:lnSpc>
                <a:spcPct val="90000"/>
              </a:lnSpc>
              <a:spcBef>
                <a:spcPct val="0"/>
              </a:spcBef>
              <a:spcAft>
                <a:spcPct val="0"/>
              </a:spcAft>
              <a:tabLst>
                <a:tab pos="2230707" algn="l"/>
              </a:tabLst>
              <a:defRPr/>
            </a:pPr>
            <a:endParaRPr lang="en-US" kern="1200" dirty="0">
              <a:solidFill>
                <a:schemeClr val="tx1">
                  <a:lumMod val="50000"/>
                  <a:lumOff val="50000"/>
                </a:schemeClr>
              </a:solidFill>
              <a:ea typeface="+mj-ea"/>
              <a:cs typeface="+mj-cs"/>
            </a:endParaRPr>
          </a:p>
          <a:p>
            <a:pPr algn="l" defTabSz="554547" rtl="0" fontAlgn="base">
              <a:lnSpc>
                <a:spcPct val="90000"/>
              </a:lnSpc>
              <a:spcBef>
                <a:spcPct val="0"/>
              </a:spcBef>
              <a:spcAft>
                <a:spcPct val="0"/>
              </a:spcAft>
              <a:tabLst>
                <a:tab pos="2230707" algn="l"/>
              </a:tabLst>
              <a:defRPr/>
            </a:pPr>
            <a:r>
              <a:rPr lang="en-US" kern="1200" dirty="0">
                <a:solidFill>
                  <a:schemeClr val="tx1">
                    <a:lumMod val="50000"/>
                    <a:lumOff val="50000"/>
                  </a:schemeClr>
                </a:solidFill>
                <a:ea typeface="+mj-ea"/>
                <a:cs typeface="+mj-cs"/>
              </a:rPr>
              <a:t>	</a:t>
            </a:r>
          </a:p>
          <a:p>
            <a:pPr algn="l" defTabSz="554547" rtl="0" fontAlgn="base">
              <a:lnSpc>
                <a:spcPct val="90000"/>
              </a:lnSpc>
              <a:spcBef>
                <a:spcPct val="0"/>
              </a:spcBef>
              <a:spcAft>
                <a:spcPct val="0"/>
              </a:spcAft>
              <a:tabLst>
                <a:tab pos="2230707" algn="l"/>
              </a:tabLst>
              <a:defRPr/>
            </a:pPr>
            <a:endParaRPr lang="en-US" kern="1200" dirty="0">
              <a:solidFill>
                <a:schemeClr val="tx1">
                  <a:lumMod val="50000"/>
                  <a:lumOff val="50000"/>
                </a:schemeClr>
              </a:solidFill>
              <a:ea typeface="+mj-ea"/>
              <a:cs typeface="+mj-cs"/>
            </a:endParaRPr>
          </a:p>
          <a:p>
            <a:pPr marL="7620" marR="2540">
              <a:lnSpc>
                <a:spcPct val="100400"/>
              </a:lnSpc>
              <a:spcBef>
                <a:spcPts val="58"/>
              </a:spcBef>
            </a:pPr>
            <a:endParaRPr lang="en-GB" spc="-12" dirty="0">
              <a:solidFill>
                <a:schemeClr val="tx1">
                  <a:lumMod val="50000"/>
                  <a:lumOff val="50000"/>
                </a:schemeClr>
              </a:solidFill>
            </a:endParaRPr>
          </a:p>
        </p:txBody>
      </p:sp>
      <p:sp>
        <p:nvSpPr>
          <p:cNvPr id="5" name="Rectangle 1">
            <a:extLst>
              <a:ext uri="{FF2B5EF4-FFF2-40B4-BE49-F238E27FC236}">
                <a16:creationId xmlns:a16="http://schemas.microsoft.com/office/drawing/2014/main" id="{1D1A91AC-0DB4-D777-CE6D-C460001FA86A}"/>
              </a:ext>
            </a:extLst>
          </p:cNvPr>
          <p:cNvSpPr>
            <a:spLocks noChangeArrowheads="1"/>
          </p:cNvSpPr>
          <p:nvPr/>
        </p:nvSpPr>
        <p:spPr bwMode="auto">
          <a:xfrm>
            <a:off x="0" y="-111994"/>
            <a:ext cx="12192000" cy="22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49" tIns="27724" rIns="55449" bIns="27724" numCol="1" anchor="ctr" anchorCtr="0" compatLnSpc="1">
            <a:prstTxWarp prst="textNoShape">
              <a:avLst/>
            </a:prstTxWarp>
            <a:spAutoFit/>
          </a:bodyPr>
          <a:lstStyle/>
          <a:p>
            <a:pPr marL="0" marR="0" lvl="0" indent="0" algn="l" defTabSz="554492" rtl="0" eaLnBrk="0" fontAlgn="base" latinLnBrk="0" hangingPunct="0">
              <a:lnSpc>
                <a:spcPct val="100000"/>
              </a:lnSpc>
              <a:spcBef>
                <a:spcPct val="0"/>
              </a:spcBef>
              <a:spcAft>
                <a:spcPct val="0"/>
              </a:spcAft>
              <a:buClrTx/>
              <a:buSzTx/>
              <a:buFontTx/>
              <a:buNone/>
              <a:tabLst/>
            </a:pPr>
            <a:r>
              <a:rPr kumimoji="0" lang="en-US" altLang="en-US" sz="1092" b="0" i="0" u="none" strike="noStrike" cap="none" normalizeH="0" baseline="0">
                <a:ln>
                  <a:noFill/>
                </a:ln>
                <a:solidFill>
                  <a:schemeClr val="tx1"/>
                </a:solidFill>
                <a:effectLst/>
                <a:latin typeface="Arial" panose="020B0604020202020204" pitchFamily="34" charset="0"/>
                <a:hlinkClick r:id="rId2"/>
              </a:rPr>
              <a:t>Home</a:t>
            </a:r>
            <a:endParaRPr kumimoji="0" lang="en-US" altLang="en-US" sz="1092"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75B73FF9-AEFC-7F3A-C37B-C55320E6D505}"/>
              </a:ext>
            </a:extLst>
          </p:cNvPr>
          <p:cNvSpPr>
            <a:spLocks noChangeArrowheads="1"/>
          </p:cNvSpPr>
          <p:nvPr/>
        </p:nvSpPr>
        <p:spPr bwMode="auto">
          <a:xfrm>
            <a:off x="92415" y="-19579"/>
            <a:ext cx="12192000" cy="22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49" tIns="27724" rIns="55449" bIns="27724" numCol="1" anchor="ctr" anchorCtr="0" compatLnSpc="1">
            <a:prstTxWarp prst="textNoShape">
              <a:avLst/>
            </a:prstTxWarp>
            <a:spAutoFit/>
          </a:bodyPr>
          <a:lstStyle/>
          <a:p>
            <a:pPr marL="0" marR="0" lvl="0" indent="0" algn="l" defTabSz="554492" rtl="0" eaLnBrk="0" fontAlgn="base" latinLnBrk="0" hangingPunct="0">
              <a:lnSpc>
                <a:spcPct val="100000"/>
              </a:lnSpc>
              <a:spcBef>
                <a:spcPct val="0"/>
              </a:spcBef>
              <a:spcAft>
                <a:spcPct val="0"/>
              </a:spcAft>
              <a:buClrTx/>
              <a:buSzTx/>
              <a:buFontTx/>
              <a:buNone/>
              <a:tabLst/>
            </a:pPr>
            <a:r>
              <a:rPr kumimoji="0" lang="en-US" altLang="en-US" sz="1092" b="0" i="0" u="none" strike="noStrike" cap="none" normalizeH="0" baseline="0">
                <a:ln>
                  <a:noFill/>
                </a:ln>
                <a:solidFill>
                  <a:schemeClr val="tx1"/>
                </a:solidFill>
                <a:effectLst/>
                <a:latin typeface="Arial" panose="020B0604020202020204" pitchFamily="34" charset="0"/>
                <a:hlinkClick r:id="rId2"/>
              </a:rPr>
              <a:t>Home</a:t>
            </a:r>
            <a:endParaRPr kumimoji="0" lang="en-US" altLang="en-US" sz="1092"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0B375D0D-F96E-5379-90FF-5BDA108C8077}"/>
              </a:ext>
            </a:extLst>
          </p:cNvPr>
          <p:cNvSpPr>
            <a:spLocks noChangeArrowheads="1"/>
          </p:cNvSpPr>
          <p:nvPr/>
        </p:nvSpPr>
        <p:spPr bwMode="auto">
          <a:xfrm>
            <a:off x="184829" y="72835"/>
            <a:ext cx="12192000" cy="22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49" tIns="27724" rIns="55449" bIns="27724" numCol="1" anchor="ctr" anchorCtr="0" compatLnSpc="1">
            <a:prstTxWarp prst="textNoShape">
              <a:avLst/>
            </a:prstTxWarp>
            <a:spAutoFit/>
          </a:bodyPr>
          <a:lstStyle/>
          <a:p>
            <a:pPr marL="0" marR="0" lvl="0" indent="0" algn="l" defTabSz="554492" rtl="0" eaLnBrk="0" fontAlgn="base" latinLnBrk="0" hangingPunct="0">
              <a:lnSpc>
                <a:spcPct val="100000"/>
              </a:lnSpc>
              <a:spcBef>
                <a:spcPct val="0"/>
              </a:spcBef>
              <a:spcAft>
                <a:spcPct val="0"/>
              </a:spcAft>
              <a:buClrTx/>
              <a:buSzTx/>
              <a:buFontTx/>
              <a:buNone/>
              <a:tabLst/>
            </a:pPr>
            <a:r>
              <a:rPr kumimoji="0" lang="en-US" altLang="en-US" sz="1092" b="0" i="0" u="none" strike="noStrike" cap="none" normalizeH="0" baseline="0">
                <a:ln>
                  <a:noFill/>
                </a:ln>
                <a:solidFill>
                  <a:schemeClr val="tx1"/>
                </a:solidFill>
                <a:effectLst/>
                <a:latin typeface="Arial" panose="020B0604020202020204" pitchFamily="34" charset="0"/>
                <a:hlinkClick r:id="rId2"/>
              </a:rPr>
              <a:t>Home</a:t>
            </a:r>
            <a:endParaRPr kumimoji="0" lang="en-US" altLang="en-US" sz="1092" b="0" i="0" u="none" strike="noStrike" cap="none" normalizeH="0" baseline="0">
              <a:ln>
                <a:noFill/>
              </a:ln>
              <a:solidFill>
                <a:schemeClr val="tx1"/>
              </a:solidFill>
              <a:effectLst/>
              <a:latin typeface="Arial" panose="020B0604020202020204" pitchFamily="34" charset="0"/>
            </a:endParaRPr>
          </a:p>
        </p:txBody>
      </p:sp>
      <p:pic>
        <p:nvPicPr>
          <p:cNvPr id="12" name="Picture 11" descr="Mobile device with apps">
            <a:extLst>
              <a:ext uri="{FF2B5EF4-FFF2-40B4-BE49-F238E27FC236}">
                <a16:creationId xmlns:a16="http://schemas.microsoft.com/office/drawing/2014/main" id="{AAF56A57-0E8C-7A44-4E8C-6A263799B9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8824" y="1714321"/>
            <a:ext cx="5597399" cy="3628940"/>
          </a:xfrm>
          <a:prstGeom prst="rect">
            <a:avLst/>
          </a:prstGeom>
        </p:spPr>
      </p:pic>
    </p:spTree>
    <p:extLst>
      <p:ext uri="{BB962C8B-B14F-4D97-AF65-F5344CB8AC3E}">
        <p14:creationId xmlns:p14="http://schemas.microsoft.com/office/powerpoint/2010/main" val="1794020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31" name="object 31"/>
          <p:cNvSpPr txBox="1">
            <a:spLocks noGrp="1"/>
          </p:cNvSpPr>
          <p:nvPr>
            <p:ph type="title"/>
          </p:nvPr>
        </p:nvSpPr>
        <p:spPr>
          <a:xfrm>
            <a:off x="468548" y="1119969"/>
            <a:ext cx="11072647" cy="681605"/>
          </a:xfrm>
          <a:prstGeom prst="rect">
            <a:avLst/>
          </a:prstGeom>
        </p:spPr>
        <p:txBody>
          <a:bodyPr vert="horz" wrap="square" lIns="0" tIns="9627" rIns="0" bIns="0" rtlCol="0">
            <a:spAutoFit/>
          </a:bodyPr>
          <a:lstStyle/>
          <a:p>
            <a:pPr marL="7702">
              <a:spcBef>
                <a:spcPts val="76"/>
              </a:spcBef>
            </a:pPr>
            <a:br>
              <a:rPr lang="en-GB" sz="2183"/>
            </a:br>
            <a:endParaRPr lang="en-GB" sz="2183" spc="-12"/>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309799" y="1466171"/>
            <a:ext cx="11776825" cy="5143716"/>
          </a:xfrm>
        </p:spPr>
        <p:txBody>
          <a:bodyPr wrap="square" lIns="0" tIns="0" rIns="0" bIns="0" anchor="t">
            <a:spAutoFit/>
          </a:bodyPr>
          <a:lstStyle/>
          <a:p>
            <a:pPr algn="l"/>
            <a:r>
              <a:rPr lang="en-GB" sz="1450" b="1" u="sng" dirty="0">
                <a:solidFill>
                  <a:srgbClr val="32528F"/>
                </a:solidFill>
                <a:latin typeface="Ubuntu"/>
              </a:rPr>
              <a:t>What was the challenge?</a:t>
            </a:r>
          </a:p>
          <a:p>
            <a:pPr algn="l"/>
            <a:endParaRPr lang="en-GB" sz="1450" b="1" u="sng" dirty="0">
              <a:solidFill>
                <a:srgbClr val="32528F"/>
              </a:solidFill>
              <a:latin typeface="Ubuntu"/>
            </a:endParaRPr>
          </a:p>
          <a:p>
            <a:pPr algn="l"/>
            <a:r>
              <a:rPr lang="en-GB" sz="1200" kern="100" dirty="0">
                <a:solidFill>
                  <a:srgbClr val="32528F"/>
                </a:solidFill>
                <a:effectLst/>
                <a:latin typeface="Ubuntu"/>
                <a:ea typeface="Times New Roman" panose="02020603050405020304" pitchFamily="18" charset="0"/>
                <a:cs typeface="Times New Roman"/>
              </a:rPr>
              <a:t>Curriculum for Wales represents a national reform of the Welsh education system, placing a renewed and unprecedented focus on health and wellbeing for children and young people. Implementation requires a systems-based and data and evidence informed approach, where schools are encouraged to understand the needs of pupils and staff before embarking on health and wellbeing interventions. This qualitative study aimed to explore secondary school staff perceptions of, and preparation for, delivering the Curriculum for Wales.</a:t>
            </a:r>
          </a:p>
          <a:p>
            <a:pPr algn="l"/>
            <a:r>
              <a:rPr lang="en-GB" sz="1200" kern="100" dirty="0">
                <a:solidFill>
                  <a:srgbClr val="32528F"/>
                </a:solidFill>
                <a:effectLst/>
                <a:latin typeface="Ubuntu"/>
                <a:ea typeface="Times New Roman" panose="02020603050405020304" pitchFamily="18" charset="0"/>
                <a:cs typeface="Times New Roman"/>
              </a:rPr>
              <a:t> </a:t>
            </a:r>
            <a:endParaRPr lang="en-GB" sz="1200" b="1" u="sng" dirty="0">
              <a:solidFill>
                <a:srgbClr val="32528F"/>
              </a:solidFill>
              <a:latin typeface="Ubuntu"/>
              <a:cs typeface="Times New Roman"/>
            </a:endParaRPr>
          </a:p>
          <a:p>
            <a:pPr algn="l"/>
            <a:r>
              <a:rPr lang="en-GB" sz="1450" b="1" u="sng" dirty="0">
                <a:solidFill>
                  <a:srgbClr val="32528F"/>
                </a:solidFill>
                <a:latin typeface="Ubuntu"/>
              </a:rPr>
              <a:t>What was done?</a:t>
            </a:r>
          </a:p>
          <a:p>
            <a:pPr algn="l"/>
            <a:endParaRPr lang="en-GB" sz="1450" b="1" u="sng" dirty="0">
              <a:solidFill>
                <a:srgbClr val="32528F"/>
              </a:solidFill>
              <a:latin typeface="Ubuntu"/>
            </a:endParaRPr>
          </a:p>
          <a:p>
            <a:pPr algn="l"/>
            <a:r>
              <a:rPr lang="en-GB" sz="1200" kern="150" dirty="0">
                <a:solidFill>
                  <a:srgbClr val="32528F"/>
                </a:solidFill>
                <a:effectLst/>
                <a:latin typeface="Ubuntu"/>
                <a:ea typeface="Verdana"/>
                <a:cs typeface="Times New Roman"/>
              </a:rPr>
              <a:t>Interviews were conducted in secondary schools, with staff members who held a leading role in the implementation of the reform (e.g., headteachers, deputy headteachers, health and wellbeing leads). Thematic analysis was completed using an inductive and partly deductive approach to summarising data, guided by an existing framework of thematic areas summarising the wider perspectives of senior stakeholders in the Welsh education system (e.g., at policy-level). </a:t>
            </a:r>
            <a:endParaRPr lang="en-GB" sz="1200" b="1" u="sng" dirty="0">
              <a:solidFill>
                <a:srgbClr val="32528F"/>
              </a:solidFill>
              <a:latin typeface="Ubuntu"/>
              <a:ea typeface="Verdana"/>
              <a:cs typeface="Times New Roman"/>
            </a:endParaRPr>
          </a:p>
          <a:p>
            <a:endParaRPr lang="en-GB" sz="1450" b="1" u="sng" dirty="0">
              <a:solidFill>
                <a:srgbClr val="32528F"/>
              </a:solidFill>
              <a:latin typeface="Ubuntu"/>
            </a:endParaRPr>
          </a:p>
          <a:p>
            <a:pPr algn="l"/>
            <a:r>
              <a:rPr lang="en-GB" sz="1450" b="1" u="sng" dirty="0">
                <a:solidFill>
                  <a:srgbClr val="32528F"/>
                </a:solidFill>
                <a:latin typeface="Ubuntu"/>
              </a:rPr>
              <a:t>What was the outcome?</a:t>
            </a:r>
          </a:p>
          <a:p>
            <a:pPr algn="l"/>
            <a:endParaRPr lang="en-GB" sz="1450" b="1" u="sng" dirty="0">
              <a:solidFill>
                <a:srgbClr val="32528F"/>
              </a:solidFill>
              <a:latin typeface="Ubuntu"/>
            </a:endParaRPr>
          </a:p>
          <a:p>
            <a:pPr algn="l"/>
            <a:r>
              <a:rPr lang="en-GB" sz="1200" kern="150" dirty="0">
                <a:solidFill>
                  <a:srgbClr val="32528F"/>
                </a:solidFill>
                <a:effectLst/>
                <a:latin typeface="Ubuntu"/>
                <a:ea typeface="Times New Roman" panose="02020603050405020304" pitchFamily="18" charset="0"/>
                <a:cs typeface="Times New Roman"/>
              </a:rPr>
              <a:t>Five preliminary themes were developed. Interviewees discussed ‘traditional’ pressures on schools to maintain high academic performance, which was sometimes at odds with the more ‘holistic' view of life-long pupil development that the reform encouraged. A ‘pupil-centred’ approach to learning was often at the centre of operationalisation for the reform, whilst the ability of schools to remain practical and sustain intervention in the longer-term was key to expectations for success. Where professional culture change and ‘top-down’ governance were perceived to be leading factors at a national-level, support for partnership working was most important at school-level.</a:t>
            </a:r>
          </a:p>
          <a:p>
            <a:pPr algn="l"/>
            <a:endParaRPr lang="en-GB" sz="1200" kern="150" dirty="0">
              <a:solidFill>
                <a:srgbClr val="32528F"/>
              </a:solidFill>
              <a:latin typeface="Ubuntu"/>
              <a:ea typeface="Times New Roman" panose="02020603050405020304" pitchFamily="18" charset="0"/>
              <a:cs typeface="Times New Roman"/>
            </a:endParaRPr>
          </a:p>
          <a:p>
            <a:pPr algn="l"/>
            <a:r>
              <a:rPr lang="en-GB" sz="1200" kern="150" dirty="0">
                <a:solidFill>
                  <a:srgbClr val="32528F"/>
                </a:solidFill>
                <a:effectLst/>
                <a:latin typeface="Ubuntu"/>
                <a:ea typeface="Times New Roman" panose="02020603050405020304" pitchFamily="18" charset="0"/>
                <a:cs typeface="Times New Roman"/>
              </a:rPr>
              <a:t>These results suggest a need to support practice of schools across multiple levels of the system, to align views of senior stakeholders and practitioner staff, and equip schools with the appropriate resources to respond to a changing environment. </a:t>
            </a:r>
            <a:endParaRPr lang="en-GB" sz="1200" b="1" u="sng" dirty="0">
              <a:solidFill>
                <a:srgbClr val="32528F"/>
              </a:solidFill>
              <a:latin typeface="Ubuntu"/>
              <a:cs typeface="Times New Roman"/>
            </a:endParaRPr>
          </a:p>
          <a:p>
            <a:endParaRPr lang="en-GB" sz="1450" b="1" i="1" u="sng" dirty="0">
              <a:solidFill>
                <a:srgbClr val="32528F"/>
              </a:solidFill>
              <a:highlight>
                <a:srgbClr val="FFFF00"/>
              </a:highlight>
              <a:latin typeface="Ubuntu Light" panose="020B0304030602030204" pitchFamily="34" charset="0"/>
            </a:endParaRPr>
          </a:p>
          <a:p>
            <a:endParaRPr lang="en-GB" dirty="0">
              <a:highlight>
                <a:srgbClr val="FFFF00"/>
              </a:highlight>
            </a:endParaRPr>
          </a:p>
        </p:txBody>
      </p:sp>
      <p:sp>
        <p:nvSpPr>
          <p:cNvPr id="3" name="TextBox 2">
            <a:extLst>
              <a:ext uri="{FF2B5EF4-FFF2-40B4-BE49-F238E27FC236}">
                <a16:creationId xmlns:a16="http://schemas.microsoft.com/office/drawing/2014/main" id="{ECFCCF03-FB34-BB35-DE61-FFE1403C453B}"/>
              </a:ext>
            </a:extLst>
          </p:cNvPr>
          <p:cNvSpPr txBox="1"/>
          <p:nvPr/>
        </p:nvSpPr>
        <p:spPr>
          <a:xfrm>
            <a:off x="219564" y="830599"/>
            <a:ext cx="9561954" cy="553998"/>
          </a:xfrm>
          <a:prstGeom prst="rect">
            <a:avLst/>
          </a:prstGeom>
          <a:noFill/>
        </p:spPr>
        <p:txBody>
          <a:bodyPr wrap="square" lIns="91440" tIns="45720" rIns="91440" bIns="45720" anchor="t">
            <a:spAutoFit/>
          </a:bodyPr>
          <a:lstStyle/>
          <a:p>
            <a:pPr algn="l"/>
            <a:r>
              <a:rPr lang="en-GB" b="1" i="0" dirty="0">
                <a:solidFill>
                  <a:srgbClr val="32528F"/>
                </a:solidFill>
                <a:effectLst/>
                <a:latin typeface="Ubuntu"/>
              </a:rPr>
              <a:t>Health and Well-being in schools (2024)</a:t>
            </a:r>
          </a:p>
          <a:p>
            <a:pPr algn="l"/>
            <a:r>
              <a:rPr lang="en-GB" sz="1200" dirty="0">
                <a:solidFill>
                  <a:schemeClr val="tx2"/>
                </a:solidFill>
                <a:latin typeface="Ubuntu" panose="020B0504030602030204" pitchFamily="34" charset="0"/>
              </a:rPr>
              <a:t>Rochelle Embling, Sara Jayne Long, Prof. Graham Moore</a:t>
            </a:r>
            <a:endParaRPr lang="en-GB" sz="1200" b="0" dirty="0">
              <a:solidFill>
                <a:schemeClr val="tx2"/>
              </a:solidFill>
              <a:effectLst/>
              <a:latin typeface="Ubuntu" panose="020B0504030602030204" pitchFamily="34" charset="0"/>
            </a:endParaRPr>
          </a:p>
        </p:txBody>
      </p:sp>
      <p:sp>
        <p:nvSpPr>
          <p:cNvPr id="4" name="TextBox 3">
            <a:extLst>
              <a:ext uri="{FF2B5EF4-FFF2-40B4-BE49-F238E27FC236}">
                <a16:creationId xmlns:a16="http://schemas.microsoft.com/office/drawing/2014/main" id="{9E44BDF7-ADD1-5163-40BF-5A0E3E085976}"/>
              </a:ext>
            </a:extLst>
          </p:cNvPr>
          <p:cNvSpPr txBox="1"/>
          <p:nvPr/>
        </p:nvSpPr>
        <p:spPr>
          <a:xfrm>
            <a:off x="4882896" y="181971"/>
            <a:ext cx="7194549" cy="338554"/>
          </a:xfrm>
          <a:prstGeom prst="rect">
            <a:avLst/>
          </a:prstGeom>
          <a:noFill/>
        </p:spPr>
        <p:txBody>
          <a:bodyPr wrap="square" lIns="91440" tIns="45720" rIns="91440" bIns="45720" anchor="t">
            <a:spAutoFit/>
          </a:bodyPr>
          <a:lstStyle/>
          <a:p>
            <a:r>
              <a:rPr lang="en-GB" sz="1600" b="1" dirty="0">
                <a:solidFill>
                  <a:schemeClr val="bg1"/>
                </a:solidFill>
                <a:latin typeface="Ubuntu"/>
              </a:rPr>
              <a:t>Supporting our priorities - Influencing the wider determinants of health</a:t>
            </a:r>
            <a:endParaRPr lang="en-GB" sz="1600" b="1" dirty="0">
              <a:solidFill>
                <a:schemeClr val="bg1"/>
              </a:solidFill>
              <a:latin typeface="Ubuntu"/>
              <a:ea typeface="Calibri"/>
              <a:cs typeface="Calibri"/>
            </a:endParaRPr>
          </a:p>
        </p:txBody>
      </p:sp>
    </p:spTree>
    <p:extLst>
      <p:ext uri="{BB962C8B-B14F-4D97-AF65-F5344CB8AC3E}">
        <p14:creationId xmlns:p14="http://schemas.microsoft.com/office/powerpoint/2010/main" val="383070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31" name="object 31"/>
          <p:cNvSpPr txBox="1">
            <a:spLocks noGrp="1"/>
          </p:cNvSpPr>
          <p:nvPr>
            <p:ph type="title"/>
          </p:nvPr>
        </p:nvSpPr>
        <p:spPr>
          <a:xfrm>
            <a:off x="468548" y="1119969"/>
            <a:ext cx="11072647" cy="681658"/>
          </a:xfrm>
          <a:prstGeom prst="rect">
            <a:avLst/>
          </a:prstGeom>
        </p:spPr>
        <p:txBody>
          <a:bodyPr vert="horz" wrap="square" lIns="0" tIns="9627" rIns="0" bIns="0" rtlCol="0">
            <a:spAutoFit/>
          </a:bodyPr>
          <a:lstStyle/>
          <a:p>
            <a:pPr marL="7702">
              <a:spcBef>
                <a:spcPts val="76"/>
              </a:spcBef>
            </a:pPr>
            <a:br>
              <a:rPr lang="en-GB" sz="2183"/>
            </a:br>
            <a:endParaRPr lang="en-GB" sz="2183" spc="-12"/>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309799" y="852971"/>
            <a:ext cx="10590219" cy="1126014"/>
          </a:xfrm>
        </p:spPr>
        <p:txBody>
          <a:bodyPr wrap="square" lIns="0" tIns="0" rIns="0" bIns="0" anchor="t">
            <a:spAutoFit/>
          </a:bodyPr>
          <a:lstStyle/>
          <a:p>
            <a:r>
              <a:rPr lang="en-GB" sz="1800" b="1" dirty="0">
                <a:solidFill>
                  <a:srgbClr val="32528F"/>
                </a:solidFill>
                <a:latin typeface="Ubuntu"/>
              </a:rPr>
              <a:t>Secondary school children and young people's perceptions of vaping and nicotine dependence Insights from a qualitative focus group study</a:t>
            </a:r>
          </a:p>
          <a:p>
            <a:r>
              <a:rPr lang="en-GB" sz="1200" dirty="0">
                <a:solidFill>
                  <a:schemeClr val="tx2"/>
                </a:solidFill>
                <a:latin typeface="Ubuntu" panose="020B0504030602030204" pitchFamily="34" charset="0"/>
              </a:rPr>
              <a:t>Rochelle Embling, Lorna Bennett, Niamh McHugh, Anna Kolosowska &amp; Chris Emmerson</a:t>
            </a:r>
          </a:p>
          <a:p>
            <a:endParaRPr lang="en-GB" sz="1092" b="1" dirty="0">
              <a:solidFill>
                <a:schemeClr val="tx2"/>
              </a:solidFill>
              <a:latin typeface="Aptos Narrow" panose="020B0004020202020204" pitchFamily="34" charset="0"/>
            </a:endParaRPr>
          </a:p>
          <a:p>
            <a:endParaRPr lang="en-GB" dirty="0"/>
          </a:p>
        </p:txBody>
      </p:sp>
      <p:sp>
        <p:nvSpPr>
          <p:cNvPr id="3" name="TextBox 2">
            <a:extLst>
              <a:ext uri="{FF2B5EF4-FFF2-40B4-BE49-F238E27FC236}">
                <a16:creationId xmlns:a16="http://schemas.microsoft.com/office/drawing/2014/main" id="{B674E23F-035B-81F2-3A77-D6713D94D7D4}"/>
              </a:ext>
            </a:extLst>
          </p:cNvPr>
          <p:cNvSpPr txBox="1"/>
          <p:nvPr/>
        </p:nvSpPr>
        <p:spPr>
          <a:xfrm>
            <a:off x="198120" y="1423322"/>
            <a:ext cx="11795760" cy="4932119"/>
          </a:xfrm>
          <a:prstGeom prst="rect">
            <a:avLst/>
          </a:prstGeom>
          <a:noFill/>
        </p:spPr>
        <p:txBody>
          <a:bodyPr wrap="square" lIns="91440" tIns="45720" rIns="91440" bIns="45720" anchor="t">
            <a:spAutoFit/>
          </a:bodyPr>
          <a:lstStyle/>
          <a:p>
            <a:pPr algn="l"/>
            <a:endParaRPr lang="en-GB" sz="1450" b="1" i="1" u="sng" dirty="0">
              <a:solidFill>
                <a:schemeClr val="accent3"/>
              </a:solidFill>
              <a:ea typeface="Calibri"/>
              <a:cs typeface="Calibri"/>
            </a:endParaRPr>
          </a:p>
          <a:p>
            <a:pPr algn="l"/>
            <a:r>
              <a:rPr lang="en-GB" sz="1200" b="1" u="sng" dirty="0">
                <a:solidFill>
                  <a:srgbClr val="32528F"/>
                </a:solidFill>
                <a:latin typeface="Ubuntu"/>
              </a:rPr>
              <a:t>What was the challenge?</a:t>
            </a:r>
          </a:p>
          <a:p>
            <a:pPr algn="l"/>
            <a:endParaRPr lang="en-GB" sz="1200" dirty="0">
              <a:solidFill>
                <a:srgbClr val="32528F"/>
              </a:solidFill>
              <a:latin typeface="Ubuntu" panose="020B0504030602030204" pitchFamily="34" charset="0"/>
            </a:endParaRPr>
          </a:p>
          <a:p>
            <a:pPr algn="l"/>
            <a:r>
              <a:rPr lang="en-GB" sz="1200" b="1" dirty="0">
                <a:solidFill>
                  <a:srgbClr val="32528F"/>
                </a:solidFill>
                <a:latin typeface="Ubuntu"/>
              </a:rPr>
              <a:t>Implications</a:t>
            </a:r>
          </a:p>
          <a:p>
            <a:pPr algn="l"/>
            <a:r>
              <a:rPr lang="en-GB" sz="1200" dirty="0">
                <a:solidFill>
                  <a:srgbClr val="32528F"/>
                </a:solidFill>
                <a:latin typeface="Ubuntu"/>
              </a:rPr>
              <a:t>Some key implications of this study include:</a:t>
            </a:r>
          </a:p>
          <a:p>
            <a:pPr algn="l"/>
            <a:endParaRPr lang="en-GB" sz="1200" dirty="0">
              <a:solidFill>
                <a:srgbClr val="32528F"/>
              </a:solidFill>
              <a:latin typeface="Ubuntu"/>
            </a:endParaRPr>
          </a:p>
          <a:p>
            <a:pPr marL="276860" indent="-276860" algn="l">
              <a:buFont typeface="Arial" panose="020B0604020202020204" pitchFamily="34" charset="0"/>
              <a:buChar char="•"/>
            </a:pPr>
            <a:r>
              <a:rPr lang="en-GB" sz="1200" dirty="0">
                <a:solidFill>
                  <a:srgbClr val="32528F"/>
                </a:solidFill>
                <a:latin typeface="Ubuntu"/>
              </a:rPr>
              <a:t>Further supported evidence of a current vaping culture among young people that highlights potential drivers of use (peer influence among older age groups, exposure and access to devices)</a:t>
            </a:r>
          </a:p>
          <a:p>
            <a:pPr marL="276860" indent="-276860" algn="l">
              <a:buFont typeface="Arial" panose="020B0604020202020204" pitchFamily="34" charset="0"/>
              <a:buChar char="•"/>
            </a:pPr>
            <a:endParaRPr lang="en-GB" sz="1200" dirty="0">
              <a:solidFill>
                <a:srgbClr val="32528F"/>
              </a:solidFill>
              <a:latin typeface="Ubuntu"/>
            </a:endParaRPr>
          </a:p>
          <a:p>
            <a:pPr algn="l" rtl="0"/>
            <a:r>
              <a:rPr lang="en-GB" sz="1200" b="1" u="sng" dirty="0">
                <a:solidFill>
                  <a:srgbClr val="32528F"/>
                </a:solidFill>
                <a:latin typeface="Ubuntu"/>
              </a:rPr>
              <a:t>What was done?</a:t>
            </a:r>
          </a:p>
          <a:p>
            <a:pPr algn="l"/>
            <a:endParaRPr lang="en-GB" sz="1200" dirty="0">
              <a:solidFill>
                <a:srgbClr val="32528F"/>
              </a:solidFill>
              <a:latin typeface="Ubuntu" panose="020B0504030602030204" pitchFamily="34" charset="0"/>
            </a:endParaRPr>
          </a:p>
          <a:p>
            <a:pPr marL="276860" indent="-276860" algn="l">
              <a:buFont typeface="Arial" panose="020B0604020202020204" pitchFamily="34" charset="0"/>
              <a:buChar char="•"/>
            </a:pPr>
            <a:r>
              <a:rPr lang="en-GB" sz="1200" dirty="0">
                <a:solidFill>
                  <a:srgbClr val="32528F"/>
                </a:solidFill>
                <a:latin typeface="Ubuntu"/>
              </a:rPr>
              <a:t>Documents experiences of high nicotine use and dependency among young people suggesting the need to provide stronger intervention for those already using vape </a:t>
            </a:r>
          </a:p>
          <a:p>
            <a:pPr marL="554355" lvl="1" indent="-276860" algn="l">
              <a:buFont typeface="Wingdings" panose="05000000000000000000" pitchFamily="2" charset="2"/>
              <a:buChar char="Ø"/>
            </a:pPr>
            <a:r>
              <a:rPr lang="en-GB" sz="1200" dirty="0">
                <a:solidFill>
                  <a:srgbClr val="32528F"/>
                </a:solidFill>
                <a:latin typeface="Ubuntu"/>
              </a:rPr>
              <a:t>Emotional attachment to devices </a:t>
            </a:r>
          </a:p>
          <a:p>
            <a:pPr marL="554355" lvl="1" indent="-276860" algn="l">
              <a:buFont typeface="Wingdings" panose="05000000000000000000" pitchFamily="2" charset="2"/>
              <a:buChar char="Ø"/>
            </a:pPr>
            <a:r>
              <a:rPr lang="en-GB" sz="1200" dirty="0">
                <a:solidFill>
                  <a:srgbClr val="32528F"/>
                </a:solidFill>
                <a:latin typeface="Ubuntu"/>
              </a:rPr>
              <a:t>A Lack of clarity communicating evidence of vaping harms to children</a:t>
            </a:r>
          </a:p>
          <a:p>
            <a:pPr marL="554355" lvl="1" indent="-276860" algn="l">
              <a:buFont typeface="Wingdings" panose="05000000000000000000" pitchFamily="2" charset="2"/>
              <a:buChar char="Ø"/>
            </a:pPr>
            <a:endParaRPr lang="en-GB" sz="1200" dirty="0">
              <a:solidFill>
                <a:srgbClr val="32528F"/>
              </a:solidFill>
              <a:latin typeface="Ubuntu"/>
            </a:endParaRPr>
          </a:p>
          <a:p>
            <a:pPr marL="276860" indent="-276860" algn="l">
              <a:buFont typeface="Arial" panose="020B0604020202020204" pitchFamily="34" charset="0"/>
              <a:buChar char="•"/>
            </a:pPr>
            <a:r>
              <a:rPr lang="en-GB" sz="1200" dirty="0">
                <a:solidFill>
                  <a:srgbClr val="32528F"/>
                </a:solidFill>
                <a:latin typeface="Ubuntu"/>
              </a:rPr>
              <a:t>As a result of feeding this work back to the IRG, we identified the need to collect additional views from other stakeholders, including parents. </a:t>
            </a:r>
          </a:p>
          <a:p>
            <a:pPr marL="276860" indent="-276860" algn="l">
              <a:buFont typeface="Arial" panose="020B0604020202020204" pitchFamily="34" charset="0"/>
              <a:buChar char="•"/>
            </a:pPr>
            <a:endParaRPr lang="en-GB" sz="1200" dirty="0">
              <a:solidFill>
                <a:srgbClr val="32528F"/>
              </a:solidFill>
              <a:latin typeface="Ubuntu"/>
            </a:endParaRPr>
          </a:p>
          <a:p>
            <a:pPr algn="l"/>
            <a:r>
              <a:rPr lang="en-GB" sz="1200" b="1" u="sng" dirty="0">
                <a:solidFill>
                  <a:srgbClr val="32528F"/>
                </a:solidFill>
                <a:latin typeface="Ubuntu"/>
              </a:rPr>
              <a:t>What was the outcome?</a:t>
            </a:r>
          </a:p>
          <a:p>
            <a:pPr algn="l"/>
            <a:endParaRPr lang="en-GB" sz="1200" b="1" i="1" u="sng" dirty="0">
              <a:solidFill>
                <a:srgbClr val="32528F"/>
              </a:solidFill>
              <a:latin typeface="Ubuntu"/>
            </a:endParaRPr>
          </a:p>
          <a:p>
            <a:pPr algn="l"/>
            <a:r>
              <a:rPr lang="en-GB" sz="1200" b="1" dirty="0">
                <a:solidFill>
                  <a:srgbClr val="32528F"/>
                </a:solidFill>
                <a:latin typeface="Ubuntu"/>
              </a:rPr>
              <a:t>Next steps for Public Health Wales…</a:t>
            </a:r>
          </a:p>
          <a:p>
            <a:pPr algn="l"/>
            <a:r>
              <a:rPr lang="en-GB" sz="1200" dirty="0">
                <a:solidFill>
                  <a:srgbClr val="32528F"/>
                </a:solidFill>
                <a:latin typeface="Ubuntu"/>
              </a:rPr>
              <a:t>The findings of this study have been disseminated within the </a:t>
            </a:r>
            <a:r>
              <a:rPr lang="en-GB" sz="1200" b="1" dirty="0">
                <a:solidFill>
                  <a:srgbClr val="32528F"/>
                </a:solidFill>
                <a:latin typeface="Ubuntu"/>
              </a:rPr>
              <a:t>Incident Response Group </a:t>
            </a:r>
            <a:r>
              <a:rPr lang="en-GB" sz="1200" dirty="0">
                <a:solidFill>
                  <a:srgbClr val="32528F"/>
                </a:solidFill>
                <a:latin typeface="Ubuntu"/>
              </a:rPr>
              <a:t>and aim to support them develop recommendations for how different stakeholders may respond or intervene. </a:t>
            </a:r>
          </a:p>
          <a:p>
            <a:endParaRPr lang="en-GB" sz="1200" dirty="0">
              <a:solidFill>
                <a:srgbClr val="32528F"/>
              </a:solidFill>
              <a:latin typeface="Ubuntu"/>
            </a:endParaRPr>
          </a:p>
          <a:p>
            <a:pPr marL="554355" lvl="1" indent="-276860" algn="l">
              <a:buFont typeface="Wingdings" panose="05000000000000000000" pitchFamily="2" charset="2"/>
              <a:buChar char="Ø"/>
            </a:pPr>
            <a:r>
              <a:rPr lang="en-GB" sz="1200" dirty="0">
                <a:solidFill>
                  <a:srgbClr val="32528F"/>
                </a:solidFill>
                <a:latin typeface="Ubuntu"/>
              </a:rPr>
              <a:t>This work will inform the IRGs recommendations regarding vaping that will be fed to policy makers within Welsh Government</a:t>
            </a:r>
          </a:p>
        </p:txBody>
      </p:sp>
      <p:sp>
        <p:nvSpPr>
          <p:cNvPr id="2" name="TextBox 1">
            <a:extLst>
              <a:ext uri="{FF2B5EF4-FFF2-40B4-BE49-F238E27FC236}">
                <a16:creationId xmlns:a16="http://schemas.microsoft.com/office/drawing/2014/main" id="{4D5F1873-EED3-4983-F2D7-545676D37A07}"/>
              </a:ext>
            </a:extLst>
          </p:cNvPr>
          <p:cNvSpPr txBox="1"/>
          <p:nvPr/>
        </p:nvSpPr>
        <p:spPr>
          <a:xfrm>
            <a:off x="6318902" y="180745"/>
            <a:ext cx="5870090" cy="338554"/>
          </a:xfrm>
          <a:prstGeom prst="rect">
            <a:avLst/>
          </a:prstGeom>
          <a:noFill/>
        </p:spPr>
        <p:txBody>
          <a:bodyPr wrap="square" lIns="91440" tIns="45720" rIns="91440" bIns="45720" rtlCol="0" anchor="t">
            <a:spAutoFit/>
          </a:bodyPr>
          <a:lstStyle/>
          <a:p>
            <a:r>
              <a:rPr lang="en-GB" sz="1600" b="1" dirty="0">
                <a:solidFill>
                  <a:schemeClr val="bg1"/>
                </a:solidFill>
                <a:latin typeface="Ubuntu"/>
              </a:rPr>
              <a:t>Supporting our priorities - Promoting healthy behaviours</a:t>
            </a:r>
            <a:endParaRPr lang="en-GB" sz="1600" b="1" dirty="0">
              <a:solidFill>
                <a:schemeClr val="bg1"/>
              </a:solidFill>
              <a:latin typeface="Ubuntu"/>
              <a:ea typeface="Calibri"/>
              <a:cs typeface="Calibri"/>
            </a:endParaRPr>
          </a:p>
        </p:txBody>
      </p:sp>
    </p:spTree>
    <p:extLst>
      <p:ext uri="{BB962C8B-B14F-4D97-AF65-F5344CB8AC3E}">
        <p14:creationId xmlns:p14="http://schemas.microsoft.com/office/powerpoint/2010/main" val="2457085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31" name="object 31"/>
          <p:cNvSpPr txBox="1">
            <a:spLocks noGrp="1"/>
          </p:cNvSpPr>
          <p:nvPr>
            <p:ph type="title"/>
          </p:nvPr>
        </p:nvSpPr>
        <p:spPr>
          <a:xfrm>
            <a:off x="309800" y="866418"/>
            <a:ext cx="11273803" cy="925356"/>
          </a:xfrm>
          <a:prstGeom prst="rect">
            <a:avLst/>
          </a:prstGeom>
        </p:spPr>
        <p:txBody>
          <a:bodyPr vert="horz" wrap="square" lIns="0" tIns="9627" rIns="0" bIns="0" rtlCol="0" anchor="t">
            <a:spAutoFit/>
          </a:bodyPr>
          <a:lstStyle/>
          <a:p>
            <a:pPr algn="l"/>
            <a:r>
              <a:rPr lang="en-GB" sz="1650" i="0" dirty="0">
                <a:solidFill>
                  <a:srgbClr val="32528F"/>
                </a:solidFill>
                <a:effectLst/>
              </a:rPr>
              <a:t>COVID-19 Personal Protective </a:t>
            </a:r>
            <a:r>
              <a:rPr lang="en-GB" sz="1650" i="0" dirty="0" err="1">
                <a:solidFill>
                  <a:srgbClr val="32528F"/>
                </a:solidFill>
                <a:effectLst/>
              </a:rPr>
              <a:t>Behaviors</a:t>
            </a:r>
            <a:r>
              <a:rPr lang="en-GB" sz="1650" i="0" dirty="0">
                <a:solidFill>
                  <a:srgbClr val="32528F"/>
                </a:solidFill>
                <a:effectLst/>
              </a:rPr>
              <a:t> during Large Social Events: The Value of </a:t>
            </a:r>
            <a:r>
              <a:rPr lang="en-GB" sz="1650" i="0" dirty="0" err="1">
                <a:solidFill>
                  <a:srgbClr val="32528F"/>
                </a:solidFill>
                <a:effectLst/>
              </a:rPr>
              <a:t>Behavioral</a:t>
            </a:r>
            <a:r>
              <a:rPr lang="en-GB" sz="1650" i="0" dirty="0">
                <a:solidFill>
                  <a:srgbClr val="32528F"/>
                </a:solidFill>
                <a:effectLst/>
              </a:rPr>
              <a:t> Observations (2024)</a:t>
            </a:r>
            <a:br>
              <a:rPr lang="en-GB" sz="1650" b="0" i="0" dirty="0">
                <a:effectLst/>
                <a:latin typeface="Segoe UI" panose="020B0502040204020203" pitchFamily="34" charset="0"/>
              </a:rPr>
            </a:br>
            <a:r>
              <a:rPr lang="en-GB" sz="1200" b="0" dirty="0">
                <a:solidFill>
                  <a:srgbClr val="32528F"/>
                </a:solidFill>
                <a:effectLst/>
                <a:latin typeface="Ubuntu" panose="020B0504030602030204" pitchFamily="34" charset="0"/>
              </a:rPr>
              <a:t>Ashley Gould, Lesley Lewis, Lowri Evans, Leanne Greening, Holly Howe-Davies, Jonathan West, Chris Roberts &amp; John A Parkinson</a:t>
            </a:r>
            <a:br>
              <a:rPr lang="en-GB" sz="1450" b="0" i="0" dirty="0">
                <a:effectLst/>
                <a:latin typeface="Segoe UI" panose="020B0502040204020203" pitchFamily="34" charset="0"/>
              </a:rPr>
            </a:br>
            <a:endParaRPr lang="en-GB" sz="1450" b="0" i="0" dirty="0">
              <a:solidFill>
                <a:srgbClr val="32528F"/>
              </a:solidFill>
              <a:effectLst/>
              <a:latin typeface="Segoe UI" panose="020B0502040204020203" pitchFamily="34" charset="0"/>
            </a:endParaRPr>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309801" y="1769992"/>
            <a:ext cx="11120200" cy="4616648"/>
          </a:xfrm>
        </p:spPr>
        <p:txBody>
          <a:bodyPr wrap="square" lIns="0" tIns="0" rIns="0" bIns="0" anchor="t">
            <a:spAutoFit/>
          </a:bodyPr>
          <a:lstStyle/>
          <a:p>
            <a:pPr algn="l"/>
            <a:r>
              <a:rPr lang="en-GB" sz="1200" b="1" u="sng" dirty="0">
                <a:solidFill>
                  <a:srgbClr val="32528F"/>
                </a:solidFill>
                <a:latin typeface="Ubuntu"/>
              </a:rPr>
              <a:t>What was the challenge?</a:t>
            </a:r>
          </a:p>
          <a:p>
            <a:pPr algn="l"/>
            <a:endParaRPr lang="en-GB" sz="1200" b="1" u="sng" dirty="0">
              <a:solidFill>
                <a:srgbClr val="32528F"/>
              </a:solidFill>
              <a:latin typeface="Ubuntu"/>
            </a:endParaRPr>
          </a:p>
          <a:p>
            <a:pPr algn="l"/>
            <a:r>
              <a:rPr lang="en-GB" sz="1200" b="0" i="0" dirty="0">
                <a:solidFill>
                  <a:srgbClr val="32528F"/>
                </a:solidFill>
                <a:effectLst/>
                <a:latin typeface="Ubuntu"/>
              </a:rPr>
              <a:t>Within the context of reopening society in the summer of 2021, as the UK moved away from ‘lockdowns’, the Government of Wales piloted the return of organized ‘mass gatherings’ of people at a number of test events. The current study reports </a:t>
            </a:r>
            <a:r>
              <a:rPr lang="en-GB" sz="1200" b="0" i="0" dirty="0" err="1">
                <a:solidFill>
                  <a:srgbClr val="32528F"/>
                </a:solidFill>
                <a:effectLst/>
                <a:latin typeface="Ubuntu"/>
              </a:rPr>
              <a:t>behavioral</a:t>
            </a:r>
            <a:r>
              <a:rPr lang="en-GB" sz="1200" b="0" i="0" dirty="0">
                <a:solidFill>
                  <a:srgbClr val="32528F"/>
                </a:solidFill>
                <a:effectLst/>
                <a:latin typeface="Ubuntu"/>
              </a:rPr>
              <a:t> observations that were made at two of the test events to inform this process. The researchers were particularly interested in four key factors: how (1) context within a venue, (2) environmental design, (3) staffing and social norms, and (4) time across an event, affected the personal protective </a:t>
            </a:r>
            <a:r>
              <a:rPr lang="en-GB" sz="1200" b="0" i="0" dirty="0" err="1">
                <a:solidFill>
                  <a:srgbClr val="32528F"/>
                </a:solidFill>
                <a:effectLst/>
                <a:latin typeface="Ubuntu"/>
              </a:rPr>
              <a:t>behaviors</a:t>
            </a:r>
            <a:r>
              <a:rPr lang="en-GB" sz="1200" b="0" i="0" dirty="0">
                <a:solidFill>
                  <a:srgbClr val="32528F"/>
                </a:solidFill>
                <a:effectLst/>
                <a:latin typeface="Ubuntu"/>
              </a:rPr>
              <a:t> of social distancing and face-covering use.</a:t>
            </a:r>
            <a:endParaRPr lang="en-GB" sz="1200" b="1" u="sng" dirty="0">
              <a:solidFill>
                <a:srgbClr val="32528F"/>
              </a:solidFill>
              <a:latin typeface="Ubuntu"/>
            </a:endParaRPr>
          </a:p>
          <a:p>
            <a:pPr algn="l"/>
            <a:endParaRPr lang="en-GB" sz="1200" b="1" u="sng" dirty="0">
              <a:solidFill>
                <a:srgbClr val="32528F"/>
              </a:solidFill>
              <a:latin typeface="Ubuntu"/>
            </a:endParaRPr>
          </a:p>
          <a:p>
            <a:pPr algn="l"/>
            <a:r>
              <a:rPr lang="en-GB" sz="1200" b="1" u="sng" dirty="0">
                <a:solidFill>
                  <a:srgbClr val="32528F"/>
                </a:solidFill>
                <a:latin typeface="Ubuntu"/>
              </a:rPr>
              <a:t>What was done?</a:t>
            </a:r>
          </a:p>
          <a:p>
            <a:pPr algn="l"/>
            <a:endParaRPr lang="en-GB" sz="1200" b="1" u="sng" dirty="0">
              <a:solidFill>
                <a:srgbClr val="32528F"/>
              </a:solidFill>
              <a:latin typeface="Ubuntu"/>
            </a:endParaRPr>
          </a:p>
          <a:p>
            <a:pPr algn="l"/>
            <a:r>
              <a:rPr lang="en-GB" sz="1200" b="0" i="0" dirty="0">
                <a:solidFill>
                  <a:srgbClr val="32528F"/>
                </a:solidFill>
                <a:effectLst/>
                <a:latin typeface="Ubuntu"/>
              </a:rPr>
              <a:t>Data collection was undertaken by trained observers. Adherence to protective </a:t>
            </a:r>
            <a:r>
              <a:rPr lang="en-GB" sz="1200" b="0" i="0" dirty="0" err="1">
                <a:solidFill>
                  <a:srgbClr val="32528F"/>
                </a:solidFill>
                <a:effectLst/>
                <a:latin typeface="Ubuntu"/>
              </a:rPr>
              <a:t>behaviors</a:t>
            </a:r>
            <a:r>
              <a:rPr lang="en-GB" sz="1200" b="0" i="0" dirty="0">
                <a:solidFill>
                  <a:srgbClr val="32528F"/>
                </a:solidFill>
                <a:effectLst/>
                <a:latin typeface="Ubuntu"/>
              </a:rPr>
              <a:t> was generally high, but there is clear evidence that these </a:t>
            </a:r>
            <a:r>
              <a:rPr lang="en-GB" sz="1200" b="0" i="0" dirty="0" err="1">
                <a:solidFill>
                  <a:srgbClr val="32528F"/>
                </a:solidFill>
                <a:effectLst/>
                <a:latin typeface="Ubuntu"/>
              </a:rPr>
              <a:t>behaviors</a:t>
            </a:r>
            <a:r>
              <a:rPr lang="en-GB" sz="1200" b="0" i="0" dirty="0">
                <a:solidFill>
                  <a:srgbClr val="32528F"/>
                </a:solidFill>
                <a:effectLst/>
                <a:latin typeface="Ubuntu"/>
              </a:rPr>
              <a:t> were shaped in a systematic way by the environment, situational cues, and the passage of time during the events. Some instances of large-scale non-adherence to personal protective </a:t>
            </a:r>
            <a:r>
              <a:rPr lang="en-GB" sz="1200" b="0" i="0" dirty="0" err="1">
                <a:solidFill>
                  <a:srgbClr val="32528F"/>
                </a:solidFill>
                <a:effectLst/>
                <a:latin typeface="Ubuntu"/>
              </a:rPr>
              <a:t>behaviors</a:t>
            </a:r>
            <a:r>
              <a:rPr lang="en-GB" sz="1200" b="0" i="0" dirty="0">
                <a:solidFill>
                  <a:srgbClr val="32528F"/>
                </a:solidFill>
                <a:effectLst/>
                <a:latin typeface="Ubuntu"/>
              </a:rPr>
              <a:t> were documented. An analysis within a dual-process framework suggests ways to understand and respond to supporting target health </a:t>
            </a:r>
            <a:r>
              <a:rPr lang="en-GB" sz="1200" b="0" i="0" dirty="0" err="1">
                <a:solidFill>
                  <a:srgbClr val="32528F"/>
                </a:solidFill>
                <a:effectLst/>
                <a:latin typeface="Ubuntu"/>
              </a:rPr>
              <a:t>behaviors</a:t>
            </a:r>
            <a:r>
              <a:rPr lang="en-GB" sz="1200" b="0" i="0" dirty="0">
                <a:solidFill>
                  <a:srgbClr val="32528F"/>
                </a:solidFill>
                <a:effectLst/>
                <a:latin typeface="Ubuntu"/>
              </a:rPr>
              <a:t> in groups of people where intervention is deemed valuable, such as in complex or ambiguous contexts. </a:t>
            </a:r>
            <a:endParaRPr lang="en-GB" sz="1200" b="1" u="sng" dirty="0">
              <a:solidFill>
                <a:srgbClr val="32528F"/>
              </a:solidFill>
              <a:latin typeface="Ubuntu"/>
            </a:endParaRPr>
          </a:p>
          <a:p>
            <a:pPr algn="l"/>
            <a:endParaRPr lang="en-GB" sz="1200" b="1" u="sng" dirty="0">
              <a:solidFill>
                <a:srgbClr val="32528F"/>
              </a:solidFill>
              <a:latin typeface="Ubuntu"/>
            </a:endParaRPr>
          </a:p>
          <a:p>
            <a:pPr algn="l"/>
            <a:r>
              <a:rPr lang="en-GB" sz="1200" b="1" u="sng" dirty="0">
                <a:solidFill>
                  <a:srgbClr val="32528F"/>
                </a:solidFill>
                <a:latin typeface="Ubuntu"/>
              </a:rPr>
              <a:t>What was the outcome?</a:t>
            </a:r>
          </a:p>
          <a:p>
            <a:pPr algn="l"/>
            <a:endParaRPr lang="en-GB" sz="1200" b="1" u="sng" dirty="0">
              <a:solidFill>
                <a:srgbClr val="32528F"/>
              </a:solidFill>
              <a:latin typeface="Ubuntu"/>
            </a:endParaRPr>
          </a:p>
          <a:p>
            <a:pPr algn="l"/>
            <a:r>
              <a:rPr lang="en-GB" sz="1200" b="0" i="0" dirty="0">
                <a:solidFill>
                  <a:srgbClr val="32528F"/>
                </a:solidFill>
                <a:effectLst/>
                <a:latin typeface="Ubuntu"/>
              </a:rPr>
              <a:t>This is one of the first studies to include a ‘true’ </a:t>
            </a:r>
            <a:r>
              <a:rPr lang="en-GB" sz="1200" b="0" i="0" dirty="0" err="1">
                <a:solidFill>
                  <a:srgbClr val="32528F"/>
                </a:solidFill>
                <a:effectLst/>
                <a:latin typeface="Ubuntu"/>
              </a:rPr>
              <a:t>behavioral</a:t>
            </a:r>
            <a:r>
              <a:rPr lang="en-GB" sz="1200" b="0" i="0" dirty="0">
                <a:solidFill>
                  <a:srgbClr val="32528F"/>
                </a:solidFill>
                <a:effectLst/>
                <a:latin typeface="Ubuntu"/>
              </a:rPr>
              <a:t> measure in understanding human responses to COVID-19. It demonstrates that </a:t>
            </a:r>
            <a:r>
              <a:rPr lang="en-GB" sz="1200" b="0" i="0" dirty="0" err="1">
                <a:solidFill>
                  <a:srgbClr val="32528F"/>
                </a:solidFill>
                <a:effectLst/>
                <a:latin typeface="Ubuntu"/>
              </a:rPr>
              <a:t>behavioral</a:t>
            </a:r>
            <a:r>
              <a:rPr lang="en-GB" sz="1200" b="0" i="0" dirty="0">
                <a:solidFill>
                  <a:srgbClr val="32528F"/>
                </a:solidFill>
                <a:effectLst/>
                <a:latin typeface="Ubuntu"/>
              </a:rPr>
              <a:t> observations can add precision and granularity to understanding human behaviour in complex real-world contexts. Given the significant physical and mental health burden created acutely and chronically by COVID-19, this work has implications for how governments and organizations support target populations in other complex challenges facing us today, such as in sustainability, and healthy lifestyle </a:t>
            </a:r>
            <a:r>
              <a:rPr lang="en-GB" sz="1200" b="0" i="0" dirty="0" err="1">
                <a:solidFill>
                  <a:srgbClr val="32528F"/>
                </a:solidFill>
                <a:effectLst/>
                <a:latin typeface="Ubuntu"/>
              </a:rPr>
              <a:t>behaviors</a:t>
            </a:r>
            <a:r>
              <a:rPr lang="en-GB" sz="1200" b="0" i="0" dirty="0">
                <a:solidFill>
                  <a:srgbClr val="32528F"/>
                </a:solidFill>
                <a:effectLst/>
                <a:latin typeface="Ubuntu"/>
              </a:rPr>
              <a:t>. An individual’s intentions are not always matched by their actions, and so the findings support a balanced liberal paternalistic approach where system-level changes support appropriate individual-level decisions to engender collective responsibility and action.</a:t>
            </a:r>
            <a:endParaRPr lang="en-GB" sz="1200" b="1" u="sng" dirty="0">
              <a:solidFill>
                <a:srgbClr val="32528F"/>
              </a:solidFill>
              <a:latin typeface="Ubuntu"/>
            </a:endParaRPr>
          </a:p>
          <a:p>
            <a:pPr algn="l"/>
            <a:endParaRPr lang="en-GB" sz="1200" b="1" u="sng" dirty="0">
              <a:solidFill>
                <a:srgbClr val="32528F"/>
              </a:solidFill>
              <a:latin typeface="Ubuntu"/>
            </a:endParaRPr>
          </a:p>
          <a:p>
            <a:pPr algn="l"/>
            <a:endParaRPr lang="en-GB" sz="1200" b="1" u="sng" dirty="0">
              <a:solidFill>
                <a:srgbClr val="32528F"/>
              </a:solidFill>
              <a:latin typeface="Ubuntu"/>
            </a:endParaRPr>
          </a:p>
          <a:p>
            <a:endParaRPr lang="en-GB" sz="1200" dirty="0">
              <a:solidFill>
                <a:srgbClr val="32528F"/>
              </a:solidFill>
              <a:highlight>
                <a:srgbClr val="FFFF00"/>
              </a:highlight>
              <a:latin typeface="Ubuntu"/>
            </a:endParaRPr>
          </a:p>
        </p:txBody>
      </p:sp>
      <p:sp>
        <p:nvSpPr>
          <p:cNvPr id="2" name="TextBox 1">
            <a:extLst>
              <a:ext uri="{FF2B5EF4-FFF2-40B4-BE49-F238E27FC236}">
                <a16:creationId xmlns:a16="http://schemas.microsoft.com/office/drawing/2014/main" id="{FDDDDD02-B277-F9A7-7AC4-369631688D5A}"/>
              </a:ext>
            </a:extLst>
          </p:cNvPr>
          <p:cNvSpPr txBox="1"/>
          <p:nvPr/>
        </p:nvSpPr>
        <p:spPr>
          <a:xfrm>
            <a:off x="5372794" y="72064"/>
            <a:ext cx="6681384" cy="538609"/>
          </a:xfrm>
          <a:prstGeom prst="rect">
            <a:avLst/>
          </a:prstGeom>
          <a:noFill/>
        </p:spPr>
        <p:txBody>
          <a:bodyPr wrap="square" lIns="91440" tIns="45720" rIns="91440" bIns="45720" rtlCol="0" anchor="t">
            <a:spAutoFit/>
          </a:bodyPr>
          <a:lstStyle/>
          <a:p>
            <a:r>
              <a:rPr lang="en-GB" sz="1450" b="1" dirty="0">
                <a:solidFill>
                  <a:schemeClr val="bg1"/>
                </a:solidFill>
                <a:latin typeface="Ubuntu"/>
              </a:rPr>
              <a:t>Supporting our priorities - Supporting the development of a sustainable health and care system focused on prevention and early intervention</a:t>
            </a:r>
          </a:p>
        </p:txBody>
      </p:sp>
    </p:spTree>
    <p:extLst>
      <p:ext uri="{BB962C8B-B14F-4D97-AF65-F5344CB8AC3E}">
        <p14:creationId xmlns:p14="http://schemas.microsoft.com/office/powerpoint/2010/main" val="2765689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31" name="object 31"/>
          <p:cNvSpPr txBox="1">
            <a:spLocks noGrp="1"/>
          </p:cNvSpPr>
          <p:nvPr>
            <p:ph type="title"/>
          </p:nvPr>
        </p:nvSpPr>
        <p:spPr>
          <a:xfrm>
            <a:off x="304982" y="934260"/>
            <a:ext cx="11332351" cy="1071550"/>
          </a:xfrm>
          <a:prstGeom prst="rect">
            <a:avLst/>
          </a:prstGeom>
        </p:spPr>
        <p:txBody>
          <a:bodyPr vert="horz" wrap="square" lIns="0" tIns="9627" rIns="0" bIns="0" rtlCol="0" anchor="t">
            <a:spAutoFit/>
          </a:bodyPr>
          <a:lstStyle/>
          <a:p>
            <a:pPr algn="l"/>
            <a:r>
              <a:rPr lang="en-GB" sz="1800" i="0" dirty="0">
                <a:solidFill>
                  <a:srgbClr val="32528F"/>
                </a:solidFill>
                <a:effectLst/>
              </a:rPr>
              <a:t>“I can't be dealing with this brain fog”: A workplace focus group study investigating factors underpinning the menopausal experience for NHS staff (2024) p.1</a:t>
            </a:r>
            <a:br>
              <a:rPr lang="en-GB" sz="1200" b="0" i="0" dirty="0">
                <a:effectLst/>
                <a:latin typeface="Segoe UI" panose="020B0502040204020203" pitchFamily="34" charset="0"/>
              </a:rPr>
            </a:br>
            <a:r>
              <a:rPr lang="en-GB" sz="1200" b="0" dirty="0">
                <a:solidFill>
                  <a:srgbClr val="32528F"/>
                </a:solidFill>
                <a:effectLst/>
                <a:latin typeface="Ubuntu" panose="020B0504030602030204" pitchFamily="34" charset="0"/>
              </a:rPr>
              <a:t>Gemma Hobson, Nicola Dennis</a:t>
            </a:r>
            <a:br>
              <a:rPr lang="en-GB" sz="1200" b="0" i="0" dirty="0">
                <a:effectLst/>
                <a:latin typeface="Segoe UI" panose="020B0502040204020203" pitchFamily="34" charset="0"/>
              </a:rPr>
            </a:br>
            <a:br>
              <a:rPr lang="en-GB" sz="700" b="0" i="0" dirty="0">
                <a:effectLst/>
                <a:latin typeface="Segoe UI" panose="020B0502040204020203" pitchFamily="34" charset="0"/>
              </a:rPr>
            </a:br>
            <a:br>
              <a:rPr lang="en-GB" sz="700" b="0" i="0" dirty="0">
                <a:effectLst/>
                <a:latin typeface="Segoe UI" panose="020B0502040204020203" pitchFamily="34" charset="0"/>
              </a:rPr>
            </a:br>
            <a:endParaRPr lang="en-GB" sz="700" b="0" i="0" dirty="0">
              <a:solidFill>
                <a:srgbClr val="32528F"/>
              </a:solidFill>
              <a:effectLst/>
              <a:latin typeface="Segoe UI" panose="020B0502040204020203" pitchFamily="34" charset="0"/>
            </a:endParaRPr>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304983" y="1827130"/>
            <a:ext cx="11061010" cy="3877985"/>
          </a:xfrm>
        </p:spPr>
        <p:txBody>
          <a:bodyPr wrap="square" lIns="0" tIns="0" rIns="0" bIns="0" anchor="t">
            <a:spAutoFit/>
          </a:bodyPr>
          <a:lstStyle/>
          <a:p>
            <a:pPr algn="l"/>
            <a:r>
              <a:rPr lang="en-GB" sz="1200" b="1" u="sng" dirty="0">
                <a:solidFill>
                  <a:srgbClr val="32528F"/>
                </a:solidFill>
                <a:latin typeface="Ubuntu"/>
              </a:rPr>
              <a:t>What was the challenge?</a:t>
            </a:r>
          </a:p>
          <a:p>
            <a:pPr algn="l"/>
            <a:endParaRPr lang="en-US" sz="1200" u="sng" dirty="0"/>
          </a:p>
          <a:p>
            <a:pPr algn="l"/>
            <a:r>
              <a:rPr lang="en-GB" sz="1200" b="0" i="0" dirty="0">
                <a:solidFill>
                  <a:srgbClr val="32528F"/>
                </a:solidFill>
                <a:effectLst/>
                <a:latin typeface="Ubuntu"/>
              </a:rPr>
              <a:t>Multiple studies highlight that individuals undergoing menopause are not receiving sufficient support at work. An improved menopausal experience in the workplace has been found to be associated with increased job satisfaction, increased economic participation and reduced absenteeism. This work was undertaken to explore the impact of menopause on the working lives of NHS staff working in Wales, with specific emphasis on their experience of menopausal symptoms and management strategies in the workplace.</a:t>
            </a:r>
          </a:p>
          <a:p>
            <a:pPr algn="l"/>
            <a:endParaRPr lang="en-GB" sz="1200" b="1" u="sng" dirty="0">
              <a:solidFill>
                <a:srgbClr val="32528F"/>
              </a:solidFill>
              <a:latin typeface="Ubuntu"/>
            </a:endParaRPr>
          </a:p>
          <a:p>
            <a:pPr algn="l"/>
            <a:r>
              <a:rPr lang="en-GB" sz="1200" b="1" u="sng" dirty="0">
                <a:solidFill>
                  <a:srgbClr val="32528F"/>
                </a:solidFill>
                <a:latin typeface="Ubuntu"/>
              </a:rPr>
              <a:t>What was done?</a:t>
            </a:r>
          </a:p>
          <a:p>
            <a:pPr algn="l"/>
            <a:endParaRPr lang="en-GB" sz="1200" b="1" u="sng" dirty="0">
              <a:solidFill>
                <a:srgbClr val="32528F"/>
              </a:solidFill>
              <a:latin typeface="Ubuntu"/>
            </a:endParaRPr>
          </a:p>
          <a:p>
            <a:pPr algn="l"/>
            <a:r>
              <a:rPr lang="en-GB" sz="1200" b="0" i="0" dirty="0">
                <a:solidFill>
                  <a:srgbClr val="32528F"/>
                </a:solidFill>
                <a:effectLst/>
                <a:latin typeface="Ubuntu"/>
              </a:rPr>
              <a:t>This was a qualitative study using semi-structured focus groups and thematic analysis. 14 women working in the NHS in Wales attended four focus groups, lasting up to 1.5 h. Stem questions focused on participants' positive and negative experiences in the workplace, and their receipt of support. Transcripts were analysed using the framework approach.</a:t>
            </a:r>
            <a:endParaRPr lang="en-GB" sz="1200" b="1" u="sng" dirty="0">
              <a:solidFill>
                <a:srgbClr val="32528F"/>
              </a:solidFill>
              <a:latin typeface="Ubuntu"/>
            </a:endParaRPr>
          </a:p>
          <a:p>
            <a:pPr algn="l"/>
            <a:endParaRPr lang="en-GB" sz="1200" b="1" u="sng" dirty="0">
              <a:solidFill>
                <a:srgbClr val="32528F"/>
              </a:solidFill>
              <a:latin typeface="Ubuntu"/>
            </a:endParaRPr>
          </a:p>
          <a:p>
            <a:pPr algn="l"/>
            <a:r>
              <a:rPr lang="en-GB" sz="1200" b="1" u="sng" dirty="0">
                <a:solidFill>
                  <a:srgbClr val="32528F"/>
                </a:solidFill>
                <a:latin typeface="Ubuntu"/>
              </a:rPr>
              <a:t>What was the outcome?</a:t>
            </a:r>
          </a:p>
          <a:p>
            <a:pPr algn="l"/>
            <a:endParaRPr lang="en-GB" sz="1200" b="1" i="1" u="sng" dirty="0">
              <a:solidFill>
                <a:srgbClr val="32528F"/>
              </a:solidFill>
              <a:latin typeface="Ubuntu"/>
            </a:endParaRPr>
          </a:p>
          <a:p>
            <a:pPr algn="l"/>
            <a:r>
              <a:rPr lang="en-GB" sz="1200" u="sng" dirty="0">
                <a:solidFill>
                  <a:srgbClr val="32528F"/>
                </a:solidFill>
                <a:latin typeface="Ubuntu"/>
              </a:rPr>
              <a:t>Results</a:t>
            </a:r>
          </a:p>
          <a:p>
            <a:pPr algn="l"/>
            <a:endParaRPr lang="en-GB" sz="1200" u="sng" dirty="0">
              <a:solidFill>
                <a:srgbClr val="32528F"/>
              </a:solidFill>
              <a:latin typeface="Ubuntu"/>
            </a:endParaRPr>
          </a:p>
          <a:p>
            <a:r>
              <a:rPr lang="en-GB" sz="1200" dirty="0">
                <a:solidFill>
                  <a:srgbClr val="32528F"/>
                </a:solidFill>
                <a:effectLst/>
                <a:latin typeface="Ubuntu"/>
              </a:rPr>
              <a:t>Three major themes were identified: experiences of menopausal symptoms and symptom management, the impact of menopause on work and the impact of work on the menopause. Menopause symptom experience in the workplace was multifaceted and varied, depending on factors such as ongoing or past symptom experience, expectations, social support and effectiveness of management strategies. Inconsistent information was highlighted as a reason why some participants felt confused both about the symptoms that they could attribute to the menopause and the management strategies available to them. </a:t>
            </a:r>
            <a:endParaRPr lang="en-GB" dirty="0">
              <a:highlight>
                <a:srgbClr val="FFFF00"/>
              </a:highlight>
            </a:endParaRPr>
          </a:p>
        </p:txBody>
      </p:sp>
      <p:sp>
        <p:nvSpPr>
          <p:cNvPr id="3" name="TextBox 2">
            <a:extLst>
              <a:ext uri="{FF2B5EF4-FFF2-40B4-BE49-F238E27FC236}">
                <a16:creationId xmlns:a16="http://schemas.microsoft.com/office/drawing/2014/main" id="{14932642-848D-28A5-D8D3-1EA03445D45C}"/>
              </a:ext>
            </a:extLst>
          </p:cNvPr>
          <p:cNvSpPr txBox="1"/>
          <p:nvPr/>
        </p:nvSpPr>
        <p:spPr>
          <a:xfrm>
            <a:off x="5321808" y="225290"/>
            <a:ext cx="6705578" cy="338554"/>
          </a:xfrm>
          <a:prstGeom prst="rect">
            <a:avLst/>
          </a:prstGeom>
          <a:noFill/>
        </p:spPr>
        <p:txBody>
          <a:bodyPr wrap="square" lIns="91440" tIns="45720" rIns="91440" bIns="45720" anchor="t">
            <a:spAutoFit/>
          </a:bodyPr>
          <a:lstStyle/>
          <a:p>
            <a:r>
              <a:rPr lang="en-GB" sz="1600" b="1" dirty="0">
                <a:solidFill>
                  <a:schemeClr val="bg1"/>
                </a:solidFill>
                <a:latin typeface="Ubuntu"/>
              </a:rPr>
              <a:t>Supporting our priorities - Promoting mental and social well-being</a:t>
            </a:r>
          </a:p>
        </p:txBody>
      </p:sp>
    </p:spTree>
    <p:extLst>
      <p:ext uri="{BB962C8B-B14F-4D97-AF65-F5344CB8AC3E}">
        <p14:creationId xmlns:p14="http://schemas.microsoft.com/office/powerpoint/2010/main" val="3316114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091FAB-AC36-369B-BA2F-5C6229AB23C5}"/>
              </a:ext>
            </a:extLst>
          </p:cNvPr>
          <p:cNvSpPr>
            <a:spLocks noGrp="1"/>
          </p:cNvSpPr>
          <p:nvPr>
            <p:ph type="body" idx="1"/>
          </p:nvPr>
        </p:nvSpPr>
        <p:spPr>
          <a:xfrm>
            <a:off x="468313" y="2089076"/>
            <a:ext cx="10650556" cy="2558393"/>
          </a:xfrm>
        </p:spPr>
        <p:txBody>
          <a:bodyPr/>
          <a:lstStyle/>
          <a:p>
            <a:r>
              <a:rPr lang="en-GB" sz="1200" dirty="0">
                <a:solidFill>
                  <a:srgbClr val="32528F"/>
                </a:solidFill>
                <a:effectLst/>
                <a:latin typeface="Ubuntu"/>
              </a:rPr>
              <a:t>A variety of symptom management strategies had been used by participants, including hormone replacement therapy, flexible working hours, working from home, changes to uniform, peer support and lifestyle changes, with varying levels of success. Some women were reticent to ask for support at work even though they felt the workplace response was likely to be supportive. Almost all the women felt that they had to persuade their GP to prescribe HRT and felt that their doctors were too reticent in prescribing this treatment.</a:t>
            </a:r>
            <a:endParaRPr lang="en-GB" sz="1200" b="0" u="sng" dirty="0">
              <a:solidFill>
                <a:srgbClr val="32528F"/>
              </a:solidFill>
              <a:effectLst/>
              <a:latin typeface="Ubuntu"/>
            </a:endParaRPr>
          </a:p>
          <a:p>
            <a:endParaRPr lang="en-GB" sz="1200" u="sng" dirty="0">
              <a:solidFill>
                <a:srgbClr val="32528F"/>
              </a:solidFill>
              <a:latin typeface="Ubuntu"/>
            </a:endParaRPr>
          </a:p>
          <a:p>
            <a:r>
              <a:rPr lang="en-GB" sz="1200" b="0" u="sng" dirty="0">
                <a:solidFill>
                  <a:srgbClr val="32528F"/>
                </a:solidFill>
                <a:effectLst/>
                <a:latin typeface="Ubuntu"/>
              </a:rPr>
              <a:t>Conclusions</a:t>
            </a:r>
          </a:p>
          <a:p>
            <a:endParaRPr lang="en-GB" sz="1200" b="0" u="sng" dirty="0">
              <a:solidFill>
                <a:srgbClr val="32528F"/>
              </a:solidFill>
              <a:effectLst/>
              <a:latin typeface="Ubuntu"/>
            </a:endParaRPr>
          </a:p>
          <a:p>
            <a:r>
              <a:rPr lang="en-GB" sz="1200" dirty="0">
                <a:solidFill>
                  <a:srgbClr val="32528F"/>
                </a:solidFill>
                <a:effectLst/>
                <a:latin typeface="Ubuntu"/>
              </a:rPr>
              <a:t>Employers have a key role in supporting their staff experiencing menopausal symptoms, and such support has the potential to reduce sickness absence and boost retention. Based on the findings we recommend creating an open culture to break down taboos; protected time for peer support around shared experiences and effective symptom management techniques; and maximising the impact of non-menopause-specific policies such as flexible working to help all staff manage fatigue and become more productive in their roles.</a:t>
            </a:r>
          </a:p>
          <a:p>
            <a:pPr algn="l"/>
            <a:endParaRPr lang="en-GB" sz="2000" b="1" i="1" u="sng" dirty="0">
              <a:solidFill>
                <a:schemeClr val="accent3"/>
              </a:solidFill>
            </a:endParaRPr>
          </a:p>
          <a:p>
            <a:endParaRPr lang="en-GB" dirty="0"/>
          </a:p>
        </p:txBody>
      </p:sp>
      <p:sp>
        <p:nvSpPr>
          <p:cNvPr id="4" name="object 31">
            <a:extLst>
              <a:ext uri="{FF2B5EF4-FFF2-40B4-BE49-F238E27FC236}">
                <a16:creationId xmlns:a16="http://schemas.microsoft.com/office/drawing/2014/main" id="{15DEA10D-4F47-867C-CD42-01E8964622BD}"/>
              </a:ext>
            </a:extLst>
          </p:cNvPr>
          <p:cNvSpPr txBox="1">
            <a:spLocks noGrp="1"/>
          </p:cNvSpPr>
          <p:nvPr>
            <p:ph type="title"/>
          </p:nvPr>
        </p:nvSpPr>
        <p:spPr>
          <a:xfrm>
            <a:off x="468313" y="1120775"/>
            <a:ext cx="11418887" cy="1071550"/>
          </a:xfrm>
          <a:prstGeom prst="rect">
            <a:avLst/>
          </a:prstGeom>
        </p:spPr>
        <p:txBody>
          <a:bodyPr vert="horz" wrap="square" lIns="0" tIns="9627" rIns="0" bIns="0" rtlCol="0" anchor="t">
            <a:spAutoFit/>
          </a:bodyPr>
          <a:lstStyle/>
          <a:p>
            <a:pPr algn="l"/>
            <a:r>
              <a:rPr lang="en-GB" sz="1800" i="0" dirty="0">
                <a:solidFill>
                  <a:srgbClr val="32528F"/>
                </a:solidFill>
                <a:effectLst/>
              </a:rPr>
              <a:t>“I can't be dealing with this brain fog”: A workplace focus group study investigating factors underpinning the menopausal experience for NHS staff (2024) p.2</a:t>
            </a:r>
            <a:br>
              <a:rPr lang="en-GB" sz="1200" b="0" i="0" dirty="0">
                <a:effectLst/>
                <a:latin typeface="Segoe UI" panose="020B0502040204020203" pitchFamily="34" charset="0"/>
              </a:rPr>
            </a:br>
            <a:r>
              <a:rPr lang="en-GB" sz="1200" b="0" dirty="0">
                <a:solidFill>
                  <a:srgbClr val="32528F"/>
                </a:solidFill>
                <a:effectLst/>
                <a:latin typeface="Ubuntu" panose="020B0504030602030204" pitchFamily="34" charset="0"/>
              </a:rPr>
              <a:t>Gemma Hobson, Nicola Dennis</a:t>
            </a:r>
            <a:br>
              <a:rPr lang="en-GB" sz="1200" b="0" i="0" dirty="0">
                <a:effectLst/>
                <a:latin typeface="Segoe UI" panose="020B0502040204020203" pitchFamily="34" charset="0"/>
              </a:rPr>
            </a:br>
            <a:br>
              <a:rPr lang="en-GB" sz="700" b="0" i="0" dirty="0">
                <a:effectLst/>
                <a:latin typeface="Segoe UI" panose="020B0502040204020203" pitchFamily="34" charset="0"/>
              </a:rPr>
            </a:br>
            <a:br>
              <a:rPr lang="en-GB" sz="700" b="0" i="0" dirty="0">
                <a:effectLst/>
                <a:latin typeface="Segoe UI" panose="020B0502040204020203" pitchFamily="34" charset="0"/>
              </a:rPr>
            </a:br>
            <a:endParaRPr lang="en-GB" sz="700" b="0" i="0" dirty="0">
              <a:solidFill>
                <a:srgbClr val="32528F"/>
              </a:solidFill>
              <a:effectLst/>
              <a:latin typeface="Segoe UI" panose="020B0502040204020203" pitchFamily="34" charset="0"/>
            </a:endParaRPr>
          </a:p>
        </p:txBody>
      </p:sp>
      <p:sp>
        <p:nvSpPr>
          <p:cNvPr id="2" name="TextBox 1">
            <a:extLst>
              <a:ext uri="{FF2B5EF4-FFF2-40B4-BE49-F238E27FC236}">
                <a16:creationId xmlns:a16="http://schemas.microsoft.com/office/drawing/2014/main" id="{45AE26E3-E57B-4FD7-2324-75969306B025}"/>
              </a:ext>
            </a:extLst>
          </p:cNvPr>
          <p:cNvSpPr txBox="1"/>
          <p:nvPr/>
        </p:nvSpPr>
        <p:spPr>
          <a:xfrm>
            <a:off x="5102352" y="225290"/>
            <a:ext cx="6925034" cy="338554"/>
          </a:xfrm>
          <a:prstGeom prst="rect">
            <a:avLst/>
          </a:prstGeom>
          <a:noFill/>
        </p:spPr>
        <p:txBody>
          <a:bodyPr wrap="square" lIns="91440" tIns="45720" rIns="91440" bIns="45720" anchor="t">
            <a:spAutoFit/>
          </a:bodyPr>
          <a:lstStyle/>
          <a:p>
            <a:r>
              <a:rPr lang="en-GB" sz="1600" b="1" dirty="0">
                <a:solidFill>
                  <a:schemeClr val="bg1"/>
                </a:solidFill>
                <a:latin typeface="Ubuntu"/>
              </a:rPr>
              <a:t>Supporting our priorities - Promoting mental and social well-being</a:t>
            </a:r>
          </a:p>
        </p:txBody>
      </p:sp>
    </p:spTree>
    <p:extLst>
      <p:ext uri="{BB962C8B-B14F-4D97-AF65-F5344CB8AC3E}">
        <p14:creationId xmlns:p14="http://schemas.microsoft.com/office/powerpoint/2010/main" val="3759041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31" name="object 31"/>
          <p:cNvSpPr txBox="1">
            <a:spLocks noGrp="1"/>
          </p:cNvSpPr>
          <p:nvPr>
            <p:ph type="title"/>
          </p:nvPr>
        </p:nvSpPr>
        <p:spPr>
          <a:xfrm>
            <a:off x="468548" y="1119969"/>
            <a:ext cx="11072647" cy="681658"/>
          </a:xfrm>
          <a:prstGeom prst="rect">
            <a:avLst/>
          </a:prstGeom>
        </p:spPr>
        <p:txBody>
          <a:bodyPr vert="horz" wrap="square" lIns="0" tIns="9627" rIns="0" bIns="0" rtlCol="0">
            <a:spAutoFit/>
          </a:bodyPr>
          <a:lstStyle/>
          <a:p>
            <a:pPr marL="7702">
              <a:spcBef>
                <a:spcPts val="76"/>
              </a:spcBef>
            </a:pPr>
            <a:br>
              <a:rPr lang="en-GB" sz="2183"/>
            </a:br>
            <a:endParaRPr lang="en-GB" sz="2183" spc="-12"/>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468548" y="790482"/>
            <a:ext cx="10769388" cy="1096477"/>
          </a:xfrm>
        </p:spPr>
        <p:txBody>
          <a:bodyPr/>
          <a:lstStyle/>
          <a:p>
            <a:pPr algn="l"/>
            <a:r>
              <a:rPr lang="en-GB" b="0" i="0" dirty="0">
                <a:solidFill>
                  <a:srgbClr val="323130"/>
                </a:solidFill>
                <a:effectLst/>
                <a:latin typeface="Segoe UI" panose="020B0502040204020203" pitchFamily="34" charset="0"/>
              </a:rPr>
              <a:t> </a:t>
            </a:r>
          </a:p>
          <a:p>
            <a:pPr algn="l"/>
            <a:r>
              <a:rPr lang="en-GB" b="0" i="0" dirty="0">
                <a:solidFill>
                  <a:srgbClr val="323130"/>
                </a:solidFill>
                <a:effectLst/>
                <a:latin typeface="Segoe UI" panose="020B0502040204020203" pitchFamily="34" charset="0"/>
              </a:rPr>
              <a:t> </a:t>
            </a:r>
          </a:p>
          <a:p>
            <a:pPr algn="l"/>
            <a:r>
              <a:rPr lang="en-GB" b="0" i="0" dirty="0">
                <a:solidFill>
                  <a:srgbClr val="323130"/>
                </a:solidFill>
                <a:effectLst/>
                <a:latin typeface="Segoe UI" panose="020B0502040204020203" pitchFamily="34" charset="0"/>
              </a:rPr>
              <a:t> </a:t>
            </a:r>
          </a:p>
          <a:p>
            <a:endParaRPr lang="en-GB" dirty="0"/>
          </a:p>
          <a:p>
            <a:endParaRPr lang="en-GB" dirty="0"/>
          </a:p>
        </p:txBody>
      </p:sp>
      <p:sp>
        <p:nvSpPr>
          <p:cNvPr id="3" name="TextBox 2">
            <a:extLst>
              <a:ext uri="{FF2B5EF4-FFF2-40B4-BE49-F238E27FC236}">
                <a16:creationId xmlns:a16="http://schemas.microsoft.com/office/drawing/2014/main" id="{8243F842-5D24-0F68-6380-E036BBCE6FEF}"/>
              </a:ext>
            </a:extLst>
          </p:cNvPr>
          <p:cNvSpPr txBox="1"/>
          <p:nvPr/>
        </p:nvSpPr>
        <p:spPr>
          <a:xfrm>
            <a:off x="292723" y="1554727"/>
            <a:ext cx="11412184" cy="5078313"/>
          </a:xfrm>
          <a:prstGeom prst="rect">
            <a:avLst/>
          </a:prstGeom>
          <a:noFill/>
        </p:spPr>
        <p:txBody>
          <a:bodyPr wrap="square" lIns="91440" tIns="45720" rIns="91440" bIns="45720" anchor="t">
            <a:spAutoFit/>
          </a:bodyPr>
          <a:lstStyle/>
          <a:p>
            <a:pPr algn="l"/>
            <a:r>
              <a:rPr lang="en-GB" sz="1200" b="1" u="sng" dirty="0">
                <a:solidFill>
                  <a:srgbClr val="32528F"/>
                </a:solidFill>
                <a:latin typeface="Ubuntu"/>
              </a:rPr>
              <a:t>What was the challenge?</a:t>
            </a:r>
          </a:p>
          <a:p>
            <a:pPr algn="l"/>
            <a:endParaRPr lang="en-GB" sz="1200" b="1" u="sng" dirty="0">
              <a:solidFill>
                <a:srgbClr val="32528F"/>
              </a:solidFill>
              <a:latin typeface="Ubuntu"/>
            </a:endParaRPr>
          </a:p>
          <a:p>
            <a:pPr algn="l"/>
            <a:r>
              <a:rPr lang="en-GB" sz="1200" i="0" dirty="0">
                <a:solidFill>
                  <a:srgbClr val="32528F"/>
                </a:solidFill>
                <a:effectLst/>
                <a:latin typeface="Ubuntu"/>
              </a:rPr>
              <a:t>The health needs of those under probation are likely high, but they have received very little public health attention. Limited evidence exists on the public health needs and interventions to support this cohort.</a:t>
            </a:r>
          </a:p>
          <a:p>
            <a:pPr algn="l"/>
            <a:endParaRPr lang="en-GB" sz="1200" b="1" u="sng" dirty="0">
              <a:solidFill>
                <a:srgbClr val="32528F"/>
              </a:solidFill>
              <a:latin typeface="Ubuntu"/>
            </a:endParaRPr>
          </a:p>
          <a:p>
            <a:pPr algn="l"/>
            <a:r>
              <a:rPr lang="en-GB" sz="1200" b="1" u="sng" dirty="0">
                <a:solidFill>
                  <a:srgbClr val="32528F"/>
                </a:solidFill>
                <a:latin typeface="Ubuntu"/>
              </a:rPr>
              <a:t>What was done?</a:t>
            </a:r>
          </a:p>
          <a:p>
            <a:pPr algn="l"/>
            <a:endParaRPr lang="en-GB" sz="1200" b="1" u="sng" dirty="0">
              <a:solidFill>
                <a:srgbClr val="32528F"/>
              </a:solidFill>
              <a:latin typeface="Ubuntu"/>
            </a:endParaRPr>
          </a:p>
          <a:p>
            <a:pPr algn="l"/>
            <a:r>
              <a:rPr lang="en-GB" sz="1200" i="0" dirty="0">
                <a:solidFill>
                  <a:srgbClr val="32528F"/>
                </a:solidFill>
                <a:effectLst/>
                <a:latin typeface="Ubuntu"/>
              </a:rPr>
              <a:t>Surveys were completed by 257 people on probation as part of a local health needs assessment. Results were compared with the general population responses from the National Survey for Wales (2021–22).</a:t>
            </a:r>
            <a:endParaRPr lang="en-GB" sz="1200" u="sng" dirty="0">
              <a:solidFill>
                <a:srgbClr val="32528F"/>
              </a:solidFill>
              <a:latin typeface="Ubuntu"/>
            </a:endParaRPr>
          </a:p>
          <a:p>
            <a:pPr algn="l"/>
            <a:endParaRPr lang="en-GB" sz="1200" b="1" u="sng" dirty="0">
              <a:solidFill>
                <a:srgbClr val="32528F"/>
              </a:solidFill>
              <a:latin typeface="Ubuntu"/>
            </a:endParaRPr>
          </a:p>
          <a:p>
            <a:pPr algn="l"/>
            <a:r>
              <a:rPr lang="en-GB" sz="1200" b="1" u="sng" dirty="0">
                <a:solidFill>
                  <a:srgbClr val="32528F"/>
                </a:solidFill>
                <a:latin typeface="Ubuntu"/>
              </a:rPr>
              <a:t>What was the outcome?</a:t>
            </a:r>
          </a:p>
          <a:p>
            <a:pPr algn="l" fontAlgn="base"/>
            <a:endParaRPr lang="en-GB" sz="1200" b="1" u="sng" dirty="0">
              <a:solidFill>
                <a:srgbClr val="32528F"/>
              </a:solidFill>
              <a:latin typeface="Ubuntu"/>
            </a:endParaRPr>
          </a:p>
          <a:p>
            <a:pPr algn="l" fontAlgn="base"/>
            <a:r>
              <a:rPr lang="en-GB" sz="1200" b="1" i="0" dirty="0">
                <a:solidFill>
                  <a:srgbClr val="32528F"/>
                </a:solidFill>
                <a:effectLst/>
                <a:latin typeface="Ubuntu"/>
              </a:rPr>
              <a:t>Results</a:t>
            </a:r>
          </a:p>
          <a:p>
            <a:pPr algn="l" fontAlgn="base"/>
            <a:endParaRPr lang="en-GB" sz="1200" b="1" i="0" dirty="0">
              <a:solidFill>
                <a:srgbClr val="32528F"/>
              </a:solidFill>
              <a:effectLst/>
              <a:latin typeface="Ubuntu"/>
            </a:endParaRPr>
          </a:p>
          <a:p>
            <a:pPr algn="l" fontAlgn="base"/>
            <a:r>
              <a:rPr lang="en-GB" sz="1200" i="0" dirty="0">
                <a:solidFill>
                  <a:srgbClr val="32528F"/>
                </a:solidFill>
                <a:effectLst/>
                <a:latin typeface="Ubuntu"/>
              </a:rPr>
              <a:t>People on probation were 4.2 times more likely to self-report not-good general health (fair, bad or very bad) than the general population (adjusted Odds Ratio [</a:t>
            </a:r>
            <a:r>
              <a:rPr lang="en-GB" sz="1200" i="0" dirty="0" err="1">
                <a:solidFill>
                  <a:srgbClr val="32528F"/>
                </a:solidFill>
                <a:effectLst/>
                <a:latin typeface="Ubuntu"/>
              </a:rPr>
              <a:t>aOR</a:t>
            </a:r>
            <a:r>
              <a:rPr lang="en-GB" sz="1200" i="0" dirty="0">
                <a:solidFill>
                  <a:srgbClr val="32528F"/>
                </a:solidFill>
                <a:effectLst/>
                <a:latin typeface="Ubuntu"/>
              </a:rPr>
              <a:t>] 4.2, 95% Confidence Intervals [CI] 3.2–5.4). The odds of having a mental health condition were over eight times higher than the general population (</a:t>
            </a:r>
            <a:r>
              <a:rPr lang="en-GB" sz="1200" i="0" dirty="0" err="1">
                <a:solidFill>
                  <a:srgbClr val="32528F"/>
                </a:solidFill>
                <a:effectLst/>
                <a:latin typeface="Ubuntu"/>
              </a:rPr>
              <a:t>aOR</a:t>
            </a:r>
            <a:r>
              <a:rPr lang="en-GB" sz="1200" i="0" dirty="0">
                <a:solidFill>
                  <a:srgbClr val="32528F"/>
                </a:solidFill>
                <a:effectLst/>
                <a:latin typeface="Ubuntu"/>
              </a:rPr>
              <a:t> 8.8, 95% CI 6.8–11.4). Prevalence of smoking (52%), drug use (60%), attention-deficit hyperactivity disorder (21%), autism (4%) and dyslexia (15%) were all higher than the general population. General Practitioner usage and hospital stays were higher, but dentist or optician usage lower than the general population (</a:t>
            </a:r>
            <a:r>
              <a:rPr lang="en-GB" sz="1200" dirty="0">
                <a:solidFill>
                  <a:srgbClr val="32528F"/>
                </a:solidFill>
                <a:effectLst/>
                <a:latin typeface="Ubuntu"/>
              </a:rPr>
              <a:t>P</a:t>
            </a:r>
            <a:r>
              <a:rPr lang="en-GB" sz="1200" i="0" dirty="0">
                <a:solidFill>
                  <a:srgbClr val="32528F"/>
                </a:solidFill>
                <a:effectLst/>
                <a:latin typeface="Ubuntu"/>
              </a:rPr>
              <a:t> &lt; 0.05). Emergency departments were accessed by 35%, with 9% frequenting them three or more times.</a:t>
            </a:r>
          </a:p>
          <a:p>
            <a:endParaRPr lang="en-GB" sz="1200" b="1" dirty="0">
              <a:solidFill>
                <a:srgbClr val="32528F"/>
              </a:solidFill>
              <a:latin typeface="Ubuntu"/>
            </a:endParaRPr>
          </a:p>
          <a:p>
            <a:pPr algn="l" fontAlgn="base"/>
            <a:r>
              <a:rPr lang="en-GB" sz="1200" b="1" i="0" dirty="0">
                <a:solidFill>
                  <a:srgbClr val="32528F"/>
                </a:solidFill>
                <a:effectLst/>
                <a:latin typeface="Ubuntu"/>
              </a:rPr>
              <a:t>Conclusions</a:t>
            </a:r>
          </a:p>
          <a:p>
            <a:pPr algn="l" fontAlgn="base"/>
            <a:endParaRPr lang="en-GB" sz="1200" b="1" i="0" dirty="0">
              <a:solidFill>
                <a:srgbClr val="32528F"/>
              </a:solidFill>
              <a:effectLst/>
              <a:latin typeface="Ubuntu"/>
            </a:endParaRPr>
          </a:p>
          <a:p>
            <a:pPr algn="l" fontAlgn="base"/>
            <a:r>
              <a:rPr lang="en-GB" sz="1200" i="0" dirty="0">
                <a:solidFill>
                  <a:srgbClr val="32528F"/>
                </a:solidFill>
                <a:effectLst/>
                <a:latin typeface="Ubuntu"/>
              </a:rPr>
              <a:t>People on probation have poorer self-reported health, higher prevalence of unhealthy behaviours and higher accessing of reactive health services than the general population.</a:t>
            </a:r>
          </a:p>
          <a:p>
            <a:pPr algn="l"/>
            <a:endParaRPr lang="en-GB" sz="1200" b="1" u="sng" dirty="0">
              <a:solidFill>
                <a:srgbClr val="32528F"/>
              </a:solidFill>
              <a:latin typeface="Ubuntu"/>
            </a:endParaRPr>
          </a:p>
          <a:p>
            <a:pPr algn="l"/>
            <a:endParaRPr lang="en-GB" sz="1200" b="1" u="sng" dirty="0">
              <a:solidFill>
                <a:srgbClr val="32528F"/>
              </a:solidFill>
              <a:latin typeface="Ubuntu"/>
            </a:endParaRPr>
          </a:p>
          <a:p>
            <a:pPr algn="l"/>
            <a:endParaRPr lang="en-GB" sz="1200" b="1" u="sng" dirty="0">
              <a:solidFill>
                <a:srgbClr val="32528F"/>
              </a:solidFill>
              <a:latin typeface="Ubuntu"/>
            </a:endParaRPr>
          </a:p>
        </p:txBody>
      </p:sp>
      <p:sp>
        <p:nvSpPr>
          <p:cNvPr id="5" name="TextBox 4">
            <a:extLst>
              <a:ext uri="{FF2B5EF4-FFF2-40B4-BE49-F238E27FC236}">
                <a16:creationId xmlns:a16="http://schemas.microsoft.com/office/drawing/2014/main" id="{837E9CA9-B931-D028-654F-E49D74A28091}"/>
              </a:ext>
            </a:extLst>
          </p:cNvPr>
          <p:cNvSpPr txBox="1"/>
          <p:nvPr/>
        </p:nvSpPr>
        <p:spPr>
          <a:xfrm>
            <a:off x="309799" y="771789"/>
            <a:ext cx="11401164" cy="553998"/>
          </a:xfrm>
          <a:prstGeom prst="rect">
            <a:avLst/>
          </a:prstGeom>
          <a:noFill/>
        </p:spPr>
        <p:txBody>
          <a:bodyPr wrap="square" lIns="91440" tIns="45720" rIns="91440" bIns="45720" anchor="t">
            <a:spAutoFit/>
          </a:bodyPr>
          <a:lstStyle/>
          <a:p>
            <a:pPr algn="l"/>
            <a:r>
              <a:rPr lang="en-GB" b="1" dirty="0">
                <a:solidFill>
                  <a:srgbClr val="32528F"/>
                </a:solidFill>
                <a:effectLst/>
                <a:latin typeface="Ubuntu"/>
              </a:rPr>
              <a:t>Identifying the public health needs of a UK probation cohort: a cross-sectional analysis (2024)</a:t>
            </a:r>
          </a:p>
          <a:p>
            <a:pPr algn="l"/>
            <a:r>
              <a:rPr lang="en-GB" sz="1200" dirty="0">
                <a:solidFill>
                  <a:srgbClr val="32528F"/>
                </a:solidFill>
                <a:latin typeface="Ubuntu" panose="020B0504030602030204" pitchFamily="34" charset="0"/>
              </a:rPr>
              <a:t>O Williams, B. J. Gray, S. E. Perrett</a:t>
            </a:r>
            <a:endParaRPr lang="en-GB" sz="1200" b="0" dirty="0">
              <a:solidFill>
                <a:srgbClr val="32528F"/>
              </a:solidFill>
              <a:effectLst/>
              <a:latin typeface="Ubuntu" panose="020B0504030602030204" pitchFamily="34" charset="0"/>
            </a:endParaRPr>
          </a:p>
        </p:txBody>
      </p:sp>
      <p:sp>
        <p:nvSpPr>
          <p:cNvPr id="2" name="TextBox 1">
            <a:extLst>
              <a:ext uri="{FF2B5EF4-FFF2-40B4-BE49-F238E27FC236}">
                <a16:creationId xmlns:a16="http://schemas.microsoft.com/office/drawing/2014/main" id="{F07A8C0F-186F-91D4-203D-77A50B8999BB}"/>
              </a:ext>
            </a:extLst>
          </p:cNvPr>
          <p:cNvSpPr txBox="1"/>
          <p:nvPr/>
        </p:nvSpPr>
        <p:spPr>
          <a:xfrm>
            <a:off x="5496639" y="132221"/>
            <a:ext cx="6537487" cy="538609"/>
          </a:xfrm>
          <a:prstGeom prst="rect">
            <a:avLst/>
          </a:prstGeom>
          <a:noFill/>
        </p:spPr>
        <p:txBody>
          <a:bodyPr wrap="square" lIns="91440" tIns="45720" rIns="91440" bIns="45720" rtlCol="0" anchor="t">
            <a:spAutoFit/>
          </a:bodyPr>
          <a:lstStyle/>
          <a:p>
            <a:r>
              <a:rPr lang="en-GB" sz="1450" b="1" dirty="0">
                <a:solidFill>
                  <a:schemeClr val="bg1"/>
                </a:solidFill>
                <a:latin typeface="Ubuntu"/>
              </a:rPr>
              <a:t>Supporting our priorities - Supporting the development of a sustainable health and care system focused on prevention and early intervention</a:t>
            </a:r>
          </a:p>
        </p:txBody>
      </p:sp>
    </p:spTree>
    <p:extLst>
      <p:ext uri="{BB962C8B-B14F-4D97-AF65-F5344CB8AC3E}">
        <p14:creationId xmlns:p14="http://schemas.microsoft.com/office/powerpoint/2010/main" val="129601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31" name="object 31"/>
          <p:cNvSpPr txBox="1">
            <a:spLocks noGrp="1"/>
          </p:cNvSpPr>
          <p:nvPr>
            <p:ph type="title"/>
          </p:nvPr>
        </p:nvSpPr>
        <p:spPr>
          <a:xfrm>
            <a:off x="468548" y="1119969"/>
            <a:ext cx="11072647" cy="681605"/>
          </a:xfrm>
          <a:prstGeom prst="rect">
            <a:avLst/>
          </a:prstGeom>
        </p:spPr>
        <p:txBody>
          <a:bodyPr vert="horz" wrap="square" lIns="0" tIns="9627" rIns="0" bIns="0" rtlCol="0">
            <a:spAutoFit/>
          </a:bodyPr>
          <a:lstStyle/>
          <a:p>
            <a:pPr marL="7702">
              <a:spcBef>
                <a:spcPts val="76"/>
              </a:spcBef>
            </a:pPr>
            <a:br>
              <a:rPr lang="en-GB" sz="2183"/>
            </a:br>
            <a:endParaRPr lang="en-GB" sz="2183" spc="-12"/>
          </a:p>
        </p:txBody>
      </p:sp>
      <p:sp>
        <p:nvSpPr>
          <p:cNvPr id="4" name="TextBox 3">
            <a:extLst>
              <a:ext uri="{FF2B5EF4-FFF2-40B4-BE49-F238E27FC236}">
                <a16:creationId xmlns:a16="http://schemas.microsoft.com/office/drawing/2014/main" id="{F96C2B1C-34E7-5A28-32B9-FA516413D6C8}"/>
              </a:ext>
            </a:extLst>
          </p:cNvPr>
          <p:cNvSpPr txBox="1"/>
          <p:nvPr/>
        </p:nvSpPr>
        <p:spPr>
          <a:xfrm>
            <a:off x="216597" y="856776"/>
            <a:ext cx="11506855" cy="553998"/>
          </a:xfrm>
          <a:prstGeom prst="rect">
            <a:avLst/>
          </a:prstGeom>
          <a:noFill/>
        </p:spPr>
        <p:txBody>
          <a:bodyPr wrap="square" lIns="91440" tIns="45720" rIns="91440" bIns="45720" anchor="t">
            <a:spAutoFit/>
          </a:bodyPr>
          <a:lstStyle/>
          <a:p>
            <a:pPr algn="l"/>
            <a:r>
              <a:rPr lang="en-GB" b="1" i="0" dirty="0">
                <a:solidFill>
                  <a:srgbClr val="32528F"/>
                </a:solidFill>
                <a:effectLst/>
                <a:latin typeface="Ubuntu"/>
              </a:rPr>
              <a:t>Prevention of oral diseases for the older person (Part 2) (2024) p.1</a:t>
            </a:r>
          </a:p>
          <a:p>
            <a:pPr algn="l"/>
            <a:r>
              <a:rPr lang="en-GB" sz="1200" b="0" dirty="0">
                <a:solidFill>
                  <a:srgbClr val="32528F"/>
                </a:solidFill>
                <a:effectLst/>
                <a:latin typeface="Ubuntu" panose="020B0504030602030204" pitchFamily="34" charset="0"/>
              </a:rPr>
              <a:t>Rosalyn Davies &amp; Mili Doshi</a:t>
            </a:r>
          </a:p>
        </p:txBody>
      </p:sp>
      <p:sp>
        <p:nvSpPr>
          <p:cNvPr id="3" name="TextBox 2">
            <a:extLst>
              <a:ext uri="{FF2B5EF4-FFF2-40B4-BE49-F238E27FC236}">
                <a16:creationId xmlns:a16="http://schemas.microsoft.com/office/drawing/2014/main" id="{8E41644F-8A9A-14C4-6CB1-04DDAB5286E0}"/>
              </a:ext>
            </a:extLst>
          </p:cNvPr>
          <p:cNvSpPr txBox="1"/>
          <p:nvPr/>
        </p:nvSpPr>
        <p:spPr>
          <a:xfrm>
            <a:off x="221557" y="1462373"/>
            <a:ext cx="11144435" cy="3970318"/>
          </a:xfrm>
          <a:prstGeom prst="rect">
            <a:avLst/>
          </a:prstGeom>
          <a:noFill/>
        </p:spPr>
        <p:txBody>
          <a:bodyPr wrap="square" lIns="91440" tIns="45720" rIns="91440" bIns="45720" anchor="t">
            <a:spAutoFit/>
          </a:bodyPr>
          <a:lstStyle/>
          <a:p>
            <a:pPr algn="l"/>
            <a:r>
              <a:rPr lang="en-GB" sz="1200" b="1" u="sng" dirty="0">
                <a:solidFill>
                  <a:srgbClr val="32528F"/>
                </a:solidFill>
                <a:latin typeface="Ubuntu"/>
              </a:rPr>
              <a:t>What was the challenge?</a:t>
            </a:r>
          </a:p>
          <a:p>
            <a:pPr algn="l"/>
            <a:endParaRPr lang="en-GB" sz="1200" b="1" u="sng" dirty="0">
              <a:solidFill>
                <a:srgbClr val="32528F"/>
              </a:solidFill>
              <a:latin typeface="Ubuntu"/>
            </a:endParaRPr>
          </a:p>
          <a:p>
            <a:r>
              <a:rPr lang="en-GB" sz="1200" dirty="0">
                <a:solidFill>
                  <a:srgbClr val="32528F"/>
                </a:solidFill>
                <a:effectLst/>
                <a:latin typeface="Ubuntu"/>
              </a:rPr>
              <a:t>Older adults often experience poorer levels of oral health than younger adults, especially if they have become dependent on a third party to support their daily oral care routine. However, the deterioration of oral health does not need to be a part of the ageing process. Most oral diseases are largely preventable with the daily removal of dental plaque that forms on teeth and dentures, using a fluoride toothpaste, eating a healthy diet and reducing any tobacco consumption. The dental team have a duty of care to ensure that older people receive evidence-based oral health preventative advice tailored to the individual, taking into account individual risk factors that can increase with age. This can include the clinical application of topical fluoride and minimally invasive dentistry. </a:t>
            </a:r>
          </a:p>
          <a:p>
            <a:endParaRPr lang="en-GB" sz="1200" dirty="0">
              <a:solidFill>
                <a:srgbClr val="32528F"/>
              </a:solidFill>
              <a:latin typeface="Ubuntu"/>
            </a:endParaRPr>
          </a:p>
          <a:p>
            <a:r>
              <a:rPr lang="en-GB" sz="1200" dirty="0">
                <a:solidFill>
                  <a:srgbClr val="32528F"/>
                </a:solidFill>
                <a:effectLst/>
                <a:latin typeface="Ubuntu"/>
              </a:rPr>
              <a:t>Older people at an increased risk of poor oral health include those with cognitive conditions, physical impairments and certain medical conditions. Care home residents face particular barriers to attaining a satisfactory standard of oral care which are discussed herein. Good oral health preventative routines must be established early after the diagnosis of progressive chronic conditions and will help to prevent the need for dental intervention later in life when treatment can be more difficult to tolerate. Inclusion of oral health prevention within health policy and legislation is necessary to improve the oral health for older people living in all health and care settings.</a:t>
            </a:r>
          </a:p>
          <a:p>
            <a:pPr algn="l"/>
            <a:endParaRPr lang="en-GB" sz="1200" b="1" u="sng" dirty="0">
              <a:solidFill>
                <a:srgbClr val="32528F"/>
              </a:solidFill>
              <a:latin typeface="Ubuntu"/>
            </a:endParaRPr>
          </a:p>
          <a:p>
            <a:pPr algn="l"/>
            <a:r>
              <a:rPr lang="en-GB" sz="1200" b="1" u="sng" dirty="0">
                <a:solidFill>
                  <a:srgbClr val="32528F"/>
                </a:solidFill>
                <a:latin typeface="Ubuntu"/>
              </a:rPr>
              <a:t>What was done?</a:t>
            </a:r>
          </a:p>
          <a:p>
            <a:pPr algn="l"/>
            <a:endParaRPr lang="en-GB" sz="1200" b="1" u="sng" dirty="0">
              <a:solidFill>
                <a:srgbClr val="32528F"/>
              </a:solidFill>
              <a:latin typeface="Ubuntu"/>
            </a:endParaRPr>
          </a:p>
          <a:p>
            <a:pPr algn="l">
              <a:buFont typeface="Arial" panose="020B0604020202020204" pitchFamily="34" charset="0"/>
              <a:buChar char="•"/>
            </a:pPr>
            <a:r>
              <a:rPr lang="en-GB" sz="1200" b="0" i="0" dirty="0">
                <a:solidFill>
                  <a:srgbClr val="32528F"/>
                </a:solidFill>
                <a:effectLst/>
                <a:latin typeface="Ubuntu"/>
              </a:rPr>
              <a:t>Adaptations to mouth care products can help older people independently clean their mouths for longer.</a:t>
            </a:r>
          </a:p>
          <a:p>
            <a:pPr algn="l">
              <a:buFont typeface="Arial" panose="020B0604020202020204" pitchFamily="34" charset="0"/>
              <a:buChar char="•"/>
            </a:pPr>
            <a:r>
              <a:rPr lang="en-GB" sz="1200" b="0" i="0" dirty="0">
                <a:solidFill>
                  <a:srgbClr val="32528F"/>
                </a:solidFill>
                <a:effectLst/>
                <a:latin typeface="Ubuntu"/>
              </a:rPr>
              <a:t>Care staff in hospitals and care homes must undertake oral health assessments to assess oral health risk factors and the level of support needed.</a:t>
            </a:r>
          </a:p>
          <a:p>
            <a:pPr algn="l">
              <a:buFont typeface="Arial" panose="020B0604020202020204" pitchFamily="34" charset="0"/>
              <a:buChar char="•"/>
            </a:pPr>
            <a:r>
              <a:rPr lang="en-GB" sz="1200" b="0" i="0" dirty="0">
                <a:solidFill>
                  <a:srgbClr val="32528F"/>
                </a:solidFill>
                <a:effectLst/>
                <a:latin typeface="Ubuntu"/>
              </a:rPr>
              <a:t>A range of behavioural techniques may be needed to provide effective daily mouth care for adults with cognitive conditions to maintain oral health.</a:t>
            </a:r>
          </a:p>
          <a:p>
            <a:pPr algn="l"/>
            <a:endParaRPr lang="en-GB" sz="1200" b="1" u="sng" dirty="0">
              <a:solidFill>
                <a:srgbClr val="32528F"/>
              </a:solidFill>
              <a:latin typeface="Ubuntu"/>
            </a:endParaRPr>
          </a:p>
        </p:txBody>
      </p:sp>
      <p:sp>
        <p:nvSpPr>
          <p:cNvPr id="5" name="TextBox 4">
            <a:extLst>
              <a:ext uri="{FF2B5EF4-FFF2-40B4-BE49-F238E27FC236}">
                <a16:creationId xmlns:a16="http://schemas.microsoft.com/office/drawing/2014/main" id="{98AD7216-369D-16E6-2B64-66452253997A}"/>
              </a:ext>
            </a:extLst>
          </p:cNvPr>
          <p:cNvSpPr txBox="1"/>
          <p:nvPr/>
        </p:nvSpPr>
        <p:spPr>
          <a:xfrm>
            <a:off x="5432393" y="121324"/>
            <a:ext cx="6558412" cy="538609"/>
          </a:xfrm>
          <a:prstGeom prst="rect">
            <a:avLst/>
          </a:prstGeom>
          <a:noFill/>
        </p:spPr>
        <p:txBody>
          <a:bodyPr wrap="square" lIns="91440" tIns="45720" rIns="91440" bIns="45720" anchor="t">
            <a:spAutoFit/>
          </a:bodyPr>
          <a:lstStyle/>
          <a:p>
            <a:r>
              <a:rPr lang="en-GB" sz="1450" b="1" dirty="0">
                <a:solidFill>
                  <a:schemeClr val="bg1"/>
                </a:solidFill>
                <a:latin typeface="Ubuntu"/>
              </a:rPr>
              <a:t>Supporting our priorities - Supporting the development of a sustainable health and care system focused on prevention and early intervention</a:t>
            </a:r>
          </a:p>
        </p:txBody>
      </p:sp>
    </p:spTree>
    <p:extLst>
      <p:ext uri="{BB962C8B-B14F-4D97-AF65-F5344CB8AC3E}">
        <p14:creationId xmlns:p14="http://schemas.microsoft.com/office/powerpoint/2010/main" val="271024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327D5A-3F58-6D97-062A-E2B5674A4F96}"/>
              </a:ext>
            </a:extLst>
          </p:cNvPr>
          <p:cNvSpPr>
            <a:spLocks noGrp="1"/>
          </p:cNvSpPr>
          <p:nvPr>
            <p:ph type="body" idx="1"/>
          </p:nvPr>
        </p:nvSpPr>
        <p:spPr>
          <a:xfrm>
            <a:off x="468547" y="1714172"/>
            <a:ext cx="11135189" cy="1511952"/>
          </a:xfrm>
        </p:spPr>
        <p:txBody>
          <a:bodyPr/>
          <a:lstStyle/>
          <a:p>
            <a:pPr algn="l"/>
            <a:r>
              <a:rPr lang="en-GB" sz="1200" b="1" u="sng" dirty="0">
                <a:solidFill>
                  <a:srgbClr val="32528F"/>
                </a:solidFill>
                <a:latin typeface="Ubuntu"/>
              </a:rPr>
              <a:t>What was the outcome?</a:t>
            </a:r>
          </a:p>
          <a:p>
            <a:pPr algn="l"/>
            <a:endParaRPr lang="en-GB" sz="1200" b="1" i="1" u="sng" dirty="0">
              <a:solidFill>
                <a:srgbClr val="32528F"/>
              </a:solidFill>
              <a:latin typeface="Ubuntu"/>
            </a:endParaRPr>
          </a:p>
          <a:p>
            <a:pPr algn="l"/>
            <a:r>
              <a:rPr lang="en-GB" sz="1200" b="0" i="0" dirty="0">
                <a:solidFill>
                  <a:srgbClr val="32528F"/>
                </a:solidFill>
                <a:effectLst/>
                <a:latin typeface="Ubuntu"/>
              </a:rPr>
              <a:t>Good oral health is linked to general health and wellbeing in older adults. As people age, their oral health risk factors will change, and preventative advice will need to be adapted for the individual. Prevention can be delivered by all dental care professionals and should form part of dental treatment planning. Clinical prevention should include the importance of dietary sugar, regular mouth care and topical fluoride. Older people with multimorbidity, especially those living in care homes or requiring care in their own homes, will face increased barriers in maintaining oral health and accessing routine and urgent dental care. To help address this, health policies for older adults needs to include oral health, including regular oral health care training for carers and appropriate commissioning of dental services.</a:t>
            </a:r>
            <a:endParaRPr lang="en-GB" sz="1200" b="1" i="1" u="sng" dirty="0">
              <a:solidFill>
                <a:srgbClr val="32528F"/>
              </a:solidFill>
              <a:latin typeface="Ubuntu"/>
            </a:endParaRPr>
          </a:p>
          <a:p>
            <a:endParaRPr lang="en-GB" dirty="0"/>
          </a:p>
        </p:txBody>
      </p:sp>
      <p:sp>
        <p:nvSpPr>
          <p:cNvPr id="4" name="Title 3">
            <a:extLst>
              <a:ext uri="{FF2B5EF4-FFF2-40B4-BE49-F238E27FC236}">
                <a16:creationId xmlns:a16="http://schemas.microsoft.com/office/drawing/2014/main" id="{761BC20D-E989-8768-B354-347ACA80FA29}"/>
              </a:ext>
            </a:extLst>
          </p:cNvPr>
          <p:cNvSpPr txBox="1">
            <a:spLocks noGrp="1"/>
          </p:cNvSpPr>
          <p:nvPr>
            <p:ph type="title"/>
          </p:nvPr>
        </p:nvSpPr>
        <p:spPr>
          <a:xfrm>
            <a:off x="372418" y="974471"/>
            <a:ext cx="11610911" cy="553998"/>
          </a:xfrm>
          <a:prstGeom prst="rect">
            <a:avLst/>
          </a:prstGeom>
          <a:noFill/>
        </p:spPr>
        <p:txBody>
          <a:bodyPr wrap="square" lIns="91440" tIns="45720" rIns="91440" bIns="45720" anchor="t">
            <a:spAutoFit/>
          </a:bodyPr>
          <a:lstStyle/>
          <a:p>
            <a:pPr algn="l"/>
            <a:r>
              <a:rPr lang="en-GB" sz="1800" b="1" i="0" dirty="0">
                <a:solidFill>
                  <a:srgbClr val="32528F"/>
                </a:solidFill>
                <a:effectLst/>
                <a:latin typeface="Ubuntu"/>
              </a:rPr>
              <a:t>Prevention of oral diseases for the older person (Part 2) (2024) p.2</a:t>
            </a:r>
          </a:p>
          <a:p>
            <a:pPr algn="l"/>
            <a:r>
              <a:rPr lang="en-GB" sz="1200" b="0" dirty="0">
                <a:solidFill>
                  <a:srgbClr val="32528F"/>
                </a:solidFill>
                <a:effectLst/>
                <a:latin typeface="Ubuntu" panose="020B0504030602030204" pitchFamily="34" charset="0"/>
              </a:rPr>
              <a:t>Rosalyn Davies &amp; Mili Doshi</a:t>
            </a:r>
          </a:p>
        </p:txBody>
      </p:sp>
      <p:sp>
        <p:nvSpPr>
          <p:cNvPr id="2" name="TextBox 1">
            <a:extLst>
              <a:ext uri="{FF2B5EF4-FFF2-40B4-BE49-F238E27FC236}">
                <a16:creationId xmlns:a16="http://schemas.microsoft.com/office/drawing/2014/main" id="{EB98725D-486F-29A9-EBEA-1BC165F0ECA6}"/>
              </a:ext>
            </a:extLst>
          </p:cNvPr>
          <p:cNvSpPr txBox="1"/>
          <p:nvPr/>
        </p:nvSpPr>
        <p:spPr>
          <a:xfrm>
            <a:off x="5432393" y="121324"/>
            <a:ext cx="6558412" cy="538609"/>
          </a:xfrm>
          <a:prstGeom prst="rect">
            <a:avLst/>
          </a:prstGeom>
          <a:noFill/>
        </p:spPr>
        <p:txBody>
          <a:bodyPr wrap="square" lIns="91440" tIns="45720" rIns="91440" bIns="45720" anchor="t">
            <a:spAutoFit/>
          </a:bodyPr>
          <a:lstStyle/>
          <a:p>
            <a:r>
              <a:rPr lang="en-GB" sz="1450" b="1" dirty="0">
                <a:solidFill>
                  <a:schemeClr val="bg1"/>
                </a:solidFill>
                <a:latin typeface="Ubuntu"/>
              </a:rPr>
              <a:t>Supporting our priorities - Supporting the development of a sustainable health and care system focused on prevention and early intervention</a:t>
            </a:r>
          </a:p>
        </p:txBody>
      </p:sp>
    </p:spTree>
    <p:extLst>
      <p:ext uri="{BB962C8B-B14F-4D97-AF65-F5344CB8AC3E}">
        <p14:creationId xmlns:p14="http://schemas.microsoft.com/office/powerpoint/2010/main" val="3784266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31" name="object 31"/>
          <p:cNvSpPr txBox="1">
            <a:spLocks noGrp="1"/>
          </p:cNvSpPr>
          <p:nvPr>
            <p:ph type="title"/>
          </p:nvPr>
        </p:nvSpPr>
        <p:spPr>
          <a:xfrm>
            <a:off x="298475" y="932341"/>
            <a:ext cx="11595050" cy="916444"/>
          </a:xfrm>
          <a:prstGeom prst="rect">
            <a:avLst/>
          </a:prstGeom>
        </p:spPr>
        <p:txBody>
          <a:bodyPr vert="horz" wrap="square" lIns="0" tIns="9627" rIns="0" bIns="0" rtlCol="0" anchor="t">
            <a:spAutoFit/>
          </a:bodyPr>
          <a:lstStyle/>
          <a:p>
            <a:pPr algn="l" rtl="0"/>
            <a:r>
              <a:rPr lang="en-GB" sz="1800" dirty="0">
                <a:solidFill>
                  <a:srgbClr val="32528F"/>
                </a:solidFill>
              </a:rPr>
              <a:t>Validity and timeliness of cancer diagnosis data collected during a prospective cohort study and reported by the English and Welsh cancer registries: a retrospective, comparative analysis (2024) p.1</a:t>
            </a:r>
            <a:br>
              <a:rPr lang="en-GB" sz="1050" b="0" i="0" dirty="0">
                <a:effectLst/>
                <a:latin typeface="var(--fontFamilyCustomFont900, var(--fontFamilyBase))"/>
              </a:rPr>
            </a:br>
            <a:r>
              <a:rPr lang="en-GB" sz="1200" b="0" dirty="0">
                <a:solidFill>
                  <a:srgbClr val="32528F"/>
                </a:solidFill>
                <a:effectLst/>
                <a:latin typeface="Ubuntu" panose="020B0504030602030204" pitchFamily="34" charset="0"/>
              </a:rPr>
              <a:t>Prof Dyfed Huws FFPH, Dwan Allan MSc, Stephanie Smits PhD</a:t>
            </a:r>
            <a:br>
              <a:rPr lang="en-GB" sz="1050" b="0" i="0" dirty="0">
                <a:effectLst/>
                <a:latin typeface="var(--fontFamilyCustomFont900, var(--fontFamilyBase))"/>
              </a:rPr>
            </a:br>
            <a:endParaRPr lang="en-GB" sz="1092" b="0" i="0" dirty="0">
              <a:solidFill>
                <a:srgbClr val="323130"/>
              </a:solidFill>
              <a:effectLst/>
              <a:latin typeface="var(--fontFamilyCustomFont900, var(--fontFamilyBase))"/>
            </a:endParaRPr>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468548" y="2324244"/>
            <a:ext cx="10769388" cy="438591"/>
          </a:xfrm>
        </p:spPr>
        <p:txBody>
          <a:bodyPr/>
          <a:lstStyle/>
          <a:p>
            <a:endParaRPr lang="en-GB"/>
          </a:p>
          <a:p>
            <a:endParaRPr lang="en-GB"/>
          </a:p>
        </p:txBody>
      </p:sp>
      <p:sp>
        <p:nvSpPr>
          <p:cNvPr id="3" name="TextBox 2">
            <a:extLst>
              <a:ext uri="{FF2B5EF4-FFF2-40B4-BE49-F238E27FC236}">
                <a16:creationId xmlns:a16="http://schemas.microsoft.com/office/drawing/2014/main" id="{7E5592F8-F89F-A586-F467-FFA09B8733F9}"/>
              </a:ext>
            </a:extLst>
          </p:cNvPr>
          <p:cNvSpPr txBox="1"/>
          <p:nvPr/>
        </p:nvSpPr>
        <p:spPr>
          <a:xfrm>
            <a:off x="5861884" y="110809"/>
            <a:ext cx="6154808" cy="761747"/>
          </a:xfrm>
          <a:prstGeom prst="rect">
            <a:avLst/>
          </a:prstGeom>
          <a:noFill/>
        </p:spPr>
        <p:txBody>
          <a:bodyPr wrap="square" lIns="91440" tIns="45720" rIns="91440" bIns="45720" anchor="t">
            <a:spAutoFit/>
          </a:bodyPr>
          <a:lstStyle/>
          <a:p>
            <a:r>
              <a:rPr lang="en-GB" sz="1450" b="1" dirty="0">
                <a:solidFill>
                  <a:schemeClr val="bg1"/>
                </a:solidFill>
                <a:latin typeface="Ubuntu"/>
              </a:rPr>
              <a:t>Supporting our priorities - Delivering excellent public health services to protect the public and maximise population health outcomes</a:t>
            </a:r>
          </a:p>
        </p:txBody>
      </p:sp>
      <p:sp>
        <p:nvSpPr>
          <p:cNvPr id="4" name="TextBox 3">
            <a:extLst>
              <a:ext uri="{FF2B5EF4-FFF2-40B4-BE49-F238E27FC236}">
                <a16:creationId xmlns:a16="http://schemas.microsoft.com/office/drawing/2014/main" id="{473DD179-4C85-D9AF-C1FA-9B6DB468BA3B}"/>
              </a:ext>
            </a:extLst>
          </p:cNvPr>
          <p:cNvSpPr txBox="1"/>
          <p:nvPr/>
        </p:nvSpPr>
        <p:spPr>
          <a:xfrm>
            <a:off x="222207" y="1981367"/>
            <a:ext cx="11279353" cy="3231654"/>
          </a:xfrm>
          <a:prstGeom prst="rect">
            <a:avLst/>
          </a:prstGeom>
          <a:noFill/>
        </p:spPr>
        <p:txBody>
          <a:bodyPr wrap="square" lIns="91440" tIns="45720" rIns="91440" bIns="45720" anchor="t">
            <a:spAutoFit/>
          </a:bodyPr>
          <a:lstStyle/>
          <a:p>
            <a:pPr algn="l"/>
            <a:r>
              <a:rPr lang="en-GB" sz="1200" b="1" u="sng" dirty="0">
                <a:solidFill>
                  <a:srgbClr val="32528F"/>
                </a:solidFill>
                <a:latin typeface="Ubuntu"/>
              </a:rPr>
              <a:t>What was the challenge?</a:t>
            </a:r>
          </a:p>
          <a:p>
            <a:pPr algn="l"/>
            <a:endParaRPr lang="en-US" sz="1200" b="1" u="sng" dirty="0">
              <a:solidFill>
                <a:srgbClr val="32528F"/>
              </a:solidFill>
              <a:latin typeface="Ubuntu"/>
            </a:endParaRPr>
          </a:p>
          <a:p>
            <a:pPr algn="l"/>
            <a:r>
              <a:rPr lang="en-GB" sz="1200" dirty="0">
                <a:solidFill>
                  <a:srgbClr val="32528F"/>
                </a:solidFill>
                <a:latin typeface="Ubuntu"/>
              </a:rPr>
              <a:t>Cancer places a high burden on society and health-care systems. Cancer research requires high-quality data, which is resource-intensive to obtain. Using administrative datasets such as cancer registries could improve the efficiency of cancer studies if data were valid and timely. We aimed to compare the validity and timeliness of diagnostic cancer data on-site during the SYMPLIFY study to that obtained from the cancer registries of England and Wales.</a:t>
            </a:r>
          </a:p>
          <a:p>
            <a:pPr algn="l"/>
            <a:endParaRPr lang="en-GB" sz="1200" b="1" i="1" u="sng" dirty="0">
              <a:solidFill>
                <a:srgbClr val="32528F"/>
              </a:solidFill>
              <a:latin typeface="Ubuntu"/>
            </a:endParaRPr>
          </a:p>
          <a:p>
            <a:pPr algn="l"/>
            <a:r>
              <a:rPr lang="en-GB" sz="1200" b="1" u="sng" dirty="0">
                <a:solidFill>
                  <a:srgbClr val="32528F"/>
                </a:solidFill>
                <a:latin typeface="Ubuntu"/>
              </a:rPr>
              <a:t>What was done?</a:t>
            </a:r>
          </a:p>
          <a:p>
            <a:pPr algn="l"/>
            <a:endParaRPr lang="en-GB" sz="1200" b="1" u="sng" dirty="0">
              <a:solidFill>
                <a:srgbClr val="32528F"/>
              </a:solidFill>
              <a:latin typeface="Ubuntu"/>
            </a:endParaRPr>
          </a:p>
          <a:p>
            <a:pPr algn="l"/>
            <a:r>
              <a:rPr lang="en-GB" sz="1200" dirty="0">
                <a:solidFill>
                  <a:srgbClr val="32528F"/>
                </a:solidFill>
                <a:latin typeface="Ubuntu"/>
              </a:rPr>
              <a:t>Cancer data were collected from 5461 participants across 44 hospital sites during a prospective observational study in England and Wales, SYMPLIFY (ISRCTN10226380). Linked cancer data were obtained from Digital Health and Care Wales (DHCW), the Welsh Cancer Intelligence and Surveillance Unit (WCISU), and the English National Cancer Registration Dataset (NCRD) and Rapid Cancer Registration Dataset (RCRD), regularly between April 2022, and September 2023. The primary objectives of the study were to evaluate the validity (via assessment of the proportion of completed data fields and concordance with SYMPLIFY sites), and timeliness of the data in all datasets, for all cancers diagnosed within 9 months of study enrolment. Data fields investigated were cancer site via International Classification of Disease, 10th Revision (ICD-10) code; cancer morphology via International Classification of Diseases for Oncology, 3rd Edition (ICD-O-3) morphology histology code and broad morphological grouping; overall stage; and TNM classification.</a:t>
            </a:r>
          </a:p>
          <a:p>
            <a:endParaRPr lang="en-GB" sz="1200" dirty="0">
              <a:solidFill>
                <a:srgbClr val="32528F"/>
              </a:solidFill>
              <a:latin typeface="Ubuntu"/>
            </a:endParaRPr>
          </a:p>
          <a:p>
            <a:pPr algn="l"/>
            <a:endParaRPr lang="en-GB" sz="1200" dirty="0">
              <a:solidFill>
                <a:srgbClr val="32528F"/>
              </a:solidFill>
              <a:latin typeface="Ubuntu"/>
            </a:endParaRPr>
          </a:p>
        </p:txBody>
      </p:sp>
    </p:spTree>
    <p:extLst>
      <p:ext uri="{BB962C8B-B14F-4D97-AF65-F5344CB8AC3E}">
        <p14:creationId xmlns:p14="http://schemas.microsoft.com/office/powerpoint/2010/main" val="1564735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AFBDD2-999A-36E8-EA11-6DD954A4C94E}"/>
              </a:ext>
            </a:extLst>
          </p:cNvPr>
          <p:cNvSpPr>
            <a:spLocks noGrp="1"/>
          </p:cNvSpPr>
          <p:nvPr>
            <p:ph type="body" idx="1"/>
          </p:nvPr>
        </p:nvSpPr>
        <p:spPr>
          <a:xfrm>
            <a:off x="436426" y="2037219"/>
            <a:ext cx="11244916" cy="3139321"/>
          </a:xfrm>
        </p:spPr>
        <p:txBody>
          <a:bodyPr/>
          <a:lstStyle/>
          <a:p>
            <a:pPr algn="l"/>
            <a:r>
              <a:rPr lang="en-GB" sz="1200" b="1" u="sng" dirty="0">
                <a:solidFill>
                  <a:srgbClr val="32528F"/>
                </a:solidFill>
                <a:latin typeface="Ubuntu"/>
              </a:rPr>
              <a:t>Findings</a:t>
            </a:r>
          </a:p>
          <a:p>
            <a:pPr algn="l"/>
            <a:endParaRPr lang="en-GB" sz="1200" b="1" u="sng" dirty="0">
              <a:solidFill>
                <a:srgbClr val="32528F"/>
              </a:solidFill>
              <a:latin typeface="Ubuntu"/>
            </a:endParaRPr>
          </a:p>
          <a:p>
            <a:pPr algn="l"/>
            <a:r>
              <a:rPr lang="en-GB" sz="1200" dirty="0">
                <a:solidFill>
                  <a:srgbClr val="32528F"/>
                </a:solidFill>
                <a:latin typeface="Ubuntu"/>
              </a:rPr>
              <a:t>For data collected between April 2022, and September 2023, completeness at the last data cut available for each dataset ranged from 84% to 100% for ICD-O-3 morphology, from 43% to 100% for overall stage, and from 74% to 83% for TNM stage. The concordance between SYMPLIFY data and NCRD was 96% (95% CI 92–98) for ICD-10, 60% (53–66) for ICD-O-3 morphology, 83% (78–88) for ICD-O-3 broad morphology groupings, 73% (67–78) for stage, and 51% (44–59) for TNM; and with WCISU was 89% (95% CI 81–94) for ICD-10, 63% (53–73) for ICD-O-3 morphology, 80% (70–87) for ICD-O-3 broad morphology groupings, 83% (74–90) for overall stage, and 49% (38–61) for TNM stage. Concordance between SYMPLIFY and RCRD was 95% (95% CI 92–98) for ICD-10, 67% (60–74) for ICD-O-3 morphology, 85% (79–90) for ICD-O-3 broad morphology groupings, and 73% (65–80) for overall stage; and between SYMPLIFY and DHCW was 96% (91–99) for ICD-10, 74% (64–83) for ICD-O-3 morphology, 84% (75–91) for ICD-O-3 broad morphology groupings, and 87% (74–95) for stage. The SYMPLIFY dataset reached completion at 12 months post-enrolment in November 2022, compared with 13 months for NCRD in December 2023. RCRD and DHCW reached completion at 13 months and 15 months post-enrolment, in December 2022, and February 2023, respectively.</a:t>
            </a:r>
          </a:p>
          <a:p>
            <a:pPr algn="l"/>
            <a:endParaRPr lang="en-GB" sz="1200" b="1" i="1" u="sng" dirty="0">
              <a:solidFill>
                <a:srgbClr val="32528F"/>
              </a:solidFill>
              <a:latin typeface="Ubuntu"/>
            </a:endParaRPr>
          </a:p>
          <a:p>
            <a:pPr algn="l"/>
            <a:r>
              <a:rPr lang="en-GB" sz="1200" b="1" u="sng" dirty="0">
                <a:solidFill>
                  <a:srgbClr val="32528F"/>
                </a:solidFill>
                <a:latin typeface="Ubuntu"/>
              </a:rPr>
              <a:t>What was the outcome? </a:t>
            </a:r>
          </a:p>
          <a:p>
            <a:pPr algn="l"/>
            <a:endParaRPr lang="en-GB" sz="1200" b="1" u="sng" dirty="0">
              <a:solidFill>
                <a:srgbClr val="32528F"/>
              </a:solidFill>
              <a:latin typeface="Ubuntu"/>
            </a:endParaRPr>
          </a:p>
          <a:p>
            <a:pPr algn="l"/>
            <a:r>
              <a:rPr lang="en-GB" sz="1200" dirty="0">
                <a:solidFill>
                  <a:srgbClr val="32528F"/>
                </a:solidFill>
                <a:latin typeface="Ubuntu"/>
              </a:rPr>
              <a:t>We report similar completeness of data fields, concordance, and timeliness between on-site and centrally collected cancer outcomes data. Our findings suggest that central registry data can help alleviate the resource burden in clinical trials and improve cancer research. Cancer registries might need additional resources to provide data for registry-based trials at scale.</a:t>
            </a:r>
            <a:endParaRPr lang="en-GB" sz="1200" dirty="0"/>
          </a:p>
        </p:txBody>
      </p:sp>
      <p:sp>
        <p:nvSpPr>
          <p:cNvPr id="4" name="object 31">
            <a:extLst>
              <a:ext uri="{FF2B5EF4-FFF2-40B4-BE49-F238E27FC236}">
                <a16:creationId xmlns:a16="http://schemas.microsoft.com/office/drawing/2014/main" id="{396178AD-9360-C850-DB07-3B7243187F2A}"/>
              </a:ext>
            </a:extLst>
          </p:cNvPr>
          <p:cNvSpPr txBox="1">
            <a:spLocks noGrp="1"/>
          </p:cNvSpPr>
          <p:nvPr>
            <p:ph type="title"/>
          </p:nvPr>
        </p:nvSpPr>
        <p:spPr>
          <a:xfrm>
            <a:off x="436426" y="1056767"/>
            <a:ext cx="11181143" cy="916444"/>
          </a:xfrm>
          <a:prstGeom prst="rect">
            <a:avLst/>
          </a:prstGeom>
        </p:spPr>
        <p:txBody>
          <a:bodyPr vert="horz" wrap="square" lIns="0" tIns="9627" rIns="0" bIns="0" rtlCol="0" anchor="t">
            <a:spAutoFit/>
          </a:bodyPr>
          <a:lstStyle/>
          <a:p>
            <a:pPr algn="l" rtl="0"/>
            <a:r>
              <a:rPr lang="en-GB" sz="1800" dirty="0">
                <a:solidFill>
                  <a:srgbClr val="32528F"/>
                </a:solidFill>
              </a:rPr>
              <a:t>Validity and timeliness of cancer diagnosis data collected during a prospective cohort study and reported by the English and Welsh cancer registries: a retrospective, comparative analysis (2024) p.2 </a:t>
            </a:r>
            <a:r>
              <a:rPr lang="en-GB" sz="1200" b="0" dirty="0">
                <a:solidFill>
                  <a:srgbClr val="32528F"/>
                </a:solidFill>
                <a:effectLst/>
                <a:latin typeface="Ubuntu" panose="020B0504030602030204" pitchFamily="34" charset="0"/>
              </a:rPr>
              <a:t>Prof Dyfed Huws FFPH, Dwan Allan MSc, Stephanie Smits PhD</a:t>
            </a:r>
            <a:br>
              <a:rPr lang="en-GB" sz="1050" b="0" i="0" dirty="0">
                <a:effectLst/>
                <a:latin typeface="var(--fontFamilyCustomFont900, var(--fontFamilyBase))"/>
              </a:rPr>
            </a:br>
            <a:endParaRPr lang="en-GB" sz="1092" b="0" i="0" dirty="0">
              <a:solidFill>
                <a:srgbClr val="323130"/>
              </a:solidFill>
              <a:effectLst/>
              <a:latin typeface="var(--fontFamilyCustomFont900, var(--fontFamilyBase))"/>
            </a:endParaRPr>
          </a:p>
        </p:txBody>
      </p:sp>
      <p:sp>
        <p:nvSpPr>
          <p:cNvPr id="2" name="TextBox 1">
            <a:extLst>
              <a:ext uri="{FF2B5EF4-FFF2-40B4-BE49-F238E27FC236}">
                <a16:creationId xmlns:a16="http://schemas.microsoft.com/office/drawing/2014/main" id="{2CA96F63-6EE7-7EE2-7539-17D0AA1D8A9A}"/>
              </a:ext>
            </a:extLst>
          </p:cNvPr>
          <p:cNvSpPr txBox="1"/>
          <p:nvPr/>
        </p:nvSpPr>
        <p:spPr>
          <a:xfrm>
            <a:off x="5861884" y="110809"/>
            <a:ext cx="6154808" cy="761747"/>
          </a:xfrm>
          <a:prstGeom prst="rect">
            <a:avLst/>
          </a:prstGeom>
          <a:noFill/>
        </p:spPr>
        <p:txBody>
          <a:bodyPr wrap="square" lIns="91440" tIns="45720" rIns="91440" bIns="45720" anchor="t">
            <a:spAutoFit/>
          </a:bodyPr>
          <a:lstStyle/>
          <a:p>
            <a:r>
              <a:rPr lang="en-GB" sz="1450" b="1" dirty="0">
                <a:solidFill>
                  <a:schemeClr val="bg1"/>
                </a:solidFill>
                <a:latin typeface="Ubuntu"/>
              </a:rPr>
              <a:t>Supporting our priorities - Delivering excellent public health services to protect the public and maximise population health outcomes</a:t>
            </a:r>
          </a:p>
        </p:txBody>
      </p:sp>
    </p:spTree>
    <p:extLst>
      <p:ext uri="{BB962C8B-B14F-4D97-AF65-F5344CB8AC3E}">
        <p14:creationId xmlns:p14="http://schemas.microsoft.com/office/powerpoint/2010/main" val="21415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A589D-BD59-0115-52C2-8AA5F5D379FF}"/>
              </a:ext>
            </a:extLst>
          </p:cNvPr>
          <p:cNvPicPr>
            <a:picLocks noChangeAspect="1"/>
          </p:cNvPicPr>
          <p:nvPr/>
        </p:nvPicPr>
        <p:blipFill>
          <a:blip r:embed="rId2"/>
          <a:stretch>
            <a:fillRect/>
          </a:stretch>
        </p:blipFill>
        <p:spPr>
          <a:xfrm>
            <a:off x="2522270" y="764540"/>
            <a:ext cx="7147460" cy="5328919"/>
          </a:xfrm>
          <a:prstGeom prst="rect">
            <a:avLst/>
          </a:prstGeom>
        </p:spPr>
      </p:pic>
    </p:spTree>
    <p:extLst>
      <p:ext uri="{BB962C8B-B14F-4D97-AF65-F5344CB8AC3E}">
        <p14:creationId xmlns:p14="http://schemas.microsoft.com/office/powerpoint/2010/main" val="3414732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658424" y="2053701"/>
            <a:ext cx="5835334" cy="3087098"/>
          </a:xfrm>
          <a:prstGeom prst="rect">
            <a:avLst/>
          </a:prstGeom>
        </p:spPr>
        <p:txBody>
          <a:bodyPr vert="horz" wrap="square" lIns="0" tIns="9242" rIns="0" bIns="0" rtlCol="0" anchor="t">
            <a:spAutoFit/>
          </a:bodyPr>
          <a:lstStyle/>
          <a:p>
            <a:pPr marL="7620">
              <a:spcBef>
                <a:spcPts val="73"/>
              </a:spcBef>
            </a:pPr>
            <a:r>
              <a:rPr lang="en-GB" sz="5000">
                <a:solidFill>
                  <a:schemeClr val="bg1"/>
                </a:solidFill>
              </a:rPr>
              <a:t>Supporting the next generation of public health researchers</a:t>
            </a:r>
            <a:endParaRPr lang="en-US" sz="5000">
              <a:solidFill>
                <a:schemeClr val="bg1"/>
              </a:solidFill>
            </a:endParaRPr>
          </a:p>
        </p:txBody>
      </p:sp>
    </p:spTree>
    <p:extLst>
      <p:ext uri="{BB962C8B-B14F-4D97-AF65-F5344CB8AC3E}">
        <p14:creationId xmlns:p14="http://schemas.microsoft.com/office/powerpoint/2010/main" val="1239229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728799-7E57-C226-B830-018AB302D83C}"/>
              </a:ext>
            </a:extLst>
          </p:cNvPr>
          <p:cNvSpPr txBox="1"/>
          <p:nvPr/>
        </p:nvSpPr>
        <p:spPr>
          <a:xfrm>
            <a:off x="414147" y="982122"/>
            <a:ext cx="11473053" cy="3514039"/>
          </a:xfrm>
          <a:prstGeom prst="rect">
            <a:avLst/>
          </a:prstGeom>
          <a:noFill/>
        </p:spPr>
        <p:txBody>
          <a:bodyPr wrap="square" lIns="91440" tIns="45720" rIns="91440" bIns="45720" anchor="t">
            <a:spAutoFit/>
          </a:bodyPr>
          <a:lstStyle/>
          <a:p>
            <a:pPr>
              <a:lnSpc>
                <a:spcPct val="107000"/>
              </a:lnSpc>
              <a:spcAft>
                <a:spcPts val="800"/>
              </a:spcAft>
            </a:pPr>
            <a:r>
              <a:rPr lang="en-GB" sz="3600" b="1" kern="100" dirty="0">
                <a:solidFill>
                  <a:srgbClr val="32528F"/>
                </a:solidFill>
                <a:effectLst/>
                <a:latin typeface="Ubuntu"/>
                <a:ea typeface="Aptos" panose="020B0004020202020204" pitchFamily="34" charset="0"/>
                <a:cs typeface="Times New Roman"/>
              </a:rPr>
              <a:t>PhD - Functional Genomics of</a:t>
            </a:r>
            <a:r>
              <a:rPr lang="en-GB" sz="3600" b="1" kern="100" dirty="0">
                <a:solidFill>
                  <a:srgbClr val="32528F"/>
                </a:solidFill>
                <a:latin typeface="Ubuntu"/>
                <a:ea typeface="Aptos" panose="020B0004020202020204" pitchFamily="34" charset="0"/>
                <a:cs typeface="Times New Roman"/>
              </a:rPr>
              <a:t> </a:t>
            </a:r>
            <a:r>
              <a:rPr lang="en-GB" sz="3600" b="1" kern="100" dirty="0">
                <a:solidFill>
                  <a:srgbClr val="32528F"/>
                </a:solidFill>
                <a:latin typeface="Ubuntu"/>
                <a:ea typeface="+mn-lt"/>
                <a:cs typeface="Times New Roman"/>
              </a:rPr>
              <a:t>C</a:t>
            </a:r>
            <a:r>
              <a:rPr lang="en-GB" sz="3600" b="1" kern="100" dirty="0">
                <a:solidFill>
                  <a:srgbClr val="32528F"/>
                </a:solidFill>
                <a:latin typeface="Ubuntu"/>
                <a:ea typeface="+mn-lt"/>
                <a:cs typeface="+mn-lt"/>
              </a:rPr>
              <a:t>ryptosporidium</a:t>
            </a:r>
            <a:r>
              <a:rPr lang="en-GB" sz="3600" b="1" kern="100" dirty="0">
                <a:solidFill>
                  <a:srgbClr val="32528F"/>
                </a:solidFill>
                <a:latin typeface="Ubuntu"/>
                <a:ea typeface="Aptos" panose="020B0004020202020204" pitchFamily="34" charset="0"/>
                <a:cs typeface="Times New Roman"/>
              </a:rPr>
              <a:t> </a:t>
            </a:r>
            <a:r>
              <a:rPr lang="en-GB" sz="3600" b="1" kern="100" dirty="0" err="1">
                <a:solidFill>
                  <a:srgbClr val="32528F"/>
                </a:solidFill>
                <a:effectLst/>
                <a:latin typeface="Ubuntu"/>
                <a:ea typeface="Aptos" panose="020B0004020202020204" pitchFamily="34" charset="0"/>
                <a:cs typeface="Times New Roman"/>
              </a:rPr>
              <a:t>spp</a:t>
            </a:r>
            <a:r>
              <a:rPr lang="en-GB" sz="3600" b="1" kern="100" dirty="0">
                <a:solidFill>
                  <a:srgbClr val="32528F"/>
                </a:solidFill>
                <a:effectLst/>
                <a:latin typeface="Ubuntu"/>
                <a:ea typeface="Aptos" panose="020B0004020202020204" pitchFamily="34" charset="0"/>
                <a:cs typeface="Times New Roman"/>
              </a:rPr>
              <a:t> – Rachel Chalmers</a:t>
            </a:r>
          </a:p>
          <a:p>
            <a:pPr>
              <a:lnSpc>
                <a:spcPct val="107000"/>
              </a:lnSpc>
              <a:spcAft>
                <a:spcPts val="800"/>
              </a:spcAft>
            </a:pPr>
            <a:r>
              <a:rPr lang="en-GB" sz="1200" kern="100" dirty="0">
                <a:solidFill>
                  <a:srgbClr val="32528F"/>
                </a:solidFill>
                <a:effectLst/>
                <a:latin typeface="Ubuntu"/>
                <a:ea typeface="Aptos" panose="020B0004020202020204" pitchFamily="34" charset="0"/>
                <a:cs typeface="Times New Roman"/>
              </a:rPr>
              <a:t>This study involves the Cryptosporidium Reference Unit providing samples, data and expertise in collaboration with the University of East Anglia, The Francis-Crick Institute (London) and The </a:t>
            </a:r>
            <a:r>
              <a:rPr lang="en-GB" sz="1200" kern="100" dirty="0" err="1">
                <a:solidFill>
                  <a:srgbClr val="32528F"/>
                </a:solidFill>
                <a:effectLst/>
                <a:latin typeface="Ubuntu"/>
                <a:ea typeface="Aptos" panose="020B0004020202020204" pitchFamily="34" charset="0"/>
                <a:cs typeface="Times New Roman"/>
              </a:rPr>
              <a:t>Wellcome</a:t>
            </a:r>
            <a:r>
              <a:rPr lang="en-GB" sz="1200" kern="100" dirty="0">
                <a:solidFill>
                  <a:srgbClr val="32528F"/>
                </a:solidFill>
                <a:effectLst/>
                <a:latin typeface="Ubuntu"/>
                <a:ea typeface="Aptos" panose="020B0004020202020204" pitchFamily="34" charset="0"/>
                <a:cs typeface="Times New Roman"/>
              </a:rPr>
              <a:t> Institute of Anti-Infectives Research (Dundee, Scotland).</a:t>
            </a:r>
          </a:p>
          <a:p>
            <a:pPr>
              <a:lnSpc>
                <a:spcPct val="107000"/>
              </a:lnSpc>
              <a:spcAft>
                <a:spcPts val="800"/>
              </a:spcAft>
            </a:pPr>
            <a:r>
              <a:rPr lang="en-GB" sz="1200" kern="100" dirty="0">
                <a:solidFill>
                  <a:srgbClr val="32528F"/>
                </a:solidFill>
                <a:effectLst/>
                <a:latin typeface="Ubuntu"/>
                <a:ea typeface="Aptos" panose="020B0004020202020204" pitchFamily="34" charset="0"/>
                <a:cs typeface="Times New Roman"/>
              </a:rPr>
              <a:t>This study is focused on the disease Cryptosporidiosis which is a disease that affects the gut caused by consuming water, food, or by contact with animals or their faeces carrying the parasite Cryptosporidium. The management of patients is difficult as there are no effective drugs against Cryptosporidium, with none licensed for use in the UK or EU. </a:t>
            </a:r>
          </a:p>
          <a:p>
            <a:pPr>
              <a:lnSpc>
                <a:spcPct val="107000"/>
              </a:lnSpc>
              <a:spcAft>
                <a:spcPts val="800"/>
              </a:spcAft>
            </a:pPr>
            <a:r>
              <a:rPr lang="en-GB" sz="1200" kern="100" dirty="0">
                <a:solidFill>
                  <a:srgbClr val="32528F"/>
                </a:solidFill>
                <a:effectLst/>
                <a:latin typeface="Ubuntu"/>
                <a:ea typeface="Aptos" panose="020B0004020202020204" pitchFamily="34" charset="0"/>
                <a:cs typeface="Times New Roman"/>
              </a:rPr>
              <a:t>The samples will be used in experiments investigating the mechanisms behind parasite invasion of host cells and determining if these mechanisms can be used as targets for drug development. </a:t>
            </a:r>
          </a:p>
          <a:p>
            <a:pPr>
              <a:lnSpc>
                <a:spcPct val="107000"/>
              </a:lnSpc>
              <a:spcAft>
                <a:spcPts val="800"/>
              </a:spcAft>
            </a:pPr>
            <a:endParaRPr lang="en-GB" sz="1050" kern="100" dirty="0">
              <a:solidFill>
                <a:schemeClr val="tx2"/>
              </a:solidFill>
              <a:effectLst/>
              <a:latin typeface="Ubuntu" panose="020B050403060203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513DB5B-1C92-F489-C6A4-375F6B11569C}"/>
              </a:ext>
            </a:extLst>
          </p:cNvPr>
          <p:cNvSpPr txBox="1"/>
          <p:nvPr/>
        </p:nvSpPr>
        <p:spPr>
          <a:xfrm>
            <a:off x="4150497" y="161692"/>
            <a:ext cx="8123619" cy="338554"/>
          </a:xfrm>
          <a:prstGeom prst="rect">
            <a:avLst/>
          </a:prstGeom>
          <a:noFill/>
        </p:spPr>
        <p:txBody>
          <a:bodyPr wrap="square" lIns="91440" tIns="45720" rIns="91440" bIns="45720" anchor="t">
            <a:spAutoFit/>
          </a:bodyPr>
          <a:lstStyle/>
          <a:p>
            <a:r>
              <a:rPr lang="en-GB" sz="1600" b="1">
                <a:solidFill>
                  <a:schemeClr val="bg1"/>
                </a:solidFill>
                <a:latin typeface="Ubuntu"/>
              </a:rPr>
              <a:t>PHW Microbiology Collaborative Commercial Partnerships and Research Activity</a:t>
            </a:r>
            <a:endParaRPr lang="en-GB" sz="1600" b="1">
              <a:solidFill>
                <a:schemeClr val="bg1"/>
              </a:solidFill>
              <a:latin typeface="Ubuntu"/>
              <a:ea typeface="Calibri"/>
              <a:cs typeface="Calibri"/>
            </a:endParaRPr>
          </a:p>
        </p:txBody>
      </p:sp>
      <p:pic>
        <p:nvPicPr>
          <p:cNvPr id="2" name="Picture 1" descr="University of East Anglia | A leading UK University">
            <a:extLst>
              <a:ext uri="{FF2B5EF4-FFF2-40B4-BE49-F238E27FC236}">
                <a16:creationId xmlns:a16="http://schemas.microsoft.com/office/drawing/2014/main" id="{3BABE194-06F8-C257-C745-090AB4F2ACDC}"/>
              </a:ext>
            </a:extLst>
          </p:cNvPr>
          <p:cNvPicPr>
            <a:picLocks noChangeAspect="1"/>
          </p:cNvPicPr>
          <p:nvPr/>
        </p:nvPicPr>
        <p:blipFill>
          <a:blip r:embed="rId2"/>
          <a:stretch>
            <a:fillRect/>
          </a:stretch>
        </p:blipFill>
        <p:spPr>
          <a:xfrm>
            <a:off x="713874" y="4775318"/>
            <a:ext cx="1660357" cy="1017102"/>
          </a:xfrm>
          <a:prstGeom prst="rect">
            <a:avLst/>
          </a:prstGeom>
          <a:ln>
            <a:noFill/>
          </a:ln>
        </p:spPr>
      </p:pic>
      <p:pic>
        <p:nvPicPr>
          <p:cNvPr id="3" name="Picture 2" descr="Faculty Positions | The Francis Crick Institute - the Node">
            <a:extLst>
              <a:ext uri="{FF2B5EF4-FFF2-40B4-BE49-F238E27FC236}">
                <a16:creationId xmlns:a16="http://schemas.microsoft.com/office/drawing/2014/main" id="{490279E5-3BC3-C178-D8DF-E0E30A97EC98}"/>
              </a:ext>
            </a:extLst>
          </p:cNvPr>
          <p:cNvPicPr>
            <a:picLocks noChangeAspect="1"/>
          </p:cNvPicPr>
          <p:nvPr/>
        </p:nvPicPr>
        <p:blipFill>
          <a:blip r:embed="rId3"/>
          <a:stretch>
            <a:fillRect/>
          </a:stretch>
        </p:blipFill>
        <p:spPr>
          <a:xfrm>
            <a:off x="9767636" y="4320884"/>
            <a:ext cx="1590173" cy="1554994"/>
          </a:xfrm>
          <a:prstGeom prst="rect">
            <a:avLst/>
          </a:prstGeom>
          <a:ln>
            <a:noFill/>
          </a:ln>
        </p:spPr>
      </p:pic>
      <p:pic>
        <p:nvPicPr>
          <p:cNvPr id="9" name="Picture 8" descr="A black and red text&#10;&#10;AI-generated content may be incorrect.">
            <a:extLst>
              <a:ext uri="{FF2B5EF4-FFF2-40B4-BE49-F238E27FC236}">
                <a16:creationId xmlns:a16="http://schemas.microsoft.com/office/drawing/2014/main" id="{7B72FC7D-85D4-0691-0144-E7C56B68F96C}"/>
              </a:ext>
            </a:extLst>
          </p:cNvPr>
          <p:cNvPicPr>
            <a:picLocks noChangeAspect="1"/>
          </p:cNvPicPr>
          <p:nvPr/>
        </p:nvPicPr>
        <p:blipFill>
          <a:blip r:embed="rId4"/>
          <a:stretch>
            <a:fillRect/>
          </a:stretch>
        </p:blipFill>
        <p:spPr>
          <a:xfrm>
            <a:off x="3432509" y="4813384"/>
            <a:ext cx="5086350" cy="981075"/>
          </a:xfrm>
          <a:prstGeom prst="rect">
            <a:avLst/>
          </a:prstGeom>
          <a:ln>
            <a:noFill/>
          </a:ln>
        </p:spPr>
      </p:pic>
    </p:spTree>
    <p:extLst>
      <p:ext uri="{BB962C8B-B14F-4D97-AF65-F5344CB8AC3E}">
        <p14:creationId xmlns:p14="http://schemas.microsoft.com/office/powerpoint/2010/main" val="1516134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728799-7E57-C226-B830-018AB302D83C}"/>
              </a:ext>
            </a:extLst>
          </p:cNvPr>
          <p:cNvSpPr txBox="1"/>
          <p:nvPr/>
        </p:nvSpPr>
        <p:spPr>
          <a:xfrm>
            <a:off x="231880" y="856428"/>
            <a:ext cx="11463295" cy="2723631"/>
          </a:xfrm>
          <a:prstGeom prst="rect">
            <a:avLst/>
          </a:prstGeom>
          <a:noFill/>
        </p:spPr>
        <p:txBody>
          <a:bodyPr wrap="square" lIns="91440" tIns="45720" rIns="91440" bIns="45720" anchor="t">
            <a:spAutoFit/>
          </a:bodyPr>
          <a:lstStyle/>
          <a:p>
            <a:pPr>
              <a:lnSpc>
                <a:spcPct val="107000"/>
              </a:lnSpc>
              <a:spcAft>
                <a:spcPts val="800"/>
              </a:spcAft>
            </a:pPr>
            <a:r>
              <a:rPr lang="en-GB" sz="3600" b="1" kern="100" dirty="0">
                <a:solidFill>
                  <a:srgbClr val="32528F"/>
                </a:solidFill>
                <a:effectLst/>
                <a:latin typeface="Ubuntu"/>
                <a:ea typeface="Aptos" panose="020B0004020202020204" pitchFamily="34" charset="0"/>
                <a:cs typeface="Times New Roman"/>
              </a:rPr>
              <a:t>One Zoo</a:t>
            </a:r>
            <a:r>
              <a:rPr lang="en-GB" sz="3600" b="1" kern="100" dirty="0">
                <a:solidFill>
                  <a:srgbClr val="32528F"/>
                </a:solidFill>
                <a:latin typeface="Ubuntu"/>
                <a:ea typeface="Aptos" panose="020B0004020202020204" pitchFamily="34" charset="0"/>
                <a:cs typeface="Times New Roman"/>
              </a:rPr>
              <a:t> (PhD)</a:t>
            </a:r>
            <a:endParaRPr lang="en-GB" b="1" dirty="0">
              <a:ea typeface="Calibri"/>
              <a:cs typeface="Calibri"/>
            </a:endParaRPr>
          </a:p>
          <a:p>
            <a:pPr>
              <a:lnSpc>
                <a:spcPct val="107000"/>
              </a:lnSpc>
              <a:spcAft>
                <a:spcPts val="800"/>
              </a:spcAft>
            </a:pPr>
            <a:endParaRPr lang="en-GB" sz="1050" kern="100" dirty="0">
              <a:solidFill>
                <a:schemeClr val="tx2"/>
              </a:solidFill>
              <a:latin typeface="Ubuntu"/>
              <a:ea typeface="Aptos" panose="020B0004020202020204" pitchFamily="34" charset="0"/>
              <a:cs typeface="Times New Roman"/>
            </a:endParaRPr>
          </a:p>
          <a:p>
            <a:pPr>
              <a:lnSpc>
                <a:spcPct val="107000"/>
              </a:lnSpc>
              <a:spcAft>
                <a:spcPts val="800"/>
              </a:spcAft>
            </a:pPr>
            <a:r>
              <a:rPr lang="en-GB" sz="1200" kern="100" dirty="0">
                <a:solidFill>
                  <a:srgbClr val="32528F"/>
                </a:solidFill>
                <a:latin typeface="Ubuntu"/>
                <a:ea typeface="Aptos" panose="020B0004020202020204" pitchFamily="34" charset="0"/>
                <a:cs typeface="Times New Roman"/>
              </a:rPr>
              <a:t>Through</a:t>
            </a:r>
            <a:r>
              <a:rPr lang="en-GB" sz="1200" kern="100" dirty="0">
                <a:solidFill>
                  <a:srgbClr val="32528F"/>
                </a:solidFill>
                <a:effectLst/>
                <a:latin typeface="Ubuntu"/>
                <a:ea typeface="Aptos" panose="020B0004020202020204" pitchFamily="34" charset="0"/>
                <a:cs typeface="Times New Roman"/>
              </a:rPr>
              <a:t> the </a:t>
            </a:r>
            <a:r>
              <a:rPr lang="en-GB" sz="1200" b="1" u="sng" kern="100" dirty="0">
                <a:solidFill>
                  <a:srgbClr val="32528F"/>
                </a:solidFill>
                <a:effectLst/>
                <a:latin typeface="Ubuntu"/>
                <a:ea typeface="Aptos" panose="020B0004020202020204" pitchFamily="34" charset="0"/>
                <a:cs typeface="Times New Roman"/>
                <a:hlinkClick r:id="rId2">
                  <a:extLst>
                    <a:ext uri="{A12FA001-AC4F-418D-AE19-62706E023703}">
                      <ahyp:hlinkClr xmlns:ahyp="http://schemas.microsoft.com/office/drawing/2018/hyperlinkcolor" val="tx"/>
                    </a:ext>
                  </a:extLst>
                </a:hlinkClick>
              </a:rPr>
              <a:t>One Zoo</a:t>
            </a:r>
            <a:r>
              <a:rPr lang="en-GB" sz="1200" kern="100" dirty="0">
                <a:solidFill>
                  <a:srgbClr val="32528F"/>
                </a:solidFill>
                <a:effectLst/>
                <a:latin typeface="Ubuntu"/>
                <a:ea typeface="Aptos" panose="020B0004020202020204" pitchFamily="34" charset="0"/>
                <a:cs typeface="Times New Roman"/>
              </a:rPr>
              <a:t> funding our Microbiologists have been working in partnership with Cardiff University looking into environmental health and infectious diseases. </a:t>
            </a:r>
          </a:p>
          <a:p>
            <a:pPr>
              <a:lnSpc>
                <a:spcPct val="107000"/>
              </a:lnSpc>
              <a:spcAft>
                <a:spcPts val="800"/>
              </a:spcAft>
            </a:pPr>
            <a:r>
              <a:rPr lang="en-GB" sz="1200" kern="100" dirty="0">
                <a:solidFill>
                  <a:srgbClr val="32528F"/>
                </a:solidFill>
                <a:effectLst/>
                <a:latin typeface="Ubuntu"/>
                <a:ea typeface="Aptos" panose="020B0004020202020204" pitchFamily="34" charset="0"/>
                <a:cs typeface="Times New Roman"/>
              </a:rPr>
              <a:t>They have been exploring pathways and connectivity of drivers of infection and how diseases spread.  There is a wealth of expertise across the fields of virology, diagnostics, toxicology and immunology.  As the environment has changed since the original application, the viruses being focussed on has evolved looking at a variety such as rodent-borne infections, environmental pollutions, respiratory viruses and zoonotic infections. </a:t>
            </a:r>
          </a:p>
          <a:p>
            <a:pPr>
              <a:lnSpc>
                <a:spcPct val="107000"/>
              </a:lnSpc>
              <a:spcAft>
                <a:spcPts val="800"/>
              </a:spcAft>
            </a:pPr>
            <a:r>
              <a:rPr lang="en-GB" sz="1200" kern="100" dirty="0">
                <a:solidFill>
                  <a:srgbClr val="32528F"/>
                </a:solidFill>
                <a:effectLst/>
                <a:latin typeface="Ubuntu"/>
                <a:ea typeface="Aptos" panose="020B0004020202020204" pitchFamily="34" charset="0"/>
                <a:cs typeface="Times New Roman"/>
              </a:rPr>
              <a:t>This helps us better understand transference of viruses so that we are more prepared for pandemics. One of these studies is the </a:t>
            </a:r>
            <a:r>
              <a:rPr lang="en-GB" sz="1200" kern="100" dirty="0">
                <a:solidFill>
                  <a:srgbClr val="32528F"/>
                </a:solidFill>
                <a:effectLst/>
                <a:latin typeface="Ubuntu"/>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Otter Project</a:t>
            </a:r>
            <a:r>
              <a:rPr lang="en-GB" sz="1200" kern="100" dirty="0">
                <a:solidFill>
                  <a:srgbClr val="32528F"/>
                </a:solidFill>
                <a:effectLst/>
                <a:latin typeface="Ubuntu"/>
                <a:ea typeface="Aptos" panose="020B0004020202020204" pitchFamily="34" charset="0"/>
                <a:cs typeface="Times New Roman"/>
              </a:rPr>
              <a:t>.</a:t>
            </a:r>
          </a:p>
          <a:p>
            <a:pPr>
              <a:lnSpc>
                <a:spcPct val="107000"/>
              </a:lnSpc>
              <a:spcAft>
                <a:spcPts val="800"/>
              </a:spcAft>
            </a:pP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2BF2C58-CDC2-04AB-3037-F506F49C1654}"/>
              </a:ext>
            </a:extLst>
          </p:cNvPr>
          <p:cNvSpPr txBox="1"/>
          <p:nvPr/>
        </p:nvSpPr>
        <p:spPr>
          <a:xfrm>
            <a:off x="4109043" y="170447"/>
            <a:ext cx="8107080" cy="338554"/>
          </a:xfrm>
          <a:prstGeom prst="rect">
            <a:avLst/>
          </a:prstGeom>
          <a:noFill/>
        </p:spPr>
        <p:txBody>
          <a:bodyPr wrap="square" lIns="91440" tIns="45720" rIns="91440" bIns="45720" anchor="t">
            <a:spAutoFit/>
          </a:bodyPr>
          <a:lstStyle/>
          <a:p>
            <a:r>
              <a:rPr lang="en-GB" sz="1600" b="1">
                <a:solidFill>
                  <a:schemeClr val="bg1"/>
                </a:solidFill>
                <a:latin typeface="Ubuntu"/>
              </a:rPr>
              <a:t>PHW Microbiology Collaborative Commercial Partnerships and Research Activity</a:t>
            </a:r>
            <a:endParaRPr lang="en-GB" sz="1600" b="1">
              <a:solidFill>
                <a:schemeClr val="bg1"/>
              </a:solidFill>
              <a:latin typeface="Ubuntu"/>
              <a:ea typeface="Calibri"/>
              <a:cs typeface="Calibri"/>
            </a:endParaRPr>
          </a:p>
        </p:txBody>
      </p:sp>
      <p:pic>
        <p:nvPicPr>
          <p:cNvPr id="2" name="Picture 1" descr="Student Application Guidance – onezoo.cf.ac.uk">
            <a:extLst>
              <a:ext uri="{FF2B5EF4-FFF2-40B4-BE49-F238E27FC236}">
                <a16:creationId xmlns:a16="http://schemas.microsoft.com/office/drawing/2014/main" id="{69FB533E-7F93-DCC9-B48B-3BE8E4740E90}"/>
              </a:ext>
            </a:extLst>
          </p:cNvPr>
          <p:cNvPicPr>
            <a:picLocks noChangeAspect="1"/>
          </p:cNvPicPr>
          <p:nvPr/>
        </p:nvPicPr>
        <p:blipFill>
          <a:blip r:embed="rId4"/>
          <a:stretch>
            <a:fillRect/>
          </a:stretch>
        </p:blipFill>
        <p:spPr>
          <a:xfrm>
            <a:off x="1840409" y="4421963"/>
            <a:ext cx="2743197" cy="730864"/>
          </a:xfrm>
          <a:prstGeom prst="rect">
            <a:avLst/>
          </a:prstGeom>
          <a:ln>
            <a:noFill/>
          </a:ln>
        </p:spPr>
      </p:pic>
      <p:pic>
        <p:nvPicPr>
          <p:cNvPr id="3" name="Picture 2" descr="A red rectangular sign with white text&#10;&#10;AI-generated content may be incorrect.">
            <a:extLst>
              <a:ext uri="{FF2B5EF4-FFF2-40B4-BE49-F238E27FC236}">
                <a16:creationId xmlns:a16="http://schemas.microsoft.com/office/drawing/2014/main" id="{320E86FE-3950-985E-47BF-18819F383138}"/>
              </a:ext>
            </a:extLst>
          </p:cNvPr>
          <p:cNvPicPr>
            <a:picLocks noChangeAspect="1"/>
          </p:cNvPicPr>
          <p:nvPr/>
        </p:nvPicPr>
        <p:blipFill>
          <a:blip r:embed="rId5"/>
          <a:stretch>
            <a:fillRect/>
          </a:stretch>
        </p:blipFill>
        <p:spPr>
          <a:xfrm>
            <a:off x="7429922" y="4035702"/>
            <a:ext cx="1465321" cy="1503386"/>
          </a:xfrm>
          <a:prstGeom prst="rect">
            <a:avLst/>
          </a:prstGeom>
          <a:ln>
            <a:noFill/>
          </a:ln>
        </p:spPr>
      </p:pic>
      <p:pic>
        <p:nvPicPr>
          <p:cNvPr id="5" name="Picture 4" descr="otter with fish in mouth">
            <a:extLst>
              <a:ext uri="{FF2B5EF4-FFF2-40B4-BE49-F238E27FC236}">
                <a16:creationId xmlns:a16="http://schemas.microsoft.com/office/drawing/2014/main" id="{3C4575F8-C252-1207-9A00-09366EC353EB}"/>
              </a:ext>
            </a:extLst>
          </p:cNvPr>
          <p:cNvPicPr>
            <a:picLocks noChangeAspect="1"/>
          </p:cNvPicPr>
          <p:nvPr/>
        </p:nvPicPr>
        <p:blipFill>
          <a:blip r:embed="rId6"/>
          <a:stretch>
            <a:fillRect/>
          </a:stretch>
        </p:blipFill>
        <p:spPr>
          <a:xfrm>
            <a:off x="5186658" y="3816309"/>
            <a:ext cx="1553738" cy="1942172"/>
          </a:xfrm>
          <a:prstGeom prst="rect">
            <a:avLst/>
          </a:prstGeom>
          <a:ln>
            <a:noFill/>
          </a:ln>
        </p:spPr>
      </p:pic>
    </p:spTree>
    <p:extLst>
      <p:ext uri="{BB962C8B-B14F-4D97-AF65-F5344CB8AC3E}">
        <p14:creationId xmlns:p14="http://schemas.microsoft.com/office/powerpoint/2010/main" val="644269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728799-7E57-C226-B830-018AB302D83C}"/>
              </a:ext>
            </a:extLst>
          </p:cNvPr>
          <p:cNvSpPr txBox="1"/>
          <p:nvPr/>
        </p:nvSpPr>
        <p:spPr>
          <a:xfrm>
            <a:off x="325526" y="921402"/>
            <a:ext cx="11515954" cy="3076804"/>
          </a:xfrm>
          <a:prstGeom prst="rect">
            <a:avLst/>
          </a:prstGeom>
          <a:noFill/>
        </p:spPr>
        <p:txBody>
          <a:bodyPr wrap="square" lIns="91440" tIns="45720" rIns="91440" bIns="45720" anchor="t">
            <a:spAutoFit/>
          </a:bodyPr>
          <a:lstStyle/>
          <a:p>
            <a:pPr>
              <a:lnSpc>
                <a:spcPct val="107000"/>
              </a:lnSpc>
              <a:spcAft>
                <a:spcPts val="800"/>
              </a:spcAft>
            </a:pPr>
            <a:r>
              <a:rPr lang="en-GB" sz="3600" b="1" kern="100" dirty="0">
                <a:solidFill>
                  <a:srgbClr val="32528F"/>
                </a:solidFill>
                <a:latin typeface="Ubuntu"/>
                <a:ea typeface="Aptos" panose="020B0004020202020204" pitchFamily="34" charset="0"/>
                <a:cs typeface="Times New Roman"/>
              </a:rPr>
              <a:t>WGSSS PhD Studentship Application</a:t>
            </a:r>
          </a:p>
          <a:p>
            <a:pPr algn="just"/>
            <a:r>
              <a:rPr lang="en-GB" b="1" kern="100" dirty="0">
                <a:solidFill>
                  <a:srgbClr val="32528F"/>
                </a:solidFill>
                <a:effectLst/>
                <a:latin typeface="Ubuntu Medium" panose="020B0604030602030204" pitchFamily="34" charset="0"/>
                <a:ea typeface="Aptos" panose="020B0004020202020204" pitchFamily="34" charset="0"/>
                <a:cs typeface="Times New Roman"/>
              </a:rPr>
              <a:t>Climate change and the future of health and care service delivery: </a:t>
            </a:r>
            <a:endParaRPr lang="en-GB" kern="100" dirty="0">
              <a:solidFill>
                <a:srgbClr val="32528F"/>
              </a:solidFill>
              <a:effectLst/>
              <a:latin typeface="Ubuntu Medium" panose="020B0604030602030204" pitchFamily="34" charset="0"/>
              <a:ea typeface="Aptos" panose="020B0004020202020204" pitchFamily="34" charset="0"/>
              <a:cs typeface="Times New Roman"/>
            </a:endParaRPr>
          </a:p>
          <a:p>
            <a:pPr algn="just"/>
            <a:r>
              <a:rPr lang="en-GB" b="1" kern="100" dirty="0">
                <a:solidFill>
                  <a:srgbClr val="32528F"/>
                </a:solidFill>
                <a:effectLst/>
                <a:latin typeface="Ubuntu Medium" panose="020B0604030602030204" pitchFamily="34" charset="0"/>
                <a:ea typeface="Aptos" panose="020B0004020202020204" pitchFamily="34" charset="0"/>
                <a:cs typeface="Times New Roman"/>
              </a:rPr>
              <a:t>Building resilience to rising sea levels in Wales</a:t>
            </a:r>
          </a:p>
          <a:p>
            <a:pPr algn="just"/>
            <a:endParaRPr lang="en-GB" sz="1200" b="1" kern="100" dirty="0">
              <a:solidFill>
                <a:srgbClr val="32528F"/>
              </a:solidFill>
              <a:latin typeface="Ubuntu" panose="020B0504030602030204" pitchFamily="34" charset="0"/>
              <a:ea typeface="Aptos" panose="020B0004020202020204" pitchFamily="34" charset="0"/>
              <a:cs typeface="Times New Roman" panose="02020603050405020304" pitchFamily="18" charset="0"/>
            </a:endParaRPr>
          </a:p>
          <a:p>
            <a:pPr algn="l"/>
            <a:r>
              <a:rPr lang="en-GB" sz="1200" b="0" i="0" dirty="0">
                <a:solidFill>
                  <a:srgbClr val="32528F"/>
                </a:solidFill>
                <a:effectLst/>
                <a:latin typeface="Ubuntu" panose="020B0504030602030204" pitchFamily="34" charset="0"/>
              </a:rPr>
              <a:t>This interdisciplinary project—led by </a:t>
            </a:r>
            <a:r>
              <a:rPr lang="en-GB" sz="1200" b="1" i="0" dirty="0">
                <a:solidFill>
                  <a:srgbClr val="32528F"/>
                </a:solidFill>
                <a:effectLst/>
                <a:latin typeface="Ubuntu" panose="020B0504030602030204" pitchFamily="34" charset="0"/>
              </a:rPr>
              <a:t>Prof. Bahman Rostami-</a:t>
            </a:r>
            <a:r>
              <a:rPr lang="en-GB" sz="1200" b="1" i="0" dirty="0" err="1">
                <a:solidFill>
                  <a:srgbClr val="32528F"/>
                </a:solidFill>
                <a:effectLst/>
                <a:latin typeface="Ubuntu" panose="020B0504030602030204" pitchFamily="34" charset="0"/>
              </a:rPr>
              <a:t>Tabar</a:t>
            </a:r>
            <a:r>
              <a:rPr lang="en-GB" sz="1200" b="0" i="0" dirty="0">
                <a:solidFill>
                  <a:srgbClr val="32528F"/>
                </a:solidFill>
                <a:effectLst/>
                <a:latin typeface="Ubuntu" panose="020B0504030602030204" pitchFamily="34" charset="0"/>
              </a:rPr>
              <a:t> and </a:t>
            </a:r>
            <a:r>
              <a:rPr lang="en-GB" sz="1200" b="1" i="0" dirty="0">
                <a:solidFill>
                  <a:srgbClr val="32528F"/>
                </a:solidFill>
                <a:effectLst/>
                <a:latin typeface="Ubuntu" panose="020B0504030602030204" pitchFamily="34" charset="0"/>
              </a:rPr>
              <a:t>Dr Thomas Woolley</a:t>
            </a:r>
            <a:r>
              <a:rPr lang="en-GB" sz="1200" b="0" i="0" dirty="0">
                <a:solidFill>
                  <a:srgbClr val="32528F"/>
                </a:solidFill>
                <a:effectLst/>
                <a:latin typeface="Ubuntu" panose="020B0504030602030204" pitchFamily="34" charset="0"/>
              </a:rPr>
              <a:t> (Cardiff University), in collaboration with </a:t>
            </a:r>
            <a:r>
              <a:rPr lang="en-GB" sz="1200" b="1" i="0" dirty="0">
                <a:solidFill>
                  <a:srgbClr val="32528F"/>
                </a:solidFill>
                <a:effectLst/>
                <a:latin typeface="Ubuntu" panose="020B0504030602030204" pitchFamily="34" charset="0"/>
              </a:rPr>
              <a:t>Dr William Bennett</a:t>
            </a:r>
            <a:r>
              <a:rPr lang="en-GB" sz="1200" b="0" i="0" dirty="0">
                <a:solidFill>
                  <a:srgbClr val="32528F"/>
                </a:solidFill>
                <a:effectLst/>
                <a:latin typeface="Ubuntu" panose="020B0504030602030204" pitchFamily="34" charset="0"/>
              </a:rPr>
              <a:t> (Swansea University)—aims to explore how health and care services in Wales can adapt to the challenges posed by rising sea levels and increased flooding due to climate change.</a:t>
            </a:r>
          </a:p>
          <a:p>
            <a:pPr algn="l"/>
            <a:endParaRPr lang="en-GB" sz="1200" b="0" i="0" dirty="0">
              <a:solidFill>
                <a:srgbClr val="32528F"/>
              </a:solidFill>
              <a:effectLst/>
              <a:latin typeface="Ubuntu" panose="020B0504030602030204" pitchFamily="34" charset="0"/>
            </a:endParaRPr>
          </a:p>
          <a:p>
            <a:pPr algn="l"/>
            <a:r>
              <a:rPr lang="en-GB" sz="1200" b="1" i="0" dirty="0">
                <a:solidFill>
                  <a:srgbClr val="32528F"/>
                </a:solidFill>
                <a:effectLst/>
                <a:latin typeface="Ubuntu" panose="020B0504030602030204" pitchFamily="34" charset="0"/>
              </a:rPr>
              <a:t>Dr Rosemary Walmsley</a:t>
            </a:r>
            <a:r>
              <a:rPr lang="en-GB" sz="1200" b="0" i="0" dirty="0">
                <a:solidFill>
                  <a:srgbClr val="32528F"/>
                </a:solidFill>
                <a:effectLst/>
                <a:latin typeface="Ubuntu" panose="020B0504030602030204" pitchFamily="34" charset="0"/>
              </a:rPr>
              <a:t> (Public Health Wales) brings her expertise in climate change, climate modelling, and health to the project. She will contribute to the interdisciplinary training programme and facilitate two-way knowledge exchange between academia and public health practice.</a:t>
            </a:r>
          </a:p>
          <a:p>
            <a:pPr>
              <a:lnSpc>
                <a:spcPct val="107000"/>
              </a:lnSpc>
              <a:spcAft>
                <a:spcPts val="800"/>
              </a:spcAft>
            </a:pPr>
            <a:endParaRPr lang="en-GB" sz="1050" kern="100" dirty="0">
              <a:solidFill>
                <a:srgbClr val="32528F"/>
              </a:solidFill>
              <a:latin typeface="Ubuntu"/>
              <a:ea typeface="Aptos" panose="020B0004020202020204" pitchFamily="34" charset="0"/>
              <a:cs typeface="Times New Roman"/>
            </a:endParaRPr>
          </a:p>
          <a:p>
            <a:pPr>
              <a:lnSpc>
                <a:spcPct val="107000"/>
              </a:lnSpc>
              <a:spcAft>
                <a:spcPts val="800"/>
              </a:spcAft>
            </a:pPr>
            <a:endParaRPr lang="en-GB" sz="1050" kern="100" dirty="0">
              <a:solidFill>
                <a:srgbClr val="32528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2BF2C58-CDC2-04AB-3037-F506F49C1654}"/>
              </a:ext>
            </a:extLst>
          </p:cNvPr>
          <p:cNvSpPr txBox="1"/>
          <p:nvPr/>
        </p:nvSpPr>
        <p:spPr>
          <a:xfrm>
            <a:off x="4109043" y="170447"/>
            <a:ext cx="8107080" cy="338554"/>
          </a:xfrm>
          <a:prstGeom prst="rect">
            <a:avLst/>
          </a:prstGeom>
          <a:noFill/>
        </p:spPr>
        <p:txBody>
          <a:bodyPr wrap="square" lIns="91440" tIns="45720" rIns="91440" bIns="45720" anchor="t">
            <a:spAutoFit/>
          </a:bodyPr>
          <a:lstStyle/>
          <a:p>
            <a:r>
              <a:rPr lang="en-GB" sz="1600" b="1">
                <a:solidFill>
                  <a:schemeClr val="bg1"/>
                </a:solidFill>
                <a:latin typeface="Ubuntu"/>
              </a:rPr>
              <a:t>PHW Microbiology Collaborative Commercial Partnerships and Research Activity</a:t>
            </a:r>
            <a:endParaRPr lang="en-GB" sz="1600" b="1">
              <a:solidFill>
                <a:schemeClr val="bg1"/>
              </a:solidFill>
              <a:latin typeface="Ubuntu"/>
              <a:ea typeface="Calibri"/>
              <a:cs typeface="Calibri"/>
            </a:endParaRPr>
          </a:p>
        </p:txBody>
      </p:sp>
      <p:pic>
        <p:nvPicPr>
          <p:cNvPr id="2" name="Picture 1" descr="WGSSS/YGGCC Logo Small">
            <a:extLst>
              <a:ext uri="{FF2B5EF4-FFF2-40B4-BE49-F238E27FC236}">
                <a16:creationId xmlns:a16="http://schemas.microsoft.com/office/drawing/2014/main" id="{F94C1CE2-B0BD-BA22-8762-25E93A302BBD}"/>
              </a:ext>
            </a:extLst>
          </p:cNvPr>
          <p:cNvPicPr>
            <a:picLocks noChangeAspect="1"/>
          </p:cNvPicPr>
          <p:nvPr/>
        </p:nvPicPr>
        <p:blipFill>
          <a:blip r:embed="rId2"/>
          <a:stretch>
            <a:fillRect/>
          </a:stretch>
        </p:blipFill>
        <p:spPr>
          <a:xfrm>
            <a:off x="8151842" y="3822192"/>
            <a:ext cx="1405872" cy="2209805"/>
          </a:xfrm>
          <a:prstGeom prst="rect">
            <a:avLst/>
          </a:prstGeom>
          <a:ln>
            <a:noFill/>
          </a:ln>
        </p:spPr>
      </p:pic>
      <p:pic>
        <p:nvPicPr>
          <p:cNvPr id="5" name="Picture 4" descr="A red rectangular sign with white text&#10;&#10;AI-generated content may be incorrect.">
            <a:extLst>
              <a:ext uri="{FF2B5EF4-FFF2-40B4-BE49-F238E27FC236}">
                <a16:creationId xmlns:a16="http://schemas.microsoft.com/office/drawing/2014/main" id="{7128DF95-5924-16C6-070B-4BAB3BA3D6D5}"/>
              </a:ext>
            </a:extLst>
          </p:cNvPr>
          <p:cNvPicPr>
            <a:picLocks noChangeAspect="1"/>
          </p:cNvPicPr>
          <p:nvPr/>
        </p:nvPicPr>
        <p:blipFill>
          <a:blip r:embed="rId3"/>
          <a:stretch>
            <a:fillRect/>
          </a:stretch>
        </p:blipFill>
        <p:spPr>
          <a:xfrm>
            <a:off x="2563597" y="4080435"/>
            <a:ext cx="1545446" cy="1585162"/>
          </a:xfrm>
          <a:prstGeom prst="rect">
            <a:avLst/>
          </a:prstGeom>
          <a:ln>
            <a:noFill/>
          </a:ln>
        </p:spPr>
      </p:pic>
      <p:pic>
        <p:nvPicPr>
          <p:cNvPr id="8" name="Picture 7" descr="Swansea University Archives - TASS">
            <a:extLst>
              <a:ext uri="{FF2B5EF4-FFF2-40B4-BE49-F238E27FC236}">
                <a16:creationId xmlns:a16="http://schemas.microsoft.com/office/drawing/2014/main" id="{DD3DE94F-1789-CE8F-1380-336195EF9BD3}"/>
              </a:ext>
            </a:extLst>
          </p:cNvPr>
          <p:cNvPicPr>
            <a:picLocks noChangeAspect="1"/>
          </p:cNvPicPr>
          <p:nvPr/>
        </p:nvPicPr>
        <p:blipFill>
          <a:blip r:embed="rId4"/>
          <a:stretch>
            <a:fillRect/>
          </a:stretch>
        </p:blipFill>
        <p:spPr>
          <a:xfrm>
            <a:off x="4888442" y="4182872"/>
            <a:ext cx="2415116" cy="1482725"/>
          </a:xfrm>
          <a:prstGeom prst="rect">
            <a:avLst/>
          </a:prstGeom>
          <a:ln>
            <a:noFill/>
          </a:ln>
        </p:spPr>
      </p:pic>
    </p:spTree>
    <p:extLst>
      <p:ext uri="{BB962C8B-B14F-4D97-AF65-F5344CB8AC3E}">
        <p14:creationId xmlns:p14="http://schemas.microsoft.com/office/powerpoint/2010/main" val="2075518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739704" y="1545701"/>
            <a:ext cx="5953867" cy="3333319"/>
          </a:xfrm>
          <a:prstGeom prst="rect">
            <a:avLst/>
          </a:prstGeom>
        </p:spPr>
        <p:txBody>
          <a:bodyPr vert="horz" wrap="square" lIns="0" tIns="9242" rIns="0" bIns="0" rtlCol="0" anchor="t">
            <a:spAutoFit/>
          </a:bodyPr>
          <a:lstStyle/>
          <a:p>
            <a:pPr marL="7620">
              <a:spcBef>
                <a:spcPts val="73"/>
              </a:spcBef>
            </a:pPr>
            <a:r>
              <a:rPr lang="en-GB" sz="5400">
                <a:solidFill>
                  <a:schemeClr val="bg1"/>
                </a:solidFill>
              </a:rPr>
              <a:t>Personal Development Research Awards for PHW Staff</a:t>
            </a:r>
            <a:endParaRPr lang="en-US" sz="5400">
              <a:solidFill>
                <a:schemeClr val="bg1"/>
              </a:solidFill>
            </a:endParaRPr>
          </a:p>
        </p:txBody>
      </p:sp>
    </p:spTree>
    <p:extLst>
      <p:ext uri="{BB962C8B-B14F-4D97-AF65-F5344CB8AC3E}">
        <p14:creationId xmlns:p14="http://schemas.microsoft.com/office/powerpoint/2010/main" val="1404629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47FA3-2FD2-D46A-2B97-ECBAAAC99FC6}"/>
              </a:ext>
            </a:extLst>
          </p:cNvPr>
          <p:cNvSpPr txBox="1"/>
          <p:nvPr/>
        </p:nvSpPr>
        <p:spPr>
          <a:xfrm>
            <a:off x="376216" y="907543"/>
            <a:ext cx="11648143" cy="1969770"/>
          </a:xfrm>
          <a:prstGeom prst="rect">
            <a:avLst/>
          </a:prstGeom>
          <a:noFill/>
        </p:spPr>
        <p:txBody>
          <a:bodyPr wrap="square" lIns="91440" tIns="45720" rIns="91440" bIns="45720" anchor="t">
            <a:spAutoFit/>
          </a:bodyPr>
          <a:lstStyle/>
          <a:p>
            <a:r>
              <a:rPr lang="en-GB" sz="3600" b="1" dirty="0">
                <a:solidFill>
                  <a:srgbClr val="32528F"/>
                </a:solidFill>
                <a:effectLst/>
                <a:latin typeface="Ubuntu"/>
                <a:ea typeface="Aptos" panose="020B0004020202020204" pitchFamily="34" charset="0"/>
                <a:cs typeface="Aptos" panose="020B0004020202020204" pitchFamily="34" charset="0"/>
              </a:rPr>
              <a:t>Michelle Hughes, Senior Health Protection Nurse, Communicable Disease Inclusion Health Programme (CDIHP)</a:t>
            </a:r>
            <a:endParaRPr lang="en-GB" sz="3600" dirty="0">
              <a:solidFill>
                <a:srgbClr val="32528F"/>
              </a:solidFill>
              <a:effectLst/>
              <a:highlight>
                <a:srgbClr val="FFFF00"/>
              </a:highlight>
              <a:latin typeface="Ubuntu"/>
              <a:ea typeface="Aptos" panose="020B0004020202020204" pitchFamily="34" charset="0"/>
              <a:cs typeface="Aptos" panose="020B0004020202020204" pitchFamily="34" charset="0"/>
            </a:endParaRPr>
          </a:p>
          <a:p>
            <a:endParaRPr lang="en-GB" sz="14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extBox 6">
            <a:extLst>
              <a:ext uri="{FF2B5EF4-FFF2-40B4-BE49-F238E27FC236}">
                <a16:creationId xmlns:a16="http://schemas.microsoft.com/office/drawing/2014/main" id="{36BD65CC-59A9-3B65-0F49-F5FE4DC6670C}"/>
              </a:ext>
            </a:extLst>
          </p:cNvPr>
          <p:cNvSpPr txBox="1"/>
          <p:nvPr/>
        </p:nvSpPr>
        <p:spPr>
          <a:xfrm>
            <a:off x="5170022" y="190501"/>
            <a:ext cx="7853723" cy="338554"/>
          </a:xfrm>
          <a:prstGeom prst="rect">
            <a:avLst/>
          </a:prstGeom>
          <a:noFill/>
        </p:spPr>
        <p:txBody>
          <a:bodyPr wrap="square" lIns="91440" tIns="45720" rIns="91440" bIns="45720" anchor="t">
            <a:spAutoFit/>
          </a:bodyPr>
          <a:lstStyle/>
          <a:p>
            <a:r>
              <a:rPr lang="en-GB" sz="1600" b="1">
                <a:solidFill>
                  <a:schemeClr val="bg1"/>
                </a:solidFill>
                <a:latin typeface="Ubuntu"/>
              </a:rPr>
              <a:t>Successful Personal Award Applications for Public Health Wales staff</a:t>
            </a:r>
            <a:endParaRPr lang="en-GB" sz="1600">
              <a:solidFill>
                <a:schemeClr val="bg1"/>
              </a:solidFill>
              <a:latin typeface="Ubuntu"/>
              <a:ea typeface="Calibri"/>
              <a:cs typeface="Calibri"/>
            </a:endParaRPr>
          </a:p>
        </p:txBody>
      </p:sp>
      <p:sp>
        <p:nvSpPr>
          <p:cNvPr id="5" name="TextBox 4">
            <a:extLst>
              <a:ext uri="{FF2B5EF4-FFF2-40B4-BE49-F238E27FC236}">
                <a16:creationId xmlns:a16="http://schemas.microsoft.com/office/drawing/2014/main" id="{FE4D2593-A2FE-1A51-376B-A4871C296526}"/>
              </a:ext>
            </a:extLst>
          </p:cNvPr>
          <p:cNvSpPr txBox="1"/>
          <p:nvPr/>
        </p:nvSpPr>
        <p:spPr>
          <a:xfrm>
            <a:off x="376217" y="2778057"/>
            <a:ext cx="8093223" cy="3053528"/>
          </a:xfrm>
          <a:prstGeom prst="rect">
            <a:avLst/>
          </a:prstGeom>
          <a:noFill/>
        </p:spPr>
        <p:txBody>
          <a:bodyPr wrap="square" lIns="91440" tIns="45720" rIns="91440" bIns="45720" anchor="t">
            <a:spAutoFit/>
          </a:bodyPr>
          <a:lstStyle/>
          <a:p>
            <a:pPr>
              <a:lnSpc>
                <a:spcPct val="107000"/>
              </a:lnSpc>
              <a:spcAft>
                <a:spcPts val="800"/>
              </a:spcAft>
            </a:pPr>
            <a:r>
              <a:rPr lang="en-GB" sz="1200" kern="100" dirty="0">
                <a:solidFill>
                  <a:srgbClr val="32528F"/>
                </a:solidFill>
                <a:effectLst/>
                <a:latin typeface="Ubuntu"/>
                <a:ea typeface="Aptos" panose="020B0004020202020204" pitchFamily="34" charset="0"/>
                <a:cs typeface="Times New Roman"/>
              </a:rPr>
              <a:t>“I am extremely grateful to have been awarded the </a:t>
            </a:r>
            <a:r>
              <a:rPr lang="en-GB" sz="1200" b="1" kern="100" dirty="0">
                <a:solidFill>
                  <a:srgbClr val="E0598B"/>
                </a:solidFill>
                <a:effectLst/>
                <a:latin typeface="Ubuntu"/>
                <a:ea typeface="Aptos" panose="020B0004020202020204" pitchFamily="34" charset="0"/>
                <a:cs typeface="Times New Roman"/>
              </a:rPr>
              <a:t>Research Capacity Building Collaboration Wales (RCBCW) First into Research Fellowship Award</a:t>
            </a:r>
            <a:r>
              <a:rPr lang="en-GB" sz="1200" kern="100" dirty="0">
                <a:solidFill>
                  <a:srgbClr val="32528F"/>
                </a:solidFill>
                <a:effectLst/>
                <a:latin typeface="Ubuntu"/>
                <a:ea typeface="Aptos" panose="020B0004020202020204" pitchFamily="34" charset="0"/>
                <a:cs typeface="Times New Roman"/>
              </a:rPr>
              <a:t>. This award has afforded me the opportunity to progress my research career and work collaboratively with Cardiff University to complete a qualitative research project </a:t>
            </a:r>
            <a:r>
              <a:rPr lang="en-GB" sz="1200" kern="100" dirty="0">
                <a:solidFill>
                  <a:srgbClr val="32528F"/>
                </a:solidFill>
                <a:effectLst/>
                <a:latin typeface="Ubuntu"/>
                <a:ea typeface="Aptos" panose="020B0004020202020204" pitchFamily="34" charset="0"/>
                <a:cs typeface="Times New Roman"/>
                <a:hlinkClick r:id="rId2">
                  <a:extLst>
                    <a:ext uri="{A12FA001-AC4F-418D-AE19-62706E023703}">
                      <ahyp:hlinkClr xmlns:ahyp="http://schemas.microsoft.com/office/drawing/2018/hyperlinkcolor" val="tx"/>
                    </a:ext>
                  </a:extLst>
                </a:hlinkClick>
              </a:rPr>
              <a:t>exploring the perspectives of individuals using outreach services to identify cirrhosis.</a:t>
            </a:r>
            <a:endParaRPr lang="en-GB" sz="1200" kern="100" dirty="0">
              <a:solidFill>
                <a:srgbClr val="32528F"/>
              </a:solidFill>
              <a:effectLst/>
              <a:latin typeface="Ubuntu"/>
              <a:ea typeface="Aptos" panose="020B0004020202020204" pitchFamily="34" charset="0"/>
              <a:cs typeface="Times New Roman"/>
            </a:endParaRPr>
          </a:p>
          <a:p>
            <a:pPr>
              <a:lnSpc>
                <a:spcPct val="107000"/>
              </a:lnSpc>
              <a:spcAft>
                <a:spcPts val="800"/>
              </a:spcAft>
            </a:pPr>
            <a:r>
              <a:rPr lang="en-GB" sz="1200" kern="100" dirty="0">
                <a:solidFill>
                  <a:srgbClr val="32528F"/>
                </a:solidFill>
                <a:effectLst/>
                <a:latin typeface="Ubuntu"/>
                <a:ea typeface="Aptos" panose="020B0004020202020204" pitchFamily="34" charset="0"/>
                <a:cs typeface="Times New Roman"/>
              </a:rPr>
              <a:t>This project aligns with the Welsh Government Together for Health - Liver Disease Delivery Plan to reduce inequity in service accessibility. A key challenge for Wales currently is reaching people who are at risk of liver disease but are not engaged with conventionally delivered health care services. </a:t>
            </a:r>
          </a:p>
          <a:p>
            <a:pPr>
              <a:lnSpc>
                <a:spcPct val="107000"/>
              </a:lnSpc>
              <a:spcAft>
                <a:spcPts val="800"/>
              </a:spcAft>
            </a:pPr>
            <a:r>
              <a:rPr lang="en-GB" sz="1200" kern="100" dirty="0">
                <a:solidFill>
                  <a:srgbClr val="32528F"/>
                </a:solidFill>
                <a:effectLst/>
                <a:latin typeface="Ubuntu"/>
                <a:ea typeface="Aptos" panose="020B0004020202020204" pitchFamily="34" charset="0"/>
                <a:cs typeface="Times New Roman"/>
              </a:rPr>
              <a:t>This research project presents the opportunity to increase our understanding from the client’s perspective of the acceptability of providing </a:t>
            </a:r>
            <a:r>
              <a:rPr lang="en-GB" sz="1200" kern="100" dirty="0" err="1">
                <a:solidFill>
                  <a:srgbClr val="32528F"/>
                </a:solidFill>
                <a:effectLst/>
                <a:latin typeface="Ubuntu"/>
                <a:ea typeface="Aptos" panose="020B0004020202020204" pitchFamily="34" charset="0"/>
                <a:cs typeface="Times New Roman"/>
              </a:rPr>
              <a:t>FibroScan</a:t>
            </a:r>
            <a:r>
              <a:rPr lang="en-GB" sz="1200" kern="100" dirty="0">
                <a:solidFill>
                  <a:srgbClr val="32528F"/>
                </a:solidFill>
                <a:effectLst/>
                <a:latin typeface="Ubuntu"/>
                <a:ea typeface="Aptos" panose="020B0004020202020204" pitchFamily="34" charset="0"/>
                <a:cs typeface="Times New Roman"/>
              </a:rPr>
              <a:t> in an outreach setting.</a:t>
            </a:r>
          </a:p>
          <a:p>
            <a:pPr>
              <a:lnSpc>
                <a:spcPct val="107000"/>
              </a:lnSpc>
              <a:spcAft>
                <a:spcPts val="800"/>
              </a:spcAft>
            </a:pPr>
            <a:r>
              <a:rPr lang="en-GB" sz="1200" kern="100" dirty="0">
                <a:solidFill>
                  <a:srgbClr val="32528F"/>
                </a:solidFill>
                <a:effectLst/>
                <a:latin typeface="Ubuntu"/>
                <a:ea typeface="Aptos" panose="020B0004020202020204" pitchFamily="34" charset="0"/>
                <a:cs typeface="Times New Roman"/>
              </a:rPr>
              <a:t>This will enrich our knowledge and understanding of the barriers and facilitators that impact on engagement with care and treatment, to inform future service provision and improved outcomes of liver disease in inclusion health populations in Wales.”</a:t>
            </a:r>
          </a:p>
          <a:p>
            <a:pPr>
              <a:lnSpc>
                <a:spcPct val="107000"/>
              </a:lnSpc>
              <a:spcAft>
                <a:spcPts val="800"/>
              </a:spcAft>
            </a:pPr>
            <a:r>
              <a:rPr lang="en-GB" sz="1200" i="1" kern="100" dirty="0">
                <a:solidFill>
                  <a:srgbClr val="32528F"/>
                </a:solidFill>
                <a:effectLst/>
                <a:latin typeface="Ubuntu"/>
                <a:ea typeface="Aptos" panose="020B0004020202020204" pitchFamily="34" charset="0"/>
                <a:cs typeface="Times New Roman"/>
              </a:rPr>
              <a:t>Michelle Hughes</a:t>
            </a:r>
          </a:p>
        </p:txBody>
      </p:sp>
      <p:pic>
        <p:nvPicPr>
          <p:cNvPr id="2" name="Picture 1" descr="Michelle Hughes (Public Health Wales - No. 2 Capital Quarter)">
            <a:extLst>
              <a:ext uri="{FF2B5EF4-FFF2-40B4-BE49-F238E27FC236}">
                <a16:creationId xmlns:a16="http://schemas.microsoft.com/office/drawing/2014/main" id="{3520D64C-00FC-4E4C-1249-2A765263FF8E}"/>
              </a:ext>
            </a:extLst>
          </p:cNvPr>
          <p:cNvPicPr>
            <a:picLocks noChangeAspect="1"/>
          </p:cNvPicPr>
          <p:nvPr/>
        </p:nvPicPr>
        <p:blipFill>
          <a:blip r:embed="rId3"/>
          <a:stretch>
            <a:fillRect/>
          </a:stretch>
        </p:blipFill>
        <p:spPr>
          <a:xfrm>
            <a:off x="8939846" y="2703105"/>
            <a:ext cx="2562733" cy="2591271"/>
          </a:xfrm>
          <a:prstGeom prst="rect">
            <a:avLst/>
          </a:prstGeom>
        </p:spPr>
      </p:pic>
    </p:spTree>
    <p:extLst>
      <p:ext uri="{BB962C8B-B14F-4D97-AF65-F5344CB8AC3E}">
        <p14:creationId xmlns:p14="http://schemas.microsoft.com/office/powerpoint/2010/main" val="100378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27ED-EDBA-4083-96D0-D73C112CD3B1}"/>
              </a:ext>
            </a:extLst>
          </p:cNvPr>
          <p:cNvSpPr>
            <a:spLocks noGrp="1"/>
          </p:cNvSpPr>
          <p:nvPr>
            <p:ph type="title"/>
          </p:nvPr>
        </p:nvSpPr>
        <p:spPr>
          <a:xfrm>
            <a:off x="353961" y="1111045"/>
            <a:ext cx="11558876" cy="1231427"/>
          </a:xfrm>
        </p:spPr>
        <p:txBody>
          <a:bodyPr/>
          <a:lstStyle/>
          <a:p>
            <a:br>
              <a:rPr lang="en-GB" sz="4000" b="1">
                <a:solidFill>
                  <a:srgbClr val="002060"/>
                </a:solidFill>
                <a:latin typeface="Ubuntu" panose="020B0504030602030204" pitchFamily="34" charset="0"/>
              </a:rPr>
            </a:br>
            <a:endParaRPr lang="en-GB" sz="4002" i="1">
              <a:highlight>
                <a:srgbClr val="FFFF00"/>
              </a:highlight>
            </a:endParaRPr>
          </a:p>
        </p:txBody>
      </p:sp>
      <p:sp>
        <p:nvSpPr>
          <p:cNvPr id="4" name="TextBox 3">
            <a:extLst>
              <a:ext uri="{FF2B5EF4-FFF2-40B4-BE49-F238E27FC236}">
                <a16:creationId xmlns:a16="http://schemas.microsoft.com/office/drawing/2014/main" id="{00947FA3-2FD2-D46A-2B97-ECBAAAC99FC6}"/>
              </a:ext>
            </a:extLst>
          </p:cNvPr>
          <p:cNvSpPr txBox="1"/>
          <p:nvPr/>
        </p:nvSpPr>
        <p:spPr>
          <a:xfrm>
            <a:off x="353961" y="2970738"/>
            <a:ext cx="8406583" cy="2862322"/>
          </a:xfrm>
          <a:prstGeom prst="rect">
            <a:avLst/>
          </a:prstGeom>
          <a:noFill/>
        </p:spPr>
        <p:txBody>
          <a:bodyPr wrap="square" lIns="91440" tIns="45720" rIns="91440" bIns="45720" anchor="t">
            <a:spAutoFit/>
          </a:bodyPr>
          <a:lstStyle/>
          <a:p>
            <a:r>
              <a:rPr lang="en-GB" sz="1200" dirty="0">
                <a:solidFill>
                  <a:srgbClr val="32528F"/>
                </a:solidFill>
                <a:effectLst/>
                <a:latin typeface="Ubuntu"/>
                <a:ea typeface="Aptos" panose="020B0004020202020204" pitchFamily="34" charset="0"/>
                <a:cs typeface="Aptos" panose="020B0004020202020204" pitchFamily="34" charset="0"/>
              </a:rPr>
              <a:t>Dr Backx has successfully been granted the </a:t>
            </a:r>
            <a:r>
              <a:rPr lang="en-GB" sz="1200" b="1" dirty="0">
                <a:solidFill>
                  <a:srgbClr val="E0598B"/>
                </a:solidFill>
                <a:effectLst/>
                <a:latin typeface="Ubuntu"/>
                <a:ea typeface="Aptos" panose="020B0004020202020204" pitchFamily="34" charset="0"/>
                <a:cs typeface="Aptos" panose="020B0004020202020204" pitchFamily="34" charset="0"/>
              </a:rPr>
              <a:t>Personal Accelerator Award (MRC CARP Scheme) </a:t>
            </a:r>
            <a:r>
              <a:rPr lang="en-GB" sz="1200" dirty="0">
                <a:solidFill>
                  <a:srgbClr val="32528F"/>
                </a:solidFill>
                <a:effectLst/>
                <a:latin typeface="Ubuntu"/>
                <a:ea typeface="Aptos" panose="020B0004020202020204" pitchFamily="34" charset="0"/>
                <a:cs typeface="Aptos" panose="020B0004020202020204" pitchFamily="34" charset="0"/>
              </a:rPr>
              <a:t>which he believes would be invaluable to advance his research career and build upon pilot data generated by the department on the risks of developing invasive fungal disease. </a:t>
            </a:r>
            <a:endParaRPr lang="en-US" sz="1200" dirty="0">
              <a:solidFill>
                <a:srgbClr val="32528F"/>
              </a:solidFill>
              <a:latin typeface="Ubuntu"/>
            </a:endParaRPr>
          </a:p>
          <a:p>
            <a:endParaRPr lang="en-GB" sz="1200" dirty="0">
              <a:solidFill>
                <a:srgbClr val="32528F"/>
              </a:solidFill>
              <a:effectLst/>
              <a:latin typeface="Ubuntu" panose="020B0504030602030204" pitchFamily="34" charset="0"/>
              <a:ea typeface="Aptos" panose="020B0004020202020204" pitchFamily="34" charset="0"/>
              <a:cs typeface="Aptos" panose="020B0004020202020204" pitchFamily="34" charset="0"/>
            </a:endParaRPr>
          </a:p>
          <a:p>
            <a:r>
              <a:rPr lang="en-GB" sz="1200" dirty="0">
                <a:solidFill>
                  <a:srgbClr val="32528F"/>
                </a:solidFill>
                <a:effectLst/>
                <a:latin typeface="Ubuntu"/>
                <a:ea typeface="Aptos" panose="020B0004020202020204" pitchFamily="34" charset="0"/>
                <a:cs typeface="Aptos" panose="020B0004020202020204" pitchFamily="34" charset="0"/>
              </a:rPr>
              <a:t>The award would allow him dedicated research time to apply for substantial funding which he would use to lead a study looking at a multicentre cohort of patients with Acute Myeloid Leukaemia and Stem Cell Transplant recipients.  The study is predicted to have a significant health and financial impact for the haematology patient cohort and would be in line with the World Health Organisation’s priorities in fungal research and their commitment to combating antimicrobial resistance. In addition, this study would also be in line with the </a:t>
            </a:r>
            <a:r>
              <a:rPr lang="en-GB" sz="1200" b="1" dirty="0">
                <a:solidFill>
                  <a:srgbClr val="E0598B"/>
                </a:solidFill>
                <a:effectLst/>
                <a:latin typeface="Ubuntu"/>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Welsh Government’s ‘A Healthier </a:t>
            </a:r>
            <a:r>
              <a:rPr lang="en-GB" sz="1200" b="1" dirty="0" err="1">
                <a:solidFill>
                  <a:srgbClr val="E0598B"/>
                </a:solidFill>
                <a:effectLst/>
                <a:latin typeface="Ubuntu"/>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Wales’</a:t>
            </a:r>
            <a:r>
              <a:rPr lang="en-GB" sz="1200" b="1" dirty="0">
                <a:solidFill>
                  <a:srgbClr val="E0598B"/>
                </a:solidFill>
                <a:effectLst/>
                <a:latin typeface="Ubuntu"/>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 </a:t>
            </a:r>
            <a:r>
              <a:rPr lang="en-GB" sz="1200" dirty="0">
                <a:solidFill>
                  <a:srgbClr val="32528F"/>
                </a:solidFill>
                <a:effectLst/>
                <a:latin typeface="Ubuntu"/>
                <a:ea typeface="Aptos" panose="020B0004020202020204" pitchFamily="34" charset="0"/>
                <a:cs typeface="Aptos" panose="020B0004020202020204" pitchFamily="34" charset="0"/>
              </a:rPr>
              <a:t>that aims for improved population health and wellbeing through evidence-based personalised precision medicine.</a:t>
            </a:r>
          </a:p>
          <a:p>
            <a:endParaRPr lang="en-GB" sz="1200" dirty="0">
              <a:solidFill>
                <a:srgbClr val="32528F"/>
              </a:solidFill>
              <a:effectLst/>
              <a:latin typeface="Ubuntu" panose="020B0504030602030204" pitchFamily="34" charset="0"/>
              <a:ea typeface="Aptos" panose="020B0004020202020204" pitchFamily="34" charset="0"/>
              <a:cs typeface="Aptos" panose="020B0004020202020204" pitchFamily="34" charset="0"/>
            </a:endParaRPr>
          </a:p>
          <a:p>
            <a:r>
              <a:rPr lang="en-GB" sz="1200" dirty="0">
                <a:solidFill>
                  <a:srgbClr val="32528F"/>
                </a:solidFill>
                <a:effectLst/>
                <a:latin typeface="Ubuntu"/>
                <a:ea typeface="Aptos" panose="020B0004020202020204" pitchFamily="34" charset="0"/>
                <a:cs typeface="Aptos" panose="020B0004020202020204" pitchFamily="34" charset="0"/>
              </a:rPr>
              <a:t>Dr </a:t>
            </a:r>
            <a:r>
              <a:rPr lang="en-GB" sz="1200" dirty="0" err="1">
                <a:solidFill>
                  <a:srgbClr val="32528F"/>
                </a:solidFill>
                <a:effectLst/>
                <a:latin typeface="Ubuntu"/>
                <a:ea typeface="Aptos" panose="020B0004020202020204" pitchFamily="34" charset="0"/>
                <a:cs typeface="Aptos" panose="020B0004020202020204" pitchFamily="34" charset="0"/>
              </a:rPr>
              <a:t>Backx’s</a:t>
            </a:r>
            <a:r>
              <a:rPr lang="en-GB" sz="1200" dirty="0">
                <a:solidFill>
                  <a:srgbClr val="32528F"/>
                </a:solidFill>
                <a:effectLst/>
                <a:latin typeface="Ubuntu"/>
                <a:ea typeface="Aptos" panose="020B0004020202020204" pitchFamily="34" charset="0"/>
                <a:cs typeface="Aptos" panose="020B0004020202020204" pitchFamily="34" charset="0"/>
              </a:rPr>
              <a:t> aim is to use this opportunity to undertake long-term meaningful and impactful research. Any successful grant applications would demonstrate a record of securing funding and delivering research and would allow access to further funding opportunities only furthering the advancement in this field. </a:t>
            </a:r>
          </a:p>
        </p:txBody>
      </p:sp>
      <p:sp>
        <p:nvSpPr>
          <p:cNvPr id="7" name="TextBox 6">
            <a:extLst>
              <a:ext uri="{FF2B5EF4-FFF2-40B4-BE49-F238E27FC236}">
                <a16:creationId xmlns:a16="http://schemas.microsoft.com/office/drawing/2014/main" id="{BC05D745-A3C0-B673-279D-B6021A1C337A}"/>
              </a:ext>
            </a:extLst>
          </p:cNvPr>
          <p:cNvSpPr txBox="1"/>
          <p:nvPr/>
        </p:nvSpPr>
        <p:spPr>
          <a:xfrm>
            <a:off x="5010377" y="170448"/>
            <a:ext cx="7824881" cy="338554"/>
          </a:xfrm>
          <a:prstGeom prst="rect">
            <a:avLst/>
          </a:prstGeom>
          <a:noFill/>
        </p:spPr>
        <p:txBody>
          <a:bodyPr wrap="square" lIns="91440" tIns="45720" rIns="91440" bIns="45720" anchor="t">
            <a:spAutoFit/>
          </a:bodyPr>
          <a:lstStyle/>
          <a:p>
            <a:r>
              <a:rPr lang="en-GB" sz="1600" b="1">
                <a:solidFill>
                  <a:schemeClr val="bg1"/>
                </a:solidFill>
                <a:latin typeface="Ubuntu"/>
              </a:rPr>
              <a:t>Successful Personal Award Applications for Public Health Wales staff</a:t>
            </a:r>
            <a:endParaRPr lang="en-GB" sz="1600">
              <a:solidFill>
                <a:schemeClr val="bg1"/>
              </a:solidFill>
              <a:latin typeface="Ubuntu"/>
              <a:ea typeface="Calibri"/>
              <a:cs typeface="Calibri"/>
            </a:endParaRPr>
          </a:p>
        </p:txBody>
      </p:sp>
      <p:sp>
        <p:nvSpPr>
          <p:cNvPr id="9" name="TextBox 8">
            <a:extLst>
              <a:ext uri="{FF2B5EF4-FFF2-40B4-BE49-F238E27FC236}">
                <a16:creationId xmlns:a16="http://schemas.microsoft.com/office/drawing/2014/main" id="{5627EA63-2695-5B49-659D-F480615ABB1C}"/>
              </a:ext>
            </a:extLst>
          </p:cNvPr>
          <p:cNvSpPr txBox="1"/>
          <p:nvPr/>
        </p:nvSpPr>
        <p:spPr>
          <a:xfrm>
            <a:off x="353961" y="892619"/>
            <a:ext cx="11738399"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32528F"/>
                </a:solidFill>
                <a:latin typeface="Ubuntu"/>
              </a:rPr>
              <a:t>Matthijs Backx, Consultant infectious diseases and medical microbiology and Clinical Lead for the Wales Centre for Mycobacteriology and the Regional Mycology Reference Unit, Cardiff</a:t>
            </a:r>
            <a:endParaRPr lang="en-US" sz="2800" b="1" dirty="0">
              <a:latin typeface="Ubuntu"/>
            </a:endParaRPr>
          </a:p>
          <a:p>
            <a:pPr algn="l"/>
            <a:endParaRPr lang="en-US" dirty="0">
              <a:ea typeface="Calibri"/>
              <a:cs typeface="Calibri"/>
            </a:endParaRPr>
          </a:p>
        </p:txBody>
      </p:sp>
      <p:pic>
        <p:nvPicPr>
          <p:cNvPr id="3" name="Picture 2" descr="A person smiling for a picture&#10;&#10;AI-generated content may be incorrect.">
            <a:extLst>
              <a:ext uri="{FF2B5EF4-FFF2-40B4-BE49-F238E27FC236}">
                <a16:creationId xmlns:a16="http://schemas.microsoft.com/office/drawing/2014/main" id="{D61B9C2A-5308-7575-A65D-03C63FD9463F}"/>
              </a:ext>
            </a:extLst>
          </p:cNvPr>
          <p:cNvPicPr>
            <a:picLocks noChangeAspect="1"/>
          </p:cNvPicPr>
          <p:nvPr/>
        </p:nvPicPr>
        <p:blipFill>
          <a:blip r:embed="rId3"/>
          <a:stretch>
            <a:fillRect/>
          </a:stretch>
        </p:blipFill>
        <p:spPr>
          <a:xfrm>
            <a:off x="9114841" y="3182259"/>
            <a:ext cx="2201778" cy="2161673"/>
          </a:xfrm>
          <a:prstGeom prst="rect">
            <a:avLst/>
          </a:prstGeom>
        </p:spPr>
      </p:pic>
    </p:spTree>
    <p:extLst>
      <p:ext uri="{BB962C8B-B14F-4D97-AF65-F5344CB8AC3E}">
        <p14:creationId xmlns:p14="http://schemas.microsoft.com/office/powerpoint/2010/main" val="14926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521264" y="2209149"/>
            <a:ext cx="6108136" cy="2686988"/>
          </a:xfrm>
          <a:prstGeom prst="rect">
            <a:avLst/>
          </a:prstGeom>
        </p:spPr>
        <p:txBody>
          <a:bodyPr vert="horz" wrap="square" lIns="0" tIns="9242" rIns="0" bIns="0" rtlCol="0" anchor="t">
            <a:spAutoFit/>
          </a:bodyPr>
          <a:lstStyle/>
          <a:p>
            <a:pPr marL="7620">
              <a:spcBef>
                <a:spcPts val="73"/>
              </a:spcBef>
            </a:pPr>
            <a:r>
              <a:rPr lang="en-GB" sz="5800" dirty="0">
                <a:solidFill>
                  <a:schemeClr val="bg1"/>
                </a:solidFill>
              </a:rPr>
              <a:t>Research Partnerships and Collaborations</a:t>
            </a:r>
            <a:endParaRPr lang="en-US" sz="5800" dirty="0">
              <a:solidFill>
                <a:schemeClr val="bg1"/>
              </a:solidFill>
            </a:endParaRPr>
          </a:p>
        </p:txBody>
      </p:sp>
    </p:spTree>
    <p:extLst>
      <p:ext uri="{BB962C8B-B14F-4D97-AF65-F5344CB8AC3E}">
        <p14:creationId xmlns:p14="http://schemas.microsoft.com/office/powerpoint/2010/main" val="1288949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CD28-B4E1-93CA-4AC0-3D342B1FBEC9}"/>
              </a:ext>
            </a:extLst>
          </p:cNvPr>
          <p:cNvSpPr>
            <a:spLocks noGrp="1"/>
          </p:cNvSpPr>
          <p:nvPr>
            <p:ph type="title"/>
          </p:nvPr>
        </p:nvSpPr>
        <p:spPr>
          <a:xfrm>
            <a:off x="553214" y="1023042"/>
            <a:ext cx="10654976" cy="2277547"/>
          </a:xfrm>
        </p:spPr>
        <p:txBody>
          <a:bodyPr wrap="square" lIns="0" tIns="0" rIns="0" bIns="0" anchor="t">
            <a:spAutoFit/>
          </a:bodyPr>
          <a:lstStyle/>
          <a:p>
            <a:r>
              <a:rPr lang="en-GB" sz="3600" b="1" i="0" dirty="0">
                <a:solidFill>
                  <a:srgbClr val="32528F"/>
                </a:solidFill>
                <a:effectLst/>
              </a:rPr>
              <a:t>The SAIL Feasibility Hwb</a:t>
            </a:r>
            <a:br>
              <a:rPr lang="en-GB" sz="2800" b="1" i="0" dirty="0">
                <a:effectLst/>
                <a:latin typeface="Ubuntu" panose="020B0504030602030204" pitchFamily="34" charset="0"/>
              </a:rPr>
            </a:br>
            <a:r>
              <a:rPr lang="en-GB" sz="1800" b="0" i="0" u="sng" dirty="0">
                <a:solidFill>
                  <a:srgbClr val="32528F"/>
                </a:solidFill>
                <a:effectLst/>
                <a:latin typeface="Ubuntu Medium" panose="020B0604030602030204" pitchFamily="34" charset="0"/>
                <a:hlinkClick r:id="rId2">
                  <a:extLst>
                    <a:ext uri="{A12FA001-AC4F-418D-AE19-62706E023703}">
                      <ahyp:hlinkClr xmlns:ahyp="http://schemas.microsoft.com/office/drawing/2018/hyperlinkcolor" val="tx"/>
                    </a:ext>
                  </a:extLst>
                </a:hlinkClick>
              </a:rPr>
              <a:t>SAIL Databank</a:t>
            </a:r>
            <a:r>
              <a:rPr lang="en-GB" sz="1800" b="0" i="0" dirty="0">
                <a:solidFill>
                  <a:srgbClr val="32528F"/>
                </a:solidFill>
                <a:effectLst/>
                <a:latin typeface="Ubuntu Medium" panose="020B0604030602030204" pitchFamily="34" charset="0"/>
              </a:rPr>
              <a:t> stands for Secure Anonymised Information Databank. It is a safe haven for billions of person-based records, which enables researchers to answer important questions for the benefit of society. Researchers can access a broad range of routinely collected data spanning up to 30 years from an entire population.</a:t>
            </a:r>
            <a:br>
              <a:rPr lang="en-GB" sz="2800" b="1" i="0" dirty="0">
                <a:effectLst/>
                <a:latin typeface="Ubuntu" panose="020B0504030602030204" pitchFamily="34" charset="0"/>
              </a:rPr>
            </a:br>
            <a:br>
              <a:rPr lang="en-GB" sz="1200" b="1" i="0" dirty="0">
                <a:effectLst/>
                <a:latin typeface="Segoe UI" panose="020B0502040204020203" pitchFamily="34" charset="0"/>
              </a:rPr>
            </a:br>
            <a:endParaRPr lang="en-GB" sz="2800" dirty="0"/>
          </a:p>
        </p:txBody>
      </p:sp>
      <p:sp>
        <p:nvSpPr>
          <p:cNvPr id="3" name="Text Placeholder 2">
            <a:extLst>
              <a:ext uri="{FF2B5EF4-FFF2-40B4-BE49-F238E27FC236}">
                <a16:creationId xmlns:a16="http://schemas.microsoft.com/office/drawing/2014/main" id="{5FD10D6C-6CFF-94A3-C7FC-8284D332CA2A}"/>
              </a:ext>
            </a:extLst>
          </p:cNvPr>
          <p:cNvSpPr>
            <a:spLocks noGrp="1"/>
          </p:cNvSpPr>
          <p:nvPr>
            <p:ph type="body" idx="1"/>
          </p:nvPr>
        </p:nvSpPr>
        <p:spPr>
          <a:xfrm>
            <a:off x="549729" y="2862448"/>
            <a:ext cx="7524144" cy="3416320"/>
          </a:xfrm>
        </p:spPr>
        <p:txBody>
          <a:bodyPr wrap="square" lIns="0" tIns="0" rIns="0" bIns="0" anchor="t">
            <a:spAutoFit/>
          </a:bodyPr>
          <a:lstStyle/>
          <a:p>
            <a:pPr algn="l"/>
            <a:r>
              <a:rPr lang="en-GB" sz="1200" b="0" i="0" dirty="0">
                <a:solidFill>
                  <a:srgbClr val="32528F"/>
                </a:solidFill>
                <a:effectLst/>
                <a:latin typeface="Ubuntu"/>
              </a:rPr>
              <a:t>The Public Health Wales Linked Data Feasibility Hwb will use data-driven methods to</a:t>
            </a:r>
            <a:endParaRPr lang="en-GB" sz="1200" dirty="0">
              <a:solidFill>
                <a:srgbClr val="32528F"/>
              </a:solidFill>
              <a:latin typeface="Ubuntu"/>
            </a:endParaRPr>
          </a:p>
          <a:p>
            <a:pPr algn="l"/>
            <a:r>
              <a:rPr lang="en-GB" sz="1200" dirty="0">
                <a:solidFill>
                  <a:srgbClr val="32528F"/>
                </a:solidFill>
                <a:latin typeface="Ubuntu"/>
              </a:rPr>
              <a:t> </a:t>
            </a:r>
            <a:r>
              <a:rPr lang="en-GB" sz="1200" b="0" i="0" dirty="0">
                <a:solidFill>
                  <a:srgbClr val="32528F"/>
                </a:solidFill>
                <a:effectLst/>
                <a:latin typeface="Ubuntu"/>
              </a:rPr>
              <a:t>investigate research questions supporting public health actions and policies in Wales. </a:t>
            </a:r>
          </a:p>
          <a:p>
            <a:pPr algn="l"/>
            <a:endParaRPr lang="en-GB" sz="1200" b="0" i="0" dirty="0">
              <a:solidFill>
                <a:srgbClr val="32528F"/>
              </a:solidFill>
              <a:effectLst/>
              <a:latin typeface="Ubuntu"/>
            </a:endParaRPr>
          </a:p>
          <a:p>
            <a:pPr algn="l"/>
            <a:r>
              <a:rPr lang="en-GB" sz="1200" b="0" i="0" dirty="0">
                <a:solidFill>
                  <a:srgbClr val="32528F"/>
                </a:solidFill>
                <a:effectLst/>
                <a:latin typeface="Ubuntu"/>
              </a:rPr>
              <a:t>They will evaluate the feasibility of addressing priority questions using the SAIL Databank, </a:t>
            </a:r>
            <a:endParaRPr lang="en-GB" sz="1200" dirty="0">
              <a:solidFill>
                <a:srgbClr val="32528F"/>
              </a:solidFill>
              <a:latin typeface="Ubuntu"/>
            </a:endParaRPr>
          </a:p>
          <a:p>
            <a:pPr algn="l"/>
            <a:r>
              <a:rPr lang="en-GB" sz="1200" b="0" i="0" dirty="0">
                <a:solidFill>
                  <a:srgbClr val="32528F"/>
                </a:solidFill>
                <a:effectLst/>
                <a:latin typeface="Ubuntu"/>
              </a:rPr>
              <a:t>which contains extensive health-related data.</a:t>
            </a:r>
          </a:p>
          <a:p>
            <a:pPr algn="l"/>
            <a:endParaRPr lang="en-GB" sz="1200" b="0" i="0" dirty="0">
              <a:solidFill>
                <a:srgbClr val="32528F"/>
              </a:solidFill>
              <a:effectLst/>
              <a:latin typeface="Ubuntu"/>
            </a:endParaRPr>
          </a:p>
          <a:p>
            <a:pPr algn="l"/>
            <a:r>
              <a:rPr lang="en-GB" sz="1200" b="0" i="0" dirty="0">
                <a:solidFill>
                  <a:srgbClr val="32528F"/>
                </a:solidFill>
                <a:effectLst/>
                <a:latin typeface="Ubuntu"/>
              </a:rPr>
              <a:t>The Hwb will assess data availability, potential linkages, new data sources, coverage, </a:t>
            </a:r>
            <a:endParaRPr lang="en-GB" sz="1200" dirty="0">
              <a:solidFill>
                <a:srgbClr val="32528F"/>
              </a:solidFill>
              <a:latin typeface="Ubuntu"/>
            </a:endParaRPr>
          </a:p>
          <a:p>
            <a:pPr algn="l"/>
            <a:r>
              <a:rPr lang="en-GB" sz="1200" b="0" i="0" dirty="0">
                <a:solidFill>
                  <a:srgbClr val="32528F"/>
                </a:solidFill>
                <a:effectLst/>
                <a:latin typeface="Ubuntu"/>
              </a:rPr>
              <a:t>quality, completeness, control groups, and sample sizes. </a:t>
            </a:r>
          </a:p>
          <a:p>
            <a:pPr algn="l"/>
            <a:endParaRPr lang="en-GB" sz="1200" b="0" i="0" dirty="0">
              <a:solidFill>
                <a:srgbClr val="32528F"/>
              </a:solidFill>
              <a:effectLst/>
              <a:latin typeface="Ubuntu"/>
            </a:endParaRPr>
          </a:p>
          <a:p>
            <a:pPr algn="l"/>
            <a:r>
              <a:rPr lang="en-GB" sz="1200" b="0" i="0" dirty="0">
                <a:solidFill>
                  <a:srgbClr val="32528F"/>
                </a:solidFill>
                <a:effectLst/>
                <a:latin typeface="Ubuntu"/>
              </a:rPr>
              <a:t>Summarised figures and estimates will inform internal reports and research grant applications. </a:t>
            </a:r>
          </a:p>
          <a:p>
            <a:pPr algn="l"/>
            <a:endParaRPr lang="en-GB" sz="1200" b="0" i="0" dirty="0">
              <a:solidFill>
                <a:srgbClr val="32528F"/>
              </a:solidFill>
              <a:effectLst/>
              <a:latin typeface="Ubuntu"/>
            </a:endParaRPr>
          </a:p>
          <a:p>
            <a:pPr algn="l"/>
            <a:r>
              <a:rPr lang="en-GB" sz="1200" b="0" i="0" dirty="0">
                <a:solidFill>
                  <a:srgbClr val="32528F"/>
                </a:solidFill>
                <a:effectLst/>
                <a:latin typeface="Ubuntu"/>
              </a:rPr>
              <a:t>This work aims to enhance the efficiency of the scoping and approval process, ensuring resources are allocated to viable projects.</a:t>
            </a:r>
          </a:p>
          <a:p>
            <a:pPr algn="l"/>
            <a:endParaRPr lang="en-GB" sz="1200" b="0" i="0" dirty="0">
              <a:solidFill>
                <a:srgbClr val="32528F"/>
              </a:solidFill>
              <a:effectLst/>
              <a:latin typeface="Ubuntu"/>
            </a:endParaRPr>
          </a:p>
          <a:p>
            <a:pPr algn="l"/>
            <a:r>
              <a:rPr lang="en-GB" sz="1200" b="0" i="0" dirty="0">
                <a:solidFill>
                  <a:srgbClr val="32528F"/>
                </a:solidFill>
                <a:effectLst/>
                <a:latin typeface="Ubuntu"/>
              </a:rPr>
              <a:t>We can help you use limited resources best through amendments and subscription users.</a:t>
            </a:r>
          </a:p>
          <a:p>
            <a:pPr algn="l"/>
            <a:endParaRPr lang="en-GB" sz="1400" b="0" i="0" dirty="0">
              <a:solidFill>
                <a:srgbClr val="323130"/>
              </a:solidFill>
              <a:effectLst/>
              <a:latin typeface="Ubuntu"/>
            </a:endParaRPr>
          </a:p>
          <a:p>
            <a:endParaRPr lang="en-GB" sz="1400" dirty="0">
              <a:solidFill>
                <a:srgbClr val="002060"/>
              </a:solidFill>
              <a:latin typeface="Ubuntu"/>
            </a:endParaRPr>
          </a:p>
          <a:p>
            <a:endParaRPr lang="en-GB" sz="1400" dirty="0">
              <a:latin typeface="Ubuntu"/>
            </a:endParaRPr>
          </a:p>
        </p:txBody>
      </p:sp>
      <p:pic>
        <p:nvPicPr>
          <p:cNvPr id="4" name="Picture 3" descr="A logo with blue letters&#10;&#10;AI-generated content may be incorrect.">
            <a:extLst>
              <a:ext uri="{FF2B5EF4-FFF2-40B4-BE49-F238E27FC236}">
                <a16:creationId xmlns:a16="http://schemas.microsoft.com/office/drawing/2014/main" id="{0B4CBD8F-1C21-06B0-F12C-CDDCBE1D802C}"/>
              </a:ext>
            </a:extLst>
          </p:cNvPr>
          <p:cNvPicPr>
            <a:picLocks noChangeAspect="1"/>
          </p:cNvPicPr>
          <p:nvPr/>
        </p:nvPicPr>
        <p:blipFill>
          <a:blip r:embed="rId3"/>
          <a:stretch>
            <a:fillRect/>
          </a:stretch>
        </p:blipFill>
        <p:spPr>
          <a:xfrm>
            <a:off x="7657011" y="4276203"/>
            <a:ext cx="3619500" cy="1727583"/>
          </a:xfrm>
          <a:prstGeom prst="rect">
            <a:avLst/>
          </a:prstGeom>
        </p:spPr>
      </p:pic>
      <p:pic>
        <p:nvPicPr>
          <p:cNvPr id="5" name="Picture 2">
            <a:extLst>
              <a:ext uri="{FF2B5EF4-FFF2-40B4-BE49-F238E27FC236}">
                <a16:creationId xmlns:a16="http://schemas.microsoft.com/office/drawing/2014/main" id="{063B2697-1F11-3C7B-EFE0-E7FED652A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0876" y="2903173"/>
            <a:ext cx="1972541" cy="109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83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89278-7C7C-3367-C67F-7CF8CE4B2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13525-919A-CF52-D01E-25B2239725E2}"/>
              </a:ext>
            </a:extLst>
          </p:cNvPr>
          <p:cNvSpPr>
            <a:spLocks noGrp="1"/>
          </p:cNvSpPr>
          <p:nvPr>
            <p:ph type="title"/>
          </p:nvPr>
        </p:nvSpPr>
        <p:spPr>
          <a:xfrm>
            <a:off x="468548" y="1095665"/>
            <a:ext cx="10739642" cy="1107996"/>
          </a:xfrm>
        </p:spPr>
        <p:txBody>
          <a:bodyPr wrap="square" lIns="0" tIns="0" rIns="0" bIns="0" anchor="t">
            <a:spAutoFit/>
          </a:bodyPr>
          <a:lstStyle/>
          <a:p>
            <a:r>
              <a:rPr lang="en-GB" sz="3600" dirty="0">
                <a:solidFill>
                  <a:srgbClr val="32528F"/>
                </a:solidFill>
              </a:rPr>
              <a:t>Ymchwil </a:t>
            </a:r>
            <a:r>
              <a:rPr lang="en-GB" sz="3600" dirty="0" err="1">
                <a:solidFill>
                  <a:srgbClr val="32528F"/>
                </a:solidFill>
              </a:rPr>
              <a:t>Sgrinio</a:t>
            </a:r>
            <a:r>
              <a:rPr lang="en-GB" sz="3600" dirty="0">
                <a:solidFill>
                  <a:srgbClr val="32528F"/>
                </a:solidFill>
              </a:rPr>
              <a:t> </a:t>
            </a:r>
            <a:br>
              <a:rPr lang="en-GB" sz="3600" b="1" i="0" dirty="0">
                <a:effectLst/>
                <a:latin typeface="Ubuntu" panose="020B0504030602030204" pitchFamily="34" charset="0"/>
              </a:rPr>
            </a:br>
            <a:endParaRPr lang="en-GB" sz="3600" dirty="0">
              <a:solidFill>
                <a:srgbClr val="32528F"/>
              </a:solidFill>
            </a:endParaRPr>
          </a:p>
        </p:txBody>
      </p:sp>
      <p:sp>
        <p:nvSpPr>
          <p:cNvPr id="3" name="Text Placeholder 2">
            <a:extLst>
              <a:ext uri="{FF2B5EF4-FFF2-40B4-BE49-F238E27FC236}">
                <a16:creationId xmlns:a16="http://schemas.microsoft.com/office/drawing/2014/main" id="{DF7D6676-B3E6-E6CE-E7AB-2E8624358237}"/>
              </a:ext>
            </a:extLst>
          </p:cNvPr>
          <p:cNvSpPr>
            <a:spLocks noGrp="1"/>
          </p:cNvSpPr>
          <p:nvPr>
            <p:ph type="body" idx="1"/>
          </p:nvPr>
        </p:nvSpPr>
        <p:spPr>
          <a:xfrm>
            <a:off x="468548" y="2408222"/>
            <a:ext cx="10739642" cy="711733"/>
          </a:xfrm>
        </p:spPr>
        <p:txBody>
          <a:bodyPr wrap="square" lIns="0" tIns="0" rIns="0" bIns="0" anchor="t">
            <a:spAutoFit/>
          </a:bodyPr>
          <a:lstStyle/>
          <a:p>
            <a:pPr algn="l"/>
            <a:endParaRPr lang="en-GB" sz="1600" b="0" i="0">
              <a:solidFill>
                <a:srgbClr val="32528F"/>
              </a:solidFill>
              <a:effectLst/>
              <a:latin typeface="Ubuntu"/>
            </a:endParaRPr>
          </a:p>
          <a:p>
            <a:endParaRPr lang="en-GB" sz="1600">
              <a:solidFill>
                <a:srgbClr val="002060"/>
              </a:solidFill>
            </a:endParaRPr>
          </a:p>
          <a:p>
            <a:endParaRPr lang="en-GB"/>
          </a:p>
        </p:txBody>
      </p:sp>
      <p:sp>
        <p:nvSpPr>
          <p:cNvPr id="4" name="TextBox 3">
            <a:extLst>
              <a:ext uri="{FF2B5EF4-FFF2-40B4-BE49-F238E27FC236}">
                <a16:creationId xmlns:a16="http://schemas.microsoft.com/office/drawing/2014/main" id="{8ACA1AE4-3189-8B3E-BEB0-860C91E5765B}"/>
              </a:ext>
            </a:extLst>
          </p:cNvPr>
          <p:cNvSpPr txBox="1"/>
          <p:nvPr/>
        </p:nvSpPr>
        <p:spPr>
          <a:xfrm>
            <a:off x="464512" y="1484113"/>
            <a:ext cx="11258940"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GB" sz="1200" b="1" dirty="0">
              <a:solidFill>
                <a:srgbClr val="002060"/>
              </a:solidFill>
              <a:highlight>
                <a:srgbClr val="FFFFFF"/>
              </a:highlight>
              <a:latin typeface="Ubuntu"/>
              <a:ea typeface="Calibri"/>
              <a:cs typeface="Calibri"/>
            </a:endParaRPr>
          </a:p>
          <a:p>
            <a:pPr algn="just"/>
            <a:r>
              <a:rPr lang="en-GB" dirty="0">
                <a:solidFill>
                  <a:srgbClr val="32528F"/>
                </a:solidFill>
                <a:highlight>
                  <a:srgbClr val="FFFFFF"/>
                </a:highlight>
                <a:latin typeface="Ubuntu Medium" panose="020B0604030602030204" pitchFamily="34" charset="0"/>
                <a:ea typeface="+mn-lt"/>
                <a:cs typeface="+mn-lt"/>
              </a:rPr>
              <a:t>Ymchwil </a:t>
            </a:r>
            <a:r>
              <a:rPr lang="en-GB" dirty="0" err="1">
                <a:solidFill>
                  <a:srgbClr val="32528F"/>
                </a:solidFill>
                <a:highlight>
                  <a:srgbClr val="FFFFFF"/>
                </a:highlight>
                <a:latin typeface="Ubuntu Medium" panose="020B0604030602030204" pitchFamily="34" charset="0"/>
                <a:ea typeface="+mn-lt"/>
                <a:cs typeface="+mn-lt"/>
              </a:rPr>
              <a:t>Sgrinio</a:t>
            </a:r>
            <a:r>
              <a:rPr lang="en-GB" dirty="0">
                <a:solidFill>
                  <a:srgbClr val="32528F"/>
                </a:solidFill>
                <a:highlight>
                  <a:srgbClr val="FFFFFF"/>
                </a:highlight>
                <a:latin typeface="Ubuntu Medium" panose="020B0604030602030204" pitchFamily="34" charset="0"/>
                <a:ea typeface="+mn-lt"/>
                <a:cs typeface="+mn-lt"/>
              </a:rPr>
              <a:t> is a collaboration between Public Health Wales and Cardiff University to provide a dedicated, sustainable, and agile resource focused on population-screening in order to:</a:t>
            </a:r>
            <a:endParaRPr lang="en-GB" dirty="0">
              <a:solidFill>
                <a:srgbClr val="32528F"/>
              </a:solidFill>
              <a:latin typeface="Ubuntu Medium" panose="020B0604030602030204" pitchFamily="34" charset="0"/>
            </a:endParaRPr>
          </a:p>
          <a:p>
            <a:pPr algn="just"/>
            <a:endParaRPr lang="en-GB" sz="1200" dirty="0">
              <a:solidFill>
                <a:srgbClr val="32528F"/>
              </a:solidFill>
              <a:highlight>
                <a:srgbClr val="FFFFFF"/>
              </a:highlight>
              <a:latin typeface="Ubuntu"/>
              <a:ea typeface="+mn-lt"/>
              <a:cs typeface="+mn-lt"/>
            </a:endParaRPr>
          </a:p>
          <a:p>
            <a:pPr marL="285750" indent="-285750" algn="just">
              <a:buFont typeface="Arial"/>
              <a:buChar char="•"/>
            </a:pPr>
            <a:r>
              <a:rPr lang="en-GB" sz="1200" dirty="0">
                <a:solidFill>
                  <a:srgbClr val="32528F"/>
                </a:solidFill>
                <a:highlight>
                  <a:srgbClr val="FFFFFF"/>
                </a:highlight>
                <a:latin typeface="Ubuntu"/>
                <a:ea typeface="+mn-lt"/>
                <a:cs typeface="+mn-lt"/>
              </a:rPr>
              <a:t>Promote and develop research, evaluation, and education.</a:t>
            </a:r>
            <a:endParaRPr lang="en-GB" sz="1200" dirty="0">
              <a:solidFill>
                <a:srgbClr val="32528F"/>
              </a:solidFill>
              <a:latin typeface="Ubuntu"/>
            </a:endParaRPr>
          </a:p>
          <a:p>
            <a:pPr marL="285750" indent="-285750" algn="just">
              <a:buFont typeface="Arial"/>
              <a:buChar char="•"/>
            </a:pPr>
            <a:endParaRPr lang="en-GB" sz="1200" dirty="0">
              <a:solidFill>
                <a:srgbClr val="32528F"/>
              </a:solidFill>
              <a:highlight>
                <a:srgbClr val="FFFFFF"/>
              </a:highlight>
              <a:latin typeface="Ubuntu"/>
              <a:ea typeface="+mn-lt"/>
              <a:cs typeface="+mn-lt"/>
            </a:endParaRPr>
          </a:p>
          <a:p>
            <a:pPr marL="285750" indent="-285750" algn="just">
              <a:buFont typeface="Arial"/>
              <a:buChar char="•"/>
            </a:pPr>
            <a:r>
              <a:rPr lang="en-GB" sz="1200" dirty="0">
                <a:solidFill>
                  <a:srgbClr val="32528F"/>
                </a:solidFill>
                <a:highlight>
                  <a:srgbClr val="FFFFFF"/>
                </a:highlight>
                <a:latin typeface="Ubuntu"/>
                <a:ea typeface="+mn-lt"/>
                <a:cs typeface="+mn-lt"/>
              </a:rPr>
              <a:t>Enhance the health of the population of Wales by improving screening uptake and decreasing inequalities of uptake.</a:t>
            </a:r>
            <a:endParaRPr lang="en-GB" sz="1200" dirty="0">
              <a:solidFill>
                <a:srgbClr val="32528F"/>
              </a:solidFill>
              <a:latin typeface="Ubuntu"/>
            </a:endParaRPr>
          </a:p>
          <a:p>
            <a:pPr marL="285750" indent="-285750" algn="just">
              <a:buFont typeface="Arial"/>
              <a:buChar char="•"/>
            </a:pPr>
            <a:endParaRPr lang="en-GB" sz="1200" dirty="0">
              <a:solidFill>
                <a:srgbClr val="32528F"/>
              </a:solidFill>
              <a:highlight>
                <a:srgbClr val="FFFFFF"/>
              </a:highlight>
              <a:latin typeface="Ubuntu"/>
              <a:ea typeface="+mn-lt"/>
              <a:cs typeface="+mn-lt"/>
            </a:endParaRPr>
          </a:p>
          <a:p>
            <a:pPr marL="285750" indent="-285750" algn="just">
              <a:buFont typeface="Arial"/>
              <a:buChar char="•"/>
            </a:pPr>
            <a:r>
              <a:rPr lang="en-GB" sz="1200" dirty="0">
                <a:solidFill>
                  <a:srgbClr val="32528F"/>
                </a:solidFill>
                <a:highlight>
                  <a:srgbClr val="FFFFFF"/>
                </a:highlight>
                <a:latin typeface="Ubuntu"/>
                <a:ea typeface="+mn-lt"/>
                <a:cs typeface="+mn-lt"/>
              </a:rPr>
              <a:t>Advance innovative practice, novel screening technologies and methodologies.</a:t>
            </a:r>
            <a:endParaRPr lang="en-GB" sz="1200" dirty="0">
              <a:solidFill>
                <a:srgbClr val="32528F"/>
              </a:solidFill>
              <a:latin typeface="Ubuntu"/>
            </a:endParaRPr>
          </a:p>
          <a:p>
            <a:pPr algn="just"/>
            <a:endParaRPr lang="en-GB" sz="1200" dirty="0">
              <a:solidFill>
                <a:srgbClr val="32528F"/>
              </a:solidFill>
              <a:latin typeface="Ubuntu"/>
            </a:endParaRPr>
          </a:p>
          <a:p>
            <a:pPr algn="just"/>
            <a:r>
              <a:rPr lang="en-GB" sz="1200" dirty="0">
                <a:solidFill>
                  <a:srgbClr val="32528F"/>
                </a:solidFill>
                <a:highlight>
                  <a:srgbClr val="FFFFFF"/>
                </a:highlight>
                <a:latin typeface="Ubuntu"/>
                <a:ea typeface="+mn-lt"/>
                <a:cs typeface="+mn-lt"/>
              </a:rPr>
              <a:t>The group is currently in the process of developing its work plan and also formalising the working relationship between the two organisations.</a:t>
            </a:r>
            <a:endParaRPr lang="en-GB" sz="1200" dirty="0">
              <a:solidFill>
                <a:srgbClr val="32528F"/>
              </a:solidFill>
              <a:latin typeface="Ubuntu"/>
            </a:endParaRPr>
          </a:p>
          <a:p>
            <a:pPr algn="just"/>
            <a:endParaRPr lang="en-GB" sz="1600" dirty="0">
              <a:solidFill>
                <a:srgbClr val="32528F"/>
              </a:solidFill>
              <a:highlight>
                <a:srgbClr val="FFFFFF"/>
              </a:highlight>
              <a:latin typeface="Ubuntu"/>
              <a:ea typeface="Calibri"/>
              <a:cs typeface="Calibri"/>
            </a:endParaRPr>
          </a:p>
          <a:p>
            <a:pPr algn="just"/>
            <a:endParaRPr lang="en-GB" sz="1400" dirty="0">
              <a:solidFill>
                <a:srgbClr val="32528F"/>
              </a:solidFill>
              <a:highlight>
                <a:srgbClr val="FFFFFF"/>
              </a:highlight>
              <a:latin typeface="Ubuntu"/>
              <a:cs typeface="Segoe UI"/>
            </a:endParaRPr>
          </a:p>
          <a:p>
            <a:endParaRPr lang="en-US" sz="1200" dirty="0">
              <a:solidFill>
                <a:srgbClr val="32528F"/>
              </a:solidFill>
              <a:highlight>
                <a:srgbClr val="FFFFFF"/>
              </a:highlight>
              <a:latin typeface="Ubuntu"/>
              <a:cs typeface="Segoe UI"/>
            </a:endParaRPr>
          </a:p>
          <a:p>
            <a:pPr algn="just"/>
            <a:endParaRPr lang="en-GB" dirty="0">
              <a:solidFill>
                <a:srgbClr val="323130"/>
              </a:solidFill>
              <a:highlight>
                <a:srgbClr val="FFFFFF"/>
              </a:highlight>
              <a:latin typeface="Segoe UI"/>
              <a:cs typeface="Segoe UI"/>
            </a:endParaRPr>
          </a:p>
        </p:txBody>
      </p:sp>
      <p:pic>
        <p:nvPicPr>
          <p:cNvPr id="6" name="Picture 5" descr="A red rectangular sign with white text&#10;&#10;AI-generated content may be incorrect.">
            <a:extLst>
              <a:ext uri="{FF2B5EF4-FFF2-40B4-BE49-F238E27FC236}">
                <a16:creationId xmlns:a16="http://schemas.microsoft.com/office/drawing/2014/main" id="{601EC1FF-660F-4DC1-0055-47800BCC8704}"/>
              </a:ext>
            </a:extLst>
          </p:cNvPr>
          <p:cNvPicPr>
            <a:picLocks noChangeAspect="1"/>
          </p:cNvPicPr>
          <p:nvPr/>
        </p:nvPicPr>
        <p:blipFill>
          <a:blip r:embed="rId2"/>
          <a:stretch>
            <a:fillRect/>
          </a:stretch>
        </p:blipFill>
        <p:spPr>
          <a:xfrm>
            <a:off x="3720936" y="3958084"/>
            <a:ext cx="2069345" cy="2070239"/>
          </a:xfrm>
          <a:prstGeom prst="rect">
            <a:avLst/>
          </a:prstGeom>
          <a:ln>
            <a:noFill/>
          </a:ln>
        </p:spPr>
      </p:pic>
      <p:pic>
        <p:nvPicPr>
          <p:cNvPr id="5" name="Picture 4" descr="A group of miniature people around a globe&#10;&#10;AI-generated content may be incorrect.">
            <a:extLst>
              <a:ext uri="{FF2B5EF4-FFF2-40B4-BE49-F238E27FC236}">
                <a16:creationId xmlns:a16="http://schemas.microsoft.com/office/drawing/2014/main" id="{5E3E270C-65CC-A239-F914-BBFB025BC8BA}"/>
              </a:ext>
            </a:extLst>
          </p:cNvPr>
          <p:cNvPicPr>
            <a:picLocks noChangeAspect="1"/>
          </p:cNvPicPr>
          <p:nvPr/>
        </p:nvPicPr>
        <p:blipFill>
          <a:blip r:embed="rId3"/>
          <a:stretch>
            <a:fillRect/>
          </a:stretch>
        </p:blipFill>
        <p:spPr>
          <a:xfrm>
            <a:off x="6401720" y="4039542"/>
            <a:ext cx="1935202" cy="1907324"/>
          </a:xfrm>
          <a:prstGeom prst="rect">
            <a:avLst/>
          </a:prstGeom>
        </p:spPr>
      </p:pic>
    </p:spTree>
    <p:extLst>
      <p:ext uri="{BB962C8B-B14F-4D97-AF65-F5344CB8AC3E}">
        <p14:creationId xmlns:p14="http://schemas.microsoft.com/office/powerpoint/2010/main" val="122063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9" y="991966"/>
            <a:ext cx="10695637" cy="2308324"/>
          </a:xfrm>
        </p:spPr>
        <p:txBody>
          <a:bodyPr wrap="square" lIns="0" tIns="0" rIns="0" bIns="0" anchor="t">
            <a:spAutoFit/>
          </a:bodyPr>
          <a:lstStyle/>
          <a:p>
            <a:pPr algn="l"/>
            <a:r>
              <a:rPr lang="en-GB" sz="3200" dirty="0"/>
              <a:t>Public Health Wales Research and Evaluation Strategy 2023-2026</a:t>
            </a:r>
            <a:br>
              <a:rPr lang="en-GB" sz="3200" dirty="0"/>
            </a:br>
            <a:r>
              <a:rPr lang="en-GB" sz="1800" dirty="0">
                <a:solidFill>
                  <a:srgbClr val="32528F"/>
                </a:solidFill>
                <a:latin typeface="Ubuntu Medium" panose="020B0604030602030204" pitchFamily="34" charset="0"/>
              </a:rPr>
              <a:t>Research and Evaluation is a core remit of PHW. Our </a:t>
            </a:r>
            <a:r>
              <a:rPr lang="en-GB" sz="1800" dirty="0">
                <a:solidFill>
                  <a:srgbClr val="E0598B"/>
                </a:solidFill>
                <a:latin typeface="Ubuntu Medium" panose="020B0604030602030204" pitchFamily="34" charset="0"/>
                <a:hlinkClick r:id="rId2">
                  <a:extLst>
                    <a:ext uri="{A12FA001-AC4F-418D-AE19-62706E023703}">
                      <ahyp:hlinkClr xmlns:ahyp="http://schemas.microsoft.com/office/drawing/2018/hyperlinkcolor" val="tx"/>
                    </a:ext>
                  </a:extLst>
                </a:hlinkClick>
              </a:rPr>
              <a:t>R&amp;E Strategy</a:t>
            </a:r>
            <a:r>
              <a:rPr lang="en-GB" sz="1800" dirty="0">
                <a:solidFill>
                  <a:srgbClr val="E0598B"/>
                </a:solidFill>
                <a:latin typeface="Ubuntu Medium" panose="020B0604030602030204" pitchFamily="34" charset="0"/>
              </a:rPr>
              <a:t> </a:t>
            </a:r>
            <a:r>
              <a:rPr lang="en-GB" sz="1800" dirty="0">
                <a:solidFill>
                  <a:srgbClr val="32528F"/>
                </a:solidFill>
                <a:latin typeface="Ubuntu Medium" panose="020B0604030602030204" pitchFamily="34" charset="0"/>
              </a:rPr>
              <a:t>sets out </a:t>
            </a:r>
            <a:r>
              <a:rPr lang="en-GB" sz="1800" b="1" dirty="0">
                <a:solidFill>
                  <a:srgbClr val="32528F"/>
                </a:solidFill>
                <a:latin typeface="Ubuntu Medium" panose="020B0604030602030204" pitchFamily="34" charset="0"/>
              </a:rPr>
              <a:t>our commitment</a:t>
            </a:r>
            <a:r>
              <a:rPr lang="en-GB" sz="1800" dirty="0">
                <a:solidFill>
                  <a:srgbClr val="32528F"/>
                </a:solidFill>
                <a:latin typeface="Ubuntu Medium" panose="020B0604030602030204" pitchFamily="34" charset="0"/>
              </a:rPr>
              <a:t> to work with others to lead research and evaluation to improve the health and wellbeing of the people in Wales and to reduce health inequalities. </a:t>
            </a:r>
            <a:br>
              <a:rPr lang="en-GB" sz="3200" dirty="0">
                <a:solidFill>
                  <a:srgbClr val="32528F"/>
                </a:solidFill>
                <a:latin typeface="Ubuntu Medium" panose="020B0604030602030204" pitchFamily="34" charset="0"/>
              </a:rPr>
            </a:br>
            <a:endParaRPr lang="en-GB" sz="3200" dirty="0"/>
          </a:p>
        </p:txBody>
      </p:sp>
      <p:sp>
        <p:nvSpPr>
          <p:cNvPr id="3" name="Text Placeholder 2"/>
          <p:cNvSpPr>
            <a:spLocks noGrp="1"/>
          </p:cNvSpPr>
          <p:nvPr>
            <p:ph type="body" idx="1"/>
          </p:nvPr>
        </p:nvSpPr>
        <p:spPr>
          <a:xfrm>
            <a:off x="468549" y="2993475"/>
            <a:ext cx="7889068" cy="1854354"/>
          </a:xfrm>
        </p:spPr>
        <p:txBody>
          <a:bodyPr wrap="square" lIns="0" tIns="0" rIns="0" bIns="0" anchor="t">
            <a:spAutoFit/>
          </a:bodyPr>
          <a:lstStyle/>
          <a:p>
            <a:endParaRPr lang="en-GB" sz="1200" dirty="0">
              <a:solidFill>
                <a:srgbClr val="32528F"/>
              </a:solidFill>
              <a:latin typeface="Ubuntu"/>
            </a:endParaRPr>
          </a:p>
          <a:p>
            <a:r>
              <a:rPr lang="en-GB" sz="1200" dirty="0">
                <a:solidFill>
                  <a:srgbClr val="32528F"/>
                </a:solidFill>
                <a:latin typeface="Ubuntu"/>
              </a:rPr>
              <a:t>To make our plan work, we will:</a:t>
            </a:r>
          </a:p>
          <a:p>
            <a:pPr marL="742950" lvl="1" indent="-285750">
              <a:buFont typeface="Arial" panose="020B0604020202020204" pitchFamily="34" charset="0"/>
              <a:buChar char="•"/>
            </a:pPr>
            <a:r>
              <a:rPr lang="en-GB" sz="1200" dirty="0">
                <a:solidFill>
                  <a:srgbClr val="32528F"/>
                </a:solidFill>
                <a:latin typeface="Ubuntu"/>
              </a:rPr>
              <a:t>Build a </a:t>
            </a:r>
            <a:r>
              <a:rPr lang="en-GB" sz="1200" b="1" dirty="0">
                <a:solidFill>
                  <a:srgbClr val="32528F"/>
                </a:solidFill>
                <a:latin typeface="Ubuntu"/>
              </a:rPr>
              <a:t>culture </a:t>
            </a:r>
            <a:r>
              <a:rPr lang="en-GB" sz="1200" dirty="0">
                <a:solidFill>
                  <a:srgbClr val="32528F"/>
                </a:solidFill>
                <a:latin typeface="Ubuntu"/>
              </a:rPr>
              <a:t>of research and evaluation</a:t>
            </a:r>
          </a:p>
          <a:p>
            <a:pPr marL="742950" lvl="1" indent="-285750">
              <a:buFont typeface="Arial" panose="020B0604020202020204" pitchFamily="34" charset="0"/>
              <a:buChar char="•"/>
            </a:pPr>
            <a:r>
              <a:rPr lang="en-GB" sz="1200" dirty="0">
                <a:solidFill>
                  <a:srgbClr val="32528F"/>
                </a:solidFill>
                <a:latin typeface="Ubuntu"/>
              </a:rPr>
              <a:t>Improve the way we </a:t>
            </a:r>
            <a:r>
              <a:rPr lang="en-GB" sz="1200" b="1" dirty="0">
                <a:solidFill>
                  <a:srgbClr val="32528F"/>
                </a:solidFill>
                <a:latin typeface="Ubuntu"/>
              </a:rPr>
              <a:t>manage</a:t>
            </a:r>
            <a:r>
              <a:rPr lang="en-GB" sz="1200" dirty="0">
                <a:solidFill>
                  <a:srgbClr val="32528F"/>
                </a:solidFill>
                <a:latin typeface="Ubuntu"/>
              </a:rPr>
              <a:t> and </a:t>
            </a:r>
            <a:r>
              <a:rPr lang="en-GB" sz="1200" b="1" dirty="0">
                <a:solidFill>
                  <a:srgbClr val="32528F"/>
                </a:solidFill>
                <a:latin typeface="Ubuntu"/>
              </a:rPr>
              <a:t>support</a:t>
            </a:r>
            <a:r>
              <a:rPr lang="en-GB" sz="1200" dirty="0">
                <a:solidFill>
                  <a:srgbClr val="32528F"/>
                </a:solidFill>
                <a:latin typeface="Ubuntu"/>
              </a:rPr>
              <a:t> research and evaluation</a:t>
            </a:r>
          </a:p>
          <a:p>
            <a:pPr marL="742950" lvl="1" indent="-285750">
              <a:buFont typeface="Arial" panose="020B0604020202020204" pitchFamily="34" charset="0"/>
              <a:buChar char="•"/>
            </a:pPr>
            <a:r>
              <a:rPr lang="en-GB" sz="1200" b="1" dirty="0">
                <a:solidFill>
                  <a:srgbClr val="32528F"/>
                </a:solidFill>
                <a:latin typeface="Ubuntu"/>
              </a:rPr>
              <a:t>Work together</a:t>
            </a:r>
            <a:r>
              <a:rPr lang="en-GB" sz="1200" dirty="0">
                <a:solidFill>
                  <a:srgbClr val="32528F"/>
                </a:solidFill>
                <a:latin typeface="Ubuntu"/>
              </a:rPr>
              <a:t> with others and share our research and evaluation findings with everyone</a:t>
            </a:r>
          </a:p>
          <a:p>
            <a:pPr marL="742950" lvl="1" indent="-285750">
              <a:buFont typeface="Arial" panose="020B0604020202020204" pitchFamily="34" charset="0"/>
              <a:buChar char="•"/>
            </a:pPr>
            <a:r>
              <a:rPr lang="en-GB" sz="1200" dirty="0">
                <a:solidFill>
                  <a:srgbClr val="32528F"/>
                </a:solidFill>
                <a:latin typeface="Ubuntu"/>
              </a:rPr>
              <a:t>Ensure that partners, stakeholders and the public are </a:t>
            </a:r>
            <a:r>
              <a:rPr lang="en-GB" sz="1200" b="1" dirty="0">
                <a:solidFill>
                  <a:srgbClr val="32528F"/>
                </a:solidFill>
                <a:latin typeface="Ubuntu"/>
              </a:rPr>
              <a:t>included </a:t>
            </a:r>
            <a:r>
              <a:rPr lang="en-GB" sz="1200" dirty="0">
                <a:solidFill>
                  <a:srgbClr val="32528F"/>
                </a:solidFill>
                <a:latin typeface="Ubuntu"/>
              </a:rPr>
              <a:t>in our research and evaluation</a:t>
            </a:r>
          </a:p>
          <a:p>
            <a:endParaRPr lang="en-GB" sz="1200" dirty="0">
              <a:solidFill>
                <a:srgbClr val="32528F"/>
              </a:solidFill>
              <a:latin typeface="Ubuntu"/>
            </a:endParaRPr>
          </a:p>
          <a:p>
            <a:r>
              <a:rPr lang="en-GB" sz="1200" dirty="0">
                <a:solidFill>
                  <a:srgbClr val="32528F"/>
                </a:solidFill>
                <a:latin typeface="Ubuntu"/>
              </a:rPr>
              <a:t>We will enable the delivery of our strategy through focusing on conducting research and evaluation that is rigorous, meaningful, and addresses gaps in our knowledge to improve health.</a:t>
            </a:r>
          </a:p>
          <a:p>
            <a:endParaRPr lang="en-GB" sz="1250" dirty="0"/>
          </a:p>
        </p:txBody>
      </p:sp>
      <p:pic>
        <p:nvPicPr>
          <p:cNvPr id="4" name="Picture 3" descr="A diagram of a company&amp;#39;s company&amp;#39;s company&amp;#39;s company&amp;#39;s company&amp;#39;s company&amp;#39;s company&amp;#39;s company&amp;#39;s company&amp;#39;s company&amp;#39;s company&amp;#39;s company&amp;#39;&#10;&#10;AI-generated content may be incorrect.">
            <a:extLst>
              <a:ext uri="{FF2B5EF4-FFF2-40B4-BE49-F238E27FC236}">
                <a16:creationId xmlns:a16="http://schemas.microsoft.com/office/drawing/2014/main" id="{4A933F18-8B57-CFC8-FE6D-803482CA7487}"/>
              </a:ext>
            </a:extLst>
          </p:cNvPr>
          <p:cNvPicPr>
            <a:picLocks noChangeAspect="1"/>
          </p:cNvPicPr>
          <p:nvPr/>
        </p:nvPicPr>
        <p:blipFill>
          <a:blip r:embed="rId3"/>
          <a:stretch>
            <a:fillRect/>
          </a:stretch>
        </p:blipFill>
        <p:spPr>
          <a:xfrm>
            <a:off x="8262768" y="2865459"/>
            <a:ext cx="2996266" cy="2881703"/>
          </a:xfrm>
          <a:prstGeom prst="rect">
            <a:avLst/>
          </a:prstGeom>
          <a:ln>
            <a:noFill/>
          </a:ln>
        </p:spPr>
      </p:pic>
    </p:spTree>
    <p:extLst>
      <p:ext uri="{BB962C8B-B14F-4D97-AF65-F5344CB8AC3E}">
        <p14:creationId xmlns:p14="http://schemas.microsoft.com/office/powerpoint/2010/main" val="2383011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658424" y="2053701"/>
            <a:ext cx="6217864" cy="2779321"/>
          </a:xfrm>
          <a:prstGeom prst="rect">
            <a:avLst/>
          </a:prstGeom>
        </p:spPr>
        <p:txBody>
          <a:bodyPr vert="horz" wrap="square" lIns="0" tIns="9242" rIns="0" bIns="0" rtlCol="0" anchor="t">
            <a:spAutoFit/>
          </a:bodyPr>
          <a:lstStyle/>
          <a:p>
            <a:pPr marL="7620">
              <a:spcBef>
                <a:spcPts val="73"/>
              </a:spcBef>
            </a:pPr>
            <a:r>
              <a:rPr lang="en-GB" sz="6000" dirty="0">
                <a:solidFill>
                  <a:schemeClr val="bg1"/>
                </a:solidFill>
                <a:latin typeface="Ubuntu" panose="020B0504030602030204" pitchFamily="34" charset="0"/>
              </a:rPr>
              <a:t>Research Forums and Networks</a:t>
            </a:r>
            <a:endParaRPr lang="en-US" sz="4850" dirty="0">
              <a:latin typeface="Ubuntu" panose="020B0504030602030204" pitchFamily="34" charset="0"/>
            </a:endParaRPr>
          </a:p>
        </p:txBody>
      </p:sp>
    </p:spTree>
    <p:extLst>
      <p:ext uri="{BB962C8B-B14F-4D97-AF65-F5344CB8AC3E}">
        <p14:creationId xmlns:p14="http://schemas.microsoft.com/office/powerpoint/2010/main" val="812499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CD28-B4E1-93CA-4AC0-3D342B1FBEC9}"/>
              </a:ext>
            </a:extLst>
          </p:cNvPr>
          <p:cNvSpPr>
            <a:spLocks noGrp="1"/>
          </p:cNvSpPr>
          <p:nvPr>
            <p:ph type="title"/>
          </p:nvPr>
        </p:nvSpPr>
        <p:spPr>
          <a:xfrm>
            <a:off x="688004" y="1092699"/>
            <a:ext cx="10356767" cy="560025"/>
          </a:xfrm>
        </p:spPr>
        <p:txBody>
          <a:bodyPr wrap="square" lIns="0" tIns="0" rIns="0" bIns="0" anchor="t">
            <a:spAutoFit/>
          </a:bodyPr>
          <a:lstStyle/>
          <a:p>
            <a:r>
              <a:rPr lang="en-GB" sz="3600" dirty="0">
                <a:solidFill>
                  <a:srgbClr val="32528F"/>
                </a:solidFill>
              </a:rPr>
              <a:t>PHW Research &amp; Evaluation Conference 2024</a:t>
            </a:r>
          </a:p>
        </p:txBody>
      </p:sp>
      <p:sp>
        <p:nvSpPr>
          <p:cNvPr id="3" name="Text Placeholder 2">
            <a:extLst>
              <a:ext uri="{FF2B5EF4-FFF2-40B4-BE49-F238E27FC236}">
                <a16:creationId xmlns:a16="http://schemas.microsoft.com/office/drawing/2014/main" id="{5FD10D6C-6CFF-94A3-C7FC-8284D332CA2A}"/>
              </a:ext>
            </a:extLst>
          </p:cNvPr>
          <p:cNvSpPr>
            <a:spLocks noGrp="1"/>
          </p:cNvSpPr>
          <p:nvPr>
            <p:ph type="body" idx="1"/>
          </p:nvPr>
        </p:nvSpPr>
        <p:spPr>
          <a:xfrm>
            <a:off x="630685" y="1925550"/>
            <a:ext cx="10930630" cy="1758174"/>
          </a:xfrm>
        </p:spPr>
        <p:txBody>
          <a:bodyPr wrap="square" lIns="0" tIns="0" rIns="0" bIns="0" anchor="t">
            <a:spAutoFit/>
          </a:bodyPr>
          <a:lstStyle/>
          <a:p>
            <a:r>
              <a:rPr lang="en-GB" sz="1200" dirty="0">
                <a:solidFill>
                  <a:srgbClr val="32528F"/>
                </a:solidFill>
                <a:latin typeface="Ubuntu"/>
              </a:rPr>
              <a:t>On 2 December 2024, our Research and Evaluation Conference united over 100 delegates, both in person and online. Embracing sustainability, we hosted the event at Cardiff’s Capital Quarter 2—an outstanding venue that was well received.</a:t>
            </a:r>
          </a:p>
          <a:p>
            <a:endParaRPr lang="en-GB" sz="1200" dirty="0">
              <a:solidFill>
                <a:srgbClr val="32528F"/>
              </a:solidFill>
              <a:latin typeface="Ubuntu" panose="020B0504030602030204" pitchFamily="34" charset="0"/>
            </a:endParaRPr>
          </a:p>
          <a:p>
            <a:r>
              <a:rPr lang="en-GB" sz="1200" dirty="0">
                <a:solidFill>
                  <a:srgbClr val="32528F"/>
                </a:solidFill>
                <a:latin typeface="Ubuntu"/>
              </a:rPr>
              <a:t>The conference showcased diverse work from Public Health Wales through presentations and posters, alongside partner stands from the Welsh Innovation Network, Welsh Ambulance Service NHS Trust, Cardiff Metropolitan University, and Care and Repair.</a:t>
            </a:r>
          </a:p>
          <a:p>
            <a:endParaRPr lang="en-GB" sz="1200" dirty="0">
              <a:solidFill>
                <a:srgbClr val="32528F"/>
              </a:solidFill>
              <a:latin typeface="Ubuntu" panose="020B0504030602030204" pitchFamily="34" charset="0"/>
            </a:endParaRPr>
          </a:p>
          <a:p>
            <a:r>
              <a:rPr lang="en-GB" sz="1200" b="1" dirty="0">
                <a:solidFill>
                  <a:srgbClr val="E0598B"/>
                </a:solidFill>
                <a:latin typeface="Ubuntu"/>
              </a:rPr>
              <a:t>We look forward to delivering the same success for the 2025 conference on 3 December 2025</a:t>
            </a:r>
          </a:p>
          <a:p>
            <a:endParaRPr lang="en-GB" sz="1600" dirty="0">
              <a:solidFill>
                <a:srgbClr val="002060"/>
              </a:solidFill>
            </a:endParaRPr>
          </a:p>
          <a:p>
            <a:endParaRPr lang="en-GB" dirty="0"/>
          </a:p>
        </p:txBody>
      </p:sp>
      <p:pic>
        <p:nvPicPr>
          <p:cNvPr id="4" name="Picture 3">
            <a:extLst>
              <a:ext uri="{FF2B5EF4-FFF2-40B4-BE49-F238E27FC236}">
                <a16:creationId xmlns:a16="http://schemas.microsoft.com/office/drawing/2014/main" id="{3D856AA7-8F9C-C618-1D59-4EEF8248BA6B}"/>
              </a:ext>
            </a:extLst>
          </p:cNvPr>
          <p:cNvPicPr>
            <a:picLocks noChangeAspect="1"/>
          </p:cNvPicPr>
          <p:nvPr/>
        </p:nvPicPr>
        <p:blipFill>
          <a:blip r:embed="rId2"/>
          <a:stretch>
            <a:fillRect/>
          </a:stretch>
        </p:blipFill>
        <p:spPr>
          <a:xfrm>
            <a:off x="4273175" y="3583268"/>
            <a:ext cx="3645650" cy="2364619"/>
          </a:xfrm>
          <a:prstGeom prst="rect">
            <a:avLst/>
          </a:prstGeom>
        </p:spPr>
      </p:pic>
      <p:pic>
        <p:nvPicPr>
          <p:cNvPr id="5" name="Picture 4" descr="A person standing at a podium">
            <a:extLst>
              <a:ext uri="{FF2B5EF4-FFF2-40B4-BE49-F238E27FC236}">
                <a16:creationId xmlns:a16="http://schemas.microsoft.com/office/drawing/2014/main" id="{EDBF0926-E7A4-F3B1-3EF1-3DBDBCC98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85" y="3583268"/>
            <a:ext cx="3152824" cy="2364618"/>
          </a:xfrm>
          <a:prstGeom prst="rect">
            <a:avLst/>
          </a:prstGeom>
        </p:spPr>
      </p:pic>
      <p:pic>
        <p:nvPicPr>
          <p:cNvPr id="6" name="Picture 5" descr="A group of people sitting at a table&#10;&#10;AI-generated content may be incorrect.">
            <a:extLst>
              <a:ext uri="{FF2B5EF4-FFF2-40B4-BE49-F238E27FC236}">
                <a16:creationId xmlns:a16="http://schemas.microsoft.com/office/drawing/2014/main" id="{C326F6D8-1AAC-7901-5D67-2E26D03D3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491" y="3583268"/>
            <a:ext cx="3152824" cy="2364618"/>
          </a:xfrm>
          <a:prstGeom prst="rect">
            <a:avLst/>
          </a:prstGeom>
        </p:spPr>
      </p:pic>
    </p:spTree>
    <p:extLst>
      <p:ext uri="{BB962C8B-B14F-4D97-AF65-F5344CB8AC3E}">
        <p14:creationId xmlns:p14="http://schemas.microsoft.com/office/powerpoint/2010/main" val="3380598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39E28-6F46-36B1-1697-8F9788477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EEE49-A26F-4A83-4604-E4C53B2787D7}"/>
              </a:ext>
            </a:extLst>
          </p:cNvPr>
          <p:cNvSpPr>
            <a:spLocks noGrp="1"/>
          </p:cNvSpPr>
          <p:nvPr>
            <p:ph type="title"/>
          </p:nvPr>
        </p:nvSpPr>
        <p:spPr>
          <a:xfrm>
            <a:off x="468548" y="1023042"/>
            <a:ext cx="10739642" cy="1877437"/>
          </a:xfrm>
        </p:spPr>
        <p:txBody>
          <a:bodyPr wrap="square" lIns="0" tIns="0" rIns="0" bIns="0" anchor="t">
            <a:spAutoFit/>
          </a:bodyPr>
          <a:lstStyle/>
          <a:p>
            <a:pPr algn="l"/>
            <a:r>
              <a:rPr lang="en-GB" sz="2800" dirty="0">
                <a:solidFill>
                  <a:srgbClr val="32528F"/>
                </a:solidFill>
                <a:highlight>
                  <a:srgbClr val="FFFFFF"/>
                </a:highlight>
                <a:ea typeface="Calibri"/>
                <a:cs typeface="Calibri"/>
              </a:rPr>
              <a:t>Public Health Wales Evaluation Community of Practice (ECOP)</a:t>
            </a:r>
            <a:br>
              <a:rPr lang="en-GB" sz="2800" dirty="0">
                <a:solidFill>
                  <a:srgbClr val="32528F"/>
                </a:solidFill>
                <a:highlight>
                  <a:srgbClr val="FFFFFF"/>
                </a:highlight>
                <a:ea typeface="Calibri"/>
                <a:cs typeface="Calibri"/>
              </a:rPr>
            </a:br>
            <a:r>
              <a:rPr lang="en-GB" sz="1800" dirty="0">
                <a:solidFill>
                  <a:srgbClr val="32528F"/>
                </a:solidFill>
                <a:highlight>
                  <a:srgbClr val="FFFFFF"/>
                </a:highlight>
                <a:latin typeface="Ubuntu Medium" panose="020B0604030602030204" pitchFamily="34" charset="0"/>
                <a:ea typeface="+mn-lt"/>
                <a:cs typeface="+mn-lt"/>
              </a:rPr>
              <a:t>The ECOP is a dedicated platform connecting staff with a shared interest in evaluation and improving public health in Wales. It fosters interaction, collaboration, learning, and knowledge-sharing to enhance individual evaluation skills and collective impact.</a:t>
            </a:r>
            <a:br>
              <a:rPr lang="en-GB" sz="1200" dirty="0">
                <a:solidFill>
                  <a:srgbClr val="32528F"/>
                </a:solidFill>
                <a:latin typeface="Ubuntu Medium" panose="020B0604030602030204" pitchFamily="34" charset="0"/>
              </a:rPr>
            </a:br>
            <a:br>
              <a:rPr lang="en-GB" sz="2800" b="1" i="0" dirty="0">
                <a:solidFill>
                  <a:srgbClr val="32528F"/>
                </a:solidFill>
                <a:effectLst/>
                <a:latin typeface="Ubuntu" panose="020B0504030602030204" pitchFamily="34" charset="0"/>
              </a:rPr>
            </a:br>
            <a:endParaRPr lang="en-GB" sz="1200" dirty="0">
              <a:solidFill>
                <a:srgbClr val="32528F"/>
              </a:solidFill>
              <a:latin typeface="Segoe UI"/>
            </a:endParaRPr>
          </a:p>
        </p:txBody>
      </p:sp>
      <p:sp>
        <p:nvSpPr>
          <p:cNvPr id="3" name="Text Placeholder 2">
            <a:extLst>
              <a:ext uri="{FF2B5EF4-FFF2-40B4-BE49-F238E27FC236}">
                <a16:creationId xmlns:a16="http://schemas.microsoft.com/office/drawing/2014/main" id="{1D6A505A-1B3C-724F-76B3-00FF1BF9ADF6}"/>
              </a:ext>
            </a:extLst>
          </p:cNvPr>
          <p:cNvSpPr>
            <a:spLocks noGrp="1"/>
          </p:cNvSpPr>
          <p:nvPr>
            <p:ph type="body" idx="1"/>
          </p:nvPr>
        </p:nvSpPr>
        <p:spPr>
          <a:xfrm>
            <a:off x="468548" y="2408222"/>
            <a:ext cx="10739642" cy="711733"/>
          </a:xfrm>
        </p:spPr>
        <p:txBody>
          <a:bodyPr wrap="square" lIns="0" tIns="0" rIns="0" bIns="0" anchor="t">
            <a:spAutoFit/>
          </a:bodyPr>
          <a:lstStyle/>
          <a:p>
            <a:pPr algn="l"/>
            <a:endParaRPr lang="en-GB" sz="1600" b="0" i="0">
              <a:solidFill>
                <a:srgbClr val="32528F"/>
              </a:solidFill>
              <a:effectLst/>
              <a:latin typeface="Ubuntu"/>
            </a:endParaRPr>
          </a:p>
          <a:p>
            <a:endParaRPr lang="en-GB" sz="1600">
              <a:solidFill>
                <a:srgbClr val="002060"/>
              </a:solidFill>
            </a:endParaRPr>
          </a:p>
          <a:p>
            <a:endParaRPr lang="en-GB"/>
          </a:p>
        </p:txBody>
      </p:sp>
      <p:sp>
        <p:nvSpPr>
          <p:cNvPr id="4" name="TextBox 3">
            <a:extLst>
              <a:ext uri="{FF2B5EF4-FFF2-40B4-BE49-F238E27FC236}">
                <a16:creationId xmlns:a16="http://schemas.microsoft.com/office/drawing/2014/main" id="{96741965-4F78-00DA-63AF-96498C47E471}"/>
              </a:ext>
            </a:extLst>
          </p:cNvPr>
          <p:cNvSpPr txBox="1"/>
          <p:nvPr/>
        </p:nvSpPr>
        <p:spPr>
          <a:xfrm>
            <a:off x="380980" y="2305766"/>
            <a:ext cx="7285644"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GB" sz="1200" dirty="0">
              <a:solidFill>
                <a:srgbClr val="32528F"/>
              </a:solidFill>
              <a:highlight>
                <a:srgbClr val="FFFFFF"/>
              </a:highlight>
              <a:latin typeface="Ubuntu"/>
              <a:ea typeface="+mn-lt"/>
              <a:cs typeface="+mn-lt"/>
            </a:endParaRPr>
          </a:p>
          <a:p>
            <a:pPr algn="just"/>
            <a:r>
              <a:rPr lang="en-GB" sz="1200" b="1" dirty="0">
                <a:solidFill>
                  <a:srgbClr val="32528F"/>
                </a:solidFill>
                <a:highlight>
                  <a:srgbClr val="FFFFFF"/>
                </a:highlight>
                <a:latin typeface="Ubuntu"/>
                <a:ea typeface="+mn-lt"/>
                <a:cs typeface="+mn-lt"/>
              </a:rPr>
              <a:t>Our Goals:</a:t>
            </a:r>
          </a:p>
          <a:p>
            <a:pPr algn="just"/>
            <a:endParaRPr lang="en-GB" sz="1200" dirty="0">
              <a:solidFill>
                <a:srgbClr val="32528F"/>
              </a:solidFill>
              <a:latin typeface="Ubuntu"/>
            </a:endParaRPr>
          </a:p>
          <a:p>
            <a:pPr marL="285750" indent="-285750" algn="just">
              <a:buFont typeface="Arial"/>
              <a:buChar char="•"/>
            </a:pPr>
            <a:r>
              <a:rPr lang="en-GB" sz="1200" b="1" dirty="0">
                <a:solidFill>
                  <a:srgbClr val="E0598B"/>
                </a:solidFill>
                <a:highlight>
                  <a:srgbClr val="FFFFFF"/>
                </a:highlight>
                <a:latin typeface="Ubuntu"/>
                <a:ea typeface="+mn-lt"/>
                <a:cs typeface="+mn-lt"/>
              </a:rPr>
              <a:t>Connect &amp; Collaborate:</a:t>
            </a:r>
            <a:r>
              <a:rPr lang="en-GB" sz="1200" dirty="0">
                <a:solidFill>
                  <a:srgbClr val="E0598B"/>
                </a:solidFill>
                <a:highlight>
                  <a:srgbClr val="FFFFFF"/>
                </a:highlight>
                <a:latin typeface="Ubuntu"/>
                <a:ea typeface="+mn-lt"/>
                <a:cs typeface="+mn-lt"/>
              </a:rPr>
              <a:t> </a:t>
            </a:r>
            <a:r>
              <a:rPr lang="en-GB" sz="1200" dirty="0">
                <a:solidFill>
                  <a:srgbClr val="32528F"/>
                </a:solidFill>
                <a:highlight>
                  <a:srgbClr val="FFFFFF"/>
                </a:highlight>
                <a:latin typeface="Ubuntu"/>
                <a:ea typeface="+mn-lt"/>
                <a:cs typeface="+mn-lt"/>
              </a:rPr>
              <a:t>Build a peer network for communication, support, and joint working via SharePoint, Teams, and Yammer.</a:t>
            </a:r>
            <a:endParaRPr lang="en-GB" sz="1200" dirty="0">
              <a:solidFill>
                <a:srgbClr val="32528F"/>
              </a:solidFill>
              <a:latin typeface="Ubuntu"/>
            </a:endParaRPr>
          </a:p>
          <a:p>
            <a:pPr marL="285750" indent="-285750" algn="just">
              <a:buFont typeface="Arial"/>
              <a:buChar char="•"/>
            </a:pPr>
            <a:r>
              <a:rPr lang="en-GB" sz="1200" b="1" dirty="0">
                <a:solidFill>
                  <a:srgbClr val="E0598B"/>
                </a:solidFill>
                <a:highlight>
                  <a:srgbClr val="FFFFFF"/>
                </a:highlight>
                <a:latin typeface="Ubuntu"/>
                <a:ea typeface="+mn-lt"/>
                <a:cs typeface="+mn-lt"/>
              </a:rPr>
              <a:t>Learn &amp; Share:</a:t>
            </a:r>
            <a:r>
              <a:rPr lang="en-GB" sz="1200" dirty="0">
                <a:solidFill>
                  <a:srgbClr val="E0598B"/>
                </a:solidFill>
                <a:highlight>
                  <a:srgbClr val="FFFFFF"/>
                </a:highlight>
                <a:latin typeface="Ubuntu"/>
                <a:ea typeface="+mn-lt"/>
                <a:cs typeface="+mn-lt"/>
              </a:rPr>
              <a:t> </a:t>
            </a:r>
            <a:r>
              <a:rPr lang="en-GB" sz="1200" dirty="0">
                <a:solidFill>
                  <a:srgbClr val="32528F"/>
                </a:solidFill>
                <a:highlight>
                  <a:srgbClr val="FFFFFF"/>
                </a:highlight>
                <a:latin typeface="Ubuntu"/>
                <a:ea typeface="+mn-lt"/>
                <a:cs typeface="+mn-lt"/>
              </a:rPr>
              <a:t>Provide access to evaluation resources, events, and forums to exchange expertise, best practices, and experiences.</a:t>
            </a:r>
            <a:endParaRPr lang="en-GB" sz="1200" dirty="0">
              <a:solidFill>
                <a:srgbClr val="32528F"/>
              </a:solidFill>
              <a:latin typeface="Ubuntu"/>
            </a:endParaRPr>
          </a:p>
          <a:p>
            <a:pPr marL="285750" indent="-285750" algn="just">
              <a:buFont typeface="Arial"/>
              <a:buChar char="•"/>
            </a:pPr>
            <a:r>
              <a:rPr lang="en-GB" sz="1200" b="1" dirty="0">
                <a:solidFill>
                  <a:srgbClr val="E0598B"/>
                </a:solidFill>
                <a:highlight>
                  <a:srgbClr val="FFFFFF"/>
                </a:highlight>
                <a:latin typeface="Ubuntu"/>
                <a:ea typeface="+mn-lt"/>
                <a:cs typeface="+mn-lt"/>
              </a:rPr>
              <a:t>Do &amp; Learn Together:</a:t>
            </a:r>
            <a:r>
              <a:rPr lang="en-GB" sz="1200" dirty="0">
                <a:solidFill>
                  <a:srgbClr val="E0598B"/>
                </a:solidFill>
                <a:highlight>
                  <a:srgbClr val="FFFFFF"/>
                </a:highlight>
                <a:latin typeface="Ubuntu"/>
                <a:ea typeface="+mn-lt"/>
                <a:cs typeface="+mn-lt"/>
              </a:rPr>
              <a:t> </a:t>
            </a:r>
            <a:r>
              <a:rPr lang="en-GB" sz="1200" dirty="0">
                <a:solidFill>
                  <a:srgbClr val="32528F"/>
                </a:solidFill>
                <a:highlight>
                  <a:srgbClr val="FFFFFF"/>
                </a:highlight>
                <a:latin typeface="Ubuntu"/>
                <a:ea typeface="+mn-lt"/>
                <a:cs typeface="+mn-lt"/>
              </a:rPr>
              <a:t>Create an active environment for conducting and learning about evaluations, supported by the Central Evaluation Team and shared organisational knowledge.</a:t>
            </a:r>
            <a:endParaRPr lang="en-GB" sz="1200" dirty="0">
              <a:solidFill>
                <a:srgbClr val="32528F"/>
              </a:solidFill>
              <a:latin typeface="Ubuntu"/>
            </a:endParaRPr>
          </a:p>
          <a:p>
            <a:pPr marL="285750" indent="-285750" algn="just">
              <a:buFont typeface="Arial"/>
              <a:buChar char="•"/>
            </a:pPr>
            <a:endParaRPr lang="en-GB" sz="1200" dirty="0">
              <a:solidFill>
                <a:srgbClr val="32528F"/>
              </a:solidFill>
              <a:highlight>
                <a:srgbClr val="FFFFFF"/>
              </a:highlight>
              <a:latin typeface="Ubuntu"/>
              <a:ea typeface="+mn-lt"/>
              <a:cs typeface="+mn-lt"/>
            </a:endParaRPr>
          </a:p>
          <a:p>
            <a:pPr algn="just"/>
            <a:r>
              <a:rPr lang="en-GB" sz="1200" b="1" dirty="0">
                <a:solidFill>
                  <a:srgbClr val="32528F"/>
                </a:solidFill>
                <a:highlight>
                  <a:srgbClr val="FFFFFF"/>
                </a:highlight>
                <a:latin typeface="Ubuntu"/>
                <a:ea typeface="+mn-lt"/>
                <a:cs typeface="+mn-lt"/>
              </a:rPr>
              <a:t>Progress Since March 2023:</a:t>
            </a:r>
          </a:p>
          <a:p>
            <a:pPr algn="just"/>
            <a:endParaRPr lang="en-GB" sz="1200" dirty="0">
              <a:solidFill>
                <a:srgbClr val="32528F"/>
              </a:solidFill>
              <a:latin typeface="Ubuntu"/>
            </a:endParaRPr>
          </a:p>
          <a:p>
            <a:pPr marL="285750" indent="-285750" algn="just">
              <a:buFont typeface="Arial"/>
              <a:buChar char="•"/>
            </a:pPr>
            <a:r>
              <a:rPr lang="en-GB" sz="1200" dirty="0">
                <a:solidFill>
                  <a:srgbClr val="32528F"/>
                </a:solidFill>
                <a:highlight>
                  <a:srgbClr val="FFFFFF"/>
                </a:highlight>
                <a:latin typeface="Ubuntu"/>
                <a:ea typeface="+mn-lt"/>
                <a:cs typeface="+mn-lt"/>
              </a:rPr>
              <a:t>Hosted 5 webinars with 70–100 attendees each, featuring expert guest speakers.</a:t>
            </a:r>
            <a:endParaRPr lang="en-GB" sz="1200" dirty="0">
              <a:solidFill>
                <a:srgbClr val="32528F"/>
              </a:solidFill>
              <a:latin typeface="Ubuntu"/>
            </a:endParaRPr>
          </a:p>
          <a:p>
            <a:pPr marL="285750" indent="-285750" algn="just">
              <a:buFont typeface="Arial"/>
              <a:buChar char="•"/>
            </a:pPr>
            <a:r>
              <a:rPr lang="en-GB" sz="1200" dirty="0">
                <a:solidFill>
                  <a:srgbClr val="32528F"/>
                </a:solidFill>
                <a:highlight>
                  <a:srgbClr val="FFFFFF"/>
                </a:highlight>
                <a:latin typeface="Ubuntu"/>
                <a:ea typeface="+mn-lt"/>
                <a:cs typeface="+mn-lt"/>
              </a:rPr>
              <a:t>Grown to nearly 350 members across Public Health Wales and Local Public Health Teams.</a:t>
            </a:r>
            <a:endParaRPr lang="en-GB" sz="1200" dirty="0">
              <a:solidFill>
                <a:srgbClr val="32528F"/>
              </a:solidFill>
              <a:latin typeface="Ubuntu"/>
            </a:endParaRPr>
          </a:p>
          <a:p>
            <a:pPr marL="285750" indent="-285750" algn="just">
              <a:buFont typeface="Arial"/>
              <a:buChar char="•"/>
            </a:pPr>
            <a:r>
              <a:rPr lang="en-GB" sz="1200" dirty="0">
                <a:solidFill>
                  <a:srgbClr val="32528F"/>
                </a:solidFill>
                <a:highlight>
                  <a:srgbClr val="FFFFFF"/>
                </a:highlight>
                <a:latin typeface="Ubuntu"/>
                <a:ea typeface="+mn-lt"/>
                <a:cs typeface="+mn-lt"/>
              </a:rPr>
              <a:t>Published 10 “Introduction to...” resources on evaluation methods, with positive feedback and more in development.</a:t>
            </a:r>
            <a:endParaRPr lang="en-GB" sz="1200" dirty="0">
              <a:solidFill>
                <a:srgbClr val="32528F"/>
              </a:solidFill>
              <a:latin typeface="Ubuntu"/>
            </a:endParaRPr>
          </a:p>
          <a:p>
            <a:pPr algn="just"/>
            <a:endParaRPr lang="en-GB" sz="1400" dirty="0">
              <a:solidFill>
                <a:srgbClr val="32528F"/>
              </a:solidFill>
              <a:highlight>
                <a:srgbClr val="FFFFFF"/>
              </a:highlight>
              <a:latin typeface="Ubuntu"/>
              <a:cs typeface="Segoe UI"/>
            </a:endParaRPr>
          </a:p>
          <a:p>
            <a:endParaRPr lang="en-US" sz="1200" dirty="0">
              <a:solidFill>
                <a:srgbClr val="32528F"/>
              </a:solidFill>
              <a:highlight>
                <a:srgbClr val="FFFFFF"/>
              </a:highlight>
              <a:latin typeface="Ubuntu"/>
              <a:cs typeface="Segoe UI"/>
            </a:endParaRPr>
          </a:p>
          <a:p>
            <a:pPr algn="just"/>
            <a:endParaRPr lang="en-GB" dirty="0">
              <a:solidFill>
                <a:srgbClr val="32528F"/>
              </a:solidFill>
              <a:highlight>
                <a:srgbClr val="FFFFFF"/>
              </a:highlight>
              <a:latin typeface="Segoe UI"/>
              <a:cs typeface="Segoe UI"/>
            </a:endParaRPr>
          </a:p>
        </p:txBody>
      </p:sp>
      <p:pic>
        <p:nvPicPr>
          <p:cNvPr id="7" name="Picture 6" descr="A person writing in a notebook&#10;&#10;AI-generated content may be incorrect.">
            <a:extLst>
              <a:ext uri="{FF2B5EF4-FFF2-40B4-BE49-F238E27FC236}">
                <a16:creationId xmlns:a16="http://schemas.microsoft.com/office/drawing/2014/main" id="{E244E327-E1B4-7547-E21E-22F416965D86}"/>
              </a:ext>
            </a:extLst>
          </p:cNvPr>
          <p:cNvPicPr>
            <a:picLocks noChangeAspect="1"/>
          </p:cNvPicPr>
          <p:nvPr/>
        </p:nvPicPr>
        <p:blipFill>
          <a:blip r:embed="rId2"/>
          <a:stretch>
            <a:fillRect/>
          </a:stretch>
        </p:blipFill>
        <p:spPr>
          <a:xfrm>
            <a:off x="8085903" y="2764088"/>
            <a:ext cx="3346993" cy="2231406"/>
          </a:xfrm>
          <a:prstGeom prst="rect">
            <a:avLst/>
          </a:prstGeom>
        </p:spPr>
      </p:pic>
    </p:spTree>
    <p:extLst>
      <p:ext uri="{BB962C8B-B14F-4D97-AF65-F5344CB8AC3E}">
        <p14:creationId xmlns:p14="http://schemas.microsoft.com/office/powerpoint/2010/main" val="2186763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658424" y="2053701"/>
            <a:ext cx="5953867" cy="1855992"/>
          </a:xfrm>
          <a:prstGeom prst="rect">
            <a:avLst/>
          </a:prstGeom>
        </p:spPr>
        <p:txBody>
          <a:bodyPr vert="horz" wrap="square" lIns="0" tIns="9242" rIns="0" bIns="0" rtlCol="0" anchor="t">
            <a:spAutoFit/>
          </a:bodyPr>
          <a:lstStyle/>
          <a:p>
            <a:pPr marL="7620">
              <a:spcBef>
                <a:spcPts val="73"/>
              </a:spcBef>
            </a:pPr>
            <a:r>
              <a:rPr lang="en-GB" sz="6000" dirty="0">
                <a:solidFill>
                  <a:schemeClr val="bg1"/>
                </a:solidFill>
                <a:latin typeface="Ubuntu" panose="020B0504030602030204" pitchFamily="34" charset="0"/>
              </a:rPr>
              <a:t>PHW Research – future plans</a:t>
            </a:r>
            <a:endParaRPr lang="en-US" sz="4850" dirty="0">
              <a:latin typeface="Ubuntu" panose="020B0504030602030204" pitchFamily="34" charset="0"/>
            </a:endParaRPr>
          </a:p>
        </p:txBody>
      </p:sp>
    </p:spTree>
    <p:extLst>
      <p:ext uri="{BB962C8B-B14F-4D97-AF65-F5344CB8AC3E}">
        <p14:creationId xmlns:p14="http://schemas.microsoft.com/office/powerpoint/2010/main" val="3503016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8B100-1484-7FD3-BD91-72ED83861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89A59F-5523-FA1F-ADEC-144B34FEA0E7}"/>
              </a:ext>
            </a:extLst>
          </p:cNvPr>
          <p:cNvSpPr>
            <a:spLocks noGrp="1"/>
          </p:cNvSpPr>
          <p:nvPr>
            <p:ph type="title"/>
          </p:nvPr>
        </p:nvSpPr>
        <p:spPr>
          <a:xfrm>
            <a:off x="404540" y="1008813"/>
            <a:ext cx="10739642" cy="1107996"/>
          </a:xfrm>
        </p:spPr>
        <p:txBody>
          <a:bodyPr wrap="square" lIns="0" tIns="0" rIns="0" bIns="0" anchor="t">
            <a:spAutoFit/>
          </a:bodyPr>
          <a:lstStyle/>
          <a:p>
            <a:r>
              <a:rPr lang="en-GB" sz="3600" dirty="0">
                <a:solidFill>
                  <a:srgbClr val="32528F"/>
                </a:solidFill>
                <a:cs typeface="Arial"/>
              </a:rPr>
              <a:t>Future strategic aims and objectives</a:t>
            </a:r>
            <a:br>
              <a:rPr lang="en-GB" sz="3600" b="1" i="0" dirty="0">
                <a:solidFill>
                  <a:srgbClr val="32528F"/>
                </a:solidFill>
                <a:effectLst/>
                <a:latin typeface="Ubuntu" panose="020B0504030602030204" pitchFamily="34" charset="0"/>
              </a:rPr>
            </a:br>
            <a:endParaRPr lang="en-GB" sz="3600" dirty="0">
              <a:solidFill>
                <a:srgbClr val="32528F"/>
              </a:solidFill>
            </a:endParaRPr>
          </a:p>
        </p:txBody>
      </p:sp>
      <p:sp>
        <p:nvSpPr>
          <p:cNvPr id="3" name="Text Placeholder 2">
            <a:extLst>
              <a:ext uri="{FF2B5EF4-FFF2-40B4-BE49-F238E27FC236}">
                <a16:creationId xmlns:a16="http://schemas.microsoft.com/office/drawing/2014/main" id="{EF87E920-00E2-0BE6-FF25-FD46E7950A32}"/>
              </a:ext>
            </a:extLst>
          </p:cNvPr>
          <p:cNvSpPr>
            <a:spLocks noGrp="1"/>
          </p:cNvSpPr>
          <p:nvPr>
            <p:ph type="body" idx="1"/>
          </p:nvPr>
        </p:nvSpPr>
        <p:spPr>
          <a:xfrm>
            <a:off x="468548" y="2408222"/>
            <a:ext cx="10739642" cy="711733"/>
          </a:xfrm>
        </p:spPr>
        <p:txBody>
          <a:bodyPr wrap="square" lIns="0" tIns="0" rIns="0" bIns="0" anchor="t">
            <a:spAutoFit/>
          </a:bodyPr>
          <a:lstStyle/>
          <a:p>
            <a:pPr algn="l"/>
            <a:endParaRPr lang="en-GB" sz="1600" b="0" i="0">
              <a:solidFill>
                <a:srgbClr val="32528F"/>
              </a:solidFill>
              <a:effectLst/>
              <a:latin typeface="Ubuntu"/>
            </a:endParaRPr>
          </a:p>
          <a:p>
            <a:endParaRPr lang="en-GB" sz="1600">
              <a:solidFill>
                <a:srgbClr val="002060"/>
              </a:solidFill>
            </a:endParaRPr>
          </a:p>
          <a:p>
            <a:endParaRPr lang="en-GB"/>
          </a:p>
        </p:txBody>
      </p:sp>
      <p:sp>
        <p:nvSpPr>
          <p:cNvPr id="4" name="TextBox 3">
            <a:extLst>
              <a:ext uri="{FF2B5EF4-FFF2-40B4-BE49-F238E27FC236}">
                <a16:creationId xmlns:a16="http://schemas.microsoft.com/office/drawing/2014/main" id="{45C601B1-1935-7F8E-D8DA-7BE6478A39AD}"/>
              </a:ext>
            </a:extLst>
          </p:cNvPr>
          <p:cNvSpPr txBox="1"/>
          <p:nvPr/>
        </p:nvSpPr>
        <p:spPr>
          <a:xfrm>
            <a:off x="314183" y="1426534"/>
            <a:ext cx="10739642" cy="43806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694"/>
              </a:lnSpc>
            </a:pPr>
            <a:r>
              <a:rPr lang="en-GB" b="1" dirty="0">
                <a:solidFill>
                  <a:srgbClr val="32528F"/>
                </a:solidFill>
                <a:latin typeface="Ubuntu Medium" panose="020B0604030602030204" pitchFamily="34" charset="0"/>
                <a:cs typeface="Segoe UI"/>
              </a:rPr>
              <a:t>A key area for PHW development in 2025 is to increase our systems leadership</a:t>
            </a:r>
          </a:p>
          <a:p>
            <a:pPr>
              <a:lnSpc>
                <a:spcPts val="3694"/>
              </a:lnSpc>
            </a:pPr>
            <a:endParaRPr lang="en-GB" b="1" dirty="0">
              <a:solidFill>
                <a:srgbClr val="32528F"/>
              </a:solidFill>
              <a:latin typeface="Ubuntu Medium" panose="020B0604030602030204" pitchFamily="34" charset="0"/>
              <a:ea typeface="Verdana"/>
              <a:cs typeface="Segoe UI"/>
            </a:endParaRPr>
          </a:p>
          <a:p>
            <a:r>
              <a:rPr lang="en-US" sz="1200" dirty="0">
                <a:solidFill>
                  <a:srgbClr val="32528F"/>
                </a:solidFill>
                <a:latin typeface="Ubuntu"/>
                <a:ea typeface="+mn-lt"/>
                <a:cs typeface="+mn-lt"/>
              </a:rPr>
              <a:t>To advance Applied Public Health (APH) in Wales, collaboration with WIN, HCRW, and Higher Education Institutions (HEIs) will be key in shaping both the vision and its implementation. A strategic approach will involve broadening HEI partnerships across Wales through a series of workshops in Autumn 2025, aligning with Public Health Wales (PHW) priorities. Additionally, strengthening academic connections by developing PhD and joint opportunities with Bangor University and other institutions will ensure research efforts support PHW’s objectives.</a:t>
            </a:r>
            <a:endParaRPr lang="en-US" sz="1200" dirty="0">
              <a:solidFill>
                <a:srgbClr val="32528F"/>
              </a:solidFill>
              <a:latin typeface="Ubuntu"/>
              <a:ea typeface="Verdana"/>
            </a:endParaRPr>
          </a:p>
          <a:p>
            <a:endParaRPr lang="en-US" sz="1200" dirty="0">
              <a:solidFill>
                <a:srgbClr val="32528F"/>
              </a:solidFill>
              <a:latin typeface="Ubuntu"/>
              <a:ea typeface="+mn-lt"/>
              <a:cs typeface="+mn-lt"/>
            </a:endParaRPr>
          </a:p>
          <a:p>
            <a:r>
              <a:rPr lang="en-US" sz="1200" dirty="0">
                <a:solidFill>
                  <a:srgbClr val="32528F"/>
                </a:solidFill>
                <a:latin typeface="Ubuntu"/>
                <a:ea typeface="+mn-lt"/>
                <a:cs typeface="+mn-lt"/>
              </a:rPr>
              <a:t>Efforts will also focus on influencing funders and maximizing impact, beginning with initial discussions with UKRI PHI to integrate Wales into ongoing funded programs. New collaborations will be fostered, including PHW R&amp;E and WAST working together on an NIHR bid, as well as engaging with Our Future Health and WHO CC in the digital health sphere. Addressing climate change through research will be a priority, facilitated by a new role within PHW and WIN.</a:t>
            </a:r>
            <a:endParaRPr lang="en-US" sz="1200" dirty="0">
              <a:solidFill>
                <a:srgbClr val="32528F"/>
              </a:solidFill>
              <a:latin typeface="Ubuntu"/>
              <a:ea typeface="Calibri"/>
              <a:cs typeface="Calibri"/>
            </a:endParaRPr>
          </a:p>
          <a:p>
            <a:pPr>
              <a:buFont typeface="Arial"/>
              <a:buChar char="•"/>
            </a:pPr>
            <a:endParaRPr lang="en-US" sz="1200" dirty="0">
              <a:solidFill>
                <a:srgbClr val="32528F"/>
              </a:solidFill>
              <a:latin typeface="Ubuntu"/>
              <a:ea typeface="+mn-lt"/>
              <a:cs typeface="+mn-lt"/>
            </a:endParaRPr>
          </a:p>
          <a:p>
            <a:r>
              <a:rPr lang="en-US" sz="1200" dirty="0">
                <a:solidFill>
                  <a:srgbClr val="32528F"/>
                </a:solidFill>
                <a:latin typeface="Ubuntu"/>
                <a:ea typeface="+mn-lt"/>
                <a:cs typeface="+mn-lt"/>
              </a:rPr>
              <a:t>Another key focus will be nurturing principal investigators (PIs) across the </a:t>
            </a:r>
            <a:r>
              <a:rPr lang="en-US" sz="1200" dirty="0" err="1">
                <a:solidFill>
                  <a:srgbClr val="32528F"/>
                </a:solidFill>
                <a:latin typeface="Ubuntu"/>
                <a:ea typeface="+mn-lt"/>
                <a:cs typeface="+mn-lt"/>
              </a:rPr>
              <a:t>organisation</a:t>
            </a:r>
            <a:r>
              <a:rPr lang="en-US" sz="1200" dirty="0">
                <a:solidFill>
                  <a:srgbClr val="32528F"/>
                </a:solidFill>
                <a:latin typeface="Ubuntu"/>
                <a:ea typeface="+mn-lt"/>
                <a:cs typeface="+mn-lt"/>
              </a:rPr>
              <a:t> while strengthening research opportunities within NHS and PHW. To enhance the quality of research and evaluation (R&amp;E), emphasis will be placed on Patient and Public Involvement and Engagement (PPIE), ensuring alignment with PHW's engagement strategy and increasing visibility through improved communication channels, such as PHW’s updated website.</a:t>
            </a:r>
            <a:endParaRPr lang="en-US" sz="1200" dirty="0">
              <a:solidFill>
                <a:srgbClr val="32528F"/>
              </a:solidFill>
              <a:latin typeface="Ubuntu"/>
              <a:ea typeface="Calibri"/>
              <a:cs typeface="Calibri"/>
            </a:endParaRPr>
          </a:p>
          <a:p>
            <a:pPr>
              <a:lnSpc>
                <a:spcPts val="1526"/>
              </a:lnSpc>
            </a:pPr>
            <a:endParaRPr lang="en-US" sz="1100" dirty="0">
              <a:solidFill>
                <a:srgbClr val="32528F"/>
              </a:solidFill>
              <a:latin typeface="Ubuntu"/>
              <a:ea typeface="Verdana"/>
              <a:cs typeface="Segoe UI"/>
            </a:endParaRPr>
          </a:p>
          <a:p>
            <a:pPr>
              <a:lnSpc>
                <a:spcPts val="1526"/>
              </a:lnSpc>
            </a:pPr>
            <a:endParaRPr lang="en-US" sz="1100" dirty="0">
              <a:solidFill>
                <a:srgbClr val="32528F"/>
              </a:solidFill>
              <a:latin typeface="Ubuntu"/>
              <a:ea typeface="Verdana"/>
            </a:endParaRPr>
          </a:p>
          <a:p>
            <a:pPr>
              <a:lnSpc>
                <a:spcPts val="1457"/>
              </a:lnSpc>
            </a:pPr>
            <a:endParaRPr lang="en-US" sz="1100" dirty="0">
              <a:solidFill>
                <a:srgbClr val="32528F"/>
              </a:solidFill>
              <a:latin typeface="Ubuntu"/>
              <a:ea typeface="Calibri"/>
              <a:cs typeface="Calibri"/>
            </a:endParaRPr>
          </a:p>
          <a:p>
            <a:pPr>
              <a:lnSpc>
                <a:spcPts val="1457"/>
              </a:lnSpc>
            </a:pPr>
            <a:endParaRPr lang="en-US" sz="1100" dirty="0">
              <a:latin typeface="Ubuntu"/>
              <a:ea typeface="Calibri"/>
              <a:cs typeface="Calibri"/>
            </a:endParaRPr>
          </a:p>
          <a:p>
            <a:endParaRPr lang="en-US" sz="1100" dirty="0">
              <a:latin typeface="Ubuntu"/>
              <a:cs typeface="Segoe UI"/>
            </a:endParaRPr>
          </a:p>
        </p:txBody>
      </p:sp>
    </p:spTree>
    <p:extLst>
      <p:ext uri="{BB962C8B-B14F-4D97-AF65-F5344CB8AC3E}">
        <p14:creationId xmlns:p14="http://schemas.microsoft.com/office/powerpoint/2010/main" val="2947188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4903" y="1799303"/>
            <a:ext cx="5997678" cy="3460405"/>
          </a:xfrm>
          <a:prstGeom prst="rect">
            <a:avLst/>
          </a:prstGeom>
        </p:spPr>
        <p:txBody>
          <a:bodyPr vert="horz" wrap="square" lIns="0" tIns="9242" rIns="0" bIns="0" rtlCol="0" anchor="t">
            <a:spAutoFit/>
          </a:bodyPr>
          <a:lstStyle/>
          <a:p>
            <a:pPr marL="7620">
              <a:spcBef>
                <a:spcPts val="1164"/>
              </a:spcBef>
            </a:pPr>
            <a:r>
              <a:rPr lang="en-GB" sz="4000" dirty="0">
                <a:solidFill>
                  <a:schemeClr val="bg1"/>
                </a:solidFill>
              </a:rPr>
              <a:t>Gweithio gyda'n gilydd </a:t>
            </a:r>
            <a:br>
              <a:rPr lang="en-GB" sz="4000" dirty="0"/>
            </a:br>
            <a:r>
              <a:rPr lang="en-GB" sz="4000" dirty="0" err="1">
                <a:solidFill>
                  <a:schemeClr val="bg1"/>
                </a:solidFill>
              </a:rPr>
              <a:t>i</a:t>
            </a:r>
            <a:r>
              <a:rPr lang="en-GB" sz="4000" dirty="0">
                <a:solidFill>
                  <a:schemeClr val="bg1"/>
                </a:solidFill>
              </a:rPr>
              <a:t> greu Cymru </a:t>
            </a:r>
            <a:r>
              <a:rPr lang="en-GB" sz="4000" dirty="0" err="1">
                <a:solidFill>
                  <a:schemeClr val="bg1"/>
                </a:solidFill>
              </a:rPr>
              <a:t>iachach</a:t>
            </a:r>
            <a:br>
              <a:rPr lang="en-GB" sz="4000" dirty="0"/>
            </a:br>
            <a:br>
              <a:rPr lang="en-GB" sz="4000" dirty="0"/>
            </a:br>
            <a:r>
              <a:rPr lang="en-GB" sz="4000" dirty="0">
                <a:solidFill>
                  <a:schemeClr val="bg1"/>
                </a:solidFill>
              </a:rPr>
              <a:t>Working together</a:t>
            </a:r>
            <a:br>
              <a:rPr lang="en-GB" sz="4000" dirty="0"/>
            </a:br>
            <a:r>
              <a:rPr lang="en-GB" sz="4000" dirty="0">
                <a:solidFill>
                  <a:schemeClr val="bg1"/>
                </a:solidFill>
              </a:rPr>
              <a:t>for a healthier Wales</a:t>
            </a:r>
            <a:br>
              <a:rPr lang="en-GB" sz="2400" b="0" dirty="0"/>
            </a:br>
            <a:endParaRPr lang="en-GB" sz="2426" b="0" dirty="0"/>
          </a:p>
        </p:txBody>
      </p:sp>
    </p:spTree>
    <p:extLst>
      <p:ext uri="{BB962C8B-B14F-4D97-AF65-F5344CB8AC3E}">
        <p14:creationId xmlns:p14="http://schemas.microsoft.com/office/powerpoint/2010/main" val="220513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8" y="1120131"/>
            <a:ext cx="10908289" cy="1680075"/>
          </a:xfrm>
        </p:spPr>
        <p:txBody>
          <a:bodyPr wrap="square" lIns="0" tIns="0" rIns="0" bIns="0" anchor="t">
            <a:spAutoFit/>
          </a:bodyPr>
          <a:lstStyle/>
          <a:p>
            <a:pPr algn="l"/>
            <a:r>
              <a:rPr lang="en-GB" sz="3600" dirty="0"/>
              <a:t>Public Health Wales Areas of Research and Evaluation Interest</a:t>
            </a:r>
            <a:br>
              <a:rPr lang="en-GB" sz="3600" b="0" dirty="0"/>
            </a:br>
            <a:endParaRPr lang="en-GB" dirty="0"/>
          </a:p>
        </p:txBody>
      </p:sp>
      <p:sp>
        <p:nvSpPr>
          <p:cNvPr id="3" name="Text Placeholder 2"/>
          <p:cNvSpPr>
            <a:spLocks noGrp="1"/>
          </p:cNvSpPr>
          <p:nvPr>
            <p:ph type="body" idx="1"/>
          </p:nvPr>
        </p:nvSpPr>
        <p:spPr>
          <a:xfrm>
            <a:off x="468548" y="2440044"/>
            <a:ext cx="7714399" cy="2989280"/>
          </a:xfrm>
        </p:spPr>
        <p:txBody>
          <a:bodyPr wrap="square" lIns="0" tIns="0" rIns="0" bIns="0" anchor="t">
            <a:spAutoFit/>
          </a:bodyPr>
          <a:lstStyle/>
          <a:p>
            <a:r>
              <a:rPr lang="en-GB" sz="1200" dirty="0">
                <a:solidFill>
                  <a:srgbClr val="32528F"/>
                </a:solidFill>
                <a:latin typeface="Ubuntu"/>
              </a:rPr>
              <a:t>We have published our </a:t>
            </a:r>
            <a:r>
              <a:rPr lang="en-GB" sz="1200" b="1" dirty="0">
                <a:solidFill>
                  <a:srgbClr val="E0598B"/>
                </a:solidFill>
                <a:latin typeface="Ubuntu"/>
                <a:hlinkClick r:id="rId2">
                  <a:extLst>
                    <a:ext uri="{A12FA001-AC4F-418D-AE19-62706E023703}">
                      <ahyp:hlinkClr xmlns:ahyp="http://schemas.microsoft.com/office/drawing/2018/hyperlinkcolor" val="tx"/>
                    </a:ext>
                  </a:extLst>
                </a:hlinkClick>
              </a:rPr>
              <a:t>Areas of Research and Evaluation (R&amp;E) Interest </a:t>
            </a:r>
            <a:r>
              <a:rPr lang="en-GB" sz="1200" dirty="0">
                <a:solidFill>
                  <a:srgbClr val="32528F"/>
                </a:solidFill>
                <a:latin typeface="Ubuntu"/>
              </a:rPr>
              <a:t>which lists the research questions we are interested in learning more about in relation to our six strategic priorities. This is to enable researchers, funders and collaborators to understand our priorities and focus their efforts to make the biggest impact. </a:t>
            </a:r>
          </a:p>
          <a:p>
            <a:endParaRPr lang="en-GB" sz="1600" dirty="0">
              <a:solidFill>
                <a:srgbClr val="32528F"/>
              </a:solidFill>
              <a:latin typeface="Ubuntu"/>
            </a:endParaRPr>
          </a:p>
          <a:p>
            <a:r>
              <a:rPr lang="en-GB" sz="1600" b="1" dirty="0">
                <a:solidFill>
                  <a:srgbClr val="32528F"/>
                </a:solidFill>
                <a:latin typeface="Ubuntu Medium" panose="020B0604030602030204" pitchFamily="34" charset="0"/>
              </a:rPr>
              <a:t>Why Collaborate With Us?</a:t>
            </a:r>
          </a:p>
          <a:p>
            <a:endParaRPr lang="en-GB" sz="1600" b="1" dirty="0">
              <a:solidFill>
                <a:srgbClr val="32528F"/>
              </a:solidFill>
              <a:latin typeface="Ubuntu"/>
            </a:endParaRPr>
          </a:p>
          <a:p>
            <a:r>
              <a:rPr lang="en-GB" sz="1200" dirty="0">
                <a:solidFill>
                  <a:srgbClr val="32528F"/>
                </a:solidFill>
                <a:latin typeface="Ubuntu"/>
              </a:rPr>
              <a:t>To support partnerships and collaborations with the research community we have a number of research assets, programmes and strengths which are outlined in our </a:t>
            </a:r>
            <a:r>
              <a:rPr lang="en-GB" sz="1200" b="1" dirty="0">
                <a:solidFill>
                  <a:srgbClr val="E0598B"/>
                </a:solidFill>
                <a:latin typeface="Ubuntu"/>
                <a:hlinkClick r:id="rId3">
                  <a:extLst>
                    <a:ext uri="{A12FA001-AC4F-418D-AE19-62706E023703}">
                      <ahyp:hlinkClr xmlns:ahyp="http://schemas.microsoft.com/office/drawing/2018/hyperlinkcolor" val="tx"/>
                    </a:ext>
                  </a:extLst>
                </a:hlinkClick>
              </a:rPr>
              <a:t>R&amp;E Strategy</a:t>
            </a:r>
            <a:r>
              <a:rPr lang="en-GB" sz="1200" b="1" dirty="0">
                <a:solidFill>
                  <a:srgbClr val="E0598B"/>
                </a:solidFill>
                <a:latin typeface="Ubuntu"/>
              </a:rPr>
              <a:t> </a:t>
            </a:r>
            <a:r>
              <a:rPr lang="en-GB" sz="1200" dirty="0">
                <a:solidFill>
                  <a:srgbClr val="32528F"/>
                </a:solidFill>
                <a:latin typeface="Ubuntu"/>
              </a:rPr>
              <a:t>and </a:t>
            </a:r>
            <a:r>
              <a:rPr lang="en-GB" sz="1200" b="1" dirty="0">
                <a:solidFill>
                  <a:srgbClr val="E0598B"/>
                </a:solidFill>
                <a:latin typeface="Ubuntu"/>
                <a:hlinkClick r:id="rId4">
                  <a:extLst>
                    <a:ext uri="{A12FA001-AC4F-418D-AE19-62706E023703}">
                      <ahyp:hlinkClr xmlns:ahyp="http://schemas.microsoft.com/office/drawing/2018/hyperlinkcolor" val="tx"/>
                    </a:ext>
                  </a:extLst>
                </a:hlinkClick>
              </a:rPr>
              <a:t>long-term strategy</a:t>
            </a:r>
            <a:r>
              <a:rPr lang="en-GB" sz="1200" dirty="0">
                <a:solidFill>
                  <a:srgbClr val="32528F"/>
                </a:solidFill>
                <a:latin typeface="Ubuntu"/>
              </a:rPr>
              <a:t>, as well as cross-cutting and enabling areas helping to deliver work within PHW. </a:t>
            </a:r>
          </a:p>
          <a:p>
            <a:endParaRPr lang="en-GB" sz="1200" dirty="0">
              <a:solidFill>
                <a:srgbClr val="32528F"/>
              </a:solidFill>
              <a:latin typeface="Ubuntu"/>
            </a:endParaRPr>
          </a:p>
          <a:p>
            <a:r>
              <a:rPr lang="en-GB" sz="1200" dirty="0">
                <a:solidFill>
                  <a:srgbClr val="32528F"/>
                </a:solidFill>
                <a:latin typeface="Ubuntu"/>
              </a:rPr>
              <a:t>We are keen to discuss and engage with stakeholders including researchers and funders to draw on a wide range of strengths and expertise to address these questions. Please contact the R&amp;E Office for more details.</a:t>
            </a:r>
          </a:p>
          <a:p>
            <a:endParaRPr lang="en-GB" sz="1200" dirty="0">
              <a:solidFill>
                <a:srgbClr val="32528F"/>
              </a:solidFill>
              <a:latin typeface="Ubuntu"/>
            </a:endParaRPr>
          </a:p>
          <a:p>
            <a:r>
              <a:rPr lang="en-GB" sz="1200" dirty="0">
                <a:solidFill>
                  <a:srgbClr val="32528F"/>
                </a:solidFill>
                <a:latin typeface="Ubuntu"/>
              </a:rPr>
              <a:t>These questions are updated on an annual basis.</a:t>
            </a:r>
          </a:p>
          <a:p>
            <a:endParaRPr lang="en-GB" dirty="0"/>
          </a:p>
        </p:txBody>
      </p:sp>
      <p:pic>
        <p:nvPicPr>
          <p:cNvPr id="5" name="Picture 4" descr="image001">
            <a:extLst>
              <a:ext uri="{FF2B5EF4-FFF2-40B4-BE49-F238E27FC236}">
                <a16:creationId xmlns:a16="http://schemas.microsoft.com/office/drawing/2014/main" id="{A10700F0-C295-FFD1-7781-7B70BA0D7556}"/>
              </a:ext>
            </a:extLst>
          </p:cNvPr>
          <p:cNvPicPr>
            <a:picLocks noChangeAspect="1"/>
          </p:cNvPicPr>
          <p:nvPr/>
        </p:nvPicPr>
        <p:blipFill>
          <a:blip r:embed="rId5"/>
          <a:stretch>
            <a:fillRect/>
          </a:stretch>
        </p:blipFill>
        <p:spPr>
          <a:xfrm>
            <a:off x="8182947" y="2043123"/>
            <a:ext cx="3735409" cy="3583717"/>
          </a:xfrm>
          <a:prstGeom prst="rect">
            <a:avLst/>
          </a:prstGeom>
          <a:ln>
            <a:noFill/>
          </a:ln>
        </p:spPr>
      </p:pic>
    </p:spTree>
    <p:extLst>
      <p:ext uri="{BB962C8B-B14F-4D97-AF65-F5344CB8AC3E}">
        <p14:creationId xmlns:p14="http://schemas.microsoft.com/office/powerpoint/2010/main" val="664489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309799" y="6300807"/>
            <a:ext cx="860295" cy="109268"/>
          </a:xfrm>
          <a:prstGeom prst="rect">
            <a:avLst/>
          </a:prstGeom>
        </p:spPr>
        <p:txBody>
          <a:bodyPr vert="horz" wrap="square" lIns="0" tIns="1925" rIns="0" bIns="0" rtlCol="0">
            <a:spAutoFit/>
          </a:bodyPr>
          <a:lstStyle/>
          <a:p>
            <a:pPr marL="7702">
              <a:spcBef>
                <a:spcPts val="15"/>
              </a:spcBef>
            </a:pPr>
            <a:r>
              <a:rPr sz="697" b="1">
                <a:solidFill>
                  <a:srgbClr val="315083"/>
                </a:solidFill>
                <a:latin typeface="Ubuntu"/>
                <a:cs typeface="Ubuntu"/>
              </a:rPr>
              <a:t>Public</a:t>
            </a:r>
            <a:r>
              <a:rPr sz="697" b="1" spc="-6">
                <a:solidFill>
                  <a:srgbClr val="315083"/>
                </a:solidFill>
                <a:latin typeface="Ubuntu"/>
                <a:cs typeface="Ubuntu"/>
              </a:rPr>
              <a:t> </a:t>
            </a:r>
            <a:r>
              <a:rPr sz="697" b="1">
                <a:solidFill>
                  <a:srgbClr val="315083"/>
                </a:solidFill>
                <a:latin typeface="Ubuntu"/>
                <a:cs typeface="Ubuntu"/>
              </a:rPr>
              <a:t>Health </a:t>
            </a:r>
            <a:r>
              <a:rPr sz="697" b="1" spc="-6">
                <a:solidFill>
                  <a:srgbClr val="315083"/>
                </a:solidFill>
                <a:latin typeface="Ubuntu"/>
                <a:cs typeface="Ubuntu"/>
              </a:rPr>
              <a:t>Wales</a:t>
            </a:r>
            <a:endParaRPr sz="697">
              <a:latin typeface="Ubuntu"/>
              <a:cs typeface="Ubuntu"/>
            </a:endParaRPr>
          </a:p>
        </p:txBody>
      </p:sp>
      <p:sp>
        <p:nvSpPr>
          <p:cNvPr id="6" name="object 6"/>
          <p:cNvSpPr txBox="1"/>
          <p:nvPr/>
        </p:nvSpPr>
        <p:spPr>
          <a:xfrm>
            <a:off x="468548" y="2491346"/>
            <a:ext cx="4753186" cy="1619368"/>
          </a:xfrm>
          <a:prstGeom prst="rect">
            <a:avLst/>
          </a:prstGeom>
        </p:spPr>
        <p:txBody>
          <a:bodyPr vert="horz" wrap="square" lIns="0" tIns="7317" rIns="0" bIns="0" rtlCol="0">
            <a:spAutoFit/>
          </a:bodyPr>
          <a:lstStyle/>
          <a:p>
            <a:pPr marL="7702" marR="144028">
              <a:lnSpc>
                <a:spcPct val="100400"/>
              </a:lnSpc>
              <a:spcBef>
                <a:spcPts val="58"/>
              </a:spcBef>
            </a:pPr>
            <a:endParaRPr lang="en-GB" sz="1425">
              <a:solidFill>
                <a:schemeClr val="bg1">
                  <a:lumMod val="50000"/>
                </a:schemeClr>
              </a:solidFill>
              <a:latin typeface="Ubuntu-Light"/>
              <a:cs typeface="Ubuntu-Light"/>
            </a:endParaRPr>
          </a:p>
          <a:p>
            <a:pPr marL="7702" marR="144028">
              <a:lnSpc>
                <a:spcPct val="100400"/>
              </a:lnSpc>
              <a:spcBef>
                <a:spcPts val="58"/>
              </a:spcBef>
            </a:pPr>
            <a:endParaRPr lang="en-GB" sz="1425">
              <a:solidFill>
                <a:schemeClr val="bg1">
                  <a:lumMod val="50000"/>
                </a:schemeClr>
              </a:solidFill>
              <a:latin typeface="Ubuntu-Light"/>
              <a:cs typeface="Ubuntu-Light"/>
            </a:endParaRPr>
          </a:p>
          <a:p>
            <a:pPr marL="7702" marR="144028">
              <a:lnSpc>
                <a:spcPct val="100400"/>
              </a:lnSpc>
              <a:spcBef>
                <a:spcPts val="58"/>
              </a:spcBef>
            </a:pPr>
            <a:endParaRPr lang="en-GB" sz="1425">
              <a:solidFill>
                <a:schemeClr val="bg1">
                  <a:lumMod val="50000"/>
                </a:schemeClr>
              </a:solidFill>
              <a:latin typeface="Ubuntu-Light"/>
              <a:cs typeface="Ubuntu-Light"/>
            </a:endParaRPr>
          </a:p>
          <a:p>
            <a:pPr marL="7702" marR="144028">
              <a:lnSpc>
                <a:spcPct val="100400"/>
              </a:lnSpc>
              <a:spcBef>
                <a:spcPts val="58"/>
              </a:spcBef>
            </a:pPr>
            <a:endParaRPr lang="en-GB" sz="1425">
              <a:solidFill>
                <a:schemeClr val="bg1">
                  <a:lumMod val="50000"/>
                </a:schemeClr>
              </a:solidFill>
              <a:latin typeface="Ubuntu-Light"/>
              <a:cs typeface="Ubuntu-Light"/>
            </a:endParaRPr>
          </a:p>
          <a:p>
            <a:pPr marL="7702" marR="144028">
              <a:lnSpc>
                <a:spcPct val="100400"/>
              </a:lnSpc>
              <a:spcBef>
                <a:spcPts val="58"/>
              </a:spcBef>
            </a:pPr>
            <a:endParaRPr lang="en-GB" sz="1425">
              <a:solidFill>
                <a:schemeClr val="bg1">
                  <a:lumMod val="50000"/>
                </a:schemeClr>
              </a:solidFill>
              <a:latin typeface="Ubuntu-Light"/>
              <a:cs typeface="Ubuntu-Light"/>
            </a:endParaRPr>
          </a:p>
          <a:p>
            <a:pPr marL="7702" marR="144028">
              <a:lnSpc>
                <a:spcPct val="100400"/>
              </a:lnSpc>
              <a:spcBef>
                <a:spcPts val="58"/>
              </a:spcBef>
            </a:pPr>
            <a:endParaRPr lang="en-GB" sz="1425">
              <a:solidFill>
                <a:srgbClr val="7F7F7F"/>
              </a:solidFill>
              <a:latin typeface="Ubuntu-Light"/>
              <a:cs typeface="Ubuntu-Light"/>
            </a:endParaRPr>
          </a:p>
          <a:p>
            <a:pPr marL="7702" marR="144028">
              <a:lnSpc>
                <a:spcPct val="100400"/>
              </a:lnSpc>
              <a:spcBef>
                <a:spcPts val="58"/>
              </a:spcBef>
            </a:pPr>
            <a:endParaRPr sz="1425">
              <a:latin typeface="Ubuntu-Light"/>
              <a:cs typeface="Ubuntu-Light"/>
            </a:endParaRPr>
          </a:p>
        </p:txBody>
      </p:sp>
      <p:sp>
        <p:nvSpPr>
          <p:cNvPr id="9" name="TextBox 8">
            <a:extLst>
              <a:ext uri="{FF2B5EF4-FFF2-40B4-BE49-F238E27FC236}">
                <a16:creationId xmlns:a16="http://schemas.microsoft.com/office/drawing/2014/main" id="{447F4ACD-6542-C8EB-1E3A-D68CAECF10AE}"/>
              </a:ext>
            </a:extLst>
          </p:cNvPr>
          <p:cNvSpPr txBox="1"/>
          <p:nvPr/>
        </p:nvSpPr>
        <p:spPr>
          <a:xfrm>
            <a:off x="468546" y="2491346"/>
            <a:ext cx="4596635" cy="2062103"/>
          </a:xfrm>
          <a:prstGeom prst="rect">
            <a:avLst/>
          </a:prstGeom>
          <a:noFill/>
        </p:spPr>
        <p:txBody>
          <a:bodyPr wrap="square" lIns="91440" tIns="45720" rIns="91440" bIns="45720" anchor="t">
            <a:spAutoFit/>
          </a:bodyPr>
          <a:lstStyle/>
          <a:p>
            <a:r>
              <a:rPr lang="en-GB" sz="1600" b="1" u="none" strike="noStrike" baseline="0" dirty="0">
                <a:solidFill>
                  <a:srgbClr val="32528F"/>
                </a:solidFill>
                <a:latin typeface="Ubuntu"/>
              </a:rPr>
              <a:t>Our staff continue to deliver high quality</a:t>
            </a:r>
            <a:r>
              <a:rPr lang="en-GB" sz="1600" b="1" dirty="0">
                <a:solidFill>
                  <a:srgbClr val="32528F"/>
                </a:solidFill>
                <a:latin typeface="Ubuntu"/>
              </a:rPr>
              <a:t> </a:t>
            </a:r>
            <a:r>
              <a:rPr lang="en-GB" sz="1600" b="1" u="none" strike="noStrike" baseline="0" dirty="0">
                <a:solidFill>
                  <a:srgbClr val="32528F"/>
                </a:solidFill>
                <a:latin typeface="Ubuntu"/>
              </a:rPr>
              <a:t>and innovative research which spans </a:t>
            </a:r>
            <a:r>
              <a:rPr lang="en-GB" sz="1600" b="1" dirty="0">
                <a:solidFill>
                  <a:srgbClr val="32528F"/>
                </a:solidFill>
                <a:latin typeface="Ubuntu"/>
              </a:rPr>
              <a:t>many disciplines</a:t>
            </a:r>
            <a:r>
              <a:rPr lang="en-GB" sz="1600" b="1" u="none" strike="noStrike" baseline="0" dirty="0">
                <a:solidFill>
                  <a:srgbClr val="32528F"/>
                </a:solidFill>
                <a:latin typeface="Ubuntu"/>
              </a:rPr>
              <a:t> in an increasingly competitive</a:t>
            </a:r>
            <a:r>
              <a:rPr lang="en-GB" sz="1600" b="1" dirty="0">
                <a:solidFill>
                  <a:srgbClr val="32528F"/>
                </a:solidFill>
                <a:latin typeface="Ubuntu"/>
              </a:rPr>
              <a:t> </a:t>
            </a:r>
            <a:r>
              <a:rPr lang="en-GB" sz="1600" b="1" u="none" strike="noStrike" baseline="0" dirty="0">
                <a:solidFill>
                  <a:srgbClr val="32528F"/>
                </a:solidFill>
                <a:latin typeface="Ubuntu"/>
              </a:rPr>
              <a:t>funding market. </a:t>
            </a:r>
            <a:endParaRPr lang="en-GB" sz="1600" b="1" u="none" strike="noStrike" baseline="0" dirty="0">
              <a:solidFill>
                <a:srgbClr val="32528F"/>
              </a:solidFill>
              <a:latin typeface="Ubuntu" panose="020B0504030602030204" pitchFamily="34" charset="0"/>
            </a:endParaRPr>
          </a:p>
          <a:p>
            <a:endParaRPr lang="en-GB" sz="1600" b="1" i="1" dirty="0">
              <a:solidFill>
                <a:srgbClr val="32528F"/>
              </a:solidFill>
              <a:latin typeface="Ubuntu" panose="020B0504030602030204" pitchFamily="34" charset="0"/>
            </a:endParaRPr>
          </a:p>
          <a:p>
            <a:r>
              <a:rPr lang="en-GB" sz="1200" b="0" i="0" u="none" strike="noStrike" baseline="0" dirty="0">
                <a:solidFill>
                  <a:srgbClr val="32528F"/>
                </a:solidFill>
                <a:latin typeface="Ubuntu"/>
              </a:rPr>
              <a:t>This has </a:t>
            </a:r>
            <a:r>
              <a:rPr lang="en-GB" sz="1200" dirty="0">
                <a:solidFill>
                  <a:srgbClr val="32528F"/>
                </a:solidFill>
                <a:latin typeface="Ubuntu"/>
              </a:rPr>
              <a:t>demonstrable impact</a:t>
            </a:r>
            <a:r>
              <a:rPr lang="en-GB" sz="1200" b="0" i="0" u="none" strike="noStrike" baseline="0" dirty="0">
                <a:solidFill>
                  <a:srgbClr val="32528F"/>
                </a:solidFill>
                <a:latin typeface="Ubuntu"/>
              </a:rPr>
              <a:t> on population health, policy </a:t>
            </a:r>
            <a:r>
              <a:rPr lang="en-GB" sz="1200" dirty="0">
                <a:solidFill>
                  <a:srgbClr val="32528F"/>
                </a:solidFill>
                <a:latin typeface="Ubuntu"/>
              </a:rPr>
              <a:t>and practice</a:t>
            </a:r>
            <a:r>
              <a:rPr lang="en-GB" sz="1200" b="0" i="0" u="none" strike="noStrike" baseline="0" dirty="0">
                <a:solidFill>
                  <a:srgbClr val="32528F"/>
                </a:solidFill>
                <a:latin typeface="Ubuntu"/>
              </a:rPr>
              <a:t> at national and international level.</a:t>
            </a:r>
            <a:endParaRPr lang="en-GB" sz="1200" dirty="0">
              <a:solidFill>
                <a:srgbClr val="32528F"/>
              </a:solidFill>
              <a:latin typeface="Ubuntu"/>
            </a:endParaRPr>
          </a:p>
          <a:p>
            <a:endParaRPr lang="en-GB" sz="1200" dirty="0">
              <a:solidFill>
                <a:srgbClr val="32528F"/>
              </a:solidFill>
              <a:latin typeface="Ubuntu"/>
            </a:endParaRPr>
          </a:p>
          <a:p>
            <a:r>
              <a:rPr lang="en-GB" sz="1200" b="0" i="0" u="none" strike="noStrike" baseline="0" dirty="0">
                <a:solidFill>
                  <a:srgbClr val="32528F"/>
                </a:solidFill>
                <a:latin typeface="Ubuntu"/>
              </a:rPr>
              <a:t>The diversity of activity undertaken </a:t>
            </a:r>
            <a:r>
              <a:rPr lang="en-GB" sz="1200" dirty="0">
                <a:solidFill>
                  <a:srgbClr val="32528F"/>
                </a:solidFill>
                <a:latin typeface="Ubuntu"/>
              </a:rPr>
              <a:t>is reflected</a:t>
            </a:r>
            <a:r>
              <a:rPr lang="en-GB" sz="1200" b="0" i="0" u="none" strike="noStrike" baseline="0" dirty="0">
                <a:solidFill>
                  <a:srgbClr val="32528F"/>
                </a:solidFill>
                <a:latin typeface="Ubuntu"/>
              </a:rPr>
              <a:t> in this report.</a:t>
            </a:r>
            <a:endParaRPr lang="en-GB" sz="1200" b="1" dirty="0">
              <a:solidFill>
                <a:srgbClr val="002060"/>
              </a:solidFill>
              <a:latin typeface="Ubuntu"/>
            </a:endParaRPr>
          </a:p>
        </p:txBody>
      </p:sp>
      <p:pic>
        <p:nvPicPr>
          <p:cNvPr id="10" name="Picture 9" descr="A toy rocket flying out of the computer">
            <a:extLst>
              <a:ext uri="{FF2B5EF4-FFF2-40B4-BE49-F238E27FC236}">
                <a16:creationId xmlns:a16="http://schemas.microsoft.com/office/drawing/2014/main" id="{56D0440F-8C1A-8972-F737-AA368DE5A4A1}"/>
              </a:ext>
            </a:extLst>
          </p:cNvPr>
          <p:cNvPicPr>
            <a:picLocks noChangeAspect="1"/>
          </p:cNvPicPr>
          <p:nvPr/>
        </p:nvPicPr>
        <p:blipFill>
          <a:blip r:embed="rId2" cstate="hqprint">
            <a:extLst>
              <a:ext uri="{28A0092B-C50C-407E-A947-70E740481C1C}">
                <a14:useLocalDpi xmlns:a14="http://schemas.microsoft.com/office/drawing/2010/main" val="0"/>
              </a:ext>
            </a:extLst>
          </a:blip>
          <a:srcRect l="12305" b="305"/>
          <a:stretch/>
        </p:blipFill>
        <p:spPr>
          <a:xfrm>
            <a:off x="5762940" y="1823931"/>
            <a:ext cx="5512812" cy="3556792"/>
          </a:xfrm>
          <a:prstGeom prst="rect">
            <a:avLst/>
          </a:prstGeom>
        </p:spPr>
      </p:pic>
      <p:sp>
        <p:nvSpPr>
          <p:cNvPr id="4" name="TextBox 3">
            <a:extLst>
              <a:ext uri="{FF2B5EF4-FFF2-40B4-BE49-F238E27FC236}">
                <a16:creationId xmlns:a16="http://schemas.microsoft.com/office/drawing/2014/main" id="{B1FF41FA-A24D-445E-5B13-05D5A41152FE}"/>
              </a:ext>
            </a:extLst>
          </p:cNvPr>
          <p:cNvSpPr txBox="1"/>
          <p:nvPr/>
        </p:nvSpPr>
        <p:spPr>
          <a:xfrm>
            <a:off x="468546" y="1081165"/>
            <a:ext cx="49028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32528F"/>
                </a:solidFill>
                <a:latin typeface="Ubuntu"/>
              </a:rPr>
              <a:t>Undertaking research with impact</a:t>
            </a:r>
            <a:endParaRPr lang="en-US" dirty="0">
              <a:solidFill>
                <a:srgbClr val="32528F"/>
              </a:solidFill>
              <a:ea typeface="Calibri"/>
              <a:cs typeface="Calibri"/>
            </a:endParaRPr>
          </a:p>
        </p:txBody>
      </p:sp>
    </p:spTree>
    <p:extLst>
      <p:ext uri="{BB962C8B-B14F-4D97-AF65-F5344CB8AC3E}">
        <p14:creationId xmlns:p14="http://schemas.microsoft.com/office/powerpoint/2010/main" val="2739389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E903BA-69AC-8F85-A3D2-5484AE47DFFA}"/>
              </a:ext>
            </a:extLst>
          </p:cNvPr>
          <p:cNvSpPr>
            <a:spLocks noGrp="1"/>
          </p:cNvSpPr>
          <p:nvPr>
            <p:ph type="title"/>
          </p:nvPr>
        </p:nvSpPr>
        <p:spPr>
          <a:xfrm>
            <a:off x="468549" y="1039202"/>
            <a:ext cx="6765170" cy="553998"/>
          </a:xfrm>
        </p:spPr>
        <p:txBody>
          <a:bodyPr wrap="square" lIns="0" tIns="0" rIns="0" bIns="0" anchor="t">
            <a:spAutoFit/>
          </a:bodyPr>
          <a:lstStyle/>
          <a:p>
            <a:r>
              <a:rPr lang="en-GB" sz="3600" dirty="0"/>
              <a:t>NHS Studies snapshot</a:t>
            </a:r>
          </a:p>
        </p:txBody>
      </p:sp>
      <p:sp>
        <p:nvSpPr>
          <p:cNvPr id="4" name="Text Placeholder 3">
            <a:extLst>
              <a:ext uri="{FF2B5EF4-FFF2-40B4-BE49-F238E27FC236}">
                <a16:creationId xmlns:a16="http://schemas.microsoft.com/office/drawing/2014/main" id="{705041AA-809D-19D7-0742-09A42FD1759A}"/>
              </a:ext>
            </a:extLst>
          </p:cNvPr>
          <p:cNvSpPr>
            <a:spLocks noGrp="1"/>
          </p:cNvSpPr>
          <p:nvPr>
            <p:ph type="body" idx="1"/>
          </p:nvPr>
        </p:nvSpPr>
        <p:spPr>
          <a:xfrm>
            <a:off x="468549" y="1925846"/>
            <a:ext cx="10705419" cy="6074740"/>
          </a:xfrm>
        </p:spPr>
        <p:txBody>
          <a:bodyPr wrap="square" lIns="0" tIns="0" rIns="0" bIns="0" anchor="t">
            <a:spAutoFit/>
          </a:bodyPr>
          <a:lstStyle/>
          <a:p>
            <a:r>
              <a:rPr lang="en-GB" sz="1200" b="1" u="sng" dirty="0">
                <a:solidFill>
                  <a:srgbClr val="E0598B"/>
                </a:solidFill>
                <a:effectLst/>
                <a:latin typeface="Ubuntu"/>
                <a:ea typeface="Times New Roman" panose="02020603050405020304" pitchFamily="18" charset="0"/>
                <a:cs typeface="Times New Roman"/>
              </a:rPr>
              <a:t>The third study of Infectious Intestinal Disease in the UK (IID3 study) </a:t>
            </a:r>
          </a:p>
          <a:p>
            <a:r>
              <a:rPr lang="en-GB" sz="1200" b="1" dirty="0">
                <a:solidFill>
                  <a:srgbClr val="32528F"/>
                </a:solidFill>
                <a:latin typeface="Ubuntu"/>
              </a:rPr>
              <a:t>IRAS:</a:t>
            </a:r>
            <a:r>
              <a:rPr lang="en-GB" sz="1200" dirty="0">
                <a:solidFill>
                  <a:srgbClr val="32528F"/>
                </a:solidFill>
                <a:latin typeface="Ubuntu"/>
              </a:rPr>
              <a:t> 314268 | </a:t>
            </a:r>
            <a:r>
              <a:rPr lang="en-GB" sz="1200" b="1" dirty="0">
                <a:solidFill>
                  <a:srgbClr val="32528F"/>
                </a:solidFill>
                <a:latin typeface="Ubuntu"/>
              </a:rPr>
              <a:t>PHW Lead:</a:t>
            </a:r>
            <a:r>
              <a:rPr lang="en-GB" sz="1200" dirty="0">
                <a:solidFill>
                  <a:srgbClr val="32528F"/>
                </a:solidFill>
                <a:latin typeface="Ubuntu"/>
              </a:rPr>
              <a:t> Rachel Chalmers </a:t>
            </a:r>
            <a:r>
              <a:rPr lang="en-GB" sz="1200" b="1" dirty="0">
                <a:solidFill>
                  <a:srgbClr val="32528F"/>
                </a:solidFill>
                <a:latin typeface="Ubuntu"/>
              </a:rPr>
              <a:t>Timeline:</a:t>
            </a:r>
            <a:r>
              <a:rPr lang="en-GB" sz="1200" dirty="0">
                <a:solidFill>
                  <a:srgbClr val="32528F"/>
                </a:solidFill>
                <a:latin typeface="Ubuntu"/>
              </a:rPr>
              <a:t> May 2023 – Sept 2026</a:t>
            </a:r>
            <a:endParaRPr lang="en-GB" sz="1200" u="sng" dirty="0">
              <a:solidFill>
                <a:srgbClr val="32528F"/>
              </a:solidFill>
              <a:effectLst/>
              <a:latin typeface="Ubuntu"/>
              <a:ea typeface="Times New Roman" panose="02020603050405020304" pitchFamily="18" charset="0"/>
              <a:cs typeface="Times New Roman" panose="02020603050405020304" pitchFamily="18" charset="0"/>
            </a:endParaRPr>
          </a:p>
          <a:p>
            <a:r>
              <a:rPr lang="en-GB" sz="1200" u="sng" dirty="0">
                <a:solidFill>
                  <a:srgbClr val="32528F"/>
                </a:solidFill>
                <a:effectLst/>
                <a:latin typeface="Ubuntu"/>
                <a:ea typeface="Times New Roman" panose="02020603050405020304" pitchFamily="18" charset="0"/>
                <a:cs typeface="Times New Roman"/>
              </a:rPr>
              <a:t> </a:t>
            </a:r>
            <a:endParaRPr lang="en-GB" sz="1200" dirty="0">
              <a:solidFill>
                <a:srgbClr val="32528F"/>
              </a:solidFill>
              <a:latin typeface="Ubuntu"/>
              <a:cs typeface="Times New Roman"/>
            </a:endParaRPr>
          </a:p>
          <a:p>
            <a:r>
              <a:rPr lang="en-GB" sz="1200" b="1" u="sng" dirty="0">
                <a:solidFill>
                  <a:srgbClr val="E0598B"/>
                </a:solidFill>
                <a:effectLst/>
                <a:latin typeface="Ubuntu"/>
                <a:ea typeface="Times New Roman" panose="02020603050405020304" pitchFamily="18" charset="0"/>
                <a:cs typeface="Times New Roman"/>
              </a:rPr>
              <a:t>Children and Young People’s experience of seeking mental health support in Wales </a:t>
            </a:r>
          </a:p>
          <a:p>
            <a:r>
              <a:rPr lang="en-GB" sz="1200" b="1" dirty="0">
                <a:solidFill>
                  <a:srgbClr val="32528F"/>
                </a:solidFill>
                <a:latin typeface="Ubuntu"/>
              </a:rPr>
              <a:t>IRAS:</a:t>
            </a:r>
            <a:r>
              <a:rPr lang="en-GB" sz="1200" dirty="0">
                <a:solidFill>
                  <a:srgbClr val="32528F"/>
                </a:solidFill>
                <a:latin typeface="Ubuntu"/>
              </a:rPr>
              <a:t> 324375 | </a:t>
            </a:r>
            <a:r>
              <a:rPr lang="en-GB" sz="1200" b="1" dirty="0">
                <a:solidFill>
                  <a:srgbClr val="32528F"/>
                </a:solidFill>
                <a:latin typeface="Ubuntu"/>
              </a:rPr>
              <a:t>PHW Lead:</a:t>
            </a:r>
            <a:r>
              <a:rPr lang="en-GB" sz="1200" dirty="0">
                <a:solidFill>
                  <a:srgbClr val="32528F"/>
                </a:solidFill>
                <a:latin typeface="Ubuntu"/>
              </a:rPr>
              <a:t> Diana Bright </a:t>
            </a:r>
            <a:r>
              <a:rPr lang="en-GB" sz="1200" b="1" dirty="0">
                <a:solidFill>
                  <a:srgbClr val="32528F"/>
                </a:solidFill>
                <a:latin typeface="Ubuntu"/>
              </a:rPr>
              <a:t>Timeline:</a:t>
            </a:r>
            <a:r>
              <a:rPr lang="en-GB" sz="1200" dirty="0">
                <a:solidFill>
                  <a:srgbClr val="32528F"/>
                </a:solidFill>
                <a:latin typeface="Ubuntu"/>
              </a:rPr>
              <a:t> Feb 2023 – Mar 2025</a:t>
            </a:r>
          </a:p>
          <a:p>
            <a:endParaRPr lang="en-GB" sz="1200" b="1" dirty="0">
              <a:solidFill>
                <a:srgbClr val="32528F"/>
              </a:solidFill>
              <a:latin typeface="Ubuntu" panose="020B0504030602030204" pitchFamily="34" charset="0"/>
            </a:endParaRPr>
          </a:p>
          <a:p>
            <a:r>
              <a:rPr lang="en-GB" sz="1200" b="1" u="sng" dirty="0">
                <a:solidFill>
                  <a:srgbClr val="E0598B"/>
                </a:solidFill>
                <a:latin typeface="Ubuntu"/>
              </a:rPr>
              <a:t>HOUSTON – </a:t>
            </a:r>
            <a:r>
              <a:rPr lang="en-GB" sz="1200" b="1" u="sng" dirty="0">
                <a:solidFill>
                  <a:srgbClr val="E0598B"/>
                </a:solidFill>
                <a:effectLst/>
                <a:latin typeface="Ubuntu"/>
                <a:ea typeface="Calibri"/>
                <a:cs typeface="Times New Roman"/>
              </a:rPr>
              <a:t>Impact of long-term antibiotic use on </a:t>
            </a:r>
            <a:r>
              <a:rPr lang="en-GB" sz="1200" b="1" u="sng" dirty="0" err="1">
                <a:solidFill>
                  <a:srgbClr val="E0598B"/>
                </a:solidFill>
                <a:effectLst/>
                <a:latin typeface="Ubuntu"/>
                <a:ea typeface="Calibri"/>
                <a:cs typeface="Times New Roman"/>
              </a:rPr>
              <a:t>HOUSehold</a:t>
            </a:r>
            <a:r>
              <a:rPr lang="en-GB" sz="1200" b="1" u="sng" dirty="0">
                <a:solidFill>
                  <a:srgbClr val="E0598B"/>
                </a:solidFill>
                <a:effectLst/>
                <a:latin typeface="Ubuntu"/>
                <a:ea typeface="Calibri"/>
                <a:cs typeface="Times New Roman"/>
              </a:rPr>
              <a:t> </a:t>
            </a:r>
            <a:r>
              <a:rPr lang="en-GB" sz="1200" b="1" u="sng" dirty="0" err="1">
                <a:solidFill>
                  <a:srgbClr val="E0598B"/>
                </a:solidFill>
                <a:effectLst/>
                <a:latin typeface="Ubuntu"/>
                <a:ea typeface="Calibri"/>
                <a:cs typeface="Times New Roman"/>
              </a:rPr>
              <a:t>TransmissiON</a:t>
            </a:r>
            <a:r>
              <a:rPr lang="en-GB" sz="1200" b="1" u="sng" dirty="0">
                <a:solidFill>
                  <a:srgbClr val="E0598B"/>
                </a:solidFill>
                <a:effectLst/>
                <a:latin typeface="Ubuntu"/>
                <a:ea typeface="Calibri"/>
                <a:cs typeface="Times New Roman"/>
              </a:rPr>
              <a:t> of bacteria </a:t>
            </a:r>
          </a:p>
          <a:p>
            <a:r>
              <a:rPr lang="en-GB" sz="1200" b="1" dirty="0">
                <a:solidFill>
                  <a:srgbClr val="32528F"/>
                </a:solidFill>
                <a:latin typeface="Ubuntu"/>
              </a:rPr>
              <a:t>IRAS:</a:t>
            </a:r>
            <a:r>
              <a:rPr lang="en-GB" sz="1200" dirty="0">
                <a:solidFill>
                  <a:srgbClr val="32528F"/>
                </a:solidFill>
                <a:latin typeface="Ubuntu"/>
              </a:rPr>
              <a:t> 308815 | </a:t>
            </a:r>
            <a:r>
              <a:rPr lang="en-GB" sz="1200" b="1" dirty="0">
                <a:solidFill>
                  <a:srgbClr val="32528F"/>
                </a:solidFill>
                <a:latin typeface="Ubuntu"/>
              </a:rPr>
              <a:t>PHW Lead:</a:t>
            </a:r>
            <a:r>
              <a:rPr lang="en-GB" sz="1200" dirty="0">
                <a:solidFill>
                  <a:srgbClr val="32528F"/>
                </a:solidFill>
                <a:latin typeface="Ubuntu"/>
              </a:rPr>
              <a:t> Mandy Wootton </a:t>
            </a:r>
            <a:r>
              <a:rPr lang="en-GB" sz="1200" b="1" dirty="0">
                <a:solidFill>
                  <a:srgbClr val="32528F"/>
                </a:solidFill>
                <a:latin typeface="Ubuntu"/>
              </a:rPr>
              <a:t>Timeline:</a:t>
            </a:r>
            <a:r>
              <a:rPr lang="en-GB" sz="1200" dirty="0">
                <a:solidFill>
                  <a:srgbClr val="32528F"/>
                </a:solidFill>
                <a:latin typeface="Ubuntu"/>
              </a:rPr>
              <a:t> Dec 2023 – Oct 2024</a:t>
            </a:r>
          </a:p>
          <a:p>
            <a:endParaRPr lang="en-GB" sz="1200" b="1" dirty="0">
              <a:solidFill>
                <a:srgbClr val="32528F"/>
              </a:solidFill>
              <a:latin typeface="Ubuntu" panose="020B0504030602030204" pitchFamily="34" charset="0"/>
            </a:endParaRPr>
          </a:p>
          <a:p>
            <a:r>
              <a:rPr lang="en-GB" sz="1200" b="1" u="sng" cap="small" dirty="0">
                <a:solidFill>
                  <a:srgbClr val="E0598B"/>
                </a:solidFill>
                <a:effectLst/>
                <a:latin typeface="Ubuntu"/>
                <a:ea typeface="Calibri"/>
                <a:cs typeface="Arial"/>
              </a:rPr>
              <a:t>Development of Pathways for the Diagnosis and management of Latent Tuberculosis Infection in Wales </a:t>
            </a:r>
          </a:p>
          <a:p>
            <a:r>
              <a:rPr lang="en-GB" sz="1200" b="1" dirty="0">
                <a:solidFill>
                  <a:srgbClr val="32528F"/>
                </a:solidFill>
                <a:latin typeface="Ubuntu"/>
              </a:rPr>
              <a:t>IRAS:</a:t>
            </a:r>
            <a:r>
              <a:rPr lang="en-GB" sz="1200" dirty="0">
                <a:solidFill>
                  <a:srgbClr val="32528F"/>
                </a:solidFill>
                <a:latin typeface="Ubuntu"/>
              </a:rPr>
              <a:t> 321836 | </a:t>
            </a:r>
            <a:r>
              <a:rPr lang="en-GB" sz="1200" b="1" dirty="0">
                <a:solidFill>
                  <a:srgbClr val="32528F"/>
                </a:solidFill>
                <a:latin typeface="Ubuntu"/>
              </a:rPr>
              <a:t>PHW Lead:</a:t>
            </a:r>
            <a:r>
              <a:rPr lang="en-GB" sz="1200" dirty="0">
                <a:solidFill>
                  <a:srgbClr val="32528F"/>
                </a:solidFill>
                <a:latin typeface="Ubuntu"/>
              </a:rPr>
              <a:t> Tamas Barry </a:t>
            </a:r>
            <a:r>
              <a:rPr lang="en-GB" sz="1200" b="1" dirty="0">
                <a:solidFill>
                  <a:srgbClr val="32528F"/>
                </a:solidFill>
                <a:latin typeface="Ubuntu"/>
              </a:rPr>
              <a:t>Timeline:</a:t>
            </a:r>
            <a:r>
              <a:rPr lang="en-GB" sz="1200" dirty="0">
                <a:solidFill>
                  <a:srgbClr val="32528F"/>
                </a:solidFill>
                <a:latin typeface="Ubuntu"/>
              </a:rPr>
              <a:t> Mar 2024 – Jun 2026</a:t>
            </a:r>
          </a:p>
          <a:p>
            <a:endParaRPr lang="en-GB" sz="1200" dirty="0">
              <a:solidFill>
                <a:srgbClr val="32528F"/>
              </a:solidFill>
              <a:latin typeface="Ubuntu" panose="020B0504030602030204" pitchFamily="34" charset="0"/>
            </a:endParaRPr>
          </a:p>
          <a:p>
            <a:r>
              <a:rPr lang="en-GB" sz="1200" b="1" u="sng" dirty="0">
                <a:solidFill>
                  <a:srgbClr val="E0598B"/>
                </a:solidFill>
                <a:effectLst/>
                <a:latin typeface="Ubuntu"/>
                <a:ea typeface="Times New Roman" panose="02020603050405020304" pitchFamily="18" charset="0"/>
              </a:rPr>
              <a:t>Exploring the perspectives of individuals using outreach services to identify cirrhosis: A qualitative study </a:t>
            </a:r>
          </a:p>
          <a:p>
            <a:r>
              <a:rPr lang="en-GB" sz="1200" b="1" dirty="0">
                <a:solidFill>
                  <a:srgbClr val="32528F"/>
                </a:solidFill>
                <a:latin typeface="Ubuntu"/>
              </a:rPr>
              <a:t>IRAS:</a:t>
            </a:r>
            <a:r>
              <a:rPr lang="en-GB" sz="1200" dirty="0">
                <a:solidFill>
                  <a:srgbClr val="32528F"/>
                </a:solidFill>
                <a:latin typeface="Ubuntu"/>
              </a:rPr>
              <a:t> 344995 | </a:t>
            </a:r>
            <a:r>
              <a:rPr lang="en-GB" sz="1200" b="1" dirty="0">
                <a:solidFill>
                  <a:srgbClr val="32528F"/>
                </a:solidFill>
                <a:latin typeface="Ubuntu"/>
              </a:rPr>
              <a:t>PHW Lead:</a:t>
            </a:r>
            <a:r>
              <a:rPr lang="en-GB" sz="1200" dirty="0">
                <a:solidFill>
                  <a:srgbClr val="32528F"/>
                </a:solidFill>
                <a:latin typeface="Ubuntu"/>
              </a:rPr>
              <a:t> Michelle Hughes </a:t>
            </a:r>
            <a:r>
              <a:rPr lang="en-GB" sz="1200" b="1" dirty="0">
                <a:solidFill>
                  <a:srgbClr val="32528F"/>
                </a:solidFill>
                <a:latin typeface="Ubuntu"/>
              </a:rPr>
              <a:t>Timeline:</a:t>
            </a:r>
            <a:r>
              <a:rPr lang="en-GB" sz="1200" dirty="0">
                <a:solidFill>
                  <a:srgbClr val="32528F"/>
                </a:solidFill>
                <a:latin typeface="Ubuntu"/>
              </a:rPr>
              <a:t> Jan 2025 – Mar 2025</a:t>
            </a:r>
          </a:p>
          <a:p>
            <a:endParaRPr lang="en-GB" sz="1200" dirty="0">
              <a:solidFill>
                <a:srgbClr val="32528F"/>
              </a:solidFill>
              <a:latin typeface="Ubuntu" panose="020B0504030602030204" pitchFamily="34" charset="0"/>
            </a:endParaRPr>
          </a:p>
          <a:p>
            <a:r>
              <a:rPr lang="en-GB" sz="1200" b="1" u="sng" dirty="0">
                <a:solidFill>
                  <a:srgbClr val="E0598B"/>
                </a:solidFill>
                <a:effectLst/>
                <a:latin typeface="Ubuntu"/>
                <a:ea typeface="MS PGothic"/>
                <a:cs typeface="Arial"/>
              </a:rPr>
              <a:t>Understanding the barriers and facilitators to engagement with Diabetes services to improve outcomes and prevent complications from Type 2 Diabetes Mellitus (T2DM) among adults living with T2DM in Wales: a qualitative study </a:t>
            </a:r>
          </a:p>
          <a:p>
            <a:r>
              <a:rPr lang="en-GB" sz="1200" b="1" dirty="0">
                <a:solidFill>
                  <a:srgbClr val="32528F"/>
                </a:solidFill>
                <a:latin typeface="Ubuntu"/>
              </a:rPr>
              <a:t>IRAS:</a:t>
            </a:r>
            <a:r>
              <a:rPr lang="en-GB" sz="1200" dirty="0">
                <a:solidFill>
                  <a:srgbClr val="32528F"/>
                </a:solidFill>
                <a:latin typeface="Ubuntu"/>
              </a:rPr>
              <a:t> 353106 | </a:t>
            </a:r>
            <a:r>
              <a:rPr lang="en-GB" sz="1200" b="1" dirty="0">
                <a:solidFill>
                  <a:srgbClr val="32528F"/>
                </a:solidFill>
                <a:latin typeface="Ubuntu"/>
              </a:rPr>
              <a:t>PHW Lead:</a:t>
            </a:r>
            <a:r>
              <a:rPr lang="en-GB" sz="1200" dirty="0">
                <a:solidFill>
                  <a:srgbClr val="32528F"/>
                </a:solidFill>
                <a:latin typeface="Ubuntu"/>
              </a:rPr>
              <a:t> Esther Mugweni </a:t>
            </a:r>
            <a:r>
              <a:rPr lang="en-GB" sz="1200" b="1" dirty="0">
                <a:solidFill>
                  <a:srgbClr val="32528F"/>
                </a:solidFill>
                <a:latin typeface="Ubuntu"/>
              </a:rPr>
              <a:t>Timeline:</a:t>
            </a:r>
            <a:r>
              <a:rPr lang="en-GB" sz="1200" dirty="0">
                <a:solidFill>
                  <a:srgbClr val="32528F"/>
                </a:solidFill>
                <a:latin typeface="Ubuntu"/>
              </a:rPr>
              <a:t> Jan 2025 – Jul 2025</a:t>
            </a:r>
          </a:p>
          <a:p>
            <a:endParaRPr lang="en-GB" sz="1200" dirty="0">
              <a:solidFill>
                <a:srgbClr val="32528F"/>
              </a:solidFill>
              <a:latin typeface="Ubuntu" panose="020B0504030602030204" pitchFamily="34" charset="0"/>
            </a:endParaRPr>
          </a:p>
          <a:p>
            <a:r>
              <a:rPr lang="en-GB" sz="1200" b="1" u="sng" dirty="0">
                <a:solidFill>
                  <a:srgbClr val="E0598B"/>
                </a:solidFill>
                <a:effectLst/>
                <a:latin typeface="Ubuntu"/>
                <a:ea typeface="Times New Roman" panose="02020603050405020304" pitchFamily="18" charset="0"/>
                <a:cs typeface="Arial"/>
              </a:rPr>
              <a:t>The CONNECT Study: Understanding the Impact of Remote Consultations in Sexual and Reproductive Health Services on Health Inequalities </a:t>
            </a:r>
          </a:p>
          <a:p>
            <a:r>
              <a:rPr lang="en-GB" sz="1200" b="1" dirty="0">
                <a:solidFill>
                  <a:srgbClr val="32528F"/>
                </a:solidFill>
                <a:latin typeface="Ubuntu"/>
              </a:rPr>
              <a:t>IRAS:</a:t>
            </a:r>
            <a:r>
              <a:rPr lang="en-GB" sz="1200" dirty="0">
                <a:solidFill>
                  <a:srgbClr val="32528F"/>
                </a:solidFill>
                <a:latin typeface="Ubuntu"/>
              </a:rPr>
              <a:t> 324066 | </a:t>
            </a:r>
            <a:r>
              <a:rPr lang="en-GB" sz="1200" b="1" dirty="0">
                <a:solidFill>
                  <a:srgbClr val="32528F"/>
                </a:solidFill>
                <a:latin typeface="Ubuntu"/>
              </a:rPr>
              <a:t>PHW Lead:</a:t>
            </a:r>
            <a:r>
              <a:rPr lang="en-GB" sz="1200" dirty="0">
                <a:solidFill>
                  <a:srgbClr val="32528F"/>
                </a:solidFill>
                <a:latin typeface="Ubuntu"/>
              </a:rPr>
              <a:t> Zoe Couzens </a:t>
            </a:r>
            <a:r>
              <a:rPr lang="en-GB" sz="1200" b="1" dirty="0">
                <a:solidFill>
                  <a:srgbClr val="32528F"/>
                </a:solidFill>
                <a:latin typeface="Ubuntu"/>
              </a:rPr>
              <a:t>Timeline:</a:t>
            </a:r>
            <a:r>
              <a:rPr lang="en-GB" sz="1200" dirty="0">
                <a:solidFill>
                  <a:srgbClr val="32528F"/>
                </a:solidFill>
                <a:latin typeface="Ubuntu"/>
              </a:rPr>
              <a:t> Dec 2023 – Jan 2025</a:t>
            </a:r>
          </a:p>
          <a:p>
            <a:endParaRPr lang="en-GB" sz="1200" dirty="0">
              <a:solidFill>
                <a:srgbClr val="002060"/>
              </a:solidFill>
              <a:latin typeface="Ubuntu" panose="020B0504030602030204" pitchFamily="34" charset="0"/>
            </a:endParaRPr>
          </a:p>
          <a:p>
            <a:endParaRPr lang="en-GB" sz="1200" dirty="0">
              <a:solidFill>
                <a:srgbClr val="002060"/>
              </a:solidFill>
              <a:latin typeface="Ubuntu" panose="020B0504030602030204" pitchFamily="34" charset="0"/>
            </a:endParaRPr>
          </a:p>
          <a:p>
            <a:endParaRPr lang="en-GB" sz="1400" dirty="0">
              <a:solidFill>
                <a:srgbClr val="002060"/>
              </a:solidFill>
              <a:latin typeface="Ubuntu" panose="020B0504030602030204" pitchFamily="34" charset="0"/>
            </a:endParaRPr>
          </a:p>
          <a:p>
            <a:r>
              <a:rPr lang="en-GB" sz="1400" b="0" i="1" dirty="0">
                <a:solidFill>
                  <a:schemeClr val="bg1"/>
                </a:solidFill>
                <a:latin typeface="Ubuntu Light"/>
              </a:rPr>
              <a:t>Future strategic aims and objectives</a:t>
            </a:r>
            <a:endParaRPr lang="en-GB" sz="1400" dirty="0">
              <a:solidFill>
                <a:schemeClr val="bg1"/>
              </a:solidFill>
              <a:latin typeface="Ubuntu Light"/>
            </a:endParaRPr>
          </a:p>
          <a:p>
            <a:endParaRPr lang="en-GB" sz="800" dirty="0">
              <a:solidFill>
                <a:srgbClr val="002060"/>
              </a:solidFill>
              <a:latin typeface="Ubuntu" panose="020B0504030602030204" pitchFamily="34" charset="0"/>
            </a:endParaRPr>
          </a:p>
          <a:p>
            <a:endParaRPr lang="en-GB" sz="800" u="sng" dirty="0">
              <a:solidFill>
                <a:srgbClr val="0070C0"/>
              </a:solidFill>
              <a:effectLst/>
              <a:latin typeface="Ubuntu" panose="020B0504030602030204" pitchFamily="34" charset="0"/>
              <a:ea typeface="Times New Roman" panose="02020603050405020304" pitchFamily="18" charset="0"/>
              <a:cs typeface="Arial" panose="020B0604020202020204" pitchFamily="34" charset="0"/>
            </a:endParaRPr>
          </a:p>
          <a:p>
            <a:endParaRPr lang="en-GB" sz="800" dirty="0">
              <a:solidFill>
                <a:srgbClr val="002060"/>
              </a:solidFill>
              <a:latin typeface="Ubuntu" panose="020B0504030602030204" pitchFamily="34" charset="0"/>
            </a:endParaRPr>
          </a:p>
          <a:p>
            <a:endParaRPr lang="en-GB" sz="1050" dirty="0">
              <a:solidFill>
                <a:srgbClr val="002060"/>
              </a:solidFill>
              <a:latin typeface="Ubuntu" panose="020B0504030602030204" pitchFamily="34" charset="0"/>
            </a:endParaRPr>
          </a:p>
          <a:p>
            <a:endParaRPr lang="en-GB" sz="1050" dirty="0">
              <a:solidFill>
                <a:srgbClr val="002060"/>
              </a:solidFill>
              <a:latin typeface="Ubuntu" panose="020B0504030602030204" pitchFamily="34" charset="0"/>
            </a:endParaRPr>
          </a:p>
          <a:p>
            <a:endParaRPr lang="en-GB" sz="1050" dirty="0">
              <a:solidFill>
                <a:srgbClr val="002060"/>
              </a:solidFill>
              <a:latin typeface="Ubuntu" panose="020B0504030602030204" pitchFamily="34" charset="0"/>
            </a:endParaRPr>
          </a:p>
          <a:p>
            <a:endParaRPr lang="en-GB" sz="1050" dirty="0">
              <a:solidFill>
                <a:srgbClr val="002060"/>
              </a:solidFill>
              <a:latin typeface="Ubuntu" panose="020B0504030602030204" pitchFamily="34" charset="0"/>
            </a:endParaRPr>
          </a:p>
          <a:p>
            <a:endParaRPr lang="en-GB" sz="1050" dirty="0">
              <a:solidFill>
                <a:srgbClr val="002060"/>
              </a:solidFill>
              <a:latin typeface="Ubuntu" panose="020B0504030602030204" pitchFamily="34" charset="0"/>
            </a:endParaRPr>
          </a:p>
          <a:p>
            <a:endParaRPr lang="en-GB" dirty="0"/>
          </a:p>
        </p:txBody>
      </p:sp>
      <p:pic>
        <p:nvPicPr>
          <p:cNvPr id="1028" name="Picture 4" descr="Integrated Research Application System (IRAS) – Scottish Dental">
            <a:extLst>
              <a:ext uri="{FF2B5EF4-FFF2-40B4-BE49-F238E27FC236}">
                <a16:creationId xmlns:a16="http://schemas.microsoft.com/office/drawing/2014/main" id="{9841038E-6CDA-DF55-7ABE-82D59819B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660" y="1168752"/>
            <a:ext cx="3001708" cy="235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46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831144" y="2460101"/>
            <a:ext cx="5953867" cy="1855992"/>
          </a:xfrm>
          <a:prstGeom prst="rect">
            <a:avLst/>
          </a:prstGeom>
        </p:spPr>
        <p:txBody>
          <a:bodyPr vert="horz" wrap="square" lIns="0" tIns="9242" rIns="0" bIns="0" rtlCol="0" anchor="t">
            <a:spAutoFit/>
          </a:bodyPr>
          <a:lstStyle/>
          <a:p>
            <a:pPr marL="7620">
              <a:spcBef>
                <a:spcPts val="73"/>
              </a:spcBef>
            </a:pPr>
            <a:r>
              <a:rPr lang="en-GB" sz="6000" dirty="0">
                <a:solidFill>
                  <a:schemeClr val="bg1"/>
                </a:solidFill>
              </a:rPr>
              <a:t>Research Highlights</a:t>
            </a:r>
            <a:endParaRPr lang="en-US" sz="4850" dirty="0">
              <a:solidFill>
                <a:schemeClr val="bg1"/>
              </a:solidFill>
            </a:endParaRPr>
          </a:p>
        </p:txBody>
      </p:sp>
    </p:spTree>
    <p:extLst>
      <p:ext uri="{BB962C8B-B14F-4D97-AF65-F5344CB8AC3E}">
        <p14:creationId xmlns:p14="http://schemas.microsoft.com/office/powerpoint/2010/main" val="3424531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CD28-B4E1-93CA-4AC0-3D342B1FBEC9}"/>
              </a:ext>
            </a:extLst>
          </p:cNvPr>
          <p:cNvSpPr>
            <a:spLocks noGrp="1"/>
          </p:cNvSpPr>
          <p:nvPr>
            <p:ph type="title"/>
          </p:nvPr>
        </p:nvSpPr>
        <p:spPr>
          <a:xfrm>
            <a:off x="420857" y="1006384"/>
            <a:ext cx="11350286" cy="1397049"/>
          </a:xfrm>
        </p:spPr>
        <p:txBody>
          <a:bodyPr wrap="square" lIns="0" tIns="0" rIns="0" bIns="0" anchor="t">
            <a:spAutoFit/>
          </a:bodyPr>
          <a:lstStyle/>
          <a:p>
            <a:r>
              <a:rPr lang="en-GB" sz="3600" dirty="0">
                <a:solidFill>
                  <a:srgbClr val="32528F"/>
                </a:solidFill>
                <a:hlinkClick r:id="rId2">
                  <a:extLst>
                    <a:ext uri="{A12FA001-AC4F-418D-AE19-62706E023703}">
                      <ahyp:hlinkClr xmlns:ahyp="http://schemas.microsoft.com/office/drawing/2018/hyperlinkcolor" val="tx"/>
                    </a:ext>
                  </a:extLst>
                </a:hlinkClick>
              </a:rPr>
              <a:t>Lead site for the One site Wales study COLOSPECT</a:t>
            </a:r>
            <a:br>
              <a:rPr lang="en-GB" sz="3600" dirty="0"/>
            </a:br>
            <a:r>
              <a:rPr lang="en-GB" sz="1800" dirty="0">
                <a:solidFill>
                  <a:srgbClr val="32528F"/>
                </a:solidFill>
              </a:rPr>
              <a:t>PHW PI Steve Court, Head of Programme BSW and the PHW Research &amp; Development Team.</a:t>
            </a:r>
            <a:br>
              <a:rPr lang="en-GB" sz="3600" dirty="0"/>
            </a:br>
            <a:r>
              <a:rPr lang="en-GB" sz="3600" dirty="0"/>
              <a:t> </a:t>
            </a:r>
          </a:p>
        </p:txBody>
      </p:sp>
      <p:pic>
        <p:nvPicPr>
          <p:cNvPr id="4" name="Picture 3">
            <a:extLst>
              <a:ext uri="{FF2B5EF4-FFF2-40B4-BE49-F238E27FC236}">
                <a16:creationId xmlns:a16="http://schemas.microsoft.com/office/drawing/2014/main" id="{689A5CE3-82E6-CBEC-779A-1283E4BD5825}"/>
              </a:ext>
            </a:extLst>
          </p:cNvPr>
          <p:cNvPicPr>
            <a:picLocks noChangeAspect="1"/>
          </p:cNvPicPr>
          <p:nvPr/>
        </p:nvPicPr>
        <p:blipFill>
          <a:blip r:embed="rId3"/>
          <a:stretch>
            <a:fillRect/>
          </a:stretch>
        </p:blipFill>
        <p:spPr>
          <a:xfrm>
            <a:off x="120964" y="2162031"/>
            <a:ext cx="6457714" cy="330700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88B6AD2C-374B-F438-8D12-C7D9D8D1B806}"/>
              </a:ext>
            </a:extLst>
          </p:cNvPr>
          <p:cNvSpPr txBox="1"/>
          <p:nvPr/>
        </p:nvSpPr>
        <p:spPr>
          <a:xfrm>
            <a:off x="6980650" y="2204692"/>
            <a:ext cx="4568222" cy="3416320"/>
          </a:xfrm>
          <a:prstGeom prst="rect">
            <a:avLst/>
          </a:prstGeom>
          <a:noFill/>
        </p:spPr>
        <p:txBody>
          <a:bodyPr wrap="square" lIns="91440" tIns="45720" rIns="91440" bIns="45720" rtlCol="0" anchor="t">
            <a:spAutoFit/>
          </a:bodyPr>
          <a:lstStyle/>
          <a:p>
            <a:r>
              <a:rPr lang="en-GB" sz="1200" b="1" dirty="0">
                <a:solidFill>
                  <a:srgbClr val="32528F"/>
                </a:solidFill>
                <a:latin typeface="Ubuntu"/>
                <a:hlinkClick r:id="rId2">
                  <a:extLst>
                    <a:ext uri="{A12FA001-AC4F-418D-AE19-62706E023703}">
                      <ahyp:hlinkClr xmlns:ahyp="http://schemas.microsoft.com/office/drawing/2018/hyperlinkcolor" val="tx"/>
                    </a:ext>
                  </a:extLst>
                </a:hlinkClick>
              </a:rPr>
              <a:t>COLOSPECT</a:t>
            </a:r>
            <a:r>
              <a:rPr lang="en-GB" sz="1200" dirty="0">
                <a:solidFill>
                  <a:srgbClr val="32528F"/>
                </a:solidFill>
                <a:latin typeface="Ubuntu"/>
              </a:rPr>
              <a:t> is a groundbreaking study exploring how a simple blood test could enhance current screening methods. Already, over 1,200 participants have signed up, with the research sponsored by Swansea Bay University Health Board and funded by Cancer Research Wales.</a:t>
            </a:r>
          </a:p>
          <a:p>
            <a:endParaRPr lang="en-GB" sz="1200" dirty="0">
              <a:solidFill>
                <a:srgbClr val="32528F"/>
              </a:solidFill>
              <a:latin typeface="Ubuntu"/>
            </a:endParaRPr>
          </a:p>
          <a:p>
            <a:r>
              <a:rPr lang="en-GB" sz="1200" b="1" dirty="0">
                <a:solidFill>
                  <a:srgbClr val="32528F"/>
                </a:solidFill>
                <a:latin typeface="Ubuntu"/>
              </a:rPr>
              <a:t>Public Health Wales (PHW)</a:t>
            </a:r>
            <a:r>
              <a:rPr lang="en-GB" sz="1200" dirty="0">
                <a:solidFill>
                  <a:srgbClr val="32528F"/>
                </a:solidFill>
                <a:latin typeface="Ubuntu"/>
              </a:rPr>
              <a:t> is proud to be the </a:t>
            </a:r>
            <a:r>
              <a:rPr lang="en-GB" sz="1200" b="1" dirty="0">
                <a:solidFill>
                  <a:srgbClr val="32528F"/>
                </a:solidFill>
                <a:latin typeface="Ubuntu"/>
              </a:rPr>
              <a:t>lead site</a:t>
            </a:r>
            <a:r>
              <a:rPr lang="en-GB" sz="1200" dirty="0">
                <a:solidFill>
                  <a:srgbClr val="32528F"/>
                </a:solidFill>
                <a:latin typeface="Ubuntu"/>
              </a:rPr>
              <a:t> for this study, continuing its commitment to advancing research across Wales. PHW also champions the </a:t>
            </a:r>
            <a:r>
              <a:rPr lang="en-GB" sz="1200" b="1" dirty="0">
                <a:solidFill>
                  <a:srgbClr val="32528F"/>
                </a:solidFill>
                <a:latin typeface="Ubuntu"/>
              </a:rPr>
              <a:t>One Site Wales</a:t>
            </a:r>
            <a:r>
              <a:rPr lang="en-GB" sz="1200" dirty="0">
                <a:solidFill>
                  <a:srgbClr val="32528F"/>
                </a:solidFill>
                <a:latin typeface="Ubuntu"/>
              </a:rPr>
              <a:t> model—an approach that proved crucial during the pandemic, when PHW led the setup of the national vaccine hub. Now, it’s driving better access to research, enabling more questions to be answered, faster.</a:t>
            </a:r>
          </a:p>
          <a:p>
            <a:endParaRPr lang="en-GB" sz="1200" dirty="0">
              <a:solidFill>
                <a:srgbClr val="32528F"/>
              </a:solidFill>
              <a:latin typeface="Ubuntu"/>
            </a:endParaRPr>
          </a:p>
          <a:p>
            <a:r>
              <a:rPr lang="en-GB" sz="1200" dirty="0">
                <a:solidFill>
                  <a:srgbClr val="32528F"/>
                </a:solidFill>
                <a:latin typeface="Ubuntu"/>
              </a:rPr>
              <a:t>The </a:t>
            </a:r>
            <a:r>
              <a:rPr lang="en-GB" sz="1200" b="1" dirty="0">
                <a:solidFill>
                  <a:srgbClr val="32528F"/>
                </a:solidFill>
                <a:latin typeface="Ubuntu"/>
              </a:rPr>
              <a:t>One Wales</a:t>
            </a:r>
            <a:r>
              <a:rPr lang="en-GB" sz="1200" dirty="0">
                <a:solidFill>
                  <a:srgbClr val="32528F"/>
                </a:solidFill>
                <a:latin typeface="Ubuntu"/>
              </a:rPr>
              <a:t> model ensures </a:t>
            </a:r>
            <a:r>
              <a:rPr lang="en-GB" sz="1200" b="1" dirty="0">
                <a:solidFill>
                  <a:srgbClr val="32528F"/>
                </a:solidFill>
                <a:latin typeface="Ubuntu"/>
              </a:rPr>
              <a:t>Health and Care Research Wales (HCRW)</a:t>
            </a:r>
            <a:r>
              <a:rPr lang="en-GB" sz="1200" dirty="0">
                <a:solidFill>
                  <a:srgbClr val="32528F"/>
                </a:solidFill>
                <a:latin typeface="Ubuntu"/>
              </a:rPr>
              <a:t> maintains full oversight of studies from launch to delivery—boosting collaboration, efficiency, and impact across the nation.</a:t>
            </a:r>
          </a:p>
        </p:txBody>
      </p:sp>
      <p:sp>
        <p:nvSpPr>
          <p:cNvPr id="3" name="TextBox 2">
            <a:extLst>
              <a:ext uri="{FF2B5EF4-FFF2-40B4-BE49-F238E27FC236}">
                <a16:creationId xmlns:a16="http://schemas.microsoft.com/office/drawing/2014/main" id="{3F84D67A-7963-0323-6B2B-B62841705006}"/>
              </a:ext>
            </a:extLst>
          </p:cNvPr>
          <p:cNvSpPr txBox="1"/>
          <p:nvPr/>
        </p:nvSpPr>
        <p:spPr>
          <a:xfrm>
            <a:off x="6096000" y="127820"/>
            <a:ext cx="5928852" cy="400110"/>
          </a:xfrm>
          <a:prstGeom prst="rect">
            <a:avLst/>
          </a:prstGeom>
          <a:noFill/>
        </p:spPr>
        <p:txBody>
          <a:bodyPr wrap="square" lIns="91440" tIns="45720" rIns="91440" bIns="45720" anchor="t">
            <a:spAutoFit/>
          </a:bodyPr>
          <a:lstStyle/>
          <a:p>
            <a:r>
              <a:rPr lang="en-GB" sz="2000" b="1" dirty="0">
                <a:solidFill>
                  <a:schemeClr val="bg1"/>
                </a:solidFill>
                <a:latin typeface="Ubuntu"/>
              </a:rPr>
              <a:t>O</a:t>
            </a:r>
            <a:r>
              <a:rPr lang="en-GB" sz="2000" b="1" dirty="0">
                <a:solidFill>
                  <a:schemeClr val="bg1"/>
                </a:solidFill>
                <a:effectLst/>
                <a:latin typeface="Ubuntu"/>
              </a:rPr>
              <a:t>utline of key projects in Public Health Wales</a:t>
            </a:r>
            <a:endParaRPr lang="en-GB" sz="2000" dirty="0">
              <a:solidFill>
                <a:schemeClr val="bg1"/>
              </a:solidFill>
              <a:latin typeface="Ubuntu"/>
            </a:endParaRPr>
          </a:p>
        </p:txBody>
      </p:sp>
    </p:spTree>
    <p:extLst>
      <p:ext uri="{BB962C8B-B14F-4D97-AF65-F5344CB8AC3E}">
        <p14:creationId xmlns:p14="http://schemas.microsoft.com/office/powerpoint/2010/main" val="3379788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tentionDate xmlns="03ec27d2-9af4-40f4-bb3d-0aebed7402f4" xsi:nil="true"/>
    <DocumentType xmlns="03ec27d2-9af4-40f4-bb3d-0aebed7402f4">Report</DocumentType>
    <lcf76f155ced4ddcb4097134ff3c332f xmlns="03ec27d2-9af4-40f4-bb3d-0aebed7402f4">
      <Terms xmlns="http://schemas.microsoft.com/office/infopath/2007/PartnerControls"/>
    </lcf76f155ced4ddcb4097134ff3c332f>
    <Topic xmlns="03ec27d2-9af4-40f4-bb3d-0aebed7402f4">HCRW Highlights Reporting</Topic>
    <TaxCatchAll xmlns="de9fab15-d7be-40d8-a32c-0dcc66cf05b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6467F689D6644BA3EF9CB148C1D531" ma:contentTypeVersion="15" ma:contentTypeDescription="Create a new document." ma:contentTypeScope="" ma:versionID="d175076a3b2d782ddc1ccb9fe9cb306d">
  <xsd:schema xmlns:xsd="http://www.w3.org/2001/XMLSchema" xmlns:xs="http://www.w3.org/2001/XMLSchema" xmlns:p="http://schemas.microsoft.com/office/2006/metadata/properties" xmlns:ns2="03ec27d2-9af4-40f4-bb3d-0aebed7402f4" xmlns:ns3="de9fab15-d7be-40d8-a32c-0dcc66cf05b5" targetNamespace="http://schemas.microsoft.com/office/2006/metadata/properties" ma:root="true" ma:fieldsID="26e539eabaa38b47909b912eac02ae82" ns2:_="" ns3:_="">
    <xsd:import namespace="03ec27d2-9af4-40f4-bb3d-0aebed7402f4"/>
    <xsd:import namespace="de9fab15-d7be-40d8-a32c-0dcc66cf05b5"/>
    <xsd:element name="properties">
      <xsd:complexType>
        <xsd:sequence>
          <xsd:element name="documentManagement">
            <xsd:complexType>
              <xsd:all>
                <xsd:element ref="ns2:DocumentType" minOccurs="0"/>
                <xsd:element ref="ns2:RetentionDate" minOccurs="0"/>
                <xsd:element ref="ns2:MediaServiceMetadata" minOccurs="0"/>
                <xsd:element ref="ns2:MediaServiceFastMetadata" minOccurs="0"/>
                <xsd:element ref="ns2:MediaServiceSearchProperties" minOccurs="0"/>
                <xsd:element ref="ns2:MediaServiceObjectDetectorVersions" minOccurs="0"/>
                <xsd:element ref="ns2:Topic"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ec27d2-9af4-40f4-bb3d-0aebed7402f4" elementFormDefault="qualified">
    <xsd:import namespace="http://schemas.microsoft.com/office/2006/documentManagement/types"/>
    <xsd:import namespace="http://schemas.microsoft.com/office/infopath/2007/PartnerControls"/>
    <xsd:element name="DocumentType" ma:index="8" nillable="true" ma:displayName="Document Type" ma:format="Dropdown" ma:internalName="DocumentType">
      <xsd:simpleType>
        <xsd:restriction base="dms:Choice">
          <xsd:enumeration value="Database"/>
          <xsd:enumeration value="Agreement FE"/>
          <xsd:enumeration value="Agenda"/>
          <xsd:enumeration value="Report"/>
          <xsd:enumeration value="Guidance"/>
          <xsd:enumeration value="Notes"/>
          <xsd:enumeration value="Comms"/>
          <xsd:enumeration value="Request Form"/>
          <xsd:enumeration value="Protocol"/>
          <xsd:enumeration value="Lab Manual"/>
          <xsd:enumeration value="Lab Accreditation"/>
          <xsd:enumeration value="SLA Amendment"/>
          <xsd:enumeration value="Poster"/>
          <xsd:enumeration value="Presentation"/>
          <xsd:enumeration value="Abstract"/>
          <xsd:enumeration value="Attendance list"/>
          <xsd:enumeration value="Submission form"/>
          <xsd:enumeration value="Programme"/>
          <xsd:enumeration value="Chair Pack"/>
          <xsd:enumeration value="SOP"/>
          <xsd:enumeration value="MoU"/>
          <xsd:enumeration value="Journal Papers"/>
        </xsd:restriction>
      </xsd:simpleType>
    </xsd:element>
    <xsd:element name="RetentionDate" ma:index="9" nillable="true" ma:displayName="Retention Date " ma:format="DateOnly" ma:internalName="RetentionDate">
      <xsd:simpleType>
        <xsd:restriction base="dms:DateTim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Topic" ma:index="14" nillable="true" ma:displayName="Topic" ma:format="Dropdown" ma:internalName="Topic">
      <xsd:simpleType>
        <xsd:restriction base="dms:Choice">
          <xsd:enumeration value="Finance"/>
          <xsd:enumeration value="Academic Public Health"/>
          <xsd:enumeration value="RAU"/>
          <xsd:enumeration value="Handover Job Roles"/>
          <xsd:enumeration value="Collaboration Agreements"/>
          <xsd:enumeration value="Contracts"/>
          <xsd:enumeration value="Quarterly Reporting"/>
          <xsd:enumeration value="R&amp;E Conference 2024"/>
          <xsd:enumeration value="SOC Notifications"/>
          <xsd:enumeration value="Strategy/Funders"/>
          <xsd:enumeration value="Newsletter"/>
          <xsd:enumeration value="COVID enquiry"/>
          <xsd:enumeration value="Our Future Health"/>
          <xsd:enumeration value="Climate Change"/>
          <xsd:enumeration value="PHW Fixed Market Profile"/>
          <xsd:enumeration value="HCRW Highlights Reporting"/>
          <xsd:enumeration value="BET"/>
          <xsd:enumeration value="R&amp;E Conference 2025"/>
          <xsd:enumeration value="SIFT Healthy Environment Workshop"/>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9fab15-d7be-40d8-a32c-0dcc66cf05b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96d3a8e-50fe-4fe7-ab21-ffc995f1ca55}" ma:internalName="TaxCatchAll" ma:showField="CatchAllData" ma:web="de9fab15-d7be-40d8-a32c-0dcc66cf05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4915E7-0433-41C2-9357-3D3C5160E201}">
  <ds:schemaRefs>
    <ds:schemaRef ds:uri="http://schemas.microsoft.com/sharepoint/v3/contenttype/forms"/>
  </ds:schemaRefs>
</ds:datastoreItem>
</file>

<file path=customXml/itemProps2.xml><?xml version="1.0" encoding="utf-8"?>
<ds:datastoreItem xmlns:ds="http://schemas.openxmlformats.org/officeDocument/2006/customXml" ds:itemID="{0663274E-0A22-4F08-B27D-6A8E86E60988}">
  <ds:schemaRefs>
    <ds:schemaRef ds:uri="http://purl.org/dc/elements/1.1/"/>
    <ds:schemaRef ds:uri="de9fab15-d7be-40d8-a32c-0dcc66cf05b5"/>
    <ds:schemaRef ds:uri="http://schemas.microsoft.com/office/infopath/2007/PartnerControls"/>
    <ds:schemaRef ds:uri="03ec27d2-9af4-40f4-bb3d-0aebed7402f4"/>
    <ds:schemaRef ds:uri="http://www.w3.org/XML/1998/namespace"/>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3595EC6F-F29A-47D7-89B6-649434158C58}">
  <ds:schemaRefs>
    <ds:schemaRef ds:uri="03ec27d2-9af4-40f4-bb3d-0aebed7402f4"/>
    <ds:schemaRef ds:uri="de9fab15-d7be-40d8-a32c-0dcc66cf05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551</TotalTime>
  <Words>7745</Words>
  <Application>Microsoft Office PowerPoint</Application>
  <PresentationFormat>Widescreen</PresentationFormat>
  <Paragraphs>463</Paragraphs>
  <Slides>45</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Aptos</vt:lpstr>
      <vt:lpstr>Aptos Narrow</vt:lpstr>
      <vt:lpstr>Arial</vt:lpstr>
      <vt:lpstr>Calibri</vt:lpstr>
      <vt:lpstr>Segoe UI</vt:lpstr>
      <vt:lpstr>Times New Roman</vt:lpstr>
      <vt:lpstr>Ubuntu</vt:lpstr>
      <vt:lpstr>Ubuntu bold</vt:lpstr>
      <vt:lpstr>Ubuntu Light</vt:lpstr>
      <vt:lpstr>Ubuntu Medium</vt:lpstr>
      <vt:lpstr>Ubuntu-Light</vt:lpstr>
      <vt:lpstr>var(--fontFamilyCustomFont900, var(--fontFamilyBase))</vt:lpstr>
      <vt:lpstr>Wingdings</vt:lpstr>
      <vt:lpstr>Office Theme</vt:lpstr>
      <vt:lpstr>Public Health Wales Research &amp; Evaluation Highlights 2024-2025 </vt:lpstr>
      <vt:lpstr>Contact details</vt:lpstr>
      <vt:lpstr>PowerPoint Presentation</vt:lpstr>
      <vt:lpstr>Public Health Wales Research and Evaluation Strategy 2023-2026 Research and Evaluation is a core remit of PHW. Our R&amp;E Strategy sets out our commitment to work with others to lead research and evaluation to improve the health and wellbeing of the people in Wales and to reduce health inequalities.  </vt:lpstr>
      <vt:lpstr>Public Health Wales Areas of Research and Evaluation Interest </vt:lpstr>
      <vt:lpstr>PowerPoint Presentation</vt:lpstr>
      <vt:lpstr>NHS Studies snapshot</vt:lpstr>
      <vt:lpstr>Research Highlights</vt:lpstr>
      <vt:lpstr>Lead site for the One site Wales study COLOSPECT PHW PI Steve Court, Head of Programme BSW and the PHW Research &amp; Development Team.  </vt:lpstr>
      <vt:lpstr>Better outcomes for vulnerable populations through linked data research (BOLD) </vt:lpstr>
      <vt:lpstr>ISO in a Box: Genomics Accreditation Framework </vt:lpstr>
      <vt:lpstr>PowerPoint Presentation</vt:lpstr>
      <vt:lpstr>Bowel Screening Interventions to Reduce DNA Rates </vt:lpstr>
      <vt:lpstr>EDICTS-M Ethical Determination In sequenCing diagnosTics developmentS-Metagenomics</vt:lpstr>
      <vt:lpstr> Consolidating a digital exclusion typology and stakeholder engagement exercise to inform future evaluation of digital exclusion initiatives </vt:lpstr>
      <vt:lpstr>A Mixed-Methods Evaluation of a Cross-Sectoral Partnership to Promote Mental Wellbeing in Wales (2022-2027) p.1 Dr Jack Walklett, Dr Alex Christensen, Dr Charlotte Grey, Dr Esther Mugweni, Emily van de Venter, Carol Owen &amp; Dr Alisha Davies   </vt:lpstr>
      <vt:lpstr>PowerPoint Presentation</vt:lpstr>
      <vt:lpstr> </vt:lpstr>
      <vt:lpstr>The Networked Data Lab Wales: Impact of hospital to Healthier Homes on health study protocol. (2024) p2.  Jerlyn Peh, Laura Bentley, Manar AlShams, Giles Greene, Ashley Akbari, Claire Newman, Owen Davies, Emma Taylor-Collins, Walid Chehtane, Gareth john, Joanna Dundon &amp; Alisha Davies</vt:lpstr>
      <vt:lpstr> </vt:lpstr>
      <vt:lpstr> </vt:lpstr>
      <vt:lpstr>COVID-19 Personal Protective Behaviors during Large Social Events: The Value of Behavioral Observations (2024) Ashley Gould, Lesley Lewis, Lowri Evans, Leanne Greening, Holly Howe-Davies, Jonathan West, Chris Roberts &amp; John A Parkinson </vt:lpstr>
      <vt:lpstr>“I can't be dealing with this brain fog”: A workplace focus group study investigating factors underpinning the menopausal experience for NHS staff (2024) p.1 Gemma Hobson, Nicola Dennis   </vt:lpstr>
      <vt:lpstr>“I can't be dealing with this brain fog”: A workplace focus group study investigating factors underpinning the menopausal experience for NHS staff (2024) p.2 Gemma Hobson, Nicola Dennis   </vt:lpstr>
      <vt:lpstr> </vt:lpstr>
      <vt:lpstr> </vt:lpstr>
      <vt:lpstr>Prevention of oral diseases for the older person (Part 2) (2024) p.2 Rosalyn Davies &amp; Mili Doshi</vt:lpstr>
      <vt:lpstr>Validity and timeliness of cancer diagnosis data collected during a prospective cohort study and reported by the English and Welsh cancer registries: a retrospective, comparative analysis (2024) p.1 Prof Dyfed Huws FFPH, Dwan Allan MSc, Stephanie Smits PhD </vt:lpstr>
      <vt:lpstr>Validity and timeliness of cancer diagnosis data collected during a prospective cohort study and reported by the English and Welsh cancer registries: a retrospective, comparative analysis (2024) p.2 Prof Dyfed Huws FFPH, Dwan Allan MSc, Stephanie Smits PhD </vt:lpstr>
      <vt:lpstr>Supporting the next generation of public health researchers</vt:lpstr>
      <vt:lpstr>PowerPoint Presentation</vt:lpstr>
      <vt:lpstr>PowerPoint Presentation</vt:lpstr>
      <vt:lpstr>PowerPoint Presentation</vt:lpstr>
      <vt:lpstr>Personal Development Research Awards for PHW Staff</vt:lpstr>
      <vt:lpstr>PowerPoint Presentation</vt:lpstr>
      <vt:lpstr> </vt:lpstr>
      <vt:lpstr>Research Partnerships and Collaborations</vt:lpstr>
      <vt:lpstr>The SAIL Feasibility Hwb SAIL Databank stands for Secure Anonymised Information Databank. It is a safe haven for billions of person-based records, which enables researchers to answer important questions for the benefit of society. Researchers can access a broad range of routinely collected data spanning up to 30 years from an entire population.  </vt:lpstr>
      <vt:lpstr>Ymchwil Sgrinio  </vt:lpstr>
      <vt:lpstr>Research Forums and Networks</vt:lpstr>
      <vt:lpstr>PHW Research &amp; Evaluation Conference 2024</vt:lpstr>
      <vt:lpstr>Public Health Wales Evaluation Community of Practice (ECOP) The ECOP is a dedicated platform connecting staff with a shared interest in evaluation and improving public health in Wales. It fosters interaction, collaboration, learning, and knowledge-sharing to enhance individual evaluation skills and collective impact.  </vt:lpstr>
      <vt:lpstr>PHW Research – future plans</vt:lpstr>
      <vt:lpstr>Future strategic aims and objectives </vt:lpstr>
      <vt:lpstr>Gweithio gyda'n gilydd  i greu Cymru iachach  Working together for a healthier Wales </vt:lpstr>
    </vt:vector>
  </TitlesOfParts>
  <Company>Public Health Wales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Wales Research &amp; Evaluation Highlights - 2024/2025</dc:title>
  <dc:creator>Jayne Richards (Public Health Wales - No. 2 Capital Quarter)</dc:creator>
  <cp:lastModifiedBy>Sarah Orchard (Public Health Wales - No. 2 Capital Quarter)</cp:lastModifiedBy>
  <cp:revision>5</cp:revision>
  <dcterms:created xsi:type="dcterms:W3CDTF">2025-04-16T09:09:31Z</dcterms:created>
  <dcterms:modified xsi:type="dcterms:W3CDTF">2025-07-14T14:34:05Z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0x010100756467F689D6644BA3EF9CB148C1D531</vt:lpwstr>
  </property>
  <property fmtid="{D5CDD505-2E9C-101B-9397-08002B2CF9AE}" pid="3" name="MediaServiceImageTags">
    <vt:lpwstr/>
  </property>
</Properties>
</file>