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62" r:id="rId8"/>
    <p:sldId id="278" r:id="rId9"/>
    <p:sldId id="265" r:id="rId10"/>
    <p:sldId id="268" r:id="rId11"/>
    <p:sldId id="266" r:id="rId12"/>
    <p:sldId id="277" r:id="rId13"/>
    <p:sldId id="276" r:id="rId14"/>
    <p:sldId id="264" r:id="rId15"/>
    <p:sldId id="269" r:id="rId16"/>
    <p:sldId id="279" r:id="rId17"/>
    <p:sldId id="271" r:id="rId18"/>
    <p:sldId id="272" r:id="rId19"/>
    <p:sldId id="273" r:id="rId20"/>
    <p:sldId id="274" r:id="rId21"/>
    <p:sldId id="275" r:id="rId22"/>
    <p:sldId id="263" r:id="rId23"/>
    <p:sldId id="259" r:id="rId24"/>
  </p:sldIdLst>
  <p:sldSz cx="5346700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 Jenkins (Public Health Wales)" initials="BJ(HW" lastIdx="67" clrIdx="0">
    <p:extLst>
      <p:ext uri="{19B8F6BF-5375-455C-9EA6-DF929625EA0E}">
        <p15:presenceInfo xmlns:p15="http://schemas.microsoft.com/office/powerpoint/2012/main" userId="S-1-5-21-978635462-3828570294-627434887-229569" providerId="AD"/>
      </p:ext>
    </p:extLst>
  </p:cmAuthor>
  <p:cmAuthor id="2" name="Amrita Jesurasa (Public Health Wales - No. 2 Capital Quarter)" initials="AJ(HW-N2CQ" lastIdx="3" clrIdx="1">
    <p:extLst>
      <p:ext uri="{19B8F6BF-5375-455C-9EA6-DF929625EA0E}">
        <p15:presenceInfo xmlns:p15="http://schemas.microsoft.com/office/powerpoint/2012/main" userId="S-1-5-21-978635462-3828570294-627434887-1083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656565"/>
    <a:srgbClr val="666666"/>
    <a:srgbClr val="F2682E"/>
    <a:srgbClr val="FF5D0C"/>
    <a:srgbClr val="B3B3B3"/>
    <a:srgbClr val="FF0D0D"/>
    <a:srgbClr val="2F5586"/>
    <a:srgbClr val="406390"/>
    <a:srgbClr val="669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8"/>
    <p:restoredTop sz="91492" autoAdjust="0"/>
  </p:normalViewPr>
  <p:slideViewPr>
    <p:cSldViewPr snapToGrid="0">
      <p:cViewPr varScale="1">
        <p:scale>
          <a:sx n="58" d="100"/>
          <a:sy n="58" d="100"/>
        </p:scale>
        <p:origin x="250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23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382E-B626-4CC4-BC22-B354BD90414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A7F4E-315E-476C-A941-32C39B20BFBF}">
      <dgm:prSet phldrT="[Text]" custT="1"/>
      <dgm:spPr>
        <a:solidFill>
          <a:srgbClr val="F2682E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Referral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D48A51-89CB-45D2-A355-52192E1250A2}" type="par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E6BBE3-EFB3-4891-8593-0CE635D9520E}" type="sib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506BFB-B990-420B-BA3A-113C626BEBB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Made by: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Self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Healthcare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Community and 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Voluntary sector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900" dirty="0" err="1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organisations</a:t>
          </a:r>
          <a:endParaRPr lang="en-US" sz="900" dirty="0" smtClean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Statutory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services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8E1DAD-E038-47E9-A96D-797634A7196C}" type="par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2EA6BA-639A-46CD-9816-C973357E37A9}" type="sib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443D42-12B8-4A34-A7AD-1FF495C51F93}">
      <dgm:prSet phldrT="[Text]" custT="1"/>
      <dgm:spPr>
        <a:solidFill>
          <a:srgbClr val="2F5586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Social Prescribing 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5253F6-1BC9-47AF-BCFB-8701E55FD7CB}" type="par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7A2729-3AB2-4332-A500-AA7EF7479F41}" type="sib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58481C-9263-4C07-B013-CEB289688104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Includes: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What matters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conversation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Action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planning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Signposting / 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DBE84A-AA04-4F27-B486-0F531C2BCED3}" type="par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19A97C-EE1F-4766-BE48-7DCEBF2561CF}" type="sib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131623-3F97-43D8-A2E6-08EAE1052A07}">
      <dgm:prSet phldrT="[Text]" custT="1"/>
      <dgm:spPr>
        <a:solidFill>
          <a:srgbClr val="F43882"/>
        </a:solidFill>
      </dgm:spPr>
      <dgm:t>
        <a:bodyPr/>
        <a:lstStyle/>
        <a:p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Community Assets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5F3CC5-9C7B-4D50-9417-57A72B50EAB6}" type="par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0902FB-0464-4D89-86D4-3F6118BD6DE8}" type="sib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4E3B7A-5AC5-46C4-A1DD-66459C23A849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en-US" sz="1000" i="1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For example: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Welfare 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support 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Exercise on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Social Cafes</a:t>
          </a:r>
        </a:p>
        <a:p>
          <a:pPr>
            <a:spcAft>
              <a:spcPts val="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Nature based </a:t>
          </a:r>
        </a:p>
        <a:p>
          <a:pPr>
            <a:spcAft>
              <a:spcPct val="35000"/>
            </a:spcAft>
          </a:pPr>
          <a:r>
            <a:rPr lang="en-US" sz="9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interventions</a:t>
          </a:r>
          <a:endParaRPr lang="en-US" sz="9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0A3BD7-9B12-461B-A282-2D5C5DF1A6B0}" type="par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BD6AEC-1FC4-4E83-87A9-3EA21107DD1A}" type="sib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50B8E9-5843-490E-8874-3CAC8C192A39}" type="pres">
      <dgm:prSet presAssocID="{EE0A382E-B626-4CC4-BC22-B354BD904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41B3E-A1FD-4DA7-865C-C01BAE00AB77}" type="pres">
      <dgm:prSet presAssocID="{226A7F4E-315E-476C-A941-32C39B20BFBF}" presName="compositeNode" presStyleCnt="0">
        <dgm:presLayoutVars>
          <dgm:bulletEnabled val="1"/>
        </dgm:presLayoutVars>
      </dgm:prSet>
      <dgm:spPr/>
    </dgm:pt>
    <dgm:pt modelId="{68827D47-49C3-4ECF-B8AB-7C7F29E33152}" type="pres">
      <dgm:prSet presAssocID="{226A7F4E-315E-476C-A941-32C39B20BFBF}" presName="bgRect" presStyleLbl="node1" presStyleIdx="0" presStyleCnt="3" custScaleX="104152" custLinFactNeighborY="314"/>
      <dgm:spPr/>
      <dgm:t>
        <a:bodyPr/>
        <a:lstStyle/>
        <a:p>
          <a:endParaRPr lang="en-US"/>
        </a:p>
      </dgm:t>
    </dgm:pt>
    <dgm:pt modelId="{2B73C072-D1B4-47D2-A349-B2082B3FE78F}" type="pres">
      <dgm:prSet presAssocID="{226A7F4E-315E-476C-A941-32C39B20BF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4F25-52F1-4077-92EA-50DA23D58C3B}" type="pres">
      <dgm:prSet presAssocID="{226A7F4E-315E-476C-A941-32C39B20BF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34FD1-5083-4629-AE23-72D26DFE1DF7}" type="pres">
      <dgm:prSet presAssocID="{60E6BBE3-EFB3-4891-8593-0CE635D9520E}" presName="hSp" presStyleCnt="0"/>
      <dgm:spPr/>
    </dgm:pt>
    <dgm:pt modelId="{C08ABED1-D843-43F5-A233-646492A429A1}" type="pres">
      <dgm:prSet presAssocID="{60E6BBE3-EFB3-4891-8593-0CE635D9520E}" presName="vProcSp" presStyleCnt="0"/>
      <dgm:spPr/>
    </dgm:pt>
    <dgm:pt modelId="{0E9CF7E2-C20F-4A61-A213-73F00F88AE57}" type="pres">
      <dgm:prSet presAssocID="{60E6BBE3-EFB3-4891-8593-0CE635D9520E}" presName="vSp1" presStyleCnt="0"/>
      <dgm:spPr/>
    </dgm:pt>
    <dgm:pt modelId="{45AD0D0E-CD14-4A57-92AF-50DFB8639647}" type="pres">
      <dgm:prSet presAssocID="{60E6BBE3-EFB3-4891-8593-0CE635D9520E}" presName="simulatedConn" presStyleLbl="solidFgAcc1" presStyleIdx="0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ACC38567-13EA-47CA-B487-6CE8308870C5}" type="pres">
      <dgm:prSet presAssocID="{60E6BBE3-EFB3-4891-8593-0CE635D9520E}" presName="vSp2" presStyleCnt="0"/>
      <dgm:spPr/>
    </dgm:pt>
    <dgm:pt modelId="{21DAB7D3-BA13-4F33-9760-EDA674903412}" type="pres">
      <dgm:prSet presAssocID="{60E6BBE3-EFB3-4891-8593-0CE635D9520E}" presName="sibTrans" presStyleCnt="0"/>
      <dgm:spPr/>
    </dgm:pt>
    <dgm:pt modelId="{940D6540-2247-4C42-A2A6-36684E9AEA98}" type="pres">
      <dgm:prSet presAssocID="{7C443D42-12B8-4A34-A7AD-1FF495C51F93}" presName="compositeNode" presStyleCnt="0">
        <dgm:presLayoutVars>
          <dgm:bulletEnabled val="1"/>
        </dgm:presLayoutVars>
      </dgm:prSet>
      <dgm:spPr/>
    </dgm:pt>
    <dgm:pt modelId="{B2A6C6C2-D8F4-4EDE-B725-C3391A577B2D}" type="pres">
      <dgm:prSet presAssocID="{7C443D42-12B8-4A34-A7AD-1FF495C51F93}" presName="bgRect" presStyleLbl="node1" presStyleIdx="1" presStyleCnt="3"/>
      <dgm:spPr/>
      <dgm:t>
        <a:bodyPr/>
        <a:lstStyle/>
        <a:p>
          <a:endParaRPr lang="en-US"/>
        </a:p>
      </dgm:t>
    </dgm:pt>
    <dgm:pt modelId="{A879AC2A-E947-4B59-BA9A-624356E8A0AE}" type="pres">
      <dgm:prSet presAssocID="{7C443D42-12B8-4A34-A7AD-1FF495C51F9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0741-7BAD-496C-BA0A-8C4D035E0EF9}" type="pres">
      <dgm:prSet presAssocID="{7C443D42-12B8-4A34-A7AD-1FF495C51F9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09742-AA94-45CA-96BA-2BF541B98001}" type="pres">
      <dgm:prSet presAssocID="{FB7A2729-3AB2-4332-A500-AA7EF7479F41}" presName="hSp" presStyleCnt="0"/>
      <dgm:spPr/>
    </dgm:pt>
    <dgm:pt modelId="{56E44A66-458F-4578-8A9D-D5964143D940}" type="pres">
      <dgm:prSet presAssocID="{FB7A2729-3AB2-4332-A500-AA7EF7479F41}" presName="vProcSp" presStyleCnt="0"/>
      <dgm:spPr/>
    </dgm:pt>
    <dgm:pt modelId="{F85257BB-8CCF-4AFC-B318-CA35B030F4CA}" type="pres">
      <dgm:prSet presAssocID="{FB7A2729-3AB2-4332-A500-AA7EF7479F41}" presName="vSp1" presStyleCnt="0"/>
      <dgm:spPr/>
    </dgm:pt>
    <dgm:pt modelId="{6CE44E56-A732-468F-8366-E82E25074037}" type="pres">
      <dgm:prSet presAssocID="{FB7A2729-3AB2-4332-A500-AA7EF7479F41}" presName="simulatedConn" presStyleLbl="solidFgAcc1" presStyleIdx="1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4573DBAD-9164-450F-A786-2C0A747B419F}" type="pres">
      <dgm:prSet presAssocID="{FB7A2729-3AB2-4332-A500-AA7EF7479F41}" presName="vSp2" presStyleCnt="0"/>
      <dgm:spPr/>
    </dgm:pt>
    <dgm:pt modelId="{E3B2B83C-0E48-4452-AF45-2C88E66E4BC0}" type="pres">
      <dgm:prSet presAssocID="{FB7A2729-3AB2-4332-A500-AA7EF7479F41}" presName="sibTrans" presStyleCnt="0"/>
      <dgm:spPr/>
    </dgm:pt>
    <dgm:pt modelId="{2DA1CE44-0D38-4E3C-8CD9-C521AC1D0AC2}" type="pres">
      <dgm:prSet presAssocID="{56131623-3F97-43D8-A2E6-08EAE1052A07}" presName="compositeNode" presStyleCnt="0">
        <dgm:presLayoutVars>
          <dgm:bulletEnabled val="1"/>
        </dgm:presLayoutVars>
      </dgm:prSet>
      <dgm:spPr/>
    </dgm:pt>
    <dgm:pt modelId="{F998CBA2-13CF-46B8-8325-6AAAE31CF40A}" type="pres">
      <dgm:prSet presAssocID="{56131623-3F97-43D8-A2E6-08EAE1052A07}" presName="bgRect" presStyleLbl="node1" presStyleIdx="2" presStyleCnt="3"/>
      <dgm:spPr/>
      <dgm:t>
        <a:bodyPr/>
        <a:lstStyle/>
        <a:p>
          <a:endParaRPr lang="en-US"/>
        </a:p>
      </dgm:t>
    </dgm:pt>
    <dgm:pt modelId="{BAEFB976-2EED-45F4-A209-D1394D891D56}" type="pres">
      <dgm:prSet presAssocID="{56131623-3F97-43D8-A2E6-08EAE1052A0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DF56-8E8B-4DEF-A7E8-23C1C3C127E4}" type="pres">
      <dgm:prSet presAssocID="{56131623-3F97-43D8-A2E6-08EAE1052A0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6FD0E-36E0-4682-A0EB-83C93D6B41BD}" type="presOf" srcId="{226A7F4E-315E-476C-A941-32C39B20BFBF}" destId="{68827D47-49C3-4ECF-B8AB-7C7F29E33152}" srcOrd="0" destOrd="0" presId="urn:microsoft.com/office/officeart/2005/8/layout/hProcess7"/>
    <dgm:cxn modelId="{07933183-7F29-44B0-8A93-64BE130A6AB8}" type="presOf" srcId="{56131623-3F97-43D8-A2E6-08EAE1052A07}" destId="{F998CBA2-13CF-46B8-8325-6AAAE31CF40A}" srcOrd="0" destOrd="0" presId="urn:microsoft.com/office/officeart/2005/8/layout/hProcess7"/>
    <dgm:cxn modelId="{19D3DF43-D5BD-4246-9C59-EB1BBE6E54AC}" type="presOf" srcId="{7C443D42-12B8-4A34-A7AD-1FF495C51F93}" destId="{A879AC2A-E947-4B59-BA9A-624356E8A0AE}" srcOrd="1" destOrd="0" presId="urn:microsoft.com/office/officeart/2005/8/layout/hProcess7"/>
    <dgm:cxn modelId="{CD23E6F8-01C7-4EF4-A1BF-B668C7533626}" srcId="{EE0A382E-B626-4CC4-BC22-B354BD904144}" destId="{226A7F4E-315E-476C-A941-32C39B20BFBF}" srcOrd="0" destOrd="0" parTransId="{96D48A51-89CB-45D2-A355-52192E1250A2}" sibTransId="{60E6BBE3-EFB3-4891-8593-0CE635D9520E}"/>
    <dgm:cxn modelId="{760976D1-F5C1-4BFB-917A-088C57955950}" srcId="{EE0A382E-B626-4CC4-BC22-B354BD904144}" destId="{7C443D42-12B8-4A34-A7AD-1FF495C51F93}" srcOrd="1" destOrd="0" parTransId="{505253F6-1BC9-47AF-BCFB-8701E55FD7CB}" sibTransId="{FB7A2729-3AB2-4332-A500-AA7EF7479F41}"/>
    <dgm:cxn modelId="{F28838B9-F328-4289-B829-C51F5FE1B863}" type="presOf" srcId="{EE0A382E-B626-4CC4-BC22-B354BD904144}" destId="{EF50B8E9-5843-490E-8874-3CAC8C192A39}" srcOrd="0" destOrd="0" presId="urn:microsoft.com/office/officeart/2005/8/layout/hProcess7"/>
    <dgm:cxn modelId="{988001A7-F428-4488-A909-569E6F692633}" srcId="{226A7F4E-315E-476C-A941-32C39B20BFBF}" destId="{83506BFB-B990-420B-BA3A-113C626BEBBD}" srcOrd="0" destOrd="0" parTransId="{3B8E1DAD-E038-47E9-A96D-797634A7196C}" sibTransId="{6A2EA6BA-639A-46CD-9816-C973357E37A9}"/>
    <dgm:cxn modelId="{A8688134-71B5-44F8-B152-41A5BBAEAA8F}" srcId="{EE0A382E-B626-4CC4-BC22-B354BD904144}" destId="{56131623-3F97-43D8-A2E6-08EAE1052A07}" srcOrd="2" destOrd="0" parTransId="{5D5F3CC5-9C7B-4D50-9417-57A72B50EAB6}" sibTransId="{5E0902FB-0464-4D89-86D4-3F6118BD6DE8}"/>
    <dgm:cxn modelId="{1DA71DD3-D33E-4571-9D77-B94906ED4361}" type="presOf" srcId="{83506BFB-B990-420B-BA3A-113C626BEBBD}" destId="{BCDE4F25-52F1-4077-92EA-50DA23D58C3B}" srcOrd="0" destOrd="0" presId="urn:microsoft.com/office/officeart/2005/8/layout/hProcess7"/>
    <dgm:cxn modelId="{D2F9ADF4-4F73-4B06-B92C-AE0141AF2D8A}" type="presOf" srcId="{7C443D42-12B8-4A34-A7AD-1FF495C51F93}" destId="{B2A6C6C2-D8F4-4EDE-B725-C3391A577B2D}" srcOrd="0" destOrd="0" presId="urn:microsoft.com/office/officeart/2005/8/layout/hProcess7"/>
    <dgm:cxn modelId="{0ED4ABEF-CA24-4CBC-9622-B0B0A66C627B}" type="presOf" srcId="{4658481C-9263-4C07-B013-CEB289688104}" destId="{66150741-7BAD-496C-BA0A-8C4D035E0EF9}" srcOrd="0" destOrd="0" presId="urn:microsoft.com/office/officeart/2005/8/layout/hProcess7"/>
    <dgm:cxn modelId="{C3E0C63C-0738-4C51-B592-60CB0FEDA6A9}" type="presOf" srcId="{B04E3B7A-5AC5-46C4-A1DD-66459C23A849}" destId="{A7FADF56-8E8B-4DEF-A7E8-23C1C3C127E4}" srcOrd="0" destOrd="0" presId="urn:microsoft.com/office/officeart/2005/8/layout/hProcess7"/>
    <dgm:cxn modelId="{211A4F8C-9374-4C3B-9294-8E1F2C037E55}" srcId="{7C443D42-12B8-4A34-A7AD-1FF495C51F93}" destId="{4658481C-9263-4C07-B013-CEB289688104}" srcOrd="0" destOrd="0" parTransId="{8DDBE84A-AA04-4F27-B486-0F531C2BCED3}" sibTransId="{F619A97C-EE1F-4766-BE48-7DCEBF2561CF}"/>
    <dgm:cxn modelId="{55B390CC-ABC9-4A40-8475-3B06E5D655B9}" type="presOf" srcId="{226A7F4E-315E-476C-A941-32C39B20BFBF}" destId="{2B73C072-D1B4-47D2-A349-B2082B3FE78F}" srcOrd="1" destOrd="0" presId="urn:microsoft.com/office/officeart/2005/8/layout/hProcess7"/>
    <dgm:cxn modelId="{A41385FE-6625-46C9-8B0D-B0EFD55A96CE}" type="presOf" srcId="{56131623-3F97-43D8-A2E6-08EAE1052A07}" destId="{BAEFB976-2EED-45F4-A209-D1394D891D56}" srcOrd="1" destOrd="0" presId="urn:microsoft.com/office/officeart/2005/8/layout/hProcess7"/>
    <dgm:cxn modelId="{427C7359-496B-4A07-9447-2F0F05412ED5}" srcId="{56131623-3F97-43D8-A2E6-08EAE1052A07}" destId="{B04E3B7A-5AC5-46C4-A1DD-66459C23A849}" srcOrd="0" destOrd="0" parTransId="{D40A3BD7-9B12-461B-A282-2D5C5DF1A6B0}" sibTransId="{1FBD6AEC-1FC4-4E83-87A9-3EA21107DD1A}"/>
    <dgm:cxn modelId="{1893C6DB-BE4E-4702-A329-F63D5CCF2EB5}" type="presParOf" srcId="{EF50B8E9-5843-490E-8874-3CAC8C192A39}" destId="{2BF41B3E-A1FD-4DA7-865C-C01BAE00AB77}" srcOrd="0" destOrd="0" presId="urn:microsoft.com/office/officeart/2005/8/layout/hProcess7"/>
    <dgm:cxn modelId="{12B1B266-4EA5-4961-8D7F-0CB497153D96}" type="presParOf" srcId="{2BF41B3E-A1FD-4DA7-865C-C01BAE00AB77}" destId="{68827D47-49C3-4ECF-B8AB-7C7F29E33152}" srcOrd="0" destOrd="0" presId="urn:microsoft.com/office/officeart/2005/8/layout/hProcess7"/>
    <dgm:cxn modelId="{5D0E9370-4897-4377-A4DA-A351F782AAC3}" type="presParOf" srcId="{2BF41B3E-A1FD-4DA7-865C-C01BAE00AB77}" destId="{2B73C072-D1B4-47D2-A349-B2082B3FE78F}" srcOrd="1" destOrd="0" presId="urn:microsoft.com/office/officeart/2005/8/layout/hProcess7"/>
    <dgm:cxn modelId="{A3EF582E-65C2-4377-BBDB-A339E72CA5D4}" type="presParOf" srcId="{2BF41B3E-A1FD-4DA7-865C-C01BAE00AB77}" destId="{BCDE4F25-52F1-4077-92EA-50DA23D58C3B}" srcOrd="2" destOrd="0" presId="urn:microsoft.com/office/officeart/2005/8/layout/hProcess7"/>
    <dgm:cxn modelId="{EE448B22-E795-45EA-9284-D627F485A691}" type="presParOf" srcId="{EF50B8E9-5843-490E-8874-3CAC8C192A39}" destId="{B2A34FD1-5083-4629-AE23-72D26DFE1DF7}" srcOrd="1" destOrd="0" presId="urn:microsoft.com/office/officeart/2005/8/layout/hProcess7"/>
    <dgm:cxn modelId="{35E520E4-58E5-44E3-8A46-124733A4ABEB}" type="presParOf" srcId="{EF50B8E9-5843-490E-8874-3CAC8C192A39}" destId="{C08ABED1-D843-43F5-A233-646492A429A1}" srcOrd="2" destOrd="0" presId="urn:microsoft.com/office/officeart/2005/8/layout/hProcess7"/>
    <dgm:cxn modelId="{DCCE2252-53C2-4D1A-8BE5-BAA209C03C3B}" type="presParOf" srcId="{C08ABED1-D843-43F5-A233-646492A429A1}" destId="{0E9CF7E2-C20F-4A61-A213-73F00F88AE57}" srcOrd="0" destOrd="0" presId="urn:microsoft.com/office/officeart/2005/8/layout/hProcess7"/>
    <dgm:cxn modelId="{BDF98F89-CF48-40A9-A02F-DB76A028EA4E}" type="presParOf" srcId="{C08ABED1-D843-43F5-A233-646492A429A1}" destId="{45AD0D0E-CD14-4A57-92AF-50DFB8639647}" srcOrd="1" destOrd="0" presId="urn:microsoft.com/office/officeart/2005/8/layout/hProcess7"/>
    <dgm:cxn modelId="{D359A5B7-E6E4-4B97-A1AC-AE6FE783A8F5}" type="presParOf" srcId="{C08ABED1-D843-43F5-A233-646492A429A1}" destId="{ACC38567-13EA-47CA-B487-6CE8308870C5}" srcOrd="2" destOrd="0" presId="urn:microsoft.com/office/officeart/2005/8/layout/hProcess7"/>
    <dgm:cxn modelId="{5F81BD86-FFFC-44A4-84A3-86FF7E028113}" type="presParOf" srcId="{EF50B8E9-5843-490E-8874-3CAC8C192A39}" destId="{21DAB7D3-BA13-4F33-9760-EDA674903412}" srcOrd="3" destOrd="0" presId="urn:microsoft.com/office/officeart/2005/8/layout/hProcess7"/>
    <dgm:cxn modelId="{6DEC250C-7D04-4FDD-BAF4-BF374E895867}" type="presParOf" srcId="{EF50B8E9-5843-490E-8874-3CAC8C192A39}" destId="{940D6540-2247-4C42-A2A6-36684E9AEA98}" srcOrd="4" destOrd="0" presId="urn:microsoft.com/office/officeart/2005/8/layout/hProcess7"/>
    <dgm:cxn modelId="{1ADBF984-4ED8-41F7-BD5C-94C5E070CC8D}" type="presParOf" srcId="{940D6540-2247-4C42-A2A6-36684E9AEA98}" destId="{B2A6C6C2-D8F4-4EDE-B725-C3391A577B2D}" srcOrd="0" destOrd="0" presId="urn:microsoft.com/office/officeart/2005/8/layout/hProcess7"/>
    <dgm:cxn modelId="{A39D3402-0162-4FB8-A199-1219E9BA56A1}" type="presParOf" srcId="{940D6540-2247-4C42-A2A6-36684E9AEA98}" destId="{A879AC2A-E947-4B59-BA9A-624356E8A0AE}" srcOrd="1" destOrd="0" presId="urn:microsoft.com/office/officeart/2005/8/layout/hProcess7"/>
    <dgm:cxn modelId="{CA670E97-AB80-4E8B-ACC6-CB84327E7EDD}" type="presParOf" srcId="{940D6540-2247-4C42-A2A6-36684E9AEA98}" destId="{66150741-7BAD-496C-BA0A-8C4D035E0EF9}" srcOrd="2" destOrd="0" presId="urn:microsoft.com/office/officeart/2005/8/layout/hProcess7"/>
    <dgm:cxn modelId="{5E2EE491-17DF-4CEB-9BBF-697565A854D0}" type="presParOf" srcId="{EF50B8E9-5843-490E-8874-3CAC8C192A39}" destId="{7FE09742-AA94-45CA-96BA-2BF541B98001}" srcOrd="5" destOrd="0" presId="urn:microsoft.com/office/officeart/2005/8/layout/hProcess7"/>
    <dgm:cxn modelId="{216CE4CD-50BF-4EB9-AE8D-F77D9B18F078}" type="presParOf" srcId="{EF50B8E9-5843-490E-8874-3CAC8C192A39}" destId="{56E44A66-458F-4578-8A9D-D5964143D940}" srcOrd="6" destOrd="0" presId="urn:microsoft.com/office/officeart/2005/8/layout/hProcess7"/>
    <dgm:cxn modelId="{65638417-879F-471A-8DDE-C31128DD695A}" type="presParOf" srcId="{56E44A66-458F-4578-8A9D-D5964143D940}" destId="{F85257BB-8CCF-4AFC-B318-CA35B030F4CA}" srcOrd="0" destOrd="0" presId="urn:microsoft.com/office/officeart/2005/8/layout/hProcess7"/>
    <dgm:cxn modelId="{9FB7E765-F68F-4070-8DE9-D91170F958CE}" type="presParOf" srcId="{56E44A66-458F-4578-8A9D-D5964143D940}" destId="{6CE44E56-A732-468F-8366-E82E25074037}" srcOrd="1" destOrd="0" presId="urn:microsoft.com/office/officeart/2005/8/layout/hProcess7"/>
    <dgm:cxn modelId="{E107D2AC-0323-4F93-9045-2D36CB9C2D97}" type="presParOf" srcId="{56E44A66-458F-4578-8A9D-D5964143D940}" destId="{4573DBAD-9164-450F-A786-2C0A747B419F}" srcOrd="2" destOrd="0" presId="urn:microsoft.com/office/officeart/2005/8/layout/hProcess7"/>
    <dgm:cxn modelId="{A9584071-49C7-4ACF-A955-587E04392FD2}" type="presParOf" srcId="{EF50B8E9-5843-490E-8874-3CAC8C192A39}" destId="{E3B2B83C-0E48-4452-AF45-2C88E66E4BC0}" srcOrd="7" destOrd="0" presId="urn:microsoft.com/office/officeart/2005/8/layout/hProcess7"/>
    <dgm:cxn modelId="{46CE82F3-1A00-458F-B461-A40F2C2FA451}" type="presParOf" srcId="{EF50B8E9-5843-490E-8874-3CAC8C192A39}" destId="{2DA1CE44-0D38-4E3C-8CD9-C521AC1D0AC2}" srcOrd="8" destOrd="0" presId="urn:microsoft.com/office/officeart/2005/8/layout/hProcess7"/>
    <dgm:cxn modelId="{71A22536-4C4D-4D1A-A3E0-2D74D84C424E}" type="presParOf" srcId="{2DA1CE44-0D38-4E3C-8CD9-C521AC1D0AC2}" destId="{F998CBA2-13CF-46B8-8325-6AAAE31CF40A}" srcOrd="0" destOrd="0" presId="urn:microsoft.com/office/officeart/2005/8/layout/hProcess7"/>
    <dgm:cxn modelId="{660DA7C9-242A-4C98-8EB5-EB5E60A963BF}" type="presParOf" srcId="{2DA1CE44-0D38-4E3C-8CD9-C521AC1D0AC2}" destId="{BAEFB976-2EED-45F4-A209-D1394D891D56}" srcOrd="1" destOrd="0" presId="urn:microsoft.com/office/officeart/2005/8/layout/hProcess7"/>
    <dgm:cxn modelId="{233AFC41-805F-4626-8B6B-297C6B0E29DA}" type="presParOf" srcId="{2DA1CE44-0D38-4E3C-8CD9-C521AC1D0AC2}" destId="{A7FADF56-8E8B-4DEF-A7E8-23C1C3C127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27D47-49C3-4ECF-B8AB-7C7F29E33152}">
      <dsp:nvSpPr>
        <dsp:cNvPr id="0" name=""/>
        <dsp:cNvSpPr/>
      </dsp:nvSpPr>
      <dsp:spPr>
        <a:xfrm>
          <a:off x="697" y="0"/>
          <a:ext cx="1543204" cy="1616075"/>
        </a:xfrm>
        <a:prstGeom prst="roundRect">
          <a:avLst>
            <a:gd name="adj" fmla="val 5000"/>
          </a:avLst>
        </a:prstGeom>
        <a:solidFill>
          <a:srgbClr val="F26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Referral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-507572" y="508270"/>
        <a:ext cx="1325181" cy="308640"/>
      </dsp:txXfrm>
    </dsp:sp>
    <dsp:sp modelId="{BCDE4F25-52F1-4077-92EA-50DA23D58C3B}">
      <dsp:nvSpPr>
        <dsp:cNvPr id="0" name=""/>
        <dsp:cNvSpPr/>
      </dsp:nvSpPr>
      <dsp:spPr>
        <a:xfrm>
          <a:off x="304878" y="0"/>
          <a:ext cx="1149687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Made by: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Self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Healthcare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Community and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Voluntary sector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900" kern="1200" dirty="0" err="1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organisations</a:t>
          </a:r>
          <a:endParaRPr lang="en-US" sz="900" kern="1200" dirty="0" smtClean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Statutory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services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4878" y="0"/>
        <a:ext cx="1149687" cy="1616075"/>
      </dsp:txXfrm>
    </dsp:sp>
    <dsp:sp modelId="{B2A6C6C2-D8F4-4EDE-B725-C3391A577B2D}">
      <dsp:nvSpPr>
        <dsp:cNvPr id="0" name=""/>
        <dsp:cNvSpPr/>
      </dsp:nvSpPr>
      <dsp:spPr>
        <a:xfrm>
          <a:off x="1595761" y="0"/>
          <a:ext cx="1481684" cy="1616075"/>
        </a:xfrm>
        <a:prstGeom prst="roundRect">
          <a:avLst>
            <a:gd name="adj" fmla="val 5000"/>
          </a:avLst>
        </a:prstGeom>
        <a:solidFill>
          <a:srgbClr val="2F5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Social Prescribing 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1081339" y="514422"/>
        <a:ext cx="1325181" cy="296336"/>
      </dsp:txXfrm>
    </dsp:sp>
    <dsp:sp modelId="{45AD0D0E-CD14-4A57-92AF-50DFB8639647}">
      <dsp:nvSpPr>
        <dsp:cNvPr id="0" name=""/>
        <dsp:cNvSpPr/>
      </dsp:nvSpPr>
      <dsp:spPr>
        <a:xfrm rot="5400000">
          <a:off x="1484443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0741-7BAD-496C-BA0A-8C4D035E0EF9}">
      <dsp:nvSpPr>
        <dsp:cNvPr id="0" name=""/>
        <dsp:cNvSpPr/>
      </dsp:nvSpPr>
      <dsp:spPr>
        <a:xfrm>
          <a:off x="189209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Includes: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What matters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conversation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Action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planning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Signposting /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92098" y="0"/>
        <a:ext cx="1103855" cy="1616075"/>
      </dsp:txXfrm>
    </dsp:sp>
    <dsp:sp modelId="{F998CBA2-13CF-46B8-8325-6AAAE31CF40A}">
      <dsp:nvSpPr>
        <dsp:cNvPr id="0" name=""/>
        <dsp:cNvSpPr/>
      </dsp:nvSpPr>
      <dsp:spPr>
        <a:xfrm>
          <a:off x="3129305" y="0"/>
          <a:ext cx="1481684" cy="1616075"/>
        </a:xfrm>
        <a:prstGeom prst="roundRect">
          <a:avLst>
            <a:gd name="adj" fmla="val 5000"/>
          </a:avLst>
        </a:prstGeom>
        <a:solidFill>
          <a:srgbClr val="F438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Community Assets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2614882" y="514422"/>
        <a:ext cx="1325181" cy="296336"/>
      </dsp:txXfrm>
    </dsp:sp>
    <dsp:sp modelId="{6CE44E56-A732-468F-8366-E82E25074037}">
      <dsp:nvSpPr>
        <dsp:cNvPr id="0" name=""/>
        <dsp:cNvSpPr/>
      </dsp:nvSpPr>
      <dsp:spPr>
        <a:xfrm rot="5400000">
          <a:off x="3017987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ADF56-8E8B-4DEF-A7E8-23C1C3C127E4}">
      <dsp:nvSpPr>
        <dsp:cNvPr id="0" name=""/>
        <dsp:cNvSpPr/>
      </dsp:nvSpPr>
      <dsp:spPr>
        <a:xfrm>
          <a:off x="3425642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For example: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Welfare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support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Exercise on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referral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Social Cafes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Nature based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interventions</a:t>
          </a:r>
          <a:endParaRPr lang="en-US" sz="900" kern="120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25642" y="0"/>
        <a:ext cx="1103855" cy="161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59D3-605D-484D-B3B1-B3D7F7972ECC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99BE-40D6-4161-86D2-5E8DE48C8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7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954A-9385-4546-801C-2DE987079710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DB7E-B6C3-D44F-9AF9-0B10833A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2850" y="857250"/>
            <a:ext cx="16383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4" y="1237197"/>
            <a:ext cx="4544695" cy="2631887"/>
          </a:xfrm>
          <a:prstGeom prst="rect">
            <a:avLst/>
          </a:prstGeom>
        </p:spPr>
        <p:txBody>
          <a:bodyPr anchor="b"/>
          <a:lstStyle>
            <a:lvl1pPr algn="ctr">
              <a:defRPr sz="3508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9" y="3970581"/>
            <a:ext cx="4010025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3"/>
            </a:lvl1pPr>
            <a:lvl2pPr marL="267339" indent="0" algn="ctr">
              <a:buNone/>
              <a:defRPr sz="1169"/>
            </a:lvl2pPr>
            <a:lvl3pPr marL="534678" indent="0" algn="ctr">
              <a:buNone/>
              <a:defRPr sz="1052"/>
            </a:lvl3pPr>
            <a:lvl4pPr marL="802016" indent="0" algn="ctr">
              <a:buNone/>
              <a:defRPr sz="936"/>
            </a:lvl4pPr>
            <a:lvl5pPr marL="1069354" indent="0" algn="ctr">
              <a:buNone/>
              <a:defRPr sz="936"/>
            </a:lvl5pPr>
            <a:lvl6pPr marL="1336693" indent="0" algn="ctr">
              <a:buNone/>
              <a:defRPr sz="936"/>
            </a:lvl6pPr>
            <a:lvl7pPr marL="1604031" indent="0" algn="ctr">
              <a:buNone/>
              <a:defRPr sz="936"/>
            </a:lvl7pPr>
            <a:lvl8pPr marL="1871370" indent="0" algn="ctr">
              <a:buNone/>
              <a:defRPr sz="936"/>
            </a:lvl8pPr>
            <a:lvl9pPr marL="2138709" indent="0" algn="ctr">
              <a:buNone/>
              <a:defRPr sz="93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3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1237197"/>
            <a:ext cx="4010025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82" indent="0" algn="ctr">
              <a:buNone/>
              <a:defRPr sz="877"/>
            </a:lvl2pPr>
            <a:lvl3pPr marL="400964" indent="0" algn="ctr">
              <a:buNone/>
              <a:defRPr sz="789"/>
            </a:lvl3pPr>
            <a:lvl4pPr marL="601447" indent="0" algn="ctr">
              <a:buNone/>
              <a:defRPr sz="702"/>
            </a:lvl4pPr>
            <a:lvl5pPr marL="801929" indent="0" algn="ctr">
              <a:buNone/>
              <a:defRPr sz="702"/>
            </a:lvl5pPr>
            <a:lvl6pPr marL="1002411" indent="0" algn="ctr">
              <a:buNone/>
              <a:defRPr sz="702"/>
            </a:lvl6pPr>
            <a:lvl7pPr marL="1202893" indent="0" algn="ctr">
              <a:buNone/>
              <a:defRPr sz="702"/>
            </a:lvl7pPr>
            <a:lvl8pPr marL="1403375" indent="0" algn="ctr">
              <a:buNone/>
              <a:defRPr sz="702"/>
            </a:lvl8pPr>
            <a:lvl9pPr marL="1603858" indent="0" algn="ctr">
              <a:buNone/>
              <a:defRPr sz="70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0"/>
            <a:ext cx="461152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4"/>
            <a:ext cx="461152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82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64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47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4pPr>
            <a:lvl5pPr marL="801929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5pPr>
            <a:lvl6pPr marL="1002411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6pPr>
            <a:lvl7pPr marL="120289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7pPr>
            <a:lvl8pPr marL="140337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8pPr>
            <a:lvl9pPr marL="1603858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688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0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3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2" y="1853171"/>
            <a:ext cx="2261905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2" y="2761381"/>
            <a:ext cx="226190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1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1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788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82" indent="0">
              <a:buNone/>
              <a:defRPr sz="1228"/>
            </a:lvl2pPr>
            <a:lvl3pPr marL="400964" indent="0">
              <a:buNone/>
              <a:defRPr sz="1052"/>
            </a:lvl3pPr>
            <a:lvl4pPr marL="601447" indent="0">
              <a:buNone/>
              <a:defRPr sz="877"/>
            </a:lvl4pPr>
            <a:lvl5pPr marL="801929" indent="0">
              <a:buNone/>
              <a:defRPr sz="877"/>
            </a:lvl5pPr>
            <a:lvl6pPr marL="1002411" indent="0">
              <a:buNone/>
              <a:defRPr sz="877"/>
            </a:lvl6pPr>
            <a:lvl7pPr marL="1202893" indent="0">
              <a:buNone/>
              <a:defRPr sz="877"/>
            </a:lvl7pPr>
            <a:lvl8pPr marL="1403375" indent="0">
              <a:buNone/>
              <a:defRPr sz="877"/>
            </a:lvl8pPr>
            <a:lvl9pPr marL="1603858" indent="0">
              <a:buNone/>
              <a:defRPr sz="87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261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7" y="2012415"/>
            <a:ext cx="461152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585" y="7006701"/>
            <a:ext cx="1203008" cy="4024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1096" y="7006701"/>
            <a:ext cx="1804511" cy="4024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76107" y="7006701"/>
            <a:ext cx="1203008" cy="402482"/>
          </a:xfrm>
          <a:prstGeom prst="rect">
            <a:avLst/>
          </a:prstGeom>
        </p:spPr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46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2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115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5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63303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 smtClean="0">
                <a:solidFill>
                  <a:srgbClr val="2F5586"/>
                </a:solidFill>
                <a:latin typeface="Verdana"/>
                <a:cs typeface="Verdana"/>
              </a:rPr>
              <a:t>Behavio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u</a:t>
            </a:r>
            <a:r>
              <a:rPr sz="700" dirty="0" smtClean="0">
                <a:solidFill>
                  <a:srgbClr val="2F5586"/>
                </a:solidFill>
                <a:latin typeface="Verdana"/>
                <a:cs typeface="Verdana"/>
              </a:rPr>
              <a:t>rs</a:t>
            </a:r>
            <a:r>
              <a:rPr lang="en-GB" sz="700" spc="-6" dirty="0" smtClean="0">
                <a:solidFill>
                  <a:srgbClr val="2F5586"/>
                </a:solidFill>
                <a:latin typeface="Verdana"/>
                <a:cs typeface="Verdana"/>
              </a:rPr>
              <a:t>:</a:t>
            </a:r>
            <a:r>
              <a:rPr lang="en-GB" sz="700" spc="-6" baseline="0" dirty="0" smtClean="0">
                <a:solidFill>
                  <a:srgbClr val="2F5586"/>
                </a:solidFill>
                <a:latin typeface="Verdana"/>
                <a:cs typeface="Verdana"/>
              </a:rPr>
              <a:t> A Guide for</a:t>
            </a:r>
            <a:r>
              <a:rPr sz="700" spc="-6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Optometry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9" y="299539"/>
            <a:ext cx="21412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Behaviours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in</a:t>
            </a:r>
            <a:r>
              <a:rPr sz="700" spc="-6" dirty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2F5586"/>
                </a:solidFill>
                <a:latin typeface="Verdana"/>
                <a:cs typeface="Verdana"/>
              </a:rPr>
              <a:t>Primary </a:t>
            </a:r>
            <a:r>
              <a:rPr sz="700" spc="-20" dirty="0">
                <a:solidFill>
                  <a:srgbClr val="2F5586"/>
                </a:solidFill>
                <a:latin typeface="Verdana"/>
                <a:cs typeface="Verdana"/>
              </a:rPr>
              <a:t>Care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F3429F-0E48-E946-70D2-39DEDCE6751F}"/>
              </a:ext>
            </a:extLst>
          </p:cNvPr>
          <p:cNvSpPr/>
          <p:nvPr userDrawn="1"/>
        </p:nvSpPr>
        <p:spPr>
          <a:xfrm>
            <a:off x="0" y="0"/>
            <a:ext cx="5364000" cy="7596000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60005"/>
                </a:lnTo>
                <a:lnTo>
                  <a:pt x="5328005" y="7560005"/>
                </a:lnTo>
                <a:lnTo>
                  <a:pt x="5328005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73582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Behaviours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chemeClr val="bg1"/>
                </a:solidFill>
                <a:latin typeface="Verdana"/>
                <a:cs typeface="Verdana"/>
              </a:rPr>
              <a:t>in</a:t>
            </a:r>
            <a:r>
              <a:rPr sz="700" spc="-6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chemeClr val="bg1"/>
                </a:solidFill>
                <a:latin typeface="Verdana"/>
                <a:cs typeface="Verdana"/>
              </a:rPr>
              <a:t>Optometry</a:t>
            </a:r>
            <a:endParaRPr sz="7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1586"/>
            <a:ext cx="5364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6" y="2012415"/>
            <a:ext cx="2272348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5"/>
            <a:ext cx="2272348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3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3" y="1853172"/>
            <a:ext cx="2261904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3" b="1"/>
            </a:lvl1pPr>
            <a:lvl2pPr marL="267339" indent="0">
              <a:buNone/>
              <a:defRPr sz="1169" b="1"/>
            </a:lvl2pPr>
            <a:lvl3pPr marL="534678" indent="0">
              <a:buNone/>
              <a:defRPr sz="1052" b="1"/>
            </a:lvl3pPr>
            <a:lvl4pPr marL="802016" indent="0">
              <a:buNone/>
              <a:defRPr sz="936" b="1"/>
            </a:lvl4pPr>
            <a:lvl5pPr marL="1069354" indent="0">
              <a:buNone/>
              <a:defRPr sz="936" b="1"/>
            </a:lvl5pPr>
            <a:lvl6pPr marL="1336693" indent="0">
              <a:buNone/>
              <a:defRPr sz="936" b="1"/>
            </a:lvl6pPr>
            <a:lvl7pPr marL="1604031" indent="0">
              <a:buNone/>
              <a:defRPr sz="936" b="1"/>
            </a:lvl7pPr>
            <a:lvl8pPr marL="1871370" indent="0">
              <a:buNone/>
              <a:defRPr sz="936" b="1"/>
            </a:lvl8pPr>
            <a:lvl9pPr marL="2138709" indent="0">
              <a:buNone/>
              <a:defRPr sz="93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3" y="2761382"/>
            <a:ext cx="2261904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2"/>
            <a:ext cx="2273044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3" b="1"/>
            </a:lvl1pPr>
            <a:lvl2pPr marL="267339" indent="0">
              <a:buNone/>
              <a:defRPr sz="1169" b="1"/>
            </a:lvl2pPr>
            <a:lvl3pPr marL="534678" indent="0">
              <a:buNone/>
              <a:defRPr sz="1052" b="1"/>
            </a:lvl3pPr>
            <a:lvl4pPr marL="802016" indent="0">
              <a:buNone/>
              <a:defRPr sz="936" b="1"/>
            </a:lvl4pPr>
            <a:lvl5pPr marL="1069354" indent="0">
              <a:buNone/>
              <a:defRPr sz="936" b="1"/>
            </a:lvl5pPr>
            <a:lvl6pPr marL="1336693" indent="0">
              <a:buNone/>
              <a:defRPr sz="936" b="1"/>
            </a:lvl6pPr>
            <a:lvl7pPr marL="1604031" indent="0">
              <a:buNone/>
              <a:defRPr sz="936" b="1"/>
            </a:lvl7pPr>
            <a:lvl8pPr marL="1871370" indent="0">
              <a:buNone/>
              <a:defRPr sz="936" b="1"/>
            </a:lvl8pPr>
            <a:lvl9pPr marL="2138709" indent="0">
              <a:buNone/>
              <a:defRPr sz="93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2"/>
            <a:ext cx="2273044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885" y="822610"/>
            <a:ext cx="4611529" cy="32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7" y="1381566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73" r:id="rId5"/>
    <p:sldLayoutId id="2147483672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534678" rtl="0" eaLnBrk="1" latinLnBrk="0" hangingPunct="1">
        <a:lnSpc>
          <a:spcPct val="90000"/>
        </a:lnSpc>
        <a:spcBef>
          <a:spcPct val="0"/>
        </a:spcBef>
        <a:buNone/>
        <a:defRPr sz="2001" b="1" kern="1200">
          <a:solidFill>
            <a:srgbClr val="242F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33669" indent="-133669" algn="l" defTabSz="53467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01007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68346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35685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03024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70363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737700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2005039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272378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339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678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2016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354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693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4031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1370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709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3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699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400964" rtl="0" eaLnBrk="1" latinLnBrk="0" hangingPunct="1">
        <a:lnSpc>
          <a:spcPct val="90000"/>
        </a:lnSpc>
        <a:spcBef>
          <a:spcPct val="0"/>
        </a:spcBef>
        <a:buNone/>
        <a:defRPr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41" indent="-100241" algn="l" defTabSz="400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206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88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652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134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617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4099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82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64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47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929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411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93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375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858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7.svg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jpeg"/><Relationship Id="rId15" Type="http://schemas.openxmlformats.org/officeDocument/2006/relationships/image" Target="../media/image10.sv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wales/sa/eye-care-wales/eye-care-docs/help-me-quit-helpa-fi-i-stopio-pdf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nhs.wales/sa/eye-care-wales/eye-care-docs/optometry-optometreg-hmq-pdf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elpmequit.wales/services-in-your-area/" TargetMode="External"/><Relationship Id="rId5" Type="http://schemas.openxmlformats.org/officeDocument/2006/relationships/hyperlink" Target="https://www.helpmequit.wales/professional-referral-form/" TargetMode="External"/><Relationship Id="rId4" Type="http://schemas.openxmlformats.org/officeDocument/2006/relationships/hyperlink" Target="https://www.helpmequit.wales/?gclid=Cj0KCQjw1OmoBhDXARIsAAAYGSGgBY7V0TkjUlw8t-Ot74E2ZdwjdSuB_GKNj8Jtk5G8Rlen4pI7AUEaAhmIEALw_wcB" TargetMode="Externa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113177/Alcohol-use-disorders-identification-test-for-consumption-AUDIT-C_for-pri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an247.org.uk/" TargetMode="External"/><Relationship Id="rId4" Type="http://schemas.openxmlformats.org/officeDocument/2006/relationships/hyperlink" Target="https://111.wales.nhs.uk/lifestylewellbeing/alcoho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an247.org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yweight.wales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weight.wales/?gclid=Cj0KCQjw1OmoBhDXARIsAAAYGSFz_BN98Hd6G15yi4RLoRR8ACWRVUSNHAK40OSRAoPRVZC4KfRQMwIaAvhxEALw_wcB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find-your-local-authority" TargetMode="External"/><Relationship Id="rId2" Type="http://schemas.openxmlformats.org/officeDocument/2006/relationships/hyperlink" Target="https://111.wales.nhs.uk/encyclopaedia/e/article/exercis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fif"/><Relationship Id="rId4" Type="http://schemas.openxmlformats.org/officeDocument/2006/relationships/hyperlink" Target="https://phw.nhs.wales/services-and-teams/wales-national-exercise-referral-schem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kscore.diabetes.org.uk/start" TargetMode="External"/><Relationship Id="rId2" Type="http://schemas.openxmlformats.org/officeDocument/2006/relationships/hyperlink" Target="https://www.diabetes.org.uk/diabetes-the-basics/types-of-diabetes/type-2/diabetes-risk-factor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126742/" TargetMode="External"/><Relationship Id="rId2" Type="http://schemas.openxmlformats.org/officeDocument/2006/relationships/hyperlink" Target="https://www.smokinginwales.info/graphs/top-line-finding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iabetes.org.uk/guide-to-diabetes/complications/retinopathy" TargetMode="External"/><Relationship Id="rId5" Type="http://schemas.openxmlformats.org/officeDocument/2006/relationships/hyperlink" Target="https://phw.nhs.wales/services-and-teams/observatory/data-and-analysis/diabetes-prevalence-trends-risk-factors-and-10-year-projection/" TargetMode="External"/><Relationship Id="rId4" Type="http://schemas.openxmlformats.org/officeDocument/2006/relationships/hyperlink" Target="http://learning.bmj.com/learning/info/getting-started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wellbeing-wales-2023-html" TargetMode="External"/><Relationship Id="rId2" Type="http://schemas.openxmlformats.org/officeDocument/2006/relationships/hyperlink" Target="https://www.gov.wales/sites/default/files/publications/2021-09/a-healthier-wales-our-plan-for-health-and-social-care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phw.nhs.wales/services-and-teams/healthy-working-wal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iw.nhs.wales/files/weds-staff-health-and-wellbeing/our-wellbeing-matters/" TargetMode="External"/><Relationship Id="rId5" Type="http://schemas.openxmlformats.org/officeDocument/2006/relationships/hyperlink" Target="https://heiw.nhs.wales/support/colleague-health-and-wellbeing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tydysgu.heiw.wales/?redirectUrl=%2Farticles%2F629402fc-7329-468d-ae38-ddfb320e7b9a&amp;_gl=1*1y70j7l*_ga*Mzg1MzYwODAuMTY2MzY3NjE0OA..*_ga_831CHZMP32*MTcwNzMwMDQ5NS4xLjEuMTcwNzMwMDUxNy4wLjAuMA.." TargetMode="External"/><Relationship Id="rId2" Type="http://schemas.openxmlformats.org/officeDocument/2006/relationships/hyperlink" Target="https://mecc.publichealthnetwork.cymru/e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v.wales/national-framework-social-prescrib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mequit.wales/?gclid=Cj0KCQjw1OmoBhDXARIsAAAYGSGgBY7V0TkjUlw8t-Ot74E2ZdwjdSuB_GKNj8Jtk5G8Rlen4pI7AUEaAhmIEALw_wcB" TargetMode="External"/><Relationship Id="rId2" Type="http://schemas.openxmlformats.org/officeDocument/2006/relationships/hyperlink" Target="https://www.ncbi.nlm.nih.gov/pmc/articles/PMC5108547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ee Person Holding Sliced Vegetable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16405"/>
          <a:stretch/>
        </p:blipFill>
        <p:spPr bwMode="auto">
          <a:xfrm>
            <a:off x="3555236" y="4864772"/>
            <a:ext cx="1791464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B12F9-1FCC-1087-B92C-18CB03E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53" y="1541077"/>
            <a:ext cx="4544696" cy="1311078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GB" sz="2800" dirty="0">
                <a:solidFill>
                  <a:srgbClr val="FFFFFF"/>
                </a:solidFill>
              </a:rPr>
              <a:t>Supporting Healthy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Behaviours: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000" dirty="0" smtClean="0">
                <a:solidFill>
                  <a:srgbClr val="FFFFFF"/>
                </a:solidFill>
              </a:rPr>
              <a:t>A Guide for </a:t>
            </a:r>
            <a:r>
              <a:rPr lang="en-GB" sz="2000" dirty="0" smtClean="0">
                <a:solidFill>
                  <a:schemeClr val="bg1"/>
                </a:solidFill>
              </a:rPr>
              <a:t>Optometry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4E9D986B-8605-910C-1265-4E2A78CD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2" y="6803289"/>
            <a:ext cx="2673350" cy="5923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108296-6BE9-3A64-D9DF-C7C42EB20EEB}"/>
              </a:ext>
            </a:extLst>
          </p:cNvPr>
          <p:cNvSpPr txBox="1">
            <a:spLocks/>
          </p:cNvSpPr>
          <p:nvPr/>
        </p:nvSpPr>
        <p:spPr>
          <a:xfrm>
            <a:off x="5589907" y="-103709"/>
            <a:ext cx="2863531" cy="207418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0" indent="0" algn="ctr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32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650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97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2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62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394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27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85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95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7D7B9F-AB6F-D5D6-F74A-FD6752128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031" y="359196"/>
            <a:ext cx="1798320" cy="5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  <p:pic>
        <p:nvPicPr>
          <p:cNvPr id="16" name="Picture 15" descr="Free Women Dancing in the Room Stock Photo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-1"/>
          <a:stretch/>
        </p:blipFill>
        <p:spPr bwMode="auto">
          <a:xfrm>
            <a:off x="1789944" y="3146733"/>
            <a:ext cx="1782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Free Man Standing Beside His Wife Teaching Their Child How to Ride Bicycle Stock Phot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1"/>
          <a:stretch/>
        </p:blipFill>
        <p:spPr bwMode="auto">
          <a:xfrm>
            <a:off x="1" y="4863011"/>
            <a:ext cx="178994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Photo Of Man Running During Daytime Stock Phot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9627"/>
          <a:stretch/>
        </p:blipFill>
        <p:spPr bwMode="auto">
          <a:xfrm>
            <a:off x="3555236" y="3146733"/>
            <a:ext cx="1782000" cy="17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Elderly Couple Planting Vegetables Stock Phot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3394"/>
          <a:stretch/>
        </p:blipFill>
        <p:spPr bwMode="auto">
          <a:xfrm>
            <a:off x="1789944" y="4863012"/>
            <a:ext cx="1782000" cy="17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E9F429-5112-38BB-C9E2-F00FC68ABC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55795" y="3144790"/>
            <a:ext cx="1497329" cy="2023111"/>
          </a:xfrm>
          <a:prstGeom prst="rect">
            <a:avLst/>
          </a:prstGeom>
        </p:spPr>
      </p:pic>
      <p:pic>
        <p:nvPicPr>
          <p:cNvPr id="20" name="Picture 19" descr="Free Woman Sitting on Wheelchair While Holding Avocado Stock Photo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/>
          <a:stretch/>
        </p:blipFill>
        <p:spPr bwMode="auto">
          <a:xfrm>
            <a:off x="3973" y="3149600"/>
            <a:ext cx="1782000" cy="171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3901" y="1520427"/>
            <a:ext cx="20002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smoke.</a:t>
            </a:r>
            <a:r>
              <a:rPr sz="976" b="1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83299" y="2573636"/>
            <a:ext cx="2059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up.</a:t>
            </a:r>
            <a:endParaRPr sz="1100" dirty="0">
              <a:latin typeface="Verdana"/>
              <a:cs typeface="Verdana"/>
            </a:endParaRPr>
          </a:p>
          <a:p>
            <a:pPr marL="138438" marR="5080"/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prepared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attempt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quit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68457" y="1185004"/>
            <a:ext cx="2193529" cy="3080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Help</a:t>
            </a:r>
            <a:r>
              <a:rPr lang="en-GB" sz="1100" b="1" spc="-16" dirty="0" smtClean="0">
                <a:solidFill>
                  <a:srgbClr val="2F5586"/>
                </a:solidFill>
              </a:rPr>
              <a:t> Me </a:t>
            </a:r>
            <a:r>
              <a:rPr lang="en-GB" sz="1100" b="1" spc="-16" dirty="0">
                <a:solidFill>
                  <a:srgbClr val="2F5586"/>
                </a:solidFill>
              </a:rPr>
              <a:t>Quit is the single national smoking cessation brand for Wales</a:t>
            </a:r>
            <a:endParaRPr lang="en-GB" sz="1100" b="1" spc="-16" dirty="0" smtClean="0">
              <a:solidFill>
                <a:srgbClr val="2F5586"/>
              </a:solidFill>
            </a:endParaRP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HMQ provides seamless evidence-based cessation support locally and nationally</a:t>
            </a: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Clients can receive free nicotine replacement products and tailored behavioural support </a:t>
            </a:r>
          </a:p>
          <a:p>
            <a:pPr lvl="0">
              <a:buClr>
                <a:srgbClr val="23A7B5"/>
              </a:buClr>
            </a:pPr>
            <a:r>
              <a:rPr lang="en-GB" sz="1100" dirty="0">
                <a:solidFill>
                  <a:srgbClr val="6D6E71"/>
                </a:solidFill>
              </a:rPr>
              <a:t>More than </a:t>
            </a:r>
            <a:r>
              <a:rPr lang="en-GB" sz="1100" dirty="0" smtClean="0">
                <a:solidFill>
                  <a:srgbClr val="6D6E71"/>
                </a:solidFill>
              </a:rPr>
              <a:t>40% smokers </a:t>
            </a:r>
            <a:r>
              <a:rPr lang="en-GB" sz="1100" dirty="0">
                <a:solidFill>
                  <a:srgbClr val="6D6E71"/>
                </a:solidFill>
              </a:rPr>
              <a:t>who receive support from HMQ </a:t>
            </a:r>
            <a:r>
              <a:rPr lang="en-GB" sz="1100" dirty="0" smtClean="0">
                <a:solidFill>
                  <a:srgbClr val="6D6E71"/>
                </a:solidFill>
              </a:rPr>
              <a:t>are CO validated as having quit </a:t>
            </a:r>
            <a:r>
              <a:rPr lang="en-GB" sz="1100" dirty="0">
                <a:solidFill>
                  <a:srgbClr val="6D6E71"/>
                </a:solidFill>
              </a:rPr>
              <a:t>smoking at 4 </a:t>
            </a:r>
            <a:r>
              <a:rPr lang="en-GB" sz="1100" dirty="0" smtClean="0">
                <a:solidFill>
                  <a:srgbClr val="6D6E71"/>
                </a:solidFill>
              </a:rPr>
              <a:t>weeks</a:t>
            </a:r>
            <a:r>
              <a:rPr lang="en-GB" sz="1100" baseline="30000" dirty="0" smtClean="0">
                <a:solidFill>
                  <a:srgbClr val="6D6E71"/>
                </a:solidFill>
              </a:rPr>
              <a:t>4</a:t>
            </a:r>
            <a:r>
              <a:rPr lang="en-GB" sz="1100" dirty="0" smtClean="0">
                <a:solidFill>
                  <a:srgbClr val="6D6E71"/>
                </a:solidFill>
              </a:rPr>
              <a:t>. </a:t>
            </a:r>
            <a:endParaRPr lang="en-GB" sz="1100" dirty="0">
              <a:solidFill>
                <a:srgbClr val="6D6E71"/>
              </a:solidFill>
            </a:endParaRPr>
          </a:p>
          <a:p>
            <a:pPr marL="0" marR="183524" indent="0" algn="just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endParaRPr lang="en-GB" sz="1100" b="1" spc="-16" dirty="0" smtClean="0">
              <a:solidFill>
                <a:srgbClr val="2F55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85" y="583753"/>
            <a:ext cx="1444811" cy="144481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743200" y="2239400"/>
            <a:ext cx="2292399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b="1" spc="-16" dirty="0" smtClean="0">
                <a:solidFill>
                  <a:srgbClr val="2F5586"/>
                </a:solidFill>
              </a:rPr>
              <a:t>Help </a:t>
            </a:r>
            <a:r>
              <a:rPr lang="en-GB" sz="1100" b="1" dirty="0" smtClean="0">
                <a:solidFill>
                  <a:srgbClr val="2F5586"/>
                </a:solidFill>
              </a:rPr>
              <a:t>Me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Quit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is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designed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spc="-25" dirty="0">
                <a:solidFill>
                  <a:srgbClr val="2F5586"/>
                </a:solidFill>
              </a:rPr>
              <a:t>to </a:t>
            </a:r>
            <a:r>
              <a:rPr lang="en-GB" sz="1100" b="1" dirty="0">
                <a:solidFill>
                  <a:srgbClr val="2F5586"/>
                </a:solidFill>
              </a:rPr>
              <a:t>make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it</a:t>
            </a:r>
            <a:r>
              <a:rPr lang="en-GB" sz="1100" b="1" spc="-1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as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easy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as</a:t>
            </a:r>
            <a:r>
              <a:rPr lang="en-GB" sz="1100" b="1" spc="-10" dirty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possible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smokers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to</a:t>
            </a:r>
            <a:r>
              <a:rPr lang="en-GB" sz="1100" b="1" spc="-10" dirty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engage</a:t>
            </a:r>
          </a:p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GB" sz="1100" b="1" spc="-10" dirty="0">
              <a:solidFill>
                <a:srgbClr val="2F5586"/>
              </a:solidFill>
            </a:endParaRPr>
          </a:p>
          <a:p>
            <a:pPr marL="120657" marR="10160" indent="-107956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People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get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call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back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49" dirty="0">
                <a:solidFill>
                  <a:srgbClr val="656565"/>
                </a:solidFill>
                <a:latin typeface="Verdana"/>
                <a:cs typeface="Verdana"/>
              </a:rPr>
              <a:t>a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point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in the day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that works </a:t>
            </a:r>
            <a:r>
              <a:rPr lang="en-GB" sz="1100" spc="-25" dirty="0">
                <a:solidFill>
                  <a:srgbClr val="656565"/>
                </a:solidFill>
                <a:latin typeface="Verdana"/>
                <a:cs typeface="Verdana"/>
              </a:rPr>
              <a:t>for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them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via the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HMQ website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spc="-20" dirty="0">
                <a:solidFill>
                  <a:srgbClr val="656565"/>
                </a:solidFill>
                <a:latin typeface="Verdana"/>
                <a:cs typeface="Verdana"/>
              </a:rPr>
              <a:t>with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just a name and phone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number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Currently,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optometry staff</a:t>
            </a:r>
            <a:r>
              <a:rPr lang="en-GB" sz="1100" spc="-6" dirty="0" smtClean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provide </a:t>
            </a:r>
            <a:r>
              <a:rPr lang="en-GB" sz="1100" spc="-49" dirty="0" smtClean="0">
                <a:solidFill>
                  <a:srgbClr val="656565"/>
                </a:solidFill>
                <a:latin typeface="Verdana"/>
                <a:cs typeface="Verdana"/>
              </a:rPr>
              <a:t>an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5"/>
              </a:rPr>
              <a:t>online referral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that</a:t>
            </a:r>
            <a:r>
              <a:rPr lang="en-GB" sz="1100" spc="-1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spc="-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easily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completed during a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standard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appointment. By 2024 referral will be integrated into all GP systems in Wales.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Location of local services can be viewed on </a:t>
            </a:r>
            <a:r>
              <a:rPr lang="en-GB" sz="1100" spc="-49" dirty="0" smtClean="0">
                <a:solidFill>
                  <a:srgbClr val="656565"/>
                </a:solidFill>
                <a:latin typeface="Verdana"/>
                <a:cs typeface="Verdana"/>
                <a:hlinkClick r:id="rId6"/>
              </a:rPr>
              <a:t>a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6"/>
              </a:rPr>
              <a:t>simple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6"/>
              </a:rPr>
              <a:t>map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</a:p>
          <a:p>
            <a:pPr marL="12701" marR="187335" indent="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500" spc="-1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2701" marR="187335" indent="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66666"/>
                </a:solidFill>
                <a:latin typeface="Verdana"/>
                <a:cs typeface="Verdana"/>
              </a:rPr>
              <a:t>Help Me Quit resources for optometry staff are available:</a:t>
            </a:r>
          </a:p>
          <a:p>
            <a:pPr marL="184151" marR="187335" indent="-17145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7"/>
              </a:rPr>
              <a:t>HMQ - Eye health</a:t>
            </a:r>
            <a:endParaRPr lang="en-GB" sz="1100" spc="-1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84151" marR="187335" indent="-17145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HMQ – Very brief advice</a:t>
            </a:r>
            <a:endParaRPr lang="en-GB" sz="1100" spc="-1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3074" name="Picture 2" descr="Free Red Corded Telephone on White Suraface Stock Phot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-135" r="38647" b="256"/>
          <a:stretch/>
        </p:blipFill>
        <p:spPr bwMode="auto">
          <a:xfrm>
            <a:off x="368457" y="4265847"/>
            <a:ext cx="2231137" cy="28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59817" y="1186896"/>
            <a:ext cx="2160270" cy="1023463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899339" y="1186898"/>
            <a:ext cx="2058406" cy="1414200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2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459817" y="756310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37385" y="1299386"/>
            <a:ext cx="2349491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There is no completely safe limit for drinking alcohol and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drinking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even low amounts of alcohol increases the risk of diseases like cancer.</a:t>
            </a:r>
            <a:endParaRPr sz="1000" b="1" dirty="0">
              <a:latin typeface="Verdana"/>
              <a:cs typeface="Verdan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459817" y="2357231"/>
            <a:ext cx="2156654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The risk of developing a range of health problems, including eye problems such as AMD, increases the more a person drinks on a regular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basis</a:t>
            </a:r>
            <a:r>
              <a:rPr lang="en-GB" sz="1100" baseline="30000" dirty="0" smtClean="0">
                <a:solidFill>
                  <a:srgbClr val="666666"/>
                </a:solidFill>
                <a:latin typeface="Verdana"/>
                <a:cs typeface="Verdana"/>
              </a:rPr>
              <a:t>5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.</a:t>
            </a:r>
            <a:endParaRPr sz="1100" baseline="30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39585B1-B47B-43B1-ED8D-B3F441D9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05624"/>
              </p:ext>
            </p:extLst>
          </p:nvPr>
        </p:nvGraphicFramePr>
        <p:xfrm>
          <a:off x="417217" y="4151118"/>
          <a:ext cx="2031345" cy="205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88">
                  <a:extLst>
                    <a:ext uri="{9D8B030D-6E8A-4147-A177-3AD203B41FA5}">
                      <a16:colId xmlns:a16="http://schemas.microsoft.com/office/drawing/2014/main" val="995993543"/>
                    </a:ext>
                  </a:extLst>
                </a:gridCol>
              </a:tblGrid>
              <a:tr h="447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AUDIT-C </a:t>
                      </a: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Risk</a:t>
                      </a:r>
                      <a:endParaRPr lang="en-GB" sz="1100" b="1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0-4 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Low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Increasing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8-10 </a:t>
                      </a:r>
                      <a:endParaRPr lang="en-GB" sz="110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Higher risk drinking</a:t>
                      </a:r>
                      <a:endParaRPr lang="en-GB" sz="1100" dirty="0" smtClean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11-12</a:t>
                      </a: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Possibly dependant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4976" y="3331298"/>
            <a:ext cx="2077597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Alcohol Use Disorders Identification Test - Consumption scoring AUDIT C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[abridged]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547254" y="1317902"/>
            <a:ext cx="19853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17% of adults (16+ years) in Wales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are drinking above the recommended guidelines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  <a:p>
            <a:pPr marL="12701" marR="5080">
              <a:spcBef>
                <a:spcPts val="100"/>
              </a:spcBef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976" y="6306037"/>
            <a:ext cx="2287578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AUDIT C consists of the consumption questions from the full AUDIT, an alcohol use screening test to assess a person’s risk to alcohol harm.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788538" y="2786836"/>
            <a:ext cx="2280008" cy="4517231"/>
          </a:xfrm>
          <a:prstGeom prst="roundRect">
            <a:avLst/>
          </a:prstGeom>
          <a:ln w="19050">
            <a:solidFill>
              <a:srgbClr val="40A2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endParaRPr lang="en-GB" sz="400" b="1" dirty="0">
              <a:solidFill>
                <a:srgbClr val="656565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2F5586"/>
                </a:solidFill>
              </a:rPr>
              <a:t>Areas</a:t>
            </a:r>
            <a:r>
              <a:rPr lang="en-GB" sz="1100" b="1" spc="-20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spc="-6" dirty="0" smtClean="0">
                <a:solidFill>
                  <a:srgbClr val="406390"/>
                </a:solidFill>
              </a:rPr>
              <a:t>optometry</a:t>
            </a:r>
            <a:endParaRPr lang="en-GB" sz="1100" b="1" spc="-25" dirty="0">
              <a:solidFill>
                <a:srgbClr val="406390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 and your colleagues can help people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with their alcohol use by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8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Being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aware of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alcohol-related harms</a:t>
            </a: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about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drinking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behaviour when it might be relevant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Being aware of risks associated with different levels of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drinking behaviour identified by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AUDIT C</a:t>
            </a: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 smtClean="0">
                <a:solidFill>
                  <a:srgbClr val="2F5586"/>
                </a:solidFill>
              </a:rPr>
              <a:t>Providing advice </a:t>
            </a:r>
            <a:r>
              <a:rPr lang="en-GB" sz="1100" dirty="0" smtClean="0">
                <a:solidFill>
                  <a:srgbClr val="656565"/>
                </a:solidFill>
              </a:rPr>
              <a:t>and  </a:t>
            </a:r>
            <a:r>
              <a:rPr lang="en-GB" sz="1100" b="1" dirty="0" smtClean="0">
                <a:solidFill>
                  <a:srgbClr val="2F5586"/>
                </a:solidFill>
              </a:rPr>
              <a:t>signpos</a:t>
            </a:r>
            <a:r>
              <a:rPr lang="en-GB" sz="1100" b="1" dirty="0" smtClean="0">
                <a:solidFill>
                  <a:srgbClr val="406390"/>
                </a:solidFill>
              </a:rPr>
              <a:t>ting</a:t>
            </a:r>
            <a:r>
              <a:rPr lang="en-GB" sz="1100" dirty="0" smtClean="0">
                <a:solidFill>
                  <a:srgbClr val="656565"/>
                </a:solidFill>
              </a:rPr>
              <a:t> to the </a:t>
            </a:r>
            <a:r>
              <a:rPr lang="en-GB" sz="1100" dirty="0" smtClean="0">
                <a:solidFill>
                  <a:srgbClr val="656565"/>
                </a:solidFill>
                <a:hlinkClick r:id="rId5"/>
              </a:rPr>
              <a:t>DAN 24/7 </a:t>
            </a:r>
            <a:r>
              <a:rPr lang="en-GB" sz="1100" dirty="0" smtClean="0">
                <a:solidFill>
                  <a:srgbClr val="656565"/>
                </a:solidFill>
              </a:rPr>
              <a:t>helpline.</a:t>
            </a:r>
            <a:endParaRPr lang="en-GB" sz="700" dirty="0">
              <a:solidFill>
                <a:srgbClr val="656565"/>
              </a:solidFill>
            </a:endParaRPr>
          </a:p>
          <a:p>
            <a:pPr marL="0" marR="508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en-GB" sz="600" dirty="0" smtClean="0">
              <a:solidFill>
                <a:srgbClr val="65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4" y="5019007"/>
            <a:ext cx="2351910" cy="19352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en-GB" sz="1100" dirty="0" smtClean="0"/>
              <a:t>People wanting support can be signposted to the </a:t>
            </a:r>
            <a:r>
              <a:rPr lang="en-GB" sz="1100" b="1" dirty="0"/>
              <a:t>Wales Drug &amp; Alcohol </a:t>
            </a:r>
            <a:r>
              <a:rPr lang="en-GB" sz="1100" b="1" dirty="0" smtClean="0"/>
              <a:t>Helpline </a:t>
            </a:r>
            <a:r>
              <a:rPr lang="en-GB" sz="1100" dirty="0" smtClean="0">
                <a:hlinkClick r:id="rId2"/>
              </a:rPr>
              <a:t>DAN 24/7</a:t>
            </a:r>
            <a:r>
              <a:rPr lang="en-GB" sz="1100" dirty="0" smtClean="0"/>
              <a:t>.</a:t>
            </a:r>
            <a:r>
              <a:rPr lang="en-GB" sz="1100" dirty="0">
                <a:solidFill>
                  <a:srgbClr val="FF0000"/>
                </a:solidFill>
              </a:rPr>
              <a:t>   </a:t>
            </a:r>
            <a:endParaRPr lang="en-GB" sz="11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6D6E71"/>
                </a:solidFill>
              </a:rPr>
              <a:t>DAN 24/7 is a </a:t>
            </a:r>
            <a:r>
              <a:rPr lang="en-GB" sz="1100" b="1" dirty="0">
                <a:solidFill>
                  <a:srgbClr val="6D6E71"/>
                </a:solidFill>
              </a:rPr>
              <a:t>free, confidential and bilingual telephone helpline</a:t>
            </a:r>
            <a:r>
              <a:rPr lang="en-GB" sz="1100" dirty="0">
                <a:solidFill>
                  <a:srgbClr val="6D6E71"/>
                </a:solidFill>
              </a:rPr>
              <a:t> providing a single point of contact for anyone in Wales wanting further information </a:t>
            </a:r>
            <a:r>
              <a:rPr lang="en-GB" sz="1100" dirty="0" smtClean="0">
                <a:solidFill>
                  <a:srgbClr val="6D6E71"/>
                </a:solidFill>
              </a:rPr>
              <a:t>and/or help relating to drugs and/or</a:t>
            </a: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" y="3674677"/>
            <a:ext cx="4139611" cy="134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3473" y="5019007"/>
            <a:ext cx="243497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3A7B5"/>
              </a:buClr>
            </a:pP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alcohol. Talking to somebody about a drug or alcohol problem can be the first step for a person in resolving their problems. People can </a:t>
            </a:r>
            <a:r>
              <a:rPr lang="en-GB" sz="11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self-refer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support.</a:t>
            </a:r>
            <a:b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service is available 24 hours a day, 7 days a week.</a:t>
            </a:r>
          </a:p>
          <a:p>
            <a:pPr>
              <a:buClr>
                <a:srgbClr val="23A7B5"/>
              </a:buClr>
            </a:pPr>
            <a:endParaRPr lang="en-GB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23A7B5"/>
              </a:buClr>
            </a:pP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Freephone: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0808 808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2234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 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 </a:t>
            </a:r>
            <a:r>
              <a:rPr lang="en-GB" sz="1100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to: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81066</a:t>
            </a:r>
            <a:endParaRPr lang="en-GB" sz="1100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Free stock photo of analysis, anonymous, conclusion St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5" y="924673"/>
            <a:ext cx="4757277" cy="262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9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36E5B8E7-F5E1-E688-B9CF-EBE6DA70556E}"/>
              </a:ext>
            </a:extLst>
          </p:cNvPr>
          <p:cNvSpPr/>
          <p:nvPr/>
        </p:nvSpPr>
        <p:spPr>
          <a:xfrm>
            <a:off x="411211" y="4989083"/>
            <a:ext cx="2188182" cy="949010"/>
          </a:xfrm>
          <a:custGeom>
            <a:avLst/>
            <a:gdLst/>
            <a:ahLst/>
            <a:cxnLst/>
            <a:rect l="l" t="t" r="r" b="b"/>
            <a:pathLst>
              <a:path w="2160270" h="1329054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56969"/>
                </a:lnTo>
                <a:lnTo>
                  <a:pt x="5657" y="1284994"/>
                </a:lnTo>
                <a:lnTo>
                  <a:pt x="21086" y="1307879"/>
                </a:lnTo>
                <a:lnTo>
                  <a:pt x="43971" y="1323308"/>
                </a:lnTo>
                <a:lnTo>
                  <a:pt x="71996" y="1328966"/>
                </a:lnTo>
                <a:lnTo>
                  <a:pt x="2087994" y="1328966"/>
                </a:lnTo>
                <a:lnTo>
                  <a:pt x="2116019" y="1323308"/>
                </a:lnTo>
                <a:lnTo>
                  <a:pt x="2138903" y="1307879"/>
                </a:lnTo>
                <a:lnTo>
                  <a:pt x="2154332" y="1284994"/>
                </a:lnTo>
                <a:lnTo>
                  <a:pt x="2159990" y="125696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Healthy Weight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11211" y="2315586"/>
            <a:ext cx="2188182" cy="1306419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83300" y="1327272"/>
            <a:ext cx="221609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Getting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and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maintaining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a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healthier weight can be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challenging,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and influenced by the conditions in which we are born, grow, live and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work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. </a:t>
            </a:r>
            <a:endParaRPr sz="976" baseline="29914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95627" y="2414299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61% of adults in Wales were classified as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experiencing overweight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or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obesity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;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including </a:t>
            </a: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35% overweight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26% obese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n-GB" sz="1100" baseline="300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78503" y="1354489"/>
            <a:ext cx="2157096" cy="5402640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400" b="1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spc="-6" dirty="0" smtClean="0">
                <a:solidFill>
                  <a:srgbClr val="406390"/>
                </a:solidFill>
              </a:rPr>
              <a:t>optometry</a:t>
            </a:r>
            <a:endParaRPr lang="en-GB" sz="1100" b="1" spc="-25" dirty="0">
              <a:solidFill>
                <a:srgbClr val="406390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5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 your colleagues can help people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who are, at risk of or experiencing obesity,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by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questions – seek permission to talk about and explore weight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	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Assessing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health status and the persons weight management journey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Advising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on the benefits of achieving and maintaining a healthier weight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Signposting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person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the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Healthy Weight Healthy You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website or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your GP /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local health board’s weight management service.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40583" y="6067197"/>
            <a:ext cx="2315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It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is important to understand a person’s weight journey from their perspective, free from judgement and bias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83" y="5048997"/>
            <a:ext cx="213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  <a:buClr>
                <a:srgbClr val="93C9DF"/>
              </a:buClr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Compassionate conversations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and access to support, can help people to have a healthier weight. 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23688" y="3787691"/>
            <a:ext cx="231526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Being overweight increases the risk of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developing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Age-related Macular Degeneration, cataracts, and diabetes and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associated complications such as diabetic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retinopathy.</a:t>
            </a:r>
          </a:p>
        </p:txBody>
      </p:sp>
    </p:spTree>
    <p:extLst>
      <p:ext uri="{BB962C8B-B14F-4D97-AF65-F5344CB8AC3E}">
        <p14:creationId xmlns:p14="http://schemas.microsoft.com/office/powerpoint/2010/main" val="14944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894" y="1148012"/>
            <a:ext cx="2404019" cy="3610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smtClean="0"/>
              <a:t>The </a:t>
            </a:r>
            <a:r>
              <a:rPr lang="en-GB" sz="1100" dirty="0"/>
              <a:t>Healthy Weight Healthy </a:t>
            </a:r>
            <a:endParaRPr lang="en-GB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smtClean="0"/>
              <a:t>You </a:t>
            </a:r>
            <a:r>
              <a:rPr lang="en-GB" sz="1100" dirty="0"/>
              <a:t>website offers content and resources including: </a:t>
            </a:r>
            <a:endParaRPr lang="en-GB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5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/>
              <a:t>Goal </a:t>
            </a:r>
            <a:r>
              <a:rPr lang="en-GB" sz="1100" dirty="0"/>
              <a:t>setting and </a:t>
            </a:r>
            <a:r>
              <a:rPr lang="en-GB" sz="1100" dirty="0" smtClean="0"/>
              <a:t>self-monitoring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/>
              <a:t>Understanding </a:t>
            </a:r>
            <a:r>
              <a:rPr lang="en-GB" sz="1100" dirty="0"/>
              <a:t>weight and your weight management journey </a:t>
            </a:r>
            <a:endParaRPr lang="en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/>
              <a:t>Interactive</a:t>
            </a:r>
            <a:r>
              <a:rPr lang="en-GB" sz="1100" dirty="0"/>
              <a:t>, downloadable resources such as meal planners </a:t>
            </a:r>
            <a:endParaRPr lang="en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/>
              <a:t>Signposting </a:t>
            </a:r>
            <a:r>
              <a:rPr lang="en-GB" sz="1100" dirty="0"/>
              <a:t>information for ways to get active and further weight loss </a:t>
            </a:r>
            <a:r>
              <a:rPr lang="en-GB" sz="1100" dirty="0" smtClean="0"/>
              <a:t>options.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en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en-GB" sz="1100" dirty="0" smtClean="0"/>
              <a:t>Information </a:t>
            </a:r>
            <a:r>
              <a:rPr lang="en-GB" sz="1100" dirty="0"/>
              <a:t>for health professionals webpage. </a:t>
            </a:r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" y="710140"/>
            <a:ext cx="2157784" cy="19809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3662" y="2691057"/>
            <a:ext cx="2190623" cy="2048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 smtClean="0"/>
              <a:t>Individuals </a:t>
            </a:r>
            <a:r>
              <a:rPr lang="en-GB" sz="1600" dirty="0"/>
              <a:t>can be </a:t>
            </a:r>
            <a:r>
              <a:rPr lang="en-GB" sz="1600" b="1" dirty="0"/>
              <a:t>signposted to </a:t>
            </a:r>
            <a:r>
              <a:rPr lang="en-GB" sz="1600" b="1" dirty="0">
                <a:solidFill>
                  <a:srgbClr val="FF0000"/>
                </a:solidFill>
                <a:hlinkClick r:id="rId3"/>
              </a:rPr>
              <a:t>Healthy Weight Healthy </a:t>
            </a:r>
            <a:r>
              <a:rPr lang="en-GB" sz="1600" b="1" dirty="0" smtClean="0">
                <a:solidFill>
                  <a:srgbClr val="FF0000"/>
                </a:solidFill>
                <a:hlinkClick r:id="rId3"/>
              </a:rPr>
              <a:t>You</a:t>
            </a:r>
            <a:r>
              <a:rPr lang="en-GB" sz="1600" dirty="0" smtClean="0"/>
              <a:t>, a web-based NHS resource for adults in Wales with overweight and </a:t>
            </a:r>
            <a:r>
              <a:rPr lang="en-GB" sz="1600" dirty="0"/>
              <a:t>o</a:t>
            </a:r>
            <a:r>
              <a:rPr lang="en-GB" sz="1600" dirty="0" smtClean="0"/>
              <a:t>besity.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It is </a:t>
            </a:r>
            <a:r>
              <a:rPr lang="en-GB" sz="1600" dirty="0" smtClean="0"/>
              <a:t>a free, evidence-based</a:t>
            </a:r>
            <a:r>
              <a:rPr lang="en-GB" sz="1600" dirty="0"/>
              <a:t>, </a:t>
            </a:r>
            <a:r>
              <a:rPr lang="en-GB" sz="1600" dirty="0" smtClean="0"/>
              <a:t>resource offering </a:t>
            </a:r>
            <a:r>
              <a:rPr lang="en-GB" sz="1600" dirty="0"/>
              <a:t>tailored information and </a:t>
            </a:r>
            <a:r>
              <a:rPr lang="en-GB" sz="1600" dirty="0" smtClean="0"/>
              <a:t>self-directed support</a:t>
            </a:r>
            <a:r>
              <a:rPr lang="en-GB" sz="1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pic>
        <p:nvPicPr>
          <p:cNvPr id="9" name="Picture 8" descr="Free A Parent Helping a Girl Slice a Bell Pepper Stock Pho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2839049" y="5223191"/>
            <a:ext cx="2169711" cy="156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Woman in Blue Crew Neck T-shirt Holding Stainless Steel Bowl Stock Pho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/>
          <a:stretch/>
        </p:blipFill>
        <p:spPr bwMode="auto">
          <a:xfrm>
            <a:off x="413662" y="5227824"/>
            <a:ext cx="2190623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3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09C6E132-3191-F35A-87A8-A77EC7A8D027}"/>
              </a:ext>
            </a:extLst>
          </p:cNvPr>
          <p:cNvSpPr/>
          <p:nvPr/>
        </p:nvSpPr>
        <p:spPr>
          <a:xfrm>
            <a:off x="2984500" y="2520881"/>
            <a:ext cx="2051099" cy="1192323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F5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Activity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089186" y="2617409"/>
            <a:ext cx="187089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Physical activity can both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prevent and treat more long term conditions than any other single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intervention</a:t>
            </a:r>
            <a:r>
              <a:rPr lang="en-GB" sz="110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976" baseline="30000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999081" y="1109070"/>
            <a:ext cx="2051099" cy="1288107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99081" y="1238879"/>
            <a:ext cx="227146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Around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31%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of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adults in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Wales are inactive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, defined as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undertaking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less than 30 minutes of physical activity per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week</a:t>
            </a:r>
            <a:r>
              <a:rPr lang="en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97591" y="3928836"/>
            <a:ext cx="2476255" cy="3125227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for</a:t>
            </a:r>
            <a:r>
              <a:rPr lang="en-GB" sz="1100" b="1" spc="-16" dirty="0" smtClean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quality </a:t>
            </a:r>
            <a:r>
              <a:rPr lang="en-GB" sz="1100" b="1" dirty="0" smtClean="0">
                <a:solidFill>
                  <a:srgbClr val="2F5586"/>
                </a:solidFill>
              </a:rPr>
              <a:t>improvement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activity in </a:t>
            </a:r>
            <a:r>
              <a:rPr lang="en-GB" sz="1100" b="1" dirty="0" smtClean="0">
                <a:solidFill>
                  <a:srgbClr val="406390"/>
                </a:solidFill>
              </a:rPr>
              <a:t>optometry</a:t>
            </a:r>
            <a:endParaRPr lang="en-GB" sz="1100" b="1" spc="-25" dirty="0" smtClean="0">
              <a:solidFill>
                <a:srgbClr val="406390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6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 your colleagues can help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people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to be more physically active by: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people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about being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active</a:t>
            </a:r>
            <a:endParaRPr lang="en-GB" sz="1100" strike="sngStrike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Advising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on the benefits of physical activity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Signposting/referring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to further information and support.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83300" y="1280562"/>
            <a:ext cx="24282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en-GB" sz="1100" dirty="0">
                <a:solidFill>
                  <a:srgbClr val="656565"/>
                </a:solidFill>
              </a:rPr>
              <a:t>Being physically inactive and spending too much time being sedentary can increase people’s chances of developing a wide range of chronic diseases and </a:t>
            </a:r>
            <a:r>
              <a:rPr lang="en-GB" sz="1100" dirty="0" smtClean="0">
                <a:solidFill>
                  <a:srgbClr val="656565"/>
                </a:solidFill>
              </a:rPr>
              <a:t>conditions, </a:t>
            </a:r>
            <a:r>
              <a:rPr lang="en-GB" sz="1100" dirty="0" smtClean="0">
                <a:solidFill>
                  <a:srgbClr val="666666"/>
                </a:solidFill>
              </a:rPr>
              <a:t>including conditions that can lead to sight loss. </a:t>
            </a:r>
          </a:p>
        </p:txBody>
      </p:sp>
      <p:pic>
        <p:nvPicPr>
          <p:cNvPr id="11" name="Picture 10" descr="Free People swimming in sea during competition Stock Phot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" r="-2" b="-195"/>
          <a:stretch/>
        </p:blipFill>
        <p:spPr bwMode="auto">
          <a:xfrm>
            <a:off x="3013260" y="3928836"/>
            <a:ext cx="1993577" cy="32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591" y="2796229"/>
            <a:ext cx="238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 notably: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Cardiovascular disease,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 2 diabetes, obesity, depression, anxiety and certain types of cancer and musculoskeletal disorders. 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44" y="1080381"/>
            <a:ext cx="2402697" cy="479654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You can signpost people to: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6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NHS 111: Exercise </a:t>
            </a:r>
            <a:r>
              <a:rPr lang="en-GB" sz="1100" dirty="0" smtClean="0">
                <a:latin typeface="Verdana"/>
                <a:cs typeface="Verdana"/>
              </a:rPr>
              <a:t>webpage </a:t>
            </a:r>
            <a:r>
              <a:rPr lang="en-GB" sz="1100" dirty="0">
                <a:latin typeface="Verdana"/>
                <a:cs typeface="Verdana"/>
              </a:rPr>
              <a:t>for </a:t>
            </a:r>
            <a:r>
              <a:rPr lang="en-GB" sz="1100" dirty="0" smtClean="0">
                <a:latin typeface="Verdana"/>
                <a:cs typeface="Verdana"/>
              </a:rPr>
              <a:t>information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endParaRPr lang="en-GB" sz="1100" dirty="0"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>
                <a:latin typeface="Verdana"/>
                <a:cs typeface="Verdana"/>
              </a:rPr>
              <a:t>Or </a:t>
            </a:r>
            <a:r>
              <a:rPr lang="en-GB" sz="1100" dirty="0" smtClean="0">
                <a:latin typeface="Verdana"/>
                <a:cs typeface="Verdana"/>
              </a:rPr>
              <a:t>to </a:t>
            </a:r>
            <a:r>
              <a:rPr lang="en-GB" sz="1100" dirty="0">
                <a:latin typeface="Verdana"/>
                <a:cs typeface="Verdana"/>
              </a:rPr>
              <a:t>find facilities within your </a:t>
            </a:r>
            <a:r>
              <a:rPr lang="en-GB" sz="1100" dirty="0" smtClean="0">
                <a:latin typeface="Verdana"/>
                <a:cs typeface="Verdana"/>
              </a:rPr>
              <a:t>area, people can </a:t>
            </a:r>
            <a:r>
              <a:rPr lang="en-GB" sz="1100" dirty="0">
                <a:latin typeface="Verdana"/>
                <a:cs typeface="Verdana"/>
              </a:rPr>
              <a:t>visit the local authorities’ website. Here </a:t>
            </a:r>
            <a:r>
              <a:rPr lang="en-GB" sz="1100" dirty="0" smtClean="0">
                <a:latin typeface="Verdana"/>
                <a:cs typeface="Verdana"/>
              </a:rPr>
              <a:t>people </a:t>
            </a:r>
            <a:r>
              <a:rPr lang="en-GB" sz="1100" dirty="0">
                <a:latin typeface="Verdana"/>
                <a:cs typeface="Verdana"/>
              </a:rPr>
              <a:t>can find details of places such as leisure centres, green spaces, child and </a:t>
            </a:r>
            <a:r>
              <a:rPr lang="en-GB" sz="1100" dirty="0" smtClean="0">
                <a:latin typeface="Verdana"/>
                <a:cs typeface="Verdana"/>
              </a:rPr>
              <a:t>disability-friendly </a:t>
            </a:r>
            <a:r>
              <a:rPr lang="en-GB" sz="1100" dirty="0">
                <a:latin typeface="Verdana"/>
                <a:cs typeface="Verdana"/>
              </a:rPr>
              <a:t>walks, </a:t>
            </a:r>
            <a:r>
              <a:rPr lang="en-GB" sz="1100" dirty="0" smtClean="0">
                <a:latin typeface="Verdana"/>
                <a:cs typeface="Verdana"/>
              </a:rPr>
              <a:t>beaches and more</a:t>
            </a:r>
            <a:r>
              <a:rPr lang="en-GB" sz="1100" dirty="0">
                <a:latin typeface="Verdana"/>
                <a:cs typeface="Verdana"/>
              </a:rPr>
              <a:t>.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100" dirty="0"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dirty="0" smtClean="0">
                <a:latin typeface="Verdana"/>
                <a:cs typeface="Verdana"/>
              </a:rPr>
              <a:t>Click the link to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Find your local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authority | 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GOV.WALES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4451" y="1080381"/>
            <a:ext cx="2268765" cy="550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66666"/>
                </a:solidFill>
              </a:rPr>
              <a:t>People needing additional support who are inactive and at risk of, or currently experiencing, a long term or chronic health condition, can be referred by a GP </a:t>
            </a:r>
            <a:r>
              <a:rPr lang="en-GB" sz="1100" dirty="0"/>
              <a:t>to </a:t>
            </a:r>
            <a:r>
              <a:rPr lang="en-GB" sz="1100" dirty="0" smtClean="0"/>
              <a:t>the</a:t>
            </a:r>
            <a:r>
              <a:rPr lang="en-GB" sz="1100" dirty="0"/>
              <a:t> to the </a:t>
            </a:r>
            <a:r>
              <a:rPr lang="en-GB" sz="1100" b="1" dirty="0" smtClean="0"/>
              <a:t>National Exercise Referral Scheme </a:t>
            </a:r>
            <a:r>
              <a:rPr lang="en-GB" sz="1100" dirty="0" smtClean="0"/>
              <a:t>(NERS): </a:t>
            </a:r>
            <a:r>
              <a:rPr lang="en-GB" sz="1100" u="sng" dirty="0" smtClean="0">
                <a:solidFill>
                  <a:srgbClr val="669FD9"/>
                </a:solidFill>
                <a:hlinkClick r:id="rId4"/>
              </a:rPr>
              <a:t>Wales National Exercise Referral Scheme</a:t>
            </a:r>
            <a:endParaRPr lang="en-GB" sz="1100" dirty="0">
              <a:solidFill>
                <a:srgbClr val="669FD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dirty="0" smtClean="0"/>
              <a:t>Individuals can be referred by health professionals to a local NERS scheme and will receive: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an initial assessment,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 4 week review and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a suitably graded exercise programme for 16 weeks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en-GB" sz="1100" dirty="0" smtClean="0"/>
              <a:t>follow up at 52 weeks.</a:t>
            </a: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3964" b="5121"/>
          <a:stretch/>
        </p:blipFill>
        <p:spPr>
          <a:xfrm>
            <a:off x="411754" y="4366568"/>
            <a:ext cx="2342387" cy="2813050"/>
          </a:xfrm>
          <a:prstGeom prst="rect">
            <a:avLst/>
          </a:prstGeom>
        </p:spPr>
      </p:pic>
      <p:pic>
        <p:nvPicPr>
          <p:cNvPr id="8" name="Picture 7" descr="Free A Man in Active Wear Exercising Stock Photo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7155" r="-299" b="-5273"/>
          <a:stretch/>
        </p:blipFill>
        <p:spPr bwMode="auto">
          <a:xfrm>
            <a:off x="2972194" y="4992129"/>
            <a:ext cx="2063405" cy="231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1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Preventing Type 2 Diabetes</a:t>
            </a:r>
            <a:endParaRPr lang="en-GB" sz="1900" b="1" spc="-1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45223" y="3637092"/>
            <a:ext cx="2064406" cy="1536104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4868" y="3721623"/>
            <a:ext cx="17061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The number of people on a Primary Care Diabetic Disease Register has risen by 60,000 people since 2009, which is a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40% increase in just over ten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lang="en-GB" sz="1100" baseline="30000" dirty="0" smtClean="0">
                <a:solidFill>
                  <a:schemeClr val="bg1"/>
                </a:solidFill>
              </a:rPr>
              <a:t>7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671948" y="1286230"/>
            <a:ext cx="2309751" cy="1142273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671948" y="1394599"/>
            <a:ext cx="246638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Evidence suggests that, by supporting people to make lifestyle changes,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over half of type 2 diabetes cases could be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prevented.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60091" y="1354489"/>
            <a:ext cx="2049538" cy="212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en-GB" sz="1100" dirty="0">
                <a:solidFill>
                  <a:srgbClr val="656565"/>
                </a:solidFill>
              </a:rPr>
              <a:t>More than 200,000 people in Wales are living with diabetes, and nine in 10 of them have type 2 </a:t>
            </a:r>
            <a:r>
              <a:rPr lang="en-GB" sz="1100" dirty="0" smtClean="0">
                <a:solidFill>
                  <a:srgbClr val="656565"/>
                </a:solidFill>
              </a:rPr>
              <a:t>diabetes</a:t>
            </a:r>
            <a:r>
              <a:rPr lang="en-GB" sz="1100" baseline="30000" dirty="0" smtClean="0">
                <a:solidFill>
                  <a:srgbClr val="656565"/>
                </a:solidFill>
              </a:rPr>
              <a:t>7</a:t>
            </a:r>
            <a:r>
              <a:rPr lang="en-GB" sz="1100" dirty="0" smtClean="0">
                <a:solidFill>
                  <a:srgbClr val="656565"/>
                </a:solidFill>
              </a:rPr>
              <a:t>. 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en-GB" sz="1100" dirty="0" smtClean="0">
              <a:solidFill>
                <a:srgbClr val="656565"/>
              </a:solidFill>
            </a:endParaRP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en-GB" sz="1100" dirty="0" smtClean="0">
                <a:solidFill>
                  <a:srgbClr val="656565"/>
                </a:solidFill>
              </a:rPr>
              <a:t>Diabetes </a:t>
            </a:r>
            <a:r>
              <a:rPr lang="en-GB" sz="1100" dirty="0">
                <a:solidFill>
                  <a:srgbClr val="656565"/>
                </a:solidFill>
              </a:rPr>
              <a:t>is a leading cause of sight </a:t>
            </a:r>
            <a:r>
              <a:rPr lang="en-GB" sz="1100" dirty="0" smtClean="0">
                <a:solidFill>
                  <a:srgbClr val="656565"/>
                </a:solidFill>
              </a:rPr>
              <a:t>loss. </a:t>
            </a:r>
            <a:r>
              <a:rPr lang="en-GB" sz="1100" dirty="0" smtClean="0">
                <a:solidFill>
                  <a:srgbClr val="666666"/>
                </a:solidFill>
              </a:rPr>
              <a:t>If a person has diabetes they are more likely to develop cataracts, glaucoma and retinopathy</a:t>
            </a:r>
            <a:r>
              <a:rPr lang="en-GB" sz="1100" baseline="30000" dirty="0" smtClean="0">
                <a:solidFill>
                  <a:srgbClr val="666666"/>
                </a:solidFill>
              </a:rPr>
              <a:t>8</a:t>
            </a:r>
            <a:r>
              <a:rPr lang="en-GB" sz="1100" dirty="0" smtClean="0">
                <a:solidFill>
                  <a:srgbClr val="666666"/>
                </a:solidFill>
              </a:rPr>
              <a:t>.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620087" y="2592401"/>
            <a:ext cx="2492142" cy="4665117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for</a:t>
            </a:r>
            <a:r>
              <a:rPr lang="en-GB" sz="1100" b="1" spc="-16" dirty="0" smtClean="0">
                <a:solidFill>
                  <a:srgbClr val="2F5586"/>
                </a:solidFill>
              </a:rPr>
              <a:t> </a:t>
            </a:r>
            <a:r>
              <a:rPr lang="en-GB" sz="1100" b="1" spc="-10" dirty="0" smtClean="0">
                <a:solidFill>
                  <a:srgbClr val="2F5586"/>
                </a:solidFill>
              </a:rPr>
              <a:t>quality </a:t>
            </a:r>
            <a:r>
              <a:rPr lang="en-GB" sz="1100" b="1" dirty="0" smtClean="0">
                <a:solidFill>
                  <a:srgbClr val="2F5586"/>
                </a:solidFill>
              </a:rPr>
              <a:t>improvement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dirty="0" smtClean="0">
                <a:solidFill>
                  <a:srgbClr val="2F5586"/>
                </a:solidFill>
              </a:rPr>
              <a:t>activity in</a:t>
            </a:r>
            <a:r>
              <a:rPr lang="en-GB" sz="1100" b="1" spc="-6" dirty="0" smtClean="0">
                <a:solidFill>
                  <a:srgbClr val="2F5586"/>
                </a:solidFill>
              </a:rPr>
              <a:t> </a:t>
            </a:r>
            <a:r>
              <a:rPr lang="en-GB" sz="1100" b="1" spc="-25" dirty="0" smtClean="0">
                <a:solidFill>
                  <a:srgbClr val="406390"/>
                </a:solidFill>
              </a:rPr>
              <a:t>optometry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700" b="1" spc="-25" dirty="0" smtClean="0">
              <a:solidFill>
                <a:srgbClr val="6A85A8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You and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your colleagues can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help prevent T2D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9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>
                <a:solidFill>
                  <a:srgbClr val="666666"/>
                </a:solidFill>
                <a:latin typeface="Verdana"/>
                <a:cs typeface="Verdana"/>
              </a:rPr>
              <a:t>Recognising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  <a:hlinkClick r:id="rId2"/>
              </a:rPr>
              <a:t>risk factors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 for developing diabetes e.g. age, ethnicity, family history, experiencing obesity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b="1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666666"/>
                </a:solidFill>
                <a:latin typeface="Verdana"/>
                <a:cs typeface="Verdana"/>
              </a:rPr>
              <a:t>Encouraging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people to understand their risk of developing diabetes using </a:t>
            </a:r>
            <a:r>
              <a:rPr lang="en-GB" sz="1100" b="1" dirty="0" smtClean="0">
                <a:solidFill>
                  <a:srgbClr val="666666"/>
                </a:solidFill>
                <a:latin typeface="Verdana"/>
                <a:cs typeface="Verdana"/>
              </a:rPr>
              <a:t>Diabetes UK’s </a:t>
            </a:r>
            <a:r>
              <a:rPr lang="en-GB" sz="1100" b="1" dirty="0" smtClean="0">
                <a:solidFill>
                  <a:srgbClr val="666666"/>
                </a:solidFill>
                <a:latin typeface="Verdana"/>
                <a:cs typeface="Verdana"/>
                <a:hlinkClick r:id="rId3"/>
              </a:rPr>
              <a:t>‘Know Your Risk’ Tool</a:t>
            </a:r>
            <a:endParaRPr lang="en-GB" sz="1100" dirty="0">
              <a:solidFill>
                <a:srgbClr val="666666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strike="sngStrike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666666"/>
                </a:solidFill>
                <a:latin typeface="Verdana"/>
                <a:cs typeface="Verdana"/>
              </a:rPr>
              <a:t>Advising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 on the risks of diabetes to eye </a:t>
            </a: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health and broader health 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outcomes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66666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b="1" dirty="0" smtClean="0">
                <a:solidFill>
                  <a:srgbClr val="666666"/>
                </a:solidFill>
                <a:latin typeface="Verdana"/>
                <a:cs typeface="Verdana"/>
              </a:rPr>
              <a:t>Signposting</a:t>
            </a:r>
            <a:r>
              <a:rPr lang="en-GB" sz="1100" dirty="0" smtClean="0">
                <a:solidFill>
                  <a:srgbClr val="666666"/>
                </a:solidFill>
                <a:latin typeface="Verdana"/>
                <a:cs typeface="Verdana"/>
              </a:rPr>
              <a:t> individuals at risk, to their GP to discuss a blood test to measure their HbA1c levels</a:t>
            </a:r>
            <a:endParaRPr lang="en-GB" sz="1100" dirty="0">
              <a:solidFill>
                <a:srgbClr val="666666"/>
              </a:solidFill>
              <a:latin typeface="Verdana"/>
              <a:cs typeface="Verdana"/>
            </a:endParaRPr>
          </a:p>
        </p:txBody>
      </p:sp>
      <p:pic>
        <p:nvPicPr>
          <p:cNvPr id="12" name="Picture 2" descr="Free Flat Lay Photography of Three Tray of Foods Stoc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1" y="5477210"/>
            <a:ext cx="2075587" cy="16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5037" y="194085"/>
            <a:ext cx="1203325" cy="403225"/>
          </a:xfrm>
          <a:prstGeom prst="rect">
            <a:avLst/>
          </a:prstGeom>
        </p:spPr>
        <p:txBody>
          <a:bodyPr/>
          <a:lstStyle/>
          <a:p>
            <a:fld id="{68CBED0B-04CD-4B49-8118-1C61570F3174}" type="slidenum">
              <a:rPr lang="en-US" sz="7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18</a:t>
            </a:fld>
            <a:endParaRPr lang="en-US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00998"/>
            <a:ext cx="4473575" cy="32072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2001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383299" y="1325415"/>
            <a:ext cx="2183130" cy="623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en-GB" sz="1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StatsWales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Adult lifestyles by age and gender 2022-23. </a:t>
            </a: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Welsh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Government. National Survey for Wales, 2016-17.</a:t>
            </a:r>
          </a:p>
          <a:p>
            <a:pPr marL="12701" marR="99700">
              <a:spcBef>
                <a:spcPts val="100"/>
              </a:spcBef>
            </a:pP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Smoking in Wales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Smoking Toolkit Study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, 2023.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4 Stats Wales. Welsh resident treated smokers who were CO-validated as successfully quitting at 4 weeks, 2019-20.</a:t>
            </a:r>
          </a:p>
          <a:p>
            <a:pPr marL="12701" marR="99700">
              <a:spcBef>
                <a:spcPts val="100"/>
              </a:spcBef>
            </a:pPr>
            <a:endParaRPr lang="en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5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Karimi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, S.,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Arabi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, A., and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Shahraki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, T. (2021).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Alcohol and the Eye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Journal of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Opthalmic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and Vision Research, 16(2). </a:t>
            </a:r>
          </a:p>
          <a:p>
            <a:pPr marL="12701" marR="99700">
              <a:spcBef>
                <a:spcPts val="100"/>
              </a:spcBef>
            </a:pPr>
            <a:endParaRPr lang="en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6 BMJ Learning. The Importance of Physical Activity Learning Module 1. Available from: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4"/>
              </a:rPr>
              <a:t>http://learning.bmj.com/learning/info/getting-started.html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[Accessed 8/6/2018].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2741026" y="1325414"/>
            <a:ext cx="2183130" cy="30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7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PHW (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2023). Diabetes prevalence – trends, risk factors, and 10-year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projection.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Available from: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https://phw.nhs.wales/services-and-teams/observatory/data-and-analysis/diabetes-prevalence-trends-risk-factors-and-10-year-projection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/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 [Accessed 17/11/2023]. </a:t>
            </a:r>
          </a:p>
          <a:p>
            <a:pPr marL="12701" marR="99700">
              <a:spcBef>
                <a:spcPts val="100"/>
              </a:spcBef>
            </a:pPr>
            <a:endParaRPr lang="en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8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Diabetes UK.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6"/>
              </a:rPr>
              <a:t>Diabetic Retinopathy – Diabetes and Eye Problems. </a:t>
            </a:r>
            <a:endParaRPr lang="en-GB" sz="11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en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A0099F21-3502-1D38-48F1-84BF5826606E}"/>
              </a:ext>
            </a:extLst>
          </p:cNvPr>
          <p:cNvSpPr txBox="1"/>
          <p:nvPr/>
        </p:nvSpPr>
        <p:spPr>
          <a:xfrm>
            <a:off x="1865591" y="2923897"/>
            <a:ext cx="2007870" cy="2718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1"/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Published: February</a:t>
            </a:r>
            <a:r>
              <a:rPr lang="en-GB" sz="1000" dirty="0" smtClean="0">
                <a:solidFill>
                  <a:schemeClr val="bg1"/>
                </a:solidFill>
                <a:latin typeface="Verdana"/>
                <a:cs typeface="Verdana"/>
              </a:rPr>
              <a:t> 2024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FE506560-FD0D-B683-1382-8F830EE4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8" y="6801279"/>
            <a:ext cx="2673350" cy="59233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3CC008-968E-B8B0-C2FC-17D412285889}"/>
              </a:ext>
            </a:extLst>
          </p:cNvPr>
          <p:cNvSpPr/>
          <p:nvPr/>
        </p:nvSpPr>
        <p:spPr>
          <a:xfrm>
            <a:off x="1624227" y="2923897"/>
            <a:ext cx="2296633" cy="414669"/>
          </a:xfrm>
          <a:prstGeom prst="roundRect">
            <a:avLst>
              <a:gd name="adj" fmla="val 57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>
            <a:extLst>
              <a:ext uri="{FF2B5EF4-FFF2-40B4-BE49-F238E27FC236}">
                <a16:creationId xmlns:a16="http://schemas.microsoft.com/office/drawing/2014/main" id="{9641A347-CD2F-A595-345F-AA2475D82503}"/>
              </a:ext>
            </a:extLst>
          </p:cNvPr>
          <p:cNvSpPr txBox="1"/>
          <p:nvPr/>
        </p:nvSpPr>
        <p:spPr>
          <a:xfrm>
            <a:off x="383298" y="412115"/>
            <a:ext cx="2832513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Supporting</a:t>
            </a:r>
            <a:r>
              <a:rPr sz="7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FFFFFF"/>
                </a:solidFill>
                <a:latin typeface="Verdana"/>
                <a:cs typeface="Verdana"/>
              </a:rPr>
              <a:t>Healthy</a:t>
            </a:r>
            <a:r>
              <a:rPr sz="7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dirty="0" smtClean="0">
                <a:solidFill>
                  <a:srgbClr val="FFFFFF"/>
                </a:solidFill>
                <a:latin typeface="Verdana"/>
                <a:cs typeface="Verdana"/>
              </a:rPr>
              <a:t>Behaviours</a:t>
            </a:r>
            <a:r>
              <a:rPr lang="en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: A Guide </a:t>
            </a:r>
            <a:r>
              <a:rPr lang="en-GB" sz="700" spc="-6" dirty="0" smtClean="0">
                <a:solidFill>
                  <a:schemeClr val="bg1"/>
                </a:solidFill>
                <a:latin typeface="Verdana"/>
                <a:cs typeface="Verdana"/>
              </a:rPr>
              <a:t>for</a:t>
            </a:r>
            <a:r>
              <a:rPr sz="700" spc="-6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700" dirty="0" smtClean="0">
                <a:solidFill>
                  <a:schemeClr val="bg1"/>
                </a:solidFill>
                <a:latin typeface="Verdana"/>
                <a:cs typeface="Verdana"/>
              </a:rPr>
              <a:t>Optometry</a:t>
            </a:r>
            <a:endParaRPr sz="7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504E3F64-CC8C-6711-CEA1-E898F351A738}"/>
              </a:ext>
            </a:extLst>
          </p:cNvPr>
          <p:cNvSpPr txBox="1"/>
          <p:nvPr/>
        </p:nvSpPr>
        <p:spPr>
          <a:xfrm>
            <a:off x="4857076" y="276180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B11A544A-BA46-02A3-77EB-B649A1CCC217}"/>
              </a:ext>
            </a:extLst>
          </p:cNvPr>
          <p:cNvSpPr txBox="1"/>
          <p:nvPr/>
        </p:nvSpPr>
        <p:spPr>
          <a:xfrm>
            <a:off x="383299" y="1719104"/>
            <a:ext cx="1169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Contents</a:t>
            </a:r>
            <a:endParaRPr dirty="0">
              <a:latin typeface="Verdana"/>
              <a:cs typeface="Verdana"/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1E14C575-029E-8F0B-0BFA-D381A7D3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28853"/>
              </p:ext>
            </p:extLst>
          </p:nvPr>
        </p:nvGraphicFramePr>
        <p:xfrm>
          <a:off x="396001" y="2377793"/>
          <a:ext cx="4443094" cy="340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552">
                  <a:extLst>
                    <a:ext uri="{9D8B030D-6E8A-4147-A177-3AD203B41FA5}">
                      <a16:colId xmlns:a16="http://schemas.microsoft.com/office/drawing/2014/main" val="303555296"/>
                    </a:ext>
                  </a:extLst>
                </a:gridCol>
                <a:gridCol w="543542">
                  <a:extLst>
                    <a:ext uri="{9D8B030D-6E8A-4147-A177-3AD203B41FA5}">
                      <a16:colId xmlns:a16="http://schemas.microsoft.com/office/drawing/2014/main" val="471972495"/>
                    </a:ext>
                  </a:extLst>
                </a:gridCol>
              </a:tblGrid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Supporting</a:t>
                      </a:r>
                      <a:r>
                        <a:rPr lang="en-GB" sz="105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Healthy</a:t>
                      </a:r>
                      <a:r>
                        <a:rPr lang="en-GB" sz="105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Behaviours                                        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1608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spc="-10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Optometry</a:t>
                      </a: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Workforce Wellbeing</a:t>
                      </a:r>
                      <a:endParaRPr lang="en-GB" sz="105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0409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Making</a:t>
                      </a: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Every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Contact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Count</a:t>
                      </a:r>
                      <a:r>
                        <a:rPr lang="en-GB" sz="105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(MECC)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10417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Social Prescribing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22310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Smoking                                                                                 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86398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Alcohol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33009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Healthy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Weight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13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56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Physical </a:t>
                      </a: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Activity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15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8107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Preventing Type</a:t>
                      </a:r>
                      <a:r>
                        <a:rPr lang="en-GB" sz="1050" b="1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lang="en-GB" sz="105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</a:t>
                      </a:r>
                      <a:endParaRPr lang="en-GB" sz="105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17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013938"/>
                  </a:ext>
                </a:extLst>
              </a:tr>
              <a:tr h="34483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en-GB" sz="105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References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2855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94561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7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Healthy Behaviours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300" y="1354489"/>
            <a:ext cx="2342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A Healthier Wales 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highlighted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need for a shift towards greater prevention and early 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intervention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improve people’s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health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wellbeing, and support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sustainability</a:t>
            </a:r>
            <a:r>
              <a:rPr lang="en-GB" sz="1100" spc="-6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 our health </a:t>
            </a:r>
            <a:r>
              <a:rPr lang="en-GB" sz="1100" spc="-25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 </a:t>
            </a:r>
            <a:r>
              <a:rPr lang="en-GB" sz="110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care </a:t>
            </a:r>
            <a:r>
              <a:rPr lang="en-GB" sz="1100" spc="-10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system.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spcAft>
                <a:spcPts val="0"/>
              </a:spcAft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935" y="2969339"/>
            <a:ext cx="1510538" cy="1915659"/>
            <a:chOff x="447508" y="2961520"/>
            <a:chExt cx="2238157" cy="1136844"/>
          </a:xfrm>
          <a:solidFill>
            <a:srgbClr val="F2682E"/>
          </a:solidFill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6E5B8E7-F5E1-E688-B9CF-EBE6DA70556E}"/>
                </a:ext>
              </a:extLst>
            </p:cNvPr>
            <p:cNvSpPr/>
            <p:nvPr/>
          </p:nvSpPr>
          <p:spPr>
            <a:xfrm>
              <a:off x="447508" y="2961520"/>
              <a:ext cx="2238157" cy="1136844"/>
            </a:xfrm>
            <a:custGeom>
              <a:avLst/>
              <a:gdLst/>
              <a:ahLst/>
              <a:cxnLst/>
              <a:rect l="l" t="t" r="r" b="b"/>
              <a:pathLst>
                <a:path w="2160270" h="1329054">
                  <a:moveTo>
                    <a:pt x="208799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256969"/>
                  </a:lnTo>
                  <a:lnTo>
                    <a:pt x="5657" y="1284994"/>
                  </a:lnTo>
                  <a:lnTo>
                    <a:pt x="21086" y="1307879"/>
                  </a:lnTo>
                  <a:lnTo>
                    <a:pt x="43971" y="1323308"/>
                  </a:lnTo>
                  <a:lnTo>
                    <a:pt x="71996" y="1328966"/>
                  </a:lnTo>
                  <a:lnTo>
                    <a:pt x="2087994" y="1328966"/>
                  </a:lnTo>
                  <a:lnTo>
                    <a:pt x="2116019" y="1323308"/>
                  </a:lnTo>
                  <a:lnTo>
                    <a:pt x="2138903" y="1307879"/>
                  </a:lnTo>
                  <a:lnTo>
                    <a:pt x="2154332" y="1284994"/>
                  </a:lnTo>
                  <a:lnTo>
                    <a:pt x="2159990" y="1256969"/>
                  </a:lnTo>
                  <a:lnTo>
                    <a:pt x="2159990" y="71996"/>
                  </a:lnTo>
                  <a:lnTo>
                    <a:pt x="2154332" y="43971"/>
                  </a:lnTo>
                  <a:lnTo>
                    <a:pt x="2138903" y="21086"/>
                  </a:lnTo>
                  <a:lnTo>
                    <a:pt x="2116019" y="5657"/>
                  </a:lnTo>
                  <a:lnTo>
                    <a:pt x="208799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464190" y="3031095"/>
              <a:ext cx="2221475" cy="9589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Wellbeing of Wales (2023) </a:t>
              </a:r>
              <a:r>
                <a:rPr lang="en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reported around </a:t>
              </a:r>
              <a:r>
                <a:rPr lang="en-GB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two thirds of avoidable deaths were attributed to preventable </a:t>
              </a:r>
              <a:r>
                <a:rPr lang="en-GB" sz="11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conditions</a:t>
              </a:r>
              <a:endParaRPr lang="en-GB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879918" y="1366331"/>
            <a:ext cx="2254971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Opportunities to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initiate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change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conversations, and empower people to make healthier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choices,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are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plentiful through the high number of contacts between the public and primary care services.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Free Two Women and Boy Toasting with Glasses of Juice During Dinner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 bwMode="auto">
          <a:xfrm>
            <a:off x="2167847" y="3044219"/>
            <a:ext cx="2867752" cy="17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31677" y="5123678"/>
            <a:ext cx="4588091" cy="1969333"/>
          </a:xfrm>
          <a:prstGeom prst="roundRect">
            <a:avLst/>
          </a:prstGeom>
          <a:ln w="19050">
            <a:solidFill>
              <a:srgbClr val="F43882"/>
            </a:solidFill>
          </a:ln>
        </p:spPr>
        <p:txBody>
          <a:bodyPr vert="horz" wrap="square" lIns="108000" tIns="12700" rIns="7200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Areas for quality improvement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in optometry:</a:t>
            </a:r>
          </a:p>
          <a:p>
            <a:pPr marL="38102" marR="30482">
              <a:spcBef>
                <a:spcPts val="100"/>
              </a:spcBef>
            </a:pPr>
            <a:endParaRPr lang="en-GB" sz="5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Improve the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identification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of people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who require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support with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adopting healthy behaviours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Optimise 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r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eferrals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for people who require support with healthy behaviours,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where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available and appropriate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Review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skills/service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gaps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to support people to adopt healthy behaviours and take action to address gaps. 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5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58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1334" y="863960"/>
            <a:ext cx="2098623" cy="30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Optometry Workforce Wellbeing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9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The need to adopt and/or maintain healthy</a:t>
            </a:r>
            <a:r>
              <a:rPr lang="en-GB"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is relevant to us all and we can all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consider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how best 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incorporate healthy behaviours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0" dirty="0">
                <a:solidFill>
                  <a:srgbClr val="6D6E71"/>
                </a:solidFill>
                <a:latin typeface="Verdana"/>
                <a:cs typeface="Verdana"/>
              </a:rPr>
              <a:t>into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our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lives. 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spc="-6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The health and wellbeing of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 smtClean="0">
                <a:solidFill>
                  <a:srgbClr val="666666"/>
                </a:solidFill>
                <a:latin typeface="Verdana"/>
                <a:cs typeface="Verdana"/>
              </a:rPr>
              <a:t>optometry staff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is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also a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key factor that underpins performance at work, engagement within the workplace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, recruitment and retention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and sickness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absence levels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en-GB" sz="1100" dirty="0">
              <a:latin typeface="Verdana"/>
              <a:cs typeface="Verdana"/>
            </a:endParaRPr>
          </a:p>
        </p:txBody>
      </p:sp>
      <p:pic>
        <p:nvPicPr>
          <p:cNvPr id="1028" name="Picture 4" descr="Free Person Wearing Scrub Suit with Paper Heart in the Pocket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/>
        </p:blipFill>
        <p:spPr bwMode="auto">
          <a:xfrm>
            <a:off x="2831854" y="863961"/>
            <a:ext cx="2135562" cy="28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3" b="99223" l="9963" r="89758"/>
                    </a14:imgEffect>
                  </a14:imgLayer>
                </a14:imgProps>
              </a:ext>
            </a:extLst>
          </a:blip>
          <a:srcRect l="9431" r="10573"/>
          <a:stretch/>
        </p:blipFill>
        <p:spPr>
          <a:xfrm>
            <a:off x="65848" y="4391057"/>
            <a:ext cx="3245763" cy="2916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75" y="7226162"/>
            <a:ext cx="2794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  <a:hlinkClick r:id="rId5"/>
              </a:rPr>
              <a:t>Our Wellbeing Matters, HEIW</a:t>
            </a:r>
            <a:endParaRPr lang="en-GB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1334" y="4039679"/>
            <a:ext cx="472173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For yourself and colleagues, it is therefore beneficial to be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aware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of,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and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take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up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relevant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resources, outlined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in this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document,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support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your own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health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wellbeing.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186321" y="4704704"/>
            <a:ext cx="1898483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HEIW’s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  <a:hlinkClick r:id="rId6"/>
              </a:rPr>
              <a:t>Our Wellbeing Matters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links together a range of resources the workforce can use to support their wellbeing, and the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  <a:hlinkClick r:id="rId7"/>
              </a:rPr>
              <a:t>Healthy Working Wales Digital Service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 aims to support and encourage employers to create healthy working environments and take action to improve the health and wellbeing of their staff. </a:t>
            </a:r>
            <a:endParaRPr lang="en-GB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93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Every Contact Count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325271"/>
            <a:ext cx="2186305" cy="3723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Making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Every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Contact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Count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(MECC)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is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an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approach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change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that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utilises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the millions</a:t>
            </a:r>
            <a:r>
              <a:rPr lang="en-GB" sz="1100" spc="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of</a:t>
            </a:r>
            <a:r>
              <a:rPr lang="en-GB" sz="1100" spc="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day-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to-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day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interactions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between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people to support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individuals </a:t>
            </a:r>
            <a:r>
              <a:rPr lang="en-GB" sz="1100" spc="-25" dirty="0">
                <a:solidFill>
                  <a:srgbClr val="6D6E71"/>
                </a:solidFill>
                <a:latin typeface="Verdana"/>
                <a:cs typeface="Verdana"/>
              </a:rPr>
              <a:t>in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making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positive changes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their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health</a:t>
            </a:r>
            <a:r>
              <a:rPr lang="en-GB" sz="1100" spc="-1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wellbeing.</a:t>
            </a: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What </a:t>
            </a:r>
            <a:r>
              <a:rPr lang="en-GB" sz="1100" b="1" dirty="0">
                <a:solidFill>
                  <a:srgbClr val="2F5586"/>
                </a:solidFill>
              </a:rPr>
              <a:t>is MECC</a:t>
            </a:r>
            <a:r>
              <a:rPr lang="en-GB" sz="1100" b="1" dirty="0" smtClean="0">
                <a:solidFill>
                  <a:srgbClr val="2F5586"/>
                </a:solidFill>
              </a:rPr>
              <a:t>?</a:t>
            </a:r>
          </a:p>
          <a:p>
            <a:pPr marL="0" indent="0">
              <a:buNone/>
            </a:pPr>
            <a:endParaRPr lang="en-GB" sz="800" dirty="0">
              <a:solidFill>
                <a:srgbClr val="2F55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rgbClr val="6D6E71"/>
                </a:solidFill>
              </a:rPr>
              <a:t>MECC aims </a:t>
            </a:r>
            <a:r>
              <a:rPr lang="en-GB" sz="1100" dirty="0">
                <a:solidFill>
                  <a:srgbClr val="6D6E71"/>
                </a:solidFill>
              </a:rPr>
              <a:t>to empower </a:t>
            </a:r>
            <a:r>
              <a:rPr lang="en-GB" sz="1100" dirty="0" smtClean="0">
                <a:solidFill>
                  <a:srgbClr val="6D6E71"/>
                </a:solidFill>
              </a:rPr>
              <a:t>all staff interacting with people, </a:t>
            </a:r>
            <a:r>
              <a:rPr lang="en-GB" sz="1100" dirty="0">
                <a:solidFill>
                  <a:srgbClr val="6D6E71"/>
                </a:solidFill>
              </a:rPr>
              <a:t>to recognise </a:t>
            </a:r>
            <a:r>
              <a:rPr lang="en-GB" sz="1100" dirty="0" smtClean="0">
                <a:solidFill>
                  <a:srgbClr val="6D6E71"/>
                </a:solidFill>
              </a:rPr>
              <a:t>the opportunities </a:t>
            </a:r>
            <a:r>
              <a:rPr lang="en-GB" sz="1100" dirty="0">
                <a:solidFill>
                  <a:srgbClr val="6D6E71"/>
                </a:solidFill>
              </a:rPr>
              <a:t>they </a:t>
            </a:r>
            <a:r>
              <a:rPr lang="en-GB" sz="1100" dirty="0" smtClean="0">
                <a:solidFill>
                  <a:srgbClr val="6D6E71"/>
                </a:solidFill>
              </a:rPr>
              <a:t>have to promote </a:t>
            </a:r>
            <a:r>
              <a:rPr lang="en-GB" sz="1100" dirty="0">
                <a:solidFill>
                  <a:srgbClr val="6D6E71"/>
                </a:solidFill>
              </a:rPr>
              <a:t>healthy lifestyles, </a:t>
            </a:r>
            <a:r>
              <a:rPr lang="en-GB" sz="1100" dirty="0" smtClean="0">
                <a:solidFill>
                  <a:srgbClr val="6D6E71"/>
                </a:solidFill>
              </a:rPr>
              <a:t>support </a:t>
            </a:r>
            <a:r>
              <a:rPr lang="en-GB" sz="1100" dirty="0">
                <a:solidFill>
                  <a:srgbClr val="6D6E71"/>
                </a:solidFill>
              </a:rPr>
              <a:t>behaviour change and </a:t>
            </a:r>
            <a:r>
              <a:rPr lang="en-GB" sz="1100" dirty="0" smtClean="0">
                <a:solidFill>
                  <a:srgbClr val="6D6E71"/>
                </a:solidFill>
              </a:rPr>
              <a:t>contribute </a:t>
            </a:r>
            <a:r>
              <a:rPr lang="en-GB" sz="1100" dirty="0">
                <a:solidFill>
                  <a:srgbClr val="6D6E71"/>
                </a:solidFill>
              </a:rPr>
              <a:t>to reducing the risk </a:t>
            </a:r>
            <a:r>
              <a:rPr lang="en-GB" sz="1100" dirty="0" smtClean="0">
                <a:solidFill>
                  <a:srgbClr val="6D6E71"/>
                </a:solidFill>
              </a:rPr>
              <a:t>of developing a long term condition.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rgbClr val="6D6E7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88896" y="4507395"/>
            <a:ext cx="2246703" cy="263469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MECC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is </a:t>
            </a:r>
            <a:r>
              <a:rPr lang="en-GB" sz="1100" u="sng" dirty="0">
                <a:solidFill>
                  <a:srgbClr val="656565"/>
                </a:solidFill>
                <a:latin typeface="Verdana"/>
                <a:cs typeface="Verdana"/>
              </a:rPr>
              <a:t>not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about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38102" marR="30482">
              <a:spcBef>
                <a:spcPts val="100"/>
              </a:spcBef>
            </a:pPr>
            <a:endParaRPr lang="en-GB" sz="5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adding another job to already busy working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days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becoming  a specialist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or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expert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in certain lifestyle areas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becoming a counsellor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or providing ongoing support to particular individuals </a:t>
            </a:r>
            <a:endParaRPr lang="en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telling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somebody what to do and how to live their life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356CB59-CA79-FC01-6FF8-EF9AD7A5CF4D}"/>
              </a:ext>
            </a:extLst>
          </p:cNvPr>
          <p:cNvSpPr/>
          <p:nvPr/>
        </p:nvSpPr>
        <p:spPr>
          <a:xfrm>
            <a:off x="2761181" y="1321010"/>
            <a:ext cx="2280982" cy="3085738"/>
          </a:xfrm>
          <a:custGeom>
            <a:avLst/>
            <a:gdLst/>
            <a:ahLst/>
            <a:cxnLst/>
            <a:rect l="l" t="t" r="r" b="b"/>
            <a:pathLst>
              <a:path w="2160270" h="102616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53998"/>
                </a:lnTo>
                <a:lnTo>
                  <a:pt x="5657" y="982025"/>
                </a:lnTo>
                <a:lnTo>
                  <a:pt x="21086" y="1004914"/>
                </a:lnTo>
                <a:lnTo>
                  <a:pt x="43971" y="1020347"/>
                </a:lnTo>
                <a:lnTo>
                  <a:pt x="71996" y="1026007"/>
                </a:lnTo>
                <a:lnTo>
                  <a:pt x="2087994" y="1026007"/>
                </a:lnTo>
                <a:lnTo>
                  <a:pt x="2116019" y="1020347"/>
                </a:lnTo>
                <a:lnTo>
                  <a:pt x="2138903" y="1004914"/>
                </a:lnTo>
                <a:lnTo>
                  <a:pt x="2154332" y="982025"/>
                </a:lnTo>
                <a:lnTo>
                  <a:pt x="2159990" y="953998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945219" y="1407479"/>
            <a:ext cx="1911656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chemeClr val="bg1"/>
                </a:solidFill>
              </a:rPr>
              <a:t>MECC is about: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Identifying</a:t>
            </a:r>
            <a:r>
              <a:rPr lang="en-GB" sz="1100" dirty="0" smtClean="0">
                <a:solidFill>
                  <a:schemeClr val="bg1"/>
                </a:solidFill>
              </a:rPr>
              <a:t> opportunities to raise the issue of health behaviours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Communicating</a:t>
            </a:r>
            <a:r>
              <a:rPr lang="en-GB" sz="1100" dirty="0" smtClean="0">
                <a:solidFill>
                  <a:schemeClr val="bg1"/>
                </a:solidFill>
              </a:rPr>
              <a:t> in a supportive, non directive manner to help motivate individuals to think about making a behaviour change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1100" b="1" dirty="0" smtClean="0">
                <a:solidFill>
                  <a:schemeClr val="bg1"/>
                </a:solidFill>
              </a:rPr>
              <a:t>Signposting/referring 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individuals </a:t>
            </a:r>
            <a:r>
              <a:rPr lang="en-GB" sz="1100" dirty="0" smtClean="0">
                <a:solidFill>
                  <a:schemeClr val="bg1"/>
                </a:solidFill>
              </a:rPr>
              <a:t>to further information and support</a:t>
            </a:r>
            <a:endParaRPr lang="en-GB" dirty="0">
              <a:solidFill>
                <a:srgbClr val="6D6E7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4772691"/>
            <a:ext cx="2392893" cy="651340"/>
          </a:xfrm>
          <a:prstGeom prst="rect">
            <a:avLst/>
          </a:prstGeom>
        </p:spPr>
      </p:pic>
      <p:pic>
        <p:nvPicPr>
          <p:cNvPr id="12" name="Picture 11" descr="Free Woman in White Suit with Stethoscope Talking to a Person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4" y="5600700"/>
            <a:ext cx="2174063" cy="140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88336" y="1064159"/>
            <a:ext cx="2347263" cy="409406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Training</a:t>
            </a:r>
            <a:r>
              <a:rPr lang="en-GB"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resources</a:t>
            </a:r>
            <a:r>
              <a:rPr lang="en-GB"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for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 staff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are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 key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element of</a:t>
            </a:r>
            <a:r>
              <a:rPr lang="en-GB" sz="1100" spc="-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a </a:t>
            </a:r>
            <a:r>
              <a:rPr lang="en-GB" sz="1100" spc="-20" dirty="0">
                <a:solidFill>
                  <a:srgbClr val="6D6E71"/>
                </a:solidFill>
                <a:latin typeface="Verdana"/>
                <a:cs typeface="Verdana"/>
              </a:rPr>
              <a:t>MECC </a:t>
            </a: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programme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Making Every Contact  Count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website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provides access to training on the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1100" dirty="0" smtClean="0">
                <a:solidFill>
                  <a:srgbClr val="6D6E71"/>
                </a:solidFill>
                <a:latin typeface="Verdana"/>
                <a:cs typeface="Verdana"/>
              </a:rPr>
              <a:t>skills </a:t>
            </a:r>
            <a:r>
              <a:rPr sz="1100" spc="-25" dirty="0">
                <a:solidFill>
                  <a:srgbClr val="6D6E71"/>
                </a:solidFill>
                <a:latin typeface="Verdana"/>
                <a:cs typeface="Verdana"/>
              </a:rPr>
              <a:t>and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knowledge needed to </a:t>
            </a:r>
            <a:r>
              <a:rPr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have</a:t>
            </a:r>
            <a:r>
              <a:rPr lang="en-GB" sz="1100" dirty="0"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6D6E71"/>
                </a:solidFill>
                <a:latin typeface="Verdana"/>
                <a:cs typeface="Verdana"/>
              </a:rPr>
              <a:t>effective</a:t>
            </a:r>
            <a:r>
              <a:rPr sz="1100" spc="-2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health</a:t>
            </a:r>
            <a:r>
              <a:rPr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6D6E71"/>
                </a:solidFill>
                <a:latin typeface="Verdana"/>
                <a:cs typeface="Verdana"/>
              </a:rPr>
              <a:t>behaviour</a:t>
            </a:r>
            <a:r>
              <a:rPr sz="1100" spc="-16" dirty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6D6E71"/>
                </a:solidFill>
                <a:latin typeface="Verdana"/>
                <a:cs typeface="Verdana"/>
              </a:rPr>
              <a:t>change conversations</a:t>
            </a:r>
            <a:r>
              <a:rPr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Behaviour specific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e-learning: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en-GB" sz="1100" dirty="0">
                <a:solidFill>
                  <a:srgbClr val="666666"/>
                </a:solidFill>
                <a:latin typeface="Verdana"/>
                <a:cs typeface="Verdana"/>
              </a:rPr>
              <a:t>Modules to support conversations about healthy weight and alcohol use are planned for 2024. </a:t>
            </a:r>
            <a:endParaRPr lang="en-GB" sz="1100" dirty="0" smtClean="0">
              <a:solidFill>
                <a:srgbClr val="666666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en-GB" sz="1100" dirty="0">
              <a:solidFill>
                <a:srgbClr val="666666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en-GB" sz="1100" spc="-10" dirty="0">
                <a:solidFill>
                  <a:srgbClr val="6D6E71"/>
                </a:solidFill>
                <a:latin typeface="Verdana"/>
                <a:cs typeface="Verdana"/>
              </a:rPr>
              <a:t>A</a:t>
            </a:r>
            <a:r>
              <a:rPr lang="en-GB" sz="1100" dirty="0">
                <a:solidFill>
                  <a:srgbClr val="6D6E71"/>
                </a:solidFill>
              </a:rPr>
              <a:t>ligned to the optometry contract, optometrists can also access the generic MECC training via </a:t>
            </a:r>
            <a:r>
              <a:rPr lang="en-GB" sz="1100" dirty="0">
                <a:solidFill>
                  <a:srgbClr val="6D6E71"/>
                </a:solidFill>
                <a:hlinkClick r:id="rId3"/>
              </a:rPr>
              <a:t>Y Ty </a:t>
            </a:r>
            <a:r>
              <a:rPr lang="en-GB" sz="1100" dirty="0" err="1">
                <a:solidFill>
                  <a:srgbClr val="6D6E71"/>
                </a:solidFill>
                <a:hlinkClick r:id="rId3"/>
              </a:rPr>
              <a:t>Dysgu</a:t>
            </a:r>
            <a:r>
              <a:rPr lang="en-GB" sz="1100" dirty="0">
                <a:solidFill>
                  <a:srgbClr val="6D6E71"/>
                </a:solidFill>
              </a:rPr>
              <a:t>.</a:t>
            </a: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666666"/>
              </a:solidFill>
              <a:latin typeface="Verdana"/>
              <a:cs typeface="Verdan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/>
          </p:cNvSpPr>
          <p:nvPr/>
        </p:nvSpPr>
        <p:spPr>
          <a:xfrm>
            <a:off x="437205" y="1064159"/>
            <a:ext cx="1995099" cy="388632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Adopting this approach, as </a:t>
            </a:r>
            <a:r>
              <a:rPr lang="en-GB" sz="1100" b="1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 part of what we all do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,</a:t>
            </a:r>
            <a:r>
              <a:rPr lang="en-GB" sz="1100" b="1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will allow us to move to a position where discussion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of lifestyle behaviours and their impact on health </a:t>
            </a:r>
            <a:r>
              <a:rPr lang="en-GB" sz="1100" dirty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and wellbeing is routine, non-judgemental and integral to everyone's professional and social responsibility.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6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MECC </a:t>
            </a:r>
            <a:r>
              <a:rPr lang="en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eLearning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600" b="1" spc="-10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is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not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easy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for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everyone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raise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questions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about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lifestyle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behaviours.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MECC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requires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spc="-49" dirty="0" smtClean="0">
                <a:solidFill>
                  <a:srgbClr val="6D6E71"/>
                </a:solidFill>
                <a:latin typeface="Verdana"/>
                <a:cs typeface="Verdana"/>
              </a:rPr>
              <a:t>a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range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of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skills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and</a:t>
            </a:r>
            <a:r>
              <a:rPr lang="en-GB" sz="1100" spc="-6" dirty="0" smtClean="0">
                <a:solidFill>
                  <a:srgbClr val="6D6E7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knowledge </a:t>
            </a:r>
            <a:r>
              <a:rPr lang="en-GB" sz="1100" spc="-25" dirty="0" smtClean="0">
                <a:solidFill>
                  <a:srgbClr val="6D6E71"/>
                </a:solidFill>
                <a:latin typeface="Verdana"/>
                <a:cs typeface="Verdana"/>
              </a:rPr>
              <a:t>in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order for staff to gain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confidence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to support and direct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people.</a:t>
            </a: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dirty="0" smtClean="0">
              <a:latin typeface="Verdana"/>
              <a:cs typeface="Verdana"/>
            </a:endParaRPr>
          </a:p>
          <a:p>
            <a:pPr marL="0" marR="311802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spc="-10" dirty="0" smtClean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Positive adult female teacher explaining task to young black student with Afro braids doing assignment on laptop in modern classroom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14677"/>
          <a:stretch/>
        </p:blipFill>
        <p:spPr bwMode="auto">
          <a:xfrm>
            <a:off x="424995" y="5055801"/>
            <a:ext cx="4526681" cy="2094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Prescribing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97220" y="1277835"/>
            <a:ext cx="2165227" cy="380937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grown organically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Wales,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producing a range of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delivery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models, across health and care, third sector, and statutory organisations.</a:t>
            </a:r>
            <a:endParaRPr lang="en-GB" sz="1100" b="1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endParaRPr lang="en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Often developed from the grass roots, services are delivered to meet local population needs.</a:t>
            </a:r>
          </a:p>
          <a:p>
            <a:pPr marL="0" lvl="1"/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Welsh Government ‘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National Framework for Social Prescribing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aims to support consistency in approach and help to provide reassurance on quality of delivery, without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dictating how services are delivered in different communities.</a:t>
            </a:r>
          </a:p>
          <a:p>
            <a:pPr marL="0" lvl="1"/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70829" y="1121727"/>
            <a:ext cx="2224159" cy="37632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endParaRPr lang="en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social prescribing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lvl="1"/>
            <a:endParaRPr lang="en-GB" sz="800" b="1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describes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person-centred approach to connecting people to local community assets.</a:t>
            </a:r>
            <a:endParaRPr lang="en-GB" sz="1100" b="1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can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 empower individuals to recognise their own needs, strengths, and personal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assets,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to connect with their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communities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support with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health and wellbeing.</a:t>
            </a:r>
          </a:p>
          <a:p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prescribing may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 a continuum of support, play a preventative role, or form part of a ‘step-down’ model of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support.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64548"/>
              </p:ext>
            </p:extLst>
          </p:nvPr>
        </p:nvGraphicFramePr>
        <p:xfrm>
          <a:off x="383300" y="5656328"/>
          <a:ext cx="4611688" cy="16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5624" y="5327316"/>
            <a:ext cx="2661189" cy="25455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Social Prescribing Pathway</a:t>
            </a:r>
          </a:p>
        </p:txBody>
      </p:sp>
    </p:spTree>
    <p:extLst>
      <p:ext uri="{BB962C8B-B14F-4D97-AF65-F5344CB8AC3E}">
        <p14:creationId xmlns:p14="http://schemas.microsoft.com/office/powerpoint/2010/main" val="754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80010" y="967552"/>
            <a:ext cx="2236143" cy="634853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does a Social Prescribing Practitioner do?</a:t>
            </a:r>
          </a:p>
          <a:p>
            <a:pPr marL="0" lvl="1"/>
            <a:endParaRPr lang="en-GB" sz="1100" b="1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social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prescribing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practitioner may be known by a variety of terms, including ‘community connector’, ‘link worker’, ‘social prescriber’ or ‘local area coordinator’.</a:t>
            </a:r>
          </a:p>
          <a:p>
            <a:pPr marL="0" lvl="1"/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will: </a:t>
            </a:r>
          </a:p>
          <a:p>
            <a:pPr marL="0" lvl="1"/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 a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matters conversation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individual to identify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non-medical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o-produce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 plan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tailored to their preferences and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elp to </a:t>
            </a:r>
            <a:r>
              <a:rPr lang="en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community assets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such as groups, interventions or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xplore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barriers and challenges to attending assets and activities, and encourage ongoing participation </a:t>
            </a: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 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potential medical need is identified they may also refer 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a GP, pharmacist </a:t>
            </a:r>
            <a:r>
              <a:rPr lang="en-GB" sz="1100" dirty="0" smtClean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 other health professional.</a:t>
            </a:r>
            <a:endParaRPr lang="en-GB" sz="110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97833B1-2A92-2CAE-0D0A-2694811737A5}"/>
              </a:ext>
            </a:extLst>
          </p:cNvPr>
          <p:cNvSpPr txBox="1">
            <a:spLocks/>
          </p:cNvSpPr>
          <p:nvPr/>
        </p:nvSpPr>
        <p:spPr>
          <a:xfrm>
            <a:off x="2911514" y="2237420"/>
            <a:ext cx="2186305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Signpost or </a:t>
            </a:r>
            <a:r>
              <a:rPr lang="en-GB" sz="1100" b="1" dirty="0">
                <a:solidFill>
                  <a:srgbClr val="6D6E71"/>
                </a:solidFill>
                <a:latin typeface="Verdana"/>
                <a:cs typeface="Verdana"/>
              </a:rPr>
              <a:t>refer to your local social prescribing </a:t>
            </a:r>
            <a:r>
              <a:rPr lang="en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service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, people </a:t>
            </a:r>
            <a:r>
              <a:rPr lang="en-GB" sz="1100" dirty="0">
                <a:solidFill>
                  <a:srgbClr val="6D6E71"/>
                </a:solidFill>
                <a:latin typeface="Verdana"/>
                <a:cs typeface="Verdana"/>
              </a:rPr>
              <a:t>who need help to 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connect to community support to better manage their health and wellbeing.</a:t>
            </a: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401B523-4048-5AB1-D89C-5A61F9FA3651}"/>
              </a:ext>
            </a:extLst>
          </p:cNvPr>
          <p:cNvSpPr/>
          <p:nvPr/>
        </p:nvSpPr>
        <p:spPr>
          <a:xfrm>
            <a:off x="2852398" y="950076"/>
            <a:ext cx="2160270" cy="1270661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420CDD-5228-BB35-20D0-B2EFEAB67D01}"/>
              </a:ext>
            </a:extLst>
          </p:cNvPr>
          <p:cNvSpPr txBox="1"/>
          <p:nvPr/>
        </p:nvSpPr>
        <p:spPr>
          <a:xfrm>
            <a:off x="2998532" y="1071162"/>
            <a:ext cx="186800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lang="en-GB" sz="1100" dirty="0">
                <a:solidFill>
                  <a:srgbClr val="FFFFFF"/>
                </a:solidFill>
                <a:latin typeface="Verdana"/>
                <a:cs typeface="Verdana"/>
              </a:rPr>
              <a:t>benefits of social prescribing are 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wide-ranging, recognising its holistic role in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improving </a:t>
            </a:r>
            <a:r>
              <a:rPr lang="en-GB" sz="1100" b="1" dirty="0">
                <a:solidFill>
                  <a:srgbClr val="FFFFFF"/>
                </a:solidFill>
                <a:latin typeface="Verdana"/>
                <a:cs typeface="Verdana"/>
              </a:rPr>
              <a:t>physical, mental and social 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wellbeing</a:t>
            </a:r>
            <a:endParaRPr lang="en-GB" sz="11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https://media.istockphoto.com/id/187092120/photo/conductor-and-seniors-choir.jpg?b=1&amp;s=612x612&amp;w=0&amp;k=20&amp;c=hSyw1I6Avxmt4t5ssCYK8uTq-im56Wy6bY5oTjYuMnc=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 bwMode="auto">
          <a:xfrm>
            <a:off x="2911514" y="5946155"/>
            <a:ext cx="2042039" cy="10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Free Person Holding Book from Shelf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 r="5748" b="23285"/>
          <a:stretch/>
        </p:blipFill>
        <p:spPr bwMode="auto">
          <a:xfrm>
            <a:off x="2917452" y="4843410"/>
            <a:ext cx="2036101" cy="9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ree Women Planting Plants on the Garden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5604"/>
          <a:stretch/>
        </p:blipFill>
        <p:spPr bwMode="auto">
          <a:xfrm>
            <a:off x="2917452" y="3668135"/>
            <a:ext cx="2036101" cy="97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Smoking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15992" y="1486156"/>
            <a:ext cx="2160270" cy="1215554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76011" y="1573344"/>
            <a:ext cx="200025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b="1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b="1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b="1" dirty="0" smtClean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25" dirty="0" smtClean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dirty="0" smtClean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spc="-4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49" dirty="0" smtClean="0">
                <a:solidFill>
                  <a:srgbClr val="FFFFFF"/>
                </a:solidFill>
                <a:latin typeface="Verdana"/>
                <a:cs typeface="Verdana"/>
              </a:rPr>
              <a:t>reported  to </a:t>
            </a:r>
            <a:r>
              <a:rPr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smoke</a:t>
            </a:r>
            <a:r>
              <a:rPr lang="en-GB" sz="1100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752456" y="1486112"/>
            <a:ext cx="2160270" cy="1404787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750134" y="1624516"/>
            <a:ext cx="237407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b="1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lang="en-GB" sz="1100" b="1" spc="-25" baseline="30000" dirty="0" smtClean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lang="en-GB" sz="1100" b="1" spc="-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38438" marR="326407">
              <a:spcBef>
                <a:spcPts val="100"/>
              </a:spcBef>
            </a:pPr>
            <a:endParaRPr lang="en-GB" sz="400" b="1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38438" marR="326407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Up to a quarter of smokers are motivated to make a quit attempt in the next 3 months</a:t>
            </a:r>
            <a:r>
              <a:rPr lang="en-GB" sz="1100" spc="-1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000" baseline="30000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83300" y="2818046"/>
            <a:ext cx="2334992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666666"/>
                </a:solidFill>
              </a:rPr>
              <a:t>Smokers are up to four </a:t>
            </a:r>
            <a:r>
              <a:rPr lang="en-GB" sz="1100" b="1" dirty="0" smtClean="0">
                <a:solidFill>
                  <a:srgbClr val="666666"/>
                </a:solidFill>
              </a:rPr>
              <a:t>times </a:t>
            </a:r>
            <a:r>
              <a:rPr lang="en-GB" sz="1100" b="1" dirty="0">
                <a:solidFill>
                  <a:srgbClr val="666666"/>
                </a:solidFill>
              </a:rPr>
              <a:t>more likely to develop age-related macular degeneration (AMD</a:t>
            </a:r>
            <a:r>
              <a:rPr lang="en-GB" sz="1100" b="1" dirty="0" smtClean="0">
                <a:solidFill>
                  <a:srgbClr val="666666"/>
                </a:solidFill>
              </a:rPr>
              <a:t>), the </a:t>
            </a:r>
            <a:r>
              <a:rPr lang="en-GB" sz="1100" b="1" dirty="0" smtClean="0">
                <a:solidFill>
                  <a:srgbClr val="666666"/>
                </a:solidFill>
                <a:hlinkClick r:id="rId2"/>
              </a:rPr>
              <a:t>leading cause of sight loss in England and Wales</a:t>
            </a:r>
            <a:r>
              <a:rPr lang="en-GB" sz="1100" b="1" dirty="0" smtClean="0">
                <a:solidFill>
                  <a:srgbClr val="666666"/>
                </a:solidFill>
              </a:rPr>
              <a:t>, </a:t>
            </a:r>
            <a:r>
              <a:rPr lang="en-GB" sz="1100" b="1" dirty="0">
                <a:solidFill>
                  <a:srgbClr val="666666"/>
                </a:solidFill>
              </a:rPr>
              <a:t>than </a:t>
            </a:r>
            <a:r>
              <a:rPr lang="en-GB" sz="1100" b="1" dirty="0" smtClean="0">
                <a:solidFill>
                  <a:srgbClr val="666666"/>
                </a:solidFill>
              </a:rPr>
              <a:t>non-smokers.  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en-GB" sz="1100" b="1" dirty="0">
              <a:solidFill>
                <a:srgbClr val="666666"/>
              </a:solidFill>
            </a:endParaRP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en-GB" sz="1100" dirty="0" smtClean="0">
                <a:solidFill>
                  <a:srgbClr val="666666"/>
                </a:solidFill>
              </a:rPr>
              <a:t>Smokers are also more likely than non-smokers to develop cataracts and other eye conditions. </a:t>
            </a:r>
            <a:endParaRPr lang="en-GB" b="1" dirty="0">
              <a:solidFill>
                <a:srgbClr val="666666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650984" y="3107114"/>
            <a:ext cx="2363213" cy="4206131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400" b="1" dirty="0" smtClean="0">
                <a:solidFill>
                  <a:srgbClr val="2F5586"/>
                </a:solidFill>
              </a:rPr>
              <a:t> 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en-GB" sz="1100" b="1" dirty="0" smtClean="0">
                <a:solidFill>
                  <a:srgbClr val="2F5586"/>
                </a:solidFill>
              </a:rPr>
              <a:t>Areas</a:t>
            </a:r>
            <a:r>
              <a:rPr lang="en-GB" sz="1100" b="1" spc="-20" dirty="0" smtClean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for</a:t>
            </a:r>
            <a:r>
              <a:rPr lang="en-GB" sz="1100" b="1" spc="-16" dirty="0">
                <a:solidFill>
                  <a:srgbClr val="2F5586"/>
                </a:solidFill>
              </a:rPr>
              <a:t> </a:t>
            </a:r>
            <a:r>
              <a:rPr lang="en-GB" sz="1100" b="1" spc="-10" dirty="0">
                <a:solidFill>
                  <a:srgbClr val="2F5586"/>
                </a:solidFill>
              </a:rPr>
              <a:t>quality </a:t>
            </a:r>
            <a:r>
              <a:rPr lang="en-GB" sz="1100" b="1" dirty="0">
                <a:solidFill>
                  <a:srgbClr val="2F5586"/>
                </a:solidFill>
              </a:rPr>
              <a:t>improvement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dirty="0">
                <a:solidFill>
                  <a:srgbClr val="2F5586"/>
                </a:solidFill>
              </a:rPr>
              <a:t>activity in</a:t>
            </a:r>
            <a:r>
              <a:rPr lang="en-GB" sz="1100" b="1" spc="-6" dirty="0">
                <a:solidFill>
                  <a:srgbClr val="2F5586"/>
                </a:solidFill>
              </a:rPr>
              <a:t> </a:t>
            </a:r>
            <a:r>
              <a:rPr lang="en-GB" sz="1100" b="1" spc="-25" dirty="0" smtClean="0">
                <a:solidFill>
                  <a:srgbClr val="2F5586"/>
                </a:solidFill>
              </a:rPr>
              <a:t>optometry</a:t>
            </a:r>
            <a:endParaRPr lang="en-GB" sz="1100" b="1" spc="-25" dirty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</a:t>
            </a:r>
            <a:r>
              <a:rPr lang="en-GB" sz="1100" b="1" spc="-2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and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your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colleagues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can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b="1" spc="-20" dirty="0">
                <a:solidFill>
                  <a:srgbClr val="656565"/>
                </a:solidFill>
                <a:latin typeface="Verdana"/>
                <a:cs typeface="Verdana"/>
              </a:rPr>
              <a:t>help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people</a:t>
            </a:r>
            <a:r>
              <a:rPr lang="en-GB" sz="1100" b="1" spc="-1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who</a:t>
            </a:r>
            <a:r>
              <a:rPr lang="en-GB" sz="1100" spc="-6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smoke</a:t>
            </a:r>
            <a:r>
              <a:rPr lang="en-GB" sz="1100" spc="-6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25" dirty="0">
                <a:solidFill>
                  <a:srgbClr val="656565"/>
                </a:solidFill>
                <a:latin typeface="Verdana"/>
                <a:cs typeface="Verdana"/>
              </a:rPr>
              <a:t>by</a:t>
            </a:r>
            <a:r>
              <a:rPr lang="en-GB" sz="1100" spc="-25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en-GB" sz="1050" spc="-25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</a:rPr>
              <a:t>Asking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people about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smoking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and 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recording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their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current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smoking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status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en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Referring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 them to 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Help Me Quit if appropriate or encouraging self-referral via </a:t>
            </a:r>
            <a:r>
              <a:rPr lang="en-GB" sz="1100" dirty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www.helpmequit.wales</a:t>
            </a:r>
            <a:r>
              <a:rPr lang="en-GB" sz="1100" dirty="0">
                <a:solidFill>
                  <a:srgbClr val="656565"/>
                </a:solidFill>
                <a:latin typeface="Verdana"/>
                <a:cs typeface="Verdana"/>
              </a:rPr>
              <a:t> or </a:t>
            </a:r>
            <a:r>
              <a:rPr lang="en-GB" sz="1100" b="1" dirty="0">
                <a:solidFill>
                  <a:srgbClr val="656565"/>
                </a:solidFill>
                <a:latin typeface="Verdana"/>
                <a:cs typeface="Verdana"/>
              </a:rPr>
              <a:t>0800 085 </a:t>
            </a:r>
            <a:r>
              <a:rPr lang="en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2219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en-GB" sz="11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Signposting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to 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the 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Help Me Quit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website</a:t>
            </a: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for advice on stopping smoking.</a:t>
            </a:r>
          </a:p>
          <a:p>
            <a:pPr marL="44" marR="151137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A Patient Having a Consultation with Her Doctor Stock Pho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b="1639"/>
          <a:stretch/>
        </p:blipFill>
        <p:spPr bwMode="auto">
          <a:xfrm>
            <a:off x="383300" y="5082639"/>
            <a:ext cx="2080260" cy="198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0bebb2-c01f-48d0-81da-dc8b123879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936CDCDE8F8418920914B3BFFF19C" ma:contentTypeVersion="16" ma:contentTypeDescription="Create a new document." ma:contentTypeScope="" ma:versionID="2e12e9d991b7ecd43c92e8e8aab029c7">
  <xsd:schema xmlns:xsd="http://www.w3.org/2001/XMLSchema" xmlns:xs="http://www.w3.org/2001/XMLSchema" xmlns:p="http://schemas.microsoft.com/office/2006/metadata/properties" xmlns:ns3="b7e247b7-cca8-429f-8688-16f83c8fba5f" xmlns:ns4="f30bebb2-c01f-48d0-81da-dc8b123879c2" targetNamespace="http://schemas.microsoft.com/office/2006/metadata/properties" ma:root="true" ma:fieldsID="44fab156ba46478bd2779161770d0017" ns3:_="" ns4:_="">
    <xsd:import namespace="b7e247b7-cca8-429f-8688-16f83c8fba5f"/>
    <xsd:import namespace="f30bebb2-c01f-48d0-81da-dc8b123879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247b7-cca8-429f-8688-16f83c8fba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ebb2-c01f-48d0-81da-dc8b12387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6FE4E6-A6AF-4024-8048-3963B56A9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FBBA8-03B8-4B19-AFEF-8D6DFE98DCEF}">
  <ds:schemaRefs>
    <ds:schemaRef ds:uri="http://purl.org/dc/elements/1.1/"/>
    <ds:schemaRef ds:uri="http://schemas.microsoft.com/office/2006/metadata/properties"/>
    <ds:schemaRef ds:uri="f30bebb2-c01f-48d0-81da-dc8b123879c2"/>
    <ds:schemaRef ds:uri="b7e247b7-cca8-429f-8688-16f83c8fba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F65AD7-CCC0-466F-8F01-EE8ACBCA4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247b7-cca8-429f-8688-16f83c8fba5f"/>
    <ds:schemaRef ds:uri="f30bebb2-c01f-48d0-81da-dc8b12387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21378</TotalTime>
  <Words>2632</Words>
  <Application>Microsoft Office PowerPoint</Application>
  <PresentationFormat>Custom</PresentationFormat>
  <Paragraphs>324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Supporting Healthy Behaviours: A Guide for Optometry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Screen</dc:creator>
  <cp:lastModifiedBy>Bethan Jenkins (Public Health Wales)</cp:lastModifiedBy>
  <cp:revision>294</cp:revision>
  <dcterms:created xsi:type="dcterms:W3CDTF">2023-08-16T10:33:35Z</dcterms:created>
  <dcterms:modified xsi:type="dcterms:W3CDTF">2024-02-07T13:05:04Z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0x01010072F936CDCDE8F8418920914B3BFFF19C</vt:lpwstr>
  </property>
</Properties>
</file>