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  <p:sldMasterId id="2147483703" r:id="rId5"/>
  </p:sldMasterIdLst>
  <p:notesMasterIdLst>
    <p:notesMasterId r:id="rId26"/>
  </p:notesMasterIdLst>
  <p:handoutMasterIdLst>
    <p:handoutMasterId r:id="rId27"/>
  </p:handoutMasterIdLst>
  <p:sldIdLst>
    <p:sldId id="256" r:id="rId6"/>
    <p:sldId id="257" r:id="rId7"/>
    <p:sldId id="262" r:id="rId8"/>
    <p:sldId id="278" r:id="rId9"/>
    <p:sldId id="265" r:id="rId10"/>
    <p:sldId id="268" r:id="rId11"/>
    <p:sldId id="266" r:id="rId12"/>
    <p:sldId id="277" r:id="rId13"/>
    <p:sldId id="276" r:id="rId14"/>
    <p:sldId id="264" r:id="rId15"/>
    <p:sldId id="269" r:id="rId16"/>
    <p:sldId id="279" r:id="rId17"/>
    <p:sldId id="271" r:id="rId18"/>
    <p:sldId id="272" r:id="rId19"/>
    <p:sldId id="273" r:id="rId20"/>
    <p:sldId id="274" r:id="rId21"/>
    <p:sldId id="275" r:id="rId22"/>
    <p:sldId id="281" r:id="rId23"/>
    <p:sldId id="263" r:id="rId24"/>
    <p:sldId id="259" r:id="rId25"/>
  </p:sldIdLst>
  <p:sldSz cx="5346700" cy="7559675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an Jenkins (Public Health Wales)" initials="BJ(HW" lastIdx="53" clrIdx="0">
    <p:extLst>
      <p:ext uri="{19B8F6BF-5375-455C-9EA6-DF929625EA0E}">
        <p15:presenceInfo xmlns:p15="http://schemas.microsoft.com/office/powerpoint/2012/main" userId="S-1-5-21-978635462-3828570294-627434887-229569" providerId="AD"/>
      </p:ext>
    </p:extLst>
  </p:cmAuthor>
  <p:cmAuthor id="2" name="Amrita Jesurasa (Public Health Wales - No. 2 Capital Quarter)" initials="AJ(HW-N2CQ" lastIdx="3" clrIdx="1">
    <p:extLst>
      <p:ext uri="{19B8F6BF-5375-455C-9EA6-DF929625EA0E}">
        <p15:presenceInfo xmlns:p15="http://schemas.microsoft.com/office/powerpoint/2012/main" userId="S-1-5-21-978635462-3828570294-627434887-1083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565"/>
    <a:srgbClr val="F2682E"/>
    <a:srgbClr val="FF5D0C"/>
    <a:srgbClr val="2F5586"/>
    <a:srgbClr val="6D6E71"/>
    <a:srgbClr val="40A294"/>
    <a:srgbClr val="F43882"/>
    <a:srgbClr val="24A2B5"/>
    <a:srgbClr val="325083"/>
    <a:srgbClr val="242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68"/>
    <p:restoredTop sz="91492" autoAdjust="0"/>
  </p:normalViewPr>
  <p:slideViewPr>
    <p:cSldViewPr snapToGrid="0">
      <p:cViewPr varScale="1">
        <p:scale>
          <a:sx n="58" d="100"/>
          <a:sy n="58" d="100"/>
        </p:scale>
        <p:origin x="2508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2328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A382E-B626-4CC4-BC22-B354BD904144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6A7F4E-315E-476C-A941-32C39B20BFBF}">
      <dgm:prSet phldrT="[Text]" custT="1"/>
      <dgm:spPr>
        <a:solidFill>
          <a:srgbClr val="F2682E"/>
        </a:solidFill>
      </dgm:spPr>
      <dgm:t>
        <a:bodyPr/>
        <a:lstStyle/>
        <a:p>
          <a:r>
            <a:rPr lang="en-US" sz="1100" b="1" dirty="0" smtClean="0">
              <a:latin typeface="Verdana" panose="020B0604030504040204" pitchFamily="34" charset="0"/>
              <a:ea typeface="Verdana" panose="020B0604030504040204" pitchFamily="34" charset="0"/>
            </a:rPr>
            <a:t>Referral</a:t>
          </a:r>
          <a:endParaRPr lang="en-US" sz="11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6D48A51-89CB-45D2-A355-52192E1250A2}" type="parTrans" cxnId="{CD23E6F8-01C7-4EF4-A1BF-B668C753362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0E6BBE3-EFB3-4891-8593-0CE635D9520E}" type="sibTrans" cxnId="{CD23E6F8-01C7-4EF4-A1BF-B668C753362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3506BFB-B990-420B-BA3A-113C626BEBBD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en-US" sz="1000" i="1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Made by:</a:t>
          </a:r>
        </a:p>
        <a:p>
          <a:pPr>
            <a:spcAft>
              <a:spcPct val="3500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Self </a:t>
          </a:r>
        </a:p>
        <a:p>
          <a:pPr>
            <a:spcAft>
              <a:spcPct val="3500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Healthcare</a:t>
          </a:r>
        </a:p>
        <a:p>
          <a:pPr>
            <a:spcAft>
              <a:spcPts val="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Community and </a:t>
          </a:r>
        </a:p>
        <a:p>
          <a:pPr>
            <a:spcAft>
              <a:spcPts val="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Voluntary sector </a:t>
          </a:r>
        </a:p>
        <a:p>
          <a:pPr>
            <a:spcAft>
              <a:spcPct val="3500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</a:t>
          </a:r>
          <a:r>
            <a:rPr lang="en-US" sz="900" dirty="0" err="1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organisations</a:t>
          </a:r>
          <a:endParaRPr lang="en-US" sz="900" dirty="0" smtClean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>
            <a:spcAft>
              <a:spcPts val="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Statutory </a:t>
          </a:r>
        </a:p>
        <a:p>
          <a:pPr>
            <a:spcAft>
              <a:spcPct val="3500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services</a:t>
          </a:r>
          <a:endParaRPr lang="en-US" sz="900" dirty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B8E1DAD-E038-47E9-A96D-797634A7196C}" type="parTrans" cxnId="{988001A7-F428-4488-A909-569E6F692633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A2EA6BA-639A-46CD-9816-C973357E37A9}" type="sibTrans" cxnId="{988001A7-F428-4488-A909-569E6F692633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C443D42-12B8-4A34-A7AD-1FF495C51F93}">
      <dgm:prSet phldrT="[Text]" custT="1"/>
      <dgm:spPr>
        <a:solidFill>
          <a:srgbClr val="2F5586"/>
        </a:solidFill>
      </dgm:spPr>
      <dgm:t>
        <a:bodyPr/>
        <a:lstStyle/>
        <a:p>
          <a:r>
            <a:rPr lang="en-US" sz="1100" b="1" dirty="0" smtClean="0">
              <a:latin typeface="Verdana" panose="020B0604030504040204" pitchFamily="34" charset="0"/>
              <a:ea typeface="Verdana" panose="020B0604030504040204" pitchFamily="34" charset="0"/>
            </a:rPr>
            <a:t>Social Prescribing </a:t>
          </a:r>
          <a:endParaRPr lang="en-US" sz="11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05253F6-1BC9-47AF-BCFB-8701E55FD7CB}" type="parTrans" cxnId="{760976D1-F5C1-4BFB-917A-088C57955950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B7A2729-3AB2-4332-A500-AA7EF7479F41}" type="sibTrans" cxnId="{760976D1-F5C1-4BFB-917A-088C57955950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658481C-9263-4C07-B013-CEB289688104}">
      <dgm:prSet phldrT="[Text]" custT="1"/>
      <dgm:spPr/>
      <dgm:t>
        <a:bodyPr lIns="144000"/>
        <a:lstStyle/>
        <a:p>
          <a:pPr>
            <a:spcAft>
              <a:spcPct val="35000"/>
            </a:spcAft>
          </a:pPr>
          <a:r>
            <a:rPr lang="en-US" sz="1000" i="1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Includes:</a:t>
          </a:r>
        </a:p>
        <a:p>
          <a:pPr>
            <a:spcAft>
              <a:spcPts val="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What matters </a:t>
          </a:r>
        </a:p>
        <a:p>
          <a:pPr>
            <a:spcAft>
              <a:spcPct val="3500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conversation</a:t>
          </a:r>
        </a:p>
        <a:p>
          <a:pPr>
            <a:spcAft>
              <a:spcPts val="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Action </a:t>
          </a:r>
        </a:p>
        <a:p>
          <a:pPr>
            <a:spcAft>
              <a:spcPct val="3500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planning</a:t>
          </a:r>
        </a:p>
        <a:p>
          <a:pPr>
            <a:spcAft>
              <a:spcPts val="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Signposting /  </a:t>
          </a:r>
        </a:p>
        <a:p>
          <a:pPr>
            <a:spcAft>
              <a:spcPct val="3500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referral</a:t>
          </a:r>
          <a:endParaRPr lang="en-US" sz="900" dirty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DDBE84A-AA04-4F27-B486-0F531C2BCED3}" type="parTrans" cxnId="{211A4F8C-9374-4C3B-9294-8E1F2C037E5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19A97C-EE1F-4766-BE48-7DCEBF2561CF}" type="sibTrans" cxnId="{211A4F8C-9374-4C3B-9294-8E1F2C037E5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6131623-3F97-43D8-A2E6-08EAE1052A07}">
      <dgm:prSet phldrT="[Text]" custT="1"/>
      <dgm:spPr>
        <a:solidFill>
          <a:srgbClr val="F43882"/>
        </a:solidFill>
      </dgm:spPr>
      <dgm:t>
        <a:bodyPr/>
        <a:lstStyle/>
        <a:p>
          <a:r>
            <a:rPr lang="en-US" sz="1100" b="1" dirty="0" smtClean="0">
              <a:latin typeface="Verdana" panose="020B0604030504040204" pitchFamily="34" charset="0"/>
              <a:ea typeface="Verdana" panose="020B0604030504040204" pitchFamily="34" charset="0"/>
            </a:rPr>
            <a:t>Community Assets</a:t>
          </a:r>
          <a:endParaRPr lang="en-US" sz="11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D5F3CC5-9C7B-4D50-9417-57A72B50EAB6}" type="parTrans" cxnId="{A8688134-71B5-44F8-B152-41A5BBAEAA8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E0902FB-0464-4D89-86D4-3F6118BD6DE8}" type="sibTrans" cxnId="{A8688134-71B5-44F8-B152-41A5BBAEAA8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04E3B7A-5AC5-46C4-A1DD-66459C23A849}">
      <dgm:prSet phldrT="[Text]" custT="1"/>
      <dgm:spPr/>
      <dgm:t>
        <a:bodyPr lIns="144000"/>
        <a:lstStyle/>
        <a:p>
          <a:pPr>
            <a:spcAft>
              <a:spcPct val="35000"/>
            </a:spcAft>
          </a:pPr>
          <a:r>
            <a:rPr lang="en-US" sz="1000" i="1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For example:</a:t>
          </a:r>
        </a:p>
        <a:p>
          <a:pPr>
            <a:spcAft>
              <a:spcPts val="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Welfare  </a:t>
          </a:r>
        </a:p>
        <a:p>
          <a:pPr>
            <a:spcAft>
              <a:spcPct val="3500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support </a:t>
          </a:r>
        </a:p>
        <a:p>
          <a:pPr>
            <a:spcAft>
              <a:spcPts val="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Exercise on </a:t>
          </a:r>
        </a:p>
        <a:p>
          <a:pPr>
            <a:spcAft>
              <a:spcPct val="3500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referral</a:t>
          </a:r>
        </a:p>
        <a:p>
          <a:pPr>
            <a:spcAft>
              <a:spcPct val="3500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Social Cafes</a:t>
          </a:r>
        </a:p>
        <a:p>
          <a:pPr>
            <a:spcAft>
              <a:spcPts val="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Nature based </a:t>
          </a:r>
        </a:p>
        <a:p>
          <a:pPr>
            <a:spcAft>
              <a:spcPct val="3500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interventions</a:t>
          </a:r>
          <a:endParaRPr lang="en-US" sz="900" dirty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40A3BD7-9B12-461B-A282-2D5C5DF1A6B0}" type="parTrans" cxnId="{427C7359-496B-4A07-9447-2F0F05412ED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FBD6AEC-1FC4-4E83-87A9-3EA21107DD1A}" type="sibTrans" cxnId="{427C7359-496B-4A07-9447-2F0F05412ED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F50B8E9-5843-490E-8874-3CAC8C192A39}" type="pres">
      <dgm:prSet presAssocID="{EE0A382E-B626-4CC4-BC22-B354BD9041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F41B3E-A1FD-4DA7-865C-C01BAE00AB77}" type="pres">
      <dgm:prSet presAssocID="{226A7F4E-315E-476C-A941-32C39B20BFBF}" presName="compositeNode" presStyleCnt="0">
        <dgm:presLayoutVars>
          <dgm:bulletEnabled val="1"/>
        </dgm:presLayoutVars>
      </dgm:prSet>
      <dgm:spPr/>
    </dgm:pt>
    <dgm:pt modelId="{68827D47-49C3-4ECF-B8AB-7C7F29E33152}" type="pres">
      <dgm:prSet presAssocID="{226A7F4E-315E-476C-A941-32C39B20BFBF}" presName="bgRect" presStyleLbl="node1" presStyleIdx="0" presStyleCnt="3" custScaleX="104152" custLinFactNeighborY="314"/>
      <dgm:spPr/>
      <dgm:t>
        <a:bodyPr/>
        <a:lstStyle/>
        <a:p>
          <a:endParaRPr lang="en-US"/>
        </a:p>
      </dgm:t>
    </dgm:pt>
    <dgm:pt modelId="{2B73C072-D1B4-47D2-A349-B2082B3FE78F}" type="pres">
      <dgm:prSet presAssocID="{226A7F4E-315E-476C-A941-32C39B20BFB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E4F25-52F1-4077-92EA-50DA23D58C3B}" type="pres">
      <dgm:prSet presAssocID="{226A7F4E-315E-476C-A941-32C39B20BFB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34FD1-5083-4629-AE23-72D26DFE1DF7}" type="pres">
      <dgm:prSet presAssocID="{60E6BBE3-EFB3-4891-8593-0CE635D9520E}" presName="hSp" presStyleCnt="0"/>
      <dgm:spPr/>
    </dgm:pt>
    <dgm:pt modelId="{C08ABED1-D843-43F5-A233-646492A429A1}" type="pres">
      <dgm:prSet presAssocID="{60E6BBE3-EFB3-4891-8593-0CE635D9520E}" presName="vProcSp" presStyleCnt="0"/>
      <dgm:spPr/>
    </dgm:pt>
    <dgm:pt modelId="{0E9CF7E2-C20F-4A61-A213-73F00F88AE57}" type="pres">
      <dgm:prSet presAssocID="{60E6BBE3-EFB3-4891-8593-0CE635D9520E}" presName="vSp1" presStyleCnt="0"/>
      <dgm:spPr/>
    </dgm:pt>
    <dgm:pt modelId="{45AD0D0E-CD14-4A57-92AF-50DFB8639647}" type="pres">
      <dgm:prSet presAssocID="{60E6BBE3-EFB3-4891-8593-0CE635D9520E}" presName="simulatedConn" presStyleLbl="solidFgAcc1" presStyleIdx="0" presStyleCnt="2"/>
      <dgm:spPr>
        <a:solidFill>
          <a:srgbClr val="656565"/>
        </a:solidFill>
        <a:ln>
          <a:solidFill>
            <a:srgbClr val="656565"/>
          </a:solidFill>
        </a:ln>
      </dgm:spPr>
    </dgm:pt>
    <dgm:pt modelId="{ACC38567-13EA-47CA-B487-6CE8308870C5}" type="pres">
      <dgm:prSet presAssocID="{60E6BBE3-EFB3-4891-8593-0CE635D9520E}" presName="vSp2" presStyleCnt="0"/>
      <dgm:spPr/>
    </dgm:pt>
    <dgm:pt modelId="{21DAB7D3-BA13-4F33-9760-EDA674903412}" type="pres">
      <dgm:prSet presAssocID="{60E6BBE3-EFB3-4891-8593-0CE635D9520E}" presName="sibTrans" presStyleCnt="0"/>
      <dgm:spPr/>
    </dgm:pt>
    <dgm:pt modelId="{940D6540-2247-4C42-A2A6-36684E9AEA98}" type="pres">
      <dgm:prSet presAssocID="{7C443D42-12B8-4A34-A7AD-1FF495C51F93}" presName="compositeNode" presStyleCnt="0">
        <dgm:presLayoutVars>
          <dgm:bulletEnabled val="1"/>
        </dgm:presLayoutVars>
      </dgm:prSet>
      <dgm:spPr/>
    </dgm:pt>
    <dgm:pt modelId="{B2A6C6C2-D8F4-4EDE-B725-C3391A577B2D}" type="pres">
      <dgm:prSet presAssocID="{7C443D42-12B8-4A34-A7AD-1FF495C51F93}" presName="bgRect" presStyleLbl="node1" presStyleIdx="1" presStyleCnt="3"/>
      <dgm:spPr/>
      <dgm:t>
        <a:bodyPr/>
        <a:lstStyle/>
        <a:p>
          <a:endParaRPr lang="en-US"/>
        </a:p>
      </dgm:t>
    </dgm:pt>
    <dgm:pt modelId="{A879AC2A-E947-4B59-BA9A-624356E8A0AE}" type="pres">
      <dgm:prSet presAssocID="{7C443D42-12B8-4A34-A7AD-1FF495C51F9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50741-7BAD-496C-BA0A-8C4D035E0EF9}" type="pres">
      <dgm:prSet presAssocID="{7C443D42-12B8-4A34-A7AD-1FF495C51F9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09742-AA94-45CA-96BA-2BF541B98001}" type="pres">
      <dgm:prSet presAssocID="{FB7A2729-3AB2-4332-A500-AA7EF7479F41}" presName="hSp" presStyleCnt="0"/>
      <dgm:spPr/>
    </dgm:pt>
    <dgm:pt modelId="{56E44A66-458F-4578-8A9D-D5964143D940}" type="pres">
      <dgm:prSet presAssocID="{FB7A2729-3AB2-4332-A500-AA7EF7479F41}" presName="vProcSp" presStyleCnt="0"/>
      <dgm:spPr/>
    </dgm:pt>
    <dgm:pt modelId="{F85257BB-8CCF-4AFC-B318-CA35B030F4CA}" type="pres">
      <dgm:prSet presAssocID="{FB7A2729-3AB2-4332-A500-AA7EF7479F41}" presName="vSp1" presStyleCnt="0"/>
      <dgm:spPr/>
    </dgm:pt>
    <dgm:pt modelId="{6CE44E56-A732-468F-8366-E82E25074037}" type="pres">
      <dgm:prSet presAssocID="{FB7A2729-3AB2-4332-A500-AA7EF7479F41}" presName="simulatedConn" presStyleLbl="solidFgAcc1" presStyleIdx="1" presStyleCnt="2"/>
      <dgm:spPr>
        <a:solidFill>
          <a:srgbClr val="656565"/>
        </a:solidFill>
        <a:ln>
          <a:solidFill>
            <a:srgbClr val="656565"/>
          </a:solidFill>
        </a:ln>
      </dgm:spPr>
    </dgm:pt>
    <dgm:pt modelId="{4573DBAD-9164-450F-A786-2C0A747B419F}" type="pres">
      <dgm:prSet presAssocID="{FB7A2729-3AB2-4332-A500-AA7EF7479F41}" presName="vSp2" presStyleCnt="0"/>
      <dgm:spPr/>
    </dgm:pt>
    <dgm:pt modelId="{E3B2B83C-0E48-4452-AF45-2C88E66E4BC0}" type="pres">
      <dgm:prSet presAssocID="{FB7A2729-3AB2-4332-A500-AA7EF7479F41}" presName="sibTrans" presStyleCnt="0"/>
      <dgm:spPr/>
    </dgm:pt>
    <dgm:pt modelId="{2DA1CE44-0D38-4E3C-8CD9-C521AC1D0AC2}" type="pres">
      <dgm:prSet presAssocID="{56131623-3F97-43D8-A2E6-08EAE1052A07}" presName="compositeNode" presStyleCnt="0">
        <dgm:presLayoutVars>
          <dgm:bulletEnabled val="1"/>
        </dgm:presLayoutVars>
      </dgm:prSet>
      <dgm:spPr/>
    </dgm:pt>
    <dgm:pt modelId="{F998CBA2-13CF-46B8-8325-6AAAE31CF40A}" type="pres">
      <dgm:prSet presAssocID="{56131623-3F97-43D8-A2E6-08EAE1052A07}" presName="bgRect" presStyleLbl="node1" presStyleIdx="2" presStyleCnt="3"/>
      <dgm:spPr/>
      <dgm:t>
        <a:bodyPr/>
        <a:lstStyle/>
        <a:p>
          <a:endParaRPr lang="en-US"/>
        </a:p>
      </dgm:t>
    </dgm:pt>
    <dgm:pt modelId="{BAEFB976-2EED-45F4-A209-D1394D891D56}" type="pres">
      <dgm:prSet presAssocID="{56131623-3F97-43D8-A2E6-08EAE1052A0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ADF56-8E8B-4DEF-A7E8-23C1C3C127E4}" type="pres">
      <dgm:prSet presAssocID="{56131623-3F97-43D8-A2E6-08EAE1052A0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06FD0E-36E0-4682-A0EB-83C93D6B41BD}" type="presOf" srcId="{226A7F4E-315E-476C-A941-32C39B20BFBF}" destId="{68827D47-49C3-4ECF-B8AB-7C7F29E33152}" srcOrd="0" destOrd="0" presId="urn:microsoft.com/office/officeart/2005/8/layout/hProcess7"/>
    <dgm:cxn modelId="{07933183-7F29-44B0-8A93-64BE130A6AB8}" type="presOf" srcId="{56131623-3F97-43D8-A2E6-08EAE1052A07}" destId="{F998CBA2-13CF-46B8-8325-6AAAE31CF40A}" srcOrd="0" destOrd="0" presId="urn:microsoft.com/office/officeart/2005/8/layout/hProcess7"/>
    <dgm:cxn modelId="{19D3DF43-D5BD-4246-9C59-EB1BBE6E54AC}" type="presOf" srcId="{7C443D42-12B8-4A34-A7AD-1FF495C51F93}" destId="{A879AC2A-E947-4B59-BA9A-624356E8A0AE}" srcOrd="1" destOrd="0" presId="urn:microsoft.com/office/officeart/2005/8/layout/hProcess7"/>
    <dgm:cxn modelId="{CD23E6F8-01C7-4EF4-A1BF-B668C7533626}" srcId="{EE0A382E-B626-4CC4-BC22-B354BD904144}" destId="{226A7F4E-315E-476C-A941-32C39B20BFBF}" srcOrd="0" destOrd="0" parTransId="{96D48A51-89CB-45D2-A355-52192E1250A2}" sibTransId="{60E6BBE3-EFB3-4891-8593-0CE635D9520E}"/>
    <dgm:cxn modelId="{760976D1-F5C1-4BFB-917A-088C57955950}" srcId="{EE0A382E-B626-4CC4-BC22-B354BD904144}" destId="{7C443D42-12B8-4A34-A7AD-1FF495C51F93}" srcOrd="1" destOrd="0" parTransId="{505253F6-1BC9-47AF-BCFB-8701E55FD7CB}" sibTransId="{FB7A2729-3AB2-4332-A500-AA7EF7479F41}"/>
    <dgm:cxn modelId="{F28838B9-F328-4289-B829-C51F5FE1B863}" type="presOf" srcId="{EE0A382E-B626-4CC4-BC22-B354BD904144}" destId="{EF50B8E9-5843-490E-8874-3CAC8C192A39}" srcOrd="0" destOrd="0" presId="urn:microsoft.com/office/officeart/2005/8/layout/hProcess7"/>
    <dgm:cxn modelId="{988001A7-F428-4488-A909-569E6F692633}" srcId="{226A7F4E-315E-476C-A941-32C39B20BFBF}" destId="{83506BFB-B990-420B-BA3A-113C626BEBBD}" srcOrd="0" destOrd="0" parTransId="{3B8E1DAD-E038-47E9-A96D-797634A7196C}" sibTransId="{6A2EA6BA-639A-46CD-9816-C973357E37A9}"/>
    <dgm:cxn modelId="{A8688134-71B5-44F8-B152-41A5BBAEAA8F}" srcId="{EE0A382E-B626-4CC4-BC22-B354BD904144}" destId="{56131623-3F97-43D8-A2E6-08EAE1052A07}" srcOrd="2" destOrd="0" parTransId="{5D5F3CC5-9C7B-4D50-9417-57A72B50EAB6}" sibTransId="{5E0902FB-0464-4D89-86D4-3F6118BD6DE8}"/>
    <dgm:cxn modelId="{1DA71DD3-D33E-4571-9D77-B94906ED4361}" type="presOf" srcId="{83506BFB-B990-420B-BA3A-113C626BEBBD}" destId="{BCDE4F25-52F1-4077-92EA-50DA23D58C3B}" srcOrd="0" destOrd="0" presId="urn:microsoft.com/office/officeart/2005/8/layout/hProcess7"/>
    <dgm:cxn modelId="{D2F9ADF4-4F73-4B06-B92C-AE0141AF2D8A}" type="presOf" srcId="{7C443D42-12B8-4A34-A7AD-1FF495C51F93}" destId="{B2A6C6C2-D8F4-4EDE-B725-C3391A577B2D}" srcOrd="0" destOrd="0" presId="urn:microsoft.com/office/officeart/2005/8/layout/hProcess7"/>
    <dgm:cxn modelId="{0ED4ABEF-CA24-4CBC-9622-B0B0A66C627B}" type="presOf" srcId="{4658481C-9263-4C07-B013-CEB289688104}" destId="{66150741-7BAD-496C-BA0A-8C4D035E0EF9}" srcOrd="0" destOrd="0" presId="urn:microsoft.com/office/officeart/2005/8/layout/hProcess7"/>
    <dgm:cxn modelId="{C3E0C63C-0738-4C51-B592-60CB0FEDA6A9}" type="presOf" srcId="{B04E3B7A-5AC5-46C4-A1DD-66459C23A849}" destId="{A7FADF56-8E8B-4DEF-A7E8-23C1C3C127E4}" srcOrd="0" destOrd="0" presId="urn:microsoft.com/office/officeart/2005/8/layout/hProcess7"/>
    <dgm:cxn modelId="{211A4F8C-9374-4C3B-9294-8E1F2C037E55}" srcId="{7C443D42-12B8-4A34-A7AD-1FF495C51F93}" destId="{4658481C-9263-4C07-B013-CEB289688104}" srcOrd="0" destOrd="0" parTransId="{8DDBE84A-AA04-4F27-B486-0F531C2BCED3}" sibTransId="{F619A97C-EE1F-4766-BE48-7DCEBF2561CF}"/>
    <dgm:cxn modelId="{55B390CC-ABC9-4A40-8475-3B06E5D655B9}" type="presOf" srcId="{226A7F4E-315E-476C-A941-32C39B20BFBF}" destId="{2B73C072-D1B4-47D2-A349-B2082B3FE78F}" srcOrd="1" destOrd="0" presId="urn:microsoft.com/office/officeart/2005/8/layout/hProcess7"/>
    <dgm:cxn modelId="{A41385FE-6625-46C9-8B0D-B0EFD55A96CE}" type="presOf" srcId="{56131623-3F97-43D8-A2E6-08EAE1052A07}" destId="{BAEFB976-2EED-45F4-A209-D1394D891D56}" srcOrd="1" destOrd="0" presId="urn:microsoft.com/office/officeart/2005/8/layout/hProcess7"/>
    <dgm:cxn modelId="{427C7359-496B-4A07-9447-2F0F05412ED5}" srcId="{56131623-3F97-43D8-A2E6-08EAE1052A07}" destId="{B04E3B7A-5AC5-46C4-A1DD-66459C23A849}" srcOrd="0" destOrd="0" parTransId="{D40A3BD7-9B12-461B-A282-2D5C5DF1A6B0}" sibTransId="{1FBD6AEC-1FC4-4E83-87A9-3EA21107DD1A}"/>
    <dgm:cxn modelId="{1893C6DB-BE4E-4702-A329-F63D5CCF2EB5}" type="presParOf" srcId="{EF50B8E9-5843-490E-8874-3CAC8C192A39}" destId="{2BF41B3E-A1FD-4DA7-865C-C01BAE00AB77}" srcOrd="0" destOrd="0" presId="urn:microsoft.com/office/officeart/2005/8/layout/hProcess7"/>
    <dgm:cxn modelId="{12B1B266-4EA5-4961-8D7F-0CB497153D96}" type="presParOf" srcId="{2BF41B3E-A1FD-4DA7-865C-C01BAE00AB77}" destId="{68827D47-49C3-4ECF-B8AB-7C7F29E33152}" srcOrd="0" destOrd="0" presId="urn:microsoft.com/office/officeart/2005/8/layout/hProcess7"/>
    <dgm:cxn modelId="{5D0E9370-4897-4377-A4DA-A351F782AAC3}" type="presParOf" srcId="{2BF41B3E-A1FD-4DA7-865C-C01BAE00AB77}" destId="{2B73C072-D1B4-47D2-A349-B2082B3FE78F}" srcOrd="1" destOrd="0" presId="urn:microsoft.com/office/officeart/2005/8/layout/hProcess7"/>
    <dgm:cxn modelId="{A3EF582E-65C2-4377-BBDB-A339E72CA5D4}" type="presParOf" srcId="{2BF41B3E-A1FD-4DA7-865C-C01BAE00AB77}" destId="{BCDE4F25-52F1-4077-92EA-50DA23D58C3B}" srcOrd="2" destOrd="0" presId="urn:microsoft.com/office/officeart/2005/8/layout/hProcess7"/>
    <dgm:cxn modelId="{EE448B22-E795-45EA-9284-D627F485A691}" type="presParOf" srcId="{EF50B8E9-5843-490E-8874-3CAC8C192A39}" destId="{B2A34FD1-5083-4629-AE23-72D26DFE1DF7}" srcOrd="1" destOrd="0" presId="urn:microsoft.com/office/officeart/2005/8/layout/hProcess7"/>
    <dgm:cxn modelId="{35E520E4-58E5-44E3-8A46-124733A4ABEB}" type="presParOf" srcId="{EF50B8E9-5843-490E-8874-3CAC8C192A39}" destId="{C08ABED1-D843-43F5-A233-646492A429A1}" srcOrd="2" destOrd="0" presId="urn:microsoft.com/office/officeart/2005/8/layout/hProcess7"/>
    <dgm:cxn modelId="{DCCE2252-53C2-4D1A-8BE5-BAA209C03C3B}" type="presParOf" srcId="{C08ABED1-D843-43F5-A233-646492A429A1}" destId="{0E9CF7E2-C20F-4A61-A213-73F00F88AE57}" srcOrd="0" destOrd="0" presId="urn:microsoft.com/office/officeart/2005/8/layout/hProcess7"/>
    <dgm:cxn modelId="{BDF98F89-CF48-40A9-A02F-DB76A028EA4E}" type="presParOf" srcId="{C08ABED1-D843-43F5-A233-646492A429A1}" destId="{45AD0D0E-CD14-4A57-92AF-50DFB8639647}" srcOrd="1" destOrd="0" presId="urn:microsoft.com/office/officeart/2005/8/layout/hProcess7"/>
    <dgm:cxn modelId="{D359A5B7-E6E4-4B97-A1AC-AE6FE783A8F5}" type="presParOf" srcId="{C08ABED1-D843-43F5-A233-646492A429A1}" destId="{ACC38567-13EA-47CA-B487-6CE8308870C5}" srcOrd="2" destOrd="0" presId="urn:microsoft.com/office/officeart/2005/8/layout/hProcess7"/>
    <dgm:cxn modelId="{5F81BD86-FFFC-44A4-84A3-86FF7E028113}" type="presParOf" srcId="{EF50B8E9-5843-490E-8874-3CAC8C192A39}" destId="{21DAB7D3-BA13-4F33-9760-EDA674903412}" srcOrd="3" destOrd="0" presId="urn:microsoft.com/office/officeart/2005/8/layout/hProcess7"/>
    <dgm:cxn modelId="{6DEC250C-7D04-4FDD-BAF4-BF374E895867}" type="presParOf" srcId="{EF50B8E9-5843-490E-8874-3CAC8C192A39}" destId="{940D6540-2247-4C42-A2A6-36684E9AEA98}" srcOrd="4" destOrd="0" presId="urn:microsoft.com/office/officeart/2005/8/layout/hProcess7"/>
    <dgm:cxn modelId="{1ADBF984-4ED8-41F7-BD5C-94C5E070CC8D}" type="presParOf" srcId="{940D6540-2247-4C42-A2A6-36684E9AEA98}" destId="{B2A6C6C2-D8F4-4EDE-B725-C3391A577B2D}" srcOrd="0" destOrd="0" presId="urn:microsoft.com/office/officeart/2005/8/layout/hProcess7"/>
    <dgm:cxn modelId="{A39D3402-0162-4FB8-A199-1219E9BA56A1}" type="presParOf" srcId="{940D6540-2247-4C42-A2A6-36684E9AEA98}" destId="{A879AC2A-E947-4B59-BA9A-624356E8A0AE}" srcOrd="1" destOrd="0" presId="urn:microsoft.com/office/officeart/2005/8/layout/hProcess7"/>
    <dgm:cxn modelId="{CA670E97-AB80-4E8B-ACC6-CB84327E7EDD}" type="presParOf" srcId="{940D6540-2247-4C42-A2A6-36684E9AEA98}" destId="{66150741-7BAD-496C-BA0A-8C4D035E0EF9}" srcOrd="2" destOrd="0" presId="urn:microsoft.com/office/officeart/2005/8/layout/hProcess7"/>
    <dgm:cxn modelId="{5E2EE491-17DF-4CEB-9BBF-697565A854D0}" type="presParOf" srcId="{EF50B8E9-5843-490E-8874-3CAC8C192A39}" destId="{7FE09742-AA94-45CA-96BA-2BF541B98001}" srcOrd="5" destOrd="0" presId="urn:microsoft.com/office/officeart/2005/8/layout/hProcess7"/>
    <dgm:cxn modelId="{216CE4CD-50BF-4EB9-AE8D-F77D9B18F078}" type="presParOf" srcId="{EF50B8E9-5843-490E-8874-3CAC8C192A39}" destId="{56E44A66-458F-4578-8A9D-D5964143D940}" srcOrd="6" destOrd="0" presId="urn:microsoft.com/office/officeart/2005/8/layout/hProcess7"/>
    <dgm:cxn modelId="{65638417-879F-471A-8DDE-C31128DD695A}" type="presParOf" srcId="{56E44A66-458F-4578-8A9D-D5964143D940}" destId="{F85257BB-8CCF-4AFC-B318-CA35B030F4CA}" srcOrd="0" destOrd="0" presId="urn:microsoft.com/office/officeart/2005/8/layout/hProcess7"/>
    <dgm:cxn modelId="{9FB7E765-F68F-4070-8DE9-D91170F958CE}" type="presParOf" srcId="{56E44A66-458F-4578-8A9D-D5964143D940}" destId="{6CE44E56-A732-468F-8366-E82E25074037}" srcOrd="1" destOrd="0" presId="urn:microsoft.com/office/officeart/2005/8/layout/hProcess7"/>
    <dgm:cxn modelId="{E107D2AC-0323-4F93-9045-2D36CB9C2D97}" type="presParOf" srcId="{56E44A66-458F-4578-8A9D-D5964143D940}" destId="{4573DBAD-9164-450F-A786-2C0A747B419F}" srcOrd="2" destOrd="0" presId="urn:microsoft.com/office/officeart/2005/8/layout/hProcess7"/>
    <dgm:cxn modelId="{A9584071-49C7-4ACF-A955-587E04392FD2}" type="presParOf" srcId="{EF50B8E9-5843-490E-8874-3CAC8C192A39}" destId="{E3B2B83C-0E48-4452-AF45-2C88E66E4BC0}" srcOrd="7" destOrd="0" presId="urn:microsoft.com/office/officeart/2005/8/layout/hProcess7"/>
    <dgm:cxn modelId="{46CE82F3-1A00-458F-B461-A40F2C2FA451}" type="presParOf" srcId="{EF50B8E9-5843-490E-8874-3CAC8C192A39}" destId="{2DA1CE44-0D38-4E3C-8CD9-C521AC1D0AC2}" srcOrd="8" destOrd="0" presId="urn:microsoft.com/office/officeart/2005/8/layout/hProcess7"/>
    <dgm:cxn modelId="{71A22536-4C4D-4D1A-A3E0-2D74D84C424E}" type="presParOf" srcId="{2DA1CE44-0D38-4E3C-8CD9-C521AC1D0AC2}" destId="{F998CBA2-13CF-46B8-8325-6AAAE31CF40A}" srcOrd="0" destOrd="0" presId="urn:microsoft.com/office/officeart/2005/8/layout/hProcess7"/>
    <dgm:cxn modelId="{660DA7C9-242A-4C98-8EB5-EB5E60A963BF}" type="presParOf" srcId="{2DA1CE44-0D38-4E3C-8CD9-C521AC1D0AC2}" destId="{BAEFB976-2EED-45F4-A209-D1394D891D56}" srcOrd="1" destOrd="0" presId="urn:microsoft.com/office/officeart/2005/8/layout/hProcess7"/>
    <dgm:cxn modelId="{233AFC41-805F-4626-8B6B-297C6B0E29DA}" type="presParOf" srcId="{2DA1CE44-0D38-4E3C-8CD9-C521AC1D0AC2}" destId="{A7FADF56-8E8B-4DEF-A7E8-23C1C3C127E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27D47-49C3-4ECF-B8AB-7C7F29E33152}">
      <dsp:nvSpPr>
        <dsp:cNvPr id="0" name=""/>
        <dsp:cNvSpPr/>
      </dsp:nvSpPr>
      <dsp:spPr>
        <a:xfrm>
          <a:off x="697" y="0"/>
          <a:ext cx="1543204" cy="1616075"/>
        </a:xfrm>
        <a:prstGeom prst="roundRect">
          <a:avLst>
            <a:gd name="adj" fmla="val 5000"/>
          </a:avLst>
        </a:prstGeom>
        <a:solidFill>
          <a:srgbClr val="F268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Referral</a:t>
          </a:r>
          <a:endParaRPr lang="en-US" sz="11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6200000">
        <a:off x="-507572" y="508270"/>
        <a:ext cx="1325181" cy="308640"/>
      </dsp:txXfrm>
    </dsp:sp>
    <dsp:sp modelId="{BCDE4F25-52F1-4077-92EA-50DA23D58C3B}">
      <dsp:nvSpPr>
        <dsp:cNvPr id="0" name=""/>
        <dsp:cNvSpPr/>
      </dsp:nvSpPr>
      <dsp:spPr>
        <a:xfrm>
          <a:off x="304878" y="0"/>
          <a:ext cx="1149687" cy="1616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i="1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Made by: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Self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Healthcare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Community and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Voluntary sector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</a:t>
          </a:r>
          <a:r>
            <a:rPr lang="en-US" sz="900" kern="1200" dirty="0" err="1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organisations</a:t>
          </a:r>
          <a:endParaRPr lang="en-US" sz="900" kern="1200" dirty="0" smtClean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Statutory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services</a:t>
          </a:r>
          <a:endParaRPr lang="en-US" sz="900" kern="1200" dirty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04878" y="0"/>
        <a:ext cx="1149687" cy="1616075"/>
      </dsp:txXfrm>
    </dsp:sp>
    <dsp:sp modelId="{B2A6C6C2-D8F4-4EDE-B725-C3391A577B2D}">
      <dsp:nvSpPr>
        <dsp:cNvPr id="0" name=""/>
        <dsp:cNvSpPr/>
      </dsp:nvSpPr>
      <dsp:spPr>
        <a:xfrm>
          <a:off x="1595761" y="0"/>
          <a:ext cx="1481684" cy="1616075"/>
        </a:xfrm>
        <a:prstGeom prst="roundRect">
          <a:avLst>
            <a:gd name="adj" fmla="val 5000"/>
          </a:avLst>
        </a:prstGeom>
        <a:solidFill>
          <a:srgbClr val="2F5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Social Prescribing </a:t>
          </a:r>
          <a:endParaRPr lang="en-US" sz="11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6200000">
        <a:off x="1081339" y="514422"/>
        <a:ext cx="1325181" cy="296336"/>
      </dsp:txXfrm>
    </dsp:sp>
    <dsp:sp modelId="{45AD0D0E-CD14-4A57-92AF-50DFB8639647}">
      <dsp:nvSpPr>
        <dsp:cNvPr id="0" name=""/>
        <dsp:cNvSpPr/>
      </dsp:nvSpPr>
      <dsp:spPr>
        <a:xfrm rot="5400000">
          <a:off x="1484443" y="1274012"/>
          <a:ext cx="237452" cy="222252"/>
        </a:xfrm>
        <a:prstGeom prst="flowChartExtract">
          <a:avLst/>
        </a:prstGeom>
        <a:solidFill>
          <a:srgbClr val="656565"/>
        </a:solidFill>
        <a:ln w="12700" cap="flat" cmpd="sng" algn="ctr">
          <a:solidFill>
            <a:srgbClr val="6565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50741-7BAD-496C-BA0A-8C4D035E0EF9}">
      <dsp:nvSpPr>
        <dsp:cNvPr id="0" name=""/>
        <dsp:cNvSpPr/>
      </dsp:nvSpPr>
      <dsp:spPr>
        <a:xfrm>
          <a:off x="1892098" y="0"/>
          <a:ext cx="1103855" cy="1616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i="1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Includes: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What matters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conversation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Action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planning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Signposting / 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referral</a:t>
          </a:r>
          <a:endParaRPr lang="en-US" sz="900" kern="1200" dirty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892098" y="0"/>
        <a:ext cx="1103855" cy="1616075"/>
      </dsp:txXfrm>
    </dsp:sp>
    <dsp:sp modelId="{F998CBA2-13CF-46B8-8325-6AAAE31CF40A}">
      <dsp:nvSpPr>
        <dsp:cNvPr id="0" name=""/>
        <dsp:cNvSpPr/>
      </dsp:nvSpPr>
      <dsp:spPr>
        <a:xfrm>
          <a:off x="3129305" y="0"/>
          <a:ext cx="1481684" cy="1616075"/>
        </a:xfrm>
        <a:prstGeom prst="roundRect">
          <a:avLst>
            <a:gd name="adj" fmla="val 5000"/>
          </a:avLst>
        </a:prstGeom>
        <a:solidFill>
          <a:srgbClr val="F438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Community Assets</a:t>
          </a:r>
          <a:endParaRPr lang="en-US" sz="11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6200000">
        <a:off x="2614882" y="514422"/>
        <a:ext cx="1325181" cy="296336"/>
      </dsp:txXfrm>
    </dsp:sp>
    <dsp:sp modelId="{6CE44E56-A732-468F-8366-E82E25074037}">
      <dsp:nvSpPr>
        <dsp:cNvPr id="0" name=""/>
        <dsp:cNvSpPr/>
      </dsp:nvSpPr>
      <dsp:spPr>
        <a:xfrm rot="5400000">
          <a:off x="3017987" y="1274012"/>
          <a:ext cx="237452" cy="222252"/>
        </a:xfrm>
        <a:prstGeom prst="flowChartExtract">
          <a:avLst/>
        </a:prstGeom>
        <a:solidFill>
          <a:srgbClr val="656565"/>
        </a:solidFill>
        <a:ln w="12700" cap="flat" cmpd="sng" algn="ctr">
          <a:solidFill>
            <a:srgbClr val="6565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ADF56-8E8B-4DEF-A7E8-23C1C3C127E4}">
      <dsp:nvSpPr>
        <dsp:cNvPr id="0" name=""/>
        <dsp:cNvSpPr/>
      </dsp:nvSpPr>
      <dsp:spPr>
        <a:xfrm>
          <a:off x="3425642" y="0"/>
          <a:ext cx="1103855" cy="1616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i="1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For example: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Welfare 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support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Exercise on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referral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Social Cafes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Nature based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interventions</a:t>
          </a:r>
          <a:endParaRPr lang="en-US" sz="900" kern="1200" dirty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425642" y="0"/>
        <a:ext cx="1103855" cy="1616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059D3-605D-484D-B3B1-B3D7F7972ECC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499BE-40D6-4161-86D2-5E8DE48C8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679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D954A-9385-4546-801C-2DE987079710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52850" y="857250"/>
            <a:ext cx="16383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CDB7E-B6C3-D44F-9AF9-0B10833A0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7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2850" y="857250"/>
            <a:ext cx="16383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CDB7E-B6C3-D44F-9AF9-0B10833A08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43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DB7E-B6C3-D44F-9AF9-0B10833A08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9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DB7E-B6C3-D44F-9AF9-0B10833A08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2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338" y="1237197"/>
            <a:ext cx="4010025" cy="2631887"/>
          </a:xfrm>
        </p:spPr>
        <p:txBody>
          <a:bodyPr anchor="b"/>
          <a:lstStyle>
            <a:lvl1pPr algn="ctr">
              <a:defRPr sz="263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338" y="3970580"/>
            <a:ext cx="4010025" cy="1825171"/>
          </a:xfrm>
        </p:spPr>
        <p:txBody>
          <a:bodyPr/>
          <a:lstStyle>
            <a:lvl1pPr marL="0" indent="0" algn="ctr">
              <a:buNone/>
              <a:defRPr sz="1052"/>
            </a:lvl1pPr>
            <a:lvl2pPr marL="200482" indent="0" algn="ctr">
              <a:buNone/>
              <a:defRPr sz="877"/>
            </a:lvl2pPr>
            <a:lvl3pPr marL="400964" indent="0" algn="ctr">
              <a:buNone/>
              <a:defRPr sz="789"/>
            </a:lvl3pPr>
            <a:lvl4pPr marL="601447" indent="0" algn="ctr">
              <a:buNone/>
              <a:defRPr sz="702"/>
            </a:lvl4pPr>
            <a:lvl5pPr marL="801929" indent="0" algn="ctr">
              <a:buNone/>
              <a:defRPr sz="702"/>
            </a:lvl5pPr>
            <a:lvl6pPr marL="1002411" indent="0" algn="ctr">
              <a:buNone/>
              <a:defRPr sz="702"/>
            </a:lvl6pPr>
            <a:lvl7pPr marL="1202893" indent="0" algn="ctr">
              <a:buNone/>
              <a:defRPr sz="702"/>
            </a:lvl7pPr>
            <a:lvl8pPr marL="1403375" indent="0" algn="ctr">
              <a:buNone/>
              <a:defRPr sz="702"/>
            </a:lvl8pPr>
            <a:lvl9pPr marL="1603858" indent="0" algn="ctr">
              <a:buNone/>
              <a:defRPr sz="702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959DF3-EB48-0AC7-3C40-F8128F06892A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5346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1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6244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26232" y="402483"/>
            <a:ext cx="115288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7586" y="402483"/>
            <a:ext cx="3391813" cy="64064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7143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7E253A1C-B3A1-A17B-1C8D-8C4E9F3B65F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364000" cy="7560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E8FF248D-63B2-C1AB-5104-112FC05C9844}"/>
              </a:ext>
            </a:extLst>
          </p:cNvPr>
          <p:cNvSpPr txBox="1"/>
          <p:nvPr userDrawn="1"/>
        </p:nvSpPr>
        <p:spPr>
          <a:xfrm>
            <a:off x="383298" y="299539"/>
            <a:ext cx="2751788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F5586"/>
                </a:solidFill>
                <a:latin typeface="Verdana"/>
                <a:cs typeface="Verdana"/>
              </a:rPr>
              <a:t>Supporting</a:t>
            </a:r>
            <a:r>
              <a:rPr sz="700" spc="-6" dirty="0">
                <a:solidFill>
                  <a:srgbClr val="2F5586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2F5586"/>
                </a:solidFill>
                <a:latin typeface="Verdana"/>
                <a:cs typeface="Verdana"/>
              </a:rPr>
              <a:t>Healthy</a:t>
            </a:r>
            <a:r>
              <a:rPr sz="700" spc="-6" dirty="0">
                <a:solidFill>
                  <a:srgbClr val="2F5586"/>
                </a:solidFill>
                <a:latin typeface="Verdana"/>
                <a:cs typeface="Verdana"/>
              </a:rPr>
              <a:t> </a:t>
            </a:r>
            <a:r>
              <a:rPr sz="700" dirty="0" smtClean="0">
                <a:solidFill>
                  <a:srgbClr val="2F5586"/>
                </a:solidFill>
                <a:latin typeface="Verdana"/>
                <a:cs typeface="Verdana"/>
              </a:rPr>
              <a:t>Behavio</a:t>
            </a:r>
            <a:r>
              <a:rPr lang="en-GB" sz="700" dirty="0" smtClean="0">
                <a:solidFill>
                  <a:srgbClr val="2F5586"/>
                </a:solidFill>
                <a:latin typeface="Verdana"/>
                <a:cs typeface="Verdana"/>
              </a:rPr>
              <a:t>u</a:t>
            </a:r>
            <a:r>
              <a:rPr sz="700" dirty="0" smtClean="0">
                <a:solidFill>
                  <a:srgbClr val="2F5586"/>
                </a:solidFill>
                <a:latin typeface="Verdana"/>
                <a:cs typeface="Verdana"/>
              </a:rPr>
              <a:t>rs</a:t>
            </a:r>
            <a:r>
              <a:rPr lang="en-GB" sz="700" spc="-6" dirty="0" smtClean="0">
                <a:solidFill>
                  <a:srgbClr val="2F5586"/>
                </a:solidFill>
                <a:latin typeface="Verdana"/>
                <a:cs typeface="Verdana"/>
              </a:rPr>
              <a:t>:</a:t>
            </a:r>
            <a:r>
              <a:rPr lang="en-GB" sz="700" spc="-6" baseline="0" dirty="0" smtClean="0">
                <a:solidFill>
                  <a:srgbClr val="2F5586"/>
                </a:solidFill>
                <a:latin typeface="Verdana"/>
                <a:cs typeface="Verdana"/>
              </a:rPr>
              <a:t> A Guide for</a:t>
            </a:r>
            <a:r>
              <a:rPr sz="700" spc="-6" dirty="0" smtClean="0">
                <a:solidFill>
                  <a:srgbClr val="2F5586"/>
                </a:solidFill>
                <a:latin typeface="Verdana"/>
                <a:cs typeface="Verdana"/>
              </a:rPr>
              <a:t> </a:t>
            </a:r>
            <a:r>
              <a:rPr lang="en-GB" sz="700" dirty="0" smtClean="0">
                <a:solidFill>
                  <a:srgbClr val="2F5586"/>
                </a:solidFill>
                <a:latin typeface="Verdana"/>
                <a:cs typeface="Verdana"/>
              </a:rPr>
              <a:t>General Practice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9D31A71-BA5A-E574-2B2F-B59716D65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2591" y="181271"/>
            <a:ext cx="1203008" cy="40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3">
                <a:solidFill>
                  <a:srgbClr val="242F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CBED0B-04CD-4B49-8118-1C61570F31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7699A92-A5FC-D32B-18F2-264FF452A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0" y="1332000"/>
            <a:ext cx="461152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7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253A1C-B3A1-A17B-1C8D-8C4E9F3B65F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1586"/>
            <a:ext cx="5364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94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BF3429F-0E48-E946-70D2-39DEDCE6751F}"/>
              </a:ext>
            </a:extLst>
          </p:cNvPr>
          <p:cNvSpPr/>
          <p:nvPr userDrawn="1"/>
        </p:nvSpPr>
        <p:spPr>
          <a:xfrm>
            <a:off x="0" y="0"/>
            <a:ext cx="5364000" cy="7596000"/>
          </a:xfrm>
          <a:custGeom>
            <a:avLst/>
            <a:gdLst/>
            <a:ahLst/>
            <a:cxnLst/>
            <a:rect l="l" t="t" r="r" b="b"/>
            <a:pathLst>
              <a:path w="5328285" h="7560309">
                <a:moveTo>
                  <a:pt x="5328005" y="0"/>
                </a:moveTo>
                <a:lnTo>
                  <a:pt x="0" y="0"/>
                </a:lnTo>
                <a:lnTo>
                  <a:pt x="0" y="7560005"/>
                </a:lnTo>
                <a:lnTo>
                  <a:pt x="5328005" y="7560005"/>
                </a:lnTo>
                <a:lnTo>
                  <a:pt x="5328005" y="0"/>
                </a:lnTo>
                <a:close/>
              </a:path>
            </a:pathLst>
          </a:custGeom>
          <a:solidFill>
            <a:srgbClr val="2F558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E8FF248D-63B2-C1AB-5104-112FC05C9844}"/>
              </a:ext>
            </a:extLst>
          </p:cNvPr>
          <p:cNvSpPr txBox="1"/>
          <p:nvPr userDrawn="1"/>
        </p:nvSpPr>
        <p:spPr>
          <a:xfrm>
            <a:off x="383298" y="299539"/>
            <a:ext cx="2390381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chemeClr val="bg1"/>
                </a:solidFill>
                <a:latin typeface="Verdana"/>
                <a:cs typeface="Verdana"/>
              </a:rPr>
              <a:t>Supporting</a:t>
            </a:r>
            <a:r>
              <a:rPr sz="700" spc="-6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chemeClr val="bg1"/>
                </a:solidFill>
                <a:latin typeface="Verdana"/>
                <a:cs typeface="Verdana"/>
              </a:rPr>
              <a:t>Healthy</a:t>
            </a:r>
            <a:r>
              <a:rPr sz="700" spc="-6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chemeClr val="bg1"/>
                </a:solidFill>
                <a:latin typeface="Verdana"/>
                <a:cs typeface="Verdana"/>
              </a:rPr>
              <a:t>Behaviours</a:t>
            </a:r>
            <a:r>
              <a:rPr sz="700" spc="-6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sz="700" dirty="0" smtClean="0">
                <a:solidFill>
                  <a:schemeClr val="bg1"/>
                </a:solidFill>
                <a:latin typeface="Verdana"/>
                <a:cs typeface="Verdana"/>
              </a:rPr>
              <a:t>in General Practice</a:t>
            </a:r>
            <a:endParaRPr sz="7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9D31A71-BA5A-E574-2B2F-B59716D65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2591" y="181271"/>
            <a:ext cx="1203008" cy="40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3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CBED0B-04CD-4B49-8118-1C61570F31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20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7E253A1C-B3A1-A17B-1C8D-8C4E9F3B65F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364000" cy="7560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E8FF248D-63B2-C1AB-5104-112FC05C9844}"/>
              </a:ext>
            </a:extLst>
          </p:cNvPr>
          <p:cNvSpPr txBox="1"/>
          <p:nvPr userDrawn="1"/>
        </p:nvSpPr>
        <p:spPr>
          <a:xfrm>
            <a:off x="383299" y="299539"/>
            <a:ext cx="214122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F5586"/>
                </a:solidFill>
                <a:latin typeface="Verdana"/>
                <a:cs typeface="Verdana"/>
              </a:rPr>
              <a:t>Supporting</a:t>
            </a:r>
            <a:r>
              <a:rPr sz="700" spc="-6" dirty="0">
                <a:solidFill>
                  <a:srgbClr val="2F5586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2F5586"/>
                </a:solidFill>
                <a:latin typeface="Verdana"/>
                <a:cs typeface="Verdana"/>
              </a:rPr>
              <a:t>Healthy</a:t>
            </a:r>
            <a:r>
              <a:rPr sz="700" spc="-6" dirty="0">
                <a:solidFill>
                  <a:srgbClr val="2F5586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2F5586"/>
                </a:solidFill>
                <a:latin typeface="Verdana"/>
                <a:cs typeface="Verdana"/>
              </a:rPr>
              <a:t>Behaviours</a:t>
            </a:r>
            <a:r>
              <a:rPr sz="700" spc="-6" dirty="0">
                <a:solidFill>
                  <a:srgbClr val="2F5586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2F5586"/>
                </a:solidFill>
                <a:latin typeface="Verdana"/>
                <a:cs typeface="Verdana"/>
              </a:rPr>
              <a:t>in</a:t>
            </a:r>
            <a:r>
              <a:rPr sz="700" spc="-6" dirty="0">
                <a:solidFill>
                  <a:srgbClr val="2F5586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2F5586"/>
                </a:solidFill>
                <a:latin typeface="Verdana"/>
                <a:cs typeface="Verdana"/>
              </a:rPr>
              <a:t>Primary </a:t>
            </a:r>
            <a:r>
              <a:rPr sz="700" spc="-20" dirty="0">
                <a:solidFill>
                  <a:srgbClr val="2F5586"/>
                </a:solidFill>
                <a:latin typeface="Verdana"/>
                <a:cs typeface="Verdana"/>
              </a:rPr>
              <a:t>Care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9D31A71-BA5A-E574-2B2F-B59716D65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2591" y="181271"/>
            <a:ext cx="1203008" cy="40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3">
                <a:solidFill>
                  <a:srgbClr val="242F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CBED0B-04CD-4B49-8118-1C61570F31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7699A92-A5FC-D32B-18F2-264FF452A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0" y="1332000"/>
            <a:ext cx="461152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24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338" y="1237197"/>
            <a:ext cx="4010025" cy="2631887"/>
          </a:xfrm>
        </p:spPr>
        <p:txBody>
          <a:bodyPr anchor="b"/>
          <a:lstStyle>
            <a:lvl1pPr algn="ctr">
              <a:defRPr sz="263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338" y="3970580"/>
            <a:ext cx="4010025" cy="1825171"/>
          </a:xfrm>
        </p:spPr>
        <p:txBody>
          <a:bodyPr/>
          <a:lstStyle>
            <a:lvl1pPr marL="0" indent="0" algn="ctr">
              <a:buNone/>
              <a:defRPr sz="1052"/>
            </a:lvl1pPr>
            <a:lvl2pPr marL="200482" indent="0" algn="ctr">
              <a:buNone/>
              <a:defRPr sz="877"/>
            </a:lvl2pPr>
            <a:lvl3pPr marL="400964" indent="0" algn="ctr">
              <a:buNone/>
              <a:defRPr sz="789"/>
            </a:lvl3pPr>
            <a:lvl4pPr marL="601447" indent="0" algn="ctr">
              <a:buNone/>
              <a:defRPr sz="702"/>
            </a:lvl4pPr>
            <a:lvl5pPr marL="801929" indent="0" algn="ctr">
              <a:buNone/>
              <a:defRPr sz="702"/>
            </a:lvl5pPr>
            <a:lvl6pPr marL="1002411" indent="0" algn="ctr">
              <a:buNone/>
              <a:defRPr sz="702"/>
            </a:lvl6pPr>
            <a:lvl7pPr marL="1202893" indent="0" algn="ctr">
              <a:buNone/>
              <a:defRPr sz="702"/>
            </a:lvl7pPr>
            <a:lvl8pPr marL="1403375" indent="0" algn="ctr">
              <a:buNone/>
              <a:defRPr sz="702"/>
            </a:lvl8pPr>
            <a:lvl9pPr marL="1603858" indent="0" algn="ctr">
              <a:buNone/>
              <a:defRPr sz="702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959DF3-EB48-0AC7-3C40-F8128F06892A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5346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36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green gradient&#10;&#10;Description automatically generated">
            <a:extLst>
              <a:ext uri="{FF2B5EF4-FFF2-40B4-BE49-F238E27FC236}">
                <a16:creationId xmlns:a16="http://schemas.microsoft.com/office/drawing/2014/main" id="{6ED9B599-7FAF-86B5-81DD-B79F8997CEC3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6"/>
            <a:ext cx="5346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63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01" y="1884670"/>
            <a:ext cx="4611529" cy="3144614"/>
          </a:xfrm>
        </p:spPr>
        <p:txBody>
          <a:bodyPr anchor="b"/>
          <a:lstStyle>
            <a:lvl1pPr>
              <a:defRPr sz="263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801" y="5059034"/>
            <a:ext cx="4611529" cy="1653678"/>
          </a:xfrm>
        </p:spPr>
        <p:txBody>
          <a:bodyPr/>
          <a:lstStyle>
            <a:lvl1pPr marL="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1pPr>
            <a:lvl2pPr marL="200482" indent="0">
              <a:buNone/>
              <a:defRPr sz="877">
                <a:solidFill>
                  <a:schemeClr val="tx1">
                    <a:tint val="75000"/>
                  </a:schemeClr>
                </a:solidFill>
              </a:defRPr>
            </a:lvl2pPr>
            <a:lvl3pPr marL="400964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3pPr>
            <a:lvl4pPr marL="601447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4pPr>
            <a:lvl5pPr marL="801929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5pPr>
            <a:lvl6pPr marL="1002411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6pPr>
            <a:lvl7pPr marL="1202893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7pPr>
            <a:lvl8pPr marL="1403375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8pPr>
            <a:lvl9pPr marL="1603858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4962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585" y="2012414"/>
            <a:ext cx="2272348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6767" y="2012414"/>
            <a:ext cx="2272348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6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green gradient&#10;&#10;Description automatically generated">
            <a:extLst>
              <a:ext uri="{FF2B5EF4-FFF2-40B4-BE49-F238E27FC236}">
                <a16:creationId xmlns:a16="http://schemas.microsoft.com/office/drawing/2014/main" id="{6ED9B599-7FAF-86B5-81DD-B79F8997CEC3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6"/>
            <a:ext cx="5346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82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2" y="402483"/>
            <a:ext cx="461152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282" y="1853171"/>
            <a:ext cx="2261905" cy="908210"/>
          </a:xfrm>
        </p:spPr>
        <p:txBody>
          <a:bodyPr anchor="b"/>
          <a:lstStyle>
            <a:lvl1pPr marL="0" indent="0">
              <a:buNone/>
              <a:defRPr sz="1052" b="1"/>
            </a:lvl1pPr>
            <a:lvl2pPr marL="200482" indent="0">
              <a:buNone/>
              <a:defRPr sz="877" b="1"/>
            </a:lvl2pPr>
            <a:lvl3pPr marL="400964" indent="0">
              <a:buNone/>
              <a:defRPr sz="789" b="1"/>
            </a:lvl3pPr>
            <a:lvl4pPr marL="601447" indent="0">
              <a:buNone/>
              <a:defRPr sz="702" b="1"/>
            </a:lvl4pPr>
            <a:lvl5pPr marL="801929" indent="0">
              <a:buNone/>
              <a:defRPr sz="702" b="1"/>
            </a:lvl5pPr>
            <a:lvl6pPr marL="1002411" indent="0">
              <a:buNone/>
              <a:defRPr sz="702" b="1"/>
            </a:lvl6pPr>
            <a:lvl7pPr marL="1202893" indent="0">
              <a:buNone/>
              <a:defRPr sz="702" b="1"/>
            </a:lvl7pPr>
            <a:lvl8pPr marL="1403375" indent="0">
              <a:buNone/>
              <a:defRPr sz="702" b="1"/>
            </a:lvl8pPr>
            <a:lvl9pPr marL="1603858" indent="0">
              <a:buNone/>
              <a:defRPr sz="70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82" y="2761381"/>
            <a:ext cx="2261905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06767" y="1853171"/>
            <a:ext cx="2273044" cy="908210"/>
          </a:xfrm>
        </p:spPr>
        <p:txBody>
          <a:bodyPr anchor="b"/>
          <a:lstStyle>
            <a:lvl1pPr marL="0" indent="0">
              <a:buNone/>
              <a:defRPr sz="1052" b="1"/>
            </a:lvl1pPr>
            <a:lvl2pPr marL="200482" indent="0">
              <a:buNone/>
              <a:defRPr sz="877" b="1"/>
            </a:lvl2pPr>
            <a:lvl3pPr marL="400964" indent="0">
              <a:buNone/>
              <a:defRPr sz="789" b="1"/>
            </a:lvl3pPr>
            <a:lvl4pPr marL="601447" indent="0">
              <a:buNone/>
              <a:defRPr sz="702" b="1"/>
            </a:lvl4pPr>
            <a:lvl5pPr marL="801929" indent="0">
              <a:buNone/>
              <a:defRPr sz="702" b="1"/>
            </a:lvl5pPr>
            <a:lvl6pPr marL="1002411" indent="0">
              <a:buNone/>
              <a:defRPr sz="702" b="1"/>
            </a:lvl6pPr>
            <a:lvl7pPr marL="1202893" indent="0">
              <a:buNone/>
              <a:defRPr sz="702" b="1"/>
            </a:lvl7pPr>
            <a:lvl8pPr marL="1403375" indent="0">
              <a:buNone/>
              <a:defRPr sz="702" b="1"/>
            </a:lvl8pPr>
            <a:lvl9pPr marL="1603858" indent="0">
              <a:buNone/>
              <a:defRPr sz="70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06767" y="2761381"/>
            <a:ext cx="2273044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85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1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97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2" y="503978"/>
            <a:ext cx="1724450" cy="1763924"/>
          </a:xfrm>
        </p:spPr>
        <p:txBody>
          <a:bodyPr anchor="b"/>
          <a:lstStyle>
            <a:lvl1pPr>
              <a:defRPr sz="140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044" y="1088454"/>
            <a:ext cx="2706767" cy="5372269"/>
          </a:xfrm>
        </p:spPr>
        <p:txBody>
          <a:bodyPr/>
          <a:lstStyle>
            <a:lvl1pPr>
              <a:defRPr sz="1403"/>
            </a:lvl1pPr>
            <a:lvl2pPr>
              <a:defRPr sz="1228"/>
            </a:lvl2pPr>
            <a:lvl3pPr>
              <a:defRPr sz="1052"/>
            </a:lvl3pPr>
            <a:lvl4pPr>
              <a:defRPr sz="877"/>
            </a:lvl4pPr>
            <a:lvl5pPr>
              <a:defRPr sz="877"/>
            </a:lvl5pPr>
            <a:lvl6pPr>
              <a:defRPr sz="877"/>
            </a:lvl6pPr>
            <a:lvl7pPr>
              <a:defRPr sz="877"/>
            </a:lvl7pPr>
            <a:lvl8pPr>
              <a:defRPr sz="877"/>
            </a:lvl8pPr>
            <a:lvl9pPr>
              <a:defRPr sz="87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82" y="2267902"/>
            <a:ext cx="1724450" cy="4201570"/>
          </a:xfrm>
        </p:spPr>
        <p:txBody>
          <a:bodyPr/>
          <a:lstStyle>
            <a:lvl1pPr marL="0" indent="0">
              <a:buNone/>
              <a:defRPr sz="702"/>
            </a:lvl1pPr>
            <a:lvl2pPr marL="200482" indent="0">
              <a:buNone/>
              <a:defRPr sz="614"/>
            </a:lvl2pPr>
            <a:lvl3pPr marL="400964" indent="0">
              <a:buNone/>
              <a:defRPr sz="526"/>
            </a:lvl3pPr>
            <a:lvl4pPr marL="601447" indent="0">
              <a:buNone/>
              <a:defRPr sz="439"/>
            </a:lvl4pPr>
            <a:lvl5pPr marL="801929" indent="0">
              <a:buNone/>
              <a:defRPr sz="439"/>
            </a:lvl5pPr>
            <a:lvl6pPr marL="1002411" indent="0">
              <a:buNone/>
              <a:defRPr sz="439"/>
            </a:lvl6pPr>
            <a:lvl7pPr marL="1202893" indent="0">
              <a:buNone/>
              <a:defRPr sz="439"/>
            </a:lvl7pPr>
            <a:lvl8pPr marL="1403375" indent="0">
              <a:buNone/>
              <a:defRPr sz="439"/>
            </a:lvl8pPr>
            <a:lvl9pPr marL="1603858" indent="0">
              <a:buNone/>
              <a:defRPr sz="43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1106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2" y="503978"/>
            <a:ext cx="1724450" cy="1763924"/>
          </a:xfrm>
        </p:spPr>
        <p:txBody>
          <a:bodyPr anchor="b"/>
          <a:lstStyle>
            <a:lvl1pPr>
              <a:defRPr sz="140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3044" y="1088454"/>
            <a:ext cx="2706767" cy="5372269"/>
          </a:xfrm>
        </p:spPr>
        <p:txBody>
          <a:bodyPr/>
          <a:lstStyle>
            <a:lvl1pPr marL="0" indent="0">
              <a:buNone/>
              <a:defRPr sz="1403"/>
            </a:lvl1pPr>
            <a:lvl2pPr marL="200482" indent="0">
              <a:buNone/>
              <a:defRPr sz="1228"/>
            </a:lvl2pPr>
            <a:lvl3pPr marL="400964" indent="0">
              <a:buNone/>
              <a:defRPr sz="1052"/>
            </a:lvl3pPr>
            <a:lvl4pPr marL="601447" indent="0">
              <a:buNone/>
              <a:defRPr sz="877"/>
            </a:lvl4pPr>
            <a:lvl5pPr marL="801929" indent="0">
              <a:buNone/>
              <a:defRPr sz="877"/>
            </a:lvl5pPr>
            <a:lvl6pPr marL="1002411" indent="0">
              <a:buNone/>
              <a:defRPr sz="877"/>
            </a:lvl6pPr>
            <a:lvl7pPr marL="1202893" indent="0">
              <a:buNone/>
              <a:defRPr sz="877"/>
            </a:lvl7pPr>
            <a:lvl8pPr marL="1403375" indent="0">
              <a:buNone/>
              <a:defRPr sz="877"/>
            </a:lvl8pPr>
            <a:lvl9pPr marL="1603858" indent="0">
              <a:buNone/>
              <a:defRPr sz="87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82" y="2267902"/>
            <a:ext cx="1724450" cy="4201570"/>
          </a:xfrm>
        </p:spPr>
        <p:txBody>
          <a:bodyPr/>
          <a:lstStyle>
            <a:lvl1pPr marL="0" indent="0">
              <a:buNone/>
              <a:defRPr sz="702"/>
            </a:lvl1pPr>
            <a:lvl2pPr marL="200482" indent="0">
              <a:buNone/>
              <a:defRPr sz="614"/>
            </a:lvl2pPr>
            <a:lvl3pPr marL="400964" indent="0">
              <a:buNone/>
              <a:defRPr sz="526"/>
            </a:lvl3pPr>
            <a:lvl4pPr marL="601447" indent="0">
              <a:buNone/>
              <a:defRPr sz="439"/>
            </a:lvl4pPr>
            <a:lvl5pPr marL="801929" indent="0">
              <a:buNone/>
              <a:defRPr sz="439"/>
            </a:lvl5pPr>
            <a:lvl6pPr marL="1002411" indent="0">
              <a:buNone/>
              <a:defRPr sz="439"/>
            </a:lvl6pPr>
            <a:lvl7pPr marL="1202893" indent="0">
              <a:buNone/>
              <a:defRPr sz="439"/>
            </a:lvl7pPr>
            <a:lvl8pPr marL="1403375" indent="0">
              <a:buNone/>
              <a:defRPr sz="439"/>
            </a:lvl8pPr>
            <a:lvl9pPr marL="1603858" indent="0">
              <a:buNone/>
              <a:defRPr sz="43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5906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4443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26232" y="402483"/>
            <a:ext cx="115288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7586" y="402483"/>
            <a:ext cx="3391813" cy="64064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9182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01" y="1884670"/>
            <a:ext cx="4611529" cy="3144614"/>
          </a:xfrm>
        </p:spPr>
        <p:txBody>
          <a:bodyPr anchor="b"/>
          <a:lstStyle>
            <a:lvl1pPr>
              <a:defRPr sz="263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801" y="5059034"/>
            <a:ext cx="4611529" cy="1653678"/>
          </a:xfrm>
        </p:spPr>
        <p:txBody>
          <a:bodyPr/>
          <a:lstStyle>
            <a:lvl1pPr marL="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1pPr>
            <a:lvl2pPr marL="200482" indent="0">
              <a:buNone/>
              <a:defRPr sz="877">
                <a:solidFill>
                  <a:schemeClr val="tx1">
                    <a:tint val="75000"/>
                  </a:schemeClr>
                </a:solidFill>
              </a:defRPr>
            </a:lvl2pPr>
            <a:lvl3pPr marL="400964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3pPr>
            <a:lvl4pPr marL="601447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4pPr>
            <a:lvl5pPr marL="801929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5pPr>
            <a:lvl6pPr marL="1002411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6pPr>
            <a:lvl7pPr marL="1202893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7pPr>
            <a:lvl8pPr marL="1403375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8pPr>
            <a:lvl9pPr marL="1603858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2216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585" y="2012414"/>
            <a:ext cx="2272348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6767" y="2012414"/>
            <a:ext cx="2272348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2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2" y="402483"/>
            <a:ext cx="461152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282" y="1853171"/>
            <a:ext cx="2261905" cy="908210"/>
          </a:xfrm>
        </p:spPr>
        <p:txBody>
          <a:bodyPr anchor="b"/>
          <a:lstStyle>
            <a:lvl1pPr marL="0" indent="0">
              <a:buNone/>
              <a:defRPr sz="1052" b="1"/>
            </a:lvl1pPr>
            <a:lvl2pPr marL="200482" indent="0">
              <a:buNone/>
              <a:defRPr sz="877" b="1"/>
            </a:lvl2pPr>
            <a:lvl3pPr marL="400964" indent="0">
              <a:buNone/>
              <a:defRPr sz="789" b="1"/>
            </a:lvl3pPr>
            <a:lvl4pPr marL="601447" indent="0">
              <a:buNone/>
              <a:defRPr sz="702" b="1"/>
            </a:lvl4pPr>
            <a:lvl5pPr marL="801929" indent="0">
              <a:buNone/>
              <a:defRPr sz="702" b="1"/>
            </a:lvl5pPr>
            <a:lvl6pPr marL="1002411" indent="0">
              <a:buNone/>
              <a:defRPr sz="702" b="1"/>
            </a:lvl6pPr>
            <a:lvl7pPr marL="1202893" indent="0">
              <a:buNone/>
              <a:defRPr sz="702" b="1"/>
            </a:lvl7pPr>
            <a:lvl8pPr marL="1403375" indent="0">
              <a:buNone/>
              <a:defRPr sz="702" b="1"/>
            </a:lvl8pPr>
            <a:lvl9pPr marL="1603858" indent="0">
              <a:buNone/>
              <a:defRPr sz="70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82" y="2761381"/>
            <a:ext cx="2261905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06767" y="1853171"/>
            <a:ext cx="2273044" cy="908210"/>
          </a:xfrm>
        </p:spPr>
        <p:txBody>
          <a:bodyPr anchor="b"/>
          <a:lstStyle>
            <a:lvl1pPr marL="0" indent="0">
              <a:buNone/>
              <a:defRPr sz="1052" b="1"/>
            </a:lvl1pPr>
            <a:lvl2pPr marL="200482" indent="0">
              <a:buNone/>
              <a:defRPr sz="877" b="1"/>
            </a:lvl2pPr>
            <a:lvl3pPr marL="400964" indent="0">
              <a:buNone/>
              <a:defRPr sz="789" b="1"/>
            </a:lvl3pPr>
            <a:lvl4pPr marL="601447" indent="0">
              <a:buNone/>
              <a:defRPr sz="702" b="1"/>
            </a:lvl4pPr>
            <a:lvl5pPr marL="801929" indent="0">
              <a:buNone/>
              <a:defRPr sz="702" b="1"/>
            </a:lvl5pPr>
            <a:lvl6pPr marL="1002411" indent="0">
              <a:buNone/>
              <a:defRPr sz="702" b="1"/>
            </a:lvl6pPr>
            <a:lvl7pPr marL="1202893" indent="0">
              <a:buNone/>
              <a:defRPr sz="702" b="1"/>
            </a:lvl7pPr>
            <a:lvl8pPr marL="1403375" indent="0">
              <a:buNone/>
              <a:defRPr sz="702" b="1"/>
            </a:lvl8pPr>
            <a:lvl9pPr marL="1603858" indent="0">
              <a:buNone/>
              <a:defRPr sz="70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06767" y="2761381"/>
            <a:ext cx="2273044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1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7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2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2" y="503978"/>
            <a:ext cx="1724450" cy="1763924"/>
          </a:xfrm>
        </p:spPr>
        <p:txBody>
          <a:bodyPr anchor="b"/>
          <a:lstStyle>
            <a:lvl1pPr>
              <a:defRPr sz="140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044" y="1088454"/>
            <a:ext cx="2706767" cy="5372269"/>
          </a:xfrm>
        </p:spPr>
        <p:txBody>
          <a:bodyPr/>
          <a:lstStyle>
            <a:lvl1pPr>
              <a:defRPr sz="1403"/>
            </a:lvl1pPr>
            <a:lvl2pPr>
              <a:defRPr sz="1228"/>
            </a:lvl2pPr>
            <a:lvl3pPr>
              <a:defRPr sz="1052"/>
            </a:lvl3pPr>
            <a:lvl4pPr>
              <a:defRPr sz="877"/>
            </a:lvl4pPr>
            <a:lvl5pPr>
              <a:defRPr sz="877"/>
            </a:lvl5pPr>
            <a:lvl6pPr>
              <a:defRPr sz="877"/>
            </a:lvl6pPr>
            <a:lvl7pPr>
              <a:defRPr sz="877"/>
            </a:lvl7pPr>
            <a:lvl8pPr>
              <a:defRPr sz="877"/>
            </a:lvl8pPr>
            <a:lvl9pPr>
              <a:defRPr sz="87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82" y="2267902"/>
            <a:ext cx="1724450" cy="4201570"/>
          </a:xfrm>
        </p:spPr>
        <p:txBody>
          <a:bodyPr/>
          <a:lstStyle>
            <a:lvl1pPr marL="0" indent="0">
              <a:buNone/>
              <a:defRPr sz="702"/>
            </a:lvl1pPr>
            <a:lvl2pPr marL="200482" indent="0">
              <a:buNone/>
              <a:defRPr sz="614"/>
            </a:lvl2pPr>
            <a:lvl3pPr marL="400964" indent="0">
              <a:buNone/>
              <a:defRPr sz="526"/>
            </a:lvl3pPr>
            <a:lvl4pPr marL="601447" indent="0">
              <a:buNone/>
              <a:defRPr sz="439"/>
            </a:lvl4pPr>
            <a:lvl5pPr marL="801929" indent="0">
              <a:buNone/>
              <a:defRPr sz="439"/>
            </a:lvl5pPr>
            <a:lvl6pPr marL="1002411" indent="0">
              <a:buNone/>
              <a:defRPr sz="439"/>
            </a:lvl6pPr>
            <a:lvl7pPr marL="1202893" indent="0">
              <a:buNone/>
              <a:defRPr sz="439"/>
            </a:lvl7pPr>
            <a:lvl8pPr marL="1403375" indent="0">
              <a:buNone/>
              <a:defRPr sz="439"/>
            </a:lvl8pPr>
            <a:lvl9pPr marL="1603858" indent="0">
              <a:buNone/>
              <a:defRPr sz="43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68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2" y="503978"/>
            <a:ext cx="1724450" cy="1763924"/>
          </a:xfrm>
        </p:spPr>
        <p:txBody>
          <a:bodyPr anchor="b"/>
          <a:lstStyle>
            <a:lvl1pPr>
              <a:defRPr sz="140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3044" y="1088454"/>
            <a:ext cx="2706767" cy="5372269"/>
          </a:xfrm>
        </p:spPr>
        <p:txBody>
          <a:bodyPr/>
          <a:lstStyle>
            <a:lvl1pPr marL="0" indent="0">
              <a:buNone/>
              <a:defRPr sz="1403"/>
            </a:lvl1pPr>
            <a:lvl2pPr marL="200482" indent="0">
              <a:buNone/>
              <a:defRPr sz="1228"/>
            </a:lvl2pPr>
            <a:lvl3pPr marL="400964" indent="0">
              <a:buNone/>
              <a:defRPr sz="1052"/>
            </a:lvl3pPr>
            <a:lvl4pPr marL="601447" indent="0">
              <a:buNone/>
              <a:defRPr sz="877"/>
            </a:lvl4pPr>
            <a:lvl5pPr marL="801929" indent="0">
              <a:buNone/>
              <a:defRPr sz="877"/>
            </a:lvl5pPr>
            <a:lvl6pPr marL="1002411" indent="0">
              <a:buNone/>
              <a:defRPr sz="877"/>
            </a:lvl6pPr>
            <a:lvl7pPr marL="1202893" indent="0">
              <a:buNone/>
              <a:defRPr sz="877"/>
            </a:lvl7pPr>
            <a:lvl8pPr marL="1403375" indent="0">
              <a:buNone/>
              <a:defRPr sz="877"/>
            </a:lvl8pPr>
            <a:lvl9pPr marL="1603858" indent="0">
              <a:buNone/>
              <a:defRPr sz="87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82" y="2267902"/>
            <a:ext cx="1724450" cy="4201570"/>
          </a:xfrm>
        </p:spPr>
        <p:txBody>
          <a:bodyPr/>
          <a:lstStyle>
            <a:lvl1pPr marL="0" indent="0">
              <a:buNone/>
              <a:defRPr sz="702"/>
            </a:lvl1pPr>
            <a:lvl2pPr marL="200482" indent="0">
              <a:buNone/>
              <a:defRPr sz="614"/>
            </a:lvl2pPr>
            <a:lvl3pPr marL="400964" indent="0">
              <a:buNone/>
              <a:defRPr sz="526"/>
            </a:lvl3pPr>
            <a:lvl4pPr marL="601447" indent="0">
              <a:buNone/>
              <a:defRPr sz="439"/>
            </a:lvl4pPr>
            <a:lvl5pPr marL="801929" indent="0">
              <a:buNone/>
              <a:defRPr sz="439"/>
            </a:lvl5pPr>
            <a:lvl6pPr marL="1002411" indent="0">
              <a:buNone/>
              <a:defRPr sz="439"/>
            </a:lvl6pPr>
            <a:lvl7pPr marL="1202893" indent="0">
              <a:buNone/>
              <a:defRPr sz="439"/>
            </a:lvl7pPr>
            <a:lvl8pPr marL="1403375" indent="0">
              <a:buNone/>
              <a:defRPr sz="439"/>
            </a:lvl8pPr>
            <a:lvl9pPr marL="1603858" indent="0">
              <a:buNone/>
              <a:defRPr sz="43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2920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586" y="402483"/>
            <a:ext cx="461152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586" y="2012414"/>
            <a:ext cx="461152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7585" y="7006699"/>
            <a:ext cx="12030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71095" y="7006699"/>
            <a:ext cx="18045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6107" y="7006699"/>
            <a:ext cx="12030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1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688" r:id="rId14"/>
    <p:sldLayoutId id="2147483674" r:id="rId15"/>
  </p:sldLayoutIdLst>
  <p:hf hdr="0" ftr="0" dt="0"/>
  <p:txStyles>
    <p:titleStyle>
      <a:lvl1pPr algn="l" defTabSz="400964" rtl="0" eaLnBrk="1" latinLnBrk="0" hangingPunct="1">
        <a:lnSpc>
          <a:spcPct val="90000"/>
        </a:lnSpc>
        <a:spcBef>
          <a:spcPct val="0"/>
        </a:spcBef>
        <a:buNone/>
        <a:defRPr sz="1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241" indent="-100241" algn="l" defTabSz="400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1pPr>
      <a:lvl2pPr marL="300723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2pPr>
      <a:lvl3pPr marL="501206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877" kern="1200">
          <a:solidFill>
            <a:schemeClr val="tx1"/>
          </a:solidFill>
          <a:latin typeface="+mn-lt"/>
          <a:ea typeface="+mn-ea"/>
          <a:cs typeface="+mn-cs"/>
        </a:defRPr>
      </a:lvl3pPr>
      <a:lvl4pPr marL="701688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4pPr>
      <a:lvl5pPr marL="902170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5pPr>
      <a:lvl6pPr marL="1102652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6pPr>
      <a:lvl7pPr marL="1303134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7pPr>
      <a:lvl8pPr marL="1503617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8pPr>
      <a:lvl9pPr marL="1704099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1pPr>
      <a:lvl2pPr marL="200482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2pPr>
      <a:lvl3pPr marL="400964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3pPr>
      <a:lvl4pPr marL="601447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4pPr>
      <a:lvl5pPr marL="801929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5pPr>
      <a:lvl6pPr marL="1002411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6pPr>
      <a:lvl7pPr marL="1202893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7pPr>
      <a:lvl8pPr marL="1403375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8pPr>
      <a:lvl9pPr marL="1603858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586" y="402483"/>
            <a:ext cx="461152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586" y="2012414"/>
            <a:ext cx="461152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7585" y="7006699"/>
            <a:ext cx="12030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71095" y="7006699"/>
            <a:ext cx="18045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6107" y="7006699"/>
            <a:ext cx="12030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3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 ftr="0" dt="0"/>
  <p:txStyles>
    <p:titleStyle>
      <a:lvl1pPr algn="l" defTabSz="400964" rtl="0" eaLnBrk="1" latinLnBrk="0" hangingPunct="1">
        <a:lnSpc>
          <a:spcPct val="90000"/>
        </a:lnSpc>
        <a:spcBef>
          <a:spcPct val="0"/>
        </a:spcBef>
        <a:buNone/>
        <a:defRPr sz="1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241" indent="-100241" algn="l" defTabSz="400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1pPr>
      <a:lvl2pPr marL="300723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2pPr>
      <a:lvl3pPr marL="501206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877" kern="1200">
          <a:solidFill>
            <a:schemeClr val="tx1"/>
          </a:solidFill>
          <a:latin typeface="+mn-lt"/>
          <a:ea typeface="+mn-ea"/>
          <a:cs typeface="+mn-cs"/>
        </a:defRPr>
      </a:lvl3pPr>
      <a:lvl4pPr marL="701688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4pPr>
      <a:lvl5pPr marL="902170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5pPr>
      <a:lvl6pPr marL="1102652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6pPr>
      <a:lvl7pPr marL="1303134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7pPr>
      <a:lvl8pPr marL="1503617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8pPr>
      <a:lvl9pPr marL="1704099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1pPr>
      <a:lvl2pPr marL="200482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2pPr>
      <a:lvl3pPr marL="400964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3pPr>
      <a:lvl4pPr marL="601447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4pPr>
      <a:lvl5pPr marL="801929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5pPr>
      <a:lvl6pPr marL="1002411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6pPr>
      <a:lvl7pPr marL="1202893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7pPr>
      <a:lvl8pPr marL="1403375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8pPr>
      <a:lvl9pPr marL="1603858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eg"/><Relationship Id="rId3" Type="http://schemas.openxmlformats.org/officeDocument/2006/relationships/image" Target="../media/image6.jpg"/><Relationship Id="rId7" Type="http://schemas.openxmlformats.org/officeDocument/2006/relationships/image" Target="../media/image7.svg"/><Relationship Id="rId12" Type="http://schemas.openxmlformats.org/officeDocument/2006/relationships/image" Target="../media/image12.jpeg"/><Relationship Id="rId2" Type="http://schemas.openxmlformats.org/officeDocument/2006/relationships/image" Target="../media/image5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1.jpeg"/><Relationship Id="rId15" Type="http://schemas.openxmlformats.org/officeDocument/2006/relationships/image" Target="../media/image10.svg"/><Relationship Id="rId10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openxmlformats.org/officeDocument/2006/relationships/image" Target="../media/image9.jp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helpmequit.wales/services-in-your-area/" TargetMode="External"/><Relationship Id="rId5" Type="http://schemas.openxmlformats.org/officeDocument/2006/relationships/hyperlink" Target="https://www.helpmequit.wales/professional-referral-form/" TargetMode="External"/><Relationship Id="rId4" Type="http://schemas.openxmlformats.org/officeDocument/2006/relationships/hyperlink" Target="https://www.helpmequit.wales/?gclid=Cj0KCQjw1OmoBhDXARIsAAAYGSGgBY7V0TkjUlw8t-Ot74E2ZdwjdSuB_GKNj8Jtk5G8Rlen4pI7AUEaAhmIEALw_wc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1113177/Alcohol-use-disorders-identification-test-for-consumption-AUDIT-C_for-print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an247.org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dan247.org.uk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healthyweight.wales/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yweight.wales/?gclid=Cj0KCQjw1OmoBhDXARIsAAAYGSFz_BN98Hd6G15yi4RLoRR8ACWRVUSNHAK40OSRAoPRVZC4KfRQMwIaAvhxEALw_wcB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v.uk/government/publications/general-practice-physical-activity-questionnaire-gppaq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wales/find-your-local-authority" TargetMode="External"/><Relationship Id="rId2" Type="http://schemas.openxmlformats.org/officeDocument/2006/relationships/hyperlink" Target="https://111.wales.nhs.uk/encyclopaedia/e/article/exercise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fif"/><Relationship Id="rId4" Type="http://schemas.openxmlformats.org/officeDocument/2006/relationships/hyperlink" Target="https://phw.nhs.wales/services-and-teams/wales-national-exercise-referral-schem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services-and-teams/primary-care-division/all-wales-diabetes-prevention-programme/" TargetMode="External"/><Relationship Id="rId2" Type="http://schemas.openxmlformats.org/officeDocument/2006/relationships/hyperlink" Target="https://riskscore.diabetes.org.uk/start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hyperlink" Target="https://www.letspreventdiabetes.wale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ph24" TargetMode="External"/><Relationship Id="rId2" Type="http://schemas.openxmlformats.org/officeDocument/2006/relationships/hyperlink" Target="https://www.smokinginwales.info/graphs/top-line-findings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phw.nhs.wales/services-and-teams/observatory/data-and-analysis/diabetes-prevalence-trends-risk-factors-and-10-year-projection/" TargetMode="External"/><Relationship Id="rId4" Type="http://schemas.openxmlformats.org/officeDocument/2006/relationships/hyperlink" Target="http://learning.bmj.com/learning/info/getting-started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wales/wellbeing-wales-2023-html" TargetMode="External"/><Relationship Id="rId2" Type="http://schemas.openxmlformats.org/officeDocument/2006/relationships/hyperlink" Target="https://www.gov.wales/sites/default/files/publications/2021-09/a-healthier-wales-our-plan-for-health-and-social-care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phw.nhs.wales/services-and-teams/healthy-working-wales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heiw.nhs.wales/files/weds-staff-health-and-wellbeing/our-wellbeing-matters/" TargetMode="External"/><Relationship Id="rId5" Type="http://schemas.openxmlformats.org/officeDocument/2006/relationships/hyperlink" Target="https://heiw.nhs.wales/support/colleague-health-and-wellbeing/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mecc.publichealthnetwork.cymru/en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gov.wales/national-framework-social-prescribing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helpmequit.wales/?gclid=Cj0KCQjw1OmoBhDXARIsAAAYGSGgBY7V0TkjUlw8t-Ot74E2ZdwjdSuB_GKNj8Jtk5G8Rlen4pI7AUEaAhmIEALw_wcB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ree Person Holding Sliced Vegetable Stock Phot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3" r="16405"/>
          <a:stretch/>
        </p:blipFill>
        <p:spPr bwMode="auto">
          <a:xfrm>
            <a:off x="3555236" y="4864772"/>
            <a:ext cx="1791464" cy="17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0B12F9-1FCC-1087-B92C-18CB03E80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653" y="1541077"/>
            <a:ext cx="4544696" cy="1311078"/>
          </a:xfrm>
        </p:spPr>
        <p:txBody>
          <a:bodyPr>
            <a:noAutofit/>
          </a:bodyPr>
          <a:lstStyle/>
          <a:p>
            <a:pPr algn="l">
              <a:lnSpc>
                <a:spcPts val="3000"/>
              </a:lnSpc>
            </a:pPr>
            <a:r>
              <a:rPr lang="en-GB" sz="2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Supporting Healthy</a:t>
            </a:r>
            <a:br>
              <a:rPr lang="en-GB" sz="2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2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Behaviours:</a:t>
            </a:r>
            <a:br>
              <a:rPr lang="en-GB" sz="2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20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Guide for </a:t>
            </a:r>
            <a:r>
              <a:rPr lang="en-GB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General Practice</a:t>
            </a:r>
            <a:endParaRPr lang="en-GB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 descr="A colorful pixelated logo&#10;&#10;Description automatically generated with medium confidence">
            <a:extLst>
              <a:ext uri="{FF2B5EF4-FFF2-40B4-BE49-F238E27FC236}">
                <a16:creationId xmlns:a16="http://schemas.microsoft.com/office/drawing/2014/main" id="{4E9D986B-8605-910C-1265-4E2A78CD9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42" y="6803289"/>
            <a:ext cx="2673350" cy="59233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F108296-6BE9-3A64-D9DF-C7C42EB20EEB}"/>
              </a:ext>
            </a:extLst>
          </p:cNvPr>
          <p:cNvSpPr txBox="1">
            <a:spLocks/>
          </p:cNvSpPr>
          <p:nvPr/>
        </p:nvSpPr>
        <p:spPr>
          <a:xfrm>
            <a:off x="5589907" y="-103709"/>
            <a:ext cx="2863531" cy="207418"/>
          </a:xfrm>
          <a:prstGeom prst="rect">
            <a:avLst/>
          </a:prstGeom>
        </p:spPr>
        <p:txBody>
          <a:bodyPr vert="horz" lIns="91439" tIns="45720" rIns="91439" bIns="45720" rtlCol="0">
            <a:noAutofit/>
          </a:bodyPr>
          <a:lstStyle>
            <a:lvl1pPr marL="0" indent="0" algn="ctr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7325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650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975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299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6624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3949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1274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8599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95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17D7B9F-AB6F-D5D6-F74A-FD6752128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4031" y="359196"/>
            <a:ext cx="1798320" cy="518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12" y="6711806"/>
            <a:ext cx="771277" cy="771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56" y="6711807"/>
            <a:ext cx="771276" cy="771276"/>
          </a:xfrm>
          <a:prstGeom prst="rect">
            <a:avLst/>
          </a:prstGeom>
        </p:spPr>
      </p:pic>
      <p:pic>
        <p:nvPicPr>
          <p:cNvPr id="16" name="Picture 15" descr="Free Women Dancing in the Room Stock Photo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6" r="-1"/>
          <a:stretch/>
        </p:blipFill>
        <p:spPr bwMode="auto">
          <a:xfrm>
            <a:off x="1789944" y="3146733"/>
            <a:ext cx="1782000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Free Man Standing Beside His Wife Teaching Their Child How to Ride Bicycle Stock Photo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1" r="1"/>
          <a:stretch/>
        </p:blipFill>
        <p:spPr bwMode="auto">
          <a:xfrm>
            <a:off x="1" y="4863011"/>
            <a:ext cx="1789944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Photo Of Man Running During Daytime Stock Phot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9" b="19627"/>
          <a:stretch/>
        </p:blipFill>
        <p:spPr bwMode="auto">
          <a:xfrm>
            <a:off x="3555236" y="3146733"/>
            <a:ext cx="1782000" cy="17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Free Elderly Couple Planting Vegetables Stock Photo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2" b="13394"/>
          <a:stretch/>
        </p:blipFill>
        <p:spPr bwMode="auto">
          <a:xfrm>
            <a:off x="1789944" y="4863012"/>
            <a:ext cx="1782000" cy="172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AE9F429-5112-38BB-C9E2-F00FC68ABC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855795" y="3144790"/>
            <a:ext cx="1497329" cy="2023111"/>
          </a:xfrm>
          <a:prstGeom prst="rect">
            <a:avLst/>
          </a:prstGeom>
        </p:spPr>
      </p:pic>
      <p:pic>
        <p:nvPicPr>
          <p:cNvPr id="20" name="Picture 19" descr="Free Woman Sitting on Wheelchair While Holding Avocado Stock Photo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/>
          <a:stretch/>
        </p:blipFill>
        <p:spPr bwMode="auto">
          <a:xfrm>
            <a:off x="3973" y="3149600"/>
            <a:ext cx="1782000" cy="1713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8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483901" y="1520427"/>
            <a:ext cx="200025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Smoking</a:t>
            </a:r>
            <a:r>
              <a:rPr sz="1100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still</a:t>
            </a:r>
            <a:r>
              <a:rPr sz="1100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 largest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cause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100" spc="-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avoidable</a:t>
            </a:r>
            <a:r>
              <a:rPr sz="1100" spc="-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death</a:t>
            </a:r>
            <a:r>
              <a:rPr sz="1100" spc="-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Wales,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13%</a:t>
            </a:r>
            <a:r>
              <a:rPr sz="11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1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100" b="1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Verdana"/>
                <a:cs typeface="Verdana"/>
              </a:rPr>
              <a:t>adult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population</a:t>
            </a:r>
            <a:r>
              <a:rPr sz="1100" b="1" spc="-4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Verdana"/>
                <a:cs typeface="Verdana"/>
              </a:rPr>
              <a:t>smoke.</a:t>
            </a:r>
            <a:r>
              <a:rPr sz="976" b="1" spc="-16" baseline="29914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976" baseline="29914" dirty="0">
              <a:latin typeface="Verdana"/>
              <a:cs typeface="Verdana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383299" y="2573636"/>
            <a:ext cx="20599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11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1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sz="11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smokers</a:t>
            </a:r>
            <a:r>
              <a:rPr sz="11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Wales</a:t>
            </a:r>
            <a:r>
              <a:rPr sz="1100" spc="-5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want</a:t>
            </a:r>
            <a:r>
              <a:rPr sz="11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100" spc="-4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give</a:t>
            </a:r>
            <a:r>
              <a:rPr sz="11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up.</a:t>
            </a:r>
            <a:endParaRPr sz="1100" dirty="0">
              <a:latin typeface="Verdana"/>
              <a:cs typeface="Verdana"/>
            </a:endParaRPr>
          </a:p>
          <a:p>
            <a:pPr marL="138438" marR="5080"/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Most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smokers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prepared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1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make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attempt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quit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1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want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support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from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primary</a:t>
            </a:r>
            <a:r>
              <a:rPr sz="11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care.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409511" y="1779597"/>
            <a:ext cx="2193529" cy="30808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183524" indent="0">
              <a:lnSpc>
                <a:spcPct val="100000"/>
              </a:lnSpc>
              <a:spcBef>
                <a:spcPts val="761"/>
              </a:spcBef>
              <a:spcAft>
                <a:spcPts val="599"/>
              </a:spcAft>
              <a:buNone/>
            </a:pPr>
            <a:r>
              <a:rPr lang="en-GB" sz="1100" b="1" dirty="0" smtClean="0">
                <a:solidFill>
                  <a:srgbClr val="2F5586"/>
                </a:solidFill>
              </a:rPr>
              <a:t>Help</a:t>
            </a:r>
            <a:r>
              <a:rPr lang="en-GB" sz="1100" b="1" spc="-16" dirty="0" smtClean="0">
                <a:solidFill>
                  <a:srgbClr val="2F5586"/>
                </a:solidFill>
              </a:rPr>
              <a:t> Me </a:t>
            </a:r>
            <a:r>
              <a:rPr lang="en-GB" sz="1100" b="1" spc="-16" dirty="0">
                <a:solidFill>
                  <a:srgbClr val="2F5586"/>
                </a:solidFill>
              </a:rPr>
              <a:t>Quit is the single national smoking cessation brand for Wales</a:t>
            </a:r>
            <a:endParaRPr lang="en-GB" sz="1100" b="1" spc="-16" dirty="0" smtClean="0">
              <a:solidFill>
                <a:srgbClr val="2F5586"/>
              </a:solidFill>
            </a:endParaRPr>
          </a:p>
          <a:p>
            <a:pPr lvl="0">
              <a:buClr>
                <a:srgbClr val="23A7B5"/>
              </a:buClr>
            </a:pPr>
            <a:r>
              <a:rPr lang="en-GB" sz="1100" dirty="0">
                <a:solidFill>
                  <a:srgbClr val="6D6E71"/>
                </a:solidFill>
              </a:rPr>
              <a:t>HMQ provides seamless evidence-based cessation support locally and nationally</a:t>
            </a:r>
          </a:p>
          <a:p>
            <a:pPr lvl="0">
              <a:buClr>
                <a:srgbClr val="23A7B5"/>
              </a:buClr>
            </a:pPr>
            <a:r>
              <a:rPr lang="en-GB" sz="1100" dirty="0">
                <a:solidFill>
                  <a:srgbClr val="6D6E71"/>
                </a:solidFill>
              </a:rPr>
              <a:t>Clients can receive free nicotine replacement products and tailored behavioural support </a:t>
            </a:r>
          </a:p>
          <a:p>
            <a:pPr lvl="0">
              <a:buClr>
                <a:srgbClr val="23A7B5"/>
              </a:buClr>
            </a:pPr>
            <a:r>
              <a:rPr lang="en-GB" sz="1100" dirty="0">
                <a:solidFill>
                  <a:srgbClr val="6D6E71"/>
                </a:solidFill>
              </a:rPr>
              <a:t>More than </a:t>
            </a:r>
            <a:r>
              <a:rPr lang="en-GB" sz="1100" dirty="0" smtClean="0">
                <a:solidFill>
                  <a:srgbClr val="6D6E71"/>
                </a:solidFill>
              </a:rPr>
              <a:t>40% smokers </a:t>
            </a:r>
            <a:r>
              <a:rPr lang="en-GB" sz="1100" dirty="0">
                <a:solidFill>
                  <a:srgbClr val="6D6E71"/>
                </a:solidFill>
              </a:rPr>
              <a:t>who receive support from HMQ </a:t>
            </a:r>
            <a:r>
              <a:rPr lang="en-GB" sz="1100" dirty="0" smtClean="0">
                <a:solidFill>
                  <a:srgbClr val="6D6E71"/>
                </a:solidFill>
              </a:rPr>
              <a:t>are CO validated as having quit </a:t>
            </a:r>
            <a:r>
              <a:rPr lang="en-GB" sz="1100" dirty="0">
                <a:solidFill>
                  <a:srgbClr val="6D6E71"/>
                </a:solidFill>
              </a:rPr>
              <a:t>smoking at 4 </a:t>
            </a:r>
            <a:r>
              <a:rPr lang="en-GB" sz="1100" dirty="0" smtClean="0">
                <a:solidFill>
                  <a:srgbClr val="6D6E71"/>
                </a:solidFill>
              </a:rPr>
              <a:t>weeks</a:t>
            </a:r>
            <a:r>
              <a:rPr lang="en-GB" sz="1100" baseline="30000" dirty="0" smtClean="0">
                <a:solidFill>
                  <a:srgbClr val="6D6E71"/>
                </a:solidFill>
              </a:rPr>
              <a:t>5</a:t>
            </a:r>
            <a:r>
              <a:rPr lang="en-GB" sz="1100" dirty="0" smtClean="0">
                <a:solidFill>
                  <a:srgbClr val="6D6E71"/>
                </a:solidFill>
              </a:rPr>
              <a:t>. </a:t>
            </a:r>
            <a:endParaRPr lang="en-GB" sz="1100" dirty="0">
              <a:solidFill>
                <a:srgbClr val="6D6E71"/>
              </a:solidFill>
            </a:endParaRPr>
          </a:p>
          <a:p>
            <a:pPr marL="0" marR="183524" indent="0" algn="just">
              <a:lnSpc>
                <a:spcPct val="100000"/>
              </a:lnSpc>
              <a:spcBef>
                <a:spcPts val="761"/>
              </a:spcBef>
              <a:spcAft>
                <a:spcPts val="599"/>
              </a:spcAft>
              <a:buNone/>
            </a:pPr>
            <a:endParaRPr lang="en-GB" sz="1100" b="1" spc="-16" dirty="0" smtClean="0">
              <a:solidFill>
                <a:srgbClr val="2F558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00" y="583753"/>
            <a:ext cx="1066259" cy="1066259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2603040" y="1267057"/>
            <a:ext cx="2332493" cy="32265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183524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100" b="1" spc="-16" dirty="0" smtClean="0">
                <a:solidFill>
                  <a:srgbClr val="2F5586"/>
                </a:solidFill>
              </a:rPr>
              <a:t>Help </a:t>
            </a:r>
            <a:r>
              <a:rPr lang="en-GB" sz="1100" b="1" dirty="0" smtClean="0">
                <a:solidFill>
                  <a:srgbClr val="2F5586"/>
                </a:solidFill>
              </a:rPr>
              <a:t>Me</a:t>
            </a:r>
            <a:r>
              <a:rPr lang="en-GB" sz="1100" b="1" spc="-10" dirty="0" smtClean="0">
                <a:solidFill>
                  <a:srgbClr val="2F5586"/>
                </a:solidFill>
              </a:rPr>
              <a:t> </a:t>
            </a:r>
            <a:r>
              <a:rPr lang="en-GB" sz="1100" b="1" dirty="0">
                <a:solidFill>
                  <a:srgbClr val="2F5586"/>
                </a:solidFill>
              </a:rPr>
              <a:t>Quit</a:t>
            </a:r>
            <a:r>
              <a:rPr lang="en-GB" sz="1100" b="1" spc="-16" dirty="0">
                <a:solidFill>
                  <a:srgbClr val="2F5586"/>
                </a:solidFill>
              </a:rPr>
              <a:t> </a:t>
            </a:r>
            <a:r>
              <a:rPr lang="en-GB" sz="1100" b="1" dirty="0">
                <a:solidFill>
                  <a:srgbClr val="2F5586"/>
                </a:solidFill>
              </a:rPr>
              <a:t>is</a:t>
            </a:r>
            <a:r>
              <a:rPr lang="en-GB" sz="1100" b="1" spc="-16" dirty="0">
                <a:solidFill>
                  <a:srgbClr val="2F5586"/>
                </a:solidFill>
              </a:rPr>
              <a:t> </a:t>
            </a:r>
            <a:r>
              <a:rPr lang="en-GB" sz="1100" b="1" dirty="0" smtClean="0">
                <a:solidFill>
                  <a:srgbClr val="2F5586"/>
                </a:solidFill>
              </a:rPr>
              <a:t>designed</a:t>
            </a:r>
            <a:r>
              <a:rPr lang="en-GB" sz="1100" b="1" spc="-10" dirty="0" smtClean="0">
                <a:solidFill>
                  <a:srgbClr val="2F5586"/>
                </a:solidFill>
              </a:rPr>
              <a:t> </a:t>
            </a:r>
            <a:r>
              <a:rPr lang="en-GB" sz="1100" b="1" spc="-25" dirty="0">
                <a:solidFill>
                  <a:srgbClr val="2F5586"/>
                </a:solidFill>
              </a:rPr>
              <a:t>to </a:t>
            </a:r>
            <a:r>
              <a:rPr lang="en-GB" sz="1100" b="1" dirty="0">
                <a:solidFill>
                  <a:srgbClr val="2F5586"/>
                </a:solidFill>
              </a:rPr>
              <a:t>make</a:t>
            </a:r>
            <a:r>
              <a:rPr lang="en-GB" sz="1100" b="1" spc="-16" dirty="0">
                <a:solidFill>
                  <a:srgbClr val="2F5586"/>
                </a:solidFill>
              </a:rPr>
              <a:t> </a:t>
            </a:r>
            <a:r>
              <a:rPr lang="en-GB" sz="1100" b="1" dirty="0" smtClean="0">
                <a:solidFill>
                  <a:srgbClr val="2F5586"/>
                </a:solidFill>
              </a:rPr>
              <a:t>it</a:t>
            </a:r>
            <a:r>
              <a:rPr lang="en-GB" sz="1100" b="1" spc="-10" dirty="0" smtClean="0">
                <a:solidFill>
                  <a:srgbClr val="2F5586"/>
                </a:solidFill>
              </a:rPr>
              <a:t> </a:t>
            </a:r>
            <a:r>
              <a:rPr lang="en-GB" sz="1100" b="1" dirty="0">
                <a:solidFill>
                  <a:srgbClr val="2F5586"/>
                </a:solidFill>
              </a:rPr>
              <a:t>as</a:t>
            </a:r>
            <a:r>
              <a:rPr lang="en-GB" sz="1100" b="1" spc="-6" dirty="0">
                <a:solidFill>
                  <a:srgbClr val="2F5586"/>
                </a:solidFill>
              </a:rPr>
              <a:t> </a:t>
            </a:r>
            <a:r>
              <a:rPr lang="en-GB" sz="1100" b="1" dirty="0">
                <a:solidFill>
                  <a:srgbClr val="2F5586"/>
                </a:solidFill>
              </a:rPr>
              <a:t>easy</a:t>
            </a:r>
            <a:r>
              <a:rPr lang="en-GB" sz="1100" b="1" spc="-6" dirty="0">
                <a:solidFill>
                  <a:srgbClr val="2F5586"/>
                </a:solidFill>
              </a:rPr>
              <a:t> </a:t>
            </a:r>
            <a:r>
              <a:rPr lang="en-GB" sz="1100" b="1" dirty="0">
                <a:solidFill>
                  <a:srgbClr val="2F5586"/>
                </a:solidFill>
              </a:rPr>
              <a:t>as</a:t>
            </a:r>
            <a:r>
              <a:rPr lang="en-GB" sz="1100" b="1" spc="-10" dirty="0">
                <a:solidFill>
                  <a:srgbClr val="2F5586"/>
                </a:solidFill>
              </a:rPr>
              <a:t> </a:t>
            </a:r>
            <a:r>
              <a:rPr lang="en-GB" sz="1100" b="1" spc="-10" dirty="0" smtClean="0">
                <a:solidFill>
                  <a:srgbClr val="2F5586"/>
                </a:solidFill>
              </a:rPr>
              <a:t>possible </a:t>
            </a:r>
            <a:r>
              <a:rPr lang="en-GB" sz="1100" b="1" dirty="0">
                <a:solidFill>
                  <a:srgbClr val="2F5586"/>
                </a:solidFill>
              </a:rPr>
              <a:t>for</a:t>
            </a:r>
            <a:r>
              <a:rPr lang="en-GB" sz="1100" b="1" spc="-16" dirty="0">
                <a:solidFill>
                  <a:srgbClr val="2F5586"/>
                </a:solidFill>
              </a:rPr>
              <a:t> </a:t>
            </a:r>
            <a:r>
              <a:rPr lang="en-GB" sz="1100" b="1" dirty="0" smtClean="0">
                <a:solidFill>
                  <a:srgbClr val="2F5586"/>
                </a:solidFill>
              </a:rPr>
              <a:t>smokers</a:t>
            </a:r>
            <a:r>
              <a:rPr lang="en-GB" sz="1100" b="1" spc="-20" dirty="0" smtClean="0">
                <a:solidFill>
                  <a:srgbClr val="2F5586"/>
                </a:solidFill>
              </a:rPr>
              <a:t> </a:t>
            </a:r>
            <a:r>
              <a:rPr lang="en-GB" sz="1100" b="1" dirty="0">
                <a:solidFill>
                  <a:srgbClr val="2F5586"/>
                </a:solidFill>
              </a:rPr>
              <a:t>to</a:t>
            </a:r>
            <a:r>
              <a:rPr lang="en-GB" sz="1100" b="1" spc="-10" dirty="0">
                <a:solidFill>
                  <a:srgbClr val="2F5586"/>
                </a:solidFill>
              </a:rPr>
              <a:t> </a:t>
            </a:r>
            <a:r>
              <a:rPr lang="en-GB" sz="1100" b="1" spc="-10" dirty="0" smtClean="0">
                <a:solidFill>
                  <a:srgbClr val="2F5586"/>
                </a:solidFill>
              </a:rPr>
              <a:t>engage</a:t>
            </a:r>
          </a:p>
          <a:p>
            <a:pPr marL="0" marR="183524" indent="0" algn="just">
              <a:lnSpc>
                <a:spcPct val="100000"/>
              </a:lnSpc>
              <a:spcBef>
                <a:spcPts val="100"/>
              </a:spcBef>
              <a:buNone/>
            </a:pPr>
            <a:endParaRPr lang="en-GB" sz="1100" b="1" spc="-10" dirty="0">
              <a:solidFill>
                <a:srgbClr val="2F5586"/>
              </a:solidFill>
            </a:endParaRPr>
          </a:p>
          <a:p>
            <a:pPr marL="120657" marR="10160" indent="-107956"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People</a:t>
            </a:r>
            <a:r>
              <a:rPr lang="en-GB" sz="1100" spc="-10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can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get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a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call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back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at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spc="-49" dirty="0">
                <a:solidFill>
                  <a:srgbClr val="656565"/>
                </a:solidFill>
                <a:latin typeface="Verdana"/>
                <a:cs typeface="Verdana"/>
              </a:rPr>
              <a:t>a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point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in the day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that works </a:t>
            </a:r>
            <a:r>
              <a:rPr lang="en-GB" sz="1100" spc="-25" dirty="0">
                <a:solidFill>
                  <a:srgbClr val="656565"/>
                </a:solidFill>
                <a:latin typeface="Verdana"/>
                <a:cs typeface="Verdana"/>
              </a:rPr>
              <a:t>for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them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via the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FF0000"/>
                </a:solidFill>
                <a:latin typeface="Verdana"/>
                <a:cs typeface="Verdana"/>
                <a:hlinkClick r:id="rId4"/>
              </a:rPr>
              <a:t>HMQ website</a:t>
            </a:r>
            <a:r>
              <a:rPr lang="en-GB" sz="11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GB" sz="1100" spc="-20" dirty="0">
                <a:solidFill>
                  <a:srgbClr val="656565"/>
                </a:solidFill>
                <a:latin typeface="Verdana"/>
                <a:cs typeface="Verdana"/>
              </a:rPr>
              <a:t>with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just a name and phone </a:t>
            </a:r>
            <a:r>
              <a:rPr lang="en-GB" sz="1100" spc="-10" dirty="0">
                <a:solidFill>
                  <a:srgbClr val="656565"/>
                </a:solidFill>
                <a:latin typeface="Verdana"/>
                <a:cs typeface="Verdana"/>
              </a:rPr>
              <a:t>number</a:t>
            </a:r>
          </a:p>
          <a:p>
            <a:pPr marL="120657" marR="187335" indent="-107956">
              <a:lnSpc>
                <a:spcPct val="100000"/>
              </a:lnSpc>
              <a:spcBef>
                <a:spcPts val="566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Currently, professionals</a:t>
            </a:r>
            <a:r>
              <a:rPr lang="en-GB" sz="1100" spc="-6" dirty="0" smtClean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can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provide </a:t>
            </a:r>
            <a:r>
              <a:rPr lang="en-GB" sz="1100" spc="-49" dirty="0" smtClean="0">
                <a:solidFill>
                  <a:srgbClr val="656565"/>
                </a:solidFill>
                <a:latin typeface="Verdana"/>
                <a:cs typeface="Verdana"/>
              </a:rPr>
              <a:t>an </a:t>
            </a:r>
            <a:r>
              <a:rPr lang="en-GB" sz="1100" dirty="0" smtClean="0">
                <a:solidFill>
                  <a:srgbClr val="FF0000"/>
                </a:solidFill>
                <a:latin typeface="Verdana"/>
                <a:cs typeface="Verdana"/>
                <a:hlinkClick r:id="rId5"/>
              </a:rPr>
              <a:t>online referral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that</a:t>
            </a:r>
            <a:r>
              <a:rPr lang="en-GB" sz="1100" spc="-16" dirty="0" smtClean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can</a:t>
            </a:r>
            <a:r>
              <a:rPr lang="en-GB" sz="1100" spc="-6" dirty="0" smtClean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be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spc="-10" dirty="0">
                <a:solidFill>
                  <a:srgbClr val="656565"/>
                </a:solidFill>
                <a:latin typeface="Verdana"/>
                <a:cs typeface="Verdana"/>
              </a:rPr>
              <a:t>easily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completed during a </a:t>
            </a:r>
            <a:r>
              <a:rPr lang="en-GB" sz="1100" spc="-10" dirty="0">
                <a:solidFill>
                  <a:srgbClr val="656565"/>
                </a:solidFill>
                <a:latin typeface="Verdana"/>
                <a:cs typeface="Verdana"/>
              </a:rPr>
              <a:t>standard </a:t>
            </a:r>
            <a:r>
              <a:rPr lang="en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appointment. By 2024 referral will be integrated into all GP systems in Wales.</a:t>
            </a:r>
          </a:p>
          <a:p>
            <a:pPr marL="120657" marR="187335" indent="-107956">
              <a:lnSpc>
                <a:spcPct val="100000"/>
              </a:lnSpc>
              <a:spcBef>
                <a:spcPts val="566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en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Location of local services can be viewed on </a:t>
            </a:r>
            <a:r>
              <a:rPr lang="en-GB" sz="1100" spc="-49" dirty="0" smtClean="0">
                <a:solidFill>
                  <a:srgbClr val="656565"/>
                </a:solidFill>
                <a:latin typeface="Verdana"/>
                <a:cs typeface="Verdana"/>
                <a:hlinkClick r:id="rId6"/>
              </a:rPr>
              <a:t>a </a:t>
            </a:r>
            <a:r>
              <a:rPr lang="en-GB" sz="1100" dirty="0">
                <a:solidFill>
                  <a:srgbClr val="FF0000"/>
                </a:solidFill>
                <a:latin typeface="Verdana"/>
                <a:cs typeface="Verdana"/>
                <a:hlinkClick r:id="rId6"/>
              </a:rPr>
              <a:t>simple </a:t>
            </a:r>
            <a:r>
              <a:rPr lang="en-GB" sz="1100" dirty="0" smtClean="0">
                <a:solidFill>
                  <a:srgbClr val="FF0000"/>
                </a:solidFill>
                <a:latin typeface="Verdana"/>
                <a:cs typeface="Verdana"/>
                <a:hlinkClick r:id="rId6"/>
              </a:rPr>
              <a:t>map</a:t>
            </a:r>
            <a:r>
              <a:rPr lang="en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.</a:t>
            </a:r>
            <a:endParaRPr lang="en-GB" sz="1100" spc="-1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pic>
        <p:nvPicPr>
          <p:cNvPr id="3074" name="Picture 2" descr="Free Red Corded Telephone on White Suraface Stock Phot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b="6769"/>
          <a:stretch/>
        </p:blipFill>
        <p:spPr bwMode="auto">
          <a:xfrm>
            <a:off x="492557" y="4708091"/>
            <a:ext cx="4442977" cy="251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0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8">
            <a:extLst>
              <a:ext uri="{FF2B5EF4-FFF2-40B4-BE49-F238E27FC236}">
                <a16:creationId xmlns:a16="http://schemas.microsoft.com/office/drawing/2014/main" id="{DDDED044-3348-44A6-F3FF-6F4C455166C9}"/>
              </a:ext>
            </a:extLst>
          </p:cNvPr>
          <p:cNvSpPr/>
          <p:nvPr/>
        </p:nvSpPr>
        <p:spPr>
          <a:xfrm>
            <a:off x="459817" y="1186896"/>
            <a:ext cx="2160270" cy="1023463"/>
          </a:xfrm>
          <a:custGeom>
            <a:avLst/>
            <a:gdLst/>
            <a:ahLst/>
            <a:cxnLst/>
            <a:rect l="l" t="t" r="r" b="b"/>
            <a:pathLst>
              <a:path w="2160270" h="99060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917994"/>
                </a:lnTo>
                <a:lnTo>
                  <a:pt x="5657" y="946026"/>
                </a:lnTo>
                <a:lnTo>
                  <a:pt x="21086" y="968914"/>
                </a:lnTo>
                <a:lnTo>
                  <a:pt x="43971" y="984345"/>
                </a:lnTo>
                <a:lnTo>
                  <a:pt x="71996" y="990003"/>
                </a:lnTo>
                <a:lnTo>
                  <a:pt x="2087994" y="990003"/>
                </a:lnTo>
                <a:lnTo>
                  <a:pt x="2116019" y="984345"/>
                </a:lnTo>
                <a:lnTo>
                  <a:pt x="2138903" y="968914"/>
                </a:lnTo>
                <a:lnTo>
                  <a:pt x="2154332" y="946026"/>
                </a:lnTo>
                <a:lnTo>
                  <a:pt x="2159990" y="917994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E343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0ACB0B4E-F8D7-95EF-EA0F-23D98A16F261}"/>
              </a:ext>
            </a:extLst>
          </p:cNvPr>
          <p:cNvSpPr/>
          <p:nvPr/>
        </p:nvSpPr>
        <p:spPr>
          <a:xfrm>
            <a:off x="2899339" y="1186898"/>
            <a:ext cx="2058406" cy="1414200"/>
          </a:xfrm>
          <a:custGeom>
            <a:avLst/>
            <a:gdLst/>
            <a:ahLst/>
            <a:cxnLst/>
            <a:rect l="l" t="t" r="r" b="b"/>
            <a:pathLst>
              <a:path w="2160270" h="128905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216799"/>
                </a:lnTo>
                <a:lnTo>
                  <a:pt x="5657" y="1244824"/>
                </a:lnTo>
                <a:lnTo>
                  <a:pt x="21086" y="1267709"/>
                </a:lnTo>
                <a:lnTo>
                  <a:pt x="43971" y="1283138"/>
                </a:lnTo>
                <a:lnTo>
                  <a:pt x="71996" y="1288796"/>
                </a:lnTo>
                <a:lnTo>
                  <a:pt x="2087994" y="1288796"/>
                </a:lnTo>
                <a:lnTo>
                  <a:pt x="2116019" y="1283138"/>
                </a:lnTo>
                <a:lnTo>
                  <a:pt x="2138903" y="1267709"/>
                </a:lnTo>
                <a:lnTo>
                  <a:pt x="2154332" y="1244824"/>
                </a:lnTo>
                <a:lnTo>
                  <a:pt x="2159990" y="1216799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F26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459817" y="756310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dirty="0" smtClean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Alcohol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2937385" y="1299386"/>
            <a:ext cx="2349491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lang="en-GB" sz="1100" dirty="0">
                <a:solidFill>
                  <a:srgbClr val="FFFFFF"/>
                </a:solidFill>
                <a:latin typeface="Verdana"/>
                <a:cs typeface="Verdana"/>
              </a:rPr>
              <a:t>There is no completely safe limit for drinking alcohol and 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drinking </a:t>
            </a:r>
            <a:r>
              <a:rPr lang="en-GB" sz="1100" b="1" dirty="0">
                <a:solidFill>
                  <a:srgbClr val="FFFFFF"/>
                </a:solidFill>
                <a:latin typeface="Verdana"/>
                <a:cs typeface="Verdana"/>
              </a:rPr>
              <a:t>even low amounts of alcohol increases the risk of diseases like cancer.</a:t>
            </a:r>
            <a:endParaRPr sz="1000" b="1" dirty="0">
              <a:latin typeface="Verdana"/>
              <a:cs typeface="Verdana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2755591" y="2726474"/>
            <a:ext cx="2280008" cy="4503787"/>
          </a:xfrm>
          <a:prstGeom prst="roundRect">
            <a:avLst/>
          </a:prstGeom>
          <a:ln w="19050">
            <a:solidFill>
              <a:srgbClr val="40A29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208290" indent="0">
              <a:lnSpc>
                <a:spcPct val="100000"/>
              </a:lnSpc>
              <a:spcBef>
                <a:spcPts val="599"/>
              </a:spcBef>
              <a:buClr>
                <a:srgbClr val="93C9DF"/>
              </a:buClr>
              <a:buNone/>
            </a:pPr>
            <a:endParaRPr lang="en-GB" sz="400" b="1" dirty="0">
              <a:solidFill>
                <a:srgbClr val="656565"/>
              </a:solidFill>
            </a:endParaRPr>
          </a:p>
          <a:p>
            <a:pPr marL="108000" marR="208290" indent="0">
              <a:lnSpc>
                <a:spcPct val="100000"/>
              </a:lnSpc>
              <a:spcBef>
                <a:spcPts val="100"/>
              </a:spcBef>
              <a:spcAft>
                <a:spcPts val="599"/>
              </a:spcAft>
              <a:buClr>
                <a:srgbClr val="93C9DF"/>
              </a:buClr>
              <a:buNone/>
            </a:pPr>
            <a:r>
              <a:rPr lang="en-GB" sz="1100" b="1" dirty="0">
                <a:solidFill>
                  <a:srgbClr val="2F5586"/>
                </a:solidFill>
              </a:rPr>
              <a:t>Areas</a:t>
            </a:r>
            <a:r>
              <a:rPr lang="en-GB" sz="1100" b="1" spc="-20" dirty="0">
                <a:solidFill>
                  <a:srgbClr val="2F5586"/>
                </a:solidFill>
              </a:rPr>
              <a:t> </a:t>
            </a:r>
            <a:r>
              <a:rPr lang="en-GB" sz="1100" b="1" dirty="0">
                <a:solidFill>
                  <a:srgbClr val="2F5586"/>
                </a:solidFill>
              </a:rPr>
              <a:t>for</a:t>
            </a:r>
            <a:r>
              <a:rPr lang="en-GB" sz="1100" b="1" spc="-16" dirty="0">
                <a:solidFill>
                  <a:srgbClr val="2F5586"/>
                </a:solidFill>
              </a:rPr>
              <a:t> </a:t>
            </a:r>
            <a:r>
              <a:rPr lang="en-GB" sz="1100" b="1" spc="-10" dirty="0">
                <a:solidFill>
                  <a:srgbClr val="2F5586"/>
                </a:solidFill>
              </a:rPr>
              <a:t>quality </a:t>
            </a:r>
            <a:r>
              <a:rPr lang="en-GB" sz="1100" b="1" dirty="0">
                <a:solidFill>
                  <a:srgbClr val="2F5586"/>
                </a:solidFill>
              </a:rPr>
              <a:t>improvement</a:t>
            </a:r>
            <a:r>
              <a:rPr lang="en-GB" sz="1100" b="1" spc="-6" dirty="0">
                <a:solidFill>
                  <a:srgbClr val="2F5586"/>
                </a:solidFill>
              </a:rPr>
              <a:t> </a:t>
            </a:r>
            <a:r>
              <a:rPr lang="en-GB" sz="1100" b="1" dirty="0">
                <a:solidFill>
                  <a:srgbClr val="2F5586"/>
                </a:solidFill>
              </a:rPr>
              <a:t>activity in</a:t>
            </a:r>
            <a:r>
              <a:rPr lang="en-GB" sz="1100" b="1" spc="-6" dirty="0">
                <a:solidFill>
                  <a:srgbClr val="2F5586"/>
                </a:solidFill>
              </a:rPr>
              <a:t> </a:t>
            </a:r>
            <a:r>
              <a:rPr lang="en-GB" sz="1100" b="1" spc="-6" dirty="0" smtClean="0">
                <a:solidFill>
                  <a:srgbClr val="2F5586"/>
                </a:solidFill>
              </a:rPr>
              <a:t>p</a:t>
            </a:r>
            <a:r>
              <a:rPr lang="en-GB" sz="1100" b="1" spc="-25" dirty="0" smtClean="0">
                <a:solidFill>
                  <a:srgbClr val="2F5586"/>
                </a:solidFill>
              </a:rPr>
              <a:t>rimary care</a:t>
            </a:r>
            <a:endParaRPr lang="en-GB" sz="1100" b="1" spc="-25" dirty="0">
              <a:solidFill>
                <a:srgbClr val="2F5586"/>
              </a:solidFill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1100" b="1" dirty="0">
                <a:solidFill>
                  <a:srgbClr val="656565"/>
                </a:solidFill>
                <a:latin typeface="Verdana"/>
                <a:cs typeface="Verdana"/>
              </a:rPr>
              <a:t>You and your colleagues can help people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 with their alcohol use by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:</a:t>
            </a: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8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</a:pP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Being aware of alcohol-related harms and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NICE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guidance</a:t>
            </a:r>
            <a:r>
              <a:rPr lang="en-GB" sz="1100" baseline="30000" dirty="0" smtClean="0">
                <a:solidFill>
                  <a:srgbClr val="656565"/>
                </a:solidFill>
                <a:latin typeface="Verdana"/>
                <a:cs typeface="Verdana"/>
              </a:rPr>
              <a:t>6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on prevention interventions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Asking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about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their drinking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behaviour when it might be relevant </a:t>
            </a:r>
            <a:endParaRPr lang="en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Assessing and recording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drinking behaviour using </a:t>
            </a:r>
            <a:r>
              <a:rPr lang="en-GB" sz="1100" dirty="0">
                <a:solidFill>
                  <a:srgbClr val="FF0000"/>
                </a:solidFill>
                <a:latin typeface="Verdana"/>
                <a:cs typeface="Verdana"/>
                <a:hlinkClick r:id="rId3"/>
              </a:rPr>
              <a:t>AUDIT </a:t>
            </a:r>
            <a:r>
              <a:rPr lang="en-GB" sz="1100" dirty="0" smtClean="0">
                <a:solidFill>
                  <a:srgbClr val="FF0000"/>
                </a:solidFill>
                <a:latin typeface="Verdana"/>
                <a:cs typeface="Verdana"/>
                <a:hlinkClick r:id="rId3"/>
              </a:rPr>
              <a:t>C</a:t>
            </a:r>
            <a:endParaRPr lang="en-GB" sz="11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</a:pPr>
            <a:r>
              <a:rPr lang="en-GB" sz="1100" b="1" dirty="0" smtClean="0">
                <a:solidFill>
                  <a:srgbClr val="2F5586"/>
                </a:solidFill>
              </a:rPr>
              <a:t>Providing advice </a:t>
            </a:r>
            <a:r>
              <a:rPr lang="en-GB" sz="1100" dirty="0" smtClean="0">
                <a:solidFill>
                  <a:srgbClr val="656565"/>
                </a:solidFill>
              </a:rPr>
              <a:t>based </a:t>
            </a:r>
            <a:r>
              <a:rPr lang="en-GB" sz="1100" dirty="0">
                <a:solidFill>
                  <a:srgbClr val="656565"/>
                </a:solidFill>
              </a:rPr>
              <a:t>on </a:t>
            </a:r>
            <a:r>
              <a:rPr lang="en-GB" sz="1100" dirty="0">
                <a:solidFill>
                  <a:srgbClr val="FF0000"/>
                </a:solidFill>
                <a:hlinkClick r:id="rId3"/>
              </a:rPr>
              <a:t>AUDIT C</a:t>
            </a:r>
            <a:r>
              <a:rPr lang="en-GB" sz="1100" dirty="0">
                <a:solidFill>
                  <a:srgbClr val="656565"/>
                </a:solidFill>
                <a:hlinkClick r:id="rId3"/>
              </a:rPr>
              <a:t> </a:t>
            </a:r>
            <a:r>
              <a:rPr lang="en-GB" sz="1100" dirty="0" smtClean="0">
                <a:solidFill>
                  <a:srgbClr val="656565"/>
                </a:solidFill>
              </a:rPr>
              <a:t>score</a:t>
            </a:r>
            <a:r>
              <a:rPr lang="en-GB" sz="1100" b="1" dirty="0" smtClean="0">
                <a:solidFill>
                  <a:srgbClr val="2F5586"/>
                </a:solidFill>
              </a:rPr>
              <a:t> </a:t>
            </a:r>
            <a:r>
              <a:rPr lang="en-GB" sz="1100" dirty="0" smtClean="0">
                <a:solidFill>
                  <a:srgbClr val="656565"/>
                </a:solidFill>
              </a:rPr>
              <a:t>and  </a:t>
            </a:r>
            <a:r>
              <a:rPr lang="en-GB" sz="1100" b="1" dirty="0" smtClean="0">
                <a:solidFill>
                  <a:srgbClr val="2F5586"/>
                </a:solidFill>
              </a:rPr>
              <a:t>signposting</a:t>
            </a:r>
            <a:r>
              <a:rPr lang="en-GB" sz="1100" dirty="0" smtClean="0">
                <a:solidFill>
                  <a:srgbClr val="656565"/>
                </a:solidFill>
              </a:rPr>
              <a:t> to the </a:t>
            </a:r>
            <a:r>
              <a:rPr lang="en-GB" sz="1100" dirty="0" smtClean="0">
                <a:solidFill>
                  <a:srgbClr val="656565"/>
                </a:solidFill>
                <a:hlinkClick r:id="rId4"/>
              </a:rPr>
              <a:t>DAN 24/7 </a:t>
            </a:r>
            <a:r>
              <a:rPr lang="en-GB" sz="1100" dirty="0" smtClean="0">
                <a:solidFill>
                  <a:srgbClr val="656565"/>
                </a:solidFill>
              </a:rPr>
              <a:t>helpline.</a:t>
            </a:r>
            <a:endParaRPr lang="en-GB" sz="1100" dirty="0">
              <a:solidFill>
                <a:srgbClr val="656565"/>
              </a:solidFill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30862510-4279-8E26-B508-4DC9D13C6216}"/>
              </a:ext>
            </a:extLst>
          </p:cNvPr>
          <p:cNvSpPr txBox="1"/>
          <p:nvPr/>
        </p:nvSpPr>
        <p:spPr>
          <a:xfrm>
            <a:off x="486561" y="2374110"/>
            <a:ext cx="199492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The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risk of developing a range of health problems increases the more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often a person drinks.</a:t>
            </a:r>
            <a:endParaRPr sz="110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id="{839585B1-B47B-43B1-ED8D-B3F441D95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354007"/>
              </p:ext>
            </p:extLst>
          </p:nvPr>
        </p:nvGraphicFramePr>
        <p:xfrm>
          <a:off x="445224" y="4012356"/>
          <a:ext cx="2031345" cy="2051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088">
                  <a:extLst>
                    <a:ext uri="{9D8B030D-6E8A-4147-A177-3AD203B41FA5}">
                      <a16:colId xmlns:a16="http://schemas.microsoft.com/office/drawing/2014/main" val="995993543"/>
                    </a:ext>
                  </a:extLst>
                </a:gridCol>
              </a:tblGrid>
              <a:tr h="447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AUDIT-C </a:t>
                      </a:r>
                      <a:r>
                        <a:rPr lang="en-GB" sz="1100" b="1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Score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46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Risk</a:t>
                      </a:r>
                      <a:endParaRPr lang="en-GB" sz="1100" b="1" dirty="0" smtClean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0-4 </a:t>
                      </a:r>
                      <a:endParaRPr lang="en-GB" sz="1100" dirty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B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46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Low risk drinking</a:t>
                      </a:r>
                      <a:endParaRPr lang="en-GB" sz="1100" dirty="0" smtClean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5-7</a:t>
                      </a:r>
                      <a:endParaRPr lang="en-GB" sz="1100" dirty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46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Increasing risk drinking</a:t>
                      </a:r>
                      <a:endParaRPr lang="en-GB" sz="1100" dirty="0" smtClean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8-10 </a:t>
                      </a:r>
                      <a:endParaRPr lang="en-GB" sz="1100" dirty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B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46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Higher risk drinking</a:t>
                      </a:r>
                      <a:endParaRPr lang="en-GB" sz="1100" dirty="0" smtClean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11-12</a:t>
                      </a: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46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Possibly dependant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22099" y="3170860"/>
            <a:ext cx="2077597" cy="80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Alcohol Use Disorders Identification Test - Consumption scoring AUDIT C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GB" sz="1100" b="1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[abridged]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30862510-4279-8E26-B508-4DC9D13C6216}"/>
              </a:ext>
            </a:extLst>
          </p:cNvPr>
          <p:cNvSpPr txBox="1"/>
          <p:nvPr/>
        </p:nvSpPr>
        <p:spPr>
          <a:xfrm>
            <a:off x="547254" y="1317902"/>
            <a:ext cx="1985396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17% of adults (16+ years) in Wales 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are drinking above the recommended guidelines</a:t>
            </a:r>
            <a:r>
              <a:rPr lang="en-GB" sz="1100" baseline="30000" dirty="0">
                <a:solidFill>
                  <a:schemeClr val="bg1"/>
                </a:solidFill>
                <a:latin typeface="Verdana"/>
                <a:cs typeface="Verdana"/>
              </a:rPr>
              <a:t>1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. </a:t>
            </a:r>
          </a:p>
          <a:p>
            <a:pPr marL="12701" marR="5080">
              <a:spcBef>
                <a:spcPts val="100"/>
              </a:spcBef>
            </a:pPr>
            <a:endParaRPr lang="en-GB" sz="1100" dirty="0" smtClean="0">
              <a:solidFill>
                <a:srgbClr val="656565"/>
              </a:solidFill>
              <a:latin typeface="Verdana"/>
              <a:cs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2510" y="6104980"/>
            <a:ext cx="2287578" cy="99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AUDIT C consists of the consumption questions from the full AUDIT, an alcohol use screening test to assess a person’s risk to alcohol harm</a:t>
            </a:r>
            <a:endParaRPr lang="en-GB" sz="110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84" y="5019007"/>
            <a:ext cx="2351910" cy="241546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23A7B5"/>
              </a:buClr>
              <a:buNone/>
            </a:pP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People wanting support can be signposted to the 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Wales Drug &amp; Alcohol </a:t>
            </a:r>
            <a:r>
              <a:rPr lang="en-GB" sz="1100" b="1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Helpline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DAN 24/7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</a:t>
            </a:r>
            <a:endParaRPr lang="en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23A7B5"/>
              </a:buClr>
              <a:buNone/>
            </a:pPr>
            <a:endParaRPr lang="en-GB" sz="110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 24/7 is a 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free, confidential and bilingual telephone helpline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providing a single point of contact for anyone in Wales wanting further information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and/or help relating to drugs and/or</a:t>
            </a:r>
            <a:endParaRPr lang="en-GB" sz="110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5" y="3674677"/>
            <a:ext cx="4139611" cy="1344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3473" y="5019007"/>
            <a:ext cx="243497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3A7B5"/>
              </a:buClr>
            </a:pPr>
            <a:r>
              <a:rPr lang="en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alcohol. Talking to somebody about a drug or alcohol problem can be the first step for a person in resolving their problems. People can </a:t>
            </a:r>
            <a:r>
              <a:rPr lang="en-GB" sz="1100" b="1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self-refer</a:t>
            </a:r>
            <a:r>
              <a:rPr lang="en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for support.</a:t>
            </a:r>
            <a:br>
              <a:rPr lang="en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service is available 24 hours a day, 7 days a week.</a:t>
            </a:r>
          </a:p>
          <a:p>
            <a:pPr>
              <a:buClr>
                <a:srgbClr val="23A7B5"/>
              </a:buClr>
            </a:pPr>
            <a:endParaRPr lang="en-GB" sz="2400" dirty="0">
              <a:solidFill>
                <a:srgbClr val="6D6E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23A7B5"/>
              </a:buClr>
            </a:pPr>
            <a:r>
              <a:rPr lang="en-GB" sz="1100" dirty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Freephone: </a:t>
            </a:r>
            <a:r>
              <a:rPr lang="en-GB" sz="1100" b="1" dirty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0808 808</a:t>
            </a:r>
            <a:r>
              <a:rPr lang="en-GB" sz="1100" dirty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100" b="1" dirty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2234</a:t>
            </a:r>
            <a:r>
              <a:rPr lang="en-GB" sz="1100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or </a:t>
            </a:r>
            <a:r>
              <a:rPr lang="en-GB" sz="1100" dirty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text </a:t>
            </a:r>
            <a:r>
              <a:rPr lang="en-GB" sz="1100" b="1" dirty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 </a:t>
            </a:r>
            <a:r>
              <a:rPr lang="en-GB" sz="1100" dirty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to: </a:t>
            </a:r>
            <a:r>
              <a:rPr lang="en-GB" sz="1100" b="1" dirty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81066</a:t>
            </a:r>
            <a:endParaRPr lang="en-GB" sz="1100" dirty="0">
              <a:solidFill>
                <a:srgbClr val="2F5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 descr="Free stock photo of analysis, anonymous, conclusion Stock Phot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5" y="924673"/>
            <a:ext cx="4757277" cy="2627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191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>
            <a:extLst>
              <a:ext uri="{FF2B5EF4-FFF2-40B4-BE49-F238E27FC236}">
                <a16:creationId xmlns:a16="http://schemas.microsoft.com/office/drawing/2014/main" id="{36E5B8E7-F5E1-E688-B9CF-EBE6DA70556E}"/>
              </a:ext>
            </a:extLst>
          </p:cNvPr>
          <p:cNvSpPr/>
          <p:nvPr/>
        </p:nvSpPr>
        <p:spPr>
          <a:xfrm>
            <a:off x="448279" y="3981087"/>
            <a:ext cx="2160270" cy="1058551"/>
          </a:xfrm>
          <a:custGeom>
            <a:avLst/>
            <a:gdLst/>
            <a:ahLst/>
            <a:cxnLst/>
            <a:rect l="l" t="t" r="r" b="b"/>
            <a:pathLst>
              <a:path w="2160270" h="1329054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256969"/>
                </a:lnTo>
                <a:lnTo>
                  <a:pt x="5657" y="1284994"/>
                </a:lnTo>
                <a:lnTo>
                  <a:pt x="21086" y="1307879"/>
                </a:lnTo>
                <a:lnTo>
                  <a:pt x="43971" y="1323308"/>
                </a:lnTo>
                <a:lnTo>
                  <a:pt x="71996" y="1328966"/>
                </a:lnTo>
                <a:lnTo>
                  <a:pt x="2087994" y="1328966"/>
                </a:lnTo>
                <a:lnTo>
                  <a:pt x="2116019" y="1323308"/>
                </a:lnTo>
                <a:lnTo>
                  <a:pt x="2138903" y="1307879"/>
                </a:lnTo>
                <a:lnTo>
                  <a:pt x="2154332" y="1284994"/>
                </a:lnTo>
                <a:lnTo>
                  <a:pt x="2159990" y="1256969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40A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16515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dirty="0" smtClean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Healthy Weight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DDDED044-3348-44A6-F3FF-6F4C455166C9}"/>
              </a:ext>
            </a:extLst>
          </p:cNvPr>
          <p:cNvSpPr/>
          <p:nvPr/>
        </p:nvSpPr>
        <p:spPr>
          <a:xfrm>
            <a:off x="448279" y="2545937"/>
            <a:ext cx="2160270" cy="1306419"/>
          </a:xfrm>
          <a:custGeom>
            <a:avLst/>
            <a:gdLst/>
            <a:ahLst/>
            <a:cxnLst/>
            <a:rect l="l" t="t" r="r" b="b"/>
            <a:pathLst>
              <a:path w="2160270" h="99060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917994"/>
                </a:lnTo>
                <a:lnTo>
                  <a:pt x="5657" y="946026"/>
                </a:lnTo>
                <a:lnTo>
                  <a:pt x="21086" y="968914"/>
                </a:lnTo>
                <a:lnTo>
                  <a:pt x="43971" y="984345"/>
                </a:lnTo>
                <a:lnTo>
                  <a:pt x="71996" y="990003"/>
                </a:lnTo>
                <a:lnTo>
                  <a:pt x="2087994" y="990003"/>
                </a:lnTo>
                <a:lnTo>
                  <a:pt x="2116019" y="984345"/>
                </a:lnTo>
                <a:lnTo>
                  <a:pt x="2138903" y="968914"/>
                </a:lnTo>
                <a:lnTo>
                  <a:pt x="2154332" y="946026"/>
                </a:lnTo>
                <a:lnTo>
                  <a:pt x="2159990" y="917994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E343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468495" y="1399924"/>
            <a:ext cx="2000251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Getting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to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and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maintaining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a healthier weight can be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challenging,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and influenced by the conditions in which we are born, grow, live and  work. </a:t>
            </a:r>
            <a:endParaRPr sz="976" baseline="29914" dirty="0">
              <a:solidFill>
                <a:srgbClr val="6D6E71"/>
              </a:solidFill>
              <a:latin typeface="Verdana"/>
              <a:cs typeface="Verdana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456957" y="2669996"/>
            <a:ext cx="2421546" cy="105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61% of adults in Wales were classified as 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experiencing overweight 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or 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obesity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; 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including </a:t>
            </a:r>
            <a:endParaRPr lang="en-GB" sz="11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309888" marR="326407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35% overweight</a:t>
            </a:r>
          </a:p>
          <a:p>
            <a:pPr marL="309888" marR="326407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26% obese</a:t>
            </a:r>
            <a:r>
              <a:rPr lang="en-GB" sz="1100" baseline="30000" dirty="0">
                <a:solidFill>
                  <a:schemeClr val="bg1"/>
                </a:solidFill>
                <a:latin typeface="Verdana"/>
                <a:cs typeface="Verdana"/>
              </a:rPr>
              <a:t>1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.</a:t>
            </a:r>
            <a:endParaRPr lang="en-GB" sz="1100" baseline="30000" dirty="0" smtClean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2887181" y="1472589"/>
            <a:ext cx="2157096" cy="5700713"/>
          </a:xfrm>
          <a:prstGeom prst="roundRect">
            <a:avLst/>
          </a:prstGeom>
          <a:ln w="19050">
            <a:solidFill>
              <a:srgbClr val="40A294"/>
            </a:solidFill>
          </a:ln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400" b="1" dirty="0" smtClean="0">
              <a:solidFill>
                <a:srgbClr val="2F5586"/>
              </a:solidFill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1100" b="1" dirty="0" smtClean="0">
                <a:solidFill>
                  <a:srgbClr val="2F5586"/>
                </a:solidFill>
              </a:rPr>
              <a:t>Areas</a:t>
            </a:r>
            <a:r>
              <a:rPr lang="en-GB" sz="1100" b="1" spc="-20" dirty="0" smtClean="0">
                <a:solidFill>
                  <a:srgbClr val="2F5586"/>
                </a:solidFill>
              </a:rPr>
              <a:t> </a:t>
            </a:r>
            <a:r>
              <a:rPr lang="en-GB" sz="1100" b="1" dirty="0">
                <a:solidFill>
                  <a:srgbClr val="2F5586"/>
                </a:solidFill>
              </a:rPr>
              <a:t>for</a:t>
            </a:r>
            <a:r>
              <a:rPr lang="en-GB" sz="1100" b="1" spc="-16" dirty="0">
                <a:solidFill>
                  <a:srgbClr val="2F5586"/>
                </a:solidFill>
              </a:rPr>
              <a:t> </a:t>
            </a:r>
            <a:r>
              <a:rPr lang="en-GB" sz="1100" b="1" spc="-10" dirty="0">
                <a:solidFill>
                  <a:srgbClr val="2F5586"/>
                </a:solidFill>
              </a:rPr>
              <a:t>quality </a:t>
            </a:r>
            <a:r>
              <a:rPr lang="en-GB" sz="1100" b="1" dirty="0">
                <a:solidFill>
                  <a:srgbClr val="2F5586"/>
                </a:solidFill>
              </a:rPr>
              <a:t>improvement</a:t>
            </a:r>
            <a:r>
              <a:rPr lang="en-GB" sz="1100" b="1" spc="-6" dirty="0">
                <a:solidFill>
                  <a:srgbClr val="2F5586"/>
                </a:solidFill>
              </a:rPr>
              <a:t> </a:t>
            </a:r>
            <a:r>
              <a:rPr lang="en-GB" sz="1100" b="1" dirty="0">
                <a:solidFill>
                  <a:srgbClr val="2F5586"/>
                </a:solidFill>
              </a:rPr>
              <a:t>activity in</a:t>
            </a:r>
            <a:r>
              <a:rPr lang="en-GB" sz="1100" b="1" spc="-6" dirty="0">
                <a:solidFill>
                  <a:srgbClr val="2F5586"/>
                </a:solidFill>
              </a:rPr>
              <a:t> p</a:t>
            </a:r>
            <a:r>
              <a:rPr lang="en-GB" sz="1100" b="1" spc="-25" dirty="0">
                <a:solidFill>
                  <a:srgbClr val="2F5586"/>
                </a:solidFill>
              </a:rPr>
              <a:t>rimary care</a:t>
            </a: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500" b="1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You </a:t>
            </a:r>
            <a:r>
              <a:rPr lang="en-GB" sz="1100" b="1" dirty="0">
                <a:solidFill>
                  <a:srgbClr val="656565"/>
                </a:solidFill>
                <a:latin typeface="Verdana"/>
                <a:cs typeface="Verdana"/>
              </a:rPr>
              <a:t>and your colleagues can help people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who are, at risk of or experiencing obesity,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by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:</a:t>
            </a: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Asking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questions – seek permission to talk about and explore weight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	</a:t>
            </a:r>
            <a:endParaRPr lang="en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</a:pPr>
            <a:endParaRPr lang="en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45788" marR="5080" indent="-17145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Assessing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and recording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health status (e.g. weight, BMI), and the persons weight management journey</a:t>
            </a:r>
          </a:p>
          <a:p>
            <a:pPr marL="145788" marR="5080" indent="-17145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145788" marR="5080" indent="-17145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Advising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on the benefits of achieving and maintaining a healthier weight</a:t>
            </a:r>
          </a:p>
          <a:p>
            <a:pPr marL="145788" marR="5080" indent="-17145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145788" marR="5080" indent="-17145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Signposting/referring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the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person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to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the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  <a:hlinkClick r:id="rId2"/>
              </a:rPr>
              <a:t>Healthy Weight Healthy You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website or your local health board’s weight management service.</a:t>
            </a: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428266" y="5167863"/>
            <a:ext cx="23152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It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is important to understand a person’s weight journey from their perspective, free from judgement and bias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651" y="4041002"/>
            <a:ext cx="21015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  <a:buClr>
                <a:srgbClr val="93C9DF"/>
              </a:buClr>
            </a:pP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Compassionate conversations 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and access to support, can help people to have a healthier weight. </a:t>
            </a:r>
          </a:p>
        </p:txBody>
      </p:sp>
      <p:pic>
        <p:nvPicPr>
          <p:cNvPr id="4098" name="Picture 2" descr="Free Close-Up Photo Of Vegetables Stock Pho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" b="18356"/>
          <a:stretch/>
        </p:blipFill>
        <p:spPr bwMode="auto">
          <a:xfrm>
            <a:off x="406138" y="5979251"/>
            <a:ext cx="2213949" cy="119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4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581" y="980284"/>
            <a:ext cx="2584652" cy="36103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Healthy Weight Healthy </a:t>
            </a:r>
            <a:endParaRPr lang="en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website offers content and resources including: </a:t>
            </a:r>
            <a:endParaRPr lang="en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50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Goal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setting and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self-monitoring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endParaRPr lang="en-GB" sz="110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Understanding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weight and your weight management journey </a:t>
            </a:r>
            <a:endParaRPr lang="en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endParaRPr lang="en-GB" sz="110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Interactive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downloadable resources such as meal planners </a:t>
            </a:r>
            <a:endParaRPr lang="en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endParaRPr lang="en-GB" sz="110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Signposting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information for ways to get active and further weight loss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options.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endParaRPr lang="en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Information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health professionals webpage. </a:t>
            </a:r>
          </a:p>
          <a:p>
            <a:pPr marL="0" indent="0">
              <a:buNone/>
            </a:pPr>
            <a:endParaRPr lang="en-GB" sz="1700" dirty="0" smtClean="0"/>
          </a:p>
          <a:p>
            <a:pPr marL="0" indent="0">
              <a:buNone/>
            </a:pPr>
            <a:endParaRPr lang="en-GB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3" y="450648"/>
            <a:ext cx="2157784" cy="198091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3663" y="2388106"/>
            <a:ext cx="2190623" cy="2048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33669" indent="-133669" algn="l" defTabSz="53467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1007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46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85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3024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363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700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5039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378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 smtClean="0"/>
              <a:t>Individuals </a:t>
            </a:r>
            <a:r>
              <a:rPr lang="en-GB" sz="1600" dirty="0"/>
              <a:t>can be </a:t>
            </a:r>
            <a:r>
              <a:rPr lang="en-GB" sz="1600" b="1" dirty="0"/>
              <a:t>signposted to </a:t>
            </a:r>
            <a:r>
              <a:rPr lang="en-GB" sz="1600" b="1" dirty="0">
                <a:hlinkClick r:id="rId3"/>
              </a:rPr>
              <a:t>Healthy Weight Healthy </a:t>
            </a:r>
            <a:r>
              <a:rPr lang="en-GB" sz="1600" b="1" dirty="0" smtClean="0">
                <a:hlinkClick r:id="rId3"/>
              </a:rPr>
              <a:t>You</a:t>
            </a:r>
            <a:r>
              <a:rPr lang="en-GB" sz="1600" dirty="0" smtClean="0"/>
              <a:t>, a web-based NHS resource for adults in Wales with overweight and </a:t>
            </a:r>
            <a:r>
              <a:rPr lang="en-GB" sz="1600" dirty="0"/>
              <a:t>o</a:t>
            </a:r>
            <a:r>
              <a:rPr lang="en-GB" sz="1600" dirty="0" smtClean="0"/>
              <a:t>besity.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/>
              <a:t>It is </a:t>
            </a:r>
            <a:r>
              <a:rPr lang="en-GB" sz="1600" dirty="0" smtClean="0"/>
              <a:t>a free, evidence-based</a:t>
            </a:r>
            <a:r>
              <a:rPr lang="en-GB" sz="1600" dirty="0"/>
              <a:t>, </a:t>
            </a:r>
            <a:r>
              <a:rPr lang="en-GB" sz="1600" dirty="0" smtClean="0"/>
              <a:t>resource offering </a:t>
            </a:r>
            <a:r>
              <a:rPr lang="en-GB" sz="1600" dirty="0"/>
              <a:t>tailored information and </a:t>
            </a:r>
            <a:r>
              <a:rPr lang="en-GB" sz="1600" dirty="0" smtClean="0"/>
              <a:t>self-directed support</a:t>
            </a:r>
            <a:r>
              <a:rPr lang="en-GB" sz="16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7370" y="6330379"/>
            <a:ext cx="4693833" cy="934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3669" indent="-133669" algn="l" defTabSz="53467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1007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46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85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3024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363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700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5039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378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 smtClean="0"/>
              <a:t>For individuals with a BMI ≥40 kg/m2 or a BMI ≥35 kg/m2 and co-morbidities or significant additional considerations, and requiring a greater intensity of support, </a:t>
            </a:r>
            <a:r>
              <a:rPr lang="en-GB" sz="1100" b="1" dirty="0" smtClean="0"/>
              <a:t>contact your local health board’s weight management service</a:t>
            </a:r>
            <a:r>
              <a:rPr lang="en-GB" sz="1100" dirty="0" smtClean="0"/>
              <a:t>.</a:t>
            </a:r>
            <a:endParaRPr lang="en-GB" sz="1100" dirty="0"/>
          </a:p>
        </p:txBody>
      </p:sp>
      <p:pic>
        <p:nvPicPr>
          <p:cNvPr id="9" name="Picture 8" descr="Free A Parent Helping a Girl Slice a Bell Pepper Stock Photo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/>
          <a:stretch/>
        </p:blipFill>
        <p:spPr bwMode="auto">
          <a:xfrm>
            <a:off x="2747735" y="4467884"/>
            <a:ext cx="2169711" cy="156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Free Woman in Blue Crew Neck T-shirt Holding Stainless Steel Bowl Stock Photo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/>
          <a:stretch/>
        </p:blipFill>
        <p:spPr bwMode="auto">
          <a:xfrm>
            <a:off x="413664" y="4479532"/>
            <a:ext cx="2190623" cy="155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734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6">
            <a:extLst>
              <a:ext uri="{FF2B5EF4-FFF2-40B4-BE49-F238E27FC236}">
                <a16:creationId xmlns:a16="http://schemas.microsoft.com/office/drawing/2014/main" id="{09C6E132-3191-F35A-87A8-A77EC7A8D027}"/>
              </a:ext>
            </a:extLst>
          </p:cNvPr>
          <p:cNvSpPr/>
          <p:nvPr/>
        </p:nvSpPr>
        <p:spPr>
          <a:xfrm>
            <a:off x="2984500" y="2520881"/>
            <a:ext cx="2051099" cy="1192323"/>
          </a:xfrm>
          <a:custGeom>
            <a:avLst/>
            <a:gdLst/>
            <a:ahLst/>
            <a:cxnLst/>
            <a:rect l="l" t="t" r="r" b="b"/>
            <a:pathLst>
              <a:path w="2160270" h="1480185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407604"/>
                </a:lnTo>
                <a:lnTo>
                  <a:pt x="5657" y="1435629"/>
                </a:lnTo>
                <a:lnTo>
                  <a:pt x="21086" y="1458514"/>
                </a:lnTo>
                <a:lnTo>
                  <a:pt x="43971" y="1473943"/>
                </a:lnTo>
                <a:lnTo>
                  <a:pt x="71996" y="1479600"/>
                </a:lnTo>
                <a:lnTo>
                  <a:pt x="2087994" y="1479600"/>
                </a:lnTo>
                <a:lnTo>
                  <a:pt x="2116019" y="1473943"/>
                </a:lnTo>
                <a:lnTo>
                  <a:pt x="2138903" y="1458514"/>
                </a:lnTo>
                <a:lnTo>
                  <a:pt x="2154332" y="1435629"/>
                </a:lnTo>
                <a:lnTo>
                  <a:pt x="2159990" y="1407604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FF5D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16515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dirty="0" smtClean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 Activity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3089186" y="2617409"/>
            <a:ext cx="187089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lang="en-GB" sz="1100" dirty="0">
                <a:solidFill>
                  <a:srgbClr val="FFFFFF"/>
                </a:solidFill>
                <a:latin typeface="Verdana"/>
                <a:cs typeface="Verdana"/>
              </a:rPr>
              <a:t>Physical activity can both </a:t>
            </a:r>
            <a:r>
              <a:rPr lang="en-GB" sz="1100" b="1" dirty="0">
                <a:solidFill>
                  <a:srgbClr val="FFFFFF"/>
                </a:solidFill>
                <a:latin typeface="Verdana"/>
                <a:cs typeface="Verdana"/>
              </a:rPr>
              <a:t>prevent and treat more long term conditions than any other single 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intervention</a:t>
            </a:r>
            <a:r>
              <a:rPr lang="en-GB" sz="1100" baseline="30000" dirty="0" smtClean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976" baseline="30000" dirty="0">
              <a:latin typeface="Verdana"/>
              <a:cs typeface="Verdana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0ACB0B4E-F8D7-95EF-EA0F-23D98A16F261}"/>
              </a:ext>
            </a:extLst>
          </p:cNvPr>
          <p:cNvSpPr/>
          <p:nvPr/>
        </p:nvSpPr>
        <p:spPr>
          <a:xfrm>
            <a:off x="2999081" y="1109070"/>
            <a:ext cx="2051099" cy="1288107"/>
          </a:xfrm>
          <a:custGeom>
            <a:avLst/>
            <a:gdLst/>
            <a:ahLst/>
            <a:cxnLst/>
            <a:rect l="l" t="t" r="r" b="b"/>
            <a:pathLst>
              <a:path w="2160270" h="128905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216799"/>
                </a:lnTo>
                <a:lnTo>
                  <a:pt x="5657" y="1244824"/>
                </a:lnTo>
                <a:lnTo>
                  <a:pt x="21086" y="1267709"/>
                </a:lnTo>
                <a:lnTo>
                  <a:pt x="43971" y="1283138"/>
                </a:lnTo>
                <a:lnTo>
                  <a:pt x="71996" y="1288796"/>
                </a:lnTo>
                <a:lnTo>
                  <a:pt x="2087994" y="1288796"/>
                </a:lnTo>
                <a:lnTo>
                  <a:pt x="2116019" y="1283138"/>
                </a:lnTo>
                <a:lnTo>
                  <a:pt x="2138903" y="1267709"/>
                </a:lnTo>
                <a:lnTo>
                  <a:pt x="2154332" y="1244824"/>
                </a:lnTo>
                <a:lnTo>
                  <a:pt x="2159990" y="1216799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2F5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2999081" y="1238879"/>
            <a:ext cx="2271466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Around 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31% 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of 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adults in 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Wales are inactive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, defined as 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undertaking 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less than 30 minutes of physical activity per 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week</a:t>
            </a:r>
            <a:r>
              <a:rPr lang="en-GB" sz="1100" baseline="30000" dirty="0" smtClean="0">
                <a:solidFill>
                  <a:schemeClr val="bg1"/>
                </a:solidFill>
                <a:latin typeface="Verdana"/>
                <a:cs typeface="Verdana"/>
              </a:rPr>
              <a:t>1</a:t>
            </a:r>
            <a:endParaRPr lang="en-GB" sz="11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297591" y="3407067"/>
            <a:ext cx="2476255" cy="3785518"/>
          </a:xfrm>
          <a:prstGeom prst="roundRect">
            <a:avLst/>
          </a:prstGeom>
          <a:ln w="19050">
            <a:solidFill>
              <a:srgbClr val="40A294"/>
            </a:solidFill>
          </a:ln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20829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1100" b="1" dirty="0" smtClean="0">
                <a:solidFill>
                  <a:srgbClr val="2F5586"/>
                </a:solidFill>
              </a:rPr>
              <a:t>Areas</a:t>
            </a:r>
            <a:r>
              <a:rPr lang="en-GB" sz="1100" b="1" spc="-20" dirty="0" smtClean="0">
                <a:solidFill>
                  <a:srgbClr val="2F5586"/>
                </a:solidFill>
              </a:rPr>
              <a:t> </a:t>
            </a:r>
            <a:r>
              <a:rPr lang="en-GB" sz="1100" b="1" dirty="0" smtClean="0">
                <a:solidFill>
                  <a:srgbClr val="2F5586"/>
                </a:solidFill>
              </a:rPr>
              <a:t>for</a:t>
            </a:r>
            <a:r>
              <a:rPr lang="en-GB" sz="1100" b="1" spc="-16" dirty="0" smtClean="0">
                <a:solidFill>
                  <a:srgbClr val="2F5586"/>
                </a:solidFill>
              </a:rPr>
              <a:t> </a:t>
            </a:r>
            <a:r>
              <a:rPr lang="en-GB" sz="1100" b="1" spc="-10" dirty="0" smtClean="0">
                <a:solidFill>
                  <a:srgbClr val="2F5586"/>
                </a:solidFill>
              </a:rPr>
              <a:t>quality </a:t>
            </a:r>
            <a:r>
              <a:rPr lang="en-GB" sz="1100" b="1" dirty="0" smtClean="0">
                <a:solidFill>
                  <a:srgbClr val="2F5586"/>
                </a:solidFill>
              </a:rPr>
              <a:t>improvement</a:t>
            </a:r>
            <a:r>
              <a:rPr lang="en-GB" sz="1100" b="1" spc="-6" dirty="0" smtClean="0">
                <a:solidFill>
                  <a:srgbClr val="2F5586"/>
                </a:solidFill>
              </a:rPr>
              <a:t> </a:t>
            </a:r>
            <a:r>
              <a:rPr lang="en-GB" sz="1100" b="1" dirty="0" smtClean="0">
                <a:solidFill>
                  <a:srgbClr val="2F5586"/>
                </a:solidFill>
              </a:rPr>
              <a:t>activity in</a:t>
            </a:r>
            <a:r>
              <a:rPr lang="en-GB" sz="1100" b="1" spc="-6" dirty="0" smtClean="0">
                <a:solidFill>
                  <a:srgbClr val="2F5586"/>
                </a:solidFill>
              </a:rPr>
              <a:t> </a:t>
            </a:r>
            <a:r>
              <a:rPr lang="en-GB" sz="1100" b="1" spc="-25" dirty="0" smtClean="0">
                <a:solidFill>
                  <a:srgbClr val="2F5586"/>
                </a:solidFill>
              </a:rPr>
              <a:t>primary care</a:t>
            </a:r>
          </a:p>
          <a:p>
            <a:pPr marL="108000" marR="20829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600" b="1" spc="-25" dirty="0" smtClean="0">
              <a:solidFill>
                <a:srgbClr val="2F5586"/>
              </a:solidFill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You </a:t>
            </a:r>
            <a:r>
              <a:rPr lang="en-GB" sz="1100" b="1" dirty="0">
                <a:solidFill>
                  <a:srgbClr val="656565"/>
                </a:solidFill>
                <a:latin typeface="Verdana"/>
                <a:cs typeface="Verdana"/>
              </a:rPr>
              <a:t>and your colleagues can help </a:t>
            </a:r>
            <a:r>
              <a:rPr lang="en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people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to be more physically active by:</a:t>
            </a: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Asking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people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about being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active, </a:t>
            </a: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assessing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using the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  <a:hlinkClick r:id="rId2"/>
              </a:rPr>
              <a:t>General Practice Physical Activity Questionnaire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(GPPAQ) and </a:t>
            </a: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recording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activity levels</a:t>
            </a: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Advising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on the benefits of physical activity</a:t>
            </a: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Signposting/referring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to further information and support.</a:t>
            </a: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396003" y="1298711"/>
            <a:ext cx="2428261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08290" indent="0">
              <a:lnSpc>
                <a:spcPct val="100000"/>
              </a:lnSpc>
              <a:spcBef>
                <a:spcPts val="599"/>
              </a:spcBef>
              <a:buClr>
                <a:srgbClr val="93C9DF"/>
              </a:buClr>
              <a:buNone/>
            </a:pPr>
            <a:r>
              <a:rPr lang="en-GB" sz="1100" dirty="0">
                <a:solidFill>
                  <a:srgbClr val="656565"/>
                </a:solidFill>
              </a:rPr>
              <a:t>Being physically inactive and spending too much time being sedentary can increase people’s chances of developing a wide range of chronic diseases and </a:t>
            </a:r>
            <a:r>
              <a:rPr lang="en-GB" sz="1100" dirty="0" smtClean="0">
                <a:solidFill>
                  <a:srgbClr val="656565"/>
                </a:solidFill>
              </a:rPr>
              <a:t>conditions. </a:t>
            </a:r>
          </a:p>
        </p:txBody>
      </p:sp>
      <p:pic>
        <p:nvPicPr>
          <p:cNvPr id="11" name="Picture 10" descr="Free People swimming in sea during competition Stock Photo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t="1" r="-2" b="-195"/>
          <a:stretch/>
        </p:blipFill>
        <p:spPr bwMode="auto">
          <a:xfrm>
            <a:off x="3013260" y="3928836"/>
            <a:ext cx="1993577" cy="32492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7591" y="2404101"/>
            <a:ext cx="2383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Most notably: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Cardiovascular disease,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type 2 diabetes, obesity, depression, anxiety and certain types of cancer and musculoskeletal disorders. </a:t>
            </a:r>
          </a:p>
          <a:p>
            <a:endParaRPr lang="en-GB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44" y="1080381"/>
            <a:ext cx="2402697" cy="4796544"/>
          </a:xfrm>
        </p:spPr>
        <p:txBody>
          <a:bodyPr>
            <a:normAutofit/>
          </a:bodyPr>
          <a:lstStyle/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You can signpost people to: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600" dirty="0">
              <a:solidFill>
                <a:srgbClr val="6D6E71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40A294"/>
              </a:buClr>
            </a:pP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  <a:hlinkClick r:id="rId2"/>
              </a:rPr>
              <a:t>NHS 111: Exercise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webpage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for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information</a:t>
            </a: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40A294"/>
              </a:buClr>
            </a:pP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40A294"/>
              </a:buClr>
            </a:pP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Or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to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find facilities within your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area, people can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visit the local authorities’ website. Here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people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can find details of places such as leisure centres, green spaces, child and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disability-friendly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walks,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beaches and more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. 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Click the link to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  <a:hlinkClick r:id="rId3"/>
              </a:rPr>
              <a:t>Find your local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  <a:hlinkClick r:id="rId3"/>
              </a:rPr>
              <a:t>authority |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  <a:hlinkClick r:id="rId3"/>
              </a:rPr>
              <a:t>GOV.WALES</a:t>
            </a: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dirty="0" smtClean="0">
              <a:solidFill>
                <a:srgbClr val="65656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dirty="0">
              <a:solidFill>
                <a:srgbClr val="65656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dirty="0" smtClean="0">
              <a:solidFill>
                <a:srgbClr val="656565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73129" y="1041263"/>
            <a:ext cx="2268765" cy="5500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3669" indent="-133669" algn="l" defTabSz="53467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1007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46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85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3024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363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700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5039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378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GB" sz="1100" dirty="0" smtClean="0"/>
              <a:t>As a health professional you can refer people needing additional support who are inactive and at risk of, or currently experiencing, a long term or chronic health condition to the </a:t>
            </a:r>
            <a:r>
              <a:rPr lang="en-GB" sz="1100" b="1" dirty="0" smtClean="0"/>
              <a:t>National Exercise Referral Scheme </a:t>
            </a:r>
            <a:r>
              <a:rPr lang="en-GB" sz="1100" dirty="0" smtClean="0"/>
              <a:t>(NERS): </a:t>
            </a:r>
            <a:r>
              <a:rPr lang="en-GB" sz="1100" u="sng" dirty="0" smtClean="0">
                <a:hlinkClick r:id="rId4"/>
              </a:rPr>
              <a:t>Wales National Exercise Referral Scheme</a:t>
            </a:r>
            <a:endParaRPr lang="en-GB" sz="1100" dirty="0"/>
          </a:p>
          <a:p>
            <a:pPr marL="0" indent="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GB" sz="1100" dirty="0" smtClean="0"/>
          </a:p>
          <a:p>
            <a:pPr marL="0" indent="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n-GB" sz="1100" dirty="0" smtClean="0"/>
              <a:t>Individuals can be referred by health professionals to a local NERS scheme and will receive: </a:t>
            </a:r>
          </a:p>
          <a:p>
            <a:pPr>
              <a:lnSpc>
                <a:spcPct val="110000"/>
              </a:lnSpc>
              <a:spcBef>
                <a:spcPts val="100"/>
              </a:spcBef>
              <a:buClr>
                <a:srgbClr val="40A294"/>
              </a:buClr>
            </a:pPr>
            <a:r>
              <a:rPr lang="en-GB" sz="1100" dirty="0" smtClean="0"/>
              <a:t>an initial assessment, </a:t>
            </a:r>
          </a:p>
          <a:p>
            <a:pPr>
              <a:lnSpc>
                <a:spcPct val="110000"/>
              </a:lnSpc>
              <a:spcBef>
                <a:spcPts val="100"/>
              </a:spcBef>
              <a:buClr>
                <a:srgbClr val="40A294"/>
              </a:buClr>
            </a:pPr>
            <a:r>
              <a:rPr lang="en-GB" sz="1100" dirty="0" smtClean="0"/>
              <a:t>a 4 week review and</a:t>
            </a:r>
          </a:p>
          <a:p>
            <a:pPr>
              <a:lnSpc>
                <a:spcPct val="110000"/>
              </a:lnSpc>
              <a:spcBef>
                <a:spcPts val="100"/>
              </a:spcBef>
              <a:buClr>
                <a:srgbClr val="40A294"/>
              </a:buClr>
            </a:pPr>
            <a:r>
              <a:rPr lang="en-GB" sz="1100" dirty="0" smtClean="0"/>
              <a:t>a suitably graded exercise programme for 16 weeks</a:t>
            </a:r>
          </a:p>
          <a:p>
            <a:pPr>
              <a:lnSpc>
                <a:spcPct val="110000"/>
              </a:lnSpc>
              <a:spcBef>
                <a:spcPts val="100"/>
              </a:spcBef>
              <a:buClr>
                <a:srgbClr val="40A294"/>
              </a:buClr>
            </a:pPr>
            <a:r>
              <a:rPr lang="en-GB" sz="1100" dirty="0" smtClean="0"/>
              <a:t>follow up at 52 weeks.</a:t>
            </a:r>
            <a:endParaRPr lang="en-GB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t="33964" b="5121"/>
          <a:stretch/>
        </p:blipFill>
        <p:spPr>
          <a:xfrm>
            <a:off x="411754" y="4366568"/>
            <a:ext cx="2342387" cy="2813050"/>
          </a:xfrm>
          <a:prstGeom prst="rect">
            <a:avLst/>
          </a:prstGeom>
        </p:spPr>
      </p:pic>
      <p:pic>
        <p:nvPicPr>
          <p:cNvPr id="9" name="Picture 8" descr="Free Woman Doing Squats with a Personal Trainer Stock Phot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0" b="3265"/>
          <a:stretch/>
        </p:blipFill>
        <p:spPr bwMode="auto">
          <a:xfrm>
            <a:off x="2945823" y="5012674"/>
            <a:ext cx="2123376" cy="216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210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16515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dirty="0" smtClean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Preventing Type 2 Diabetes</a:t>
            </a:r>
            <a:endParaRPr lang="en-GB" sz="1900" b="1" spc="-1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DDDED044-3348-44A6-F3FF-6F4C455166C9}"/>
              </a:ext>
            </a:extLst>
          </p:cNvPr>
          <p:cNvSpPr/>
          <p:nvPr/>
        </p:nvSpPr>
        <p:spPr>
          <a:xfrm>
            <a:off x="383300" y="3245211"/>
            <a:ext cx="2105322" cy="1318387"/>
          </a:xfrm>
          <a:custGeom>
            <a:avLst/>
            <a:gdLst/>
            <a:ahLst/>
            <a:cxnLst/>
            <a:rect l="l" t="t" r="r" b="b"/>
            <a:pathLst>
              <a:path w="2160270" h="99060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917994"/>
                </a:lnTo>
                <a:lnTo>
                  <a:pt x="5657" y="946026"/>
                </a:lnTo>
                <a:lnTo>
                  <a:pt x="21086" y="968914"/>
                </a:lnTo>
                <a:lnTo>
                  <a:pt x="43971" y="984345"/>
                </a:lnTo>
                <a:lnTo>
                  <a:pt x="71996" y="990003"/>
                </a:lnTo>
                <a:lnTo>
                  <a:pt x="2087994" y="990003"/>
                </a:lnTo>
                <a:lnTo>
                  <a:pt x="2116019" y="984345"/>
                </a:lnTo>
                <a:lnTo>
                  <a:pt x="2138903" y="968914"/>
                </a:lnTo>
                <a:lnTo>
                  <a:pt x="2154332" y="946026"/>
                </a:lnTo>
                <a:lnTo>
                  <a:pt x="2159990" y="917994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E343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483874" y="3299785"/>
            <a:ext cx="1855769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lang="en-GB" sz="1100" dirty="0">
                <a:solidFill>
                  <a:srgbClr val="FFFFFF"/>
                </a:solidFill>
                <a:latin typeface="Verdana"/>
                <a:cs typeface="Verdana"/>
              </a:rPr>
              <a:t>The number of people on a Primary Care Diabetic Disease Register has risen by 60,000 people since 2009, which is a </a:t>
            </a:r>
            <a:r>
              <a:rPr lang="en-GB" sz="1100" b="1" dirty="0">
                <a:solidFill>
                  <a:srgbClr val="FFFFFF"/>
                </a:solidFill>
                <a:latin typeface="Verdana"/>
                <a:cs typeface="Verdana"/>
              </a:rPr>
              <a:t>40% increase in just over ten 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years</a:t>
            </a:r>
            <a:r>
              <a:rPr lang="en-GB" sz="1100" baseline="30000" dirty="0" smtClean="0">
                <a:solidFill>
                  <a:schemeClr val="bg1"/>
                </a:solidFill>
              </a:rPr>
              <a:t>8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lang="en-GB" sz="11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0ACB0B4E-F8D7-95EF-EA0F-23D98A16F261}"/>
              </a:ext>
            </a:extLst>
          </p:cNvPr>
          <p:cNvSpPr/>
          <p:nvPr/>
        </p:nvSpPr>
        <p:spPr>
          <a:xfrm>
            <a:off x="2931663" y="1354489"/>
            <a:ext cx="2069516" cy="1168578"/>
          </a:xfrm>
          <a:custGeom>
            <a:avLst/>
            <a:gdLst/>
            <a:ahLst/>
            <a:cxnLst/>
            <a:rect l="l" t="t" r="r" b="b"/>
            <a:pathLst>
              <a:path w="2160270" h="128905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216799"/>
                </a:lnTo>
                <a:lnTo>
                  <a:pt x="5657" y="1244824"/>
                </a:lnTo>
                <a:lnTo>
                  <a:pt x="21086" y="1267709"/>
                </a:lnTo>
                <a:lnTo>
                  <a:pt x="43971" y="1283138"/>
                </a:lnTo>
                <a:lnTo>
                  <a:pt x="71996" y="1288796"/>
                </a:lnTo>
                <a:lnTo>
                  <a:pt x="2087994" y="1288796"/>
                </a:lnTo>
                <a:lnTo>
                  <a:pt x="2116019" y="1283138"/>
                </a:lnTo>
                <a:lnTo>
                  <a:pt x="2138903" y="1267709"/>
                </a:lnTo>
                <a:lnTo>
                  <a:pt x="2154332" y="1244824"/>
                </a:lnTo>
                <a:lnTo>
                  <a:pt x="2159990" y="1216799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2F5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2931663" y="1417165"/>
            <a:ext cx="2277084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Evidence suggests that, by supporting people to make lifestyle changes, 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over half of type 2 diabetes cases could be 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prevented.</a:t>
            </a:r>
            <a:endParaRPr sz="11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448912" y="1354489"/>
            <a:ext cx="2211472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08290" indent="0">
              <a:lnSpc>
                <a:spcPct val="100000"/>
              </a:lnSpc>
              <a:spcBef>
                <a:spcPts val="599"/>
              </a:spcBef>
              <a:buClr>
                <a:srgbClr val="93C9DF"/>
              </a:buClr>
              <a:buNone/>
            </a:pPr>
            <a:r>
              <a:rPr lang="en-GB" sz="1100" dirty="0">
                <a:solidFill>
                  <a:srgbClr val="656565"/>
                </a:solidFill>
              </a:rPr>
              <a:t>More than 200,000 people in Wales are living with diabetes, and nine in 10 of them have type 2 </a:t>
            </a:r>
            <a:r>
              <a:rPr lang="en-GB" sz="1100" dirty="0" smtClean="0">
                <a:solidFill>
                  <a:srgbClr val="656565"/>
                </a:solidFill>
              </a:rPr>
              <a:t>diabetes</a:t>
            </a:r>
            <a:r>
              <a:rPr lang="en-GB" sz="1100" baseline="30000" dirty="0" smtClean="0">
                <a:solidFill>
                  <a:srgbClr val="656565"/>
                </a:solidFill>
              </a:rPr>
              <a:t>8</a:t>
            </a:r>
            <a:r>
              <a:rPr lang="en-GB" sz="1100" dirty="0" smtClean="0">
                <a:solidFill>
                  <a:srgbClr val="656565"/>
                </a:solidFill>
              </a:rPr>
              <a:t>.</a:t>
            </a:r>
          </a:p>
          <a:p>
            <a:pPr marL="0" marR="208290" indent="0">
              <a:lnSpc>
                <a:spcPct val="100000"/>
              </a:lnSpc>
              <a:spcBef>
                <a:spcPts val="0"/>
              </a:spcBef>
              <a:buClr>
                <a:srgbClr val="93C9DF"/>
              </a:buClr>
              <a:buNone/>
            </a:pPr>
            <a:r>
              <a:rPr lang="en-GB" sz="1100" dirty="0" smtClean="0">
                <a:solidFill>
                  <a:srgbClr val="656565"/>
                </a:solidFill>
              </a:rPr>
              <a:t> </a:t>
            </a:r>
          </a:p>
          <a:p>
            <a:pPr marL="0" marR="208290" indent="0">
              <a:lnSpc>
                <a:spcPct val="100000"/>
              </a:lnSpc>
              <a:spcBef>
                <a:spcPts val="0"/>
              </a:spcBef>
              <a:buClr>
                <a:srgbClr val="93C9DF"/>
              </a:buClr>
              <a:buNone/>
            </a:pPr>
            <a:r>
              <a:rPr lang="en-GB" sz="1100" dirty="0" smtClean="0">
                <a:solidFill>
                  <a:srgbClr val="656565"/>
                </a:solidFill>
              </a:rPr>
              <a:t>Diabetes </a:t>
            </a:r>
            <a:r>
              <a:rPr lang="en-GB" sz="1100" dirty="0">
                <a:solidFill>
                  <a:srgbClr val="656565"/>
                </a:solidFill>
              </a:rPr>
              <a:t>is a leading cause of sight loss and a major contributor to kidney failure, heart attack and </a:t>
            </a:r>
            <a:r>
              <a:rPr lang="en-GB" sz="1100" dirty="0" smtClean="0">
                <a:solidFill>
                  <a:srgbClr val="656565"/>
                </a:solidFill>
              </a:rPr>
              <a:t>stroke. </a:t>
            </a:r>
          </a:p>
        </p:txBody>
      </p:sp>
      <p:pic>
        <p:nvPicPr>
          <p:cNvPr id="18" name="Picture 12" descr="Free An Elderly Man Exercising Stock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1" b="16353"/>
          <a:stretch/>
        </p:blipFill>
        <p:spPr bwMode="auto">
          <a:xfrm>
            <a:off x="2973215" y="5114326"/>
            <a:ext cx="2062384" cy="210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Free A Man in Active Wear Exercising Stock Photo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" t="17155" r="-299" b="-5273"/>
          <a:stretch/>
        </p:blipFill>
        <p:spPr bwMode="auto">
          <a:xfrm>
            <a:off x="2973215" y="2720020"/>
            <a:ext cx="2063405" cy="231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 descr="Free Flat Lay Photography of Three Tray of Foods Stock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473" y="4986556"/>
            <a:ext cx="2517056" cy="201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3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496471" y="3168552"/>
            <a:ext cx="1855769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lang="en-GB" sz="1100" dirty="0">
                <a:solidFill>
                  <a:srgbClr val="FFFFFF"/>
                </a:solidFill>
                <a:latin typeface="Verdana"/>
                <a:cs typeface="Verdana"/>
              </a:rPr>
              <a:t>The number of people on a Primary Care Diabetic Disease Register has risen by 60,000 people since 2009, which is a </a:t>
            </a:r>
            <a:r>
              <a:rPr lang="en-GB" sz="1100" b="1" dirty="0">
                <a:solidFill>
                  <a:srgbClr val="FFFFFF"/>
                </a:solidFill>
                <a:latin typeface="Verdana"/>
                <a:cs typeface="Verdana"/>
              </a:rPr>
              <a:t>40% increase in just over ten 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years</a:t>
            </a:r>
            <a:r>
              <a:rPr lang="en-GB" sz="1100" baseline="30000" dirty="0">
                <a:solidFill>
                  <a:schemeClr val="bg1"/>
                </a:solidFill>
              </a:rPr>
              <a:t>7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lang="en-GB" sz="11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395898" y="4642479"/>
            <a:ext cx="2277084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Evidence suggests that, by supporting people to make lifestyle changes, 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over half of type 2 diabetes cases could be 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prevented.</a:t>
            </a:r>
            <a:endParaRPr sz="11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3313505" y="1297508"/>
            <a:ext cx="1782724" cy="2811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</a:pP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</a:pP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Following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referral to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the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All Wales Diabetes Prevention Programme, the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individual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will be invited to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a 30-minute consultation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to discuss: 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</a:pPr>
            <a:endParaRPr lang="en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their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HbA1c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result 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</a:pPr>
            <a:endParaRPr lang="en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risk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factors for T2D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and </a:t>
            </a: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endParaRPr lang="en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benefits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of healthy behaviours in reducing T2D risk. 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407984" y="1229503"/>
            <a:ext cx="2686959" cy="6159222"/>
          </a:xfrm>
          <a:prstGeom prst="roundRect">
            <a:avLst/>
          </a:prstGeom>
          <a:ln w="19050">
            <a:solidFill>
              <a:srgbClr val="40A294"/>
            </a:solidFill>
          </a:ln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20829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100" b="1" dirty="0" smtClean="0">
              <a:solidFill>
                <a:srgbClr val="2F5586"/>
              </a:solidFill>
            </a:endParaRPr>
          </a:p>
          <a:p>
            <a:pPr marL="108000" marR="20829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1100" b="1" dirty="0" smtClean="0">
                <a:solidFill>
                  <a:srgbClr val="2F5586"/>
                </a:solidFill>
              </a:rPr>
              <a:t>Areas</a:t>
            </a:r>
            <a:r>
              <a:rPr lang="en-GB" sz="1100" b="1" spc="-20" dirty="0" smtClean="0">
                <a:solidFill>
                  <a:srgbClr val="2F5586"/>
                </a:solidFill>
              </a:rPr>
              <a:t> </a:t>
            </a:r>
            <a:r>
              <a:rPr lang="en-GB" sz="1100" b="1" dirty="0" smtClean="0">
                <a:solidFill>
                  <a:srgbClr val="2F5586"/>
                </a:solidFill>
              </a:rPr>
              <a:t>for</a:t>
            </a:r>
            <a:r>
              <a:rPr lang="en-GB" sz="1100" b="1" spc="-16" dirty="0" smtClean="0">
                <a:solidFill>
                  <a:srgbClr val="2F5586"/>
                </a:solidFill>
              </a:rPr>
              <a:t> </a:t>
            </a:r>
            <a:r>
              <a:rPr lang="en-GB" sz="1100" b="1" spc="-10" dirty="0" smtClean="0">
                <a:solidFill>
                  <a:srgbClr val="2F5586"/>
                </a:solidFill>
              </a:rPr>
              <a:t>quality </a:t>
            </a:r>
            <a:r>
              <a:rPr lang="en-GB" sz="1100" b="1" dirty="0" smtClean="0">
                <a:solidFill>
                  <a:srgbClr val="2F5586"/>
                </a:solidFill>
              </a:rPr>
              <a:t>improvement</a:t>
            </a:r>
            <a:r>
              <a:rPr lang="en-GB" sz="1100" b="1" spc="-6" dirty="0" smtClean="0">
                <a:solidFill>
                  <a:srgbClr val="2F5586"/>
                </a:solidFill>
              </a:rPr>
              <a:t> </a:t>
            </a:r>
            <a:r>
              <a:rPr lang="en-GB" sz="1100" b="1" dirty="0" smtClean="0">
                <a:solidFill>
                  <a:srgbClr val="2F5586"/>
                </a:solidFill>
              </a:rPr>
              <a:t>activity in</a:t>
            </a:r>
            <a:r>
              <a:rPr lang="en-GB" sz="1100" b="1" spc="-6" dirty="0" smtClean="0">
                <a:solidFill>
                  <a:srgbClr val="2F5586"/>
                </a:solidFill>
              </a:rPr>
              <a:t> </a:t>
            </a:r>
            <a:r>
              <a:rPr lang="en-GB" sz="1100" b="1" spc="-25" dirty="0" smtClean="0">
                <a:solidFill>
                  <a:srgbClr val="2F5586"/>
                </a:solidFill>
              </a:rPr>
              <a:t>primary care</a:t>
            </a:r>
          </a:p>
          <a:p>
            <a:pPr marL="108000" marR="20829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700" b="1" spc="-25" dirty="0" smtClean="0">
              <a:solidFill>
                <a:srgbClr val="2F5586"/>
              </a:solidFill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You and </a:t>
            </a:r>
            <a:r>
              <a:rPr lang="en-GB" sz="1100" b="1" dirty="0">
                <a:solidFill>
                  <a:srgbClr val="656565"/>
                </a:solidFill>
                <a:latin typeface="Verdana"/>
                <a:cs typeface="Verdana"/>
              </a:rPr>
              <a:t>your colleagues can </a:t>
            </a:r>
            <a:r>
              <a:rPr lang="en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help prevent T2D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by:</a:t>
            </a: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9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b="1" dirty="0">
                <a:solidFill>
                  <a:srgbClr val="2F5586"/>
                </a:solidFill>
                <a:latin typeface="Verdana"/>
                <a:cs typeface="Verdana"/>
              </a:rPr>
              <a:t>Recognising</a:t>
            </a:r>
            <a:r>
              <a:rPr lang="en-GB" sz="1100" b="1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the risk factors for developing diabetes e.g. age, ethnicity, family history, experiencing obesity</a:t>
            </a: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endParaRPr lang="en-GB" sz="1100" b="1" dirty="0" smtClean="0">
              <a:solidFill>
                <a:srgbClr val="2F5586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b="1" dirty="0">
                <a:solidFill>
                  <a:srgbClr val="2F5586"/>
                </a:solidFill>
                <a:latin typeface="Verdana"/>
                <a:cs typeface="Verdana"/>
              </a:rPr>
              <a:t>Encouraging</a:t>
            </a:r>
            <a:r>
              <a:rPr lang="en-GB" sz="1100" b="1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people to understand their risk of developing diabetes using </a:t>
            </a:r>
            <a:r>
              <a:rPr lang="en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Diabetes UK’s </a:t>
            </a:r>
            <a:r>
              <a:rPr lang="en-GB" sz="1100" b="1" dirty="0" smtClean="0">
                <a:solidFill>
                  <a:srgbClr val="656565"/>
                </a:solidFill>
                <a:latin typeface="Verdana"/>
                <a:cs typeface="Verdana"/>
                <a:hlinkClick r:id="rId2"/>
              </a:rPr>
              <a:t>‘Know Your Risk’ Tool </a:t>
            </a:r>
            <a:endParaRPr lang="en-GB" sz="1100" b="1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endParaRPr lang="en-GB" sz="1100" b="1" dirty="0">
              <a:solidFill>
                <a:srgbClr val="2F5586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Systematically testing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HbA1c levels in those ‘at risk’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</a:t>
            </a: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Identifying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those with pre-diabetic HbA1c levels (42-47mmol/</a:t>
            </a:r>
            <a:r>
              <a:rPr lang="en-GB" sz="1100" dirty="0" err="1" smtClean="0">
                <a:solidFill>
                  <a:srgbClr val="656565"/>
                </a:solidFill>
                <a:latin typeface="Verdana"/>
                <a:cs typeface="Verdana"/>
              </a:rPr>
              <a:t>mol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) and discussing the result with the individuals</a:t>
            </a: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</a:pP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Referring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to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the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  <a:hlinkClick r:id="rId3"/>
              </a:rPr>
              <a:t>All Wales Diabetes Prevention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  <a:hlinkClick r:id="rId3"/>
              </a:rPr>
              <a:t>Programme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(AWDPP) as per eligibility criteria/ availability</a:t>
            </a: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</a:pP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Signposting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to digital self-management support: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  <a:hlinkClick r:id="rId4"/>
              </a:rPr>
              <a:t>Let’s Prevent Diabetes</a:t>
            </a:r>
            <a:endParaRPr lang="en-GB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pic>
        <p:nvPicPr>
          <p:cNvPr id="2052" name="Picture 4" descr="Free Crop faceless multiethnic interviewer and job seeker going through interview Stock 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74" y="4483983"/>
            <a:ext cx="1782255" cy="118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Free Person in Green Shirt Holding White Printer Paper Stock Ph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74" y="5846398"/>
            <a:ext cx="1782255" cy="11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2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00998"/>
            <a:ext cx="4473575" cy="320729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2001" b="1" spc="-1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References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5B1D3F6D-7E70-9733-0776-A5D910B04739}"/>
              </a:ext>
            </a:extLst>
          </p:cNvPr>
          <p:cNvSpPr txBox="1"/>
          <p:nvPr/>
        </p:nvSpPr>
        <p:spPr>
          <a:xfrm>
            <a:off x="383299" y="1325415"/>
            <a:ext cx="2183130" cy="52270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99700">
              <a:spcBef>
                <a:spcPts val="100"/>
              </a:spcBef>
            </a:pP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1 StatsWales. Adult lifestyles by age and gender 2022-23. </a:t>
            </a:r>
          </a:p>
          <a:p>
            <a:pPr marL="12701" marR="99700">
              <a:spcBef>
                <a:spcPts val="100"/>
              </a:spcBef>
            </a:pPr>
            <a:endParaRPr lang="en-GB" sz="11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2 PHW Observatory (2020). Smoking in Wales</a:t>
            </a:r>
            <a:endParaRPr lang="en-GB" sz="11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endParaRPr lang="en-GB" sz="11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3</a:t>
            </a:r>
            <a:r>
              <a:rPr lang="en-GB" sz="110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Welsh 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Government. National Survey for Wales, 2016-17.</a:t>
            </a:r>
          </a:p>
          <a:p>
            <a:pPr marL="12701" marR="99700">
              <a:spcBef>
                <a:spcPts val="100"/>
              </a:spcBef>
            </a:pPr>
            <a:endParaRPr lang="en-GB" sz="11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4 Smoking in Wales, 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  <a:hlinkClick r:id="rId2"/>
              </a:rPr>
              <a:t>Smoking Toolkit Study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, 2023.</a:t>
            </a:r>
          </a:p>
          <a:p>
            <a:pPr marL="12701" marR="99700">
              <a:spcBef>
                <a:spcPts val="100"/>
              </a:spcBef>
            </a:pPr>
            <a:endParaRPr lang="en-GB" sz="11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5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 Stats Wales. Welsh resident treated smokers who were CO-validated as successfully quitting at 4 weeks, 2019-20.</a:t>
            </a:r>
          </a:p>
          <a:p>
            <a:pPr marL="12701" marR="99700">
              <a:spcBef>
                <a:spcPts val="100"/>
              </a:spcBef>
            </a:pPr>
            <a:endParaRPr lang="en-GB" sz="11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6 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NICE (2010). Public health guideline [PH24]. Alcohol-use disorders: prevention. Available at: 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  <a:hlinkClick r:id="rId3"/>
              </a:rPr>
              <a:t>https://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  <a:hlinkClick r:id="rId3"/>
              </a:rPr>
              <a:t>www.nice.org.uk/guidance/ph24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[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Accessed 19/11/2023].</a:t>
            </a:r>
          </a:p>
          <a:p>
            <a:pPr marL="12701" marR="99700">
              <a:spcBef>
                <a:spcPts val="100"/>
              </a:spcBef>
            </a:pPr>
            <a:endParaRPr lang="en-GB" sz="11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endParaRPr lang="en-GB" sz="1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endParaRPr lang="en-GB"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B1D3F6D-7E70-9733-0776-A5D910B04739}"/>
              </a:ext>
            </a:extLst>
          </p:cNvPr>
          <p:cNvSpPr txBox="1"/>
          <p:nvPr/>
        </p:nvSpPr>
        <p:spPr>
          <a:xfrm>
            <a:off x="2741026" y="1325414"/>
            <a:ext cx="2183130" cy="3760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99700">
              <a:spcBef>
                <a:spcPts val="100"/>
              </a:spcBef>
            </a:pP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7 BMJ Learning. The Importance of Physical Activity Learning Module 1. Available from: 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  <a:hlinkClick r:id="rId4"/>
              </a:rPr>
              <a:t>http://learning.bmj.com/learning/info/getting-started.html 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[Accessed 8/6/2018].</a:t>
            </a:r>
          </a:p>
          <a:p>
            <a:pPr marL="12701" marR="99700">
              <a:spcBef>
                <a:spcPts val="100"/>
              </a:spcBef>
            </a:pPr>
            <a:endParaRPr lang="en-GB" sz="11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8 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PHW (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2023). Diabetes prevalence – trends, risk factors, and 10-year 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projection. 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Available from: 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  <a:hlinkClick r:id="rId5"/>
              </a:rPr>
              <a:t>https://phw.nhs.wales/services-and-teams/observatory/data-and-analysis/diabetes-prevalence-trends-risk-factors-and-10-year-projection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  <a:hlinkClick r:id="rId5"/>
              </a:rPr>
              <a:t>/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   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[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Accessed 17/11/2023].</a:t>
            </a:r>
          </a:p>
          <a:p>
            <a:pPr marL="12701" marR="99700">
              <a:spcBef>
                <a:spcPts val="100"/>
              </a:spcBef>
            </a:pPr>
            <a:endParaRPr lang="en-GB"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731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2">
            <a:extLst>
              <a:ext uri="{FF2B5EF4-FFF2-40B4-BE49-F238E27FC236}">
                <a16:creationId xmlns:a16="http://schemas.microsoft.com/office/drawing/2014/main" id="{9641A347-CD2F-A595-345F-AA2475D82503}"/>
              </a:ext>
            </a:extLst>
          </p:cNvPr>
          <p:cNvSpPr txBox="1"/>
          <p:nvPr/>
        </p:nvSpPr>
        <p:spPr>
          <a:xfrm>
            <a:off x="383298" y="412115"/>
            <a:ext cx="2832513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Verdana"/>
                <a:cs typeface="Verdana"/>
              </a:rPr>
              <a:t>Supporting</a:t>
            </a:r>
            <a:r>
              <a:rPr sz="700" spc="-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FFFFFF"/>
                </a:solidFill>
                <a:latin typeface="Verdana"/>
                <a:cs typeface="Verdana"/>
              </a:rPr>
              <a:t>Healthy</a:t>
            </a:r>
            <a:r>
              <a:rPr sz="700" spc="-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dirty="0" smtClean="0">
                <a:solidFill>
                  <a:srgbClr val="FFFFFF"/>
                </a:solidFill>
                <a:latin typeface="Verdana"/>
                <a:cs typeface="Verdana"/>
              </a:rPr>
              <a:t>Behaviours</a:t>
            </a:r>
            <a:r>
              <a:rPr lang="en-GB" sz="700" spc="-6" dirty="0" smtClean="0">
                <a:solidFill>
                  <a:srgbClr val="FFFFFF"/>
                </a:solidFill>
                <a:latin typeface="Verdana"/>
                <a:cs typeface="Verdana"/>
              </a:rPr>
              <a:t>: A Guide for</a:t>
            </a:r>
            <a:r>
              <a:rPr sz="700" spc="-6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700" dirty="0" smtClean="0">
                <a:solidFill>
                  <a:srgbClr val="FFFFFF"/>
                </a:solidFill>
                <a:latin typeface="Verdana"/>
                <a:cs typeface="Verdana"/>
              </a:rPr>
              <a:t>General Practice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5" name="object 33">
            <a:extLst>
              <a:ext uri="{FF2B5EF4-FFF2-40B4-BE49-F238E27FC236}">
                <a16:creationId xmlns:a16="http://schemas.microsoft.com/office/drawing/2014/main" id="{504E3F64-CC8C-6711-CEA1-E898F351A738}"/>
              </a:ext>
            </a:extLst>
          </p:cNvPr>
          <p:cNvSpPr txBox="1"/>
          <p:nvPr/>
        </p:nvSpPr>
        <p:spPr>
          <a:xfrm>
            <a:off x="4857076" y="276180"/>
            <a:ext cx="901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B11A544A-BA46-02A3-77EB-B649A1CCC217}"/>
              </a:ext>
            </a:extLst>
          </p:cNvPr>
          <p:cNvSpPr txBox="1"/>
          <p:nvPr/>
        </p:nvSpPr>
        <p:spPr>
          <a:xfrm>
            <a:off x="383299" y="1719104"/>
            <a:ext cx="116903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b="1" spc="-10" dirty="0">
                <a:solidFill>
                  <a:srgbClr val="FFFFFF"/>
                </a:solidFill>
                <a:latin typeface="Verdana"/>
                <a:cs typeface="Verdana"/>
              </a:rPr>
              <a:t>Contents</a:t>
            </a:r>
            <a:endParaRPr dirty="0">
              <a:latin typeface="Verdana"/>
              <a:cs typeface="Verdana"/>
            </a:endParaRPr>
          </a:p>
        </p:txBody>
      </p:sp>
      <p:graphicFrame>
        <p:nvGraphicFramePr>
          <p:cNvPr id="37" name="Table 37">
            <a:extLst>
              <a:ext uri="{FF2B5EF4-FFF2-40B4-BE49-F238E27FC236}">
                <a16:creationId xmlns:a16="http://schemas.microsoft.com/office/drawing/2014/main" id="{1E14C575-029E-8F0B-0BFA-D381A7D3C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429380"/>
              </p:ext>
            </p:extLst>
          </p:nvPr>
        </p:nvGraphicFramePr>
        <p:xfrm>
          <a:off x="396001" y="2377793"/>
          <a:ext cx="4443094" cy="3403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9552">
                  <a:extLst>
                    <a:ext uri="{9D8B030D-6E8A-4147-A177-3AD203B41FA5}">
                      <a16:colId xmlns:a16="http://schemas.microsoft.com/office/drawing/2014/main" val="303555296"/>
                    </a:ext>
                  </a:extLst>
                </a:gridCol>
                <a:gridCol w="543542">
                  <a:extLst>
                    <a:ext uri="{9D8B030D-6E8A-4147-A177-3AD203B41FA5}">
                      <a16:colId xmlns:a16="http://schemas.microsoft.com/office/drawing/2014/main" val="471972495"/>
                    </a:ext>
                  </a:extLst>
                </a:gridCol>
              </a:tblGrid>
              <a:tr h="265617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Supporting</a:t>
                      </a:r>
                      <a:r>
                        <a:rPr lang="en-GB" sz="1050" b="1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5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Healthy</a:t>
                      </a:r>
                      <a:r>
                        <a:rPr lang="en-GB" sz="105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5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Behaviours                                        </a:t>
                      </a:r>
                      <a:endParaRPr lang="en-GB" sz="1050" dirty="0"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216087"/>
                  </a:ext>
                </a:extLst>
              </a:tr>
              <a:tr h="132809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spc="-10" baseline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General Practice Workforce Wellbeing</a:t>
                      </a:r>
                      <a:endParaRPr lang="en-GB" sz="1050" b="1" spc="-1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4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904097"/>
                  </a:ext>
                </a:extLst>
              </a:tr>
              <a:tr h="132809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Making</a:t>
                      </a:r>
                      <a:r>
                        <a:rPr lang="en-GB" sz="105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5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Every</a:t>
                      </a:r>
                      <a:r>
                        <a:rPr lang="en-GB" sz="1050" b="1" spc="-5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5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Contact</a:t>
                      </a:r>
                      <a:r>
                        <a:rPr lang="en-GB" sz="1050" b="1" spc="-5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5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Count</a:t>
                      </a:r>
                      <a:r>
                        <a:rPr lang="en-GB" sz="1050" b="1" spc="-5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5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(MECC)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110417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Social Prescribing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7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022310"/>
                  </a:ext>
                </a:extLst>
              </a:tr>
              <a:tr h="271274"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r>
                        <a:rPr lang="en-GB" sz="105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Smoking                                                                                 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2"/>
                        </a:lnSpc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986398"/>
                  </a:ext>
                </a:extLst>
              </a:tr>
              <a:tr h="271274"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r>
                        <a:rPr lang="en-GB" sz="105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Alcohol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2"/>
                        </a:lnSpc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33009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Healthy </a:t>
                      </a:r>
                      <a:r>
                        <a:rPr lang="en-GB" sz="105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Weight</a:t>
                      </a:r>
                      <a:endParaRPr lang="en-GB" sz="1050" dirty="0"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13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540856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Physical </a:t>
                      </a:r>
                      <a:r>
                        <a:rPr lang="en-GB" sz="105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Activity</a:t>
                      </a:r>
                      <a:endParaRPr lang="en-GB" sz="1050" dirty="0"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15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081073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Preventing Type</a:t>
                      </a:r>
                      <a:r>
                        <a:rPr lang="en-GB" sz="1050" b="1" baseline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5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lang="en-GB" sz="1050" b="1" spc="-2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5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Diabetes</a:t>
                      </a:r>
                      <a:endParaRPr lang="en-GB" sz="1050" dirty="0"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17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013938"/>
                  </a:ext>
                </a:extLst>
              </a:tr>
              <a:tr h="344839"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r>
                        <a:rPr lang="en-GB" sz="105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References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2"/>
                        </a:lnSpc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72855"/>
                  </a:ext>
                </a:extLst>
              </a:tr>
              <a:tr h="363059"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494561"/>
                  </a:ext>
                </a:extLst>
              </a:tr>
              <a:tr h="363059"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770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5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A0099F21-3502-1D38-48F1-84BF5826606E}"/>
              </a:ext>
            </a:extLst>
          </p:cNvPr>
          <p:cNvSpPr txBox="1"/>
          <p:nvPr/>
        </p:nvSpPr>
        <p:spPr>
          <a:xfrm>
            <a:off x="1823925" y="2923897"/>
            <a:ext cx="2007870" cy="271869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1"/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Published: February </a:t>
            </a:r>
            <a:r>
              <a:rPr lang="en-GB" sz="1000" dirty="0" smtClean="0">
                <a:solidFill>
                  <a:schemeClr val="bg1"/>
                </a:solidFill>
                <a:latin typeface="Verdana"/>
                <a:cs typeface="Verdana"/>
              </a:rPr>
              <a:t>2024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1" name="Picture 10" descr="A colorful pixelated logo&#10;&#10;Description automatically generated with medium confidence">
            <a:extLst>
              <a:ext uri="{FF2B5EF4-FFF2-40B4-BE49-F238E27FC236}">
                <a16:creationId xmlns:a16="http://schemas.microsoft.com/office/drawing/2014/main" id="{FE506560-FD0D-B683-1382-8F830EE41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08" y="6801279"/>
            <a:ext cx="2673350" cy="59233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D3CC008-968E-B8B0-C2FC-17D412285889}"/>
              </a:ext>
            </a:extLst>
          </p:cNvPr>
          <p:cNvSpPr/>
          <p:nvPr/>
        </p:nvSpPr>
        <p:spPr>
          <a:xfrm>
            <a:off x="1624227" y="2923897"/>
            <a:ext cx="2296633" cy="414669"/>
          </a:xfrm>
          <a:prstGeom prst="roundRect">
            <a:avLst>
              <a:gd name="adj" fmla="val 572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12" y="6711806"/>
            <a:ext cx="771277" cy="771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56" y="6711807"/>
            <a:ext cx="771276" cy="7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16515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dirty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Supporting Healthy Behaviours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3300" y="1352846"/>
            <a:ext cx="23424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1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2"/>
              </a:rPr>
              <a:t>A Healthier Wales </a:t>
            </a:r>
            <a:r>
              <a:rPr lang="en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highlighted </a:t>
            </a:r>
            <a:r>
              <a:rPr lang="en-GB" sz="1100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need for a shift towards greater prevention and early </a:t>
            </a:r>
            <a:r>
              <a:rPr lang="en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intervention</a:t>
            </a:r>
            <a:r>
              <a:rPr lang="en-GB" sz="1100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n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</a:t>
            </a:r>
            <a:r>
              <a:rPr lang="en-GB" sz="1100" spc="-6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improve people’s</a:t>
            </a:r>
            <a:r>
              <a:rPr lang="en-GB" sz="1100" spc="-6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health </a:t>
            </a:r>
            <a:r>
              <a:rPr lang="en-GB" sz="1100" spc="-25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 </a:t>
            </a:r>
            <a:r>
              <a:rPr lang="en-GB" sz="1100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wellbeing, and support </a:t>
            </a:r>
            <a:r>
              <a:rPr lang="en-GB" sz="1100" spc="-25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 </a:t>
            </a:r>
            <a:r>
              <a:rPr lang="en-GB" sz="1100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sustainability</a:t>
            </a:r>
            <a:r>
              <a:rPr lang="en-GB" sz="1100" spc="-6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 our health </a:t>
            </a:r>
            <a:r>
              <a:rPr lang="en-GB" sz="1100" spc="-25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 </a:t>
            </a:r>
            <a:r>
              <a:rPr lang="en-GB" sz="1100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care </a:t>
            </a:r>
            <a:r>
              <a:rPr lang="en-GB" sz="1100" spc="-10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system.</a:t>
            </a:r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>
              <a:spcAft>
                <a:spcPts val="0"/>
              </a:spcAft>
            </a:pPr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6935" y="2749305"/>
            <a:ext cx="1510538" cy="1915659"/>
            <a:chOff x="447508" y="2947597"/>
            <a:chExt cx="2238157" cy="1136844"/>
          </a:xfrm>
          <a:solidFill>
            <a:srgbClr val="F2682E"/>
          </a:solidFill>
        </p:grpSpPr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36E5B8E7-F5E1-E688-B9CF-EBE6DA70556E}"/>
                </a:ext>
              </a:extLst>
            </p:cNvPr>
            <p:cNvSpPr/>
            <p:nvPr/>
          </p:nvSpPr>
          <p:spPr>
            <a:xfrm>
              <a:off x="447508" y="2947597"/>
              <a:ext cx="2238157" cy="1136844"/>
            </a:xfrm>
            <a:custGeom>
              <a:avLst/>
              <a:gdLst/>
              <a:ahLst/>
              <a:cxnLst/>
              <a:rect l="l" t="t" r="r" b="b"/>
              <a:pathLst>
                <a:path w="2160270" h="1329054">
                  <a:moveTo>
                    <a:pt x="2087994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256969"/>
                  </a:lnTo>
                  <a:lnTo>
                    <a:pt x="5657" y="1284994"/>
                  </a:lnTo>
                  <a:lnTo>
                    <a:pt x="21086" y="1307879"/>
                  </a:lnTo>
                  <a:lnTo>
                    <a:pt x="43971" y="1323308"/>
                  </a:lnTo>
                  <a:lnTo>
                    <a:pt x="71996" y="1328966"/>
                  </a:lnTo>
                  <a:lnTo>
                    <a:pt x="2087994" y="1328966"/>
                  </a:lnTo>
                  <a:lnTo>
                    <a:pt x="2116019" y="1323308"/>
                  </a:lnTo>
                  <a:lnTo>
                    <a:pt x="2138903" y="1307879"/>
                  </a:lnTo>
                  <a:lnTo>
                    <a:pt x="2154332" y="1284994"/>
                  </a:lnTo>
                  <a:lnTo>
                    <a:pt x="2159990" y="1256969"/>
                  </a:lnTo>
                  <a:lnTo>
                    <a:pt x="2159990" y="71996"/>
                  </a:lnTo>
                  <a:lnTo>
                    <a:pt x="2154332" y="43971"/>
                  </a:lnTo>
                  <a:lnTo>
                    <a:pt x="2138903" y="21086"/>
                  </a:lnTo>
                  <a:lnTo>
                    <a:pt x="2116019" y="5657"/>
                  </a:lnTo>
                  <a:lnTo>
                    <a:pt x="208799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Rectangle 2"/>
            <p:cNvSpPr/>
            <p:nvPr/>
          </p:nvSpPr>
          <p:spPr>
            <a:xfrm>
              <a:off x="464190" y="3031095"/>
              <a:ext cx="2221475" cy="95890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1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hlinkClick r:id="rId3"/>
                </a:rPr>
                <a:t>Wellbeing of Wales (2023) </a:t>
              </a:r>
              <a:r>
                <a:rPr lang="en-GB" sz="11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reported around </a:t>
              </a:r>
              <a:r>
                <a:rPr lang="en-GB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two thirds of avoidable deaths were attributed to preventable </a:t>
              </a:r>
              <a:r>
                <a:rPr lang="en-GB" sz="11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conditions</a:t>
              </a:r>
              <a:endParaRPr lang="en-GB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4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2935524" y="1369439"/>
            <a:ext cx="2254971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marR="206386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Opportunities to 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initiate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behaviour</a:t>
            </a:r>
            <a:r>
              <a:rPr lang="en-GB" sz="1100" spc="-25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change</a:t>
            </a:r>
            <a:r>
              <a:rPr lang="en-GB" sz="1100" spc="-25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conversations, and empower people to make healthier</a:t>
            </a:r>
            <a:endParaRPr lang="en-GB" sz="1100" dirty="0">
              <a:solidFill>
                <a:srgbClr val="6D6E71"/>
              </a:solidFill>
              <a:latin typeface="Verdana"/>
              <a:cs typeface="Verdana"/>
            </a:endParaRPr>
          </a:p>
          <a:p>
            <a:pPr marL="12701" marR="206386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choices,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are 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plentiful through the high number of contacts between the public and primary care services.</a:t>
            </a:r>
            <a:endParaRPr lang="en-GB" sz="1100" dirty="0">
              <a:solidFill>
                <a:srgbClr val="6D6E71"/>
              </a:solidFill>
              <a:latin typeface="Verdana"/>
              <a:cs typeface="Verdana"/>
            </a:endParaRPr>
          </a:p>
        </p:txBody>
      </p:sp>
      <p:pic>
        <p:nvPicPr>
          <p:cNvPr id="1026" name="Picture 2" descr="Free Two Women and Boy Toasting with Glasses of Juice During Dinner Stock Phot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7"/>
          <a:stretch/>
        </p:blipFill>
        <p:spPr bwMode="auto">
          <a:xfrm>
            <a:off x="2167847" y="2922524"/>
            <a:ext cx="2867752" cy="176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431677" y="4861645"/>
            <a:ext cx="4588091" cy="2460248"/>
          </a:xfrm>
          <a:prstGeom prst="roundRect">
            <a:avLst/>
          </a:prstGeom>
          <a:ln w="19050">
            <a:solidFill>
              <a:srgbClr val="F43882"/>
            </a:solidFill>
          </a:ln>
        </p:spPr>
        <p:txBody>
          <a:bodyPr vert="horz" wrap="square" lIns="108000" tIns="12700" rIns="7200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lang="en-GB" sz="1100" b="1" dirty="0">
                <a:solidFill>
                  <a:srgbClr val="2F5586"/>
                </a:solidFill>
                <a:latin typeface="Verdana"/>
                <a:cs typeface="Verdana"/>
              </a:rPr>
              <a:t>Areas for quality improvement </a:t>
            </a: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in primary care:</a:t>
            </a:r>
          </a:p>
          <a:p>
            <a:pPr marL="38102" marR="30482">
              <a:spcBef>
                <a:spcPts val="100"/>
              </a:spcBef>
            </a:pPr>
            <a:endParaRPr lang="en-GB" sz="500" b="1" dirty="0">
              <a:solidFill>
                <a:srgbClr val="2F5586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Improve the </a:t>
            </a: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identification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of people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who require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support with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adopting healthy behaviours</a:t>
            </a:r>
          </a:p>
          <a:p>
            <a:pPr marL="38102" marR="30482">
              <a:spcBef>
                <a:spcPts val="100"/>
              </a:spcBef>
              <a:buClr>
                <a:srgbClr val="23A7B5"/>
              </a:buClr>
            </a:pPr>
            <a:endParaRPr lang="en-GB" sz="1100" dirty="0">
              <a:solidFill>
                <a:srgbClr val="6D6E71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Improve the </a:t>
            </a: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recording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of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assessments and the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action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taken to support people to adopt healthy behaviours</a:t>
            </a:r>
          </a:p>
          <a:p>
            <a:pPr marL="38102" marR="30482">
              <a:spcBef>
                <a:spcPts val="100"/>
              </a:spcBef>
              <a:buClr>
                <a:srgbClr val="23A7B5"/>
              </a:buClr>
            </a:pPr>
            <a:endParaRPr lang="en-GB" sz="1100" dirty="0">
              <a:solidFill>
                <a:srgbClr val="6D6E71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Optimise </a:t>
            </a:r>
            <a:r>
              <a:rPr lang="en-GB" sz="1100" b="1" dirty="0">
                <a:solidFill>
                  <a:srgbClr val="2F5586"/>
                </a:solidFill>
                <a:latin typeface="Verdana"/>
                <a:cs typeface="Verdana"/>
              </a:rPr>
              <a:t>r</a:t>
            </a: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eferrals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 for people who require support with healthy behaviours,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where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available and appropriate</a:t>
            </a:r>
          </a:p>
          <a:p>
            <a:pPr marL="38102" marR="30482">
              <a:spcBef>
                <a:spcPts val="100"/>
              </a:spcBef>
              <a:buClr>
                <a:srgbClr val="23A7B5"/>
              </a:buClr>
            </a:pPr>
            <a:endParaRPr lang="en-GB" sz="1100" dirty="0">
              <a:solidFill>
                <a:srgbClr val="6D6E71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Review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 skills/service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gaps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to support people to adopt healthy behaviours and take action to address gaps. </a:t>
            </a:r>
            <a:endParaRPr lang="en-GB" sz="1100" dirty="0">
              <a:solidFill>
                <a:srgbClr val="6D6E7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758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431334" y="863960"/>
            <a:ext cx="2098623" cy="29418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Primary Care Workforce Wellbeing</a:t>
            </a:r>
          </a:p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endParaRPr lang="en-GB" sz="900" b="1" dirty="0">
              <a:solidFill>
                <a:srgbClr val="2F5586"/>
              </a:solidFill>
              <a:latin typeface="Verdana"/>
              <a:cs typeface="Verdana"/>
            </a:endParaRPr>
          </a:p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The need to adopt and/or maintain healthy</a:t>
            </a:r>
            <a:r>
              <a:rPr lang="en-GB" sz="1100" spc="-20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behaviours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spc="-25" dirty="0" smtClean="0">
                <a:solidFill>
                  <a:srgbClr val="6D6E71"/>
                </a:solidFill>
                <a:latin typeface="Verdana"/>
                <a:cs typeface="Verdana"/>
              </a:rPr>
              <a:t>is relevant to us all and we can all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consider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 how best to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incorporate healthy behaviours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spc="-20" dirty="0">
                <a:solidFill>
                  <a:srgbClr val="6D6E71"/>
                </a:solidFill>
                <a:latin typeface="Verdana"/>
                <a:cs typeface="Verdana"/>
              </a:rPr>
              <a:t>into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our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lives. </a:t>
            </a:r>
          </a:p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endParaRPr lang="en-GB" sz="1100" spc="-6" dirty="0">
              <a:solidFill>
                <a:srgbClr val="6D6E71"/>
              </a:solidFill>
              <a:latin typeface="Verdana"/>
              <a:cs typeface="Verdana"/>
            </a:endParaRPr>
          </a:p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The health and wellbeing of 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NHS Staff is 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also a 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key factor that underpins performance at work, engagement within the workplace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, recruitment and retention 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and sickness 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absence levels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.</a:t>
            </a:r>
            <a:endParaRPr lang="en-GB" sz="1100" dirty="0">
              <a:latin typeface="Verdana"/>
              <a:cs typeface="Verdana"/>
            </a:endParaRPr>
          </a:p>
        </p:txBody>
      </p:sp>
      <p:pic>
        <p:nvPicPr>
          <p:cNvPr id="1028" name="Picture 4" descr="Free Person Wearing Scrub Suit with Paper Heart in the Pocket Stock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8"/>
          <a:stretch/>
        </p:blipFill>
        <p:spPr bwMode="auto">
          <a:xfrm>
            <a:off x="2831854" y="863961"/>
            <a:ext cx="2135562" cy="286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13" b="99223" l="9963" r="89758"/>
                    </a14:imgEffect>
                  </a14:imgLayer>
                </a14:imgProps>
              </a:ext>
            </a:extLst>
          </a:blip>
          <a:srcRect l="9431" r="10573"/>
          <a:stretch/>
        </p:blipFill>
        <p:spPr>
          <a:xfrm>
            <a:off x="65848" y="4391057"/>
            <a:ext cx="3245763" cy="29164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875" y="7226162"/>
            <a:ext cx="2794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  <a:hlinkClick r:id="rId5"/>
              </a:rPr>
              <a:t>Our Wellbeing Matters, HEIW</a:t>
            </a:r>
            <a:endParaRPr lang="en-GB" dirty="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402820" y="3832670"/>
            <a:ext cx="4721732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For yourself and colleagues, it is therefore beneficial to be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 aware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of,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and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take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spc="-25" dirty="0">
                <a:solidFill>
                  <a:srgbClr val="6D6E71"/>
                </a:solidFill>
                <a:latin typeface="Verdana"/>
                <a:cs typeface="Verdana"/>
              </a:rPr>
              <a:t>up </a:t>
            </a:r>
            <a:r>
              <a:rPr lang="en-GB" sz="1100" spc="-25" dirty="0" smtClean="0">
                <a:solidFill>
                  <a:srgbClr val="6D6E71"/>
                </a:solidFill>
                <a:latin typeface="Verdana"/>
                <a:cs typeface="Verdana"/>
              </a:rPr>
              <a:t>relevant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resources, outlined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in this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document, 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to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support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your own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health </a:t>
            </a:r>
            <a:r>
              <a:rPr lang="en-GB" sz="1100" spc="-25" dirty="0">
                <a:solidFill>
                  <a:srgbClr val="6D6E71"/>
                </a:solidFill>
                <a:latin typeface="Verdana"/>
                <a:cs typeface="Verdana"/>
              </a:rPr>
              <a:t>and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wellbeing.</a:t>
            </a:r>
          </a:p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endParaRPr lang="en-GB" sz="1100" dirty="0">
              <a:solidFill>
                <a:srgbClr val="6D6E71"/>
              </a:solidFill>
              <a:latin typeface="Verdana"/>
              <a:cs typeface="Verdana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3186321" y="4704704"/>
            <a:ext cx="1898483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HEIW’s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  <a:hlinkClick r:id="rId6"/>
              </a:rPr>
              <a:t>Our Wellbeing Matters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 links together a range of resources the workforce can use to support their wellbeing, and the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  <a:hlinkClick r:id="rId7"/>
              </a:rPr>
              <a:t>Healthy Working Wales Digital Service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 aims to support and encourage employers to create healthy working environments and take action to improve the health and wellbeing of their staff. </a:t>
            </a:r>
            <a:endParaRPr lang="en-GB" sz="11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993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16515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dirty="0" smtClean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Making Every Contact Count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396003" y="1325271"/>
            <a:ext cx="2186305" cy="3723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73664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Making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Every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Contact 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Count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(MECC)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is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an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approach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spc="-25" dirty="0">
                <a:solidFill>
                  <a:srgbClr val="6D6E71"/>
                </a:solidFill>
                <a:latin typeface="Verdana"/>
                <a:cs typeface="Verdana"/>
              </a:rPr>
              <a:t>to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behaviour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change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that 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utilises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the millions</a:t>
            </a:r>
            <a:r>
              <a:rPr lang="en-GB" sz="1100" spc="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of</a:t>
            </a:r>
            <a:r>
              <a:rPr lang="en-GB" sz="1100" spc="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day-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to-</a:t>
            </a:r>
            <a:r>
              <a:rPr lang="en-GB" sz="1100" spc="-25" dirty="0">
                <a:solidFill>
                  <a:srgbClr val="6D6E71"/>
                </a:solidFill>
                <a:latin typeface="Verdana"/>
                <a:cs typeface="Verdana"/>
              </a:rPr>
              <a:t>day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interactions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between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people to support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individuals </a:t>
            </a:r>
            <a:r>
              <a:rPr lang="en-GB" sz="1100" spc="-25" dirty="0">
                <a:solidFill>
                  <a:srgbClr val="6D6E71"/>
                </a:solidFill>
                <a:latin typeface="Verdana"/>
                <a:cs typeface="Verdana"/>
              </a:rPr>
              <a:t>in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making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positive changes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to 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their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health</a:t>
            </a:r>
            <a:r>
              <a:rPr lang="en-GB" sz="1100" spc="-1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spc="-25" dirty="0" smtClean="0">
                <a:solidFill>
                  <a:srgbClr val="6D6E71"/>
                </a:solidFill>
                <a:latin typeface="Verdana"/>
                <a:cs typeface="Verdana"/>
              </a:rPr>
              <a:t>and 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wellbeing.</a:t>
            </a:r>
          </a:p>
          <a:p>
            <a:pPr marL="0" marR="73664" indent="0">
              <a:lnSpc>
                <a:spcPct val="100000"/>
              </a:lnSpc>
              <a:spcBef>
                <a:spcPts val="100"/>
              </a:spcBef>
              <a:buNone/>
            </a:pPr>
            <a:endParaRPr lang="en-GB" sz="1100" dirty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en-GB" sz="1100" b="1" dirty="0" smtClean="0">
                <a:solidFill>
                  <a:srgbClr val="2F5586"/>
                </a:solidFill>
              </a:rPr>
              <a:t>What </a:t>
            </a:r>
            <a:r>
              <a:rPr lang="en-GB" sz="1100" b="1" dirty="0">
                <a:solidFill>
                  <a:srgbClr val="2F5586"/>
                </a:solidFill>
              </a:rPr>
              <a:t>is MECC</a:t>
            </a:r>
            <a:r>
              <a:rPr lang="en-GB" sz="1100" b="1" dirty="0" smtClean="0">
                <a:solidFill>
                  <a:srgbClr val="2F5586"/>
                </a:solidFill>
              </a:rPr>
              <a:t>?</a:t>
            </a:r>
          </a:p>
          <a:p>
            <a:pPr marL="0" indent="0">
              <a:buNone/>
            </a:pPr>
            <a:endParaRPr lang="en-GB" sz="800" dirty="0">
              <a:solidFill>
                <a:srgbClr val="2F558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100" dirty="0" smtClean="0">
                <a:solidFill>
                  <a:srgbClr val="6D6E71"/>
                </a:solidFill>
              </a:rPr>
              <a:t>MECC aims </a:t>
            </a:r>
            <a:r>
              <a:rPr lang="en-GB" sz="1100" dirty="0">
                <a:solidFill>
                  <a:srgbClr val="6D6E71"/>
                </a:solidFill>
              </a:rPr>
              <a:t>to empower </a:t>
            </a:r>
            <a:r>
              <a:rPr lang="en-GB" sz="1100" dirty="0" smtClean="0">
                <a:solidFill>
                  <a:srgbClr val="6D6E71"/>
                </a:solidFill>
              </a:rPr>
              <a:t>all staff interacting with people, </a:t>
            </a:r>
            <a:r>
              <a:rPr lang="en-GB" sz="1100" dirty="0">
                <a:solidFill>
                  <a:srgbClr val="6D6E71"/>
                </a:solidFill>
              </a:rPr>
              <a:t>to recognise </a:t>
            </a:r>
            <a:r>
              <a:rPr lang="en-GB" sz="1100" dirty="0" smtClean="0">
                <a:solidFill>
                  <a:srgbClr val="6D6E71"/>
                </a:solidFill>
              </a:rPr>
              <a:t>the opportunities </a:t>
            </a:r>
            <a:r>
              <a:rPr lang="en-GB" sz="1100" dirty="0">
                <a:solidFill>
                  <a:srgbClr val="6D6E71"/>
                </a:solidFill>
              </a:rPr>
              <a:t>they </a:t>
            </a:r>
            <a:r>
              <a:rPr lang="en-GB" sz="1100" dirty="0" smtClean="0">
                <a:solidFill>
                  <a:srgbClr val="6D6E71"/>
                </a:solidFill>
              </a:rPr>
              <a:t>have to promote </a:t>
            </a:r>
            <a:r>
              <a:rPr lang="en-GB" sz="1100" dirty="0">
                <a:solidFill>
                  <a:srgbClr val="6D6E71"/>
                </a:solidFill>
              </a:rPr>
              <a:t>healthy lifestyles, </a:t>
            </a:r>
            <a:r>
              <a:rPr lang="en-GB" sz="1100" dirty="0" smtClean="0">
                <a:solidFill>
                  <a:srgbClr val="6D6E71"/>
                </a:solidFill>
              </a:rPr>
              <a:t>support </a:t>
            </a:r>
            <a:r>
              <a:rPr lang="en-GB" sz="1100" dirty="0">
                <a:solidFill>
                  <a:srgbClr val="6D6E71"/>
                </a:solidFill>
              </a:rPr>
              <a:t>behaviour change and </a:t>
            </a:r>
            <a:r>
              <a:rPr lang="en-GB" sz="1100" dirty="0" smtClean="0">
                <a:solidFill>
                  <a:srgbClr val="6D6E71"/>
                </a:solidFill>
              </a:rPr>
              <a:t>contribute </a:t>
            </a:r>
            <a:r>
              <a:rPr lang="en-GB" sz="1100" dirty="0">
                <a:solidFill>
                  <a:srgbClr val="6D6E71"/>
                </a:solidFill>
              </a:rPr>
              <a:t>to reducing the risk </a:t>
            </a:r>
            <a:r>
              <a:rPr lang="en-GB" sz="1100" dirty="0" smtClean="0">
                <a:solidFill>
                  <a:srgbClr val="6D6E71"/>
                </a:solidFill>
              </a:rPr>
              <a:t>of developing a long term condition.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sz="1100" dirty="0" smtClean="0">
              <a:solidFill>
                <a:srgbClr val="6D6E7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dirty="0">
              <a:solidFill>
                <a:srgbClr val="6D6E71"/>
              </a:solidFill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/>
          <p:nvPr/>
        </p:nvSpPr>
        <p:spPr>
          <a:xfrm>
            <a:off x="2788896" y="4453956"/>
            <a:ext cx="2246703" cy="2634696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MECC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is </a:t>
            </a:r>
            <a:r>
              <a:rPr lang="en-GB" sz="1100" u="sng" dirty="0">
                <a:solidFill>
                  <a:srgbClr val="656565"/>
                </a:solidFill>
                <a:latin typeface="Verdana"/>
                <a:cs typeface="Verdana"/>
              </a:rPr>
              <a:t>not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 about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:</a:t>
            </a:r>
          </a:p>
          <a:p>
            <a:pPr marL="38102" marR="30482">
              <a:spcBef>
                <a:spcPts val="100"/>
              </a:spcBef>
            </a:pPr>
            <a:endParaRPr lang="en-GB" sz="5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adding another job to already busy working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days</a:t>
            </a:r>
          </a:p>
          <a:p>
            <a:pPr marL="38102" marR="30482">
              <a:spcBef>
                <a:spcPts val="100"/>
              </a:spcBef>
              <a:buClr>
                <a:srgbClr val="23A7B5"/>
              </a:buClr>
            </a:pP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becoming  a specialist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or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expert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in certain lifestyle areas </a:t>
            </a:r>
            <a:endParaRPr lang="en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38102" marR="30482">
              <a:spcBef>
                <a:spcPts val="100"/>
              </a:spcBef>
              <a:buClr>
                <a:srgbClr val="23A7B5"/>
              </a:buClr>
            </a:pP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becoming a counsellor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or providing ongoing support to particular individuals </a:t>
            </a:r>
            <a:endParaRPr lang="en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38102" marR="30482">
              <a:spcBef>
                <a:spcPts val="100"/>
              </a:spcBef>
              <a:buClr>
                <a:srgbClr val="23A7B5"/>
              </a:buClr>
            </a:pP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telling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somebody what to do and how to live their life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.</a:t>
            </a: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4356CB59-CA79-FC01-6FF8-EF9AD7A5CF4D}"/>
              </a:ext>
            </a:extLst>
          </p:cNvPr>
          <p:cNvSpPr/>
          <p:nvPr/>
        </p:nvSpPr>
        <p:spPr>
          <a:xfrm>
            <a:off x="2761181" y="1321010"/>
            <a:ext cx="2280982" cy="3046477"/>
          </a:xfrm>
          <a:custGeom>
            <a:avLst/>
            <a:gdLst/>
            <a:ahLst/>
            <a:cxnLst/>
            <a:rect l="l" t="t" r="r" b="b"/>
            <a:pathLst>
              <a:path w="2160270" h="102616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953998"/>
                </a:lnTo>
                <a:lnTo>
                  <a:pt x="5657" y="982025"/>
                </a:lnTo>
                <a:lnTo>
                  <a:pt x="21086" y="1004914"/>
                </a:lnTo>
                <a:lnTo>
                  <a:pt x="43971" y="1020347"/>
                </a:lnTo>
                <a:lnTo>
                  <a:pt x="71996" y="1026007"/>
                </a:lnTo>
                <a:lnTo>
                  <a:pt x="2087994" y="1026007"/>
                </a:lnTo>
                <a:lnTo>
                  <a:pt x="2116019" y="1020347"/>
                </a:lnTo>
                <a:lnTo>
                  <a:pt x="2138903" y="1004914"/>
                </a:lnTo>
                <a:lnTo>
                  <a:pt x="2154332" y="982025"/>
                </a:lnTo>
                <a:lnTo>
                  <a:pt x="2159990" y="953998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40A29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2945219" y="1407479"/>
            <a:ext cx="1911656" cy="28751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100" dirty="0" smtClean="0">
                <a:solidFill>
                  <a:schemeClr val="bg1"/>
                </a:solidFill>
              </a:rPr>
              <a:t>MECC is about: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sz="5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GB" sz="1100" b="1" dirty="0" smtClean="0">
                <a:solidFill>
                  <a:schemeClr val="bg1"/>
                </a:solidFill>
              </a:rPr>
              <a:t>Identifying</a:t>
            </a:r>
            <a:r>
              <a:rPr lang="en-GB" sz="1100" dirty="0" smtClean="0">
                <a:solidFill>
                  <a:schemeClr val="bg1"/>
                </a:solidFill>
              </a:rPr>
              <a:t> opportunities to raise the issue of health behaviours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sz="11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GB" sz="1100" b="1" dirty="0" smtClean="0">
                <a:solidFill>
                  <a:schemeClr val="bg1"/>
                </a:solidFill>
              </a:rPr>
              <a:t>Communicating</a:t>
            </a:r>
            <a:r>
              <a:rPr lang="en-GB" sz="1100" dirty="0" smtClean="0">
                <a:solidFill>
                  <a:schemeClr val="bg1"/>
                </a:solidFill>
              </a:rPr>
              <a:t> in a supportive, non directive manner to help motivate individuals to think about making a behaviour change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sz="11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GB" sz="1100" b="1" dirty="0" smtClean="0">
                <a:solidFill>
                  <a:schemeClr val="bg1"/>
                </a:solidFill>
              </a:rPr>
              <a:t>Signposting/referring </a:t>
            </a:r>
            <a:r>
              <a:rPr lang="en-GB" sz="1100" dirty="0" smtClean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individuals </a:t>
            </a:r>
            <a:r>
              <a:rPr lang="en-GB" sz="1100" dirty="0" smtClean="0">
                <a:solidFill>
                  <a:schemeClr val="bg1"/>
                </a:solidFill>
              </a:rPr>
              <a:t>to further information and support</a:t>
            </a:r>
            <a:endParaRPr lang="en-GB" dirty="0">
              <a:solidFill>
                <a:srgbClr val="6D6E7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4" y="4772691"/>
            <a:ext cx="2392893" cy="651340"/>
          </a:xfrm>
          <a:prstGeom prst="rect">
            <a:avLst/>
          </a:prstGeom>
        </p:spPr>
      </p:pic>
      <p:pic>
        <p:nvPicPr>
          <p:cNvPr id="12" name="Picture 11" descr="Free Woman in White Suit with Stethoscope Talking to a Person Stock Phot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4" y="5600700"/>
            <a:ext cx="2174063" cy="1401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0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78164" y="1064159"/>
            <a:ext cx="2244899" cy="30399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0" marR="212101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Training</a:t>
            </a:r>
            <a:r>
              <a:rPr lang="en-GB" sz="1100" spc="-1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resources</a:t>
            </a:r>
            <a:r>
              <a:rPr lang="en-GB" sz="1100" spc="-1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for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 staff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are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a key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element of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a </a:t>
            </a:r>
            <a:r>
              <a:rPr lang="en-GB" sz="1100" spc="-20" dirty="0">
                <a:solidFill>
                  <a:srgbClr val="6D6E71"/>
                </a:solidFill>
                <a:latin typeface="Verdana"/>
                <a:cs typeface="Verdana"/>
              </a:rPr>
              <a:t>MECC 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programme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.</a:t>
            </a:r>
          </a:p>
          <a:p>
            <a:pPr marL="0" marR="212101" indent="0">
              <a:lnSpc>
                <a:spcPct val="100000"/>
              </a:lnSpc>
              <a:spcBef>
                <a:spcPts val="100"/>
              </a:spcBef>
              <a:buNone/>
            </a:pPr>
            <a:endParaRPr lang="en-GB" sz="1100" spc="-10" dirty="0">
              <a:solidFill>
                <a:srgbClr val="6D6E71"/>
              </a:solidFill>
              <a:latin typeface="Verdana"/>
              <a:cs typeface="Verdana"/>
            </a:endParaRPr>
          </a:p>
          <a:p>
            <a:pPr marL="0" marR="212101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The </a:t>
            </a:r>
            <a:r>
              <a:rPr lang="en-GB" sz="1100" dirty="0">
                <a:solidFill>
                  <a:srgbClr val="FF0000"/>
                </a:solidFill>
                <a:latin typeface="Verdana"/>
                <a:cs typeface="Verdana"/>
                <a:hlinkClick r:id="rId2"/>
              </a:rPr>
              <a:t>Making Every Contact  Count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website</a:t>
            </a:r>
            <a:r>
              <a:rPr lang="en-GB" sz="11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provides access to training on the</a:t>
            </a:r>
          </a:p>
          <a:p>
            <a:pPr marL="0" marR="212101" indent="0">
              <a:lnSpc>
                <a:spcPct val="100000"/>
              </a:lnSpc>
              <a:spcBef>
                <a:spcPts val="100"/>
              </a:spcBef>
              <a:buNone/>
            </a:pPr>
            <a:r>
              <a:rPr sz="1100" dirty="0" smtClean="0">
                <a:solidFill>
                  <a:srgbClr val="6D6E71"/>
                </a:solidFill>
                <a:latin typeface="Verdana"/>
                <a:cs typeface="Verdana"/>
              </a:rPr>
              <a:t>skills </a:t>
            </a:r>
            <a:r>
              <a:rPr sz="1100" spc="-25" dirty="0">
                <a:solidFill>
                  <a:srgbClr val="6D6E71"/>
                </a:solidFill>
                <a:latin typeface="Verdana"/>
                <a:cs typeface="Verdana"/>
              </a:rPr>
              <a:t>and </a:t>
            </a:r>
            <a:r>
              <a:rPr sz="1100" dirty="0">
                <a:solidFill>
                  <a:srgbClr val="6D6E71"/>
                </a:solidFill>
                <a:latin typeface="Verdana"/>
                <a:cs typeface="Verdana"/>
              </a:rPr>
              <a:t>knowledge needed to </a:t>
            </a:r>
            <a:r>
              <a:rPr sz="1100" spc="-20" dirty="0" smtClean="0">
                <a:solidFill>
                  <a:srgbClr val="6D6E71"/>
                </a:solidFill>
                <a:latin typeface="Verdana"/>
                <a:cs typeface="Verdana"/>
              </a:rPr>
              <a:t>have</a:t>
            </a:r>
            <a:r>
              <a:rPr lang="en-GB" sz="1100" dirty="0">
                <a:latin typeface="Verdana"/>
                <a:cs typeface="Verdana"/>
              </a:rPr>
              <a:t> </a:t>
            </a:r>
            <a:r>
              <a:rPr sz="1100" dirty="0" smtClean="0">
                <a:solidFill>
                  <a:srgbClr val="6D6E71"/>
                </a:solidFill>
                <a:latin typeface="Verdana"/>
                <a:cs typeface="Verdana"/>
              </a:rPr>
              <a:t>effective</a:t>
            </a:r>
            <a:r>
              <a:rPr sz="1100" spc="-20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6D6E71"/>
                </a:solidFill>
                <a:latin typeface="Verdana"/>
                <a:cs typeface="Verdana"/>
              </a:rPr>
              <a:t>health</a:t>
            </a:r>
            <a:r>
              <a:rPr sz="1100" spc="-1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6D6E71"/>
                </a:solidFill>
                <a:latin typeface="Verdana"/>
                <a:cs typeface="Verdana"/>
              </a:rPr>
              <a:t>behaviour</a:t>
            </a:r>
            <a:r>
              <a:rPr sz="1100" spc="-1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Verdana"/>
                <a:cs typeface="Verdana"/>
              </a:rPr>
              <a:t>change conversations</a:t>
            </a:r>
            <a:r>
              <a:rPr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.</a:t>
            </a:r>
            <a:endParaRPr lang="en-GB" sz="1100" spc="-10" dirty="0" smtClean="0">
              <a:solidFill>
                <a:srgbClr val="6D6E71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sz="1100" spc="-10" dirty="0">
              <a:solidFill>
                <a:srgbClr val="6D6E71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Behaviour specific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e-learning:</a:t>
            </a: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M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odules to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support conversations about healthy weight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and alcohol use are planned for 2024. </a:t>
            </a:r>
            <a:endParaRPr sz="110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>
            <a:spLocks/>
          </p:cNvSpPr>
          <p:nvPr/>
        </p:nvSpPr>
        <p:spPr>
          <a:xfrm>
            <a:off x="437205" y="1064159"/>
            <a:ext cx="2262332" cy="3717043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>
            <a:lvl1pPr marL="133669" indent="-133669" algn="l" defTabSz="53467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1007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46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85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3024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363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700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5039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378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lvl="0" indent="0" defTabSz="45720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100" dirty="0">
                <a:solidFill>
                  <a:srgbClr val="6D6E71"/>
                </a:solidFill>
                <a:latin typeface="Verdana"/>
                <a:ea typeface="+mn-ea"/>
                <a:cs typeface="Verdana"/>
              </a:rPr>
              <a:t>Adopting this approach, as </a:t>
            </a:r>
            <a:r>
              <a:rPr lang="en-GB" sz="1100" b="1" dirty="0">
                <a:solidFill>
                  <a:srgbClr val="6D6E71"/>
                </a:solidFill>
                <a:latin typeface="Verdana"/>
                <a:ea typeface="+mn-ea"/>
                <a:cs typeface="Verdana"/>
              </a:rPr>
              <a:t>a part of what we all do</a:t>
            </a:r>
            <a:r>
              <a:rPr lang="en-GB" sz="1100" dirty="0">
                <a:solidFill>
                  <a:srgbClr val="6D6E71"/>
                </a:solidFill>
                <a:latin typeface="Verdana"/>
                <a:ea typeface="+mn-ea"/>
                <a:cs typeface="Verdana"/>
              </a:rPr>
              <a:t>,</a:t>
            </a:r>
            <a:r>
              <a:rPr lang="en-GB" sz="1100" b="1" dirty="0">
                <a:solidFill>
                  <a:srgbClr val="6D6E71"/>
                </a:solidFill>
                <a:latin typeface="Verdana"/>
                <a:ea typeface="+mn-e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ea typeface="+mn-ea"/>
                <a:cs typeface="Verdana"/>
              </a:rPr>
              <a:t>will allow us to move to a position where discussion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ea typeface="+mn-ea"/>
                <a:cs typeface="Verdana"/>
              </a:rPr>
              <a:t>of lifestyle behaviours and their impact on health </a:t>
            </a:r>
            <a:r>
              <a:rPr lang="en-GB" sz="1100" dirty="0">
                <a:solidFill>
                  <a:srgbClr val="6D6E71"/>
                </a:solidFill>
                <a:latin typeface="Verdana"/>
                <a:ea typeface="+mn-ea"/>
                <a:cs typeface="Verdana"/>
              </a:rPr>
              <a:t>and wellbeing is routine, non-judgemental and integral to everyone's professional and social responsibility.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GB" sz="1600" b="1" dirty="0" smtClean="0">
              <a:solidFill>
                <a:srgbClr val="2F5586"/>
              </a:solidFill>
              <a:latin typeface="Verdana"/>
              <a:cs typeface="Verdana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MECC </a:t>
            </a:r>
            <a:r>
              <a:rPr lang="en-GB" sz="1100" b="1" spc="-10" dirty="0" smtClean="0">
                <a:solidFill>
                  <a:srgbClr val="2F5586"/>
                </a:solidFill>
                <a:latin typeface="Verdana"/>
                <a:cs typeface="Verdana"/>
              </a:rPr>
              <a:t>eLearning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GB" sz="600" b="1" spc="-10" dirty="0" smtClean="0">
              <a:solidFill>
                <a:srgbClr val="2F5586"/>
              </a:solidFill>
              <a:latin typeface="Verdana"/>
              <a:cs typeface="Verdana"/>
            </a:endParaRPr>
          </a:p>
          <a:p>
            <a:pPr marL="0" marR="65408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It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is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not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easy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for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everyone </a:t>
            </a:r>
            <a:r>
              <a:rPr lang="en-GB" sz="1100" spc="-25" dirty="0" smtClean="0">
                <a:solidFill>
                  <a:srgbClr val="6D6E71"/>
                </a:solidFill>
                <a:latin typeface="Verdana"/>
                <a:cs typeface="Verdana"/>
              </a:rPr>
              <a:t>to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raise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questions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about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lifestyle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behaviours.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MECC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requires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spc="-49" dirty="0" smtClean="0">
                <a:solidFill>
                  <a:srgbClr val="6D6E71"/>
                </a:solidFill>
                <a:latin typeface="Verdana"/>
                <a:cs typeface="Verdana"/>
              </a:rPr>
              <a:t>a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range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of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skills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and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knowledge </a:t>
            </a:r>
            <a:r>
              <a:rPr lang="en-GB" sz="1100" spc="-25" dirty="0" smtClean="0">
                <a:solidFill>
                  <a:srgbClr val="6D6E71"/>
                </a:solidFill>
                <a:latin typeface="Verdana"/>
                <a:cs typeface="Verdana"/>
              </a:rPr>
              <a:t>in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order for staff to gain 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confidence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to support and direct 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people.</a:t>
            </a:r>
          </a:p>
          <a:p>
            <a:pPr marL="0" marR="65408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GB" sz="1100" dirty="0" smtClean="0">
              <a:latin typeface="Verdana"/>
              <a:cs typeface="Verdana"/>
            </a:endParaRPr>
          </a:p>
          <a:p>
            <a:pPr marL="0" marR="311802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GB" sz="1100" spc="-10" dirty="0" smtClean="0">
              <a:solidFill>
                <a:srgbClr val="6D6E71"/>
              </a:solidFill>
              <a:latin typeface="Verdana"/>
              <a:cs typeface="Verdana"/>
            </a:endParaRPr>
          </a:p>
        </p:txBody>
      </p:sp>
      <p:pic>
        <p:nvPicPr>
          <p:cNvPr id="12" name="Picture 11" descr="Free Positive adult female teacher explaining task to young black student with Afro braids doing assignment on laptop in modern classroom Stock Photo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1" b="9316"/>
          <a:stretch/>
        </p:blipFill>
        <p:spPr bwMode="auto">
          <a:xfrm>
            <a:off x="437205" y="4946073"/>
            <a:ext cx="4526681" cy="226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0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16515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spc="-10" dirty="0" smtClean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Prescribing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/>
          <p:nvPr/>
        </p:nvSpPr>
        <p:spPr>
          <a:xfrm>
            <a:off x="397220" y="1277835"/>
            <a:ext cx="2165227" cy="3809376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0" lvl="1"/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 prescribing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has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grown organically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within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Wales,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producing a range of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different delivery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models, across health and care, third sector, and statutory organisations.</a:t>
            </a:r>
            <a:endParaRPr lang="en-GB" sz="1100" b="1" dirty="0">
              <a:solidFill>
                <a:srgbClr val="2F5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/>
            <a:endParaRPr lang="en-GB" sz="1100" b="1" dirty="0" smtClean="0">
              <a:solidFill>
                <a:srgbClr val="2F5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/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Often developed from the grass roots, services are delivered to meet local population needs.</a:t>
            </a:r>
          </a:p>
          <a:p>
            <a:pPr marL="0" lvl="1"/>
            <a:endParaRPr lang="en-GB" sz="110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/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Welsh Government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National Framework for Social Prescribing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’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aims to support consistency in approach and help to provide reassurance on quality of delivery, without dictating how services are delivered in different communities.</a:t>
            </a:r>
          </a:p>
          <a:p>
            <a:pPr marL="0" lvl="1"/>
            <a:endParaRPr lang="en-GB" sz="1100" dirty="0">
              <a:solidFill>
                <a:srgbClr val="6D6E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/>
          <p:nvPr/>
        </p:nvSpPr>
        <p:spPr>
          <a:xfrm>
            <a:off x="2770829" y="1121727"/>
            <a:ext cx="2224159" cy="376321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0" lvl="1"/>
            <a:endParaRPr lang="en-GB" sz="1100" b="1" dirty="0" smtClean="0">
              <a:solidFill>
                <a:srgbClr val="2F5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/>
            <a:r>
              <a:rPr lang="en-GB" sz="1100" b="1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</a:t>
            </a:r>
            <a:r>
              <a:rPr lang="en-GB" sz="1100" b="1" dirty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 social prescribing</a:t>
            </a:r>
            <a:r>
              <a:rPr lang="en-GB" sz="1100" b="1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marL="0" lvl="1"/>
            <a:endParaRPr lang="en-GB" sz="800" b="1" dirty="0">
              <a:solidFill>
                <a:srgbClr val="6D6E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/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 prescribing describes 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person-centred approach to connecting people to local community assets.</a:t>
            </a:r>
            <a:endParaRPr lang="en-GB" sz="1100" b="1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can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help empower individuals to recognise their own needs, strengths, and personal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assets,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to connect with their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communities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support with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their health and wellbeing.</a:t>
            </a:r>
          </a:p>
          <a:p>
            <a:endParaRPr lang="en-GB" sz="110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 prescribing may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provide a continuum of support, play a preventative role, or form part of a ‘step-down’ model of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support.</a:t>
            </a:r>
            <a:endParaRPr lang="en-GB" sz="110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1100" dirty="0">
              <a:solidFill>
                <a:srgbClr val="6D6E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951597"/>
              </p:ext>
            </p:extLst>
          </p:nvPr>
        </p:nvGraphicFramePr>
        <p:xfrm>
          <a:off x="383300" y="5656328"/>
          <a:ext cx="4611688" cy="161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/>
          <p:nvPr/>
        </p:nvSpPr>
        <p:spPr>
          <a:xfrm>
            <a:off x="375624" y="5327316"/>
            <a:ext cx="2661189" cy="254557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0" lvl="1"/>
            <a:r>
              <a:rPr lang="en-GB" sz="1100" b="1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Social Prescribing Pathway</a:t>
            </a:r>
          </a:p>
        </p:txBody>
      </p:sp>
    </p:spTree>
    <p:extLst>
      <p:ext uri="{BB962C8B-B14F-4D97-AF65-F5344CB8AC3E}">
        <p14:creationId xmlns:p14="http://schemas.microsoft.com/office/powerpoint/2010/main" val="7546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/>
          <p:nvPr/>
        </p:nvSpPr>
        <p:spPr>
          <a:xfrm>
            <a:off x="380010" y="967552"/>
            <a:ext cx="2236143" cy="6179256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0" lvl="1"/>
            <a:r>
              <a:rPr lang="en-GB" sz="1100" b="1" dirty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</a:t>
            </a:r>
            <a:r>
              <a:rPr lang="en-GB" sz="1100" b="1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does a Social Prescribing Practitioner do?</a:t>
            </a:r>
          </a:p>
          <a:p>
            <a:pPr marL="0" lvl="1"/>
            <a:endParaRPr lang="en-GB" sz="1100" b="1" dirty="0">
              <a:solidFill>
                <a:srgbClr val="6D6E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/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social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prescribing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practitioner may be known by a variety of terms, including ‘community connector’, ‘link worker’, ‘social prescriber’ or ‘local area coordinator’.</a:t>
            </a:r>
          </a:p>
          <a:p>
            <a:pPr marL="0" lvl="1"/>
            <a:endParaRPr lang="en-GB" sz="110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/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They will: </a:t>
            </a:r>
          </a:p>
          <a:p>
            <a:pPr marL="0" lvl="1"/>
            <a:endParaRPr lang="en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ave a 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matters conversation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 an individual to identify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their non-medical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needs</a:t>
            </a: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endParaRPr lang="en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o-produce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action plan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tailored to their preferences and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needs</a:t>
            </a: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elp to </a:t>
            </a:r>
            <a:r>
              <a:rPr lang="en-GB" sz="1100" b="1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access 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local community assets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such as groups, interventions or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services </a:t>
            </a: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endParaRPr lang="en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xplore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barriers and challenges to attending assets and activities, and encourage ongoing participation </a:t>
            </a:r>
            <a:endParaRPr lang="en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potential medical need is identified they may also refer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a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GP or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pharmacist</a:t>
            </a:r>
            <a:endParaRPr lang="en-GB" sz="110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97833B1-2A92-2CAE-0D0A-2694811737A5}"/>
              </a:ext>
            </a:extLst>
          </p:cNvPr>
          <p:cNvSpPr txBox="1">
            <a:spLocks/>
          </p:cNvSpPr>
          <p:nvPr/>
        </p:nvSpPr>
        <p:spPr>
          <a:xfrm>
            <a:off x="2911514" y="2237420"/>
            <a:ext cx="2186305" cy="12105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73664" indent="0">
              <a:lnSpc>
                <a:spcPct val="100000"/>
              </a:lnSpc>
              <a:spcBef>
                <a:spcPts val="100"/>
              </a:spcBef>
              <a:buNone/>
            </a:pPr>
            <a:endParaRPr lang="en-GB" sz="1100" dirty="0">
              <a:solidFill>
                <a:srgbClr val="6D6E71"/>
              </a:solidFill>
              <a:latin typeface="Verdana"/>
              <a:cs typeface="Verdana"/>
            </a:endParaRPr>
          </a:p>
          <a:p>
            <a:pPr marL="0" marR="73664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100" b="1" dirty="0" smtClean="0">
                <a:solidFill>
                  <a:srgbClr val="6D6E71"/>
                </a:solidFill>
                <a:latin typeface="Verdana"/>
                <a:cs typeface="Verdana"/>
              </a:rPr>
              <a:t>Signpost or </a:t>
            </a:r>
            <a:r>
              <a:rPr lang="en-GB" sz="1100" b="1" dirty="0">
                <a:solidFill>
                  <a:srgbClr val="6D6E71"/>
                </a:solidFill>
                <a:latin typeface="Verdana"/>
                <a:cs typeface="Verdana"/>
              </a:rPr>
              <a:t>refer to your local social prescribing </a:t>
            </a:r>
            <a:r>
              <a:rPr lang="en-GB" sz="1100" b="1" dirty="0" smtClean="0">
                <a:solidFill>
                  <a:srgbClr val="6D6E71"/>
                </a:solidFill>
                <a:latin typeface="Verdana"/>
                <a:cs typeface="Verdana"/>
              </a:rPr>
              <a:t>service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, people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who need help to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connect to community support to better manage their health and wellbeing.</a:t>
            </a:r>
            <a:endParaRPr lang="en-GB" sz="1100" dirty="0">
              <a:solidFill>
                <a:srgbClr val="6D6E71"/>
              </a:solidFill>
              <a:latin typeface="Verdana"/>
              <a:cs typeface="Verdana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401B523-4048-5AB1-D89C-5A61F9FA3651}"/>
              </a:ext>
            </a:extLst>
          </p:cNvPr>
          <p:cNvSpPr/>
          <p:nvPr/>
        </p:nvSpPr>
        <p:spPr>
          <a:xfrm>
            <a:off x="2852398" y="950076"/>
            <a:ext cx="2160270" cy="1270661"/>
          </a:xfrm>
          <a:custGeom>
            <a:avLst/>
            <a:gdLst/>
            <a:ahLst/>
            <a:cxnLst/>
            <a:rect l="l" t="t" r="r" b="b"/>
            <a:pathLst>
              <a:path w="2160270" h="1480185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407604"/>
                </a:lnTo>
                <a:lnTo>
                  <a:pt x="5657" y="1435629"/>
                </a:lnTo>
                <a:lnTo>
                  <a:pt x="21086" y="1458514"/>
                </a:lnTo>
                <a:lnTo>
                  <a:pt x="43971" y="1473943"/>
                </a:lnTo>
                <a:lnTo>
                  <a:pt x="71996" y="1479600"/>
                </a:lnTo>
                <a:lnTo>
                  <a:pt x="2087994" y="1479600"/>
                </a:lnTo>
                <a:lnTo>
                  <a:pt x="2116019" y="1473943"/>
                </a:lnTo>
                <a:lnTo>
                  <a:pt x="2138903" y="1458514"/>
                </a:lnTo>
                <a:lnTo>
                  <a:pt x="2154332" y="1435629"/>
                </a:lnTo>
                <a:lnTo>
                  <a:pt x="2159990" y="1407604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40A29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1420CDD-5228-BB35-20D0-B2EFEAB67D01}"/>
              </a:ext>
            </a:extLst>
          </p:cNvPr>
          <p:cNvSpPr txBox="1"/>
          <p:nvPr/>
        </p:nvSpPr>
        <p:spPr>
          <a:xfrm>
            <a:off x="2998532" y="1071162"/>
            <a:ext cx="1868002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GB" sz="1100" dirty="0" smtClean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lang="en-GB" sz="1100" dirty="0">
                <a:solidFill>
                  <a:srgbClr val="FFFFFF"/>
                </a:solidFill>
                <a:latin typeface="Verdana"/>
                <a:cs typeface="Verdana"/>
              </a:rPr>
              <a:t>benefits of social prescribing are </a:t>
            </a:r>
            <a:r>
              <a:rPr lang="en-GB" sz="1100" dirty="0" smtClean="0">
                <a:solidFill>
                  <a:srgbClr val="FFFFFF"/>
                </a:solidFill>
                <a:latin typeface="Verdana"/>
                <a:cs typeface="Verdana"/>
              </a:rPr>
              <a:t>wide-ranging, recognising its holistic role in 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improving </a:t>
            </a:r>
            <a:r>
              <a:rPr lang="en-GB" sz="1100" b="1" dirty="0">
                <a:solidFill>
                  <a:srgbClr val="FFFFFF"/>
                </a:solidFill>
                <a:latin typeface="Verdana"/>
                <a:cs typeface="Verdana"/>
              </a:rPr>
              <a:t>physical, mental and social 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wellbeing</a:t>
            </a:r>
            <a:endParaRPr lang="en-GB" sz="11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https://media.istockphoto.com/id/187092120/photo/conductor-and-seniors-choir.jpg?b=1&amp;s=612x612&amp;w=0&amp;k=20&amp;c=hSyw1I6Avxmt4t5ssCYK8uTq-im56Wy6bY5oTjYuMnc=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 bwMode="auto">
          <a:xfrm>
            <a:off x="2911514" y="5946155"/>
            <a:ext cx="2042039" cy="104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Free Person Holding Book from Shelf Stock Photo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2" r="5748" b="23285"/>
          <a:stretch/>
        </p:blipFill>
        <p:spPr bwMode="auto">
          <a:xfrm>
            <a:off x="2917452" y="4843410"/>
            <a:ext cx="2036101" cy="90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Free Women Planting Plants on the Garden Stock Photo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4" b="5604"/>
          <a:stretch/>
        </p:blipFill>
        <p:spPr bwMode="auto">
          <a:xfrm>
            <a:off x="2917452" y="3668135"/>
            <a:ext cx="2036101" cy="97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8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16515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dirty="0" smtClean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Smoking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DDDED044-3348-44A6-F3FF-6F4C455166C9}"/>
              </a:ext>
            </a:extLst>
          </p:cNvPr>
          <p:cNvSpPr/>
          <p:nvPr/>
        </p:nvSpPr>
        <p:spPr>
          <a:xfrm>
            <a:off x="315992" y="1486156"/>
            <a:ext cx="2160270" cy="1215554"/>
          </a:xfrm>
          <a:custGeom>
            <a:avLst/>
            <a:gdLst/>
            <a:ahLst/>
            <a:cxnLst/>
            <a:rect l="l" t="t" r="r" b="b"/>
            <a:pathLst>
              <a:path w="2160270" h="99060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917994"/>
                </a:lnTo>
                <a:lnTo>
                  <a:pt x="5657" y="946026"/>
                </a:lnTo>
                <a:lnTo>
                  <a:pt x="21086" y="968914"/>
                </a:lnTo>
                <a:lnTo>
                  <a:pt x="43971" y="984345"/>
                </a:lnTo>
                <a:lnTo>
                  <a:pt x="71996" y="990003"/>
                </a:lnTo>
                <a:lnTo>
                  <a:pt x="2087994" y="990003"/>
                </a:lnTo>
                <a:lnTo>
                  <a:pt x="2116019" y="984345"/>
                </a:lnTo>
                <a:lnTo>
                  <a:pt x="2138903" y="968914"/>
                </a:lnTo>
                <a:lnTo>
                  <a:pt x="2154332" y="946026"/>
                </a:lnTo>
                <a:lnTo>
                  <a:pt x="2159990" y="917994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E3438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476011" y="1573344"/>
            <a:ext cx="2000251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sz="1100" b="1" dirty="0" smtClean="0">
                <a:solidFill>
                  <a:srgbClr val="FFFFFF"/>
                </a:solidFill>
                <a:latin typeface="Verdana"/>
                <a:cs typeface="Verdana"/>
              </a:rPr>
              <a:t>Smoking</a:t>
            </a:r>
            <a:r>
              <a:rPr sz="1100" b="1" spc="-16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1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Verdana"/>
                <a:cs typeface="Verdana"/>
              </a:rPr>
              <a:t>still</a:t>
            </a:r>
            <a:r>
              <a:rPr sz="1100" b="1" spc="-16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1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 largest </a:t>
            </a:r>
            <a:r>
              <a:rPr sz="1100" b="1" dirty="0" smtClean="0">
                <a:solidFill>
                  <a:srgbClr val="FFFFFF"/>
                </a:solidFill>
                <a:latin typeface="Verdana"/>
                <a:cs typeface="Verdana"/>
              </a:rPr>
              <a:t>cause</a:t>
            </a:r>
            <a:r>
              <a:rPr sz="11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100" b="1" spc="-6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Verdana"/>
                <a:cs typeface="Verdana"/>
              </a:rPr>
              <a:t>avoidable</a:t>
            </a:r>
            <a:r>
              <a:rPr sz="1100" b="1" spc="-6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Verdana"/>
                <a:cs typeface="Verdana"/>
              </a:rPr>
              <a:t>death</a:t>
            </a:r>
            <a:r>
              <a:rPr sz="1100" b="1" spc="-6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25" dirty="0" smtClean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100" b="1" dirty="0" smtClean="0">
                <a:solidFill>
                  <a:srgbClr val="FFFFFF"/>
                </a:solidFill>
                <a:latin typeface="Verdana"/>
                <a:cs typeface="Verdana"/>
              </a:rPr>
              <a:t>Wales,</a:t>
            </a:r>
            <a:r>
              <a:rPr sz="1100" b="1" spc="-2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1100" spc="-25" dirty="0" smtClean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1100" dirty="0" smtClean="0">
                <a:solidFill>
                  <a:srgbClr val="FFFFFF"/>
                </a:solidFill>
                <a:latin typeface="Verdana"/>
                <a:cs typeface="Verdana"/>
              </a:rPr>
              <a:t>13%</a:t>
            </a:r>
            <a:r>
              <a:rPr sz="1100" spc="-2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 smtClean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100" spc="-2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 smtClean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100" spc="-16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 smtClean="0">
                <a:solidFill>
                  <a:srgbClr val="FFFFFF"/>
                </a:solidFill>
                <a:latin typeface="Verdana"/>
                <a:cs typeface="Verdana"/>
              </a:rPr>
              <a:t>adult </a:t>
            </a:r>
            <a:r>
              <a:rPr sz="1100" dirty="0" smtClean="0">
                <a:solidFill>
                  <a:srgbClr val="FFFFFF"/>
                </a:solidFill>
                <a:latin typeface="Verdana"/>
                <a:cs typeface="Verdana"/>
              </a:rPr>
              <a:t>population</a:t>
            </a:r>
            <a:r>
              <a:rPr sz="1100" spc="-49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1100" spc="-49" dirty="0" smtClean="0">
                <a:solidFill>
                  <a:srgbClr val="FFFFFF"/>
                </a:solidFill>
                <a:latin typeface="Verdana"/>
                <a:cs typeface="Verdana"/>
              </a:rPr>
              <a:t>reported  to </a:t>
            </a:r>
            <a:r>
              <a:rPr sz="1100" spc="-10" dirty="0" smtClean="0">
                <a:solidFill>
                  <a:srgbClr val="FFFFFF"/>
                </a:solidFill>
                <a:latin typeface="Verdana"/>
                <a:cs typeface="Verdana"/>
              </a:rPr>
              <a:t>smoke</a:t>
            </a:r>
            <a:r>
              <a:rPr lang="en-GB" sz="1100" spc="-16" baseline="29914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en-GB" sz="1100" spc="-10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976" baseline="29914" dirty="0">
              <a:latin typeface="Verdana"/>
              <a:cs typeface="Verdana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0ACB0B4E-F8D7-95EF-EA0F-23D98A16F261}"/>
              </a:ext>
            </a:extLst>
          </p:cNvPr>
          <p:cNvSpPr/>
          <p:nvPr/>
        </p:nvSpPr>
        <p:spPr>
          <a:xfrm>
            <a:off x="2752456" y="1486112"/>
            <a:ext cx="2160270" cy="1404787"/>
          </a:xfrm>
          <a:custGeom>
            <a:avLst/>
            <a:gdLst/>
            <a:ahLst/>
            <a:cxnLst/>
            <a:rect l="l" t="t" r="r" b="b"/>
            <a:pathLst>
              <a:path w="2160270" h="128905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216799"/>
                </a:lnTo>
                <a:lnTo>
                  <a:pt x="5657" y="1244824"/>
                </a:lnTo>
                <a:lnTo>
                  <a:pt x="21086" y="1267709"/>
                </a:lnTo>
                <a:lnTo>
                  <a:pt x="43971" y="1283138"/>
                </a:lnTo>
                <a:lnTo>
                  <a:pt x="71996" y="1288796"/>
                </a:lnTo>
                <a:lnTo>
                  <a:pt x="2087994" y="1288796"/>
                </a:lnTo>
                <a:lnTo>
                  <a:pt x="2116019" y="1283138"/>
                </a:lnTo>
                <a:lnTo>
                  <a:pt x="2138903" y="1267709"/>
                </a:lnTo>
                <a:lnTo>
                  <a:pt x="2154332" y="1244824"/>
                </a:lnTo>
                <a:lnTo>
                  <a:pt x="2159990" y="1216799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2F5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2750134" y="1624516"/>
            <a:ext cx="2374070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11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1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sz="11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smokers</a:t>
            </a:r>
            <a:r>
              <a:rPr sz="11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100" b="1" spc="-10" dirty="0">
                <a:solidFill>
                  <a:srgbClr val="FFFFFF"/>
                </a:solidFill>
                <a:latin typeface="Verdana"/>
                <a:cs typeface="Verdana"/>
              </a:rPr>
              <a:t>Wales</a:t>
            </a:r>
            <a:r>
              <a:rPr sz="1100" b="1" spc="-5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want</a:t>
            </a:r>
            <a:r>
              <a:rPr sz="11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100" b="1" spc="-4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give</a:t>
            </a:r>
            <a:r>
              <a:rPr sz="11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25" dirty="0" smtClean="0">
                <a:solidFill>
                  <a:srgbClr val="FFFFFF"/>
                </a:solidFill>
                <a:latin typeface="Verdana"/>
                <a:cs typeface="Verdana"/>
              </a:rPr>
              <a:t>up</a:t>
            </a:r>
            <a:r>
              <a:rPr lang="en-GB" sz="1100" b="1" spc="-25" baseline="30000" dirty="0" smtClean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lang="en-GB" sz="1100" b="1" spc="-2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  <a:p>
            <a:pPr marL="138438" marR="326407">
              <a:spcBef>
                <a:spcPts val="100"/>
              </a:spcBef>
            </a:pPr>
            <a:endParaRPr lang="en-GB" sz="400" b="1" spc="-2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38438" marR="326407">
              <a:spcBef>
                <a:spcPts val="100"/>
              </a:spcBef>
            </a:pPr>
            <a:r>
              <a:rPr lang="en-GB" sz="1100" dirty="0" smtClean="0">
                <a:solidFill>
                  <a:srgbClr val="FFFFFF"/>
                </a:solidFill>
                <a:latin typeface="Verdana"/>
                <a:cs typeface="Verdana"/>
              </a:rPr>
              <a:t>Up to a quarter of smokers are motivated to make a quit attempt in the next 3 months</a:t>
            </a:r>
            <a:r>
              <a:rPr lang="en-GB" sz="1100" spc="-10" baseline="30000" dirty="0" smtClean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lang="en-GB" sz="1100" spc="-10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000" baseline="30000" dirty="0">
              <a:latin typeface="Verdana"/>
              <a:cs typeface="Verdana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354937" y="2991839"/>
            <a:ext cx="2127820" cy="1536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08290" indent="0">
              <a:lnSpc>
                <a:spcPct val="100000"/>
              </a:lnSpc>
              <a:spcBef>
                <a:spcPts val="0"/>
              </a:spcBef>
              <a:buClr>
                <a:srgbClr val="93C9DF"/>
              </a:buClr>
              <a:buNone/>
            </a:pPr>
            <a:r>
              <a:rPr lang="en-GB" sz="1100" b="1" dirty="0">
                <a:solidFill>
                  <a:srgbClr val="2F5586"/>
                </a:solidFill>
              </a:rPr>
              <a:t>Smoking </a:t>
            </a:r>
            <a:r>
              <a:rPr lang="en-GB" sz="1100" b="1" dirty="0" smtClean="0">
                <a:solidFill>
                  <a:srgbClr val="2F5586"/>
                </a:solidFill>
              </a:rPr>
              <a:t>remains a major cause of morbidity and mortality in Wales</a:t>
            </a:r>
          </a:p>
          <a:p>
            <a:pPr marL="0" marR="208290" indent="0">
              <a:lnSpc>
                <a:spcPct val="100000"/>
              </a:lnSpc>
              <a:spcBef>
                <a:spcPts val="0"/>
              </a:spcBef>
              <a:buClr>
                <a:srgbClr val="93C9DF"/>
              </a:buClr>
              <a:buNone/>
            </a:pPr>
            <a:endParaRPr lang="en-GB" sz="1100" b="1" dirty="0">
              <a:solidFill>
                <a:srgbClr val="2F5586"/>
              </a:solidFill>
            </a:endParaRPr>
          </a:p>
          <a:p>
            <a:pPr marL="0" marR="208290" indent="0"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  <a:buNone/>
            </a:pPr>
            <a:r>
              <a:rPr lang="en-GB" sz="1100" dirty="0" smtClean="0">
                <a:solidFill>
                  <a:srgbClr val="656565"/>
                </a:solidFill>
              </a:rPr>
              <a:t>More than 5,500 deaths and 28,000 hospital admissions a year were attributable to smoking</a:t>
            </a:r>
            <a:r>
              <a:rPr lang="en-GB" sz="1100" baseline="30000" dirty="0" smtClean="0">
                <a:solidFill>
                  <a:srgbClr val="656565"/>
                </a:solidFill>
              </a:rPr>
              <a:t>2</a:t>
            </a:r>
            <a:r>
              <a:rPr lang="en-GB" sz="1100" dirty="0" smtClean="0">
                <a:solidFill>
                  <a:srgbClr val="656565"/>
                </a:solidFill>
              </a:rPr>
              <a:t>.</a:t>
            </a:r>
            <a:endParaRPr lang="en-GB" b="1" dirty="0">
              <a:solidFill>
                <a:srgbClr val="656565"/>
              </a:solidFill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2650984" y="3107114"/>
            <a:ext cx="2363213" cy="4206131"/>
          </a:xfrm>
          <a:prstGeom prst="roundRect">
            <a:avLst/>
          </a:prstGeom>
          <a:ln w="19050">
            <a:solidFill>
              <a:srgbClr val="40A294"/>
            </a:solidFill>
          </a:ln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20829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400" b="1" dirty="0" smtClean="0">
                <a:solidFill>
                  <a:srgbClr val="2F5586"/>
                </a:solidFill>
              </a:rPr>
              <a:t> </a:t>
            </a:r>
          </a:p>
          <a:p>
            <a:pPr marL="108000" marR="208290" indent="0">
              <a:lnSpc>
                <a:spcPct val="100000"/>
              </a:lnSpc>
              <a:spcBef>
                <a:spcPts val="100"/>
              </a:spcBef>
              <a:spcAft>
                <a:spcPts val="599"/>
              </a:spcAft>
              <a:buClr>
                <a:srgbClr val="93C9DF"/>
              </a:buClr>
              <a:buNone/>
            </a:pPr>
            <a:r>
              <a:rPr lang="en-GB" sz="1100" b="1" dirty="0" smtClean="0">
                <a:solidFill>
                  <a:srgbClr val="2F5586"/>
                </a:solidFill>
              </a:rPr>
              <a:t>Areas</a:t>
            </a:r>
            <a:r>
              <a:rPr lang="en-GB" sz="1100" b="1" spc="-20" dirty="0" smtClean="0">
                <a:solidFill>
                  <a:srgbClr val="2F5586"/>
                </a:solidFill>
              </a:rPr>
              <a:t> </a:t>
            </a:r>
            <a:r>
              <a:rPr lang="en-GB" sz="1100" b="1" dirty="0">
                <a:solidFill>
                  <a:srgbClr val="2F5586"/>
                </a:solidFill>
              </a:rPr>
              <a:t>for</a:t>
            </a:r>
            <a:r>
              <a:rPr lang="en-GB" sz="1100" b="1" spc="-16" dirty="0">
                <a:solidFill>
                  <a:srgbClr val="2F5586"/>
                </a:solidFill>
              </a:rPr>
              <a:t> </a:t>
            </a:r>
            <a:r>
              <a:rPr lang="en-GB" sz="1100" b="1" spc="-10" dirty="0">
                <a:solidFill>
                  <a:srgbClr val="2F5586"/>
                </a:solidFill>
              </a:rPr>
              <a:t>quality </a:t>
            </a:r>
            <a:r>
              <a:rPr lang="en-GB" sz="1100" b="1" dirty="0">
                <a:solidFill>
                  <a:srgbClr val="2F5586"/>
                </a:solidFill>
              </a:rPr>
              <a:t>improvement</a:t>
            </a:r>
            <a:r>
              <a:rPr lang="en-GB" sz="1100" b="1" spc="-6" dirty="0">
                <a:solidFill>
                  <a:srgbClr val="2F5586"/>
                </a:solidFill>
              </a:rPr>
              <a:t> </a:t>
            </a:r>
            <a:r>
              <a:rPr lang="en-GB" sz="1100" b="1" dirty="0">
                <a:solidFill>
                  <a:srgbClr val="2F5586"/>
                </a:solidFill>
              </a:rPr>
              <a:t>activity in</a:t>
            </a:r>
            <a:r>
              <a:rPr lang="en-GB" sz="1100" b="1" spc="-6" dirty="0">
                <a:solidFill>
                  <a:srgbClr val="2F5586"/>
                </a:solidFill>
              </a:rPr>
              <a:t> </a:t>
            </a:r>
            <a:r>
              <a:rPr lang="en-GB" sz="1100" b="1" spc="-25" dirty="0">
                <a:solidFill>
                  <a:srgbClr val="2F5586"/>
                </a:solidFill>
              </a:rPr>
              <a:t>p</a:t>
            </a:r>
            <a:r>
              <a:rPr lang="en-GB" sz="1100" b="1" spc="-25" dirty="0" smtClean="0">
                <a:solidFill>
                  <a:srgbClr val="2F5586"/>
                </a:solidFill>
              </a:rPr>
              <a:t>rimary </a:t>
            </a:r>
            <a:r>
              <a:rPr lang="en-GB" sz="1100" b="1" spc="-25" dirty="0">
                <a:solidFill>
                  <a:srgbClr val="2F5586"/>
                </a:solidFill>
              </a:rPr>
              <a:t>c</a:t>
            </a:r>
            <a:r>
              <a:rPr lang="en-GB" sz="1100" b="1" spc="-25" dirty="0" smtClean="0">
                <a:solidFill>
                  <a:srgbClr val="2F5586"/>
                </a:solidFill>
              </a:rPr>
              <a:t>are</a:t>
            </a:r>
            <a:endParaRPr lang="en-GB" sz="1100" b="1" spc="-25" dirty="0">
              <a:solidFill>
                <a:srgbClr val="2F5586"/>
              </a:solidFill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1100" b="1" dirty="0">
                <a:solidFill>
                  <a:srgbClr val="656565"/>
                </a:solidFill>
                <a:latin typeface="Verdana"/>
                <a:cs typeface="Verdana"/>
              </a:rPr>
              <a:t>You</a:t>
            </a:r>
            <a:r>
              <a:rPr lang="en-GB" sz="1100" b="1" spc="-20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b="1" dirty="0">
                <a:solidFill>
                  <a:srgbClr val="656565"/>
                </a:solidFill>
                <a:latin typeface="Verdana"/>
                <a:cs typeface="Verdana"/>
              </a:rPr>
              <a:t>and</a:t>
            </a:r>
            <a:r>
              <a:rPr lang="en-GB" sz="1100" b="1" spc="-1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b="1" dirty="0">
                <a:solidFill>
                  <a:srgbClr val="656565"/>
                </a:solidFill>
                <a:latin typeface="Verdana"/>
                <a:cs typeface="Verdana"/>
              </a:rPr>
              <a:t>your</a:t>
            </a:r>
            <a:r>
              <a:rPr lang="en-GB" sz="1100" b="1" spc="-1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b="1" dirty="0">
                <a:solidFill>
                  <a:srgbClr val="656565"/>
                </a:solidFill>
                <a:latin typeface="Verdana"/>
                <a:cs typeface="Verdana"/>
              </a:rPr>
              <a:t>colleagues</a:t>
            </a:r>
            <a:r>
              <a:rPr lang="en-GB" sz="1100" b="1" spc="-1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b="1" dirty="0">
                <a:solidFill>
                  <a:srgbClr val="656565"/>
                </a:solidFill>
                <a:latin typeface="Verdana"/>
                <a:cs typeface="Verdana"/>
              </a:rPr>
              <a:t>can</a:t>
            </a:r>
            <a:r>
              <a:rPr lang="en-GB" sz="1100" b="1" spc="-1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b="1" spc="-20" dirty="0">
                <a:solidFill>
                  <a:srgbClr val="656565"/>
                </a:solidFill>
                <a:latin typeface="Verdana"/>
                <a:cs typeface="Verdana"/>
              </a:rPr>
              <a:t>help </a:t>
            </a:r>
            <a:r>
              <a:rPr lang="en-GB" sz="1100" b="1" dirty="0">
                <a:solidFill>
                  <a:srgbClr val="656565"/>
                </a:solidFill>
                <a:latin typeface="Verdana"/>
                <a:cs typeface="Verdana"/>
              </a:rPr>
              <a:t>people</a:t>
            </a:r>
            <a:r>
              <a:rPr lang="en-GB" sz="1100" b="1" spc="-1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who</a:t>
            </a:r>
            <a:r>
              <a:rPr lang="en-GB" sz="1100" spc="-6" dirty="0" smtClean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smoke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spc="-25" dirty="0">
                <a:solidFill>
                  <a:srgbClr val="656565"/>
                </a:solidFill>
                <a:latin typeface="Verdana"/>
                <a:cs typeface="Verdana"/>
              </a:rPr>
              <a:t>by</a:t>
            </a:r>
            <a:r>
              <a:rPr lang="en-GB" sz="1100" spc="-25" dirty="0" smtClean="0">
                <a:solidFill>
                  <a:srgbClr val="656565"/>
                </a:solidFill>
                <a:latin typeface="Verdana"/>
                <a:cs typeface="Verdana"/>
              </a:rPr>
              <a:t>:</a:t>
            </a: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1050" spc="-25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151137" indent="-107956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en-GB" sz="1100" b="1" dirty="0">
                <a:solidFill>
                  <a:srgbClr val="2F5586"/>
                </a:solidFill>
                <a:latin typeface="Verdana"/>
                <a:cs typeface="Verdana"/>
              </a:rPr>
              <a:t>Asking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 people about </a:t>
            </a:r>
            <a:r>
              <a:rPr lang="en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smoking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and </a:t>
            </a: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recording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their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current </a:t>
            </a:r>
            <a:r>
              <a:rPr lang="en-GB" sz="1100" spc="-10" dirty="0">
                <a:solidFill>
                  <a:srgbClr val="656565"/>
                </a:solidFill>
                <a:latin typeface="Verdana"/>
                <a:cs typeface="Verdana"/>
              </a:rPr>
              <a:t>smoking </a:t>
            </a:r>
            <a:r>
              <a:rPr lang="en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status </a:t>
            </a:r>
          </a:p>
          <a:p>
            <a:pPr marL="108000" marR="151137" indent="-107956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tabLst>
                <a:tab pos="120657" algn="l"/>
              </a:tabLst>
            </a:pPr>
            <a:endParaRPr lang="en-GB" sz="1100" spc="-1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151137" indent="-107956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Referring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them to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Help Me Quit if appropriate or encouraging self-referral via </a:t>
            </a:r>
            <a:r>
              <a:rPr lang="en-GB" sz="1100" dirty="0">
                <a:solidFill>
                  <a:srgbClr val="FF0000"/>
                </a:solidFill>
                <a:latin typeface="Verdana"/>
                <a:cs typeface="Verdana"/>
                <a:hlinkClick r:id="rId2"/>
              </a:rPr>
              <a:t>www.helpmequit.wales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 or </a:t>
            </a:r>
            <a:r>
              <a:rPr lang="en-GB" sz="1100" b="1" dirty="0">
                <a:solidFill>
                  <a:srgbClr val="656565"/>
                </a:solidFill>
                <a:latin typeface="Verdana"/>
                <a:cs typeface="Verdana"/>
              </a:rPr>
              <a:t>0800 085 </a:t>
            </a:r>
            <a:r>
              <a:rPr lang="en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2219 </a:t>
            </a:r>
          </a:p>
          <a:p>
            <a:pPr marL="108000" marR="151137" indent="-107956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tabLst>
                <a:tab pos="120657" algn="l"/>
              </a:tabLst>
            </a:pPr>
            <a:endParaRPr lang="en-GB" sz="1100" b="1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151137" indent="-107956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en-GB" sz="1100" b="1" spc="-10" dirty="0" smtClean="0">
                <a:solidFill>
                  <a:srgbClr val="2F5586"/>
                </a:solidFill>
                <a:latin typeface="Verdana"/>
                <a:cs typeface="Verdana"/>
              </a:rPr>
              <a:t>Signposting</a:t>
            </a:r>
            <a:r>
              <a:rPr lang="en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 to </a:t>
            </a:r>
            <a:r>
              <a:rPr lang="en-GB" sz="1100" spc="-10" dirty="0" smtClean="0">
                <a:solidFill>
                  <a:srgbClr val="656565"/>
                </a:solidFill>
                <a:latin typeface="Verdana"/>
                <a:cs typeface="Verdana"/>
                <a:hlinkClick r:id="rId2"/>
              </a:rPr>
              <a:t>the </a:t>
            </a:r>
            <a:r>
              <a:rPr lang="en-GB" sz="1100" spc="-10" dirty="0" smtClean="0">
                <a:solidFill>
                  <a:srgbClr val="FF0000"/>
                </a:solidFill>
                <a:latin typeface="Verdana"/>
                <a:cs typeface="Verdana"/>
                <a:hlinkClick r:id="rId2"/>
              </a:rPr>
              <a:t>Help Me Quit</a:t>
            </a:r>
            <a:r>
              <a:rPr lang="en-GB" sz="1100" spc="-1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website</a:t>
            </a:r>
            <a:r>
              <a:rPr lang="en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 for advice on stopping smoking.</a:t>
            </a:r>
          </a:p>
          <a:p>
            <a:pPr marL="44" marR="151137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endParaRPr lang="en-GB" sz="100" spc="-1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pic>
        <p:nvPicPr>
          <p:cNvPr id="12" name="Picture 11" descr="Free A Patient Having a Consultation with Her Doctor Stock Photo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2" b="1639"/>
          <a:stretch/>
        </p:blipFill>
        <p:spPr bwMode="auto">
          <a:xfrm>
            <a:off x="383300" y="5082639"/>
            <a:ext cx="2080260" cy="1983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4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30bebb2-c01f-48d0-81da-dc8b123879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F936CDCDE8F8418920914B3BFFF19C" ma:contentTypeVersion="16" ma:contentTypeDescription="Create a new document." ma:contentTypeScope="" ma:versionID="2e12e9d991b7ecd43c92e8e8aab029c7">
  <xsd:schema xmlns:xsd="http://www.w3.org/2001/XMLSchema" xmlns:xs="http://www.w3.org/2001/XMLSchema" xmlns:p="http://schemas.microsoft.com/office/2006/metadata/properties" xmlns:ns3="b7e247b7-cca8-429f-8688-16f83c8fba5f" xmlns:ns4="f30bebb2-c01f-48d0-81da-dc8b123879c2" targetNamespace="http://schemas.microsoft.com/office/2006/metadata/properties" ma:root="true" ma:fieldsID="44fab156ba46478bd2779161770d0017" ns3:_="" ns4:_="">
    <xsd:import namespace="b7e247b7-cca8-429f-8688-16f83c8fba5f"/>
    <xsd:import namespace="f30bebb2-c01f-48d0-81da-dc8b123879c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247b7-cca8-429f-8688-16f83c8fba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bebb2-c01f-48d0-81da-dc8b123879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AFBBA8-03B8-4B19-AFEF-8D6DFE98DCEF}">
  <ds:schemaRefs>
    <ds:schemaRef ds:uri="http://purl.org/dc/elements/1.1/"/>
    <ds:schemaRef ds:uri="http://schemas.microsoft.com/office/2006/metadata/properties"/>
    <ds:schemaRef ds:uri="f30bebb2-c01f-48d0-81da-dc8b123879c2"/>
    <ds:schemaRef ds:uri="b7e247b7-cca8-429f-8688-16f83c8fba5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E6FE4E6-A6AF-4024-8048-3963B56A9E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3AB2B2-647A-4623-BAB2-FE7A9F53B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e247b7-cca8-429f-8688-16f83c8fba5f"/>
    <ds:schemaRef ds:uri="f30bebb2-c01f-48d0-81da-dc8b123879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20783</TotalTime>
  <Words>2718</Words>
  <Application>Microsoft Office PowerPoint</Application>
  <PresentationFormat>Custom</PresentationFormat>
  <Paragraphs>334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Verdana</vt:lpstr>
      <vt:lpstr>Office Theme</vt:lpstr>
      <vt:lpstr>1_Office Theme</vt:lpstr>
      <vt:lpstr>Supporting Healthy Behaviours: A Guide for General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Ceri Screen</dc:creator>
  <cp:lastModifiedBy>Bethan Jenkins (Public Health Wales)</cp:lastModifiedBy>
  <cp:revision>278</cp:revision>
  <dcterms:created xsi:type="dcterms:W3CDTF">2023-08-16T10:33:35Z</dcterms:created>
  <dcterms:modified xsi:type="dcterms:W3CDTF">2024-02-02T12:38:03Z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0x01010072F936CDCDE8F8418920914B3BFFF19C</vt:lpwstr>
  </property>
</Properties>
</file>