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5" r:id="rId4"/>
  </p:sldMasterIdLst>
  <p:notesMasterIdLst>
    <p:notesMasterId r:id="rId12"/>
  </p:notesMasterIdLst>
  <p:handoutMasterIdLst>
    <p:handoutMasterId r:id="rId13"/>
  </p:handoutMasterIdLst>
  <p:sldIdLst>
    <p:sldId id="288" r:id="rId5"/>
    <p:sldId id="289" r:id="rId6"/>
    <p:sldId id="290" r:id="rId7"/>
    <p:sldId id="292" r:id="rId8"/>
    <p:sldId id="293" r:id="rId9"/>
    <p:sldId id="294" r:id="rId10"/>
    <p:sldId id="291" r:id="rId11"/>
  </p:sldIdLst>
  <p:sldSz cx="12192000" cy="6858000"/>
  <p:notesSz cx="6797675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5042" userDrawn="1">
          <p15:clr>
            <a:srgbClr val="A4A3A4"/>
          </p15:clr>
        </p15:guide>
      </p15:sld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24E612CF-B703-AB5C-3656-F97A60E2FBC8}" name="Annette Blackstock (Public Health Wales - No. 2 Capital Quarter)" initials="AB(HWN2CQ" userId="S::Annette.Blackstock@wales.nhs.uk::64d7acc9-862e-44d4-9c8c-4a6ff6206b3e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24F82"/>
    <a:srgbClr val="28B8CE"/>
    <a:srgbClr val="F9C402"/>
    <a:srgbClr val="4FB9AB"/>
    <a:srgbClr val="E0388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31D26C5-7E10-4BCE-BD22-6E473F1CE036}" v="177" dt="2025-10-09T12:03:09.980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7649"/>
    <p:restoredTop sz="93447" autoAdjust="0"/>
  </p:normalViewPr>
  <p:slideViewPr>
    <p:cSldViewPr snapToGrid="0" snapToObjects="1" showGuides="1">
      <p:cViewPr varScale="1">
        <p:scale>
          <a:sx n="63" d="100"/>
          <a:sy n="63" d="100"/>
        </p:scale>
        <p:origin x="1084" y="56"/>
      </p:cViewPr>
      <p:guideLst>
        <p:guide orient="horz" pos="2160"/>
        <p:guide pos="5042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handoutMaster" Target="handoutMasters/handoutMaster1.xml"/><Relationship Id="rId18" Type="http://schemas.microsoft.com/office/2015/10/relationships/revisionInfo" Target="revisionInfo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microsoft.com/office/2018/10/relationships/authors" Target="author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763841F-BFA5-E84D-9FBF-C2EF90B9D7E0}" type="datetimeFigureOut">
              <a:rPr lang="en-US" smtClean="0"/>
              <a:pPr/>
              <a:t>11/7/2025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1D0E142-3AF0-A947-ABB3-AF8FB947353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943041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904033A-9BE4-C148-A588-EF9D888CAC46}" type="datetimeFigureOut">
              <a:rPr lang="en-US" smtClean="0"/>
              <a:pPr/>
              <a:t>11/6/2025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B721FB3-2FB1-D246-9430-EC4C2EC16AD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32667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808092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8862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7" Type="http://schemas.openxmlformats.org/officeDocument/2006/relationships/image" Target="../media/image13.emf"/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emf"/><Relationship Id="rId5" Type="http://schemas.openxmlformats.org/officeDocument/2006/relationships/image" Target="../media/image11.emf"/><Relationship Id="rId4" Type="http://schemas.openxmlformats.org/officeDocument/2006/relationships/image" Target="../media/image10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8.jpg"/><Relationship Id="rId5" Type="http://schemas.openxmlformats.org/officeDocument/2006/relationships/image" Target="../media/image17.jpg"/><Relationship Id="rId4" Type="http://schemas.openxmlformats.org/officeDocument/2006/relationships/image" Target="../media/image16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0000">
              <a:srgbClr val="324F82"/>
            </a:gs>
            <a:gs pos="100000">
              <a:srgbClr val="28B8CE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0">
            <a:extLst>
              <a:ext uri="{FF2B5EF4-FFF2-40B4-BE49-F238E27FC236}">
                <a16:creationId xmlns:a16="http://schemas.microsoft.com/office/drawing/2014/main" id="{173B5349-B8B0-1414-316E-6B739DA558EA}"/>
              </a:ext>
            </a:extLst>
          </p:cNvPr>
          <p:cNvSpPr txBox="1">
            <a:spLocks/>
          </p:cNvSpPr>
          <p:nvPr/>
        </p:nvSpPr>
        <p:spPr>
          <a:xfrm>
            <a:off x="720001" y="5592576"/>
            <a:ext cx="5200966" cy="393542"/>
          </a:xfrm>
          <a:prstGeom prst="rect">
            <a:avLst/>
          </a:prstGeom>
        </p:spPr>
        <p:txBody>
          <a:bodyPr lIns="0" tIns="0" rIns="0" bIns="0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dirty="0">
                <a:solidFill>
                  <a:srgbClr val="F9C402"/>
                </a:solidFill>
                <a:latin typeface="Ubuntu" panose="020B0504030602030204" pitchFamily="34" charset="0"/>
              </a:rPr>
              <a:t>Drama based learning</a:t>
            </a:r>
          </a:p>
        </p:txBody>
      </p:sp>
      <p:sp>
        <p:nvSpPr>
          <p:cNvPr id="3" name="Text Placeholder 8">
            <a:extLst>
              <a:ext uri="{FF2B5EF4-FFF2-40B4-BE49-F238E27FC236}">
                <a16:creationId xmlns:a16="http://schemas.microsoft.com/office/drawing/2014/main" id="{7C32BF50-2948-93CF-1549-C8F0B8372309}"/>
              </a:ext>
            </a:extLst>
          </p:cNvPr>
          <p:cNvSpPr txBox="1">
            <a:spLocks/>
          </p:cNvSpPr>
          <p:nvPr/>
        </p:nvSpPr>
        <p:spPr>
          <a:xfrm>
            <a:off x="720000" y="3904871"/>
            <a:ext cx="7384471" cy="1226959"/>
          </a:xfrm>
          <a:prstGeom prst="rect">
            <a:avLst/>
          </a:prstGeom>
        </p:spPr>
        <p:txBody>
          <a:bodyPr wrap="none" lIns="0" tIns="0" rIns="0" bIns="0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sz="4800" b="1" dirty="0">
                <a:solidFill>
                  <a:schemeClr val="bg1"/>
                </a:solidFill>
                <a:latin typeface="Ubuntu" panose="020B0504030602030204" pitchFamily="34" charset="0"/>
              </a:rPr>
              <a:t>Safeguarding Scenarios </a:t>
            </a:r>
            <a:br>
              <a:rPr lang="en-GB" sz="4800" b="1" dirty="0">
                <a:solidFill>
                  <a:schemeClr val="bg1"/>
                </a:solidFill>
                <a:latin typeface="Ubuntu" panose="020B0504030602030204" pitchFamily="34" charset="0"/>
              </a:rPr>
            </a:br>
            <a:r>
              <a:rPr lang="en-GB" sz="4800" b="1" dirty="0">
                <a:solidFill>
                  <a:schemeClr val="bg1"/>
                </a:solidFill>
                <a:latin typeface="Ubuntu" panose="020B0504030602030204" pitchFamily="34" charset="0"/>
              </a:rPr>
              <a:t>Training Pack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394AA9B-75A5-2F75-7D5A-94AB2A8E03F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8457" y="611233"/>
            <a:ext cx="2619469" cy="1472637"/>
          </a:xfrm>
          <a:prstGeom prst="rect">
            <a:avLst/>
          </a:prstGeom>
        </p:spPr>
      </p:pic>
      <p:pic>
        <p:nvPicPr>
          <p:cNvPr id="5" name="Picture 4" descr="Icon&#10;&#10;Description automatically generated">
            <a:extLst>
              <a:ext uri="{FF2B5EF4-FFF2-40B4-BE49-F238E27FC236}">
                <a16:creationId xmlns:a16="http://schemas.microsoft.com/office/drawing/2014/main" id="{5FBDBAF7-6868-36E0-3634-49AD9575D194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10581323" y="3087614"/>
            <a:ext cx="1034275" cy="1034275"/>
          </a:xfrm>
          <a:prstGeom prst="rect">
            <a:avLst/>
          </a:prstGeom>
        </p:spPr>
      </p:pic>
      <p:pic>
        <p:nvPicPr>
          <p:cNvPr id="6" name="Picture 5" descr="Icon&#10;&#10;Description automatically generated">
            <a:extLst>
              <a:ext uri="{FF2B5EF4-FFF2-40B4-BE49-F238E27FC236}">
                <a16:creationId xmlns:a16="http://schemas.microsoft.com/office/drawing/2014/main" id="{9935C7C6-9591-2A61-9BFB-A72127FE9553}"/>
              </a:ext>
            </a:extLst>
          </p:cNvPr>
          <p:cNvPicPr/>
          <p:nvPr/>
        </p:nvPicPr>
        <p:blipFill>
          <a:blip r:embed="rId4"/>
          <a:stretch>
            <a:fillRect/>
          </a:stretch>
        </p:blipFill>
        <p:spPr>
          <a:xfrm>
            <a:off x="10581321" y="2083870"/>
            <a:ext cx="1034275" cy="1034275"/>
          </a:xfrm>
          <a:prstGeom prst="rect">
            <a:avLst/>
          </a:prstGeom>
        </p:spPr>
      </p:pic>
      <p:pic>
        <p:nvPicPr>
          <p:cNvPr id="7" name="Picture 6" descr="Icon&#10;&#10;Description automatically generated">
            <a:extLst>
              <a:ext uri="{FF2B5EF4-FFF2-40B4-BE49-F238E27FC236}">
                <a16:creationId xmlns:a16="http://schemas.microsoft.com/office/drawing/2014/main" id="{DC9864D3-4F4E-1CAA-FCE2-D319173453A4}"/>
              </a:ext>
            </a:extLst>
          </p:cNvPr>
          <p:cNvPicPr/>
          <p:nvPr/>
        </p:nvPicPr>
        <p:blipFill>
          <a:blip r:embed="rId5"/>
          <a:stretch>
            <a:fillRect/>
          </a:stretch>
        </p:blipFill>
        <p:spPr>
          <a:xfrm>
            <a:off x="10581325" y="4091358"/>
            <a:ext cx="1034275" cy="1034275"/>
          </a:xfrm>
          <a:prstGeom prst="rect">
            <a:avLst/>
          </a:prstGeom>
        </p:spPr>
      </p:pic>
      <p:pic>
        <p:nvPicPr>
          <p:cNvPr id="8" name="Picture 7" descr="Icon&#10;&#10;Description automatically generated">
            <a:extLst>
              <a:ext uri="{FF2B5EF4-FFF2-40B4-BE49-F238E27FC236}">
                <a16:creationId xmlns:a16="http://schemas.microsoft.com/office/drawing/2014/main" id="{738AA7AD-D2E5-B4CF-71BF-54222F33F462}"/>
              </a:ext>
            </a:extLst>
          </p:cNvPr>
          <p:cNvPicPr/>
          <p:nvPr/>
        </p:nvPicPr>
        <p:blipFill>
          <a:blip r:embed="rId6"/>
          <a:stretch>
            <a:fillRect/>
          </a:stretch>
        </p:blipFill>
        <p:spPr>
          <a:xfrm>
            <a:off x="10581324" y="5095102"/>
            <a:ext cx="1034275" cy="1034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088349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0000">
              <a:srgbClr val="324F82"/>
            </a:gs>
            <a:gs pos="100000">
              <a:srgbClr val="28B8CE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6">
            <a:extLst>
              <a:ext uri="{FF2B5EF4-FFF2-40B4-BE49-F238E27FC236}">
                <a16:creationId xmlns:a16="http://schemas.microsoft.com/office/drawing/2014/main" id="{3DD50BA0-D2E2-71F3-AA92-2F1A294C2CA8}"/>
              </a:ext>
            </a:extLst>
          </p:cNvPr>
          <p:cNvSpPr txBox="1">
            <a:spLocks/>
          </p:cNvSpPr>
          <p:nvPr/>
        </p:nvSpPr>
        <p:spPr>
          <a:xfrm>
            <a:off x="720000" y="1696490"/>
            <a:ext cx="10296000" cy="4487026"/>
          </a:xfrm>
          <a:prstGeom prst="rect">
            <a:avLst/>
          </a:prstGeom>
        </p:spPr>
        <p:txBody>
          <a:bodyPr lIns="0" tIns="0" rIns="0" bIns="0" numCol="2" spcCol="720000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1600"/>
              </a:spcBef>
              <a:buFont typeface="Arial" panose="020B0604020202020204" pitchFamily="34" charset="0"/>
              <a:buNone/>
            </a:pPr>
            <a:r>
              <a:rPr lang="en-GB" sz="2000" dirty="0">
                <a:solidFill>
                  <a:schemeClr val="bg1"/>
                </a:solidFill>
                <a:latin typeface="Ubuntu" panose="020B0504030602030204" pitchFamily="34" charset="0"/>
              </a:rPr>
              <a:t>The films you are about to view have been developed by AFTA Thought in collaboration with the National Safeguarding Service. </a:t>
            </a:r>
          </a:p>
          <a:p>
            <a:pPr marL="0" indent="0">
              <a:lnSpc>
                <a:spcPct val="100000"/>
              </a:lnSpc>
              <a:spcBef>
                <a:spcPts val="1600"/>
              </a:spcBef>
              <a:buFont typeface="Arial" panose="020B0604020202020204" pitchFamily="34" charset="0"/>
              <a:buNone/>
            </a:pPr>
            <a:r>
              <a:rPr lang="en-GB" sz="2000" dirty="0">
                <a:solidFill>
                  <a:schemeClr val="bg1"/>
                </a:solidFill>
                <a:latin typeface="Ubuntu" panose="020B0504030602030204" pitchFamily="34" charset="0"/>
              </a:rPr>
              <a:t>This video package comprises of a suite of 8 scenario-based learning videos, </a:t>
            </a:r>
            <a:br>
              <a:rPr lang="en-GB" sz="2000" dirty="0">
                <a:solidFill>
                  <a:schemeClr val="bg1"/>
                </a:solidFill>
                <a:latin typeface="Ubuntu" panose="020B0504030602030204" pitchFamily="34" charset="0"/>
              </a:rPr>
            </a:br>
            <a:r>
              <a:rPr lang="en-GB" sz="2000" dirty="0">
                <a:solidFill>
                  <a:schemeClr val="bg1"/>
                </a:solidFill>
                <a:latin typeface="Ubuntu" panose="020B0504030602030204" pitchFamily="34" charset="0"/>
              </a:rPr>
              <a:t>each film spotlighting a different and complex safeguarding situation. </a:t>
            </a:r>
          </a:p>
          <a:p>
            <a:pPr marL="0" indent="0">
              <a:lnSpc>
                <a:spcPct val="100000"/>
              </a:lnSpc>
              <a:spcBef>
                <a:spcPts val="1600"/>
              </a:spcBef>
              <a:buFont typeface="Arial" panose="020B0604020202020204" pitchFamily="34" charset="0"/>
              <a:buNone/>
            </a:pPr>
            <a:r>
              <a:rPr lang="en-GB" sz="2000" dirty="0">
                <a:solidFill>
                  <a:schemeClr val="bg1"/>
                </a:solidFill>
                <a:latin typeface="Ubuntu" panose="020B0504030602030204" pitchFamily="34" charset="0"/>
              </a:rPr>
              <a:t>The scenarios are based on real life events and learning from statutory reviews. They are </a:t>
            </a:r>
            <a:r>
              <a:rPr lang="en-GB" sz="2000" dirty="0" err="1">
                <a:solidFill>
                  <a:schemeClr val="bg1"/>
                </a:solidFill>
                <a:latin typeface="Ubuntu" panose="020B0504030602030204" pitchFamily="34" charset="0"/>
              </a:rPr>
              <a:t>dramatised</a:t>
            </a:r>
            <a:r>
              <a:rPr lang="en-GB" sz="2000" dirty="0">
                <a:solidFill>
                  <a:schemeClr val="bg1"/>
                </a:solidFill>
                <a:latin typeface="Ubuntu" panose="020B0504030602030204" pitchFamily="34" charset="0"/>
              </a:rPr>
              <a:t> for </a:t>
            </a:r>
            <a:br>
              <a:rPr lang="en-GB" sz="2000" dirty="0">
                <a:solidFill>
                  <a:schemeClr val="bg1"/>
                </a:solidFill>
                <a:latin typeface="Ubuntu" panose="020B0504030602030204" pitchFamily="34" charset="0"/>
              </a:rPr>
            </a:br>
            <a:r>
              <a:rPr lang="en-GB" sz="2000" dirty="0">
                <a:solidFill>
                  <a:schemeClr val="bg1"/>
                </a:solidFill>
                <a:latin typeface="Ubuntu" panose="020B0504030602030204" pitchFamily="34" charset="0"/>
              </a:rPr>
              <a:t>training purpose. </a:t>
            </a:r>
          </a:p>
          <a:p>
            <a:pPr marL="0" indent="0">
              <a:lnSpc>
                <a:spcPct val="100000"/>
              </a:lnSpc>
              <a:spcBef>
                <a:spcPts val="1600"/>
              </a:spcBef>
              <a:buFont typeface="Arial" panose="020B0604020202020204" pitchFamily="34" charset="0"/>
              <a:buNone/>
            </a:pPr>
            <a:r>
              <a:rPr lang="en-GB" sz="2000" dirty="0">
                <a:solidFill>
                  <a:schemeClr val="bg1"/>
                </a:solidFill>
                <a:latin typeface="Ubuntu" panose="020B0504030602030204" pitchFamily="34" charset="0"/>
              </a:rPr>
              <a:t>The videos are designed to strengthen safeguarding for children, young people and adults at risk by promoting better recognition and safeguarding practice across Wales. </a:t>
            </a:r>
          </a:p>
          <a:p>
            <a:pPr marL="0" indent="0">
              <a:lnSpc>
                <a:spcPct val="100000"/>
              </a:lnSpc>
              <a:spcBef>
                <a:spcPts val="1600"/>
              </a:spcBef>
              <a:buFont typeface="Arial" panose="020B0604020202020204" pitchFamily="34" charset="0"/>
              <a:buNone/>
            </a:pPr>
            <a:r>
              <a:rPr lang="en-GB" sz="2000" dirty="0">
                <a:solidFill>
                  <a:schemeClr val="bg1"/>
                </a:solidFill>
                <a:latin typeface="Ubuntu" panose="020B0504030602030204" pitchFamily="34" charset="0"/>
              </a:rPr>
              <a:t>These multi-agency resources will enable professionals to achieves learning competencies that meet Group C (Social Care Wales) and Level 3 (Intercollegiate Document). </a:t>
            </a:r>
          </a:p>
        </p:txBody>
      </p:sp>
      <p:sp>
        <p:nvSpPr>
          <p:cNvPr id="4" name="Text Placeholder 8">
            <a:extLst>
              <a:ext uri="{FF2B5EF4-FFF2-40B4-BE49-F238E27FC236}">
                <a16:creationId xmlns:a16="http://schemas.microsoft.com/office/drawing/2014/main" id="{12E06CFD-9A79-2217-1A01-C7F5E0C9A0F0}"/>
              </a:ext>
            </a:extLst>
          </p:cNvPr>
          <p:cNvSpPr txBox="1">
            <a:spLocks/>
          </p:cNvSpPr>
          <p:nvPr/>
        </p:nvSpPr>
        <p:spPr>
          <a:xfrm>
            <a:off x="720001" y="504001"/>
            <a:ext cx="4096443" cy="546202"/>
          </a:xfrm>
          <a:prstGeom prst="rect">
            <a:avLst/>
          </a:prstGeom>
        </p:spPr>
        <p:txBody>
          <a:bodyPr wrap="none" lIns="0" tIns="0" rIns="0" bIns="0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en-GB" sz="1600" b="1" dirty="0">
                <a:solidFill>
                  <a:schemeClr val="bg1"/>
                </a:solidFill>
                <a:latin typeface="Ubuntu" panose="020B0504030602030204" pitchFamily="34" charset="0"/>
              </a:rPr>
              <a:t>Safeguarding Scenarios Training Pack</a:t>
            </a:r>
          </a:p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en-GB" sz="1400" dirty="0">
                <a:solidFill>
                  <a:srgbClr val="F9C402"/>
                </a:solidFill>
                <a:latin typeface="Ubuntu" panose="020B0504030602030204" pitchFamily="34" charset="0"/>
              </a:rPr>
              <a:t>Drama based learning</a:t>
            </a:r>
          </a:p>
          <a:p>
            <a:pPr marL="0" indent="0">
              <a:buNone/>
            </a:pPr>
            <a:endParaRPr lang="en-GB" sz="1600" b="1" dirty="0">
              <a:solidFill>
                <a:schemeClr val="bg1"/>
              </a:solidFill>
              <a:latin typeface="Ubuntu" panose="020B050403060203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CB2AEF0-098C-C57A-56A6-704EED75C228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6126240" y="5543944"/>
            <a:ext cx="3141526" cy="6780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233302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B77B4019-CC65-8D83-A3ED-7CF83A650BB5}"/>
              </a:ext>
            </a:extLst>
          </p:cNvPr>
          <p:cNvSpPr txBox="1">
            <a:spLocks/>
          </p:cNvSpPr>
          <p:nvPr/>
        </p:nvSpPr>
        <p:spPr>
          <a:xfrm>
            <a:off x="720000" y="2803324"/>
            <a:ext cx="10296000" cy="2875582"/>
          </a:xfrm>
          <a:prstGeom prst="rect">
            <a:avLst/>
          </a:prstGeom>
        </p:spPr>
        <p:txBody>
          <a:bodyPr wrap="none" lIns="0" tIns="0" rIns="0" bIns="0" numCol="2" spcCol="720000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1600"/>
              </a:spcAft>
              <a:buFont typeface="Arial" panose="020B0604020202020204" pitchFamily="34" charset="0"/>
              <a:buNone/>
            </a:pPr>
            <a:r>
              <a:rPr lang="en-GB" sz="2000" dirty="0">
                <a:solidFill>
                  <a:srgbClr val="324F82"/>
                </a:solidFill>
                <a:latin typeface="Ubuntu" panose="020B0504030602030204" pitchFamily="34" charset="0"/>
              </a:rPr>
              <a:t>This training includes powerful real-life scenarios of abuse, neglect, domestic violence and other forms of harm.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1600"/>
              </a:spcAft>
              <a:buFont typeface="Arial" panose="020B0604020202020204" pitchFamily="34" charset="0"/>
              <a:buNone/>
            </a:pPr>
            <a:r>
              <a:rPr lang="en-GB" sz="2000" dirty="0">
                <a:solidFill>
                  <a:srgbClr val="324F82"/>
                </a:solidFill>
                <a:latin typeface="Ubuntu" panose="020B0504030602030204" pitchFamily="34" charset="0"/>
              </a:rPr>
              <a:t>These are shared to promote learning </a:t>
            </a:r>
            <a:br>
              <a:rPr lang="en-GB" sz="2000" dirty="0">
                <a:solidFill>
                  <a:srgbClr val="324F82"/>
                </a:solidFill>
                <a:latin typeface="Ubuntu" panose="020B0504030602030204" pitchFamily="34" charset="0"/>
              </a:rPr>
            </a:br>
            <a:r>
              <a:rPr lang="en-GB" sz="2000" dirty="0">
                <a:solidFill>
                  <a:srgbClr val="324F82"/>
                </a:solidFill>
                <a:latin typeface="Ubuntu" panose="020B0504030602030204" pitchFamily="34" charset="0"/>
              </a:rPr>
              <a:t>and support safeguarding practice.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1600"/>
              </a:spcAft>
              <a:buFont typeface="Arial" panose="020B0604020202020204" pitchFamily="34" charset="0"/>
              <a:buNone/>
            </a:pPr>
            <a:r>
              <a:rPr lang="en-GB" sz="2000" dirty="0">
                <a:solidFill>
                  <a:srgbClr val="324F82"/>
                </a:solidFill>
                <a:latin typeface="Ubuntu" panose="020B0504030602030204" pitchFamily="34" charset="0"/>
              </a:rPr>
              <a:t>It is recognised this training may evoke strong emotional responses. Some people may find this content distressing.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1600"/>
              </a:spcAft>
              <a:buFont typeface="Arial" panose="020B0604020202020204" pitchFamily="34" charset="0"/>
              <a:buNone/>
            </a:pPr>
            <a:r>
              <a:rPr lang="en-GB" sz="2000" dirty="0">
                <a:solidFill>
                  <a:srgbClr val="324F82"/>
                </a:solidFill>
                <a:latin typeface="Ubuntu" panose="020B0504030602030204" pitchFamily="34" charset="0"/>
              </a:rPr>
              <a:t>Please take care of your own wellbeing whilst watching and step away if you </a:t>
            </a:r>
            <a:br>
              <a:rPr lang="en-GB" sz="2000" dirty="0">
                <a:solidFill>
                  <a:srgbClr val="324F82"/>
                </a:solidFill>
                <a:latin typeface="Ubuntu" panose="020B0504030602030204" pitchFamily="34" charset="0"/>
              </a:rPr>
            </a:br>
            <a:r>
              <a:rPr lang="en-GB" sz="2000" dirty="0">
                <a:solidFill>
                  <a:srgbClr val="324F82"/>
                </a:solidFill>
                <a:latin typeface="Ubuntu" panose="020B0504030602030204" pitchFamily="34" charset="0"/>
              </a:rPr>
              <a:t>need to.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1600"/>
              </a:spcAft>
              <a:buFont typeface="Arial" panose="020B0604020202020204" pitchFamily="34" charset="0"/>
              <a:buNone/>
            </a:pPr>
            <a:r>
              <a:rPr lang="en-GB" sz="2000" dirty="0">
                <a:solidFill>
                  <a:srgbClr val="324F82"/>
                </a:solidFill>
                <a:latin typeface="Ubuntu" panose="020B0504030602030204" pitchFamily="34" charset="0"/>
              </a:rPr>
              <a:t>Seek support through your own organisation and line management if </a:t>
            </a:r>
            <a:br>
              <a:rPr lang="en-GB" sz="2000" dirty="0">
                <a:solidFill>
                  <a:srgbClr val="324F82"/>
                </a:solidFill>
                <a:latin typeface="Ubuntu" panose="020B0504030602030204" pitchFamily="34" charset="0"/>
              </a:rPr>
            </a:br>
            <a:r>
              <a:rPr lang="en-GB" sz="2000" dirty="0">
                <a:solidFill>
                  <a:srgbClr val="324F82"/>
                </a:solidFill>
                <a:latin typeface="Ubuntu" panose="020B0504030602030204" pitchFamily="34" charset="0"/>
              </a:rPr>
              <a:t>you are affected by any aspects of </a:t>
            </a:r>
            <a:br>
              <a:rPr lang="en-GB" sz="2000" dirty="0">
                <a:solidFill>
                  <a:srgbClr val="324F82"/>
                </a:solidFill>
                <a:latin typeface="Ubuntu" panose="020B0504030602030204" pitchFamily="34" charset="0"/>
              </a:rPr>
            </a:br>
            <a:r>
              <a:rPr lang="en-GB" sz="2000" dirty="0">
                <a:solidFill>
                  <a:srgbClr val="324F82"/>
                </a:solidFill>
                <a:latin typeface="Ubuntu" panose="020B0504030602030204" pitchFamily="34" charset="0"/>
              </a:rPr>
              <a:t>this training. </a:t>
            </a:r>
          </a:p>
        </p:txBody>
      </p:sp>
      <p:sp>
        <p:nvSpPr>
          <p:cNvPr id="3" name="Text Placeholder 3">
            <a:extLst>
              <a:ext uri="{FF2B5EF4-FFF2-40B4-BE49-F238E27FC236}">
                <a16:creationId xmlns:a16="http://schemas.microsoft.com/office/drawing/2014/main" id="{FF37E3DB-E30F-3CE9-3339-CE3312C1D22D}"/>
              </a:ext>
            </a:extLst>
          </p:cNvPr>
          <p:cNvSpPr txBox="1">
            <a:spLocks/>
          </p:cNvSpPr>
          <p:nvPr/>
        </p:nvSpPr>
        <p:spPr>
          <a:xfrm>
            <a:off x="720001" y="1938626"/>
            <a:ext cx="4034880" cy="393542"/>
          </a:xfrm>
          <a:prstGeom prst="rect">
            <a:avLst/>
          </a:prstGeom>
        </p:spPr>
        <p:txBody>
          <a:bodyPr lIns="0" tIns="0" rIns="0" bIns="0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3600" b="1" dirty="0">
                <a:solidFill>
                  <a:srgbClr val="324F82"/>
                </a:solidFill>
                <a:latin typeface="Ubuntu" panose="020B0504030602030204" pitchFamily="34" charset="0"/>
              </a:rPr>
              <a:t>Content Warning </a:t>
            </a:r>
          </a:p>
          <a:p>
            <a:endParaRPr lang="en-GB" dirty="0"/>
          </a:p>
        </p:txBody>
      </p:sp>
      <p:sp>
        <p:nvSpPr>
          <p:cNvPr id="4" name="Text Placeholder 8">
            <a:extLst>
              <a:ext uri="{FF2B5EF4-FFF2-40B4-BE49-F238E27FC236}">
                <a16:creationId xmlns:a16="http://schemas.microsoft.com/office/drawing/2014/main" id="{AB515F14-F9EE-EDDD-5619-4FE1782B20B3}"/>
              </a:ext>
            </a:extLst>
          </p:cNvPr>
          <p:cNvSpPr txBox="1">
            <a:spLocks/>
          </p:cNvSpPr>
          <p:nvPr/>
        </p:nvSpPr>
        <p:spPr>
          <a:xfrm>
            <a:off x="720001" y="504001"/>
            <a:ext cx="4096443" cy="546202"/>
          </a:xfrm>
          <a:prstGeom prst="rect">
            <a:avLst/>
          </a:prstGeom>
        </p:spPr>
        <p:txBody>
          <a:bodyPr wrap="none" lIns="0" tIns="0" rIns="0" bIns="0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en-GB" sz="1600" b="1" dirty="0">
                <a:solidFill>
                  <a:srgbClr val="324F82"/>
                </a:solidFill>
                <a:latin typeface="Ubuntu" panose="020B0504030602030204" pitchFamily="34" charset="0"/>
              </a:rPr>
              <a:t>Safeguarding Scenarios Training Pack</a:t>
            </a:r>
          </a:p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en-GB" sz="1400" dirty="0">
                <a:solidFill>
                  <a:srgbClr val="E03882"/>
                </a:solidFill>
                <a:latin typeface="Ubuntu" panose="020B0504030602030204" pitchFamily="34" charset="0"/>
              </a:rPr>
              <a:t>Drama based learning</a:t>
            </a:r>
          </a:p>
          <a:p>
            <a:pPr marL="0" indent="0">
              <a:buNone/>
            </a:pPr>
            <a:endParaRPr lang="en-GB" sz="1600" b="1" dirty="0">
              <a:solidFill>
                <a:schemeClr val="bg1"/>
              </a:solidFill>
              <a:latin typeface="Ubuntu" panose="020B0504030602030204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48B0515-C08E-A118-3724-EEE5C13861E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62906" y="1772007"/>
            <a:ext cx="1193532" cy="8438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806478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8">
            <a:extLst>
              <a:ext uri="{FF2B5EF4-FFF2-40B4-BE49-F238E27FC236}">
                <a16:creationId xmlns:a16="http://schemas.microsoft.com/office/drawing/2014/main" id="{FF50FCAE-E732-721A-5E91-FF9389A2945D}"/>
              </a:ext>
            </a:extLst>
          </p:cNvPr>
          <p:cNvSpPr txBox="1">
            <a:spLocks/>
          </p:cNvSpPr>
          <p:nvPr/>
        </p:nvSpPr>
        <p:spPr>
          <a:xfrm>
            <a:off x="720001" y="504001"/>
            <a:ext cx="4096443" cy="546202"/>
          </a:xfrm>
          <a:prstGeom prst="rect">
            <a:avLst/>
          </a:prstGeom>
        </p:spPr>
        <p:txBody>
          <a:bodyPr wrap="none" lIns="0" tIns="0" rIns="0" bIns="0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en-GB" sz="1600" b="1" dirty="0">
                <a:solidFill>
                  <a:srgbClr val="324F82"/>
                </a:solidFill>
                <a:latin typeface="Ubuntu" panose="020B0504030602030204" pitchFamily="34" charset="0"/>
              </a:rPr>
              <a:t>Safeguarding Scenarios Training Pack</a:t>
            </a:r>
          </a:p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en-GB" sz="1400" dirty="0">
                <a:solidFill>
                  <a:srgbClr val="E03882"/>
                </a:solidFill>
                <a:latin typeface="Ubuntu" panose="020B0504030602030204" pitchFamily="34" charset="0"/>
              </a:rPr>
              <a:t>Drama based learning</a:t>
            </a:r>
          </a:p>
          <a:p>
            <a:pPr marL="0" indent="0">
              <a:buNone/>
            </a:pPr>
            <a:endParaRPr lang="en-GB" sz="1600" b="1" dirty="0">
              <a:solidFill>
                <a:schemeClr val="bg1"/>
              </a:solidFill>
              <a:latin typeface="Ubuntu" panose="020B0504030602030204" pitchFamily="34" charset="0"/>
            </a:endParaRPr>
          </a:p>
        </p:txBody>
      </p:sp>
      <p:sp>
        <p:nvSpPr>
          <p:cNvPr id="3" name="Text Placeholder 3">
            <a:extLst>
              <a:ext uri="{FF2B5EF4-FFF2-40B4-BE49-F238E27FC236}">
                <a16:creationId xmlns:a16="http://schemas.microsoft.com/office/drawing/2014/main" id="{ABCD2A02-C234-D2C6-AB39-768DB1E3C014}"/>
              </a:ext>
            </a:extLst>
          </p:cNvPr>
          <p:cNvSpPr txBox="1">
            <a:spLocks/>
          </p:cNvSpPr>
          <p:nvPr/>
        </p:nvSpPr>
        <p:spPr>
          <a:xfrm>
            <a:off x="720000" y="1745509"/>
            <a:ext cx="10849565" cy="393542"/>
          </a:xfrm>
          <a:prstGeom prst="rect">
            <a:avLst/>
          </a:prstGeom>
          <a:solidFill>
            <a:schemeClr val="bg1"/>
          </a:solidFill>
        </p:spPr>
        <p:txBody>
          <a:bodyPr lIns="0" tIns="0" rIns="0" bIns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3600" b="1" dirty="0">
                <a:solidFill>
                  <a:srgbClr val="324F82"/>
                </a:solidFill>
                <a:latin typeface="Ubuntu" panose="020B0504030602030204" pitchFamily="34" charset="0"/>
              </a:rPr>
              <a:t>Overarching aims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2DE56FA-6C2F-EEED-60A3-442939BEE2F0}"/>
              </a:ext>
            </a:extLst>
          </p:cNvPr>
          <p:cNvSpPr txBox="1"/>
          <p:nvPr/>
        </p:nvSpPr>
        <p:spPr>
          <a:xfrm>
            <a:off x="720001" y="3814635"/>
            <a:ext cx="3240000" cy="181588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GB" sz="2000" dirty="0">
                <a:solidFill>
                  <a:srgbClr val="324F82"/>
                </a:solidFill>
                <a:latin typeface="Ubuntu" panose="020B0504030602030204" pitchFamily="34" charset="0"/>
              </a:rPr>
              <a:t>To provide safe opportunities to explore how practitioners might think, feel, and act in </a:t>
            </a:r>
            <a:br>
              <a:rPr lang="en-GB" sz="2000" dirty="0">
                <a:solidFill>
                  <a:srgbClr val="324F82"/>
                </a:solidFill>
                <a:latin typeface="Ubuntu" panose="020B0504030602030204" pitchFamily="34" charset="0"/>
              </a:rPr>
            </a:br>
            <a:r>
              <a:rPr lang="en-GB" sz="2000" dirty="0">
                <a:solidFill>
                  <a:srgbClr val="324F82"/>
                </a:solidFill>
                <a:latin typeface="Ubuntu" panose="020B0504030602030204" pitchFamily="34" charset="0"/>
              </a:rPr>
              <a:t>real-world situations.</a:t>
            </a:r>
            <a:endParaRPr lang="en-US" sz="2000" dirty="0">
              <a:solidFill>
                <a:srgbClr val="324F82"/>
              </a:solidFill>
              <a:latin typeface="Ubuntu" panose="020B0504030602030204" pitchFamily="34" charset="0"/>
            </a:endParaRPr>
          </a:p>
          <a:p>
            <a:endParaRPr lang="en-US" dirty="0">
              <a:solidFill>
                <a:srgbClr val="324F82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32BFA30-18B5-6408-BA32-140550EA1C5A}"/>
              </a:ext>
            </a:extLst>
          </p:cNvPr>
          <p:cNvSpPr txBox="1"/>
          <p:nvPr/>
        </p:nvSpPr>
        <p:spPr>
          <a:xfrm>
            <a:off x="4466374" y="3823635"/>
            <a:ext cx="3306026" cy="1210377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r>
              <a:rPr lang="en-GB" sz="2000" dirty="0">
                <a:solidFill>
                  <a:srgbClr val="324F82"/>
                </a:solidFill>
                <a:latin typeface="Ubuntu" panose="020B0504030602030204" pitchFamily="34" charset="0"/>
              </a:rPr>
              <a:t>To create emotional engagement and encourage reflective group discussions.</a:t>
            </a:r>
            <a:endParaRPr lang="en-US" sz="2000" dirty="0">
              <a:solidFill>
                <a:srgbClr val="324F82"/>
              </a:solidFill>
              <a:latin typeface="Ubuntu" panose="020B050403060203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97131B6-45DB-9E56-046F-C6934AF2D773}"/>
              </a:ext>
            </a:extLst>
          </p:cNvPr>
          <p:cNvSpPr txBox="1"/>
          <p:nvPr/>
        </p:nvSpPr>
        <p:spPr>
          <a:xfrm>
            <a:off x="8231999" y="3823635"/>
            <a:ext cx="3240000" cy="92333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GB" sz="2000" dirty="0">
                <a:solidFill>
                  <a:srgbClr val="324F82"/>
                </a:solidFill>
                <a:latin typeface="Ubuntu" panose="020B0504030602030204" pitchFamily="34" charset="0"/>
              </a:rPr>
              <a:t>To support discussion and shared learning between all professionals and agencies. </a:t>
            </a:r>
            <a:endParaRPr lang="en-US" sz="2000" dirty="0">
              <a:solidFill>
                <a:srgbClr val="324F82"/>
              </a:solidFill>
              <a:latin typeface="Ubuntu" panose="020B0504030602030204" pitchFamily="34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0F05D675-F715-0021-1761-63393C7FA93D}"/>
              </a:ext>
            </a:extLst>
          </p:cNvPr>
          <p:cNvSpPr/>
          <p:nvPr/>
        </p:nvSpPr>
        <p:spPr>
          <a:xfrm rot="5400000">
            <a:off x="2304001" y="1973134"/>
            <a:ext cx="72000" cy="3240000"/>
          </a:xfrm>
          <a:prstGeom prst="rect">
            <a:avLst/>
          </a:prstGeom>
          <a:solidFill>
            <a:srgbClr val="28B8CE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4002469-CBEA-2250-E65B-9B327A66A744}"/>
              </a:ext>
            </a:extLst>
          </p:cNvPr>
          <p:cNvSpPr txBox="1"/>
          <p:nvPr/>
        </p:nvSpPr>
        <p:spPr>
          <a:xfrm>
            <a:off x="648385" y="2669804"/>
            <a:ext cx="368174" cy="92333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6000" b="1" dirty="0">
                <a:solidFill>
                  <a:srgbClr val="28B8CE"/>
                </a:solidFill>
                <a:latin typeface="Ubuntu" panose="020B0504030602030204" pitchFamily="34" charset="0"/>
              </a:rPr>
              <a:t>1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FBB2B3A1-CF2A-317B-6D1A-524B35D4A0F8}"/>
              </a:ext>
            </a:extLst>
          </p:cNvPr>
          <p:cNvSpPr/>
          <p:nvPr/>
        </p:nvSpPr>
        <p:spPr>
          <a:xfrm rot="5400000">
            <a:off x="6039802" y="1965915"/>
            <a:ext cx="72000" cy="3240000"/>
          </a:xfrm>
          <a:prstGeom prst="rect">
            <a:avLst/>
          </a:prstGeom>
          <a:solidFill>
            <a:srgbClr val="E0388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C6F8504-51D7-25E0-2081-65DEE2B23499}"/>
              </a:ext>
            </a:extLst>
          </p:cNvPr>
          <p:cNvSpPr txBox="1"/>
          <p:nvPr/>
        </p:nvSpPr>
        <p:spPr>
          <a:xfrm>
            <a:off x="4432311" y="2662585"/>
            <a:ext cx="368174" cy="92333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6000" b="1" dirty="0">
                <a:solidFill>
                  <a:srgbClr val="E03882"/>
                </a:solidFill>
                <a:latin typeface="Ubuntu" panose="020B0504030602030204" pitchFamily="34" charset="0"/>
              </a:rPr>
              <a:t>2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74062091-1B6F-309A-AFD0-D967B62CB257}"/>
              </a:ext>
            </a:extLst>
          </p:cNvPr>
          <p:cNvSpPr/>
          <p:nvPr/>
        </p:nvSpPr>
        <p:spPr>
          <a:xfrm rot="5400000">
            <a:off x="9815999" y="1965915"/>
            <a:ext cx="72000" cy="3240000"/>
          </a:xfrm>
          <a:prstGeom prst="rect">
            <a:avLst/>
          </a:prstGeom>
          <a:solidFill>
            <a:srgbClr val="4FB9AB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4FB9AB"/>
              </a:solidFill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000F867E-237F-DB7A-FDB8-496E1D6383D7}"/>
              </a:ext>
            </a:extLst>
          </p:cNvPr>
          <p:cNvSpPr txBox="1"/>
          <p:nvPr/>
        </p:nvSpPr>
        <p:spPr>
          <a:xfrm>
            <a:off x="8208508" y="2662585"/>
            <a:ext cx="368174" cy="92333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6000" b="1" dirty="0">
                <a:solidFill>
                  <a:srgbClr val="4FB9AB"/>
                </a:solidFill>
                <a:latin typeface="Ubuntu" panose="020B0504030602030204" pitchFamily="34" charset="0"/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221257987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8">
            <a:extLst>
              <a:ext uri="{FF2B5EF4-FFF2-40B4-BE49-F238E27FC236}">
                <a16:creationId xmlns:a16="http://schemas.microsoft.com/office/drawing/2014/main" id="{CFC4F9A4-BAF1-EC4A-D8E6-C1E039690D21}"/>
              </a:ext>
            </a:extLst>
          </p:cNvPr>
          <p:cNvSpPr txBox="1">
            <a:spLocks/>
          </p:cNvSpPr>
          <p:nvPr/>
        </p:nvSpPr>
        <p:spPr>
          <a:xfrm>
            <a:off x="720001" y="504001"/>
            <a:ext cx="4096443" cy="546202"/>
          </a:xfrm>
          <a:prstGeom prst="rect">
            <a:avLst/>
          </a:prstGeom>
        </p:spPr>
        <p:txBody>
          <a:bodyPr wrap="none" lIns="0" tIns="0" rIns="0" bIns="0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en-GB" sz="1600" b="1" dirty="0">
                <a:solidFill>
                  <a:srgbClr val="324F82"/>
                </a:solidFill>
                <a:latin typeface="Ubuntu" panose="020B0504030602030204" pitchFamily="34" charset="0"/>
              </a:rPr>
              <a:t>Safeguarding Scenarios Training Pack</a:t>
            </a:r>
          </a:p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en-GB" sz="1400" dirty="0">
                <a:solidFill>
                  <a:srgbClr val="E03882"/>
                </a:solidFill>
                <a:latin typeface="Ubuntu" panose="020B0504030602030204" pitchFamily="34" charset="0"/>
              </a:rPr>
              <a:t>Drama based learning</a:t>
            </a:r>
          </a:p>
          <a:p>
            <a:pPr marL="0" indent="0">
              <a:buNone/>
            </a:pPr>
            <a:endParaRPr lang="en-GB" sz="1600" b="1" dirty="0">
              <a:solidFill>
                <a:schemeClr val="bg1"/>
              </a:solidFill>
              <a:latin typeface="Ubuntu" panose="020B0504030602030204" pitchFamily="34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FBB5480-7EB9-E8E1-C747-8D9405FFEB09}"/>
              </a:ext>
            </a:extLst>
          </p:cNvPr>
          <p:cNvSpPr/>
          <p:nvPr/>
        </p:nvSpPr>
        <p:spPr>
          <a:xfrm>
            <a:off x="720000" y="1851642"/>
            <a:ext cx="3240000" cy="1713297"/>
          </a:xfrm>
          <a:prstGeom prst="rect">
            <a:avLst/>
          </a:prstGeom>
          <a:solidFill>
            <a:srgbClr val="324F8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8EAC29D-C5EC-C875-F060-19278DF2CE56}"/>
              </a:ext>
            </a:extLst>
          </p:cNvPr>
          <p:cNvSpPr/>
          <p:nvPr/>
        </p:nvSpPr>
        <p:spPr>
          <a:xfrm>
            <a:off x="4476000" y="1851641"/>
            <a:ext cx="3240000" cy="1713297"/>
          </a:xfrm>
          <a:prstGeom prst="rect">
            <a:avLst/>
          </a:prstGeom>
          <a:solidFill>
            <a:srgbClr val="324F8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24148E9-1913-5D29-88BB-85C45C527DD2}"/>
              </a:ext>
            </a:extLst>
          </p:cNvPr>
          <p:cNvSpPr/>
          <p:nvPr/>
        </p:nvSpPr>
        <p:spPr>
          <a:xfrm>
            <a:off x="8232000" y="1851640"/>
            <a:ext cx="3240000" cy="1713297"/>
          </a:xfrm>
          <a:prstGeom prst="rect">
            <a:avLst/>
          </a:prstGeom>
          <a:solidFill>
            <a:srgbClr val="324F8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FA397E0-DE7E-4A3D-D9A6-263B37D2B361}"/>
              </a:ext>
            </a:extLst>
          </p:cNvPr>
          <p:cNvSpPr txBox="1"/>
          <p:nvPr/>
        </p:nvSpPr>
        <p:spPr>
          <a:xfrm>
            <a:off x="1245471" y="2906973"/>
            <a:ext cx="2912643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GB" b="1" dirty="0">
                <a:solidFill>
                  <a:schemeClr val="bg1"/>
                </a:solidFill>
                <a:latin typeface="Ubuntu" panose="020B0504030602030204" pitchFamily="34" charset="0"/>
              </a:rPr>
              <a:t>Exploring the voice of </a:t>
            </a:r>
            <a:br>
              <a:rPr lang="en-GB" b="1" dirty="0">
                <a:solidFill>
                  <a:schemeClr val="bg1"/>
                </a:solidFill>
                <a:latin typeface="Ubuntu" panose="020B0504030602030204" pitchFamily="34" charset="0"/>
              </a:rPr>
            </a:br>
            <a:r>
              <a:rPr lang="en-GB" b="1" dirty="0">
                <a:solidFill>
                  <a:schemeClr val="bg1"/>
                </a:solidFill>
                <a:latin typeface="Ubuntu" panose="020B0504030602030204" pitchFamily="34" charset="0"/>
              </a:rPr>
              <a:t>the person at risk</a:t>
            </a:r>
            <a:endParaRPr lang="en-US" b="1" dirty="0">
              <a:solidFill>
                <a:schemeClr val="bg1"/>
              </a:solidFill>
              <a:latin typeface="Ubuntu" panose="020B0504030602030204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3E3A34B-77D5-8D6F-A240-72C3D1EED625}"/>
              </a:ext>
            </a:extLst>
          </p:cNvPr>
          <p:cNvSpPr txBox="1"/>
          <p:nvPr/>
        </p:nvSpPr>
        <p:spPr>
          <a:xfrm>
            <a:off x="717683" y="2737773"/>
            <a:ext cx="368174" cy="830997"/>
          </a:xfrm>
          <a:prstGeom prst="rect">
            <a:avLst/>
          </a:prstGeom>
          <a:noFill/>
        </p:spPr>
        <p:txBody>
          <a:bodyPr wrap="square" lIns="72000" tIns="0" rIns="0" bIns="0" rtlCol="0">
            <a:spAutoFit/>
          </a:bodyPr>
          <a:lstStyle/>
          <a:p>
            <a:r>
              <a:rPr lang="en-US" sz="5400" b="1" dirty="0">
                <a:solidFill>
                  <a:srgbClr val="F9C402"/>
                </a:solidFill>
                <a:latin typeface="Ubuntu" panose="020B0504030602030204" pitchFamily="34" charset="0"/>
              </a:rPr>
              <a:t>1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A47CA345-F35C-2DCB-BF1D-2A78680703BF}"/>
              </a:ext>
            </a:extLst>
          </p:cNvPr>
          <p:cNvSpPr txBox="1"/>
          <p:nvPr/>
        </p:nvSpPr>
        <p:spPr>
          <a:xfrm>
            <a:off x="5076000" y="2906973"/>
            <a:ext cx="2676000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GB" b="1" dirty="0">
                <a:solidFill>
                  <a:schemeClr val="bg1"/>
                </a:solidFill>
                <a:latin typeface="Ubuntu" panose="020B0504030602030204" pitchFamily="34" charset="0"/>
              </a:rPr>
              <a:t>Impact on the person </a:t>
            </a:r>
            <a:br>
              <a:rPr lang="en-GB" b="1" dirty="0">
                <a:solidFill>
                  <a:schemeClr val="bg1"/>
                </a:solidFill>
                <a:latin typeface="Ubuntu" panose="020B0504030602030204" pitchFamily="34" charset="0"/>
              </a:rPr>
            </a:br>
            <a:r>
              <a:rPr lang="en-GB" b="1" dirty="0">
                <a:solidFill>
                  <a:schemeClr val="bg1"/>
                </a:solidFill>
                <a:latin typeface="Ubuntu" panose="020B0504030602030204" pitchFamily="34" charset="0"/>
              </a:rPr>
              <a:t>at risk</a:t>
            </a:r>
            <a:endParaRPr lang="en-US" b="1" dirty="0">
              <a:solidFill>
                <a:schemeClr val="bg1"/>
              </a:solidFill>
              <a:latin typeface="Ubuntu" panose="020B0504030602030204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1F03FA48-8945-6A36-5EDE-042A1801EDE4}"/>
              </a:ext>
            </a:extLst>
          </p:cNvPr>
          <p:cNvSpPr txBox="1"/>
          <p:nvPr/>
        </p:nvSpPr>
        <p:spPr>
          <a:xfrm>
            <a:off x="4472034" y="2737773"/>
            <a:ext cx="368174" cy="830997"/>
          </a:xfrm>
          <a:prstGeom prst="rect">
            <a:avLst/>
          </a:prstGeom>
          <a:noFill/>
        </p:spPr>
        <p:txBody>
          <a:bodyPr wrap="square" lIns="108000" tIns="0" rIns="0" bIns="0" rtlCol="0">
            <a:spAutoFit/>
          </a:bodyPr>
          <a:lstStyle/>
          <a:p>
            <a:r>
              <a:rPr lang="en-US" sz="5400" b="1" dirty="0">
                <a:solidFill>
                  <a:srgbClr val="F9C402"/>
                </a:solidFill>
                <a:latin typeface="Ubuntu" panose="020B0504030602030204" pitchFamily="34" charset="0"/>
              </a:rPr>
              <a:t>2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DA0604EA-6CF9-0F98-1961-CE59B9E7516D}"/>
              </a:ext>
            </a:extLst>
          </p:cNvPr>
          <p:cNvSpPr txBox="1"/>
          <p:nvPr/>
        </p:nvSpPr>
        <p:spPr>
          <a:xfrm>
            <a:off x="8830800" y="2903140"/>
            <a:ext cx="2676000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GB" b="1" dirty="0">
                <a:solidFill>
                  <a:schemeClr val="bg1"/>
                </a:solidFill>
                <a:latin typeface="Ubuntu" panose="020B0504030602030204" pitchFamily="34" charset="0"/>
              </a:rPr>
              <a:t>Safeguarding and </a:t>
            </a:r>
            <a:br>
              <a:rPr lang="en-GB" b="1" dirty="0">
                <a:solidFill>
                  <a:schemeClr val="bg1"/>
                </a:solidFill>
                <a:latin typeface="Ubuntu" panose="020B0504030602030204" pitchFamily="34" charset="0"/>
              </a:rPr>
            </a:br>
            <a:r>
              <a:rPr lang="en-GB" b="1" dirty="0">
                <a:solidFill>
                  <a:schemeClr val="bg1"/>
                </a:solidFill>
                <a:latin typeface="Ubuntu" panose="020B0504030602030204" pitchFamily="34" charset="0"/>
              </a:rPr>
              <a:t>duty of care</a:t>
            </a:r>
            <a:endParaRPr lang="en-US" b="1" dirty="0">
              <a:solidFill>
                <a:schemeClr val="bg1"/>
              </a:solidFill>
              <a:latin typeface="Ubuntu" panose="020B0504030602030204" pitchFamily="3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2223BEDD-5CE8-3663-E0CD-97F2B0DFF2A2}"/>
              </a:ext>
            </a:extLst>
          </p:cNvPr>
          <p:cNvSpPr txBox="1"/>
          <p:nvPr/>
        </p:nvSpPr>
        <p:spPr>
          <a:xfrm>
            <a:off x="8226385" y="2733940"/>
            <a:ext cx="368174" cy="830997"/>
          </a:xfrm>
          <a:prstGeom prst="rect">
            <a:avLst/>
          </a:prstGeom>
          <a:noFill/>
        </p:spPr>
        <p:txBody>
          <a:bodyPr wrap="square" lIns="108000" tIns="0" rIns="0" bIns="0" rtlCol="0">
            <a:spAutoFit/>
          </a:bodyPr>
          <a:lstStyle/>
          <a:p>
            <a:r>
              <a:rPr lang="en-US" sz="5400" b="1" dirty="0">
                <a:solidFill>
                  <a:srgbClr val="F9C402"/>
                </a:solidFill>
                <a:latin typeface="Ubuntu" panose="020B0504030602030204" pitchFamily="34" charset="0"/>
              </a:rPr>
              <a:t>3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39EA647E-425F-0CC2-86CF-62072945DD14}"/>
              </a:ext>
            </a:extLst>
          </p:cNvPr>
          <p:cNvSpPr/>
          <p:nvPr/>
        </p:nvSpPr>
        <p:spPr>
          <a:xfrm>
            <a:off x="720000" y="3992605"/>
            <a:ext cx="3240000" cy="1713297"/>
          </a:xfrm>
          <a:prstGeom prst="rect">
            <a:avLst/>
          </a:prstGeom>
          <a:solidFill>
            <a:srgbClr val="324F8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6219D2A7-C0A4-E742-6850-94DC9B37D281}"/>
              </a:ext>
            </a:extLst>
          </p:cNvPr>
          <p:cNvSpPr/>
          <p:nvPr/>
        </p:nvSpPr>
        <p:spPr>
          <a:xfrm>
            <a:off x="4476000" y="3992604"/>
            <a:ext cx="3240000" cy="1713297"/>
          </a:xfrm>
          <a:prstGeom prst="rect">
            <a:avLst/>
          </a:prstGeom>
          <a:solidFill>
            <a:srgbClr val="324F8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733BF45D-90D5-F722-FFB9-5FE65E0DE9D3}"/>
              </a:ext>
            </a:extLst>
          </p:cNvPr>
          <p:cNvSpPr/>
          <p:nvPr/>
        </p:nvSpPr>
        <p:spPr>
          <a:xfrm>
            <a:off x="8232000" y="3992603"/>
            <a:ext cx="3240000" cy="1713297"/>
          </a:xfrm>
          <a:prstGeom prst="rect">
            <a:avLst/>
          </a:prstGeom>
          <a:solidFill>
            <a:srgbClr val="324F8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09AA5B9B-3E52-C2C7-1B92-13AA112FA2CA}"/>
              </a:ext>
            </a:extLst>
          </p:cNvPr>
          <p:cNvSpPr txBox="1"/>
          <p:nvPr/>
        </p:nvSpPr>
        <p:spPr>
          <a:xfrm>
            <a:off x="1260000" y="5047936"/>
            <a:ext cx="2912643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GB" b="1" dirty="0">
                <a:solidFill>
                  <a:schemeClr val="bg1"/>
                </a:solidFill>
                <a:latin typeface="Ubuntu" panose="020B0504030602030204" pitchFamily="34" charset="0"/>
              </a:rPr>
              <a:t>Professional </a:t>
            </a:r>
            <a:br>
              <a:rPr lang="en-GB" b="1" dirty="0">
                <a:solidFill>
                  <a:schemeClr val="bg1"/>
                </a:solidFill>
                <a:latin typeface="Ubuntu" panose="020B0504030602030204" pitchFamily="34" charset="0"/>
              </a:rPr>
            </a:br>
            <a:r>
              <a:rPr lang="en-GB" b="1" dirty="0">
                <a:solidFill>
                  <a:schemeClr val="bg1"/>
                </a:solidFill>
                <a:latin typeface="Ubuntu" panose="020B0504030602030204" pitchFamily="34" charset="0"/>
              </a:rPr>
              <a:t>reflections</a:t>
            </a:r>
            <a:endParaRPr lang="en-US" b="1" dirty="0">
              <a:solidFill>
                <a:schemeClr val="bg1"/>
              </a:solidFill>
              <a:latin typeface="Ubuntu" panose="020B0504030602030204" pitchFamily="34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C63A8924-FBF3-50D8-DF42-C28EA6746611}"/>
              </a:ext>
            </a:extLst>
          </p:cNvPr>
          <p:cNvSpPr txBox="1"/>
          <p:nvPr/>
        </p:nvSpPr>
        <p:spPr>
          <a:xfrm>
            <a:off x="717683" y="4878736"/>
            <a:ext cx="368174" cy="830997"/>
          </a:xfrm>
          <a:prstGeom prst="rect">
            <a:avLst/>
          </a:prstGeom>
          <a:noFill/>
        </p:spPr>
        <p:txBody>
          <a:bodyPr wrap="square" lIns="108000" tIns="0" rIns="0" bIns="0" rtlCol="0">
            <a:spAutoFit/>
          </a:bodyPr>
          <a:lstStyle/>
          <a:p>
            <a:r>
              <a:rPr lang="en-US" sz="5400" b="1" dirty="0">
                <a:solidFill>
                  <a:srgbClr val="F9C402"/>
                </a:solidFill>
                <a:latin typeface="Ubuntu" panose="020B0504030602030204" pitchFamily="34" charset="0"/>
              </a:rPr>
              <a:t>4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1CA86EF2-6564-75F3-71CE-7FF09D81F0EF}"/>
              </a:ext>
            </a:extLst>
          </p:cNvPr>
          <p:cNvSpPr txBox="1"/>
          <p:nvPr/>
        </p:nvSpPr>
        <p:spPr>
          <a:xfrm>
            <a:off x="5076000" y="5047936"/>
            <a:ext cx="2676000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GB" b="1" dirty="0">
                <a:solidFill>
                  <a:schemeClr val="bg1"/>
                </a:solidFill>
                <a:latin typeface="Ubuntu" panose="020B0504030602030204" pitchFamily="34" charset="0"/>
              </a:rPr>
              <a:t>Ethical and emotional dilemmas</a:t>
            </a:r>
            <a:endParaRPr lang="en-US" b="1" dirty="0">
              <a:solidFill>
                <a:schemeClr val="bg1"/>
              </a:solidFill>
              <a:latin typeface="Ubuntu" panose="020B0504030602030204" pitchFamily="34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76414FD8-FB16-E873-D159-BC5B40A150C9}"/>
              </a:ext>
            </a:extLst>
          </p:cNvPr>
          <p:cNvSpPr txBox="1"/>
          <p:nvPr/>
        </p:nvSpPr>
        <p:spPr>
          <a:xfrm>
            <a:off x="4472034" y="4878736"/>
            <a:ext cx="368174" cy="830997"/>
          </a:xfrm>
          <a:prstGeom prst="rect">
            <a:avLst/>
          </a:prstGeom>
          <a:noFill/>
        </p:spPr>
        <p:txBody>
          <a:bodyPr wrap="square" lIns="108000" tIns="0" rIns="0" bIns="0" rtlCol="0">
            <a:spAutoFit/>
          </a:bodyPr>
          <a:lstStyle/>
          <a:p>
            <a:r>
              <a:rPr lang="en-US" sz="5400" b="1" dirty="0">
                <a:solidFill>
                  <a:srgbClr val="F9C402"/>
                </a:solidFill>
                <a:latin typeface="Ubuntu" panose="020B0504030602030204" pitchFamily="34" charset="0"/>
              </a:rPr>
              <a:t>5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1EB8E92E-07C1-E037-B913-C93F8F31D542}"/>
              </a:ext>
            </a:extLst>
          </p:cNvPr>
          <p:cNvSpPr txBox="1"/>
          <p:nvPr/>
        </p:nvSpPr>
        <p:spPr>
          <a:xfrm>
            <a:off x="8830800" y="5044103"/>
            <a:ext cx="2676000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GB" b="1" dirty="0">
                <a:solidFill>
                  <a:schemeClr val="bg1"/>
                </a:solidFill>
                <a:latin typeface="Ubuntu" panose="020B0504030602030204" pitchFamily="34" charset="0"/>
              </a:rPr>
              <a:t>Practical </a:t>
            </a:r>
            <a:br>
              <a:rPr lang="en-GB" b="1" dirty="0">
                <a:solidFill>
                  <a:schemeClr val="bg1"/>
                </a:solidFill>
                <a:latin typeface="Ubuntu" panose="020B0504030602030204" pitchFamily="34" charset="0"/>
              </a:rPr>
            </a:br>
            <a:r>
              <a:rPr lang="en-GB" b="1" dirty="0">
                <a:solidFill>
                  <a:schemeClr val="bg1"/>
                </a:solidFill>
                <a:latin typeface="Ubuntu" panose="020B0504030602030204" pitchFamily="34" charset="0"/>
              </a:rPr>
              <a:t>learning</a:t>
            </a:r>
            <a:endParaRPr lang="en-US" b="1" dirty="0">
              <a:solidFill>
                <a:schemeClr val="bg1"/>
              </a:solidFill>
              <a:latin typeface="Ubuntu" panose="020B0504030602030204" pitchFamily="34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6980B89F-B75F-17C3-FB64-58525E17398E}"/>
              </a:ext>
            </a:extLst>
          </p:cNvPr>
          <p:cNvSpPr txBox="1"/>
          <p:nvPr/>
        </p:nvSpPr>
        <p:spPr>
          <a:xfrm>
            <a:off x="8226385" y="4874903"/>
            <a:ext cx="368174" cy="830997"/>
          </a:xfrm>
          <a:prstGeom prst="rect">
            <a:avLst/>
          </a:prstGeom>
          <a:noFill/>
        </p:spPr>
        <p:txBody>
          <a:bodyPr wrap="square" lIns="108000" tIns="0" rIns="0" bIns="0" rtlCol="0">
            <a:spAutoFit/>
          </a:bodyPr>
          <a:lstStyle/>
          <a:p>
            <a:r>
              <a:rPr lang="en-US" sz="5400" b="1" dirty="0">
                <a:solidFill>
                  <a:srgbClr val="F9C402"/>
                </a:solidFill>
                <a:latin typeface="Ubuntu" panose="020B0504030602030204" pitchFamily="34" charset="0"/>
              </a:rPr>
              <a:t>6</a:t>
            </a:r>
          </a:p>
        </p:txBody>
      </p:sp>
      <p:pic>
        <p:nvPicPr>
          <p:cNvPr id="28" name="Picture 27">
            <a:extLst>
              <a:ext uri="{FF2B5EF4-FFF2-40B4-BE49-F238E27FC236}">
                <a16:creationId xmlns:a16="http://schemas.microsoft.com/office/drawing/2014/main" id="{60D56576-7A45-8461-CCF0-FDDE3F2A9B9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4534" y="1993335"/>
            <a:ext cx="614680" cy="660400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C126E143-7340-7424-3628-8F5E2916AC1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46496" y="2004237"/>
            <a:ext cx="650240" cy="650240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61D3AFE4-A982-7237-B20D-15F06177C2C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80467" y="1988255"/>
            <a:ext cx="574040" cy="665480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AD46CA63-9159-0DDA-61C8-858239365B4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34880" y="4174238"/>
            <a:ext cx="682752" cy="682752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DAB24E13-24FD-7DB7-D616-72DFE076A44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449800" y="4188308"/>
            <a:ext cx="762000" cy="548640"/>
          </a:xfrm>
          <a:prstGeom prst="rect">
            <a:avLst/>
          </a:prstGeom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id="{6E5B40D1-B5E3-DACF-3EB8-9D53A400DE0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608396" y="4140175"/>
            <a:ext cx="726440" cy="726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589891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3">
            <a:extLst>
              <a:ext uri="{FF2B5EF4-FFF2-40B4-BE49-F238E27FC236}">
                <a16:creationId xmlns:a16="http://schemas.microsoft.com/office/drawing/2014/main" id="{0C4C9279-70D1-FDDF-6018-4595E6A548D4}"/>
              </a:ext>
            </a:extLst>
          </p:cNvPr>
          <p:cNvSpPr txBox="1">
            <a:spLocks/>
          </p:cNvSpPr>
          <p:nvPr/>
        </p:nvSpPr>
        <p:spPr>
          <a:xfrm>
            <a:off x="720000" y="1745509"/>
            <a:ext cx="10849565" cy="393542"/>
          </a:xfrm>
          <a:prstGeom prst="rect">
            <a:avLst/>
          </a:prstGeom>
          <a:solidFill>
            <a:schemeClr val="bg1"/>
          </a:solidFill>
        </p:spPr>
        <p:txBody>
          <a:bodyPr lIns="0" tIns="0" rIns="0" bIns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3600" b="1" dirty="0">
                <a:solidFill>
                  <a:srgbClr val="324F82"/>
                </a:solidFill>
                <a:latin typeface="Ubuntu" panose="020B0504030602030204" pitchFamily="34" charset="0"/>
              </a:rPr>
              <a:t>Links to training packs and videos</a:t>
            </a:r>
          </a:p>
        </p:txBody>
      </p:sp>
      <p:sp>
        <p:nvSpPr>
          <p:cNvPr id="3" name="Text Placeholder 8">
            <a:extLst>
              <a:ext uri="{FF2B5EF4-FFF2-40B4-BE49-F238E27FC236}">
                <a16:creationId xmlns:a16="http://schemas.microsoft.com/office/drawing/2014/main" id="{CD1E4772-2A7F-6C0C-EFC1-CEBAA12D5C3B}"/>
              </a:ext>
            </a:extLst>
          </p:cNvPr>
          <p:cNvSpPr txBox="1">
            <a:spLocks/>
          </p:cNvSpPr>
          <p:nvPr/>
        </p:nvSpPr>
        <p:spPr>
          <a:xfrm>
            <a:off x="720001" y="504001"/>
            <a:ext cx="4096443" cy="546202"/>
          </a:xfrm>
          <a:prstGeom prst="rect">
            <a:avLst/>
          </a:prstGeom>
        </p:spPr>
        <p:txBody>
          <a:bodyPr wrap="none" lIns="0" tIns="0" rIns="0" bIns="0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en-GB" sz="1600" b="1" dirty="0">
                <a:solidFill>
                  <a:srgbClr val="324F82"/>
                </a:solidFill>
                <a:latin typeface="Ubuntu" panose="020B0504030602030204" pitchFamily="34" charset="0"/>
              </a:rPr>
              <a:t>Safeguarding Scenarios Training Pack</a:t>
            </a:r>
          </a:p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en-GB" sz="1400" dirty="0">
                <a:solidFill>
                  <a:srgbClr val="E03882"/>
                </a:solidFill>
                <a:latin typeface="Ubuntu" panose="020B0504030602030204" pitchFamily="34" charset="0"/>
              </a:rPr>
              <a:t>Drama based learning</a:t>
            </a:r>
          </a:p>
          <a:p>
            <a:pPr marL="0" indent="0">
              <a:buNone/>
            </a:pPr>
            <a:endParaRPr lang="en-GB" sz="1600" b="1" dirty="0">
              <a:solidFill>
                <a:schemeClr val="bg1"/>
              </a:solidFill>
              <a:latin typeface="Ubuntu" panose="020B050403060203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A1662ED-BC15-D7DA-46CA-CA3EC79F1851}"/>
              </a:ext>
            </a:extLst>
          </p:cNvPr>
          <p:cNvSpPr txBox="1"/>
          <p:nvPr/>
        </p:nvSpPr>
        <p:spPr>
          <a:xfrm>
            <a:off x="2177482" y="3603613"/>
            <a:ext cx="6013617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dirty="0">
                <a:solidFill>
                  <a:srgbClr val="324F82"/>
                </a:solidFill>
                <a:latin typeface="Ubuntu" panose="020B0504030602030204" pitchFamily="34" charset="0"/>
              </a:rPr>
              <a:t>Link here to training packs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19F62CD-4A99-AE95-E5F5-005344DB28DF}"/>
              </a:ext>
            </a:extLst>
          </p:cNvPr>
          <p:cNvSpPr txBox="1"/>
          <p:nvPr/>
        </p:nvSpPr>
        <p:spPr>
          <a:xfrm>
            <a:off x="2177482" y="5426367"/>
            <a:ext cx="6013617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dirty="0">
                <a:solidFill>
                  <a:srgbClr val="324F82"/>
                </a:solidFill>
                <a:latin typeface="Ubuntu" panose="020B0504030602030204" pitchFamily="34" charset="0"/>
              </a:rPr>
              <a:t>Link here to training videos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4B2688A2-DC8F-FD67-7A33-FD878A436F5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1798" y="2860663"/>
            <a:ext cx="1165860" cy="14859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6C14B507-FBCF-960C-61D5-65B65A2E7EB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6860" y="4738200"/>
            <a:ext cx="1435735" cy="1435735"/>
          </a:xfrm>
          <a:prstGeom prst="rect">
            <a:avLst/>
          </a:prstGeom>
        </p:spPr>
      </p:pic>
      <p:pic>
        <p:nvPicPr>
          <p:cNvPr id="5" name="Picture 4" descr="A screenshot of a blue and white website&#10;&#10;AI-generated content may be incorrect.">
            <a:extLst>
              <a:ext uri="{FF2B5EF4-FFF2-40B4-BE49-F238E27FC236}">
                <a16:creationId xmlns:a16="http://schemas.microsoft.com/office/drawing/2014/main" id="{7A2271B4-15B9-6CA7-B48D-EC7A60C5026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-180000">
            <a:off x="5863317" y="2992574"/>
            <a:ext cx="1554480" cy="2179320"/>
          </a:xfrm>
          <a:prstGeom prst="rect">
            <a:avLst/>
          </a:prstGeom>
          <a:ln w="6350">
            <a:solidFill>
              <a:schemeClr val="accent1">
                <a:shade val="15000"/>
              </a:schemeClr>
            </a:solidFill>
          </a:ln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E92850E0-AF6B-AD1A-8A72-75193ED1893A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/>
          <a:stretch/>
        </p:blipFill>
        <p:spPr>
          <a:xfrm>
            <a:off x="7596694" y="2761248"/>
            <a:ext cx="2238682" cy="3138544"/>
          </a:xfrm>
          <a:prstGeom prst="rect">
            <a:avLst/>
          </a:prstGeom>
          <a:ln w="6350">
            <a:solidFill>
              <a:schemeClr val="accent1">
                <a:shade val="15000"/>
              </a:schemeClr>
            </a:solidFill>
          </a:ln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45A6B4D6-E00A-F5D4-7569-C17965E8AFA1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/>
          <a:stretch/>
        </p:blipFill>
        <p:spPr>
          <a:xfrm rot="240000">
            <a:off x="10044981" y="2992574"/>
            <a:ext cx="1554480" cy="2179320"/>
          </a:xfrm>
          <a:prstGeom prst="rect">
            <a:avLst/>
          </a:prstGeom>
          <a:ln w="6350">
            <a:solidFill>
              <a:schemeClr val="accent1">
                <a:shade val="1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154801548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0000">
              <a:srgbClr val="324F82"/>
            </a:gs>
            <a:gs pos="100000">
              <a:srgbClr val="28B8CE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5308D862-621D-91B0-1ABB-7FC0CB7B224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8457" y="611233"/>
            <a:ext cx="2619469" cy="1472637"/>
          </a:xfrm>
          <a:prstGeom prst="rect">
            <a:avLst/>
          </a:prstGeom>
        </p:spPr>
      </p:pic>
      <p:pic>
        <p:nvPicPr>
          <p:cNvPr id="3" name="Picture 2" descr="Icon&#10;&#10;Description automatically generated">
            <a:extLst>
              <a:ext uri="{FF2B5EF4-FFF2-40B4-BE49-F238E27FC236}">
                <a16:creationId xmlns:a16="http://schemas.microsoft.com/office/drawing/2014/main" id="{EEB03289-7B15-985B-36CA-2D49DD156F2D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10581323" y="3087614"/>
            <a:ext cx="1034275" cy="1034275"/>
          </a:xfrm>
          <a:prstGeom prst="rect">
            <a:avLst/>
          </a:prstGeom>
        </p:spPr>
      </p:pic>
      <p:pic>
        <p:nvPicPr>
          <p:cNvPr id="4" name="Picture 3" descr="Icon&#10;&#10;Description automatically generated">
            <a:extLst>
              <a:ext uri="{FF2B5EF4-FFF2-40B4-BE49-F238E27FC236}">
                <a16:creationId xmlns:a16="http://schemas.microsoft.com/office/drawing/2014/main" id="{C5CBDE74-2CF7-7C56-DBF7-5C20D09A665B}"/>
              </a:ext>
            </a:extLst>
          </p:cNvPr>
          <p:cNvPicPr/>
          <p:nvPr/>
        </p:nvPicPr>
        <p:blipFill>
          <a:blip r:embed="rId4"/>
          <a:stretch>
            <a:fillRect/>
          </a:stretch>
        </p:blipFill>
        <p:spPr>
          <a:xfrm>
            <a:off x="10581321" y="2083870"/>
            <a:ext cx="1034275" cy="1034275"/>
          </a:xfrm>
          <a:prstGeom prst="rect">
            <a:avLst/>
          </a:prstGeom>
        </p:spPr>
      </p:pic>
      <p:pic>
        <p:nvPicPr>
          <p:cNvPr id="5" name="Picture 4" descr="Icon&#10;&#10;Description automatically generated">
            <a:extLst>
              <a:ext uri="{FF2B5EF4-FFF2-40B4-BE49-F238E27FC236}">
                <a16:creationId xmlns:a16="http://schemas.microsoft.com/office/drawing/2014/main" id="{948CBEA7-3E6D-8A89-0315-425D231B7CE5}"/>
              </a:ext>
            </a:extLst>
          </p:cNvPr>
          <p:cNvPicPr/>
          <p:nvPr/>
        </p:nvPicPr>
        <p:blipFill>
          <a:blip r:embed="rId5"/>
          <a:stretch>
            <a:fillRect/>
          </a:stretch>
        </p:blipFill>
        <p:spPr>
          <a:xfrm>
            <a:off x="10581325" y="4091358"/>
            <a:ext cx="1034275" cy="1034275"/>
          </a:xfrm>
          <a:prstGeom prst="rect">
            <a:avLst/>
          </a:prstGeom>
        </p:spPr>
      </p:pic>
      <p:pic>
        <p:nvPicPr>
          <p:cNvPr id="6" name="Picture 5" descr="Icon&#10;&#10;Description automatically generated">
            <a:extLst>
              <a:ext uri="{FF2B5EF4-FFF2-40B4-BE49-F238E27FC236}">
                <a16:creationId xmlns:a16="http://schemas.microsoft.com/office/drawing/2014/main" id="{4A607814-2BF8-953E-3700-C227E9310E6A}"/>
              </a:ext>
            </a:extLst>
          </p:cNvPr>
          <p:cNvPicPr/>
          <p:nvPr/>
        </p:nvPicPr>
        <p:blipFill>
          <a:blip r:embed="rId6"/>
          <a:stretch>
            <a:fillRect/>
          </a:stretch>
        </p:blipFill>
        <p:spPr>
          <a:xfrm>
            <a:off x="10581324" y="5095102"/>
            <a:ext cx="1034275" cy="1034275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B76F7B2B-BA19-C700-0189-DC0AF5329FA2}"/>
              </a:ext>
            </a:extLst>
          </p:cNvPr>
          <p:cNvSpPr txBox="1"/>
          <p:nvPr/>
        </p:nvSpPr>
        <p:spPr>
          <a:xfrm>
            <a:off x="718457" y="4091358"/>
            <a:ext cx="6192482" cy="43088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  <a:latin typeface="Ubuntu" panose="020B0504030602030204" pitchFamily="34" charset="0"/>
              </a:rPr>
              <a:t>Contact info TBC</a:t>
            </a:r>
          </a:p>
        </p:txBody>
      </p:sp>
    </p:spTree>
    <p:extLst>
      <p:ext uri="{BB962C8B-B14F-4D97-AF65-F5344CB8AC3E}">
        <p14:creationId xmlns:p14="http://schemas.microsoft.com/office/powerpoint/2010/main" val="3750084251"/>
      </p:ext>
    </p:extLst>
  </p:cSld>
  <p:clrMapOvr>
    <a:masterClrMapping/>
  </p:clrMapOvr>
</p:sld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activity xmlns="ee8746d6-0e70-4dab-b276-28e422542d2f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3754C74FB1700449A1D2EC2E5A77D80" ma:contentTypeVersion="15" ma:contentTypeDescription="Create a new document." ma:contentTypeScope="" ma:versionID="b5f6581705d1423af2a58c6cf5cd595b">
  <xsd:schema xmlns:xsd="http://www.w3.org/2001/XMLSchema" xmlns:xs="http://www.w3.org/2001/XMLSchema" xmlns:p="http://schemas.microsoft.com/office/2006/metadata/properties" xmlns:ns3="c8c88429-e1a5-4fcd-9b6a-57468ba8afe4" xmlns:ns4="ee8746d6-0e70-4dab-b276-28e422542d2f" targetNamespace="http://schemas.microsoft.com/office/2006/metadata/properties" ma:root="true" ma:fieldsID="425fc321a74242852f4efae041ff4061" ns3:_="" ns4:_="">
    <xsd:import namespace="c8c88429-e1a5-4fcd-9b6a-57468ba8afe4"/>
    <xsd:import namespace="ee8746d6-0e70-4dab-b276-28e422542d2f"/>
    <xsd:element name="properties">
      <xsd:complexType>
        <xsd:sequence>
          <xsd:element name="documentManagement">
            <xsd:complexType>
              <xsd:all>
                <xsd:element ref="ns3:SharedWithUsers" minOccurs="0"/>
                <xsd:element ref="ns3:SharedWithDetails" minOccurs="0"/>
                <xsd:element ref="ns3:SharingHintHash" minOccurs="0"/>
                <xsd:element ref="ns4:MediaServiceMetadata" minOccurs="0"/>
                <xsd:element ref="ns4:MediaServiceFastMetadata" minOccurs="0"/>
                <xsd:element ref="ns4:MediaServiceAutoKeyPoints" minOccurs="0"/>
                <xsd:element ref="ns4:MediaServiceKeyPoints" minOccurs="0"/>
                <xsd:element ref="ns4:MediaServiceAutoTags" minOccurs="0"/>
                <xsd:element ref="ns4:MediaServiceOCR" minOccurs="0"/>
                <xsd:element ref="ns4:MediaServiceGenerationTime" minOccurs="0"/>
                <xsd:element ref="ns4:MediaServiceEventHashCode" minOccurs="0"/>
                <xsd:element ref="ns4:MediaServiceDateTaken" minOccurs="0"/>
                <xsd:element ref="ns4:MediaLengthInSeconds" minOccurs="0"/>
                <xsd:element ref="ns4:MediaServiceLocation" minOccurs="0"/>
                <xsd:element ref="ns4:_activity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8c88429-e1a5-4fcd-9b6a-57468ba8afe4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0" nillable="true" ma:displayName="Sharing Hint Hash" ma:hidden="true" ma:internalName="SharingHintHash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e8746d6-0e70-4dab-b276-28e422542d2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3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4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5" nillable="true" ma:displayName="Tags" ma:internalName="MediaServiceAutoTags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9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MediaServiceLocation" ma:index="21" nillable="true" ma:displayName="Location" ma:internalName="MediaServiceLocation" ma:readOnly="true">
      <xsd:simpleType>
        <xsd:restriction base="dms:Text"/>
      </xsd:simpleType>
    </xsd:element>
    <xsd:element name="_activity" ma:index="22" nillable="true" ma:displayName="_activity" ma:hidden="true" ma:internalName="_activity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61AAFA8A-7429-4879-BDB2-7F2E32F1F0C6}">
  <ds:schemaRefs>
    <ds:schemaRef ds:uri="http://purl.org/dc/terms/"/>
    <ds:schemaRef ds:uri="http://schemas.openxmlformats.org/package/2006/metadata/core-properties"/>
    <ds:schemaRef ds:uri="http://schemas.microsoft.com/office/2006/documentManagement/types"/>
    <ds:schemaRef ds:uri="ee8746d6-0e70-4dab-b276-28e422542d2f"/>
    <ds:schemaRef ds:uri="http://purl.org/dc/elements/1.1/"/>
    <ds:schemaRef ds:uri="http://schemas.microsoft.com/office/2006/metadata/properties"/>
    <ds:schemaRef ds:uri="http://schemas.microsoft.com/office/infopath/2007/PartnerControls"/>
    <ds:schemaRef ds:uri="c8c88429-e1a5-4fcd-9b6a-57468ba8afe4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DA0E8D9B-E103-4B81-9353-A766E3CE4962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35062B7C-00D8-45B4-AD21-AC6B6DBA771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c8c88429-e1a5-4fcd-9b6a-57468ba8afe4"/>
    <ds:schemaRef ds:uri="ee8746d6-0e70-4dab-b276-28e422542d2f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8880</TotalTime>
  <Words>358</Words>
  <Application>Microsoft Office PowerPoint</Application>
  <PresentationFormat>Widescreen</PresentationFormat>
  <Paragraphs>46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Arial</vt:lpstr>
      <vt:lpstr>Calibri</vt:lpstr>
      <vt:lpstr>Ubuntu</vt:lpstr>
      <vt:lpstr>Custom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Andrew Cadywould</dc:creator>
  <cp:lastModifiedBy>Carly Harrison (Public Health Wales - Matrix House)</cp:lastModifiedBy>
  <cp:revision>120</cp:revision>
  <cp:lastPrinted>2018-02-28T08:37:13Z</cp:lastPrinted>
  <dcterms:created xsi:type="dcterms:W3CDTF">2017-10-31T10:35:26Z</dcterms:created>
  <dcterms:modified xsi:type="dcterms:W3CDTF">2025-11-07T16:59:07Z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0x010100B3754C74FB1700449A1D2EC2E5A77D80</vt:lpwstr>
  </property>
</Properties>
</file>