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105"/>
  </p:notesMasterIdLst>
  <p:handoutMasterIdLst>
    <p:handoutMasterId r:id="rId106"/>
  </p:handoutMasterIdLst>
  <p:sldIdLst>
    <p:sldId id="258" r:id="rId5"/>
    <p:sldId id="330" r:id="rId6"/>
    <p:sldId id="329" r:id="rId7"/>
    <p:sldId id="297" r:id="rId8"/>
    <p:sldId id="406" r:id="rId9"/>
    <p:sldId id="428" r:id="rId10"/>
    <p:sldId id="430" r:id="rId11"/>
    <p:sldId id="378" r:id="rId12"/>
    <p:sldId id="268" r:id="rId13"/>
    <p:sldId id="267" r:id="rId14"/>
    <p:sldId id="269" r:id="rId15"/>
    <p:sldId id="377" r:id="rId16"/>
    <p:sldId id="380" r:id="rId17"/>
    <p:sldId id="260" r:id="rId18"/>
    <p:sldId id="265" r:id="rId19"/>
    <p:sldId id="376" r:id="rId20"/>
    <p:sldId id="364" r:id="rId21"/>
    <p:sldId id="365" r:id="rId22"/>
    <p:sldId id="262" r:id="rId23"/>
    <p:sldId id="303" r:id="rId24"/>
    <p:sldId id="387" r:id="rId25"/>
    <p:sldId id="429" r:id="rId26"/>
    <p:sldId id="263" r:id="rId27"/>
    <p:sldId id="386" r:id="rId28"/>
    <p:sldId id="264" r:id="rId29"/>
    <p:sldId id="261" r:id="rId30"/>
    <p:sldId id="381" r:id="rId31"/>
    <p:sldId id="319" r:id="rId32"/>
    <p:sldId id="272" r:id="rId33"/>
    <p:sldId id="273" r:id="rId34"/>
    <p:sldId id="419" r:id="rId35"/>
    <p:sldId id="417" r:id="rId36"/>
    <p:sldId id="416" r:id="rId37"/>
    <p:sldId id="413" r:id="rId38"/>
    <p:sldId id="415" r:id="rId39"/>
    <p:sldId id="412" r:id="rId40"/>
    <p:sldId id="375" r:id="rId41"/>
    <p:sldId id="424" r:id="rId42"/>
    <p:sldId id="344" r:id="rId43"/>
    <p:sldId id="425" r:id="rId44"/>
    <p:sldId id="388" r:id="rId45"/>
    <p:sldId id="389" r:id="rId46"/>
    <p:sldId id="345" r:id="rId47"/>
    <p:sldId id="288" r:id="rId48"/>
    <p:sldId id="281" r:id="rId49"/>
    <p:sldId id="306" r:id="rId50"/>
    <p:sldId id="283" r:id="rId51"/>
    <p:sldId id="285" r:id="rId52"/>
    <p:sldId id="284" r:id="rId53"/>
    <p:sldId id="382" r:id="rId54"/>
    <p:sldId id="332" r:id="rId55"/>
    <p:sldId id="287" r:id="rId56"/>
    <p:sldId id="299" r:id="rId57"/>
    <p:sldId id="426" r:id="rId58"/>
    <p:sldId id="427" r:id="rId59"/>
    <p:sldId id="298" r:id="rId60"/>
    <p:sldId id="374" r:id="rId61"/>
    <p:sldId id="302" r:id="rId62"/>
    <p:sldId id="343" r:id="rId63"/>
    <p:sldId id="340" r:id="rId64"/>
    <p:sldId id="342" r:id="rId65"/>
    <p:sldId id="341" r:id="rId66"/>
    <p:sldId id="301" r:id="rId67"/>
    <p:sldId id="335" r:id="rId68"/>
    <p:sldId id="334" r:id="rId69"/>
    <p:sldId id="336" r:id="rId70"/>
    <p:sldId id="337" r:id="rId71"/>
    <p:sldId id="338" r:id="rId72"/>
    <p:sldId id="339" r:id="rId73"/>
    <p:sldId id="373" r:id="rId74"/>
    <p:sldId id="318" r:id="rId75"/>
    <p:sldId id="385" r:id="rId76"/>
    <p:sldId id="383" r:id="rId77"/>
    <p:sldId id="384" r:id="rId78"/>
    <p:sldId id="327" r:id="rId79"/>
    <p:sldId id="349" r:id="rId80"/>
    <p:sldId id="390" r:id="rId81"/>
    <p:sldId id="354" r:id="rId82"/>
    <p:sldId id="323" r:id="rId83"/>
    <p:sldId id="324" r:id="rId84"/>
    <p:sldId id="391" r:id="rId85"/>
    <p:sldId id="322" r:id="rId86"/>
    <p:sldId id="351" r:id="rId87"/>
    <p:sldId id="350" r:id="rId88"/>
    <p:sldId id="372" r:id="rId89"/>
    <p:sldId id="309" r:id="rId90"/>
    <p:sldId id="310" r:id="rId91"/>
    <p:sldId id="311" r:id="rId92"/>
    <p:sldId id="312" r:id="rId93"/>
    <p:sldId id="315" r:id="rId94"/>
    <p:sldId id="422" r:id="rId95"/>
    <p:sldId id="313" r:id="rId96"/>
    <p:sldId id="371" r:id="rId97"/>
    <p:sldId id="358" r:id="rId98"/>
    <p:sldId id="359" r:id="rId99"/>
    <p:sldId id="392" r:id="rId100"/>
    <p:sldId id="394" r:id="rId101"/>
    <p:sldId id="362" r:id="rId102"/>
    <p:sldId id="420" r:id="rId103"/>
    <p:sldId id="423" r:id="rId104"/>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Duncan-Jones (Public Health Wales - No. 2 Capital Quarter)" initials="AD(HW-N2CQ" lastIdx="2" clrIdx="0">
    <p:extLst>
      <p:ext uri="{19B8F6BF-5375-455C-9EA6-DF929625EA0E}">
        <p15:presenceInfo xmlns:p15="http://schemas.microsoft.com/office/powerpoint/2012/main" userId="S-1-5-21-978635462-3828570294-627434887-679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3F74"/>
    <a:srgbClr val="08519C"/>
    <a:srgbClr val="6BAEE7"/>
    <a:srgbClr val="6B93E7"/>
    <a:srgbClr val="3366FF"/>
    <a:srgbClr val="0099FF"/>
    <a:srgbClr val="3399FF"/>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37" autoAdjust="0"/>
  </p:normalViewPr>
  <p:slideViewPr>
    <p:cSldViewPr>
      <p:cViewPr varScale="1">
        <p:scale>
          <a:sx n="81" d="100"/>
          <a:sy n="81" d="100"/>
        </p:scale>
        <p:origin x="114" y="498"/>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commentAuthors" Target="commentAuthor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66E93F1-45EE-4AAD-B0C0-67D6F913FCEC}" type="datetimeFigureOut">
              <a:rPr lang="en-GB" smtClean="0"/>
              <a:pPr/>
              <a:t>02/07/2021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383FBB6-1C57-4225-ACD9-4414A1A3B91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2174FD4-B82A-4FDE-BADD-AAD4753873E6}"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1DB5-4573-4641-8946-E84A0BD37ED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2174FD4-B82A-4FDE-BADD-AAD4753873E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31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32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33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35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58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90</a:t>
            </a:fld>
            <a:endParaRPr lang="en-GB"/>
          </a:p>
        </p:txBody>
      </p:sp>
    </p:spTree>
    <p:extLst>
      <p:ext uri="{BB962C8B-B14F-4D97-AF65-F5344CB8AC3E}">
        <p14:creationId xmlns:p14="http://schemas.microsoft.com/office/powerpoint/2010/main" val="348595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174FD4-B82A-4FDE-BADD-AAD4753873E6}" type="slidenum">
              <a:rPr lang="en-GB" smtClean="0"/>
              <a:pPr/>
              <a:t>100</a:t>
            </a:fld>
            <a:endParaRPr lang="en-GB"/>
          </a:p>
        </p:txBody>
      </p:sp>
    </p:spTree>
    <p:extLst>
      <p:ext uri="{BB962C8B-B14F-4D97-AF65-F5344CB8AC3E}">
        <p14:creationId xmlns:p14="http://schemas.microsoft.com/office/powerpoint/2010/main" val="234711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9863" y="3421385"/>
            <a:ext cx="9085262" cy="1620838"/>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5847" y="4501505"/>
            <a:ext cx="7046913" cy="762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533400"/>
            <a:ext cx="2270125" cy="474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533400"/>
            <a:ext cx="6662738" cy="474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81308"/>
            <a:ext cx="7046913" cy="613073"/>
          </a:xfrm>
          <a:prstGeom prst="rect">
            <a:avLst/>
          </a:prstGeom>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807815" y="2053233"/>
            <a:ext cx="9085263" cy="19442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p:txBody>
          <a:bodyPr/>
          <a:lstStyle>
            <a:lvl1pPr>
              <a:defRPr sz="2300"/>
            </a:lvl1pPr>
          </a:lstStyle>
          <a:p>
            <a:r>
              <a:rPr lang="en-GB" smtClean="0"/>
              <a:t>Insert name of presentation on Master Slide</a:t>
            </a:r>
            <a:endParaRPr lang="en-GB"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847" y="4501505"/>
            <a:ext cx="7046913" cy="762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447800"/>
            <a:ext cx="4465638"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447800"/>
            <a:ext cx="4467225" cy="383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5847" y="4501505"/>
            <a:ext cx="7046913" cy="762000"/>
          </a:xfrm>
          <a:prstGeom prst="rect">
            <a:avLst/>
          </a:prstGeom>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Title slide PHW Observ b-ground 2"/>
          <p:cNvPicPr>
            <a:picLocks noChangeAspect="1" noChangeArrowheads="1"/>
          </p:cNvPicPr>
          <p:nvPr userDrawn="1"/>
        </p:nvPicPr>
        <p:blipFill>
          <a:blip r:embed="rId13" cstate="print"/>
          <a:srcRect t="85709" r="25921"/>
          <a:stretch>
            <a:fillRect/>
          </a:stretch>
        </p:blipFill>
        <p:spPr bwMode="auto">
          <a:xfrm>
            <a:off x="-6363" y="-10"/>
            <a:ext cx="10695001" cy="1458621"/>
          </a:xfrm>
          <a:prstGeom prst="rect">
            <a:avLst/>
          </a:prstGeom>
          <a:noFill/>
        </p:spPr>
      </p:pic>
      <p:sp>
        <p:nvSpPr>
          <p:cNvPr id="1028" name="Rectangle 4"/>
          <p:cNvSpPr>
            <a:spLocks noGrp="1" noChangeArrowheads="1"/>
          </p:cNvSpPr>
          <p:nvPr>
            <p:ph type="body" idx="1"/>
          </p:nvPr>
        </p:nvSpPr>
        <p:spPr bwMode="auto">
          <a:xfrm>
            <a:off x="807815" y="2053233"/>
            <a:ext cx="9085263" cy="38354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dirty="0" smtClean="0"/>
              <a:t>CHART</a:t>
            </a:r>
          </a:p>
        </p:txBody>
      </p:sp>
      <p:sp>
        <p:nvSpPr>
          <p:cNvPr id="1029" name="Rectangle 5"/>
          <p:cNvSpPr>
            <a:spLocks noGrp="1" noChangeArrowheads="1"/>
          </p:cNvSpPr>
          <p:nvPr>
            <p:ph type="ftr" sz="quarter" idx="3"/>
          </p:nvPr>
        </p:nvSpPr>
        <p:spPr bwMode="auto">
          <a:xfrm>
            <a:off x="-1" y="-1"/>
            <a:ext cx="7864599" cy="1477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smtClean="0"/>
              <a:t>Notes on slide</a:t>
            </a:r>
            <a:endParaRPr lang="en-GB" dirty="0"/>
          </a:p>
        </p:txBody>
      </p:sp>
      <p:pic>
        <p:nvPicPr>
          <p:cNvPr id="6" name="Picture 11" descr="Title slide PHW Observ b-ground 2"/>
          <p:cNvPicPr>
            <a:picLocks noChangeAspect="1" noChangeArrowheads="1"/>
          </p:cNvPicPr>
          <p:nvPr userDrawn="1"/>
        </p:nvPicPr>
        <p:blipFill>
          <a:blip r:embed="rId13" cstate="print"/>
          <a:srcRect l="73593" t="86661"/>
          <a:stretch>
            <a:fillRect/>
          </a:stretch>
        </p:blipFill>
        <p:spPr bwMode="auto">
          <a:xfrm>
            <a:off x="7864599" y="253033"/>
            <a:ext cx="2824039" cy="1008452"/>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defTabSz="1042988" rtl="0" fontAlgn="base">
        <a:spcBef>
          <a:spcPct val="0"/>
        </a:spcBef>
        <a:spcAft>
          <a:spcPct val="0"/>
        </a:spcAft>
        <a:defRPr sz="5000">
          <a:solidFill>
            <a:srgbClr val="423F74"/>
          </a:solidFill>
          <a:latin typeface="+mj-lt"/>
          <a:ea typeface="+mj-ea"/>
          <a:cs typeface="+mj-cs"/>
        </a:defRPr>
      </a:lvl1pPr>
      <a:lvl2pPr algn="l" defTabSz="1042988" rtl="0" fontAlgn="base">
        <a:spcBef>
          <a:spcPct val="0"/>
        </a:spcBef>
        <a:spcAft>
          <a:spcPct val="0"/>
        </a:spcAft>
        <a:defRPr sz="50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50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50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50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50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50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50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50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t>Insert name of presentation on Master Slide</a:t>
            </a:r>
          </a:p>
        </p:txBody>
      </p:sp>
      <p:pic>
        <p:nvPicPr>
          <p:cNvPr id="6160" name="Picture 16" descr="Title slide PHW Observ b-ground 1"/>
          <p:cNvPicPr>
            <a:picLocks noChangeAspect="1" noChangeArrowheads="1"/>
          </p:cNvPicPr>
          <p:nvPr/>
        </p:nvPicPr>
        <p:blipFill>
          <a:blip r:embed="rId3" cstate="print"/>
          <a:srcRect t="45249"/>
          <a:stretch>
            <a:fillRect/>
          </a:stretch>
        </p:blipFill>
        <p:spPr bwMode="auto">
          <a:xfrm>
            <a:off x="-3175" y="3421385"/>
            <a:ext cx="10694988" cy="4139878"/>
          </a:xfrm>
          <a:prstGeom prst="rect">
            <a:avLst/>
          </a:prstGeom>
          <a:noFill/>
        </p:spPr>
      </p:pic>
      <p:sp>
        <p:nvSpPr>
          <p:cNvPr id="6149" name="Rectangle 5"/>
          <p:cNvSpPr>
            <a:spLocks noGrp="1" noChangeArrowheads="1"/>
          </p:cNvSpPr>
          <p:nvPr>
            <p:ph type="title"/>
          </p:nvPr>
        </p:nvSpPr>
        <p:spPr>
          <a:xfrm>
            <a:off x="609600" y="4846631"/>
            <a:ext cx="9525000" cy="1095033"/>
          </a:xfrm>
          <a:noFill/>
          <a:ln/>
        </p:spPr>
        <p:txBody>
          <a:bodyPr/>
          <a:lstStyle/>
          <a:p>
            <a:r>
              <a:rPr lang="en-GB" dirty="0" smtClean="0">
                <a:solidFill>
                  <a:schemeClr val="bg1"/>
                </a:solidFill>
              </a:rPr>
              <a:t>Health and its determinants in Wales</a:t>
            </a:r>
            <a:br>
              <a:rPr lang="en-GB" dirty="0" smtClean="0">
                <a:solidFill>
                  <a:schemeClr val="bg1"/>
                </a:solidFill>
              </a:rPr>
            </a:br>
            <a:r>
              <a:rPr lang="en-GB" sz="2400" dirty="0" smtClean="0">
                <a:solidFill>
                  <a:schemeClr val="bg1"/>
                </a:solidFill>
                <a:latin typeface="+mn-lt"/>
              </a:rPr>
              <a:t>Informing strategic planning</a:t>
            </a:r>
            <a:endParaRPr lang="en-GB" sz="2400" dirty="0">
              <a:latin typeface="+mn-lt"/>
            </a:endParaRPr>
          </a:p>
        </p:txBody>
      </p:sp>
      <p:sp>
        <p:nvSpPr>
          <p:cNvPr id="6150" name="Rectangle 6"/>
          <p:cNvSpPr>
            <a:spLocks noChangeArrowheads="1"/>
          </p:cNvSpPr>
          <p:nvPr/>
        </p:nvSpPr>
        <p:spPr bwMode="auto">
          <a:xfrm>
            <a:off x="611369" y="3671733"/>
            <a:ext cx="9525000" cy="762000"/>
          </a:xfrm>
          <a:prstGeom prst="rect">
            <a:avLst/>
          </a:prstGeom>
          <a:noFill/>
          <a:ln w="9525">
            <a:noFill/>
            <a:miter lim="800000"/>
            <a:headEnd/>
            <a:tailEnd/>
          </a:ln>
        </p:spPr>
        <p:txBody>
          <a:bodyPr lIns="104287" tIns="52144" rIns="104287" bIns="52144" anchor="ctr"/>
          <a:lstStyle/>
          <a:p>
            <a:r>
              <a:rPr lang="en-GB" sz="2800" dirty="0" smtClean="0">
                <a:solidFill>
                  <a:schemeClr val="bg1"/>
                </a:solidFill>
                <a:latin typeface="Verdana" pitchFamily="1" charset="0"/>
              </a:rPr>
              <a:t>2017</a:t>
            </a:r>
            <a:endParaRPr lang="en-GB" sz="2800" dirty="0">
              <a:solidFill>
                <a:schemeClr val="bg1"/>
              </a:solidFill>
            </a:endParaRPr>
          </a:p>
        </p:txBody>
      </p:sp>
      <p:sp>
        <p:nvSpPr>
          <p:cNvPr id="6151" name="Rectangle 7"/>
          <p:cNvSpPr>
            <a:spLocks noChangeArrowheads="1"/>
          </p:cNvSpPr>
          <p:nvPr/>
        </p:nvSpPr>
        <p:spPr bwMode="auto">
          <a:xfrm>
            <a:off x="685800" y="6800850"/>
            <a:ext cx="9525000" cy="514350"/>
          </a:xfrm>
          <a:prstGeom prst="rect">
            <a:avLst/>
          </a:prstGeom>
          <a:noFill/>
          <a:ln w="9525">
            <a:noFill/>
            <a:miter lim="800000"/>
            <a:headEnd/>
            <a:tailEnd/>
          </a:ln>
        </p:spPr>
        <p:txBody>
          <a:bodyPr lIns="104287" tIns="52144" rIns="104287" bIns="52144" anchor="ctr"/>
          <a:lstStyle/>
          <a:p>
            <a:endParaRPr lang="en-GB" sz="2800" dirty="0">
              <a:solidFill>
                <a:schemeClr val="bg1"/>
              </a:solidFill>
            </a:endParaRPr>
          </a:p>
        </p:txBody>
      </p:sp>
      <p:sp>
        <p:nvSpPr>
          <p:cNvPr id="8" name="Rectangle 7"/>
          <p:cNvSpPr/>
          <p:nvPr/>
        </p:nvSpPr>
        <p:spPr bwMode="auto">
          <a:xfrm>
            <a:off x="-9625" y="0"/>
            <a:ext cx="10699200" cy="34555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026" name="Picture 2" descr="P:\Forms, templates and guidance\document templates\PHW Observatory - templates\PHW Observatory logo.jpg"/>
          <p:cNvPicPr>
            <a:picLocks noChangeAspect="1" noChangeArrowheads="1"/>
          </p:cNvPicPr>
          <p:nvPr/>
        </p:nvPicPr>
        <p:blipFill>
          <a:blip r:embed="rId4" cstate="print"/>
          <a:srcRect r="19145"/>
          <a:stretch>
            <a:fillRect/>
          </a:stretch>
        </p:blipFill>
        <p:spPr bwMode="auto">
          <a:xfrm>
            <a:off x="2653319" y="901105"/>
            <a:ext cx="5382000" cy="1503113"/>
          </a:xfrm>
          <a:prstGeom prst="rect">
            <a:avLst/>
          </a:prstGeom>
          <a:noFill/>
        </p:spPr>
      </p:pic>
      <p:sp>
        <p:nvSpPr>
          <p:cNvPr id="9" name="Rectangle 6"/>
          <p:cNvSpPr>
            <a:spLocks noChangeArrowheads="1"/>
          </p:cNvSpPr>
          <p:nvPr/>
        </p:nvSpPr>
        <p:spPr bwMode="auto">
          <a:xfrm>
            <a:off x="577475" y="6295232"/>
            <a:ext cx="9525000" cy="762000"/>
          </a:xfrm>
          <a:prstGeom prst="rect">
            <a:avLst/>
          </a:prstGeom>
          <a:noFill/>
          <a:ln w="9525">
            <a:noFill/>
            <a:miter lim="800000"/>
            <a:headEnd/>
            <a:tailEnd/>
          </a:ln>
        </p:spPr>
        <p:txBody>
          <a:bodyPr lIns="104287" tIns="52144" rIns="104287" bIns="52144" anchor="ctr"/>
          <a:lstStyle/>
          <a:p>
            <a:r>
              <a:rPr lang="en-GB" sz="2800" dirty="0" smtClean="0">
                <a:solidFill>
                  <a:schemeClr val="bg1"/>
                </a:solidFill>
                <a:latin typeface="Verdana" pitchFamily="1" charset="0"/>
              </a:rPr>
              <a:t>Report</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Demography</a:t>
            </a:r>
            <a:endParaRPr lang="en-GB" dirty="0"/>
          </a:p>
        </p:txBody>
      </p:sp>
      <p:sp>
        <p:nvSpPr>
          <p:cNvPr id="4" name="Footer Placeholder 3"/>
          <p:cNvSpPr>
            <a:spLocks noGrp="1"/>
          </p:cNvSpPr>
          <p:nvPr>
            <p:ph type="ftr" sz="quarter" idx="10"/>
          </p:nvPr>
        </p:nvSpPr>
        <p:spPr/>
        <p:txBody>
          <a:bodyPr/>
          <a:lstStyle/>
          <a:p>
            <a:r>
              <a:rPr lang="en-GB" dirty="0" smtClean="0"/>
              <a:t>The population structure in Wales is projected to change with a substantial rise in the older population, and projected fall in working age adults.</a:t>
            </a:r>
            <a:endParaRPr lang="en-GB" dirty="0"/>
          </a:p>
        </p:txBody>
      </p:sp>
      <p:pic>
        <p:nvPicPr>
          <p:cNvPr id="9" name="Picture 8"/>
          <p:cNvPicPr>
            <a:picLocks noChangeAspect="1"/>
          </p:cNvPicPr>
          <p:nvPr/>
        </p:nvPicPr>
        <p:blipFill>
          <a:blip r:embed="rId2"/>
          <a:stretch>
            <a:fillRect/>
          </a:stretch>
        </p:blipFill>
        <p:spPr>
          <a:xfrm>
            <a:off x="5224626" y="1524645"/>
            <a:ext cx="5400517" cy="4860000"/>
          </a:xfrm>
          <a:prstGeom prst="rect">
            <a:avLst/>
          </a:prstGeom>
        </p:spPr>
      </p:pic>
      <p:sp>
        <p:nvSpPr>
          <p:cNvPr id="10" name="TextBox 9"/>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10</a:t>
            </a:fld>
            <a:endParaRPr lang="en-GB" sz="2800" dirty="0">
              <a:solidFill>
                <a:srgbClr val="423F74"/>
              </a:solidFill>
              <a:latin typeface="+mj-lt"/>
            </a:endParaRPr>
          </a:p>
        </p:txBody>
      </p:sp>
      <p:pic>
        <p:nvPicPr>
          <p:cNvPr id="6" name="Picture 5"/>
          <p:cNvPicPr>
            <a:picLocks noChangeAspect="1"/>
          </p:cNvPicPr>
          <p:nvPr/>
        </p:nvPicPr>
        <p:blipFill>
          <a:blip r:embed="rId3"/>
          <a:stretch>
            <a:fillRect/>
          </a:stretch>
        </p:blipFill>
        <p:spPr>
          <a:xfrm>
            <a:off x="-128289" y="1521680"/>
            <a:ext cx="5352915" cy="493200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1" y="-1"/>
            <a:ext cx="7864599" cy="1477169"/>
          </a:xfrm>
        </p:spPr>
        <p:txBody>
          <a:bodyPr/>
          <a:lstStyle/>
          <a:p>
            <a:pPr>
              <a:lnSpc>
                <a:spcPct val="150000"/>
              </a:lnSpc>
            </a:pPr>
            <a:r>
              <a:rPr lang="en-GB" sz="2800" b="1" dirty="0" smtClean="0"/>
              <a:t>Health and its determinants in Wales</a:t>
            </a:r>
          </a:p>
          <a:p>
            <a:pPr>
              <a:lnSpc>
                <a:spcPct val="150000"/>
              </a:lnSpc>
            </a:pPr>
            <a:endParaRPr lang="en-GB" sz="3200" dirty="0"/>
          </a:p>
        </p:txBody>
      </p:sp>
      <p:sp>
        <p:nvSpPr>
          <p:cNvPr id="6" name="Content Placeholder 2"/>
          <p:cNvSpPr txBox="1">
            <a:spLocks/>
          </p:cNvSpPr>
          <p:nvPr/>
        </p:nvSpPr>
        <p:spPr bwMode="auto">
          <a:xfrm>
            <a:off x="519783" y="1650595"/>
            <a:ext cx="9145017" cy="4579102"/>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marL="0" marR="0" lvl="0" indent="0" algn="just" defTabSz="1042988"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For more information, please see the accompanying:</a:t>
            </a:r>
            <a:endParaRPr kumimoji="0" lang="en-GB" sz="2400" b="1" i="0" u="none" strike="noStrike" kern="0" cap="none" spc="0" normalizeH="0" baseline="0" noProof="0" dirty="0" smtClean="0">
              <a:ln>
                <a:noFill/>
              </a:ln>
              <a:solidFill>
                <a:srgbClr val="423F74"/>
              </a:solidFill>
              <a:effectLst/>
              <a:uLnTx/>
              <a:uFillTx/>
              <a:latin typeface="+mn-lt"/>
              <a:ea typeface="+mn-ea"/>
              <a:cs typeface="+mn-cs"/>
            </a:endParaRPr>
          </a:p>
          <a:p>
            <a:pPr algn="just" defTabSz="1042988" eaLnBrk="1" hangingPunct="1">
              <a:lnSpc>
                <a:spcPct val="150000"/>
              </a:lnSpc>
              <a:spcBef>
                <a:spcPct val="20000"/>
              </a:spcBef>
              <a:defRPr/>
            </a:pPr>
            <a:r>
              <a:rPr lang="en-GB" sz="3200" b="1" kern="0" dirty="0" smtClean="0">
                <a:solidFill>
                  <a:srgbClr val="423F74"/>
                </a:solidFill>
                <a:latin typeface="+mn-lt"/>
              </a:rPr>
              <a:t>Infographic</a:t>
            </a:r>
            <a:endParaRPr kumimoji="0" lang="en-GB" sz="3200" b="1" i="0" u="none" strike="noStrike" kern="0" cap="none" spc="0" normalizeH="0" baseline="0" noProof="0" dirty="0" smtClean="0">
              <a:ln>
                <a:noFill/>
              </a:ln>
              <a:solidFill>
                <a:srgbClr val="423F74"/>
              </a:solidFill>
              <a:effectLst/>
              <a:uLnTx/>
              <a:uFillTx/>
              <a:latin typeface="+mn-lt"/>
              <a:ea typeface="+mn-ea"/>
            </a:endParaRPr>
          </a:p>
          <a:p>
            <a:pPr marL="0" marR="0" lvl="0" indent="0" algn="just" defTabSz="1042988" rtl="0" eaLnBrk="1" fontAlgn="base" latinLnBrk="0" hangingPunct="1">
              <a:lnSpc>
                <a:spcPct val="150000"/>
              </a:lnSpc>
              <a:spcBef>
                <a:spcPct val="20000"/>
              </a:spcBef>
              <a:spcAft>
                <a:spcPct val="0"/>
              </a:spcAft>
              <a:buClrTx/>
              <a:buSzTx/>
              <a:buFontTx/>
              <a:buNone/>
              <a:tabLst/>
              <a:defRPr/>
            </a:pPr>
            <a:r>
              <a:rPr kumimoji="0" lang="en-GB" sz="3200" b="1" i="0" u="none" strike="noStrike" kern="0" cap="none" spc="0" normalizeH="0" baseline="0" noProof="0" dirty="0" smtClean="0">
                <a:ln>
                  <a:noFill/>
                </a:ln>
                <a:solidFill>
                  <a:srgbClr val="423F74"/>
                </a:solidFill>
                <a:effectLst/>
                <a:uLnTx/>
                <a:uFillTx/>
                <a:latin typeface="+mn-lt"/>
                <a:ea typeface="+mn-ea"/>
                <a:cs typeface="+mn-cs"/>
              </a:rPr>
              <a:t>Summary</a:t>
            </a:r>
          </a:p>
          <a:p>
            <a:pPr marL="0" marR="0" lvl="0" indent="0" algn="just" defTabSz="1042988" rtl="0" eaLnBrk="1" fontAlgn="base" latinLnBrk="0" hangingPunct="1">
              <a:lnSpc>
                <a:spcPct val="150000"/>
              </a:lnSpc>
              <a:spcBef>
                <a:spcPct val="20000"/>
              </a:spcBef>
              <a:spcAft>
                <a:spcPct val="0"/>
              </a:spcAft>
              <a:buClrTx/>
              <a:buSzTx/>
              <a:buFontTx/>
              <a:buNone/>
              <a:tabLst/>
              <a:defRPr/>
            </a:pPr>
            <a:r>
              <a:rPr kumimoji="0" lang="en-GB" sz="3200" b="1" i="0" u="none" strike="noStrike" kern="0" cap="none" spc="0" normalizeH="0" baseline="0" noProof="0" dirty="0" smtClean="0">
                <a:ln>
                  <a:noFill/>
                </a:ln>
                <a:solidFill>
                  <a:srgbClr val="423F74"/>
                </a:solidFill>
                <a:effectLst/>
                <a:uLnTx/>
                <a:uFillTx/>
                <a:latin typeface="+mn-lt"/>
                <a:ea typeface="+mn-ea"/>
                <a:cs typeface="+mn-cs"/>
              </a:rPr>
              <a:t>Technical Guide</a:t>
            </a:r>
          </a:p>
          <a:p>
            <a:pPr marL="0" marR="0" lvl="0" indent="0" algn="just" defTabSz="1042988"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1042988"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0" y="6949776"/>
            <a:ext cx="8800703" cy="613073"/>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Health and its determinants in Wales</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r>
              <a:rPr lang="en-GB" sz="2800" dirty="0" smtClean="0">
                <a:solidFill>
                  <a:srgbClr val="423F74"/>
                </a:solidFill>
                <a:latin typeface="+mj-lt"/>
              </a:rPr>
              <a:t>100</a:t>
            </a:r>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Demography</a:t>
            </a:r>
            <a:endParaRPr lang="en-GB" dirty="0"/>
          </a:p>
        </p:txBody>
      </p:sp>
      <p:sp>
        <p:nvSpPr>
          <p:cNvPr id="4" name="Footer Placeholder 3"/>
          <p:cNvSpPr>
            <a:spLocks noGrp="1"/>
          </p:cNvSpPr>
          <p:nvPr>
            <p:ph type="ftr" sz="quarter" idx="10"/>
          </p:nvPr>
        </p:nvSpPr>
        <p:spPr/>
        <p:txBody>
          <a:bodyPr/>
          <a:lstStyle/>
          <a:p>
            <a:r>
              <a:rPr lang="en-GB" dirty="0" smtClean="0"/>
              <a:t>There is projected to be an increase of over 250,000 people aged 65+, including a 127% increase in those aged 85+. A fall of 5% is projected in working age adults aged 15-64 years.</a:t>
            </a:r>
            <a:endParaRPr lang="en-GB" dirty="0"/>
          </a:p>
        </p:txBody>
      </p:sp>
      <p:sp>
        <p:nvSpPr>
          <p:cNvPr id="9" name="Rectangle 8"/>
          <p:cNvSpPr/>
          <p:nvPr/>
        </p:nvSpPr>
        <p:spPr bwMode="auto">
          <a:xfrm>
            <a:off x="3832151" y="5581625"/>
            <a:ext cx="1440160"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11</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1115504" y="1853515"/>
            <a:ext cx="8245874" cy="4820400"/>
          </a:xfrm>
          <a:prstGeom prst="rect">
            <a:avLst/>
          </a:prstGeom>
        </p:spPr>
      </p:pic>
      <p:sp>
        <p:nvSpPr>
          <p:cNvPr id="10" name="TextBox 9"/>
          <p:cNvSpPr txBox="1"/>
          <p:nvPr/>
        </p:nvSpPr>
        <p:spPr>
          <a:xfrm>
            <a:off x="5056287" y="6806887"/>
            <a:ext cx="5272311" cy="276999"/>
          </a:xfrm>
          <a:prstGeom prst="rect">
            <a:avLst/>
          </a:prstGeom>
          <a:noFill/>
        </p:spPr>
        <p:txBody>
          <a:bodyPr wrap="square" rtlCol="0">
            <a:spAutoFit/>
          </a:bodyPr>
          <a:lstStyle/>
          <a:p>
            <a:r>
              <a:rPr lang="en-GB" sz="1200" b="1" dirty="0" smtClean="0">
                <a:latin typeface="+mn-lt"/>
              </a:rPr>
              <a:t>Please note: </a:t>
            </a:r>
            <a:r>
              <a:rPr lang="en-GB" sz="1200" dirty="0" smtClean="0">
                <a:latin typeface="+mn-lt"/>
              </a:rPr>
              <a:t>The relative change chart has a logarithmic x-axis.</a:t>
            </a:r>
            <a:endParaRPr lang="en-GB"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4000" b="1" dirty="0" smtClean="0">
                <a:solidFill>
                  <a:srgbClr val="423F74"/>
                </a:solidFill>
              </a:rPr>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12</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a:t>
            </a:r>
            <a:endParaRPr lang="en-GB" dirty="0"/>
          </a:p>
        </p:txBody>
      </p:sp>
      <p:sp>
        <p:nvSpPr>
          <p:cNvPr id="4" name="Footer Placeholder 3"/>
          <p:cNvSpPr>
            <a:spLocks noGrp="1"/>
          </p:cNvSpPr>
          <p:nvPr>
            <p:ph type="ftr" sz="quarter" idx="10"/>
          </p:nvPr>
        </p:nvSpPr>
        <p:spPr/>
        <p:txBody>
          <a:bodyPr/>
          <a:lstStyle/>
          <a:p>
            <a:r>
              <a:rPr lang="en-GB" dirty="0" smtClean="0"/>
              <a:t>Life expectancy and healthy life expectancy in Wales is lower than England. Females in Wales on average spend almost 20 years living in poor health, compared to almost 17 years for males.</a:t>
            </a:r>
            <a:endParaRPr lang="en-GB" b="1"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13</a:t>
            </a:fld>
            <a:endParaRPr lang="en-GB" sz="2800" dirty="0">
              <a:solidFill>
                <a:srgbClr val="423F74"/>
              </a:solidFill>
              <a:latin typeface="+mj-lt"/>
            </a:endParaRPr>
          </a:p>
        </p:txBody>
      </p:sp>
      <p:sp>
        <p:nvSpPr>
          <p:cNvPr id="7" name="TextBox 6"/>
          <p:cNvSpPr txBox="1"/>
          <p:nvPr/>
        </p:nvSpPr>
        <p:spPr>
          <a:xfrm>
            <a:off x="144016" y="6600770"/>
            <a:ext cx="10240863" cy="276999"/>
          </a:xfrm>
          <a:prstGeom prst="rect">
            <a:avLst/>
          </a:prstGeom>
          <a:noFill/>
        </p:spPr>
        <p:txBody>
          <a:bodyPr wrap="square" rtlCol="0">
            <a:spAutoFit/>
          </a:bodyPr>
          <a:lstStyle/>
          <a:p>
            <a:r>
              <a:rPr lang="en-GB" sz="1200" b="1" dirty="0" smtClean="0">
                <a:latin typeface="+mn-lt"/>
              </a:rPr>
              <a:t>Please note: </a:t>
            </a:r>
            <a:r>
              <a:rPr lang="en-GB" sz="1200" dirty="0" smtClean="0">
                <a:latin typeface="+mn-lt"/>
              </a:rPr>
              <a:t>Axes have been adjusted to start at 45. </a:t>
            </a:r>
            <a:endParaRPr lang="en-GB" sz="1200" dirty="0">
              <a:latin typeface="+mn-lt"/>
            </a:endParaRPr>
          </a:p>
        </p:txBody>
      </p:sp>
      <p:pic>
        <p:nvPicPr>
          <p:cNvPr id="3" name="Picture 2"/>
          <p:cNvPicPr>
            <a:picLocks noChangeAspect="1"/>
          </p:cNvPicPr>
          <p:nvPr/>
        </p:nvPicPr>
        <p:blipFill>
          <a:blip r:embed="rId2"/>
          <a:stretch>
            <a:fillRect/>
          </a:stretch>
        </p:blipFill>
        <p:spPr>
          <a:xfrm>
            <a:off x="2336618" y="1704770"/>
            <a:ext cx="5855658" cy="489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a:t>
            </a:r>
            <a:endParaRPr lang="en-GB" dirty="0"/>
          </a:p>
        </p:txBody>
      </p:sp>
      <p:sp>
        <p:nvSpPr>
          <p:cNvPr id="4" name="Footer Placeholder 3"/>
          <p:cNvSpPr>
            <a:spLocks noGrp="1"/>
          </p:cNvSpPr>
          <p:nvPr>
            <p:ph type="ftr" sz="quarter" idx="10"/>
          </p:nvPr>
        </p:nvSpPr>
        <p:spPr/>
        <p:txBody>
          <a:bodyPr/>
          <a:lstStyle/>
          <a:p>
            <a:r>
              <a:rPr lang="en-GB" sz="2300" dirty="0" smtClean="0"/>
              <a:t>Life expectancy in Wales continues to rise but at a slower rate than England, Northern Ireland and Scotland. Wales is consistently lower than the top international comparators and England.</a:t>
            </a:r>
            <a:endParaRPr lang="en-GB" sz="2300" dirty="0"/>
          </a:p>
        </p:txBody>
      </p:sp>
      <p:sp>
        <p:nvSpPr>
          <p:cNvPr id="12" name="TextBox 11"/>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14</a:t>
            </a:fld>
            <a:endParaRPr lang="en-GB" sz="2800" dirty="0">
              <a:solidFill>
                <a:srgbClr val="423F74"/>
              </a:solidFill>
              <a:latin typeface="+mj-lt"/>
            </a:endParaRPr>
          </a:p>
        </p:txBody>
      </p:sp>
      <p:grpSp>
        <p:nvGrpSpPr>
          <p:cNvPr id="5" name="Group 4"/>
          <p:cNvGrpSpPr/>
          <p:nvPr/>
        </p:nvGrpSpPr>
        <p:grpSpPr>
          <a:xfrm>
            <a:off x="1887935" y="1621185"/>
            <a:ext cx="7505481" cy="4860000"/>
            <a:chOff x="159743" y="1678679"/>
            <a:chExt cx="7505481" cy="4860000"/>
          </a:xfrm>
        </p:grpSpPr>
        <p:pic>
          <p:nvPicPr>
            <p:cNvPr id="3" name="Picture 2"/>
            <p:cNvPicPr>
              <a:picLocks noChangeAspect="1"/>
            </p:cNvPicPr>
            <p:nvPr/>
          </p:nvPicPr>
          <p:blipFill>
            <a:blip r:embed="rId2"/>
            <a:stretch>
              <a:fillRect/>
            </a:stretch>
          </p:blipFill>
          <p:spPr>
            <a:xfrm>
              <a:off x="159743" y="1678679"/>
              <a:ext cx="7505481" cy="4860000"/>
            </a:xfrm>
            <a:prstGeom prst="rect">
              <a:avLst/>
            </a:prstGeom>
          </p:spPr>
        </p:pic>
        <p:sp>
          <p:nvSpPr>
            <p:cNvPr id="7" name="TextBox 6"/>
            <p:cNvSpPr txBox="1"/>
            <p:nvPr/>
          </p:nvSpPr>
          <p:spPr>
            <a:xfrm>
              <a:off x="4696247" y="4198959"/>
              <a:ext cx="2660866" cy="646331"/>
            </a:xfrm>
            <a:prstGeom prst="rect">
              <a:avLst/>
            </a:prstGeom>
            <a:noFill/>
          </p:spPr>
          <p:txBody>
            <a:bodyPr wrap="square" rtlCol="0">
              <a:spAutoFit/>
            </a:bodyPr>
            <a:lstStyle/>
            <a:p>
              <a:r>
                <a:rPr lang="en-GB" sz="1200" b="1" dirty="0" smtClean="0">
                  <a:solidFill>
                    <a:srgbClr val="423F74"/>
                  </a:solidFill>
                  <a:latin typeface="+mn-lt"/>
                </a:rPr>
                <a:t>Since 2010 life expectancy has increased more slowly than the preceding 20 years.</a:t>
              </a:r>
              <a:endParaRPr lang="en-GB" sz="1200" b="1" dirty="0">
                <a:solidFill>
                  <a:srgbClr val="423F74"/>
                </a:solidFill>
                <a:latin typeface="+mn-l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a:t>
            </a:r>
            <a:endParaRPr lang="en-GB" dirty="0"/>
          </a:p>
        </p:txBody>
      </p:sp>
      <p:sp>
        <p:nvSpPr>
          <p:cNvPr id="4" name="Footer Placeholder 3"/>
          <p:cNvSpPr>
            <a:spLocks noGrp="1"/>
          </p:cNvSpPr>
          <p:nvPr>
            <p:ph type="ftr" sz="quarter" idx="10"/>
          </p:nvPr>
        </p:nvSpPr>
        <p:spPr/>
        <p:txBody>
          <a:bodyPr/>
          <a:lstStyle/>
          <a:p>
            <a:r>
              <a:rPr lang="en-US" dirty="0" smtClean="0"/>
              <a:t>The gap in life expectancy and healthy life expectancy (9 &amp; 19 years for males, 7 &amp; 18 years for females) between the least and most deprived areas in Wales remains unchanged.</a:t>
            </a:r>
          </a:p>
        </p:txBody>
      </p:sp>
      <p:pic>
        <p:nvPicPr>
          <p:cNvPr id="28674" name="Picture 2"/>
          <p:cNvPicPr>
            <a:picLocks noChangeAspect="1" noChangeArrowheads="1"/>
          </p:cNvPicPr>
          <p:nvPr/>
        </p:nvPicPr>
        <p:blipFill>
          <a:blip r:embed="rId2" cstate="print"/>
          <a:srcRect/>
          <a:stretch>
            <a:fillRect/>
          </a:stretch>
        </p:blipFill>
        <p:spPr bwMode="auto">
          <a:xfrm>
            <a:off x="1671911" y="1621185"/>
            <a:ext cx="7210425" cy="4867275"/>
          </a:xfrm>
          <a:prstGeom prst="rect">
            <a:avLst/>
          </a:prstGeom>
          <a:noFill/>
          <a:ln w="9525">
            <a:noFill/>
            <a:miter lim="800000"/>
            <a:headEnd/>
            <a:tailEnd/>
          </a:ln>
          <a:effectLst/>
        </p:spPr>
      </p:pic>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15</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4000" b="1" dirty="0" smtClean="0">
                <a:solidFill>
                  <a:srgbClr val="423F74"/>
                </a:solidFill>
              </a:rPr>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16</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3919" y="1524601"/>
            <a:ext cx="7257600" cy="5726988"/>
          </a:xfrm>
          <a:prstGeom prst="rect">
            <a:avLst/>
          </a:prstGeom>
        </p:spPr>
      </p:pic>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a:xfrm>
            <a:off x="-1" y="-1"/>
            <a:ext cx="7864600" cy="1477169"/>
          </a:xfrm>
        </p:spPr>
        <p:txBody>
          <a:bodyPr/>
          <a:lstStyle/>
          <a:p>
            <a:r>
              <a:rPr lang="en-GB" dirty="0" smtClean="0"/>
              <a:t>Neoplasms (cancers, 19%) and cardiovascular disease (18%) are the leading causes of DALYs. Musculoskeletal and mental and substance use disorders are the next largest.</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17</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Musculoskeletal disorders and mental and substance use disorders are the main causes of years lived with disability (YLD).</a:t>
            </a:r>
            <a:endParaRPr lang="en-GB" dirty="0"/>
          </a:p>
        </p:txBody>
      </p:sp>
      <p:sp>
        <p:nvSpPr>
          <p:cNvPr id="2" name="Title 1"/>
          <p:cNvSpPr>
            <a:spLocks noGrp="1"/>
          </p:cNvSpPr>
          <p:nvPr>
            <p:ph type="title"/>
          </p:nvPr>
        </p:nvSpPr>
        <p:spPr/>
        <p:txBody>
          <a:bodyPr/>
          <a:lstStyle/>
          <a:p>
            <a:r>
              <a:rPr lang="en-GB" dirty="0" smtClean="0"/>
              <a:t>Burden of disease</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18</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815926" y="1549177"/>
            <a:ext cx="6876000" cy="566762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43919" y="1477168"/>
            <a:ext cx="7228193" cy="5716800"/>
          </a:xfrm>
          <a:prstGeom prst="rect">
            <a:avLst/>
          </a:prstGeom>
        </p:spPr>
      </p:pic>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Neoplasms (cancers) and cardiovascular disease are the main causes of years of life lost (YLL) in 2016.</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19</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519783" y="1650595"/>
            <a:ext cx="9145017" cy="5616624"/>
          </a:xfrm>
        </p:spPr>
        <p:txBody>
          <a:bodyPr numCol="1"/>
          <a:lstStyle/>
          <a:p>
            <a:pPr indent="0" algn="just">
              <a:buNone/>
            </a:pPr>
            <a:r>
              <a:rPr lang="en-GB" sz="1200" dirty="0" smtClean="0"/>
              <a:t>The</a:t>
            </a:r>
            <a:r>
              <a:rPr lang="en-GB" sz="1200" b="1" dirty="0" smtClean="0">
                <a:solidFill>
                  <a:srgbClr val="423F74"/>
                </a:solidFill>
              </a:rPr>
              <a:t> Health and its determinants in Wales </a:t>
            </a:r>
            <a:r>
              <a:rPr lang="en-GB" sz="1200" dirty="0" smtClean="0"/>
              <a:t>report</a:t>
            </a:r>
            <a:r>
              <a:rPr lang="en-GB" sz="1200" b="1" dirty="0" smtClean="0">
                <a:solidFill>
                  <a:srgbClr val="423F74"/>
                </a:solidFill>
              </a:rPr>
              <a:t> </a:t>
            </a:r>
            <a:r>
              <a:rPr lang="en-GB" sz="1200" dirty="0" smtClean="0"/>
              <a:t>provides an overview of the health and well-being of the population of Wales. It outlines the main areas of health need and presents the complex picture of health in Wales. It demonstrates the gains made but it also highlights the significant challenges faced both now and in the future. </a:t>
            </a:r>
          </a:p>
          <a:p>
            <a:pPr indent="0" algn="just">
              <a:buNone/>
            </a:pPr>
            <a:endParaRPr lang="en-GB" sz="1200" dirty="0"/>
          </a:p>
          <a:p>
            <a:pPr indent="0" algn="just">
              <a:buNone/>
            </a:pPr>
            <a:r>
              <a:rPr lang="en-GB" sz="1200" dirty="0" smtClean="0"/>
              <a:t>This </a:t>
            </a:r>
            <a:r>
              <a:rPr lang="en-GB" sz="1200" dirty="0"/>
              <a:t>report aims to describe the epidemiology of health and its determinants in Wales in a way that can inform strategic public health planning into the future. Its initial purpose was to inform long term strategic planning of Public Health Wales, but we hope it will also be of value to others involved in strategic planning across Wales. The report provides high level information and illustrative examples covering broad themes. It uses a common currency for health and risk factors, the burden of disease, to assist with consideration of relative priorities. It also provides information on wider determinants of health with a particular focus on children. The report includes international comparisons, focusing on what those countries with the best outcomes achieve, and provides both past and projected future trends</a:t>
            </a:r>
            <a:r>
              <a:rPr lang="en-GB" sz="1200" dirty="0" smtClean="0"/>
              <a:t>.</a:t>
            </a:r>
          </a:p>
          <a:p>
            <a:pPr indent="0" algn="just">
              <a:buNone/>
            </a:pPr>
            <a:endParaRPr lang="en-GB" sz="1200" dirty="0" smtClean="0"/>
          </a:p>
          <a:p>
            <a:pPr indent="0" algn="just">
              <a:buNone/>
            </a:pPr>
            <a:r>
              <a:rPr lang="en-GB" sz="1200" dirty="0" smtClean="0"/>
              <a:t>The </a:t>
            </a:r>
            <a:r>
              <a:rPr lang="en-GB" sz="1200" b="1" dirty="0" smtClean="0">
                <a:solidFill>
                  <a:srgbClr val="423F74"/>
                </a:solidFill>
              </a:rPr>
              <a:t>Health and its determinants in Wales </a:t>
            </a:r>
            <a:r>
              <a:rPr lang="en-GB" sz="1200" dirty="0" smtClean="0"/>
              <a:t>report is accompanied by an </a:t>
            </a:r>
            <a:r>
              <a:rPr lang="en-GB" sz="1200" b="1" dirty="0" smtClean="0">
                <a:solidFill>
                  <a:srgbClr val="423F74"/>
                </a:solidFill>
              </a:rPr>
              <a:t>infographic</a:t>
            </a:r>
            <a:r>
              <a:rPr lang="en-GB" sz="1200" dirty="0" smtClean="0"/>
              <a:t>, a </a:t>
            </a:r>
            <a:r>
              <a:rPr lang="en-GB" sz="1200" b="1" dirty="0" smtClean="0">
                <a:solidFill>
                  <a:srgbClr val="423F74"/>
                </a:solidFill>
              </a:rPr>
              <a:t>summary </a:t>
            </a:r>
            <a:r>
              <a:rPr lang="en-GB" sz="1200" dirty="0" smtClean="0"/>
              <a:t>containing the key messages and conclusions of the report, and a </a:t>
            </a:r>
            <a:r>
              <a:rPr lang="en-GB" sz="1200" b="1" dirty="0" smtClean="0">
                <a:solidFill>
                  <a:srgbClr val="423F74"/>
                </a:solidFill>
              </a:rPr>
              <a:t>technical guide </a:t>
            </a:r>
            <a:r>
              <a:rPr lang="en-GB" sz="1200" dirty="0" smtClean="0"/>
              <a:t>providing further guidance on how to interpret the data, any limitations, and the methods and data sources used.</a:t>
            </a:r>
          </a:p>
          <a:p>
            <a:pPr indent="0" algn="just">
              <a:buNone/>
            </a:pPr>
            <a:endParaRPr lang="en-GB" sz="1600" dirty="0" smtClean="0"/>
          </a:p>
          <a:p>
            <a:pPr marL="0" indent="0" algn="just">
              <a:buNone/>
            </a:pPr>
            <a:endParaRPr lang="en-GB" sz="1600" dirty="0"/>
          </a:p>
        </p:txBody>
      </p:sp>
      <p:sp>
        <p:nvSpPr>
          <p:cNvPr id="4" name="Footer Placeholder 3"/>
          <p:cNvSpPr>
            <a:spLocks noGrp="1"/>
          </p:cNvSpPr>
          <p:nvPr>
            <p:ph type="ftr" sz="quarter" idx="10"/>
          </p:nvPr>
        </p:nvSpPr>
        <p:spPr/>
        <p:txBody>
          <a:bodyPr/>
          <a:lstStyle/>
          <a:p>
            <a:r>
              <a:rPr lang="en-GB" sz="5400" dirty="0" smtClean="0"/>
              <a:t>Introduction</a:t>
            </a:r>
            <a:endParaRPr lang="en-GB" sz="5400" dirty="0"/>
          </a:p>
        </p:txBody>
      </p:sp>
      <p:graphicFrame>
        <p:nvGraphicFramePr>
          <p:cNvPr id="7" name="Table 6"/>
          <p:cNvGraphicFramePr>
            <a:graphicFrameLocks noGrp="1"/>
          </p:cNvGraphicFramePr>
          <p:nvPr>
            <p:extLst>
              <p:ext uri="{D42A27DB-BD31-4B8C-83A1-F6EECF244321}">
                <p14:modId xmlns:p14="http://schemas.microsoft.com/office/powerpoint/2010/main" val="3838959126"/>
              </p:ext>
            </p:extLst>
          </p:nvPr>
        </p:nvGraphicFramePr>
        <p:xfrm>
          <a:off x="1392342" y="5410067"/>
          <a:ext cx="8568952" cy="1676400"/>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610290">
                  <a:extLst>
                    <a:ext uri="{9D8B030D-6E8A-4147-A177-3AD203B41FA5}">
                      <a16:colId xmlns:a16="http://schemas.microsoft.com/office/drawing/2014/main" val="20002"/>
                    </a:ext>
                  </a:extLst>
                </a:gridCol>
                <a:gridCol w="2142238">
                  <a:extLst>
                    <a:ext uri="{9D8B030D-6E8A-4147-A177-3AD203B41FA5}">
                      <a16:colId xmlns:a16="http://schemas.microsoft.com/office/drawing/2014/main" val="20003"/>
                    </a:ext>
                  </a:extLst>
                </a:gridCol>
              </a:tblGrid>
              <a:tr h="173094">
                <a:tc>
                  <a:txBody>
                    <a:bodyPr/>
                    <a:lstStyle/>
                    <a:p>
                      <a:r>
                        <a:rPr lang="en-GB" sz="1600" dirty="0" smtClean="0">
                          <a:latin typeface="+mn-lt"/>
                        </a:rPr>
                        <a:t>Introduction</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2-7</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dirty="0" smtClean="0">
                          <a:latin typeface="+mn-lt"/>
                        </a:rPr>
                        <a:t>Healthy start</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57-69</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8765">
                <a:tc>
                  <a:txBody>
                    <a:bodyPr/>
                    <a:lstStyle/>
                    <a:p>
                      <a:r>
                        <a:rPr lang="en-GB" sz="1600" dirty="0" smtClean="0">
                          <a:latin typeface="+mn-lt"/>
                        </a:rPr>
                        <a:t>Demography</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8-11</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dirty="0" smtClean="0">
                          <a:latin typeface="+mn-lt"/>
                        </a:rPr>
                        <a:t>Living conditions</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70-84</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8765">
                <a:tc>
                  <a:txBody>
                    <a:bodyPr/>
                    <a:lstStyle/>
                    <a:p>
                      <a:r>
                        <a:rPr lang="en-GB" sz="1600" dirty="0" smtClean="0">
                          <a:latin typeface="+mn-lt"/>
                        </a:rPr>
                        <a:t>Life expectancy</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12-15</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dirty="0" smtClean="0">
                          <a:latin typeface="+mn-lt"/>
                        </a:rPr>
                        <a:t>Projections</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85-92</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8765">
                <a:tc>
                  <a:txBody>
                    <a:bodyPr/>
                    <a:lstStyle/>
                    <a:p>
                      <a:r>
                        <a:rPr lang="en-GB" sz="1600" dirty="0" smtClean="0">
                          <a:latin typeface="+mn-lt"/>
                        </a:rPr>
                        <a:t>Burden of disease</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16-36</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dirty="0" smtClean="0">
                          <a:latin typeface="+mn-lt"/>
                        </a:rPr>
                        <a:t>Emerging threats</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93-98</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8765">
                <a:tc>
                  <a:txBody>
                    <a:bodyPr/>
                    <a:lstStyle/>
                    <a:p>
                      <a:r>
                        <a:rPr lang="en-GB" sz="1600" dirty="0" smtClean="0">
                          <a:latin typeface="+mn-lt"/>
                        </a:rPr>
                        <a:t>Health behaviours</a:t>
                      </a:r>
                      <a:endParaRPr lang="en-GB" sz="16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smtClean="0">
                          <a:solidFill>
                            <a:srgbClr val="423F74"/>
                          </a:solidFill>
                          <a:latin typeface="+mn-lt"/>
                        </a:rPr>
                        <a:t>37-56</a:t>
                      </a:r>
                      <a:endParaRPr lang="en-GB" sz="1600" b="1" dirty="0">
                        <a:solidFill>
                          <a:srgbClr val="423F7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dirty="0" smtClean="0"/>
                        <a:t>Acknowledgements</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423F74"/>
                          </a:solidFill>
                          <a:latin typeface="+mn-lt"/>
                        </a:rPr>
                        <a:t>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extBox 8"/>
          <p:cNvSpPr txBox="1"/>
          <p:nvPr/>
        </p:nvSpPr>
        <p:spPr>
          <a:xfrm>
            <a:off x="1388609" y="5104868"/>
            <a:ext cx="3168352" cy="338554"/>
          </a:xfrm>
          <a:prstGeom prst="rect">
            <a:avLst/>
          </a:prstGeom>
          <a:noFill/>
        </p:spPr>
        <p:txBody>
          <a:bodyPr wrap="square" rtlCol="0">
            <a:spAutoFit/>
          </a:bodyPr>
          <a:lstStyle/>
          <a:p>
            <a:r>
              <a:rPr lang="en-GB" sz="1600" b="1" dirty="0" smtClean="0">
                <a:solidFill>
                  <a:srgbClr val="423F74"/>
                </a:solidFill>
                <a:latin typeface="+mn-lt"/>
              </a:rPr>
              <a:t>Table of contents</a:t>
            </a:r>
            <a:endParaRPr lang="en-GB" sz="1600" b="1" dirty="0">
              <a:solidFill>
                <a:srgbClr val="423F74"/>
              </a:solidFill>
              <a:latin typeface="+mn-lt"/>
            </a:endParaRP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a:xfrm>
            <a:off x="-1" y="-1"/>
            <a:ext cx="8152632" cy="1477169"/>
          </a:xfrm>
        </p:spPr>
        <p:txBody>
          <a:bodyPr/>
          <a:lstStyle/>
          <a:p>
            <a:r>
              <a:rPr lang="en-GB" dirty="0" smtClean="0"/>
              <a:t>Wales has a comparatively high cancer DALY rate that has only marginally decreased since 1990. </a:t>
            </a:r>
          </a:p>
          <a:p>
            <a:r>
              <a:rPr lang="en-GB" dirty="0" smtClean="0"/>
              <a:t>The cardiovascular disease DALY rate has declined significantly, but Wales remains second highest in UK.</a:t>
            </a:r>
            <a:endParaRPr lang="en-GB" dirty="0"/>
          </a:p>
        </p:txBody>
      </p:sp>
      <p:sp>
        <p:nvSpPr>
          <p:cNvPr id="9" name="TextBox 8"/>
          <p:cNvSpPr txBox="1"/>
          <p:nvPr/>
        </p:nvSpPr>
        <p:spPr>
          <a:xfrm>
            <a:off x="447775" y="6445721"/>
            <a:ext cx="9721080" cy="261610"/>
          </a:xfrm>
          <a:prstGeom prst="rect">
            <a:avLst/>
          </a:prstGeom>
          <a:noFill/>
        </p:spPr>
        <p:txBody>
          <a:bodyPr wrap="square" rtlCol="0">
            <a:spAutoFit/>
          </a:bodyPr>
          <a:lstStyle/>
          <a:p>
            <a:r>
              <a:rPr lang="en-GB" sz="1100" b="1" dirty="0" smtClean="0">
                <a:latin typeface="+mn-lt"/>
              </a:rPr>
              <a:t>Please note: </a:t>
            </a:r>
            <a:r>
              <a:rPr lang="en-GB" sz="1100" dirty="0" smtClean="0">
                <a:latin typeface="+mn-lt"/>
              </a:rPr>
              <a:t>Crude rates do not take into account the precise age structure of a population. </a:t>
            </a:r>
            <a:endParaRPr lang="en-GB" sz="1100" dirty="0">
              <a:latin typeface="+mn-lt"/>
            </a:endParaRP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20</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21385" y="1481633"/>
            <a:ext cx="5034902" cy="4968537"/>
          </a:xfrm>
          <a:prstGeom prst="rect">
            <a:avLst/>
          </a:prstGeom>
        </p:spPr>
      </p:pic>
      <p:pic>
        <p:nvPicPr>
          <p:cNvPr id="7" name="Picture 6"/>
          <p:cNvPicPr>
            <a:picLocks noChangeAspect="1"/>
          </p:cNvPicPr>
          <p:nvPr/>
        </p:nvPicPr>
        <p:blipFill>
          <a:blip r:embed="rId3"/>
          <a:stretch>
            <a:fillRect/>
          </a:stretch>
        </p:blipFill>
        <p:spPr>
          <a:xfrm>
            <a:off x="5308315" y="1467513"/>
            <a:ext cx="5030668" cy="497374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DALYs caused by cardiovascular diseases and neonatal disorders have dropped since 1990. While not the largest absolute increase, DALYs caused by cirrhosis &amp; other liver diseases have doubled.</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21</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447775" y="1444967"/>
            <a:ext cx="9746840" cy="5256000"/>
          </a:xfrm>
          <a:prstGeom prst="rect">
            <a:avLst/>
          </a:prstGeom>
        </p:spPr>
      </p:pic>
      <p:sp>
        <p:nvSpPr>
          <p:cNvPr id="8" name="TextBox 7"/>
          <p:cNvSpPr txBox="1"/>
          <p:nvPr/>
        </p:nvSpPr>
        <p:spPr>
          <a:xfrm>
            <a:off x="4984279" y="6842808"/>
            <a:ext cx="5272311" cy="276999"/>
          </a:xfrm>
          <a:prstGeom prst="rect">
            <a:avLst/>
          </a:prstGeom>
          <a:noFill/>
        </p:spPr>
        <p:txBody>
          <a:bodyPr wrap="square" rtlCol="0">
            <a:spAutoFit/>
          </a:bodyPr>
          <a:lstStyle/>
          <a:p>
            <a:r>
              <a:rPr lang="en-GB" sz="1200" b="1" dirty="0" smtClean="0">
                <a:latin typeface="+mn-lt"/>
              </a:rPr>
              <a:t>Please note: </a:t>
            </a:r>
            <a:r>
              <a:rPr lang="en-GB" sz="1200" dirty="0" smtClean="0">
                <a:latin typeface="+mn-lt"/>
              </a:rPr>
              <a:t>The relative change chart has a logarithmic x-axis.</a:t>
            </a:r>
            <a:endParaRPr lang="en-GB" sz="12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Half of DALYs occur in those aged over 65.</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22</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311871" y="1909217"/>
            <a:ext cx="7200800" cy="4869603"/>
          </a:xfrm>
          <a:prstGeom prst="rect">
            <a:avLst/>
          </a:prstGeom>
        </p:spPr>
      </p:pic>
    </p:spTree>
    <p:extLst>
      <p:ext uri="{BB962C8B-B14F-4D97-AF65-F5344CB8AC3E}">
        <p14:creationId xmlns:p14="http://schemas.microsoft.com/office/powerpoint/2010/main" val="1604640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a:xfrm>
            <a:off x="-1" y="-1"/>
            <a:ext cx="8008616" cy="1477169"/>
          </a:xfrm>
        </p:spPr>
        <p:txBody>
          <a:bodyPr/>
          <a:lstStyle/>
          <a:p>
            <a:r>
              <a:rPr lang="en-GB" dirty="0" smtClean="0"/>
              <a:t>Causes of DALYs change with age. Mental health and musculoskeletal disorders contribute most in working age, with neoplasms, neurological disorders and cardiovascular disease dominating later in life.</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23</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951831" y="1741931"/>
            <a:ext cx="8773200" cy="527985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Mental health and musculoskeletal disorders are the main causes of YLD during adulthood. Other non-communicable diseases (includes sense organ diseases) contribute to YLD throughout life.</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24</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963591" y="1693193"/>
            <a:ext cx="8629200" cy="52791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For young adults 50% of years of life lost (YLL) are caused by injuries (external causes). Neoplasms (cancers) and cardiovascular disease are the major causes of YLL for people aged 40+. </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25</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035599" y="1814620"/>
            <a:ext cx="8629200" cy="527917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a:xfrm>
            <a:off x="-1" y="-1"/>
            <a:ext cx="7864600" cy="1477170"/>
          </a:xfrm>
        </p:spPr>
        <p:txBody>
          <a:bodyPr/>
          <a:lstStyle/>
          <a:p>
            <a:r>
              <a:rPr lang="en-GB" sz="2300" dirty="0" smtClean="0"/>
              <a:t>Premature mortality (adults aged 30-70 years) has reduced in the last decade.</a:t>
            </a:r>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26</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527895" y="1729737"/>
            <a:ext cx="7200690" cy="486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Self-reported health status for the older population has improved. There has been little change in working age adults.</a:t>
            </a:r>
            <a:endParaRPr lang="en-GB" dirty="0"/>
          </a:p>
        </p:txBody>
      </p:sp>
      <p:pic>
        <p:nvPicPr>
          <p:cNvPr id="36866" name="Picture 2"/>
          <p:cNvPicPr>
            <a:picLocks noChangeAspect="1" noChangeArrowheads="1"/>
          </p:cNvPicPr>
          <p:nvPr/>
        </p:nvPicPr>
        <p:blipFill>
          <a:blip r:embed="rId2" cstate="print"/>
          <a:srcRect/>
          <a:stretch>
            <a:fillRect/>
          </a:stretch>
        </p:blipFill>
        <p:spPr bwMode="auto">
          <a:xfrm>
            <a:off x="1599903" y="1722462"/>
            <a:ext cx="7210425" cy="4867275"/>
          </a:xfrm>
          <a:prstGeom prst="rect">
            <a:avLst/>
          </a:prstGeom>
          <a:noFill/>
          <a:ln w="9525">
            <a:noFill/>
            <a:miter lim="800000"/>
            <a:headEnd/>
            <a:tailEnd/>
          </a:ln>
          <a:effectLst/>
        </p:spPr>
      </p:pic>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27</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The burden of co-morbidities rises substantially with age, with 45% of the population aged 75+ reporting having 2 or more longstanding illnesses.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28</a:t>
            </a:fld>
            <a:endParaRPr lang="en-GB" sz="2800" dirty="0">
              <a:solidFill>
                <a:srgbClr val="423F74"/>
              </a:solidFill>
              <a:latin typeface="+mj-lt"/>
            </a:endParaRPr>
          </a:p>
        </p:txBody>
      </p:sp>
      <p:pic>
        <p:nvPicPr>
          <p:cNvPr id="8" name="Picture 7"/>
          <p:cNvPicPr>
            <a:picLocks noChangeAspect="1"/>
          </p:cNvPicPr>
          <p:nvPr/>
        </p:nvPicPr>
        <p:blipFill>
          <a:blip r:embed="rId2"/>
          <a:stretch>
            <a:fillRect/>
          </a:stretch>
        </p:blipFill>
        <p:spPr>
          <a:xfrm>
            <a:off x="1671911" y="1909217"/>
            <a:ext cx="7082680" cy="49115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There has been an increase in the percentage of adults that self-reported currently being treated for any mental illness.</a:t>
            </a:r>
            <a:endParaRPr lang="en-GB" dirty="0"/>
          </a:p>
        </p:txBody>
      </p:sp>
      <p:pic>
        <p:nvPicPr>
          <p:cNvPr id="38914" name="Picture 2"/>
          <p:cNvPicPr>
            <a:picLocks noChangeAspect="1" noChangeArrowheads="1"/>
          </p:cNvPicPr>
          <p:nvPr/>
        </p:nvPicPr>
        <p:blipFill>
          <a:blip r:embed="rId2" cstate="print"/>
          <a:srcRect/>
          <a:stretch>
            <a:fillRect/>
          </a:stretch>
        </p:blipFill>
        <p:spPr bwMode="auto">
          <a:xfrm>
            <a:off x="1599903" y="1722462"/>
            <a:ext cx="7210425" cy="4867275"/>
          </a:xfrm>
          <a:prstGeom prst="rect">
            <a:avLst/>
          </a:prstGeom>
          <a:noFill/>
          <a:ln w="9525">
            <a:noFill/>
            <a:miter lim="800000"/>
            <a:headEnd/>
            <a:tailEnd/>
          </a:ln>
          <a:effectLst/>
        </p:spPr>
      </p:pic>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29</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591791" y="1658326"/>
            <a:ext cx="9504000" cy="5723499"/>
          </a:xfrm>
        </p:spPr>
        <p:txBody>
          <a:bodyPr/>
          <a:lstStyle/>
          <a:p>
            <a:pPr>
              <a:buFont typeface="Arial" panose="020B0604020202020204" pitchFamily="34" charset="0"/>
              <a:buChar char="•"/>
            </a:pPr>
            <a:r>
              <a:rPr lang="en-GB" sz="1600" b="1" dirty="0" smtClean="0">
                <a:solidFill>
                  <a:srgbClr val="423F74"/>
                </a:solidFill>
              </a:rPr>
              <a:t>LE – life expectancy </a:t>
            </a:r>
            <a:r>
              <a:rPr lang="en-GB" sz="1600" dirty="0" smtClean="0"/>
              <a:t>is an estimate of the average number of years a person can expect to live based on the year of their birth, their current age and other demographic factors including gender. The estimate assumes that current mortality rates for the area in which they were born applied throughout their lives. </a:t>
            </a:r>
          </a:p>
          <a:p>
            <a:pPr marL="0" indent="0">
              <a:buNone/>
            </a:pPr>
            <a:r>
              <a:rPr lang="en-GB" sz="1600" dirty="0" smtClean="0"/>
              <a:t>	</a:t>
            </a:r>
            <a:endParaRPr lang="en-GB" sz="1000" dirty="0" smtClean="0"/>
          </a:p>
          <a:p>
            <a:pPr>
              <a:buFont typeface="Arial" panose="020B0604020202020204" pitchFamily="34" charset="0"/>
              <a:buChar char="•"/>
            </a:pPr>
            <a:r>
              <a:rPr lang="en-GB" sz="1600" b="1" dirty="0" smtClean="0">
                <a:solidFill>
                  <a:srgbClr val="423F74"/>
                </a:solidFill>
              </a:rPr>
              <a:t>HLE – healthy life expectancy </a:t>
            </a:r>
            <a:r>
              <a:rPr lang="en-GB" sz="1600" dirty="0" smtClean="0"/>
              <a:t>is the average number of years a person can expect to live in good health, assuming that current mortality rates and levels of good health for the area in which they were born applied throughout their lives. </a:t>
            </a:r>
          </a:p>
          <a:p>
            <a:pPr marL="0" indent="0">
              <a:buNone/>
            </a:pPr>
            <a:endParaRPr lang="en-GB" sz="1000" dirty="0" smtClean="0"/>
          </a:p>
          <a:p>
            <a:pPr>
              <a:buFont typeface="Arial" panose="020B0604020202020204" pitchFamily="34" charset="0"/>
              <a:buChar char="•"/>
            </a:pPr>
            <a:r>
              <a:rPr lang="en-GB" sz="1600" b="1" dirty="0" smtClean="0">
                <a:solidFill>
                  <a:srgbClr val="423F74"/>
                </a:solidFill>
              </a:rPr>
              <a:t>YLL – years of life lost</a:t>
            </a:r>
            <a:r>
              <a:rPr lang="en-GB" sz="1600" dirty="0" smtClean="0"/>
              <a:t>, the number of years of life lost due to premature mortality.</a:t>
            </a:r>
          </a:p>
          <a:p>
            <a:pPr>
              <a:buFont typeface="Arial" panose="020B0604020202020204" pitchFamily="34" charset="0"/>
              <a:buChar char="•"/>
            </a:pPr>
            <a:endParaRPr lang="en-GB" sz="1000" dirty="0" smtClean="0"/>
          </a:p>
          <a:p>
            <a:pPr>
              <a:buFont typeface="Arial" panose="020B0604020202020204" pitchFamily="34" charset="0"/>
              <a:buChar char="•"/>
            </a:pPr>
            <a:r>
              <a:rPr lang="en-GB" sz="1600" b="1" dirty="0" smtClean="0">
                <a:solidFill>
                  <a:srgbClr val="423F74"/>
                </a:solidFill>
              </a:rPr>
              <a:t>YLD – years lived with disability</a:t>
            </a:r>
            <a:r>
              <a:rPr lang="en-GB" sz="1600" dirty="0" smtClean="0"/>
              <a:t>, the number of incident cases in the period is multiplied by the average duration of the disease and a weight factor that reflects the severity of the disease on a scale from 0 (perfect health) to 1 (dead).</a:t>
            </a:r>
          </a:p>
          <a:p>
            <a:pPr marL="0" indent="0">
              <a:buNone/>
            </a:pPr>
            <a:endParaRPr lang="en-GB" sz="1000" dirty="0" smtClean="0"/>
          </a:p>
          <a:p>
            <a:pPr>
              <a:buFont typeface="Arial" panose="020B0604020202020204" pitchFamily="34" charset="0"/>
              <a:buChar char="•"/>
            </a:pPr>
            <a:r>
              <a:rPr lang="en-GB" sz="1600" b="1" dirty="0">
                <a:solidFill>
                  <a:srgbClr val="423F74"/>
                </a:solidFill>
              </a:rPr>
              <a:t>DALYs – disability-adjusted life years</a:t>
            </a:r>
            <a:r>
              <a:rPr lang="en-GB" sz="1600" dirty="0" smtClean="0"/>
              <a:t>, the sum of years of life lost (YLL) and years live with disability (YLD). One </a:t>
            </a:r>
            <a:r>
              <a:rPr lang="en-GB" sz="1600" dirty="0"/>
              <a:t>DALY can be thought of as one lost year of "healthy" life. The sum of these DALYs across the population can be thought of as a measurement of the gap between current health status and an ideal health situation where the entire population lives to an advanced age, free of disease and disability. </a:t>
            </a:r>
          </a:p>
          <a:p>
            <a:pPr>
              <a:buFont typeface="Arial" panose="020B0604020202020204" pitchFamily="34" charset="0"/>
              <a:buChar char="•"/>
            </a:pPr>
            <a:endParaRPr lang="en-GB" sz="1600" dirty="0" smtClean="0"/>
          </a:p>
          <a:p>
            <a:pPr>
              <a:buFont typeface="Arial" panose="020B0604020202020204" pitchFamily="34" charset="0"/>
              <a:buChar char="•"/>
            </a:pPr>
            <a:endParaRPr lang="en-GB" sz="1600" dirty="0"/>
          </a:p>
        </p:txBody>
      </p:sp>
      <p:sp>
        <p:nvSpPr>
          <p:cNvPr id="4" name="Footer Placeholder 3"/>
          <p:cNvSpPr>
            <a:spLocks noGrp="1"/>
          </p:cNvSpPr>
          <p:nvPr>
            <p:ph type="ftr" sz="quarter" idx="10"/>
          </p:nvPr>
        </p:nvSpPr>
        <p:spPr/>
        <p:txBody>
          <a:bodyPr/>
          <a:lstStyle/>
          <a:p>
            <a:r>
              <a:rPr lang="en-GB" sz="5400" dirty="0" smtClean="0"/>
              <a:t>Glossary</a:t>
            </a:r>
            <a:endParaRPr lang="en-GB" sz="5400"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sp>
        <p:nvSpPr>
          <p:cNvPr id="4" name="Footer Placeholder 3"/>
          <p:cNvSpPr>
            <a:spLocks noGrp="1"/>
          </p:cNvSpPr>
          <p:nvPr>
            <p:ph type="ftr" sz="quarter" idx="10"/>
          </p:nvPr>
        </p:nvSpPr>
        <p:spPr/>
        <p:txBody>
          <a:bodyPr/>
          <a:lstStyle/>
          <a:p>
            <a:r>
              <a:rPr lang="en-GB" dirty="0" smtClean="0"/>
              <a:t>The prevalence of self-reported heart conditions has dropped whilst the prevalence of diabetes has risen. Prevalence of respiratory conditions remains the same.</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671911" y="1722462"/>
            <a:ext cx="7210425" cy="4867275"/>
          </a:xfrm>
          <a:prstGeom prst="rect">
            <a:avLst/>
          </a:prstGeom>
          <a:noFill/>
          <a:ln w="9525">
            <a:noFill/>
            <a:miter lim="800000"/>
            <a:headEnd/>
            <a:tailEnd/>
          </a:ln>
          <a:effectLst/>
        </p:spPr>
      </p:pic>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30</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3"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8" name="Footer Placeholder 3"/>
          <p:cNvSpPr>
            <a:spLocks noGrp="1"/>
          </p:cNvSpPr>
          <p:nvPr>
            <p:ph type="ftr" sz="quarter" idx="10"/>
          </p:nvPr>
        </p:nvSpPr>
        <p:spPr>
          <a:xfrm>
            <a:off x="-1" y="-1"/>
            <a:ext cx="8008616" cy="1477169"/>
          </a:xfrm>
        </p:spPr>
        <p:txBody>
          <a:bodyPr/>
          <a:lstStyle/>
          <a:p>
            <a:pPr lvl="0"/>
            <a:r>
              <a:rPr lang="en-GB" kern="0" dirty="0" smtClean="0"/>
              <a:t>The transmissible nature of communicable diseases represents a potential greater burden if not controlled. Outbreaks can have a seasonal pattern.</a:t>
            </a:r>
          </a:p>
          <a:p>
            <a:endParaRPr lang="en-GB" dirty="0"/>
          </a:p>
        </p:txBody>
      </p:sp>
      <p:sp>
        <p:nvSpPr>
          <p:cNvPr id="9" name="TextBox 8"/>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31</a:t>
            </a:fld>
            <a:endParaRPr lang="en-GB" sz="2800" dirty="0">
              <a:solidFill>
                <a:srgbClr val="423F74"/>
              </a:solidFill>
              <a:latin typeface="+mj-lt"/>
            </a:endParaRPr>
          </a:p>
        </p:txBody>
      </p:sp>
      <p:pic>
        <p:nvPicPr>
          <p:cNvPr id="3" name="Picture 2"/>
          <p:cNvPicPr>
            <a:picLocks noChangeAspect="1"/>
          </p:cNvPicPr>
          <p:nvPr/>
        </p:nvPicPr>
        <p:blipFill>
          <a:blip r:embed="rId4"/>
          <a:stretch>
            <a:fillRect/>
          </a:stretch>
        </p:blipFill>
        <p:spPr>
          <a:xfrm>
            <a:off x="1527895" y="1905708"/>
            <a:ext cx="7407114" cy="4860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3"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8" name="Footer Placeholder 3"/>
          <p:cNvSpPr>
            <a:spLocks noGrp="1"/>
          </p:cNvSpPr>
          <p:nvPr>
            <p:ph type="ftr" sz="quarter" idx="10"/>
          </p:nvPr>
        </p:nvSpPr>
        <p:spPr>
          <a:xfrm>
            <a:off x="-1" y="-1"/>
            <a:ext cx="8008616" cy="1477169"/>
          </a:xfrm>
        </p:spPr>
        <p:txBody>
          <a:bodyPr/>
          <a:lstStyle/>
          <a:p>
            <a:r>
              <a:rPr lang="en-GB" dirty="0" smtClean="0"/>
              <a:t>Influenza, Hepatitis C and </a:t>
            </a:r>
            <a:r>
              <a:rPr lang="en-GB" i="1" dirty="0" smtClean="0"/>
              <a:t>C. </a:t>
            </a:r>
            <a:r>
              <a:rPr lang="en-GB" i="1" dirty="0" err="1" smtClean="0"/>
              <a:t>difficile</a:t>
            </a:r>
            <a:r>
              <a:rPr lang="en-GB" i="1" dirty="0" smtClean="0"/>
              <a:t> </a:t>
            </a:r>
            <a:r>
              <a:rPr lang="en-GB" dirty="0" smtClean="0"/>
              <a:t>are the top three causes of DALYs for communicable diseases in Wales.</a:t>
            </a:r>
          </a:p>
          <a:p>
            <a:endParaRPr lang="en-GB" dirty="0"/>
          </a:p>
        </p:txBody>
      </p:sp>
      <p:sp>
        <p:nvSpPr>
          <p:cNvPr id="9" name="TextBox 8"/>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32</a:t>
            </a:fld>
            <a:endParaRPr lang="en-GB" sz="2800" dirty="0">
              <a:solidFill>
                <a:srgbClr val="423F74"/>
              </a:solidFill>
              <a:latin typeface="+mj-lt"/>
            </a:endParaRPr>
          </a:p>
        </p:txBody>
      </p:sp>
      <p:pic>
        <p:nvPicPr>
          <p:cNvPr id="4" name="Picture 3"/>
          <p:cNvPicPr>
            <a:picLocks noChangeAspect="1"/>
          </p:cNvPicPr>
          <p:nvPr/>
        </p:nvPicPr>
        <p:blipFill>
          <a:blip r:embed="rId4"/>
          <a:stretch>
            <a:fillRect/>
          </a:stretch>
        </p:blipFill>
        <p:spPr>
          <a:xfrm>
            <a:off x="1743919" y="1873753"/>
            <a:ext cx="7216209" cy="4860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3"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8" name="Footer Placeholder 3"/>
          <p:cNvSpPr>
            <a:spLocks noGrp="1"/>
          </p:cNvSpPr>
          <p:nvPr>
            <p:ph type="ftr" sz="quarter" idx="10"/>
          </p:nvPr>
        </p:nvSpPr>
        <p:spPr>
          <a:xfrm>
            <a:off x="-1" y="-1"/>
            <a:ext cx="8008616" cy="1477169"/>
          </a:xfrm>
        </p:spPr>
        <p:txBody>
          <a:bodyPr/>
          <a:lstStyle/>
          <a:p>
            <a:r>
              <a:rPr lang="en-GB" dirty="0" smtClean="0"/>
              <a:t>Influenza is responsible for one of the highest burdens of disease of all infections. 4% of the Welsh population report influenza-like illness symptoms at the height of the flu season</a:t>
            </a:r>
            <a:r>
              <a:rPr lang="en-GB" baseline="30000" dirty="0" smtClean="0"/>
              <a:t>1</a:t>
            </a:r>
            <a:r>
              <a:rPr lang="en-GB" dirty="0" smtClean="0"/>
              <a:t>.</a:t>
            </a:r>
          </a:p>
          <a:p>
            <a:endParaRPr lang="en-GB" dirty="0"/>
          </a:p>
        </p:txBody>
      </p:sp>
      <p:sp>
        <p:nvSpPr>
          <p:cNvPr id="9" name="TextBox 8"/>
          <p:cNvSpPr txBox="1"/>
          <p:nvPr/>
        </p:nvSpPr>
        <p:spPr>
          <a:xfrm>
            <a:off x="303758" y="6445721"/>
            <a:ext cx="10384879" cy="400110"/>
          </a:xfrm>
          <a:prstGeom prst="rect">
            <a:avLst/>
          </a:prstGeom>
          <a:noFill/>
        </p:spPr>
        <p:txBody>
          <a:bodyPr wrap="square" rtlCol="0">
            <a:spAutoFit/>
          </a:bodyPr>
          <a:lstStyle/>
          <a:p>
            <a:r>
              <a:rPr lang="en-GB" sz="1000" baseline="30000" dirty="0" smtClean="0">
                <a:latin typeface="+mn-lt"/>
              </a:rPr>
              <a:t>1</a:t>
            </a:r>
            <a:r>
              <a:rPr lang="en-GB" sz="1000" dirty="0" smtClean="0">
                <a:latin typeface="+mn-lt"/>
              </a:rPr>
              <a:t>Based on telephone surveys conducted during the 2015/16 and 2014/15 influenza seasons, during the peak two weeks of activity (in Wales).</a:t>
            </a:r>
          </a:p>
          <a:p>
            <a:endParaRPr lang="en-GB" sz="1000" dirty="0">
              <a:latin typeface="+mn-lt"/>
            </a:endParaRPr>
          </a:p>
        </p:txBody>
      </p:sp>
      <p:sp>
        <p:nvSpPr>
          <p:cNvPr id="10" name="TextBox 9"/>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33</a:t>
            </a:fld>
            <a:endParaRPr lang="en-GB" sz="2800" dirty="0">
              <a:solidFill>
                <a:srgbClr val="423F74"/>
              </a:solidFill>
              <a:latin typeface="+mj-lt"/>
            </a:endParaRPr>
          </a:p>
        </p:txBody>
      </p:sp>
      <p:pic>
        <p:nvPicPr>
          <p:cNvPr id="3" name="Picture 2"/>
          <p:cNvPicPr>
            <a:picLocks noChangeAspect="1"/>
          </p:cNvPicPr>
          <p:nvPr/>
        </p:nvPicPr>
        <p:blipFill>
          <a:blip r:embed="rId4"/>
          <a:stretch>
            <a:fillRect/>
          </a:stretch>
        </p:blipFill>
        <p:spPr>
          <a:xfrm>
            <a:off x="1743919" y="1596637"/>
            <a:ext cx="7200000" cy="48490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2"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12" name="Footer Placeholder 3"/>
          <p:cNvSpPr>
            <a:spLocks noGrp="1"/>
          </p:cNvSpPr>
          <p:nvPr>
            <p:ph type="ftr" sz="quarter" idx="10"/>
          </p:nvPr>
        </p:nvSpPr>
        <p:spPr>
          <a:xfrm>
            <a:off x="-1" y="-1"/>
            <a:ext cx="7864599" cy="1477169"/>
          </a:xfrm>
        </p:spPr>
        <p:txBody>
          <a:bodyPr/>
          <a:lstStyle/>
          <a:p>
            <a:r>
              <a:rPr lang="en-GB" dirty="0" smtClean="0"/>
              <a:t>In the last 10 years there has been an increase in laboratory confirmed cases of blood born Hepatitis in Wales. In contrast, Tuberculosis cases have dropped by almost 50%.</a:t>
            </a:r>
            <a:endParaRPr lang="en-GB" dirty="0"/>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34</a:t>
            </a:fld>
            <a:endParaRPr lang="en-GB" sz="2800" dirty="0">
              <a:solidFill>
                <a:srgbClr val="423F74"/>
              </a:solidFill>
              <a:latin typeface="+mj-lt"/>
            </a:endParaRPr>
          </a:p>
        </p:txBody>
      </p:sp>
      <p:pic>
        <p:nvPicPr>
          <p:cNvPr id="3" name="Picture 2"/>
          <p:cNvPicPr>
            <a:picLocks noChangeAspect="1"/>
          </p:cNvPicPr>
          <p:nvPr/>
        </p:nvPicPr>
        <p:blipFill>
          <a:blip r:embed="rId3"/>
          <a:stretch>
            <a:fillRect/>
          </a:stretch>
        </p:blipFill>
        <p:spPr>
          <a:xfrm>
            <a:off x="1671911" y="1822414"/>
            <a:ext cx="7215280" cy="4935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3"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12" name="Footer Placeholder 3"/>
          <p:cNvSpPr>
            <a:spLocks noGrp="1"/>
          </p:cNvSpPr>
          <p:nvPr>
            <p:ph type="ftr" sz="quarter" idx="10"/>
          </p:nvPr>
        </p:nvSpPr>
        <p:spPr>
          <a:xfrm>
            <a:off x="-1" y="-1"/>
            <a:ext cx="8008616" cy="1477169"/>
          </a:xfrm>
        </p:spPr>
        <p:txBody>
          <a:bodyPr/>
          <a:lstStyle/>
          <a:p>
            <a:r>
              <a:rPr lang="en-GB" dirty="0" smtClean="0"/>
              <a:t>Laboratory confirmed reports of the infection </a:t>
            </a:r>
            <a:r>
              <a:rPr lang="en-GB" i="1" dirty="0" smtClean="0"/>
              <a:t>C. difficile</a:t>
            </a:r>
            <a:r>
              <a:rPr lang="en-GB" dirty="0" smtClean="0"/>
              <a:t> have dropped by over 50% in the last 5 years. In the same period, lab confirmed </a:t>
            </a:r>
            <a:r>
              <a:rPr lang="en-GB" i="1" dirty="0" smtClean="0"/>
              <a:t>E.coli</a:t>
            </a:r>
            <a:r>
              <a:rPr lang="en-GB" dirty="0" smtClean="0"/>
              <a:t> bacteraemia have increased slightly. </a:t>
            </a:r>
          </a:p>
        </p:txBody>
      </p:sp>
      <p:sp>
        <p:nvSpPr>
          <p:cNvPr id="8" name="TextBox 7"/>
          <p:cNvSpPr txBox="1"/>
          <p:nvPr/>
        </p:nvSpPr>
        <p:spPr>
          <a:xfrm>
            <a:off x="1959943" y="6508670"/>
            <a:ext cx="6768752" cy="461665"/>
          </a:xfrm>
          <a:prstGeom prst="rect">
            <a:avLst/>
          </a:prstGeom>
          <a:noFill/>
        </p:spPr>
        <p:txBody>
          <a:bodyPr wrap="square" rtlCol="0">
            <a:spAutoFit/>
          </a:bodyPr>
          <a:lstStyle/>
          <a:p>
            <a:r>
              <a:rPr lang="en-GB" sz="1200" b="1" dirty="0" smtClean="0">
                <a:latin typeface="+mn-lt"/>
              </a:rPr>
              <a:t>Please note: </a:t>
            </a:r>
            <a:r>
              <a:rPr lang="en-GB" sz="1200" dirty="0" smtClean="0">
                <a:latin typeface="+mn-lt"/>
              </a:rPr>
              <a:t>Data are as at 1</a:t>
            </a:r>
            <a:r>
              <a:rPr lang="en-GB" sz="1200" baseline="30000" dirty="0" smtClean="0">
                <a:latin typeface="+mn-lt"/>
              </a:rPr>
              <a:t>st</a:t>
            </a:r>
            <a:r>
              <a:rPr lang="en-GB" sz="1200" dirty="0" smtClean="0">
                <a:latin typeface="+mn-lt"/>
              </a:rPr>
              <a:t> January 2017 for </a:t>
            </a:r>
            <a:r>
              <a:rPr lang="en-GB" sz="1200" i="1" dirty="0" err="1" smtClean="0">
                <a:latin typeface="+mn-lt"/>
              </a:rPr>
              <a:t>E.coli</a:t>
            </a:r>
            <a:r>
              <a:rPr lang="en-GB" sz="1200" dirty="0" smtClean="0">
                <a:latin typeface="+mn-lt"/>
              </a:rPr>
              <a:t> bacteraemia and 2</a:t>
            </a:r>
            <a:r>
              <a:rPr lang="en-GB" sz="1200" baseline="30000" dirty="0" smtClean="0">
                <a:latin typeface="+mn-lt"/>
              </a:rPr>
              <a:t>nd</a:t>
            </a:r>
            <a:r>
              <a:rPr lang="en-GB" sz="1200" dirty="0" smtClean="0">
                <a:latin typeface="+mn-lt"/>
              </a:rPr>
              <a:t> March 2017 for </a:t>
            </a:r>
            <a:r>
              <a:rPr lang="en-GB" sz="1200" i="1" dirty="0" smtClean="0">
                <a:latin typeface="+mn-lt"/>
              </a:rPr>
              <a:t>Clostridium </a:t>
            </a:r>
            <a:r>
              <a:rPr lang="en-GB" sz="1200" i="1" dirty="0" err="1" smtClean="0">
                <a:latin typeface="+mn-lt"/>
              </a:rPr>
              <a:t>difficile</a:t>
            </a:r>
            <a:r>
              <a:rPr lang="en-GB" sz="1200" dirty="0" smtClean="0">
                <a:latin typeface="+mn-lt"/>
              </a:rPr>
              <a:t>.</a:t>
            </a:r>
            <a:endParaRPr lang="en-GB" sz="1200" dirty="0">
              <a:latin typeface="+mn-lt"/>
            </a:endParaRPr>
          </a:p>
        </p:txBody>
      </p:sp>
      <p:sp>
        <p:nvSpPr>
          <p:cNvPr id="9" name="TextBox 8"/>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35</a:t>
            </a:fld>
            <a:endParaRPr lang="en-GB" sz="2800" dirty="0">
              <a:solidFill>
                <a:srgbClr val="423F74"/>
              </a:solidFill>
              <a:latin typeface="+mj-lt"/>
            </a:endParaRPr>
          </a:p>
        </p:txBody>
      </p:sp>
      <p:pic>
        <p:nvPicPr>
          <p:cNvPr id="3" name="Picture 2"/>
          <p:cNvPicPr>
            <a:picLocks noChangeAspect="1"/>
          </p:cNvPicPr>
          <p:nvPr/>
        </p:nvPicPr>
        <p:blipFill>
          <a:blip r:embed="rId4"/>
          <a:stretch>
            <a:fillRect/>
          </a:stretch>
        </p:blipFill>
        <p:spPr>
          <a:xfrm>
            <a:off x="1736997" y="1693193"/>
            <a:ext cx="7214643" cy="487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a:t>
            </a:r>
            <a:endParaRPr lang="en-GB" dirty="0"/>
          </a:p>
        </p:txBody>
      </p:sp>
      <p:pic>
        <p:nvPicPr>
          <p:cNvPr id="6" name="Picture 16" descr="Text slide2 b-ground"/>
          <p:cNvPicPr>
            <a:picLocks noChangeAspect="1" noChangeArrowheads="1"/>
          </p:cNvPicPr>
          <p:nvPr/>
        </p:nvPicPr>
        <p:blipFill>
          <a:blip r:embed="rId2" cstate="print"/>
          <a:srcRect l="73388" t="86661" r="1027"/>
          <a:stretch>
            <a:fillRect/>
          </a:stretch>
        </p:blipFill>
        <p:spPr bwMode="auto">
          <a:xfrm>
            <a:off x="7841972" y="253033"/>
            <a:ext cx="2736304" cy="1008535"/>
          </a:xfrm>
          <a:prstGeom prst="rect">
            <a:avLst/>
          </a:prstGeom>
          <a:noFill/>
          <a:ln w="9525">
            <a:noFill/>
            <a:miter lim="800000"/>
            <a:headEnd/>
            <a:tailEnd/>
          </a:ln>
        </p:spPr>
      </p:pic>
      <p:sp>
        <p:nvSpPr>
          <p:cNvPr id="12" name="Footer Placeholder 3"/>
          <p:cNvSpPr>
            <a:spLocks noGrp="1"/>
          </p:cNvSpPr>
          <p:nvPr>
            <p:ph type="ftr" sz="quarter" idx="10"/>
          </p:nvPr>
        </p:nvSpPr>
        <p:spPr>
          <a:xfrm>
            <a:off x="-1" y="-1"/>
            <a:ext cx="7864599" cy="1477169"/>
          </a:xfrm>
        </p:spPr>
        <p:txBody>
          <a:bodyPr/>
          <a:lstStyle/>
          <a:p>
            <a:r>
              <a:rPr lang="en-GB" dirty="0" smtClean="0"/>
              <a:t>There has been an increase in reported cases of the sexually transmitted infections Chlamydia and Gonorrhoea in the last 5 years in Wales.</a:t>
            </a:r>
            <a:endParaRPr lang="en-GB" dirty="0"/>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36</a:t>
            </a:fld>
            <a:endParaRPr lang="en-GB" sz="2800" dirty="0">
              <a:solidFill>
                <a:srgbClr val="423F74"/>
              </a:solidFill>
              <a:latin typeface="+mj-lt"/>
            </a:endParaRPr>
          </a:p>
        </p:txBody>
      </p:sp>
      <p:pic>
        <p:nvPicPr>
          <p:cNvPr id="3" name="Picture 2"/>
          <p:cNvPicPr>
            <a:picLocks noChangeAspect="1"/>
          </p:cNvPicPr>
          <p:nvPr/>
        </p:nvPicPr>
        <p:blipFill>
          <a:blip r:embed="rId3"/>
          <a:stretch>
            <a:fillRect/>
          </a:stretch>
        </p:blipFill>
        <p:spPr>
          <a:xfrm>
            <a:off x="1743919" y="1862953"/>
            <a:ext cx="7218092" cy="4870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4000" b="1" dirty="0" smtClean="0">
                <a:solidFill>
                  <a:srgbClr val="423F74"/>
                </a:solidFill>
              </a:rPr>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r>
              <a:rPr lang="en-US" sz="2800" dirty="0" smtClean="0">
                <a:solidFill>
                  <a:srgbClr val="423F74"/>
                </a:solidFill>
                <a:latin typeface="+mj-lt"/>
              </a:rPr>
              <a:t>37</a:t>
            </a:r>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Research has helped us to attribute 40% of all DALYs to risk factors identified by the Global Burden of Disease study. Determining these risk factors contributes to prevention efforts.</a:t>
            </a:r>
            <a:endParaRPr lang="en-GB" dirty="0"/>
          </a:p>
        </p:txBody>
      </p:sp>
      <p:pic>
        <p:nvPicPr>
          <p:cNvPr id="6" name="Picture 5"/>
          <p:cNvPicPr>
            <a:picLocks noChangeAspect="1"/>
          </p:cNvPicPr>
          <p:nvPr/>
        </p:nvPicPr>
        <p:blipFill>
          <a:blip r:embed="rId2"/>
          <a:stretch>
            <a:fillRect/>
          </a:stretch>
        </p:blipFill>
        <p:spPr>
          <a:xfrm>
            <a:off x="1278315" y="1689308"/>
            <a:ext cx="7810420" cy="5292000"/>
          </a:xfrm>
          <a:prstGeom prst="rect">
            <a:avLst/>
          </a:prstGeom>
        </p:spPr>
      </p:pic>
      <p:sp>
        <p:nvSpPr>
          <p:cNvPr id="8" name="TextBox 7"/>
          <p:cNvSpPr txBox="1"/>
          <p:nvPr/>
        </p:nvSpPr>
        <p:spPr>
          <a:xfrm>
            <a:off x="9592791" y="7039630"/>
            <a:ext cx="1095847" cy="523220"/>
          </a:xfrm>
          <a:prstGeom prst="rect">
            <a:avLst/>
          </a:prstGeom>
          <a:noFill/>
        </p:spPr>
        <p:txBody>
          <a:bodyPr wrap="square" rtlCol="0">
            <a:spAutoFit/>
          </a:bodyPr>
          <a:lstStyle/>
          <a:p>
            <a:pPr algn="ctr"/>
            <a:r>
              <a:rPr lang="en-US" sz="2800" dirty="0" smtClean="0">
                <a:solidFill>
                  <a:srgbClr val="423F74"/>
                </a:solidFill>
                <a:latin typeface="+mj-lt"/>
              </a:rPr>
              <a:t>38</a:t>
            </a:r>
            <a:endParaRPr lang="en-GB" sz="2800" dirty="0">
              <a:solidFill>
                <a:srgbClr val="423F74"/>
              </a:solidFill>
              <a:latin typeface="+mj-lt"/>
            </a:endParaRPr>
          </a:p>
        </p:txBody>
      </p:sp>
    </p:spTree>
    <p:extLst>
      <p:ext uri="{BB962C8B-B14F-4D97-AF65-F5344CB8AC3E}">
        <p14:creationId xmlns:p14="http://schemas.microsoft.com/office/powerpoint/2010/main" val="3743578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Previous smoking is the biggest risk factor for current DALYs. High blood pressure, having a high BMI and high cholesterol are also substantial risk factors. </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39</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743919" y="1812266"/>
            <a:ext cx="7254028" cy="489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Footer Placeholder 3"/>
          <p:cNvSpPr>
            <a:spLocks noGrp="1"/>
          </p:cNvSpPr>
          <p:nvPr>
            <p:ph type="ftr" sz="quarter" idx="10"/>
          </p:nvPr>
        </p:nvSpPr>
        <p:spPr/>
        <p:txBody>
          <a:bodyPr/>
          <a:lstStyle/>
          <a:p>
            <a:r>
              <a:rPr lang="en-GB" sz="5400" dirty="0" smtClean="0"/>
              <a:t>Good to know</a:t>
            </a:r>
            <a:endParaRPr lang="en-GB" sz="5400" dirty="0"/>
          </a:p>
        </p:txBody>
      </p:sp>
      <p:sp>
        <p:nvSpPr>
          <p:cNvPr id="5" name="TextBox 4"/>
          <p:cNvSpPr txBox="1"/>
          <p:nvPr/>
        </p:nvSpPr>
        <p:spPr>
          <a:xfrm>
            <a:off x="519783" y="1493035"/>
            <a:ext cx="9504000" cy="5147563"/>
          </a:xfrm>
          <a:prstGeom prst="rect">
            <a:avLst/>
          </a:prstGeom>
          <a:noFill/>
        </p:spPr>
        <p:txBody>
          <a:bodyPr wrap="square" rtlCol="0">
            <a:spAutoFit/>
          </a:bodyPr>
          <a:lstStyle/>
          <a:p>
            <a:r>
              <a:rPr lang="en-GB" b="1" dirty="0" smtClean="0">
                <a:solidFill>
                  <a:srgbClr val="423F74"/>
                </a:solidFill>
                <a:latin typeface="+mn-lt"/>
              </a:rPr>
              <a:t>Comparators</a:t>
            </a:r>
          </a:p>
          <a:p>
            <a:endParaRPr lang="en-GB" sz="1000" b="1" dirty="0" smtClean="0">
              <a:solidFill>
                <a:srgbClr val="423F74"/>
              </a:solidFill>
              <a:latin typeface="+mn-lt"/>
            </a:endParaRPr>
          </a:p>
          <a:p>
            <a:r>
              <a:rPr lang="en-GB" sz="1600" dirty="0" smtClean="0">
                <a:latin typeface="+mn-lt"/>
              </a:rPr>
              <a:t>Where comparative data are available, the </a:t>
            </a:r>
            <a:r>
              <a:rPr lang="en-GB" sz="1600" b="1" dirty="0" smtClean="0">
                <a:solidFill>
                  <a:srgbClr val="423F74"/>
                </a:solidFill>
                <a:latin typeface="+mn-lt"/>
              </a:rPr>
              <a:t>UK nations, Republic of Ireland, Iceland and Sweden </a:t>
            </a:r>
            <a:r>
              <a:rPr lang="en-GB" sz="1600" dirty="0" smtClean="0">
                <a:latin typeface="+mn-lt"/>
              </a:rPr>
              <a:t>have been used. </a:t>
            </a:r>
            <a:r>
              <a:rPr lang="en-GB" sz="1600" b="1" dirty="0" smtClean="0">
                <a:solidFill>
                  <a:srgbClr val="423F74"/>
                </a:solidFill>
                <a:latin typeface="+mn-lt"/>
              </a:rPr>
              <a:t>England</a:t>
            </a:r>
            <a:r>
              <a:rPr lang="en-GB" sz="1600" b="1" dirty="0">
                <a:solidFill>
                  <a:srgbClr val="423F74"/>
                </a:solidFill>
                <a:latin typeface="+mn-lt"/>
              </a:rPr>
              <a:t>, Scotland, Northern Ireland and Republic of Ireland </a:t>
            </a:r>
            <a:r>
              <a:rPr lang="en-GB" sz="1600" dirty="0">
                <a:latin typeface="+mn-lt"/>
              </a:rPr>
              <a:t>have been used as they have broadly similar demographic and social characteristics to Wales.</a:t>
            </a:r>
          </a:p>
          <a:p>
            <a:endParaRPr lang="en-GB" sz="1600" dirty="0">
              <a:latin typeface="+mn-lt"/>
            </a:endParaRPr>
          </a:p>
          <a:p>
            <a:r>
              <a:rPr lang="en-GB" sz="1600" dirty="0">
                <a:latin typeface="+mn-lt"/>
              </a:rPr>
              <a:t>In 2015, the UN General Assembly established the Sustainable Development Goals (SDGs) and using 33 health-related SDG indicators, 188 countries were ranked from best to </a:t>
            </a:r>
            <a:r>
              <a:rPr lang="en-GB" sz="1600" dirty="0" smtClean="0">
                <a:latin typeface="+mn-lt"/>
              </a:rPr>
              <a:t>worst. </a:t>
            </a:r>
            <a:r>
              <a:rPr lang="en-GB" sz="1600" b="1" dirty="0" smtClean="0">
                <a:solidFill>
                  <a:srgbClr val="423F74"/>
                </a:solidFill>
                <a:latin typeface="+mn-lt"/>
              </a:rPr>
              <a:t>Iceland </a:t>
            </a:r>
            <a:r>
              <a:rPr lang="en-GB" sz="1600" b="1" dirty="0">
                <a:solidFill>
                  <a:srgbClr val="423F74"/>
                </a:solidFill>
                <a:latin typeface="+mn-lt"/>
              </a:rPr>
              <a:t>(1</a:t>
            </a:r>
            <a:r>
              <a:rPr lang="en-GB" sz="1600" b="1" baseline="30000" dirty="0">
                <a:solidFill>
                  <a:srgbClr val="423F74"/>
                </a:solidFill>
                <a:latin typeface="+mn-lt"/>
              </a:rPr>
              <a:t>st</a:t>
            </a:r>
            <a:r>
              <a:rPr lang="en-GB" sz="1600" b="1" dirty="0">
                <a:solidFill>
                  <a:srgbClr val="423F74"/>
                </a:solidFill>
                <a:latin typeface="+mn-lt"/>
              </a:rPr>
              <a:t>) and Sweden (3</a:t>
            </a:r>
            <a:r>
              <a:rPr lang="en-GB" sz="1600" b="1" baseline="30000" dirty="0">
                <a:solidFill>
                  <a:srgbClr val="423F74"/>
                </a:solidFill>
                <a:latin typeface="+mn-lt"/>
              </a:rPr>
              <a:t>rd</a:t>
            </a:r>
            <a:r>
              <a:rPr lang="en-GB" sz="1600" b="1" dirty="0">
                <a:solidFill>
                  <a:srgbClr val="423F74"/>
                </a:solidFill>
                <a:latin typeface="+mn-lt"/>
              </a:rPr>
              <a:t>) </a:t>
            </a:r>
            <a:r>
              <a:rPr lang="en-GB" sz="1600" dirty="0">
                <a:latin typeface="+mn-lt"/>
              </a:rPr>
              <a:t>were chosen as nations which also shared similar demographic characteristics to the UK (5</a:t>
            </a:r>
            <a:r>
              <a:rPr lang="en-GB" sz="1600" baseline="30000" dirty="0">
                <a:latin typeface="+mn-lt"/>
              </a:rPr>
              <a:t>th</a:t>
            </a:r>
            <a:r>
              <a:rPr lang="en-GB" sz="1600" dirty="0">
                <a:latin typeface="+mn-lt"/>
              </a:rPr>
              <a:t>).</a:t>
            </a:r>
          </a:p>
          <a:p>
            <a:endParaRPr lang="en-GB" sz="1600" dirty="0" smtClean="0">
              <a:latin typeface="+mn-lt"/>
            </a:endParaRPr>
          </a:p>
          <a:p>
            <a:r>
              <a:rPr lang="en-GB" sz="1000" dirty="0" smtClean="0">
                <a:latin typeface="+mn-lt"/>
              </a:rPr>
              <a:t>Reference: GBD 2015 SDG Collaborators (2016)</a:t>
            </a:r>
            <a:r>
              <a:rPr lang="en-GB" sz="1000" i="1" dirty="0" smtClean="0">
                <a:latin typeface="+mn-lt"/>
              </a:rPr>
              <a:t>, </a:t>
            </a:r>
            <a:r>
              <a:rPr lang="en-GB" sz="1000" dirty="0" smtClean="0">
                <a:latin typeface="+mn-lt"/>
              </a:rPr>
              <a:t>Measuring the health-related Sustainable Development Goals in 188 countries: a baseline analysis from the Global Burden of Disease Study 2015. </a:t>
            </a:r>
            <a:r>
              <a:rPr lang="en-GB" sz="1000" i="1" dirty="0" smtClean="0">
                <a:latin typeface="+mn-lt"/>
              </a:rPr>
              <a:t>Lancet</a:t>
            </a:r>
            <a:r>
              <a:rPr lang="en-GB" sz="1000" dirty="0" smtClean="0">
                <a:latin typeface="+mn-lt"/>
              </a:rPr>
              <a:t>. 388, 1813–50.</a:t>
            </a:r>
          </a:p>
          <a:p>
            <a:endParaRPr lang="en-GB" sz="1600" dirty="0">
              <a:latin typeface="+mn-lt"/>
            </a:endParaRPr>
          </a:p>
          <a:p>
            <a:r>
              <a:rPr lang="en-GB" b="1" dirty="0" smtClean="0">
                <a:solidFill>
                  <a:srgbClr val="423F74"/>
                </a:solidFill>
                <a:latin typeface="+mn-lt"/>
              </a:rPr>
              <a:t>Deprivation</a:t>
            </a:r>
          </a:p>
          <a:p>
            <a:endParaRPr lang="en-GB" sz="1000" b="1" dirty="0" smtClean="0">
              <a:solidFill>
                <a:srgbClr val="423F74"/>
              </a:solidFill>
              <a:latin typeface="+mn-lt"/>
            </a:endParaRPr>
          </a:p>
          <a:p>
            <a:r>
              <a:rPr lang="en-GB" sz="1600" dirty="0" smtClean="0">
                <a:latin typeface="+mn-lt"/>
              </a:rPr>
              <a:t>The </a:t>
            </a:r>
            <a:r>
              <a:rPr lang="en-GB" sz="1600" dirty="0">
                <a:latin typeface="+mn-lt"/>
              </a:rPr>
              <a:t>Welsh Index of Multiple Deprivation (WIMD) 2014 is an </a:t>
            </a:r>
            <a:r>
              <a:rPr lang="en-GB" sz="1600" b="1" dirty="0">
                <a:solidFill>
                  <a:srgbClr val="423F74"/>
                </a:solidFill>
                <a:latin typeface="+mn-lt"/>
              </a:rPr>
              <a:t>area-based</a:t>
            </a:r>
            <a:r>
              <a:rPr lang="en-GB" sz="1600" dirty="0">
                <a:latin typeface="+mn-lt"/>
              </a:rPr>
              <a:t> rather than individual-based </a:t>
            </a:r>
            <a:r>
              <a:rPr lang="en-GB" sz="1600" dirty="0" smtClean="0">
                <a:latin typeface="+mn-lt"/>
              </a:rPr>
              <a:t>measure. </a:t>
            </a:r>
            <a:r>
              <a:rPr lang="en-GB" sz="1600" dirty="0">
                <a:latin typeface="+mn-lt"/>
              </a:rPr>
              <a:t>It must therefore be noted that not everyone living in a deprived area is necessarily living in deprived circumstances and, equally, some people living in an area classed as least deprived may experience deprivation</a:t>
            </a:r>
            <a:r>
              <a:rPr lang="en-GB" sz="1600" dirty="0" smtClean="0">
                <a:latin typeface="+mn-lt"/>
              </a:rPr>
              <a:t>.</a:t>
            </a:r>
            <a:endParaRPr lang="en-GB" sz="1600" dirty="0">
              <a:latin typeface="+mn-lt"/>
            </a:endParaRPr>
          </a:p>
        </p:txBody>
      </p:sp>
      <p:sp>
        <p:nvSpPr>
          <p:cNvPr id="11" name="TextBox 10"/>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Smoking accounts for two thirds of the attributable DALYs for chronic respiratory disease. It also accounts for 43% of attributable DALYs for neoplasms and 6% of cardiovascular diseases.</a:t>
            </a:r>
            <a:endParaRPr lang="en-GB" dirty="0"/>
          </a:p>
        </p:txBody>
      </p:sp>
      <p:sp>
        <p:nvSpPr>
          <p:cNvPr id="7" name="TextBox 6"/>
          <p:cNvSpPr txBox="1"/>
          <p:nvPr/>
        </p:nvSpPr>
        <p:spPr>
          <a:xfrm>
            <a:off x="434098" y="5380284"/>
            <a:ext cx="9721080" cy="430887"/>
          </a:xfrm>
          <a:prstGeom prst="rect">
            <a:avLst/>
          </a:prstGeom>
          <a:noFill/>
        </p:spPr>
        <p:txBody>
          <a:bodyPr wrap="square" rtlCol="0">
            <a:spAutoFit/>
          </a:bodyPr>
          <a:lstStyle/>
          <a:p>
            <a:r>
              <a:rPr lang="en-GB" sz="1100" b="1" dirty="0" smtClean="0">
                <a:latin typeface="+mn-lt"/>
              </a:rPr>
              <a:t>Please note: </a:t>
            </a:r>
            <a:r>
              <a:rPr lang="en-GB" sz="1100" dirty="0" smtClean="0">
                <a:latin typeface="+mn-lt"/>
              </a:rPr>
              <a:t>The total number and proportion of DALYs that can be attributed to known risk factors varies substantially by cause (see slide 38).</a:t>
            </a:r>
            <a:endParaRPr lang="en-GB" sz="1100" dirty="0">
              <a:latin typeface="+mn-lt"/>
            </a:endParaRPr>
          </a:p>
        </p:txBody>
      </p:sp>
      <p:pic>
        <p:nvPicPr>
          <p:cNvPr id="6" name="Picture 5"/>
          <p:cNvPicPr>
            <a:picLocks noChangeAspect="1"/>
          </p:cNvPicPr>
          <p:nvPr/>
        </p:nvPicPr>
        <p:blipFill>
          <a:blip r:embed="rId2"/>
          <a:stretch>
            <a:fillRect/>
          </a:stretch>
        </p:blipFill>
        <p:spPr>
          <a:xfrm>
            <a:off x="-19089" y="1885566"/>
            <a:ext cx="10692000" cy="3436033"/>
          </a:xfrm>
          <a:prstGeom prst="rect">
            <a:avLst/>
          </a:prstGeom>
        </p:spPr>
      </p:pic>
      <p:sp>
        <p:nvSpPr>
          <p:cNvPr id="9" name="TextBox 8"/>
          <p:cNvSpPr txBox="1"/>
          <p:nvPr/>
        </p:nvSpPr>
        <p:spPr>
          <a:xfrm>
            <a:off x="9592791" y="7039630"/>
            <a:ext cx="1095847" cy="523220"/>
          </a:xfrm>
          <a:prstGeom prst="rect">
            <a:avLst/>
          </a:prstGeom>
          <a:noFill/>
        </p:spPr>
        <p:txBody>
          <a:bodyPr wrap="square" rtlCol="0">
            <a:spAutoFit/>
          </a:bodyPr>
          <a:lstStyle/>
          <a:p>
            <a:pPr algn="ctr"/>
            <a:r>
              <a:rPr lang="en-GB" sz="2800" dirty="0" smtClean="0">
                <a:solidFill>
                  <a:srgbClr val="423F74"/>
                </a:solidFill>
                <a:latin typeface="+mj-lt"/>
              </a:rPr>
              <a:t>40</a:t>
            </a:r>
            <a:endParaRPr lang="en-GB" sz="2800" dirty="0">
              <a:solidFill>
                <a:srgbClr val="423F74"/>
              </a:solidFill>
              <a:latin typeface="+mj-lt"/>
            </a:endParaRPr>
          </a:p>
        </p:txBody>
      </p:sp>
    </p:spTree>
    <p:extLst>
      <p:ext uri="{BB962C8B-B14F-4D97-AF65-F5344CB8AC3E}">
        <p14:creationId xmlns:p14="http://schemas.microsoft.com/office/powerpoint/2010/main" val="1005773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Since 1990 the number of DALYs attributed to drug use has more than doubled whereas the number of DALYs attributed to high cholesterol and high blood pressure has halved.</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41</a:t>
            </a:fld>
            <a:endParaRPr lang="en-GB" sz="2800" dirty="0">
              <a:solidFill>
                <a:srgbClr val="423F74"/>
              </a:solidFill>
              <a:latin typeface="+mj-lt"/>
            </a:endParaRPr>
          </a:p>
        </p:txBody>
      </p:sp>
      <p:sp>
        <p:nvSpPr>
          <p:cNvPr id="7" name="TextBox 6"/>
          <p:cNvSpPr txBox="1"/>
          <p:nvPr/>
        </p:nvSpPr>
        <p:spPr>
          <a:xfrm>
            <a:off x="4874383" y="6788901"/>
            <a:ext cx="5272311" cy="276999"/>
          </a:xfrm>
          <a:prstGeom prst="rect">
            <a:avLst/>
          </a:prstGeom>
          <a:noFill/>
        </p:spPr>
        <p:txBody>
          <a:bodyPr wrap="square" rtlCol="0">
            <a:spAutoFit/>
          </a:bodyPr>
          <a:lstStyle/>
          <a:p>
            <a:r>
              <a:rPr lang="en-GB" sz="1200" b="1" dirty="0" smtClean="0">
                <a:latin typeface="+mn-lt"/>
              </a:rPr>
              <a:t>Please note: </a:t>
            </a:r>
            <a:r>
              <a:rPr lang="en-GB" sz="1200" dirty="0" smtClean="0">
                <a:latin typeface="+mn-lt"/>
              </a:rPr>
              <a:t>The relative change chart has a logarithmic x-axis.</a:t>
            </a:r>
            <a:endParaRPr lang="en-GB" sz="1200" dirty="0">
              <a:latin typeface="+mn-lt"/>
            </a:endParaRPr>
          </a:p>
        </p:txBody>
      </p:sp>
      <p:pic>
        <p:nvPicPr>
          <p:cNvPr id="9" name="Picture 8"/>
          <p:cNvPicPr>
            <a:picLocks noChangeAspect="1"/>
          </p:cNvPicPr>
          <p:nvPr/>
        </p:nvPicPr>
        <p:blipFill>
          <a:blip r:embed="rId2"/>
          <a:stretch>
            <a:fillRect/>
          </a:stretch>
        </p:blipFill>
        <p:spPr>
          <a:xfrm>
            <a:off x="625688" y="1528434"/>
            <a:ext cx="9615175" cy="5209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Risks for DALYs change by age group. For adults under 50, drug use, alcohol use and high BMI are top risks. Smoking, high BMI and high blood pressure are the top three risks for adults 50+. </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42</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375767" y="1697369"/>
            <a:ext cx="9898832" cy="51804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Having a high BMI is the leading risk factor for years of life lived with disability.</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43</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743919" y="1781238"/>
            <a:ext cx="7254028" cy="4896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nchor="ctr"/>
          <a:lstStyle/>
          <a:p>
            <a:r>
              <a:rPr lang="en-GB" dirty="0" smtClean="0"/>
              <a:t>Smoking and high blood pressure </a:t>
            </a:r>
            <a:r>
              <a:rPr lang="en-GB" dirty="0"/>
              <a:t>a</a:t>
            </a:r>
            <a:r>
              <a:rPr lang="en-GB" dirty="0" smtClean="0"/>
              <a:t>re the leading risk factor for years of life lost (YLL). High BMI, high cholesterol and alcohol use are also substantial risk factors for YLL.</a:t>
            </a:r>
            <a:endParaRPr lang="en-GB" dirty="0"/>
          </a:p>
        </p:txBody>
      </p:sp>
      <p:sp>
        <p:nvSpPr>
          <p:cNvPr id="5" name="Title 1"/>
          <p:cNvSpPr>
            <a:spLocks noGrp="1"/>
          </p:cNvSpPr>
          <p:nvPr>
            <p:ph type="title"/>
          </p:nvPr>
        </p:nvSpPr>
        <p:spPr>
          <a:xfrm>
            <a:off x="0" y="6949776"/>
            <a:ext cx="7046913" cy="613073"/>
          </a:xfrm>
        </p:spPr>
        <p:txBody>
          <a:bodyPr/>
          <a:lstStyle/>
          <a:p>
            <a:r>
              <a:rPr lang="en-GB" dirty="0" smtClean="0"/>
              <a:t>Health behaviours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44</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743919" y="1812661"/>
            <a:ext cx="7200000" cy="484908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Smoking prevalence and drinking above guidelines have both decreased in the last 7 years. </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45</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599903" y="1799238"/>
            <a:ext cx="7476907" cy="4860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Although Wales has a lower smoking prevalence than Scotland for females, it is higher than England and Northern Ireland. Wales has the second lowest smoking prevalence of any UK nation for males.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46</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86112" y="1873753"/>
            <a:ext cx="7186599" cy="4860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 y="-1"/>
            <a:ext cx="8440664" cy="1477169"/>
          </a:xfrm>
        </p:spPr>
        <p:txBody>
          <a:bodyPr anchor="ctr"/>
          <a:lstStyle/>
          <a:p>
            <a:r>
              <a:rPr lang="en-GB" dirty="0" smtClean="0"/>
              <a:t>Reported smoking amongst adults is 2.4 times higher in the most deprived fifth than the least deprived    fifth. However, adults reporting drinking above guidelines is highest in the least deprived fifth of Wales.</a:t>
            </a:r>
          </a:p>
        </p:txBody>
      </p:sp>
      <p:sp>
        <p:nvSpPr>
          <p:cNvPr id="7" name="Title 1"/>
          <p:cNvSpPr>
            <a:spLocks noGrp="1"/>
          </p:cNvSpPr>
          <p:nvPr>
            <p:ph type="title"/>
          </p:nvPr>
        </p:nvSpPr>
        <p:spPr>
          <a:xfrm>
            <a:off x="0" y="6949776"/>
            <a:ext cx="7046913" cy="613073"/>
          </a:xfrm>
        </p:spPr>
        <p:txBody>
          <a:bodyPr/>
          <a:lstStyle/>
          <a:p>
            <a:r>
              <a:rPr lang="en-GB" dirty="0" smtClean="0"/>
              <a:t>Health behaviours</a:t>
            </a:r>
            <a:endParaRPr lang="en-GB" dirty="0"/>
          </a:p>
        </p:txBody>
      </p:sp>
      <p:sp>
        <p:nvSpPr>
          <p:cNvPr id="9" name="TextBox 8"/>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47</a:t>
            </a:fld>
            <a:endParaRPr lang="en-GB" sz="2800" dirty="0">
              <a:solidFill>
                <a:srgbClr val="423F74"/>
              </a:solidFill>
              <a:latin typeface="+mj-lt"/>
            </a:endParaRPr>
          </a:p>
        </p:txBody>
      </p:sp>
      <p:pic>
        <p:nvPicPr>
          <p:cNvPr id="2" name="Picture 1"/>
          <p:cNvPicPr>
            <a:picLocks noChangeAspect="1"/>
          </p:cNvPicPr>
          <p:nvPr/>
        </p:nvPicPr>
        <p:blipFill>
          <a:blip r:embed="rId2"/>
          <a:stretch>
            <a:fillRect/>
          </a:stretch>
        </p:blipFill>
        <p:spPr>
          <a:xfrm>
            <a:off x="255245" y="1873472"/>
            <a:ext cx="5039718" cy="4680000"/>
          </a:xfrm>
          <a:prstGeom prst="rect">
            <a:avLst/>
          </a:prstGeom>
        </p:spPr>
      </p:pic>
      <p:pic>
        <p:nvPicPr>
          <p:cNvPr id="3" name="Picture 2"/>
          <p:cNvPicPr>
            <a:picLocks noChangeAspect="1"/>
          </p:cNvPicPr>
          <p:nvPr/>
        </p:nvPicPr>
        <p:blipFill>
          <a:blip r:embed="rId3"/>
          <a:stretch>
            <a:fillRect/>
          </a:stretch>
        </p:blipFill>
        <p:spPr>
          <a:xfrm>
            <a:off x="5286558" y="1873472"/>
            <a:ext cx="5039718" cy="4680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949776"/>
            <a:ext cx="7046913" cy="613073"/>
          </a:xfrm>
        </p:spPr>
        <p:txBody>
          <a:bodyPr/>
          <a:lstStyle/>
          <a:p>
            <a:r>
              <a:rPr lang="en-GB" dirty="0" smtClean="0"/>
              <a:t>Health behaviours</a:t>
            </a:r>
            <a:endParaRPr lang="en-GB" dirty="0"/>
          </a:p>
        </p:txBody>
      </p:sp>
      <p:sp>
        <p:nvSpPr>
          <p:cNvPr id="8" name="Footer Placeholder 3"/>
          <p:cNvSpPr>
            <a:spLocks noGrp="1"/>
          </p:cNvSpPr>
          <p:nvPr>
            <p:ph type="ftr" sz="quarter" idx="10"/>
          </p:nvPr>
        </p:nvSpPr>
        <p:spPr>
          <a:xfrm>
            <a:off x="-1" y="-1"/>
            <a:ext cx="7864599" cy="1477169"/>
          </a:xfrm>
        </p:spPr>
        <p:txBody>
          <a:bodyPr/>
          <a:lstStyle/>
          <a:p>
            <a:r>
              <a:rPr lang="en-GB" dirty="0" smtClean="0"/>
              <a:t>Smoking rates are nearly 3 times higher in the most deprived fifth of Wales compared to the least deprived fifth of Wales. The gap has narrowed in the last 8 years.</a:t>
            </a:r>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48</a:t>
            </a:fld>
            <a:endParaRPr lang="en-GB" sz="2800" dirty="0">
              <a:solidFill>
                <a:srgbClr val="423F74"/>
              </a:solidFill>
              <a:latin typeface="+mj-lt"/>
            </a:endParaRPr>
          </a:p>
        </p:txBody>
      </p:sp>
      <p:pic>
        <p:nvPicPr>
          <p:cNvPr id="2" name="Picture 1"/>
          <p:cNvPicPr>
            <a:picLocks noChangeAspect="1"/>
          </p:cNvPicPr>
          <p:nvPr/>
        </p:nvPicPr>
        <p:blipFill>
          <a:blip r:embed="rId2"/>
          <a:stretch>
            <a:fillRect/>
          </a:stretch>
        </p:blipFill>
        <p:spPr>
          <a:xfrm>
            <a:off x="1599903" y="1909217"/>
            <a:ext cx="7200690" cy="4860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nchor="ctr"/>
          <a:lstStyle/>
          <a:p>
            <a:r>
              <a:rPr lang="en-GB" dirty="0" smtClean="0"/>
              <a:t>Over the latest 8 year period the percentage of adults drinking above guidelines was consistently higher in the least deprived fifth of Wales compared to the most deprived fifth of Wales.</a:t>
            </a:r>
            <a:endParaRPr lang="en-GB" dirty="0"/>
          </a:p>
        </p:txBody>
      </p:sp>
      <p:sp>
        <p:nvSpPr>
          <p:cNvPr id="5" name="Title 1"/>
          <p:cNvSpPr>
            <a:spLocks noGrp="1"/>
          </p:cNvSpPr>
          <p:nvPr>
            <p:ph type="title"/>
          </p:nvPr>
        </p:nvSpPr>
        <p:spPr>
          <a:xfrm>
            <a:off x="0" y="6949776"/>
            <a:ext cx="7046913" cy="613073"/>
          </a:xfrm>
        </p:spPr>
        <p:txBody>
          <a:bodyPr/>
          <a:lstStyle/>
          <a:p>
            <a:r>
              <a:rPr lang="en-GB" dirty="0" smtClean="0"/>
              <a:t>Health behaviours</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49</a:t>
            </a:fld>
            <a:endParaRPr lang="en-GB" sz="2800" dirty="0">
              <a:solidFill>
                <a:srgbClr val="423F74"/>
              </a:solidFill>
              <a:latin typeface="+mj-lt"/>
            </a:endParaRPr>
          </a:p>
        </p:txBody>
      </p:sp>
      <p:pic>
        <p:nvPicPr>
          <p:cNvPr id="2" name="Picture 1"/>
          <p:cNvPicPr>
            <a:picLocks noChangeAspect="1"/>
          </p:cNvPicPr>
          <p:nvPr/>
        </p:nvPicPr>
        <p:blipFill>
          <a:blip r:embed="rId2"/>
          <a:stretch>
            <a:fillRect/>
          </a:stretch>
        </p:blipFill>
        <p:spPr>
          <a:xfrm>
            <a:off x="1599903" y="1873753"/>
            <a:ext cx="7254028" cy="489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Footer Placeholder 3"/>
          <p:cNvSpPr>
            <a:spLocks noGrp="1"/>
          </p:cNvSpPr>
          <p:nvPr>
            <p:ph type="ftr" sz="quarter" idx="10"/>
          </p:nvPr>
        </p:nvSpPr>
        <p:spPr>
          <a:xfrm>
            <a:off x="-1" y="-1"/>
            <a:ext cx="8008616" cy="1477169"/>
          </a:xfrm>
        </p:spPr>
        <p:txBody>
          <a:bodyPr/>
          <a:lstStyle/>
          <a:p>
            <a:r>
              <a:rPr lang="en-GB" sz="5400" dirty="0" smtClean="0"/>
              <a:t>Good to know</a:t>
            </a:r>
            <a:endParaRPr lang="en-GB" sz="5400" dirty="0"/>
          </a:p>
        </p:txBody>
      </p:sp>
      <p:sp>
        <p:nvSpPr>
          <p:cNvPr id="7" name="Text Placeholder 4"/>
          <p:cNvSpPr txBox="1">
            <a:spLocks/>
          </p:cNvSpPr>
          <p:nvPr/>
        </p:nvSpPr>
        <p:spPr bwMode="auto">
          <a:xfrm>
            <a:off x="635658" y="1485940"/>
            <a:ext cx="9505056" cy="543599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spAutoFit/>
          </a:bodyPr>
          <a:lstStyle/>
          <a:p>
            <a:pPr defTabSz="1042988" eaLnBrk="1" hangingPunct="1">
              <a:spcBef>
                <a:spcPct val="20000"/>
              </a:spcBef>
              <a:defRPr/>
            </a:pPr>
            <a:r>
              <a:rPr lang="en-GB" b="1" dirty="0" smtClean="0">
                <a:solidFill>
                  <a:srgbClr val="423F74"/>
                </a:solidFill>
                <a:latin typeface="+mn-lt"/>
              </a:rPr>
              <a:t>Global Burden of Disease</a:t>
            </a:r>
          </a:p>
          <a:p>
            <a:pPr defTabSz="1042988" eaLnBrk="1" hangingPunct="1">
              <a:spcBef>
                <a:spcPct val="20000"/>
              </a:spcBef>
              <a:defRPr/>
            </a:pPr>
            <a:endParaRPr lang="en-GB" sz="1000" b="1" dirty="0" smtClean="0">
              <a:solidFill>
                <a:srgbClr val="423F74"/>
              </a:solidFill>
              <a:latin typeface="+mn-lt"/>
            </a:endParaRPr>
          </a:p>
          <a:p>
            <a:pPr defTabSz="1042988" eaLnBrk="1" hangingPunct="1">
              <a:spcBef>
                <a:spcPct val="20000"/>
              </a:spcBef>
              <a:defRPr/>
            </a:pPr>
            <a:r>
              <a:rPr lang="en-GB" sz="1600" dirty="0" smtClean="0">
                <a:latin typeface="+mn-lt"/>
              </a:rPr>
              <a:t>The </a:t>
            </a:r>
            <a:r>
              <a:rPr lang="en-GB" sz="1600" dirty="0">
                <a:latin typeface="+mn-lt"/>
              </a:rPr>
              <a:t>Global Burden of Disease </a:t>
            </a:r>
            <a:r>
              <a:rPr lang="en-GB" sz="1600" dirty="0" smtClean="0">
                <a:latin typeface="+mn-lt"/>
              </a:rPr>
              <a:t>study </a:t>
            </a:r>
            <a:r>
              <a:rPr lang="en-GB" sz="1600" dirty="0">
                <a:latin typeface="+mn-lt"/>
              </a:rPr>
              <a:t>2016 (GBD, Global Health Data Exchange) is a data source that provides internationally comparable burden of diseases estimates. </a:t>
            </a:r>
          </a:p>
          <a:p>
            <a:pPr marL="390525" indent="-390525" defTabSz="1042988" eaLnBrk="1" hangingPunct="1">
              <a:spcBef>
                <a:spcPct val="20000"/>
              </a:spcBef>
              <a:buFont typeface="Arial" pitchFamily="34" charset="0"/>
              <a:buChar char="•"/>
              <a:defRPr/>
            </a:pPr>
            <a:endParaRPr lang="en-GB" sz="1200" dirty="0" smtClean="0">
              <a:latin typeface="+mn-lt"/>
            </a:endParaRPr>
          </a:p>
          <a:p>
            <a:pPr marL="390525" indent="-390525" defTabSz="1042988" eaLnBrk="1" hangingPunct="1">
              <a:spcBef>
                <a:spcPct val="20000"/>
              </a:spcBef>
              <a:buFont typeface="Arial" pitchFamily="34" charset="0"/>
              <a:buChar char="•"/>
              <a:defRPr/>
            </a:pPr>
            <a:r>
              <a:rPr lang="en-GB" sz="1600" dirty="0" smtClean="0">
                <a:latin typeface="+mn-lt"/>
              </a:rPr>
              <a:t>The methods allow for differing availability and quality of data.</a:t>
            </a:r>
          </a:p>
          <a:p>
            <a:pPr marL="390525" indent="-390525" defTabSz="1042988" eaLnBrk="1" hangingPunct="1">
              <a:spcBef>
                <a:spcPct val="20000"/>
              </a:spcBef>
              <a:buFont typeface="Arial" pitchFamily="34" charset="0"/>
              <a:buChar char="•"/>
              <a:defRPr/>
            </a:pPr>
            <a:endParaRPr lang="en-GB" sz="1000" kern="0" dirty="0" smtClean="0">
              <a:latin typeface="+mn-lt"/>
              <a:ea typeface="+mn-ea"/>
            </a:endParaRPr>
          </a:p>
          <a:p>
            <a:pPr marL="390525" indent="-390525" defTabSz="1042988" eaLnBrk="1" hangingPunct="1">
              <a:spcBef>
                <a:spcPct val="20000"/>
              </a:spcBef>
              <a:buFont typeface="Arial" pitchFamily="34" charset="0"/>
              <a:buChar char="•"/>
              <a:defRPr/>
            </a:pPr>
            <a:r>
              <a:rPr lang="en-GB" sz="1600" dirty="0" smtClean="0">
                <a:latin typeface="+mn-lt"/>
              </a:rPr>
              <a:t>The study provides modelled</a:t>
            </a:r>
            <a:r>
              <a:rPr lang="en-GB" sz="1600" b="1" dirty="0" smtClean="0">
                <a:latin typeface="+mn-lt"/>
              </a:rPr>
              <a:t> </a:t>
            </a:r>
            <a:r>
              <a:rPr lang="en-GB" sz="1600" b="1" dirty="0" smtClean="0">
                <a:solidFill>
                  <a:srgbClr val="423F74"/>
                </a:solidFill>
                <a:latin typeface="+mn-lt"/>
              </a:rPr>
              <a:t>estimates</a:t>
            </a:r>
            <a:r>
              <a:rPr lang="en-GB" sz="1600" dirty="0" smtClean="0">
                <a:latin typeface="+mn-lt"/>
              </a:rPr>
              <a:t>, not direct measurements, and the results should therefore not be compared to any direct measures or alternative estimates reported for Wales. </a:t>
            </a:r>
          </a:p>
          <a:p>
            <a:pPr defTabSz="1042988" eaLnBrk="1" hangingPunct="1">
              <a:spcBef>
                <a:spcPct val="20000"/>
              </a:spcBef>
              <a:defRPr/>
            </a:pPr>
            <a:endParaRPr lang="en-GB" sz="1000" dirty="0" smtClean="0">
              <a:latin typeface="+mn-lt"/>
            </a:endParaRPr>
          </a:p>
          <a:p>
            <a:pPr marL="390525" indent="-390525" defTabSz="1042988" eaLnBrk="1" hangingPunct="1">
              <a:spcBef>
                <a:spcPct val="20000"/>
              </a:spcBef>
              <a:buFont typeface="Arial" pitchFamily="34" charset="0"/>
              <a:buChar char="•"/>
              <a:defRPr/>
            </a:pPr>
            <a:r>
              <a:rPr lang="en-GB" sz="1600" dirty="0" smtClean="0">
                <a:latin typeface="+mn-lt"/>
              </a:rPr>
              <a:t>Uncertainty in any of the raw data or parameters used in the model will result in imprecision in the estimates themselves. </a:t>
            </a:r>
          </a:p>
          <a:p>
            <a:pPr marL="390525" indent="-390525" defTabSz="1042988" eaLnBrk="1" hangingPunct="1">
              <a:spcBef>
                <a:spcPct val="20000"/>
              </a:spcBef>
              <a:buFont typeface="Arial" pitchFamily="34" charset="0"/>
              <a:buChar char="•"/>
              <a:defRPr/>
            </a:pPr>
            <a:endParaRPr lang="en-GB" sz="1000" dirty="0" smtClean="0">
              <a:latin typeface="+mn-lt"/>
            </a:endParaRPr>
          </a:p>
          <a:p>
            <a:pPr marL="390525" indent="-390525" defTabSz="1042988" eaLnBrk="1" hangingPunct="1">
              <a:spcBef>
                <a:spcPct val="20000"/>
              </a:spcBef>
              <a:buFont typeface="Arial" pitchFamily="34" charset="0"/>
              <a:buChar char="•"/>
              <a:defRPr/>
            </a:pPr>
            <a:r>
              <a:rPr lang="en-GB" sz="1600" dirty="0" smtClean="0">
                <a:latin typeface="+mn-lt"/>
              </a:rPr>
              <a:t>The rankings provided are only an </a:t>
            </a:r>
            <a:r>
              <a:rPr lang="en-GB" sz="1600" b="1" dirty="0" smtClean="0">
                <a:solidFill>
                  <a:srgbClr val="423F74"/>
                </a:solidFill>
                <a:latin typeface="+mn-lt"/>
              </a:rPr>
              <a:t>indication</a:t>
            </a:r>
            <a:r>
              <a:rPr lang="en-GB" sz="1600" dirty="0" smtClean="0">
                <a:latin typeface="+mn-lt"/>
              </a:rPr>
              <a:t> of the relative contribution of different risk factors to the burden of disease and the certainty of the ranking will depend on the strength of underlying evidence.</a:t>
            </a:r>
          </a:p>
          <a:p>
            <a:pPr marL="390525" indent="-390525" defTabSz="1042988" eaLnBrk="1" hangingPunct="1">
              <a:spcBef>
                <a:spcPct val="20000"/>
              </a:spcBef>
              <a:buFont typeface="Arial" pitchFamily="34" charset="0"/>
              <a:buChar char="•"/>
              <a:defRPr/>
            </a:pPr>
            <a:endParaRPr lang="en-GB" sz="1000" dirty="0">
              <a:latin typeface="+mn-lt"/>
            </a:endParaRPr>
          </a:p>
          <a:p>
            <a:pPr marL="390525" indent="-390525" defTabSz="1042988" eaLnBrk="1" hangingPunct="1">
              <a:spcBef>
                <a:spcPct val="20000"/>
              </a:spcBef>
              <a:buFont typeface="Arial" pitchFamily="34" charset="0"/>
              <a:buChar char="•"/>
              <a:defRPr/>
            </a:pPr>
            <a:r>
              <a:rPr lang="en-GB" sz="1600" dirty="0">
                <a:latin typeface="+mn-lt"/>
              </a:rPr>
              <a:t>The methods used to produce DALYs in the Global Burden of Disease reports produced before 2010 has been criticised for favouring younger adults and immediate years of life gained; more recent reports use a method that has rectified this</a:t>
            </a:r>
            <a:r>
              <a:rPr lang="en-GB" sz="1600" dirty="0" smtClean="0">
                <a:latin typeface="+mn-lt"/>
              </a:rPr>
              <a:t>.</a:t>
            </a:r>
            <a:endParaRPr lang="en-GB" sz="1600" dirty="0">
              <a:latin typeface="+mn-lt"/>
            </a:endParaRP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Alcohol-related mortality rates are much higher in the most deprived fifth compared to the least deprived fifth of Wales, despite the opposite relationship for drinking above guidelines.</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50</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239863" y="1506601"/>
            <a:ext cx="8251286" cy="5659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Alcohol related deaths are rising in females in Wales, but have been slowly falling in males since 2007. Since 2003 there has been a dramatic fall in alcohol-related deaths for males in Scotland.</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51</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274959" y="1909217"/>
            <a:ext cx="10181928" cy="4860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 y="-1"/>
            <a:ext cx="8044665" cy="1477169"/>
          </a:xfrm>
        </p:spPr>
        <p:txBody>
          <a:bodyPr anchor="ctr"/>
          <a:lstStyle/>
          <a:p>
            <a:r>
              <a:rPr lang="en-GB" dirty="0" smtClean="0"/>
              <a:t>The percentage of adults reporting consumption of fruit and vegetables is greater in the least deprived fifth of Wales compared to the most deprived fifth of Wales. The gap has widened over the last 8 years.</a:t>
            </a:r>
            <a:endParaRPr lang="en-GB" dirty="0"/>
          </a:p>
        </p:txBody>
      </p:sp>
      <p:sp>
        <p:nvSpPr>
          <p:cNvPr id="6" name="Title 1"/>
          <p:cNvSpPr>
            <a:spLocks noGrp="1"/>
          </p:cNvSpPr>
          <p:nvPr>
            <p:ph type="title"/>
          </p:nvPr>
        </p:nvSpPr>
        <p:spPr>
          <a:xfrm>
            <a:off x="0" y="6949776"/>
            <a:ext cx="7046913" cy="613073"/>
          </a:xfrm>
        </p:spPr>
        <p:txBody>
          <a:bodyPr/>
          <a:lstStyle/>
          <a:p>
            <a:r>
              <a:rPr lang="en-GB" dirty="0" smtClean="0"/>
              <a:t>Health behaviours</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52</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599903" y="1783472"/>
            <a:ext cx="7210214" cy="4860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Wales has a lower percentage of males and females that meet recommended physical activity guidelines than England and Scotland.</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53</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71911" y="1945761"/>
            <a:ext cx="7210214" cy="4860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Less than 50% of adults in the most deprived fifth of Wales achieve the recommended physical activity guidelines compared to over 60% in the least deprived fifth of Wales. </a:t>
            </a:r>
            <a:endParaRPr lang="en-GB" dirty="0"/>
          </a:p>
        </p:txBody>
      </p:sp>
      <p:sp>
        <p:nvSpPr>
          <p:cNvPr id="5" name="TextBox 4"/>
          <p:cNvSpPr txBox="1"/>
          <p:nvPr/>
        </p:nvSpPr>
        <p:spPr>
          <a:xfrm>
            <a:off x="9592791" y="7039630"/>
            <a:ext cx="1095847" cy="523220"/>
          </a:xfrm>
          <a:prstGeom prst="rect">
            <a:avLst/>
          </a:prstGeom>
          <a:noFill/>
        </p:spPr>
        <p:txBody>
          <a:bodyPr wrap="square" rtlCol="0">
            <a:spAutoFit/>
          </a:bodyPr>
          <a:lstStyle/>
          <a:p>
            <a:pPr algn="ctr"/>
            <a:r>
              <a:rPr lang="en-US" sz="2800" dirty="0" smtClean="0">
                <a:solidFill>
                  <a:srgbClr val="423F74"/>
                </a:solidFill>
                <a:latin typeface="+mj-lt"/>
              </a:rPr>
              <a:t>54</a:t>
            </a:r>
          </a:p>
        </p:txBody>
      </p:sp>
      <p:pic>
        <p:nvPicPr>
          <p:cNvPr id="3" name="Picture 2"/>
          <p:cNvPicPr>
            <a:picLocks noChangeAspect="1"/>
          </p:cNvPicPr>
          <p:nvPr/>
        </p:nvPicPr>
        <p:blipFill>
          <a:blip r:embed="rId2"/>
          <a:stretch>
            <a:fillRect/>
          </a:stretch>
        </p:blipFill>
        <p:spPr>
          <a:xfrm>
            <a:off x="1714130" y="1873753"/>
            <a:ext cx="7158581" cy="4860000"/>
          </a:xfrm>
          <a:prstGeom prst="rect">
            <a:avLst/>
          </a:prstGeom>
        </p:spPr>
      </p:pic>
    </p:spTree>
    <p:extLst>
      <p:ext uri="{BB962C8B-B14F-4D97-AF65-F5344CB8AC3E}">
        <p14:creationId xmlns:p14="http://schemas.microsoft.com/office/powerpoint/2010/main" val="2526944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a:xfrm>
            <a:off x="-1" y="-1"/>
            <a:ext cx="7936608" cy="1477169"/>
          </a:xfrm>
        </p:spPr>
        <p:txBody>
          <a:bodyPr/>
          <a:lstStyle/>
          <a:p>
            <a:r>
              <a:rPr lang="en-GB" dirty="0" smtClean="0"/>
              <a:t>There has been a small increase in the percentage </a:t>
            </a:r>
            <a:r>
              <a:rPr lang="en-GB" dirty="0"/>
              <a:t>of </a:t>
            </a:r>
            <a:r>
              <a:rPr lang="en-GB" dirty="0" smtClean="0"/>
              <a:t>overweight or obese adults since 2008. Similarly, the gap between the least and most deprived fifths of Wales has widened by 2%.</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r>
              <a:rPr lang="en-GB" sz="2800" dirty="0" smtClean="0">
                <a:solidFill>
                  <a:srgbClr val="423F74"/>
                </a:solidFill>
                <a:latin typeface="+mj-lt"/>
              </a:rPr>
              <a:t>55</a:t>
            </a:r>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71911" y="1873753"/>
            <a:ext cx="7210214" cy="4860000"/>
          </a:xfrm>
          <a:prstGeom prst="rect">
            <a:avLst/>
          </a:prstGeom>
        </p:spPr>
      </p:pic>
    </p:spTree>
    <p:extLst>
      <p:ext uri="{BB962C8B-B14F-4D97-AF65-F5344CB8AC3E}">
        <p14:creationId xmlns:p14="http://schemas.microsoft.com/office/powerpoint/2010/main" val="1416094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behaviours</a:t>
            </a:r>
            <a:endParaRPr lang="en-GB" dirty="0"/>
          </a:p>
        </p:txBody>
      </p:sp>
      <p:sp>
        <p:nvSpPr>
          <p:cNvPr id="4" name="Footer Placeholder 3"/>
          <p:cNvSpPr>
            <a:spLocks noGrp="1"/>
          </p:cNvSpPr>
          <p:nvPr>
            <p:ph type="ftr" sz="quarter" idx="10"/>
          </p:nvPr>
        </p:nvSpPr>
        <p:spPr/>
        <p:txBody>
          <a:bodyPr/>
          <a:lstStyle/>
          <a:p>
            <a:r>
              <a:rPr lang="en-GB" dirty="0" smtClean="0"/>
              <a:t>Nearly two thirds of men and over half of women in Wales are overweight or obese. This is similar to the other UK nations but much higher than Sweden.</a:t>
            </a:r>
            <a:endParaRPr lang="en-GB" dirty="0"/>
          </a:p>
        </p:txBody>
      </p:sp>
      <p:sp>
        <p:nvSpPr>
          <p:cNvPr id="9" name="TextBox 8"/>
          <p:cNvSpPr txBox="1"/>
          <p:nvPr/>
        </p:nvSpPr>
        <p:spPr>
          <a:xfrm>
            <a:off x="0" y="6517729"/>
            <a:ext cx="10528895" cy="430887"/>
          </a:xfrm>
          <a:prstGeom prst="rect">
            <a:avLst/>
          </a:prstGeom>
          <a:noFill/>
        </p:spPr>
        <p:txBody>
          <a:bodyPr wrap="square" rtlCol="0">
            <a:spAutoFit/>
          </a:bodyPr>
          <a:lstStyle/>
          <a:p>
            <a:r>
              <a:rPr lang="en-GB" sz="1100" b="1" dirty="0" smtClean="0">
                <a:latin typeface="+mn-lt"/>
              </a:rPr>
              <a:t>Please note: </a:t>
            </a:r>
            <a:r>
              <a:rPr lang="en-GB" sz="1100" dirty="0" smtClean="0">
                <a:latin typeface="+mn-lt"/>
              </a:rPr>
              <a:t>England BMI data have been calculated using nurse measured heights and weights. The other surveys use self-reported data which can potentially underestimate BMI due to reporting bias (overestimating height and underestimating weight).</a:t>
            </a:r>
            <a:endParaRPr lang="en-GB" sz="1100" dirty="0">
              <a:latin typeface="+mn-lt"/>
            </a:endParaRPr>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56</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86112" y="1566715"/>
            <a:ext cx="7186599" cy="48600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4000" b="1" dirty="0" smtClean="0">
                <a:solidFill>
                  <a:srgbClr val="423F74"/>
                </a:solidFill>
              </a:rPr>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57</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Infant mortality in Wales is similar to England and Scotland but lower than Northern Ireland.</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58</a:t>
            </a:fld>
            <a:endParaRPr lang="en-GB" sz="2800" dirty="0">
              <a:solidFill>
                <a:srgbClr val="423F74"/>
              </a:solidFill>
              <a:latin typeface="+mj-lt"/>
            </a:endParaRPr>
          </a:p>
        </p:txBody>
      </p:sp>
      <p:pic>
        <p:nvPicPr>
          <p:cNvPr id="3" name="Picture 2"/>
          <p:cNvPicPr>
            <a:picLocks noChangeAspect="1"/>
          </p:cNvPicPr>
          <p:nvPr/>
        </p:nvPicPr>
        <p:blipFill>
          <a:blip r:embed="rId3"/>
          <a:stretch>
            <a:fillRect/>
          </a:stretch>
        </p:blipFill>
        <p:spPr>
          <a:xfrm>
            <a:off x="1743919" y="1873753"/>
            <a:ext cx="7200690" cy="4860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The overall percentage of babies born with a low birth weight has remained relatively stable however there is a clear gradient across the deprivation fifths of Wales. </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59</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0" y="1621185"/>
            <a:ext cx="5364000" cy="4744148"/>
          </a:xfrm>
          <a:prstGeom prst="rect">
            <a:avLst/>
          </a:prstGeom>
        </p:spPr>
      </p:pic>
      <p:pic>
        <p:nvPicPr>
          <p:cNvPr id="5" name="Picture 4"/>
          <p:cNvPicPr>
            <a:picLocks noChangeAspect="1"/>
          </p:cNvPicPr>
          <p:nvPr/>
        </p:nvPicPr>
        <p:blipFill>
          <a:blip r:embed="rId3"/>
          <a:stretch>
            <a:fillRect/>
          </a:stretch>
        </p:blipFill>
        <p:spPr>
          <a:xfrm>
            <a:off x="5296429" y="1621185"/>
            <a:ext cx="5359459" cy="4824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Footer Placeholder 3"/>
          <p:cNvSpPr>
            <a:spLocks noGrp="1"/>
          </p:cNvSpPr>
          <p:nvPr>
            <p:ph type="ftr" sz="quarter" idx="10"/>
          </p:nvPr>
        </p:nvSpPr>
        <p:spPr>
          <a:xfrm>
            <a:off x="-1" y="-1"/>
            <a:ext cx="8152632" cy="1477169"/>
          </a:xfrm>
        </p:spPr>
        <p:txBody>
          <a:bodyPr/>
          <a:lstStyle/>
          <a:p>
            <a:r>
              <a:rPr lang="en-GB" sz="5400" dirty="0" smtClean="0"/>
              <a:t>Good to know</a:t>
            </a:r>
            <a:endParaRPr lang="en-GB" sz="5400" dirty="0"/>
          </a:p>
        </p:txBody>
      </p:sp>
      <p:sp>
        <p:nvSpPr>
          <p:cNvPr id="7" name="Text Placeholder 4"/>
          <p:cNvSpPr txBox="1">
            <a:spLocks/>
          </p:cNvSpPr>
          <p:nvPr/>
        </p:nvSpPr>
        <p:spPr bwMode="auto">
          <a:xfrm>
            <a:off x="635658" y="1502740"/>
            <a:ext cx="9505056" cy="5669907"/>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spAutoFit/>
          </a:bodyPr>
          <a:lstStyle/>
          <a:p>
            <a:pPr defTabSz="1042988" eaLnBrk="1" hangingPunct="1">
              <a:spcBef>
                <a:spcPct val="20000"/>
              </a:spcBef>
              <a:defRPr/>
            </a:pPr>
            <a:r>
              <a:rPr lang="en-GB" b="1" dirty="0">
                <a:solidFill>
                  <a:srgbClr val="423F74"/>
                </a:solidFill>
                <a:latin typeface="+mn-lt"/>
              </a:rPr>
              <a:t>Global Burden of </a:t>
            </a:r>
            <a:r>
              <a:rPr lang="en-GB" b="1" dirty="0" smtClean="0">
                <a:solidFill>
                  <a:srgbClr val="423F74"/>
                </a:solidFill>
                <a:latin typeface="+mn-lt"/>
              </a:rPr>
              <a:t>Disease contd.</a:t>
            </a:r>
            <a:endParaRPr lang="en-GB" b="1" dirty="0">
              <a:solidFill>
                <a:srgbClr val="423F74"/>
              </a:solidFill>
              <a:latin typeface="+mn-lt"/>
            </a:endParaRPr>
          </a:p>
          <a:p>
            <a:pPr defTabSz="1042988" eaLnBrk="1" hangingPunct="1">
              <a:spcBef>
                <a:spcPct val="20000"/>
              </a:spcBef>
              <a:defRPr/>
            </a:pPr>
            <a:endParaRPr lang="en-GB" sz="600" dirty="0" smtClean="0">
              <a:latin typeface="+mn-lt"/>
            </a:endParaRPr>
          </a:p>
          <a:p>
            <a:pPr defTabSz="1042988" eaLnBrk="1" hangingPunct="1">
              <a:spcBef>
                <a:spcPct val="20000"/>
              </a:spcBef>
              <a:defRPr/>
            </a:pPr>
            <a:r>
              <a:rPr lang="en-GB" sz="1600" dirty="0" smtClean="0">
                <a:latin typeface="+mn-lt"/>
              </a:rPr>
              <a:t>The </a:t>
            </a:r>
            <a:r>
              <a:rPr lang="en-GB" sz="1600" dirty="0">
                <a:latin typeface="+mn-lt"/>
              </a:rPr>
              <a:t>Global Burden of Disease </a:t>
            </a:r>
            <a:r>
              <a:rPr lang="en-GB" sz="1600" dirty="0" smtClean="0">
                <a:latin typeface="+mn-lt"/>
              </a:rPr>
              <a:t>study has identified eight risk categories:</a:t>
            </a:r>
          </a:p>
          <a:p>
            <a:pPr marL="847725" lvl="1" indent="-390525" defTabSz="1042988" eaLnBrk="1" hangingPunct="1">
              <a:spcBef>
                <a:spcPct val="20000"/>
              </a:spcBef>
              <a:buFont typeface="Arial" pitchFamily="34" charset="0"/>
              <a:buChar char="•"/>
              <a:defRPr/>
            </a:pPr>
            <a:r>
              <a:rPr lang="en-GB" sz="1600" dirty="0" smtClean="0">
                <a:latin typeface="+mn-lt"/>
              </a:rPr>
              <a:t>Social, cultural, economic</a:t>
            </a:r>
          </a:p>
          <a:p>
            <a:pPr marL="847725" lvl="1" indent="-390525" defTabSz="1042988" eaLnBrk="1" hangingPunct="1">
              <a:spcBef>
                <a:spcPct val="20000"/>
              </a:spcBef>
              <a:buFont typeface="Arial" pitchFamily="34" charset="0"/>
              <a:buChar char="•"/>
              <a:defRPr/>
            </a:pPr>
            <a:r>
              <a:rPr lang="en-GB" sz="1600" b="1" dirty="0" smtClean="0">
                <a:solidFill>
                  <a:srgbClr val="423F74"/>
                </a:solidFill>
                <a:latin typeface="+mn-lt"/>
              </a:rPr>
              <a:t>Behavioural</a:t>
            </a:r>
          </a:p>
          <a:p>
            <a:pPr marL="847725" lvl="1" indent="-390525" defTabSz="1042988" eaLnBrk="1" hangingPunct="1">
              <a:spcBef>
                <a:spcPct val="20000"/>
              </a:spcBef>
              <a:buFont typeface="Arial" pitchFamily="34" charset="0"/>
              <a:buChar char="•"/>
              <a:defRPr/>
            </a:pPr>
            <a:r>
              <a:rPr lang="en-GB" sz="1600" b="1" dirty="0" smtClean="0">
                <a:solidFill>
                  <a:srgbClr val="423F74"/>
                </a:solidFill>
                <a:latin typeface="+mn-lt"/>
              </a:rPr>
              <a:t>Metabolic</a:t>
            </a:r>
          </a:p>
          <a:p>
            <a:pPr marL="847725" lvl="1" indent="-390525" defTabSz="1042988" eaLnBrk="1" hangingPunct="1">
              <a:spcBef>
                <a:spcPct val="20000"/>
              </a:spcBef>
              <a:buFont typeface="Arial" pitchFamily="34" charset="0"/>
              <a:buChar char="•"/>
              <a:defRPr/>
            </a:pPr>
            <a:r>
              <a:rPr lang="en-GB" sz="1600" dirty="0" smtClean="0">
                <a:latin typeface="+mn-lt"/>
              </a:rPr>
              <a:t>Health intervention</a:t>
            </a:r>
          </a:p>
          <a:p>
            <a:pPr marL="847725" lvl="1" indent="-390525" defTabSz="1042988" eaLnBrk="1" hangingPunct="1">
              <a:spcBef>
                <a:spcPct val="20000"/>
              </a:spcBef>
              <a:buFont typeface="Arial" pitchFamily="34" charset="0"/>
              <a:buChar char="•"/>
              <a:defRPr/>
            </a:pPr>
            <a:r>
              <a:rPr lang="en-GB" sz="1600" dirty="0" smtClean="0">
                <a:latin typeface="+mn-lt"/>
              </a:rPr>
              <a:t>Microbiome and host</a:t>
            </a:r>
          </a:p>
          <a:p>
            <a:pPr marL="847725" lvl="1" indent="-390525" defTabSz="1042988" eaLnBrk="1" hangingPunct="1">
              <a:spcBef>
                <a:spcPct val="20000"/>
              </a:spcBef>
              <a:buFont typeface="Arial" pitchFamily="34" charset="0"/>
              <a:buChar char="•"/>
              <a:defRPr/>
            </a:pPr>
            <a:r>
              <a:rPr lang="en-GB" sz="1600" dirty="0" smtClean="0">
                <a:latin typeface="+mn-lt"/>
              </a:rPr>
              <a:t>Pathogens</a:t>
            </a:r>
          </a:p>
          <a:p>
            <a:pPr marL="847725" lvl="1" indent="-390525" defTabSz="1042988" eaLnBrk="1" hangingPunct="1">
              <a:spcBef>
                <a:spcPct val="20000"/>
              </a:spcBef>
              <a:buFont typeface="Arial" pitchFamily="34" charset="0"/>
              <a:buChar char="•"/>
              <a:defRPr/>
            </a:pPr>
            <a:r>
              <a:rPr lang="en-GB" sz="1600" b="1" dirty="0" smtClean="0">
                <a:solidFill>
                  <a:srgbClr val="423F74"/>
                </a:solidFill>
                <a:latin typeface="+mn-lt"/>
              </a:rPr>
              <a:t>Environmental or occupational</a:t>
            </a:r>
          </a:p>
          <a:p>
            <a:pPr marL="847725" lvl="1" indent="-390525" defTabSz="1042988" eaLnBrk="1" hangingPunct="1">
              <a:spcBef>
                <a:spcPct val="20000"/>
              </a:spcBef>
              <a:buFont typeface="Arial" pitchFamily="34" charset="0"/>
              <a:buChar char="•"/>
              <a:defRPr/>
            </a:pPr>
            <a:r>
              <a:rPr lang="en-GB" sz="1600" dirty="0" smtClean="0">
                <a:latin typeface="+mn-lt"/>
              </a:rPr>
              <a:t>Genes</a:t>
            </a:r>
            <a:endParaRPr lang="en-GB" sz="1600" dirty="0">
              <a:latin typeface="+mn-lt"/>
            </a:endParaRPr>
          </a:p>
          <a:p>
            <a:pPr lvl="1" defTabSz="1042988" eaLnBrk="1" hangingPunct="1">
              <a:spcBef>
                <a:spcPct val="20000"/>
              </a:spcBef>
              <a:defRPr/>
            </a:pPr>
            <a:r>
              <a:rPr lang="en-GB" sz="1600" dirty="0" smtClean="0">
                <a:latin typeface="+mn-lt"/>
              </a:rPr>
              <a:t>Of these, only the </a:t>
            </a:r>
            <a:r>
              <a:rPr lang="en-GB" sz="1600" b="1" dirty="0" smtClean="0">
                <a:solidFill>
                  <a:srgbClr val="423F74"/>
                </a:solidFill>
                <a:latin typeface="+mn-lt"/>
              </a:rPr>
              <a:t>behavioural</a:t>
            </a:r>
            <a:r>
              <a:rPr lang="en-GB" sz="1600" dirty="0" smtClean="0">
                <a:latin typeface="+mn-lt"/>
              </a:rPr>
              <a:t>, </a:t>
            </a:r>
            <a:r>
              <a:rPr lang="en-GB" sz="1600" b="1" dirty="0" smtClean="0">
                <a:solidFill>
                  <a:srgbClr val="423F74"/>
                </a:solidFill>
                <a:latin typeface="+mn-lt"/>
              </a:rPr>
              <a:t>environmental or occupational, </a:t>
            </a:r>
            <a:r>
              <a:rPr lang="en-GB" sz="1600" dirty="0" smtClean="0">
                <a:latin typeface="+mn-lt"/>
              </a:rPr>
              <a:t>and </a:t>
            </a:r>
            <a:r>
              <a:rPr lang="en-GB" sz="1600" b="1" dirty="0" smtClean="0">
                <a:solidFill>
                  <a:srgbClr val="423F74"/>
                </a:solidFill>
                <a:latin typeface="+mn-lt"/>
              </a:rPr>
              <a:t>metabolic</a:t>
            </a:r>
            <a:r>
              <a:rPr lang="en-GB" sz="1600" dirty="0" smtClean="0">
                <a:latin typeface="+mn-lt"/>
              </a:rPr>
              <a:t> risk categories have been investigated which account for 84 individual risks. </a:t>
            </a:r>
            <a:r>
              <a:rPr lang="en-GB" sz="1600" dirty="0">
                <a:latin typeface="+mn-lt"/>
              </a:rPr>
              <a:t>Therefore, only a proportion of total DALYs can be attributed to GBD identified risk factors</a:t>
            </a:r>
            <a:r>
              <a:rPr lang="en-GB" sz="1600" dirty="0" smtClean="0">
                <a:latin typeface="+mn-lt"/>
              </a:rPr>
              <a:t>.</a:t>
            </a:r>
          </a:p>
          <a:p>
            <a:pPr marL="390525" indent="-390525" defTabSz="1042988" eaLnBrk="1" hangingPunct="1">
              <a:spcBef>
                <a:spcPct val="20000"/>
              </a:spcBef>
              <a:buFont typeface="Arial" pitchFamily="34" charset="0"/>
              <a:buChar char="•"/>
              <a:defRPr/>
            </a:pPr>
            <a:endParaRPr lang="en-GB" sz="600" dirty="0">
              <a:latin typeface="+mn-lt"/>
            </a:endParaRPr>
          </a:p>
          <a:p>
            <a:pPr marL="390525" indent="-390525" defTabSz="1042988" eaLnBrk="1" hangingPunct="1">
              <a:spcBef>
                <a:spcPct val="20000"/>
              </a:spcBef>
              <a:buFont typeface="Arial" pitchFamily="34" charset="0"/>
              <a:buChar char="•"/>
              <a:defRPr/>
            </a:pPr>
            <a:r>
              <a:rPr lang="en-GB" sz="1600" dirty="0" smtClean="0">
                <a:latin typeface="+mn-lt"/>
              </a:rPr>
              <a:t>The </a:t>
            </a:r>
            <a:r>
              <a:rPr lang="en-GB" sz="1600" dirty="0">
                <a:latin typeface="+mn-lt"/>
              </a:rPr>
              <a:t>sum of DALYs from individual risks is </a:t>
            </a:r>
            <a:r>
              <a:rPr lang="en-GB" sz="1600" b="1" dirty="0">
                <a:solidFill>
                  <a:srgbClr val="423F74"/>
                </a:solidFill>
                <a:latin typeface="+mn-lt"/>
              </a:rPr>
              <a:t>higher</a:t>
            </a:r>
            <a:r>
              <a:rPr lang="en-GB" sz="1600" dirty="0">
                <a:latin typeface="+mn-lt"/>
              </a:rPr>
              <a:t> than the total number of DALYs attributable to a particular risk category. This is because DALYs can be attributed to more than one risk factor. For example, a single person could be affected by poor diet and alcohol use but these will only count once towards the total attributable DALYs for ‘behavioural risks</a:t>
            </a:r>
            <a:r>
              <a:rPr lang="en-GB" sz="1600" dirty="0" smtClean="0">
                <a:latin typeface="+mn-lt"/>
              </a:rPr>
              <a:t>’.</a:t>
            </a: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a:t>
            </a:fld>
            <a:endParaRPr lang="en-GB" sz="2800" dirty="0">
              <a:solidFill>
                <a:srgbClr val="423F74"/>
              </a:solidFill>
              <a:latin typeface="+mj-lt"/>
            </a:endParaRPr>
          </a:p>
        </p:txBody>
      </p:sp>
    </p:spTree>
    <p:extLst>
      <p:ext uri="{BB962C8B-B14F-4D97-AF65-F5344CB8AC3E}">
        <p14:creationId xmlns:p14="http://schemas.microsoft.com/office/powerpoint/2010/main" val="29324986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22% of babies are breastfed at 10 days in the most deprived fifth of Wales compared with 47% in the least deprived fifth of Wales.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60</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04599" y="1729737"/>
            <a:ext cx="7196104" cy="4860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The immunisation rate has risen since 2008/09 however it remains considerably lower than the target percentage uptake of 95%. </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61</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71911" y="1799238"/>
            <a:ext cx="7186599" cy="48600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Children in the most deprived fifth of Wales have on average over twice as many decayed, missing or filled teeth than those in the least deprived fifth of Wales.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62</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62497" y="1799238"/>
            <a:ext cx="7210214" cy="4860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Compared to England, Wales has a higher prevalence of children aged 4-5 years who are overweight or obese. </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63</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2536090" y="1799238"/>
            <a:ext cx="5400517" cy="4860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a:xfrm>
            <a:off x="-1" y="-1"/>
            <a:ext cx="7936608" cy="1477169"/>
          </a:xfrm>
        </p:spPr>
        <p:txBody>
          <a:bodyPr/>
          <a:lstStyle/>
          <a:p>
            <a:r>
              <a:rPr lang="en-GB" dirty="0" smtClean="0"/>
              <a:t>Rates of overweight/obesity are generally higher in boys than girls. Wales has a higher percentage of 15 year olds that are overweight or obese compared to England, Scotland and Republic of Ireland.</a:t>
            </a:r>
            <a:endParaRPr lang="en-GB" dirty="0"/>
          </a:p>
        </p:txBody>
      </p:sp>
      <p:sp>
        <p:nvSpPr>
          <p:cNvPr id="8" name="TextBox 7"/>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9" name="TextBox 8"/>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1" name="TextBox 10"/>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64</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827650" y="2359218"/>
            <a:ext cx="4734787" cy="3715200"/>
          </a:xfrm>
          <a:prstGeom prst="rect">
            <a:avLst/>
          </a:prstGeom>
        </p:spPr>
      </p:pic>
      <p:pic>
        <p:nvPicPr>
          <p:cNvPr id="7" name="Picture 6"/>
          <p:cNvPicPr>
            <a:picLocks noChangeAspect="1"/>
          </p:cNvPicPr>
          <p:nvPr/>
        </p:nvPicPr>
        <p:blipFill>
          <a:blip r:embed="rId3"/>
          <a:stretch>
            <a:fillRect/>
          </a:stretch>
        </p:blipFill>
        <p:spPr>
          <a:xfrm>
            <a:off x="5543838" y="2359218"/>
            <a:ext cx="4734787" cy="3715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Less than a third of children in Wales eat a portion of vegetables once a day, lower than England, Scotland and Republic of Ireland.</a:t>
            </a:r>
            <a:endParaRPr lang="en-GB" dirty="0"/>
          </a:p>
        </p:txBody>
      </p:sp>
      <p:sp>
        <p:nvSpPr>
          <p:cNvPr id="10" name="TextBox 9"/>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11" name="TextBox 10"/>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2" name="TextBox 11"/>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65</a:t>
            </a:fld>
            <a:endParaRPr lang="en-GB" sz="2800" dirty="0">
              <a:solidFill>
                <a:srgbClr val="423F74"/>
              </a:solidFill>
              <a:latin typeface="+mj-lt"/>
            </a:endParaRPr>
          </a:p>
        </p:txBody>
      </p:sp>
      <p:pic>
        <p:nvPicPr>
          <p:cNvPr id="8" name="Picture 7"/>
          <p:cNvPicPr>
            <a:picLocks noChangeAspect="1"/>
          </p:cNvPicPr>
          <p:nvPr/>
        </p:nvPicPr>
        <p:blipFill>
          <a:blip r:embed="rId2"/>
          <a:stretch>
            <a:fillRect/>
          </a:stretch>
        </p:blipFill>
        <p:spPr>
          <a:xfrm>
            <a:off x="529854" y="2365354"/>
            <a:ext cx="5030489" cy="3708000"/>
          </a:xfrm>
          <a:prstGeom prst="rect">
            <a:avLst/>
          </a:prstGeom>
        </p:spPr>
      </p:pic>
      <p:pic>
        <p:nvPicPr>
          <p:cNvPr id="9" name="Picture 8"/>
          <p:cNvPicPr>
            <a:picLocks noChangeAspect="1"/>
          </p:cNvPicPr>
          <p:nvPr/>
        </p:nvPicPr>
        <p:blipFill>
          <a:blip r:embed="rId3"/>
          <a:stretch>
            <a:fillRect/>
          </a:stretch>
        </p:blipFill>
        <p:spPr>
          <a:xfrm>
            <a:off x="5543627" y="2365354"/>
            <a:ext cx="5030489" cy="3708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smtClean="0"/>
              <a:t>In Wales 7% of boys and 9% of girls aged 15 reported smoking at least once a week, both of which are lower than Scotland but higher than England.</a:t>
            </a:r>
            <a:endParaRPr lang="en-GB" dirty="0"/>
          </a:p>
        </p:txBody>
      </p:sp>
      <p:sp>
        <p:nvSpPr>
          <p:cNvPr id="8" name="TextBox 7"/>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9" name="TextBox 8"/>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1" name="TextBox 10"/>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66</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447775" y="2368991"/>
            <a:ext cx="4868523" cy="3708000"/>
          </a:xfrm>
          <a:prstGeom prst="rect">
            <a:avLst/>
          </a:prstGeom>
        </p:spPr>
      </p:pic>
      <p:pic>
        <p:nvPicPr>
          <p:cNvPr id="7" name="Picture 6"/>
          <p:cNvPicPr>
            <a:picLocks noChangeAspect="1"/>
          </p:cNvPicPr>
          <p:nvPr/>
        </p:nvPicPr>
        <p:blipFill>
          <a:blip r:embed="rId3"/>
          <a:stretch>
            <a:fillRect/>
          </a:stretch>
        </p:blipFill>
        <p:spPr>
          <a:xfrm>
            <a:off x="5538349" y="2368991"/>
            <a:ext cx="4868523" cy="3708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a:t>Wales </a:t>
            </a:r>
            <a:r>
              <a:rPr lang="en-GB" dirty="0" smtClean="0"/>
              <a:t>has a higher </a:t>
            </a:r>
            <a:r>
              <a:rPr lang="en-GB" dirty="0"/>
              <a:t>percentage of girls that reported drinking alcohol at least once a </a:t>
            </a:r>
            <a:r>
              <a:rPr lang="en-GB" dirty="0" smtClean="0"/>
              <a:t>week than England, Scotland and Republic of Ireland. Only Scotland has a higher percentage of boys.</a:t>
            </a:r>
          </a:p>
        </p:txBody>
      </p:sp>
      <p:sp>
        <p:nvSpPr>
          <p:cNvPr id="8" name="TextBox 7"/>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9" name="TextBox 8"/>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3" name="TextBox 12"/>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67</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375767" y="2403026"/>
            <a:ext cx="5030489" cy="3708000"/>
          </a:xfrm>
          <a:prstGeom prst="rect">
            <a:avLst/>
          </a:prstGeom>
        </p:spPr>
      </p:pic>
      <p:pic>
        <p:nvPicPr>
          <p:cNvPr id="7" name="Picture 6"/>
          <p:cNvPicPr>
            <a:picLocks noChangeAspect="1"/>
          </p:cNvPicPr>
          <p:nvPr/>
        </p:nvPicPr>
        <p:blipFill>
          <a:blip r:embed="rId3"/>
          <a:stretch>
            <a:fillRect/>
          </a:stretch>
        </p:blipFill>
        <p:spPr>
          <a:xfrm>
            <a:off x="5582191" y="2403026"/>
            <a:ext cx="5030489" cy="3708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a:t>Wales </a:t>
            </a:r>
            <a:r>
              <a:rPr lang="en-GB" dirty="0" smtClean="0"/>
              <a:t>has </a:t>
            </a:r>
            <a:r>
              <a:rPr lang="en-GB" dirty="0"/>
              <a:t>the highest percentage of girls that reported fair or poor health </a:t>
            </a:r>
            <a:r>
              <a:rPr lang="en-GB" dirty="0" smtClean="0"/>
              <a:t>compared to England, Scotland and Republic of Ireland; Wales also has the second highest percentage for boys.</a:t>
            </a:r>
            <a:endParaRPr lang="en-GB" dirty="0"/>
          </a:p>
        </p:txBody>
      </p:sp>
      <p:sp>
        <p:nvSpPr>
          <p:cNvPr id="8" name="TextBox 7"/>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9" name="TextBox 8"/>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3" name="TextBox 12"/>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68</a:t>
            </a:fld>
            <a:endParaRPr lang="en-GB" sz="2800" dirty="0">
              <a:solidFill>
                <a:srgbClr val="423F74"/>
              </a:solidFill>
              <a:latin typeface="+mj-lt"/>
            </a:endParaRPr>
          </a:p>
        </p:txBody>
      </p:sp>
      <p:pic>
        <p:nvPicPr>
          <p:cNvPr id="10" name="Picture 9"/>
          <p:cNvPicPr>
            <a:picLocks noChangeAspect="1"/>
          </p:cNvPicPr>
          <p:nvPr/>
        </p:nvPicPr>
        <p:blipFill>
          <a:blip r:embed="rId2"/>
          <a:stretch>
            <a:fillRect/>
          </a:stretch>
        </p:blipFill>
        <p:spPr>
          <a:xfrm>
            <a:off x="529854" y="2357939"/>
            <a:ext cx="5030489" cy="3708000"/>
          </a:xfrm>
          <a:prstGeom prst="rect">
            <a:avLst/>
          </a:prstGeom>
        </p:spPr>
      </p:pic>
      <p:pic>
        <p:nvPicPr>
          <p:cNvPr id="11" name="Picture 10"/>
          <p:cNvPicPr>
            <a:picLocks noChangeAspect="1"/>
          </p:cNvPicPr>
          <p:nvPr/>
        </p:nvPicPr>
        <p:blipFill>
          <a:blip r:embed="rId3"/>
          <a:stretch>
            <a:fillRect/>
          </a:stretch>
        </p:blipFill>
        <p:spPr>
          <a:xfrm>
            <a:off x="5560343" y="2357939"/>
            <a:ext cx="5030489" cy="37080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start</a:t>
            </a:r>
            <a:endParaRPr lang="en-GB" dirty="0"/>
          </a:p>
        </p:txBody>
      </p:sp>
      <p:sp>
        <p:nvSpPr>
          <p:cNvPr id="4" name="Footer Placeholder 3"/>
          <p:cNvSpPr>
            <a:spLocks noGrp="1"/>
          </p:cNvSpPr>
          <p:nvPr>
            <p:ph type="ftr" sz="quarter" idx="10"/>
          </p:nvPr>
        </p:nvSpPr>
        <p:spPr/>
        <p:txBody>
          <a:bodyPr/>
          <a:lstStyle/>
          <a:p>
            <a:r>
              <a:rPr lang="en-GB" dirty="0"/>
              <a:t>Wales </a:t>
            </a:r>
            <a:r>
              <a:rPr lang="en-GB" dirty="0" smtClean="0"/>
              <a:t>has </a:t>
            </a:r>
            <a:r>
              <a:rPr lang="en-GB" dirty="0"/>
              <a:t>the lowest percentage of girls that are physically active for 60 minutes every </a:t>
            </a:r>
            <a:r>
              <a:rPr lang="en-GB" dirty="0" smtClean="0"/>
              <a:t>day; only Scotland has a lower percentage for boys.</a:t>
            </a:r>
          </a:p>
        </p:txBody>
      </p:sp>
      <p:sp>
        <p:nvSpPr>
          <p:cNvPr id="8" name="TextBox 7"/>
          <p:cNvSpPr txBox="1"/>
          <p:nvPr/>
        </p:nvSpPr>
        <p:spPr>
          <a:xfrm>
            <a:off x="1671911" y="1693193"/>
            <a:ext cx="1800200" cy="461665"/>
          </a:xfrm>
          <a:prstGeom prst="rect">
            <a:avLst/>
          </a:prstGeom>
          <a:noFill/>
        </p:spPr>
        <p:txBody>
          <a:bodyPr wrap="square" rtlCol="0">
            <a:spAutoFit/>
          </a:bodyPr>
          <a:lstStyle/>
          <a:p>
            <a:pPr algn="ctr"/>
            <a:r>
              <a:rPr lang="en-GB" sz="2300" dirty="0" smtClean="0">
                <a:latin typeface="+mn-lt"/>
              </a:rPr>
              <a:t>Boys</a:t>
            </a:r>
            <a:endParaRPr lang="en-GB" sz="2300" dirty="0">
              <a:latin typeface="+mn-lt"/>
            </a:endParaRPr>
          </a:p>
        </p:txBody>
      </p:sp>
      <p:sp>
        <p:nvSpPr>
          <p:cNvPr id="9" name="TextBox 8"/>
          <p:cNvSpPr txBox="1"/>
          <p:nvPr/>
        </p:nvSpPr>
        <p:spPr>
          <a:xfrm>
            <a:off x="7072511" y="1693193"/>
            <a:ext cx="1800200" cy="461665"/>
          </a:xfrm>
          <a:prstGeom prst="rect">
            <a:avLst/>
          </a:prstGeom>
          <a:noFill/>
        </p:spPr>
        <p:txBody>
          <a:bodyPr wrap="square" rtlCol="0">
            <a:spAutoFit/>
          </a:bodyPr>
          <a:lstStyle/>
          <a:p>
            <a:pPr algn="ctr"/>
            <a:r>
              <a:rPr lang="en-GB" sz="2300" dirty="0" smtClean="0">
                <a:latin typeface="+mn-lt"/>
              </a:rPr>
              <a:t>Girls</a:t>
            </a:r>
            <a:endParaRPr lang="en-GB" sz="2300" dirty="0">
              <a:latin typeface="+mn-lt"/>
            </a:endParaRPr>
          </a:p>
        </p:txBody>
      </p:sp>
      <p:sp>
        <p:nvSpPr>
          <p:cNvPr id="13" name="TextBox 12"/>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69</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529854" y="2341265"/>
            <a:ext cx="5030489" cy="3708000"/>
          </a:xfrm>
          <a:prstGeom prst="rect">
            <a:avLst/>
          </a:prstGeom>
        </p:spPr>
      </p:pic>
      <p:pic>
        <p:nvPicPr>
          <p:cNvPr id="7" name="Picture 6"/>
          <p:cNvPicPr>
            <a:picLocks noChangeAspect="1"/>
          </p:cNvPicPr>
          <p:nvPr/>
        </p:nvPicPr>
        <p:blipFill>
          <a:blip r:embed="rId3"/>
          <a:stretch>
            <a:fillRect/>
          </a:stretch>
        </p:blipFill>
        <p:spPr>
          <a:xfrm>
            <a:off x="5573575" y="2341265"/>
            <a:ext cx="5030489" cy="370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4" name="Footer Placeholder 3"/>
          <p:cNvSpPr>
            <a:spLocks noGrp="1"/>
          </p:cNvSpPr>
          <p:nvPr>
            <p:ph type="ftr" sz="quarter" idx="10"/>
          </p:nvPr>
        </p:nvSpPr>
        <p:spPr>
          <a:xfrm>
            <a:off x="-1" y="-1"/>
            <a:ext cx="8152632" cy="1477169"/>
          </a:xfrm>
        </p:spPr>
        <p:txBody>
          <a:bodyPr/>
          <a:lstStyle/>
          <a:p>
            <a:r>
              <a:rPr lang="en-GB" sz="5400" dirty="0" smtClean="0"/>
              <a:t>Good to know</a:t>
            </a:r>
            <a:endParaRPr lang="en-GB" sz="5400" dirty="0"/>
          </a:p>
        </p:txBody>
      </p:sp>
      <p:sp>
        <p:nvSpPr>
          <p:cNvPr id="7" name="Text Placeholder 4"/>
          <p:cNvSpPr txBox="1">
            <a:spLocks/>
          </p:cNvSpPr>
          <p:nvPr/>
        </p:nvSpPr>
        <p:spPr bwMode="auto">
          <a:xfrm>
            <a:off x="635658" y="1505404"/>
            <a:ext cx="9505056" cy="4044846"/>
          </a:xfrm>
          <a:prstGeom prst="rect">
            <a:avLst/>
          </a:prstGeom>
          <a:noFill/>
          <a:ln w="9525">
            <a:noFill/>
            <a:miter lim="800000"/>
            <a:headEnd/>
            <a:tailEnd/>
          </a:ln>
        </p:spPr>
        <p:txBody>
          <a:bodyPr vert="horz" wrap="square" lIns="104287" tIns="52144" rIns="104287" bIns="52144" numCol="1" rtlCol="0" anchor="t" anchorCtr="0" compatLnSpc="1">
            <a:prstTxWarp prst="textNoShape">
              <a:avLst/>
            </a:prstTxWarp>
            <a:spAutoFit/>
          </a:bodyPr>
          <a:lstStyle/>
          <a:p>
            <a:pPr lvl="0"/>
            <a:r>
              <a:rPr lang="en-GB" b="1" dirty="0" smtClean="0">
                <a:solidFill>
                  <a:srgbClr val="423F74"/>
                </a:solidFill>
                <a:latin typeface="+mn-lt"/>
              </a:rPr>
              <a:t>Projections</a:t>
            </a:r>
          </a:p>
          <a:p>
            <a:pPr lvl="0"/>
            <a:endParaRPr lang="en-GB" sz="1600" b="1" dirty="0" smtClean="0">
              <a:solidFill>
                <a:srgbClr val="423F74"/>
              </a:solidFill>
              <a:latin typeface="+mn-lt"/>
            </a:endParaRPr>
          </a:p>
          <a:p>
            <a:pPr marL="285750" lvl="0" indent="-285750">
              <a:buFont typeface="Arial" panose="020B0604020202020204" pitchFamily="34" charset="0"/>
              <a:buChar char="•"/>
            </a:pPr>
            <a:r>
              <a:rPr lang="en-GB" sz="1600" dirty="0" smtClean="0">
                <a:latin typeface="+mn-lt"/>
              </a:rPr>
              <a:t>Projections </a:t>
            </a:r>
            <a:r>
              <a:rPr lang="en-GB" sz="1600" dirty="0">
                <a:latin typeface="+mn-lt"/>
              </a:rPr>
              <a:t>are </a:t>
            </a:r>
            <a:r>
              <a:rPr lang="en-GB" sz="1600" b="1" dirty="0">
                <a:solidFill>
                  <a:srgbClr val="423F74"/>
                </a:solidFill>
                <a:latin typeface="+mn-lt"/>
              </a:rPr>
              <a:t>estimates</a:t>
            </a:r>
            <a:r>
              <a:rPr lang="en-GB" sz="1600" dirty="0">
                <a:latin typeface="+mn-lt"/>
              </a:rPr>
              <a:t> based on various assumptions about the future.</a:t>
            </a:r>
          </a:p>
          <a:p>
            <a:pPr lvl="0"/>
            <a:endParaRPr lang="en-GB" sz="1600" dirty="0">
              <a:latin typeface="+mn-lt"/>
            </a:endParaRPr>
          </a:p>
          <a:p>
            <a:pPr marL="285750" lvl="0" indent="-285750">
              <a:buFont typeface="Arial" panose="020B0604020202020204" pitchFamily="34" charset="0"/>
              <a:buChar char="•"/>
            </a:pPr>
            <a:r>
              <a:rPr lang="en-GB" sz="1600" dirty="0">
                <a:latin typeface="+mn-lt"/>
              </a:rPr>
              <a:t>Projections assume the population projections are an accurate reflection of future population change.</a:t>
            </a:r>
          </a:p>
          <a:p>
            <a:pPr lvl="0"/>
            <a:endParaRPr lang="en-GB" sz="1600" dirty="0">
              <a:latin typeface="+mn-lt"/>
            </a:endParaRPr>
          </a:p>
          <a:p>
            <a:pPr marL="285750" lvl="0" indent="-285750">
              <a:buFont typeface="Arial" panose="020B0604020202020204" pitchFamily="34" charset="0"/>
              <a:buChar char="•"/>
            </a:pPr>
            <a:r>
              <a:rPr lang="en-GB" sz="1600" dirty="0">
                <a:latin typeface="+mn-lt"/>
              </a:rPr>
              <a:t>Short term projections are reasonable indications of the direction of travel over the next three years </a:t>
            </a:r>
            <a:r>
              <a:rPr lang="en-GB" sz="1600" b="1" u="sng" dirty="0">
                <a:solidFill>
                  <a:srgbClr val="423F74"/>
                </a:solidFill>
                <a:latin typeface="+mn-lt"/>
              </a:rPr>
              <a:t>if</a:t>
            </a:r>
            <a:r>
              <a:rPr lang="en-GB" sz="1600" dirty="0">
                <a:latin typeface="+mn-lt"/>
              </a:rPr>
              <a:t> the pattern in the observed data persists.</a:t>
            </a:r>
          </a:p>
          <a:p>
            <a:pPr lvl="0"/>
            <a:endParaRPr lang="en-GB" sz="1600" dirty="0">
              <a:latin typeface="+mn-lt"/>
            </a:endParaRPr>
          </a:p>
          <a:p>
            <a:pPr marL="285750" lvl="0" indent="-285750">
              <a:buFont typeface="Arial" panose="020B0604020202020204" pitchFamily="34" charset="0"/>
              <a:buChar char="•"/>
            </a:pPr>
            <a:r>
              <a:rPr lang="en-GB" sz="1600" dirty="0">
                <a:latin typeface="+mn-lt"/>
              </a:rPr>
              <a:t>Longer term projections must be viewed with extreme caution due to the likelihood that observed past trends will change.</a:t>
            </a:r>
          </a:p>
          <a:p>
            <a:pPr lvl="0"/>
            <a:endParaRPr lang="en-GB" sz="1600" dirty="0">
              <a:latin typeface="+mn-lt"/>
            </a:endParaRPr>
          </a:p>
          <a:p>
            <a:pPr marL="285750" lvl="0" indent="-285750">
              <a:buFont typeface="Arial" panose="020B0604020202020204" pitchFamily="34" charset="0"/>
              <a:buChar char="•"/>
            </a:pPr>
            <a:r>
              <a:rPr lang="en-GB" sz="1600" dirty="0">
                <a:latin typeface="+mn-lt"/>
              </a:rPr>
              <a:t>The Daffodil system applies Wales-level prevalence figures from the 2012 WHS to projected population estimates; they do not take past trends into account.</a:t>
            </a:r>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a:t>
            </a:fld>
            <a:endParaRPr lang="en-GB" sz="2800" dirty="0">
              <a:solidFill>
                <a:srgbClr val="423F74"/>
              </a:solidFill>
              <a:latin typeface="+mj-lt"/>
            </a:endParaRPr>
          </a:p>
        </p:txBody>
      </p:sp>
    </p:spTree>
    <p:extLst>
      <p:ext uri="{BB962C8B-B14F-4D97-AF65-F5344CB8AC3E}">
        <p14:creationId xmlns:p14="http://schemas.microsoft.com/office/powerpoint/2010/main" val="16103406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4000" b="1" dirty="0" smtClean="0">
                <a:solidFill>
                  <a:srgbClr val="423F74"/>
                </a:solidFill>
              </a:rPr>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70</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Personal, lifestyle and environmental factors influence our health, as well as wider cultural, economic and political forces which also impact on well-being.</a:t>
            </a:r>
            <a:endParaRPr lang="en-GB" dirty="0"/>
          </a:p>
        </p:txBody>
      </p:sp>
      <p:pic>
        <p:nvPicPr>
          <p:cNvPr id="1026" name="Picture 2" descr="C:\Users\Ho132478\AppData\Local\Microsoft\Windows\Temporary Internet Files\Content.Outlook\U9AGDHI8\20160525_healthmap_JA_v0a (2).jpg"/>
          <p:cNvPicPr>
            <a:picLocks noChangeAspect="1" noChangeArrowheads="1"/>
          </p:cNvPicPr>
          <p:nvPr/>
        </p:nvPicPr>
        <p:blipFill>
          <a:blip r:embed="rId2" cstate="print"/>
          <a:srcRect l="10191" t="25245" b="24292"/>
          <a:stretch>
            <a:fillRect/>
          </a:stretch>
        </p:blipFill>
        <p:spPr bwMode="auto">
          <a:xfrm>
            <a:off x="1959943" y="1489044"/>
            <a:ext cx="7058089" cy="5607401"/>
          </a:xfrm>
          <a:prstGeom prst="rect">
            <a:avLst/>
          </a:prstGeom>
          <a:noFill/>
        </p:spPr>
      </p:pic>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71</a:t>
            </a:fld>
            <a:endParaRPr lang="en-GB" sz="2800" dirty="0">
              <a:solidFill>
                <a:srgbClr val="423F74"/>
              </a:solidFill>
              <a:latin typeface="+mj-lt"/>
            </a:endParaRPr>
          </a:p>
        </p:txBody>
      </p:sp>
      <p:sp>
        <p:nvSpPr>
          <p:cNvPr id="7" name="Rectangle 6"/>
          <p:cNvSpPr/>
          <p:nvPr/>
        </p:nvSpPr>
        <p:spPr>
          <a:xfrm>
            <a:off x="0" y="6373713"/>
            <a:ext cx="10688638" cy="400110"/>
          </a:xfrm>
          <a:prstGeom prst="rect">
            <a:avLst/>
          </a:prstGeom>
        </p:spPr>
        <p:txBody>
          <a:bodyPr wrap="square">
            <a:spAutoFit/>
          </a:bodyPr>
          <a:lstStyle/>
          <a:p>
            <a:endParaRPr lang="en-GB" sz="1000" dirty="0" smtClean="0">
              <a:latin typeface="+mn-lt"/>
            </a:endParaRPr>
          </a:p>
          <a:p>
            <a:r>
              <a:rPr lang="en-GB" sz="1000" dirty="0" smtClean="0">
                <a:latin typeface="+mn-lt"/>
              </a:rPr>
              <a:t>Source: Barton &amp; Grant, 2006</a:t>
            </a:r>
            <a:endParaRPr lang="en-GB" sz="1000" dirty="0">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One quarter of children in Wales live in poverty. At small area level this varies considerably from 4% to 64% of children living in poverty.</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72</a:t>
            </a:fld>
            <a:endParaRPr lang="en-GB" sz="2800" dirty="0">
              <a:solidFill>
                <a:srgbClr val="423F74"/>
              </a:solidFill>
              <a:latin typeface="+mj-lt"/>
            </a:endParaRPr>
          </a:p>
        </p:txBody>
      </p:sp>
      <p:pic>
        <p:nvPicPr>
          <p:cNvPr id="3" name="Picture 2"/>
          <p:cNvPicPr>
            <a:picLocks noChangeAspect="1"/>
          </p:cNvPicPr>
          <p:nvPr/>
        </p:nvPicPr>
        <p:blipFill rotWithShape="1">
          <a:blip r:embed="rId2"/>
          <a:srcRect b="4855"/>
          <a:stretch/>
        </p:blipFill>
        <p:spPr>
          <a:xfrm>
            <a:off x="2484311" y="1535489"/>
            <a:ext cx="5636509" cy="548629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a:t>Adverse childhood experiences (ACEs) increase the risk of developing health-harming behaviours; more </a:t>
            </a:r>
            <a:r>
              <a:rPr lang="en-GB" dirty="0" smtClean="0"/>
              <a:t>children </a:t>
            </a:r>
            <a:r>
              <a:rPr lang="en-GB" dirty="0"/>
              <a:t>in Wales suffered 4+ ACEs compared to England, with similar levels reporting 1+ ACEs.</a:t>
            </a:r>
          </a:p>
          <a:p>
            <a:endParaRPr lang="en-GB" dirty="0"/>
          </a:p>
        </p:txBody>
      </p:sp>
      <p:pic>
        <p:nvPicPr>
          <p:cNvPr id="3075" name="Picture 3"/>
          <p:cNvPicPr>
            <a:picLocks noChangeAspect="1" noChangeArrowheads="1"/>
          </p:cNvPicPr>
          <p:nvPr/>
        </p:nvPicPr>
        <p:blipFill>
          <a:blip r:embed="rId2" cstate="print"/>
          <a:srcRect l="15750" t="35000" r="66138" b="37001"/>
          <a:stretch>
            <a:fillRect/>
          </a:stretch>
        </p:blipFill>
        <p:spPr bwMode="auto">
          <a:xfrm>
            <a:off x="2319983" y="4429497"/>
            <a:ext cx="5760000" cy="2504347"/>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15553" t="33349" r="66532" b="37001"/>
          <a:stretch>
            <a:fillRect/>
          </a:stretch>
        </p:blipFill>
        <p:spPr bwMode="auto">
          <a:xfrm>
            <a:off x="2319983" y="1549177"/>
            <a:ext cx="5760000" cy="2681153"/>
          </a:xfrm>
          <a:prstGeom prst="rect">
            <a:avLst/>
          </a:prstGeom>
          <a:noFill/>
          <a:ln w="9525">
            <a:noFill/>
            <a:miter lim="800000"/>
            <a:headEnd/>
            <a:tailEnd/>
          </a:ln>
        </p:spPr>
      </p:pic>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73</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a:xfrm>
            <a:off x="-1" y="-1"/>
            <a:ext cx="7864600" cy="1477169"/>
          </a:xfrm>
        </p:spPr>
        <p:txBody>
          <a:bodyPr/>
          <a:lstStyle/>
          <a:p>
            <a:r>
              <a:rPr lang="en-GB" dirty="0" smtClean="0"/>
              <a:t>Using an internationally comparable measure of educational attainment (PISA), Wales has lower scores than the other UK nations, Sweden and Singapore (the international best).</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314325" y="1795463"/>
            <a:ext cx="10058400" cy="3971925"/>
          </a:xfrm>
          <a:prstGeom prst="rect">
            <a:avLst/>
          </a:prstGeom>
          <a:noFill/>
          <a:ln w="9525">
            <a:noFill/>
            <a:miter lim="800000"/>
            <a:headEnd/>
            <a:tailEnd/>
          </a:ln>
          <a:effectLst/>
        </p:spPr>
      </p:pic>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74</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1911" y="1791871"/>
            <a:ext cx="7410234" cy="4860000"/>
          </a:xfrm>
          <a:prstGeom prst="rect">
            <a:avLst/>
          </a:prstGeom>
        </p:spPr>
      </p:pic>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a:xfrm>
            <a:off x="-1" y="-1"/>
            <a:ext cx="7864599" cy="1477170"/>
          </a:xfrm>
        </p:spPr>
        <p:txBody>
          <a:bodyPr/>
          <a:lstStyle/>
          <a:p>
            <a:r>
              <a:rPr lang="en-GB" dirty="0" smtClean="0"/>
              <a:t>Twice as many people in the least deprived fifth of Wales leave school with level 2 qualifications than in the most deprived fifth of Wales.</a:t>
            </a:r>
            <a:endParaRPr lang="en-GB" dirty="0"/>
          </a:p>
        </p:txBody>
      </p:sp>
      <p:sp>
        <p:nvSpPr>
          <p:cNvPr id="6" name="TextBox 5"/>
          <p:cNvSpPr txBox="1"/>
          <p:nvPr/>
        </p:nvSpPr>
        <p:spPr>
          <a:xfrm>
            <a:off x="1095847" y="6522117"/>
            <a:ext cx="8136904" cy="430887"/>
          </a:xfrm>
          <a:prstGeom prst="rect">
            <a:avLst/>
          </a:prstGeom>
          <a:noFill/>
        </p:spPr>
        <p:txBody>
          <a:bodyPr wrap="square" rtlCol="0">
            <a:spAutoFit/>
          </a:bodyPr>
          <a:lstStyle/>
          <a:p>
            <a:r>
              <a:rPr lang="en-GB" sz="1100" b="1" dirty="0" smtClean="0">
                <a:latin typeface="+mn-lt"/>
              </a:rPr>
              <a:t>Please note: </a:t>
            </a:r>
            <a:r>
              <a:rPr lang="en-GB" sz="1100" dirty="0" smtClean="0">
                <a:latin typeface="+mn-lt"/>
              </a:rPr>
              <a:t>Level 2 qualifications consists of 5 A*-C GCSEs or equivalents (including English or Welsh First Language and Mathematics). </a:t>
            </a:r>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75</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a:xfrm>
            <a:off x="-1" y="-1"/>
            <a:ext cx="7864600" cy="1477170"/>
          </a:xfrm>
        </p:spPr>
        <p:txBody>
          <a:bodyPr/>
          <a:lstStyle/>
          <a:p>
            <a:r>
              <a:rPr lang="en-GB" dirty="0" smtClean="0"/>
              <a:t>Around one in five 19-24 year olds and one in ten 16-18 year olds are not in education, employment or training. This has increased slightly in the past 10 years.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76</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72021" y="1909217"/>
            <a:ext cx="7200690" cy="48600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Over a quarter of households with children living in social rented accommodation are overcrowded. This is substantially higher than both privately rented and owned accommodation.</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77</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527895" y="1891761"/>
            <a:ext cx="7519670" cy="49140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a:xfrm>
            <a:off x="-1" y="-1"/>
            <a:ext cx="7936608" cy="1477170"/>
          </a:xfrm>
        </p:spPr>
        <p:txBody>
          <a:bodyPr/>
          <a:lstStyle/>
          <a:p>
            <a:r>
              <a:rPr lang="en-GB" dirty="0" smtClean="0"/>
              <a:t>Over 1 in 4 households in the most deprived fifth of Wales report being unable to afford everyday goods; 6% of households in the least deprived areas are also unable afford these.</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78</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06493" y="1909217"/>
            <a:ext cx="7410234" cy="48600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82% of pensioners are able to keep up with all bills and commitments without any difficulties. Over 40% of adults aged 16-44 report being unable to do this.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79</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72021" y="1799238"/>
            <a:ext cx="7200690" cy="486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4000" b="1" dirty="0" smtClean="0">
                <a:solidFill>
                  <a:srgbClr val="423F74"/>
                </a:solidFill>
              </a:rPr>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42% of parents who had used formal childcare found it difficult to afford, and 35% of parents found it difficult to get childcare during the school holidays.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80</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1671911" y="1799238"/>
            <a:ext cx="7210214" cy="48600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12% of the total population in Wales are providing unpaid care. This rises to 22% for persons aged 50-64.</a:t>
            </a:r>
            <a:endParaRPr lang="en-GB" dirty="0"/>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81</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87735" y="1774307"/>
            <a:ext cx="5133393" cy="4867200"/>
          </a:xfrm>
          <a:prstGeom prst="rect">
            <a:avLst/>
          </a:prstGeom>
        </p:spPr>
      </p:pic>
      <p:pic>
        <p:nvPicPr>
          <p:cNvPr id="5" name="Picture 4"/>
          <p:cNvPicPr>
            <a:picLocks noChangeAspect="1"/>
          </p:cNvPicPr>
          <p:nvPr/>
        </p:nvPicPr>
        <p:blipFill>
          <a:blip r:embed="rId3"/>
          <a:stretch>
            <a:fillRect/>
          </a:stretch>
        </p:blipFill>
        <p:spPr>
          <a:xfrm>
            <a:off x="5221128" y="2701305"/>
            <a:ext cx="5225447" cy="227520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Around one in four adults living in the most deprived fifth of Wales reported feeling lonely, double the number of those in the least deprived fifth of Wales.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82</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71911" y="1981225"/>
            <a:ext cx="7200690" cy="48600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a:xfrm>
            <a:off x="-1" y="-1"/>
            <a:ext cx="8008616" cy="1477169"/>
          </a:xfrm>
        </p:spPr>
        <p:txBody>
          <a:bodyPr/>
          <a:lstStyle/>
          <a:p>
            <a:r>
              <a:rPr lang="en-GB" dirty="0" smtClean="0"/>
              <a:t>The percentage of people reporting a sense of community is lower in the most deprived fifth of Wales compared to the least deprived of Wales.</a:t>
            </a:r>
          </a:p>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83</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06493" y="1981225"/>
            <a:ext cx="7410234" cy="48600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 conditions</a:t>
            </a:r>
            <a:endParaRPr lang="en-GB" dirty="0"/>
          </a:p>
        </p:txBody>
      </p:sp>
      <p:sp>
        <p:nvSpPr>
          <p:cNvPr id="4" name="Footer Placeholder 3"/>
          <p:cNvSpPr>
            <a:spLocks noGrp="1"/>
          </p:cNvSpPr>
          <p:nvPr>
            <p:ph type="ftr" sz="quarter" idx="10"/>
          </p:nvPr>
        </p:nvSpPr>
        <p:spPr/>
        <p:txBody>
          <a:bodyPr/>
          <a:lstStyle/>
          <a:p>
            <a:r>
              <a:rPr lang="en-GB" dirty="0" smtClean="0"/>
              <a:t>Average nitrogen dioxide air pollution and PM</a:t>
            </a:r>
            <a:r>
              <a:rPr lang="en-GB" baseline="-25000" dirty="0" smtClean="0"/>
              <a:t>10</a:t>
            </a:r>
            <a:r>
              <a:rPr lang="en-GB" baseline="30000" dirty="0"/>
              <a:t> </a:t>
            </a:r>
            <a:r>
              <a:rPr lang="en-GB" dirty="0" smtClean="0"/>
              <a:t> </a:t>
            </a:r>
            <a:r>
              <a:rPr lang="en-GB" baseline="30000" dirty="0" smtClean="0"/>
              <a:t> </a:t>
            </a:r>
            <a:r>
              <a:rPr lang="en-GB" dirty="0" smtClean="0"/>
              <a:t>concentrations in Wales showed some improvement between 2007 and 2015. PM</a:t>
            </a:r>
            <a:r>
              <a:rPr lang="en-GB" baseline="-25000" dirty="0" smtClean="0"/>
              <a:t>2.5</a:t>
            </a:r>
            <a:r>
              <a:rPr lang="en-GB" dirty="0" smtClean="0"/>
              <a:t> concentrations have remained static in this time period.</a:t>
            </a:r>
            <a:endParaRPr lang="en-GB" dirty="0"/>
          </a:p>
        </p:txBody>
      </p:sp>
      <p:sp>
        <p:nvSpPr>
          <p:cNvPr id="6" name="TextBox 5"/>
          <p:cNvSpPr txBox="1"/>
          <p:nvPr/>
        </p:nvSpPr>
        <p:spPr>
          <a:xfrm>
            <a:off x="3040063" y="2413273"/>
            <a:ext cx="2232248" cy="461665"/>
          </a:xfrm>
          <a:prstGeom prst="rect">
            <a:avLst/>
          </a:prstGeom>
          <a:solidFill>
            <a:schemeClr val="bg1"/>
          </a:solidFill>
          <a:ln>
            <a:noFill/>
          </a:ln>
        </p:spPr>
        <p:txBody>
          <a:bodyPr wrap="square" rtlCol="0">
            <a:spAutoFit/>
          </a:bodyPr>
          <a:lstStyle/>
          <a:p>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5262711" y="1828178"/>
            <a:ext cx="5410200" cy="4886325"/>
          </a:xfrm>
          <a:prstGeom prst="rect">
            <a:avLst/>
          </a:prstGeom>
          <a:noFill/>
          <a:ln w="9525">
            <a:noFill/>
            <a:miter lim="800000"/>
            <a:headEnd/>
            <a:tailEnd/>
          </a:ln>
          <a:effectLst/>
        </p:spPr>
      </p:pic>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84</a:t>
            </a:fld>
            <a:endParaRPr lang="en-GB" sz="2800" dirty="0">
              <a:solidFill>
                <a:srgbClr val="423F74"/>
              </a:solidFill>
              <a:latin typeface="+mj-lt"/>
            </a:endParaRPr>
          </a:p>
        </p:txBody>
      </p:sp>
      <p:pic>
        <p:nvPicPr>
          <p:cNvPr id="5" name="Picture 4"/>
          <p:cNvPicPr>
            <a:picLocks noChangeAspect="1"/>
          </p:cNvPicPr>
          <p:nvPr/>
        </p:nvPicPr>
        <p:blipFill>
          <a:blip r:embed="rId3"/>
          <a:stretch>
            <a:fillRect/>
          </a:stretch>
        </p:blipFill>
        <p:spPr>
          <a:xfrm>
            <a:off x="87735" y="1847428"/>
            <a:ext cx="4999367" cy="4860000"/>
          </a:xfrm>
          <a:prstGeom prst="rect">
            <a:avLst/>
          </a:prstGeom>
        </p:spPr>
      </p:pic>
      <p:sp>
        <p:nvSpPr>
          <p:cNvPr id="9" name="TextBox 8"/>
          <p:cNvSpPr txBox="1"/>
          <p:nvPr/>
        </p:nvSpPr>
        <p:spPr>
          <a:xfrm>
            <a:off x="1095847" y="6644331"/>
            <a:ext cx="8568952" cy="430887"/>
          </a:xfrm>
          <a:prstGeom prst="rect">
            <a:avLst/>
          </a:prstGeom>
          <a:noFill/>
        </p:spPr>
        <p:txBody>
          <a:bodyPr wrap="square" rtlCol="0">
            <a:spAutoFit/>
          </a:bodyPr>
          <a:lstStyle/>
          <a:p>
            <a:r>
              <a:rPr lang="en-GB" sz="1100" b="1" dirty="0" smtClean="0">
                <a:latin typeface="Verdana" pitchFamily="34" charset="0"/>
                <a:ea typeface="Verdana" pitchFamily="34" charset="0"/>
                <a:cs typeface="Verdana" pitchFamily="34" charset="0"/>
              </a:rPr>
              <a:t>Please note:</a:t>
            </a:r>
            <a:r>
              <a:rPr lang="en-GB" sz="1100" dirty="0" smtClean="0">
                <a:latin typeface="Verdana" pitchFamily="34" charset="0"/>
                <a:ea typeface="Verdana" pitchFamily="34" charset="0"/>
                <a:cs typeface="Verdana" pitchFamily="34" charset="0"/>
              </a:rPr>
              <a:t> Air quality varies with geographical area, for example between urban and rural areas. Area specific trends in air pollution may not be possible to discern when using the Wales average.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4000" b="1" dirty="0" smtClean="0">
                <a:solidFill>
                  <a:srgbClr val="423F74"/>
                </a:solidFill>
              </a:rPr>
              <a:t>Projections</a:t>
            </a:r>
          </a:p>
          <a:p>
            <a:pPr marL="742950" indent="-742950">
              <a:buFont typeface="+mj-lt"/>
              <a:buAutoNum type="arabicPeriod"/>
            </a:pPr>
            <a:r>
              <a:rPr lang="en-GB" sz="3200" dirty="0" smtClean="0"/>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85</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p:txBody>
          <a:bodyPr/>
          <a:lstStyle/>
          <a:p>
            <a:r>
              <a:rPr lang="en-GB" dirty="0" smtClean="0"/>
              <a:t>Based on past trends, and assuming unchanged cessation activity, smoking rates are projected to continue to decline across all age groups in Wales.</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86</a:t>
            </a:fld>
            <a:endParaRPr lang="en-GB" sz="2800" dirty="0">
              <a:solidFill>
                <a:srgbClr val="423F74"/>
              </a:solidFill>
              <a:latin typeface="+mj-lt"/>
            </a:endParaRPr>
          </a:p>
        </p:txBody>
      </p:sp>
      <p:sp>
        <p:nvSpPr>
          <p:cNvPr id="7" name="TextBox 6"/>
          <p:cNvSpPr txBox="1"/>
          <p:nvPr/>
        </p:nvSpPr>
        <p:spPr>
          <a:xfrm>
            <a:off x="1095847" y="6373713"/>
            <a:ext cx="8568952" cy="600164"/>
          </a:xfrm>
          <a:prstGeom prst="rect">
            <a:avLst/>
          </a:prstGeom>
          <a:noFill/>
        </p:spPr>
        <p:txBody>
          <a:bodyPr wrap="square" rtlCol="0">
            <a:spAutoFit/>
          </a:bodyPr>
          <a:lstStyle/>
          <a:p>
            <a:r>
              <a:rPr lang="en-GB" sz="1100" b="1" dirty="0" smtClean="0">
                <a:latin typeface="Verdana" pitchFamily="34" charset="0"/>
                <a:ea typeface="Verdana" pitchFamily="34" charset="0"/>
                <a:cs typeface="Verdana" pitchFamily="34" charset="0"/>
              </a:rPr>
              <a:t>Please note:</a:t>
            </a:r>
            <a:r>
              <a:rPr lang="en-GB" sz="1100" dirty="0" smtClean="0">
                <a:latin typeface="Verdana" pitchFamily="34" charset="0"/>
                <a:ea typeface="Verdana" pitchFamily="34" charset="0"/>
                <a:cs typeface="Verdana" pitchFamily="34" charset="0"/>
              </a:rPr>
              <a:t> An extrapolated projection method uses historical trends and cycles to extrapolate to the future. The extrapolation method assumes that past patterns will continue into the future. While this is often a valid assumption in the short term, the further we attempt to forecast, the less certain we become of the forecast.</a:t>
            </a:r>
          </a:p>
        </p:txBody>
      </p:sp>
      <p:pic>
        <p:nvPicPr>
          <p:cNvPr id="8" name="Picture 7"/>
          <p:cNvPicPr>
            <a:picLocks noChangeAspect="1"/>
          </p:cNvPicPr>
          <p:nvPr/>
        </p:nvPicPr>
        <p:blipFill>
          <a:blip r:embed="rId2"/>
          <a:stretch>
            <a:fillRect/>
          </a:stretch>
        </p:blipFill>
        <p:spPr>
          <a:xfrm>
            <a:off x="1671911" y="1513713"/>
            <a:ext cx="7200690" cy="48600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6007" y="1697281"/>
            <a:ext cx="8066047" cy="4906800"/>
          </a:xfrm>
          <a:prstGeom prst="rect">
            <a:avLst/>
          </a:prstGeom>
        </p:spPr>
      </p:pic>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p:txBody>
          <a:bodyPr/>
          <a:lstStyle/>
          <a:p>
            <a:r>
              <a:rPr lang="en-GB" dirty="0" smtClean="0"/>
              <a:t>If the current smoking uptake and quit rates for Wales do not change the national target will not be met. Smoking will continue to be an important public health issue for many years to come.</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87</a:t>
            </a:fld>
            <a:endParaRPr lang="en-GB" sz="2800" dirty="0">
              <a:solidFill>
                <a:srgbClr val="423F74"/>
              </a:solidFill>
              <a:latin typeface="+mj-lt"/>
            </a:endParaRPr>
          </a:p>
        </p:txBody>
      </p:sp>
      <p:sp>
        <p:nvSpPr>
          <p:cNvPr id="8" name="TextBox 7"/>
          <p:cNvSpPr txBox="1"/>
          <p:nvPr/>
        </p:nvSpPr>
        <p:spPr>
          <a:xfrm>
            <a:off x="1095847" y="6373713"/>
            <a:ext cx="8568952" cy="430887"/>
          </a:xfrm>
          <a:prstGeom prst="rect">
            <a:avLst/>
          </a:prstGeom>
          <a:noFill/>
        </p:spPr>
        <p:txBody>
          <a:bodyPr wrap="square" rtlCol="0">
            <a:spAutoFit/>
          </a:bodyPr>
          <a:lstStyle/>
          <a:p>
            <a:r>
              <a:rPr lang="en-GB" sz="1100" b="1" dirty="0" smtClean="0">
                <a:solidFill>
                  <a:schemeClr val="dk1"/>
                </a:solidFill>
                <a:latin typeface="Verdana" pitchFamily="34" charset="0"/>
                <a:ea typeface="Verdana" pitchFamily="34" charset="0"/>
                <a:cs typeface="Verdana" pitchFamily="34" charset="0"/>
              </a:rPr>
              <a:t>Please note: </a:t>
            </a:r>
            <a:r>
              <a:rPr lang="en-GB" sz="1100" dirty="0" smtClean="0">
                <a:solidFill>
                  <a:schemeClr val="dk1"/>
                </a:solidFill>
                <a:latin typeface="Verdana" pitchFamily="34" charset="0"/>
                <a:ea typeface="Verdana" pitchFamily="34" charset="0"/>
                <a:cs typeface="Verdana" pitchFamily="34" charset="0"/>
              </a:rPr>
              <a:t>The projections of smoking prevalence are estimates. They are based on the smoking point prevalence for 2016/17 and various assumptions which may or may not hold true in the future.</a:t>
            </a:r>
            <a:endParaRPr lang="en-GB" sz="1100" dirty="0">
              <a:latin typeface="Verdana" pitchFamily="34" charset="0"/>
              <a:ea typeface="Verdana" pitchFamily="34" charset="0"/>
              <a:cs typeface="Verdana" pitchFamily="34" charset="0"/>
            </a:endParaRPr>
          </a:p>
        </p:txBody>
      </p:sp>
      <p:sp>
        <p:nvSpPr>
          <p:cNvPr id="10" name="Bent-Up Arrow 9"/>
          <p:cNvSpPr/>
          <p:nvPr/>
        </p:nvSpPr>
        <p:spPr bwMode="auto">
          <a:xfrm rot="5400000">
            <a:off x="1023839" y="4861545"/>
            <a:ext cx="864096" cy="720080"/>
          </a:xfrm>
          <a:prstGeom prst="bentUpArrow">
            <a:avLst/>
          </a:prstGeom>
          <a:solidFill>
            <a:srgbClr val="423F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11" name="Group 10"/>
          <p:cNvGrpSpPr/>
          <p:nvPr/>
        </p:nvGrpSpPr>
        <p:grpSpPr>
          <a:xfrm>
            <a:off x="259365" y="1765204"/>
            <a:ext cx="2420658" cy="2778109"/>
            <a:chOff x="434683" y="2456032"/>
            <a:chExt cx="2016224" cy="1368596"/>
          </a:xfrm>
        </p:grpSpPr>
        <p:sp>
          <p:nvSpPr>
            <p:cNvPr id="20" name="TextBox 19"/>
            <p:cNvSpPr txBox="1"/>
            <p:nvPr/>
          </p:nvSpPr>
          <p:spPr>
            <a:xfrm>
              <a:off x="447775" y="2456032"/>
              <a:ext cx="2003132" cy="288081"/>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Constant quit rate of 2.5%</a:t>
              </a:r>
              <a:endParaRPr lang="en-GB" sz="1600" dirty="0">
                <a:latin typeface="Verdana" pitchFamily="34" charset="0"/>
                <a:ea typeface="Verdana" pitchFamily="34" charset="0"/>
                <a:cs typeface="Verdana" pitchFamily="34" charset="0"/>
              </a:endParaRPr>
            </a:p>
          </p:txBody>
        </p:sp>
        <p:sp>
          <p:nvSpPr>
            <p:cNvPr id="18" name="TextBox 17"/>
            <p:cNvSpPr txBox="1"/>
            <p:nvPr/>
          </p:nvSpPr>
          <p:spPr>
            <a:xfrm>
              <a:off x="434683" y="2882780"/>
              <a:ext cx="2016224" cy="288081"/>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8.5% of 15 year olds are already smoking</a:t>
              </a:r>
              <a:endParaRPr lang="en-GB" sz="1600" dirty="0">
                <a:latin typeface="Verdana" pitchFamily="34" charset="0"/>
                <a:ea typeface="Verdana" pitchFamily="34" charset="0"/>
                <a:cs typeface="Verdana" pitchFamily="34" charset="0"/>
              </a:endParaRPr>
            </a:p>
          </p:txBody>
        </p:sp>
        <p:sp>
          <p:nvSpPr>
            <p:cNvPr id="16" name="TextBox 15"/>
            <p:cNvSpPr txBox="1"/>
            <p:nvPr/>
          </p:nvSpPr>
          <p:spPr>
            <a:xfrm>
              <a:off x="434683" y="3415249"/>
              <a:ext cx="2016224" cy="409379"/>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0.2% of 16+ year olds start to smoke each year</a:t>
              </a:r>
              <a:endParaRPr lang="en-GB" sz="1600" dirty="0">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36007" y="1693194"/>
            <a:ext cx="8064000" cy="4905555"/>
          </a:xfrm>
          <a:prstGeom prst="rect">
            <a:avLst/>
          </a:prstGeom>
        </p:spPr>
      </p:pic>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a:xfrm>
            <a:off x="-1" y="-1"/>
            <a:ext cx="7936608" cy="1477169"/>
          </a:xfrm>
        </p:spPr>
        <p:txBody>
          <a:bodyPr/>
          <a:lstStyle/>
          <a:p>
            <a:r>
              <a:rPr lang="en-GB" dirty="0" smtClean="0"/>
              <a:t>Increasing the number of people quitting alone will not eradicate smoking, preventing uptake is an important consideration in reducing smoking. </a:t>
            </a:r>
            <a:endParaRPr lang="en-GB" dirty="0"/>
          </a:p>
        </p:txBody>
      </p:sp>
      <p:sp>
        <p:nvSpPr>
          <p:cNvPr id="22" name="Bent-Up Arrow 21"/>
          <p:cNvSpPr/>
          <p:nvPr/>
        </p:nvSpPr>
        <p:spPr bwMode="auto">
          <a:xfrm rot="5400000">
            <a:off x="1023839" y="4861545"/>
            <a:ext cx="864096" cy="720080"/>
          </a:xfrm>
          <a:prstGeom prst="bentUpArrow">
            <a:avLst/>
          </a:prstGeom>
          <a:solidFill>
            <a:srgbClr val="423F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21" name="Group 20"/>
          <p:cNvGrpSpPr/>
          <p:nvPr/>
        </p:nvGrpSpPr>
        <p:grpSpPr>
          <a:xfrm>
            <a:off x="15727" y="1765203"/>
            <a:ext cx="2664296" cy="3024333"/>
            <a:chOff x="231751" y="2456032"/>
            <a:chExt cx="2219156" cy="1489895"/>
          </a:xfrm>
        </p:grpSpPr>
        <p:grpSp>
          <p:nvGrpSpPr>
            <p:cNvPr id="24" name="Group 10"/>
            <p:cNvGrpSpPr/>
            <p:nvPr/>
          </p:nvGrpSpPr>
          <p:grpSpPr>
            <a:xfrm>
              <a:off x="231751" y="2456032"/>
              <a:ext cx="2219156" cy="409379"/>
              <a:chOff x="231751" y="2456032"/>
              <a:chExt cx="2219156" cy="409379"/>
            </a:xfrm>
          </p:grpSpPr>
          <p:sp>
            <p:nvSpPr>
              <p:cNvPr id="31" name="Up Arrow 30"/>
              <p:cNvSpPr/>
              <p:nvPr/>
            </p:nvSpPr>
            <p:spPr bwMode="auto">
              <a:xfrm>
                <a:off x="231751" y="2485281"/>
                <a:ext cx="196600" cy="288032"/>
              </a:xfrm>
              <a:prstGeom prst="upArrow">
                <a:avLst/>
              </a:prstGeom>
              <a:solidFill>
                <a:srgbClr val="423F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447775" y="2456032"/>
                <a:ext cx="2003132" cy="409379"/>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Increasing quit rates by 1.0% each year (max quit rate 6.0%)</a:t>
                </a:r>
                <a:endParaRPr lang="en-GB" sz="1600" dirty="0">
                  <a:latin typeface="Verdana" pitchFamily="34" charset="0"/>
                  <a:ea typeface="Verdana" pitchFamily="34" charset="0"/>
                  <a:cs typeface="Verdana" pitchFamily="34" charset="0"/>
                </a:endParaRPr>
              </a:p>
            </p:txBody>
          </p:sp>
        </p:grpSp>
        <p:grpSp>
          <p:nvGrpSpPr>
            <p:cNvPr id="25" name="Group 14"/>
            <p:cNvGrpSpPr/>
            <p:nvPr/>
          </p:nvGrpSpPr>
          <p:grpSpPr>
            <a:xfrm>
              <a:off x="231751" y="2882780"/>
              <a:ext cx="2219156" cy="530677"/>
              <a:chOff x="231751" y="2450732"/>
              <a:chExt cx="2219156" cy="530677"/>
            </a:xfrm>
          </p:grpSpPr>
          <p:sp>
            <p:nvSpPr>
              <p:cNvPr id="29" name="Up Arrow 28"/>
              <p:cNvSpPr/>
              <p:nvPr/>
            </p:nvSpPr>
            <p:spPr bwMode="auto">
              <a:xfrm flipV="1">
                <a:off x="231751" y="2508291"/>
                <a:ext cx="196600" cy="288032"/>
              </a:xfrm>
              <a:prstGeom prst="upArrow">
                <a:avLst/>
              </a:prstGeom>
              <a:solidFill>
                <a:srgbClr val="423F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TextBox 29"/>
              <p:cNvSpPr txBox="1"/>
              <p:nvPr/>
            </p:nvSpPr>
            <p:spPr>
              <a:xfrm>
                <a:off x="434683" y="2450732"/>
                <a:ext cx="2016224" cy="530677"/>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Reducing the rate of 15 year olds already smoking by 0.5% each year</a:t>
                </a:r>
                <a:endParaRPr lang="en-GB" sz="1600" dirty="0">
                  <a:latin typeface="Verdana" pitchFamily="34" charset="0"/>
                  <a:ea typeface="Verdana" pitchFamily="34" charset="0"/>
                  <a:cs typeface="Verdana" pitchFamily="34" charset="0"/>
                </a:endParaRPr>
              </a:p>
            </p:txBody>
          </p:sp>
        </p:grpSp>
        <p:grpSp>
          <p:nvGrpSpPr>
            <p:cNvPr id="26" name="Group 17"/>
            <p:cNvGrpSpPr/>
            <p:nvPr/>
          </p:nvGrpSpPr>
          <p:grpSpPr>
            <a:xfrm>
              <a:off x="231751" y="3415250"/>
              <a:ext cx="2219156" cy="530677"/>
              <a:chOff x="231751" y="2551154"/>
              <a:chExt cx="2219156" cy="530677"/>
            </a:xfrm>
          </p:grpSpPr>
          <p:sp>
            <p:nvSpPr>
              <p:cNvPr id="27" name="Up Arrow 26"/>
              <p:cNvSpPr/>
              <p:nvPr/>
            </p:nvSpPr>
            <p:spPr bwMode="auto">
              <a:xfrm flipV="1">
                <a:off x="231751" y="2613591"/>
                <a:ext cx="196600" cy="288032"/>
              </a:xfrm>
              <a:prstGeom prst="upArrow">
                <a:avLst/>
              </a:prstGeom>
              <a:solidFill>
                <a:srgbClr val="423F7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TextBox 27"/>
              <p:cNvSpPr txBox="1"/>
              <p:nvPr/>
            </p:nvSpPr>
            <p:spPr>
              <a:xfrm>
                <a:off x="434683" y="2551154"/>
                <a:ext cx="2016224" cy="530677"/>
              </a:xfrm>
              <a:prstGeom prst="rect">
                <a:avLst/>
              </a:prstGeom>
              <a:noFill/>
            </p:spPr>
            <p:txBody>
              <a:bodyPr wrap="square" rtlCol="0">
                <a:spAutoFit/>
              </a:bodyPr>
              <a:lstStyle/>
              <a:p>
                <a:r>
                  <a:rPr lang="en-GB" sz="1600" dirty="0" smtClean="0">
                    <a:latin typeface="Verdana" pitchFamily="34" charset="0"/>
                    <a:ea typeface="Verdana" pitchFamily="34" charset="0"/>
                    <a:cs typeface="Verdana" pitchFamily="34" charset="0"/>
                  </a:rPr>
                  <a:t>Reducing 16+ year olds starting to smoke by 0.05% each year</a:t>
                </a:r>
                <a:endParaRPr lang="en-GB" sz="1600" dirty="0">
                  <a:latin typeface="Verdana" pitchFamily="34" charset="0"/>
                  <a:ea typeface="Verdana" pitchFamily="34" charset="0"/>
                  <a:cs typeface="Verdana" pitchFamily="34" charset="0"/>
                </a:endParaRPr>
              </a:p>
            </p:txBody>
          </p:sp>
        </p:grpSp>
      </p:grpSp>
      <p:sp>
        <p:nvSpPr>
          <p:cNvPr id="20" name="TextBox 19"/>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88</a:t>
            </a:fld>
            <a:endParaRPr lang="en-GB" sz="2800" dirty="0">
              <a:solidFill>
                <a:srgbClr val="423F74"/>
              </a:solidFill>
              <a:latin typeface="+mj-lt"/>
            </a:endParaRPr>
          </a:p>
        </p:txBody>
      </p:sp>
      <p:sp>
        <p:nvSpPr>
          <p:cNvPr id="17" name="TextBox 16"/>
          <p:cNvSpPr txBox="1"/>
          <p:nvPr/>
        </p:nvSpPr>
        <p:spPr>
          <a:xfrm>
            <a:off x="1095847" y="6373713"/>
            <a:ext cx="8568952" cy="430887"/>
          </a:xfrm>
          <a:prstGeom prst="rect">
            <a:avLst/>
          </a:prstGeom>
          <a:noFill/>
        </p:spPr>
        <p:txBody>
          <a:bodyPr wrap="square" rtlCol="0">
            <a:spAutoFit/>
          </a:bodyPr>
          <a:lstStyle/>
          <a:p>
            <a:r>
              <a:rPr lang="en-GB" sz="1100" b="1" dirty="0">
                <a:solidFill>
                  <a:schemeClr val="dk1"/>
                </a:solidFill>
                <a:latin typeface="Verdana" pitchFamily="34" charset="0"/>
                <a:ea typeface="Verdana" pitchFamily="34" charset="0"/>
                <a:cs typeface="Verdana" pitchFamily="34" charset="0"/>
              </a:rPr>
              <a:t>Please note: </a:t>
            </a:r>
            <a:r>
              <a:rPr lang="en-GB" sz="1100" dirty="0">
                <a:solidFill>
                  <a:schemeClr val="dk1"/>
                </a:solidFill>
                <a:latin typeface="Verdana" pitchFamily="34" charset="0"/>
                <a:ea typeface="Verdana" pitchFamily="34" charset="0"/>
                <a:cs typeface="Verdana" pitchFamily="34" charset="0"/>
              </a:rPr>
              <a:t>The projections of smoking prevalence are estimates. They are based on the smoking point prevalence for 2016/17 and various assumptions which may or may not hold true in the future.</a:t>
            </a:r>
            <a:endParaRPr lang="en-GB"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a:xfrm>
            <a:off x="-1" y="-1"/>
            <a:ext cx="8080624" cy="1477169"/>
          </a:xfrm>
        </p:spPr>
        <p:txBody>
          <a:bodyPr/>
          <a:lstStyle/>
          <a:p>
            <a:r>
              <a:rPr lang="en-GB" dirty="0" smtClean="0"/>
              <a:t>Based on past trends, obesity and insufficient fruit and vegetable consumption are projected to increase.</a:t>
            </a:r>
            <a:endParaRPr lang="en-GB" dirty="0"/>
          </a:p>
        </p:txBody>
      </p:sp>
      <p:sp>
        <p:nvSpPr>
          <p:cNvPr id="5" name="TextBox 4"/>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89</a:t>
            </a:fld>
            <a:endParaRPr lang="en-GB" sz="2800" dirty="0">
              <a:solidFill>
                <a:srgbClr val="423F74"/>
              </a:solidFill>
              <a:latin typeface="+mj-lt"/>
            </a:endParaRPr>
          </a:p>
        </p:txBody>
      </p:sp>
      <p:sp>
        <p:nvSpPr>
          <p:cNvPr id="6" name="TextBox 5"/>
          <p:cNvSpPr txBox="1"/>
          <p:nvPr/>
        </p:nvSpPr>
        <p:spPr>
          <a:xfrm>
            <a:off x="1095847" y="6373713"/>
            <a:ext cx="8568952" cy="600164"/>
          </a:xfrm>
          <a:prstGeom prst="rect">
            <a:avLst/>
          </a:prstGeom>
          <a:noFill/>
        </p:spPr>
        <p:txBody>
          <a:bodyPr wrap="square" rtlCol="0">
            <a:spAutoFit/>
          </a:bodyPr>
          <a:lstStyle/>
          <a:p>
            <a:r>
              <a:rPr lang="en-GB" sz="1100" b="1" dirty="0" smtClean="0">
                <a:latin typeface="Verdana" pitchFamily="34" charset="0"/>
                <a:ea typeface="Verdana" pitchFamily="34" charset="0"/>
                <a:cs typeface="Verdana" pitchFamily="34" charset="0"/>
              </a:rPr>
              <a:t>Please note:</a:t>
            </a:r>
            <a:r>
              <a:rPr lang="en-GB" sz="1100" dirty="0" smtClean="0">
                <a:latin typeface="Verdana" pitchFamily="34" charset="0"/>
                <a:ea typeface="Verdana" pitchFamily="34" charset="0"/>
                <a:cs typeface="Verdana" pitchFamily="34" charset="0"/>
              </a:rPr>
              <a:t> An extrapolated projection method uses historical trends and cycles to extrapolate to the future. The extrapolation method assumes that past patterns will continue into the future. While this is often a valid assumption in the short term, the further we attempt to forecast, the less certain we become of the forecast.</a:t>
            </a:r>
          </a:p>
        </p:txBody>
      </p:sp>
      <p:pic>
        <p:nvPicPr>
          <p:cNvPr id="3" name="Picture 2"/>
          <p:cNvPicPr>
            <a:picLocks noChangeAspect="1"/>
          </p:cNvPicPr>
          <p:nvPr/>
        </p:nvPicPr>
        <p:blipFill>
          <a:blip r:embed="rId2"/>
          <a:stretch>
            <a:fillRect/>
          </a:stretch>
        </p:blipFill>
        <p:spPr>
          <a:xfrm>
            <a:off x="1748999" y="1520340"/>
            <a:ext cx="7262648" cy="486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81308"/>
            <a:ext cx="5632351" cy="613073"/>
          </a:xfrm>
        </p:spPr>
        <p:txBody>
          <a:bodyPr/>
          <a:lstStyle/>
          <a:p>
            <a:r>
              <a:rPr lang="en-GB" dirty="0" smtClean="0"/>
              <a:t>Demography</a:t>
            </a:r>
            <a:endParaRPr lang="en-GB" dirty="0"/>
          </a:p>
        </p:txBody>
      </p:sp>
      <p:sp>
        <p:nvSpPr>
          <p:cNvPr id="4" name="Footer Placeholder 3"/>
          <p:cNvSpPr>
            <a:spLocks noGrp="1"/>
          </p:cNvSpPr>
          <p:nvPr>
            <p:ph type="ftr" sz="quarter" idx="10"/>
          </p:nvPr>
        </p:nvSpPr>
        <p:spPr/>
        <p:txBody>
          <a:bodyPr/>
          <a:lstStyle/>
          <a:p>
            <a:r>
              <a:rPr lang="en-GB" dirty="0"/>
              <a:t>In Wales, 20% (635,000) of the population are aged 65+ compared to 18% in the rest of the </a:t>
            </a:r>
            <a:r>
              <a:rPr lang="en-GB" dirty="0" smtClean="0"/>
              <a:t>UK; 50% are aged 25-64, and 30% are under 25.</a:t>
            </a:r>
            <a:endParaRPr lang="en-GB" dirty="0"/>
          </a:p>
        </p:txBody>
      </p:sp>
      <p:sp>
        <p:nvSpPr>
          <p:cNvPr id="15" name="TextBox 14"/>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a:t>
            </a:fld>
            <a:endParaRPr lang="en-GB" sz="2800" dirty="0">
              <a:solidFill>
                <a:srgbClr val="423F74"/>
              </a:solidFill>
              <a:latin typeface="+mj-lt"/>
            </a:endParaRPr>
          </a:p>
        </p:txBody>
      </p:sp>
      <p:pic>
        <p:nvPicPr>
          <p:cNvPr id="5" name="Picture 4"/>
          <p:cNvPicPr>
            <a:picLocks noChangeAspect="1"/>
          </p:cNvPicPr>
          <p:nvPr/>
        </p:nvPicPr>
        <p:blipFill>
          <a:blip r:embed="rId2"/>
          <a:stretch>
            <a:fillRect/>
          </a:stretch>
        </p:blipFill>
        <p:spPr>
          <a:xfrm>
            <a:off x="1671911" y="1909217"/>
            <a:ext cx="7267363" cy="4860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p:txBody>
          <a:bodyPr/>
          <a:lstStyle/>
          <a:p>
            <a:r>
              <a:rPr lang="en-GB" dirty="0" smtClean="0"/>
              <a:t>Living longer will impact on the number of people living with age-related conditions and result in increased demand for health care services.</a:t>
            </a:r>
            <a:endParaRPr lang="en-GB" dirty="0"/>
          </a:p>
        </p:txBody>
      </p:sp>
      <p:sp>
        <p:nvSpPr>
          <p:cNvPr id="6" name="TextBox 5"/>
          <p:cNvSpPr txBox="1"/>
          <p:nvPr/>
        </p:nvSpPr>
        <p:spPr>
          <a:xfrm>
            <a:off x="231751" y="6324352"/>
            <a:ext cx="10384879" cy="600164"/>
          </a:xfrm>
          <a:prstGeom prst="rect">
            <a:avLst/>
          </a:prstGeom>
          <a:noFill/>
        </p:spPr>
        <p:txBody>
          <a:bodyPr wrap="square" rtlCol="0">
            <a:spAutoFit/>
          </a:bodyPr>
          <a:lstStyle/>
          <a:p>
            <a:pPr algn="just"/>
            <a:r>
              <a:rPr lang="en-GB" sz="1100" b="1" dirty="0" smtClean="0">
                <a:latin typeface="+mn-lt"/>
              </a:rPr>
              <a:t>Please note:</a:t>
            </a:r>
            <a:r>
              <a:rPr lang="en-GB" sz="1100" dirty="0" smtClean="0">
                <a:latin typeface="+mn-lt"/>
              </a:rPr>
              <a:t> </a:t>
            </a:r>
            <a:r>
              <a:rPr lang="en-GB" sz="1100" dirty="0">
                <a:latin typeface="+mn-lt"/>
              </a:rPr>
              <a:t>The projected prevalence changes of the </a:t>
            </a:r>
            <a:r>
              <a:rPr lang="en-GB" sz="1100" dirty="0" smtClean="0">
                <a:latin typeface="+mn-lt"/>
              </a:rPr>
              <a:t>Daffodil projections </a:t>
            </a:r>
            <a:r>
              <a:rPr lang="en-GB" sz="1100" dirty="0">
                <a:latin typeface="+mn-lt"/>
              </a:rPr>
              <a:t>do not take account of any existing temporal trends in </a:t>
            </a:r>
            <a:r>
              <a:rPr lang="en-GB" sz="1100" dirty="0" smtClean="0">
                <a:latin typeface="+mn-lt"/>
              </a:rPr>
              <a:t>prevalence, </a:t>
            </a:r>
            <a:r>
              <a:rPr lang="en-GB" sz="1100" dirty="0">
                <a:latin typeface="+mn-lt"/>
              </a:rPr>
              <a:t>such as the decline in cardiovascular disease or rise in diabetes </a:t>
            </a:r>
            <a:r>
              <a:rPr lang="en-GB" sz="1100" dirty="0" smtClean="0">
                <a:latin typeface="+mn-lt"/>
              </a:rPr>
              <a:t>prevalence. </a:t>
            </a:r>
            <a:r>
              <a:rPr lang="en-GB" sz="1100" dirty="0">
                <a:latin typeface="+mn-lt"/>
              </a:rPr>
              <a:t>They represent the effects of anticipated population demographics only on prevalence at a point in time</a:t>
            </a:r>
            <a:r>
              <a:rPr lang="en-GB" sz="1100" dirty="0" smtClean="0">
                <a:latin typeface="+mn-lt"/>
              </a:rPr>
              <a:t>.</a:t>
            </a:r>
            <a:endParaRPr lang="en-GB" sz="1100" dirty="0">
              <a:latin typeface="+mn-lt"/>
            </a:endParaRPr>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90</a:t>
            </a:fld>
            <a:endParaRPr lang="en-GB" sz="2800" dirty="0">
              <a:solidFill>
                <a:srgbClr val="423F74"/>
              </a:solidFill>
              <a:latin typeface="+mj-lt"/>
            </a:endParaRPr>
          </a:p>
        </p:txBody>
      </p:sp>
      <p:pic>
        <p:nvPicPr>
          <p:cNvPr id="5" name="Picture 4"/>
          <p:cNvPicPr>
            <a:picLocks noChangeAspect="1"/>
          </p:cNvPicPr>
          <p:nvPr/>
        </p:nvPicPr>
        <p:blipFill>
          <a:blip r:embed="rId3"/>
          <a:stretch>
            <a:fillRect/>
          </a:stretch>
        </p:blipFill>
        <p:spPr>
          <a:xfrm>
            <a:off x="1686112" y="1533960"/>
            <a:ext cx="7186599" cy="48600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p:txBody>
          <a:bodyPr/>
          <a:lstStyle/>
          <a:p>
            <a:r>
              <a:rPr lang="en-GB" dirty="0" smtClean="0"/>
              <a:t>As the population of Wales live longer, chronic conditions such as heart disease are predicted to rise and the likelihood of additional illnesses will also increase with age.</a:t>
            </a:r>
          </a:p>
          <a:p>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91</a:t>
            </a:fld>
            <a:endParaRPr lang="en-GB" sz="2800" dirty="0">
              <a:solidFill>
                <a:srgbClr val="423F74"/>
              </a:solidFill>
              <a:latin typeface="+mj-lt"/>
            </a:endParaRPr>
          </a:p>
        </p:txBody>
      </p:sp>
      <p:sp>
        <p:nvSpPr>
          <p:cNvPr id="9" name="TextBox 8"/>
          <p:cNvSpPr txBox="1"/>
          <p:nvPr/>
        </p:nvSpPr>
        <p:spPr>
          <a:xfrm>
            <a:off x="224928" y="6349613"/>
            <a:ext cx="10384879" cy="600164"/>
          </a:xfrm>
          <a:prstGeom prst="rect">
            <a:avLst/>
          </a:prstGeom>
          <a:noFill/>
        </p:spPr>
        <p:txBody>
          <a:bodyPr wrap="square" rtlCol="0">
            <a:spAutoFit/>
          </a:bodyPr>
          <a:lstStyle/>
          <a:p>
            <a:pPr algn="just"/>
            <a:r>
              <a:rPr lang="en-GB" sz="1100" b="1" dirty="0">
                <a:latin typeface="+mn-lt"/>
              </a:rPr>
              <a:t>Please note:</a:t>
            </a:r>
            <a:r>
              <a:rPr lang="en-GB" sz="1100" dirty="0">
                <a:latin typeface="+mn-lt"/>
              </a:rPr>
              <a:t> The projected prevalence changes of the Daffodil projections do not take account of any existing temporal trends in </a:t>
            </a:r>
            <a:r>
              <a:rPr lang="en-GB" sz="1100" dirty="0" smtClean="0">
                <a:latin typeface="+mn-lt"/>
              </a:rPr>
              <a:t>prevalence, </a:t>
            </a:r>
            <a:r>
              <a:rPr lang="en-GB" sz="1100" dirty="0">
                <a:latin typeface="+mn-lt"/>
              </a:rPr>
              <a:t>such as the decline in cardiovascular </a:t>
            </a:r>
            <a:r>
              <a:rPr lang="en-GB" sz="1100" dirty="0" smtClean="0">
                <a:latin typeface="+mn-lt"/>
              </a:rPr>
              <a:t>disease. </a:t>
            </a:r>
            <a:r>
              <a:rPr lang="en-GB" sz="1100" dirty="0">
                <a:latin typeface="+mn-lt"/>
              </a:rPr>
              <a:t>They represent the effects of anticipated population demographics only on prevalence at a point in time.</a:t>
            </a:r>
          </a:p>
        </p:txBody>
      </p:sp>
      <p:pic>
        <p:nvPicPr>
          <p:cNvPr id="3" name="Picture 2"/>
          <p:cNvPicPr>
            <a:picLocks noChangeAspect="1"/>
          </p:cNvPicPr>
          <p:nvPr/>
        </p:nvPicPr>
        <p:blipFill>
          <a:blip r:embed="rId2"/>
          <a:stretch>
            <a:fillRect/>
          </a:stretch>
        </p:blipFill>
        <p:spPr>
          <a:xfrm>
            <a:off x="1743919" y="1508699"/>
            <a:ext cx="7210214" cy="48600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Projections</a:t>
            </a:r>
            <a:endParaRPr lang="en-GB" dirty="0"/>
          </a:p>
        </p:txBody>
      </p:sp>
      <p:sp>
        <p:nvSpPr>
          <p:cNvPr id="4" name="Footer Placeholder 3"/>
          <p:cNvSpPr>
            <a:spLocks noGrp="1"/>
          </p:cNvSpPr>
          <p:nvPr>
            <p:ph type="ftr" sz="quarter" idx="10"/>
          </p:nvPr>
        </p:nvSpPr>
        <p:spPr/>
        <p:txBody>
          <a:bodyPr/>
          <a:lstStyle/>
          <a:p>
            <a:r>
              <a:rPr lang="en-GB" dirty="0" smtClean="0"/>
              <a:t>Increases in the ageing population of Wales will result in increasing numbers of age related conditions such as dementia.</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92</a:t>
            </a:fld>
            <a:endParaRPr lang="en-GB" sz="2800" dirty="0">
              <a:solidFill>
                <a:srgbClr val="423F74"/>
              </a:solidFill>
              <a:latin typeface="+mj-lt"/>
            </a:endParaRPr>
          </a:p>
        </p:txBody>
      </p:sp>
      <p:sp>
        <p:nvSpPr>
          <p:cNvPr id="10" name="TextBox 9"/>
          <p:cNvSpPr txBox="1"/>
          <p:nvPr/>
        </p:nvSpPr>
        <p:spPr>
          <a:xfrm>
            <a:off x="224928" y="6374874"/>
            <a:ext cx="10384879" cy="430887"/>
          </a:xfrm>
          <a:prstGeom prst="rect">
            <a:avLst/>
          </a:prstGeom>
          <a:noFill/>
        </p:spPr>
        <p:txBody>
          <a:bodyPr wrap="square" rtlCol="0">
            <a:spAutoFit/>
          </a:bodyPr>
          <a:lstStyle/>
          <a:p>
            <a:pPr algn="just"/>
            <a:r>
              <a:rPr lang="en-GB" sz="1100" b="1" dirty="0">
                <a:latin typeface="+mn-lt"/>
              </a:rPr>
              <a:t>Please note:</a:t>
            </a:r>
            <a:r>
              <a:rPr lang="en-GB" sz="1100" dirty="0">
                <a:latin typeface="+mn-lt"/>
              </a:rPr>
              <a:t> The projected prevalence changes of the Daffodil projections do not take account of any existing temporal trends in </a:t>
            </a:r>
            <a:r>
              <a:rPr lang="en-GB" sz="1100" dirty="0" smtClean="0">
                <a:latin typeface="+mn-lt"/>
              </a:rPr>
              <a:t>prevalence. </a:t>
            </a:r>
            <a:r>
              <a:rPr lang="en-GB" sz="1100" dirty="0">
                <a:latin typeface="+mn-lt"/>
              </a:rPr>
              <a:t>They represent the effects of anticipated population demographics only on prevalence at a point in time.</a:t>
            </a:r>
          </a:p>
        </p:txBody>
      </p:sp>
      <p:pic>
        <p:nvPicPr>
          <p:cNvPr id="3" name="Picture 2"/>
          <p:cNvPicPr>
            <a:picLocks noChangeAspect="1"/>
          </p:cNvPicPr>
          <p:nvPr/>
        </p:nvPicPr>
        <p:blipFill>
          <a:blip r:embed="rId2"/>
          <a:stretch>
            <a:fillRect/>
          </a:stretch>
        </p:blipFill>
        <p:spPr>
          <a:xfrm>
            <a:off x="1743919" y="1539974"/>
            <a:ext cx="7200690" cy="48600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807815" y="1416227"/>
            <a:ext cx="9085263" cy="5472608"/>
          </a:xfrm>
        </p:spPr>
        <p:txBody>
          <a:bodyPr/>
          <a:lstStyle/>
          <a:p>
            <a:pPr marL="742950" indent="-742950">
              <a:buFont typeface="+mj-lt"/>
              <a:buAutoNum type="arabicPeriod"/>
            </a:pPr>
            <a:r>
              <a:rPr lang="en-GB" sz="3200" dirty="0" smtClean="0"/>
              <a:t>Demography</a:t>
            </a:r>
          </a:p>
          <a:p>
            <a:pPr marL="742950" indent="-742950">
              <a:buFont typeface="+mj-lt"/>
              <a:buAutoNum type="arabicPeriod"/>
            </a:pPr>
            <a:r>
              <a:rPr lang="en-GB" sz="3200" dirty="0" smtClean="0"/>
              <a:t>Life expectancy</a:t>
            </a:r>
          </a:p>
          <a:p>
            <a:pPr marL="742950" indent="-742950">
              <a:buFont typeface="+mj-lt"/>
              <a:buAutoNum type="arabicPeriod"/>
            </a:pPr>
            <a:r>
              <a:rPr lang="en-GB" sz="3200" dirty="0" smtClean="0"/>
              <a:t>Burden of disease</a:t>
            </a:r>
          </a:p>
          <a:p>
            <a:pPr marL="742950" indent="-742950">
              <a:buFont typeface="+mj-lt"/>
              <a:buAutoNum type="arabicPeriod"/>
            </a:pPr>
            <a:r>
              <a:rPr lang="en-GB" sz="3200" dirty="0" smtClean="0"/>
              <a:t>Health behaviours</a:t>
            </a:r>
          </a:p>
          <a:p>
            <a:pPr marL="742950" indent="-742950">
              <a:buFont typeface="+mj-lt"/>
              <a:buAutoNum type="arabicPeriod"/>
            </a:pPr>
            <a:r>
              <a:rPr lang="en-GB" sz="3200" dirty="0" smtClean="0"/>
              <a:t>Healthy start</a:t>
            </a:r>
          </a:p>
          <a:p>
            <a:pPr marL="742950" indent="-742950">
              <a:buFont typeface="+mj-lt"/>
              <a:buAutoNum type="arabicPeriod"/>
            </a:pPr>
            <a:r>
              <a:rPr lang="en-GB" sz="3200" dirty="0" smtClean="0"/>
              <a:t>Living conditions</a:t>
            </a:r>
          </a:p>
          <a:p>
            <a:pPr marL="742950" indent="-742950">
              <a:buFont typeface="+mj-lt"/>
              <a:buAutoNum type="arabicPeriod"/>
            </a:pPr>
            <a:r>
              <a:rPr lang="en-GB" sz="3200" dirty="0" smtClean="0"/>
              <a:t>Projections</a:t>
            </a:r>
          </a:p>
          <a:p>
            <a:pPr marL="742950" indent="-742950">
              <a:buFont typeface="+mj-lt"/>
              <a:buAutoNum type="arabicPeriod"/>
            </a:pPr>
            <a:r>
              <a:rPr lang="en-GB" sz="4000" b="1" dirty="0" smtClean="0">
                <a:solidFill>
                  <a:srgbClr val="423F74"/>
                </a:solidFill>
              </a:rPr>
              <a:t>Emerging threats</a:t>
            </a:r>
          </a:p>
          <a:p>
            <a:pPr marL="742950" indent="-742950">
              <a:buNone/>
            </a:pPr>
            <a:endParaRPr lang="en-GB" sz="3200" dirty="0" smtClean="0"/>
          </a:p>
          <a:p>
            <a:pPr marL="742950" indent="-742950">
              <a:buFont typeface="+mj-lt"/>
              <a:buAutoNum type="arabicPeriod"/>
            </a:pPr>
            <a:endParaRPr lang="en-GB" sz="3200" dirty="0" smtClean="0"/>
          </a:p>
        </p:txBody>
      </p:sp>
      <p:sp>
        <p:nvSpPr>
          <p:cNvPr id="4" name="Footer Placeholder 3"/>
          <p:cNvSpPr>
            <a:spLocks noGrp="1"/>
          </p:cNvSpPr>
          <p:nvPr>
            <p:ph type="ftr" sz="quarter" idx="10"/>
          </p:nvPr>
        </p:nvSpPr>
        <p:spPr/>
        <p:txBody>
          <a:bodyPr/>
          <a:lstStyle/>
          <a:p>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93</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threats</a:t>
            </a:r>
            <a:endParaRPr lang="en-GB" dirty="0"/>
          </a:p>
        </p:txBody>
      </p:sp>
      <p:sp>
        <p:nvSpPr>
          <p:cNvPr id="4" name="Footer Placeholder 3"/>
          <p:cNvSpPr>
            <a:spLocks noGrp="1"/>
          </p:cNvSpPr>
          <p:nvPr>
            <p:ph type="ftr" sz="quarter" idx="10"/>
          </p:nvPr>
        </p:nvSpPr>
        <p:spPr/>
        <p:txBody>
          <a:bodyPr/>
          <a:lstStyle/>
          <a:p>
            <a:r>
              <a:rPr lang="en-GB" dirty="0" smtClean="0"/>
              <a:t>There is growing disparity in wealth in many Western nations.</a:t>
            </a:r>
            <a:endParaRPr lang="en-GB" dirty="0"/>
          </a:p>
        </p:txBody>
      </p:sp>
      <p:sp>
        <p:nvSpPr>
          <p:cNvPr id="8" name="TextBox 7"/>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94</a:t>
            </a:fld>
            <a:endParaRPr lang="en-GB" sz="2800" dirty="0">
              <a:solidFill>
                <a:srgbClr val="423F74"/>
              </a:solidFill>
              <a:latin typeface="+mj-lt"/>
            </a:endParaRPr>
          </a:p>
        </p:txBody>
      </p:sp>
      <p:pic>
        <p:nvPicPr>
          <p:cNvPr id="6" name="Picture 5"/>
          <p:cNvPicPr>
            <a:picLocks noChangeAspect="1"/>
          </p:cNvPicPr>
          <p:nvPr/>
        </p:nvPicPr>
        <p:blipFill>
          <a:blip r:embed="rId2"/>
          <a:stretch>
            <a:fillRect/>
          </a:stretch>
        </p:blipFill>
        <p:spPr>
          <a:xfrm>
            <a:off x="1383879" y="1945761"/>
            <a:ext cx="7779764" cy="48600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threats</a:t>
            </a:r>
            <a:endParaRPr lang="en-GB" dirty="0"/>
          </a:p>
        </p:txBody>
      </p:sp>
      <p:sp>
        <p:nvSpPr>
          <p:cNvPr id="4" name="Footer Placeholder 3"/>
          <p:cNvSpPr>
            <a:spLocks noGrp="1"/>
          </p:cNvSpPr>
          <p:nvPr>
            <p:ph type="ftr" sz="quarter" idx="10"/>
          </p:nvPr>
        </p:nvSpPr>
        <p:spPr/>
        <p:txBody>
          <a:bodyPr/>
          <a:lstStyle/>
          <a:p>
            <a:r>
              <a:rPr lang="en-GB" dirty="0" smtClean="0"/>
              <a:t>Current global policy projects an increase in yearly global greenhouse emissions.</a:t>
            </a:r>
            <a:endParaRPr lang="en-GB" dirty="0"/>
          </a:p>
        </p:txBody>
      </p:sp>
      <p:sp>
        <p:nvSpPr>
          <p:cNvPr id="6" name="TextBox 5"/>
          <p:cNvSpPr txBox="1"/>
          <p:nvPr/>
        </p:nvSpPr>
        <p:spPr>
          <a:xfrm>
            <a:off x="7216120" y="2557289"/>
            <a:ext cx="3240360" cy="2708434"/>
          </a:xfrm>
          <a:prstGeom prst="rect">
            <a:avLst/>
          </a:prstGeom>
          <a:noFill/>
        </p:spPr>
        <p:txBody>
          <a:bodyPr wrap="square" rtlCol="0">
            <a:spAutoFit/>
          </a:bodyPr>
          <a:lstStyle/>
          <a:p>
            <a:r>
              <a:rPr lang="en-GB" sz="1100" b="1" dirty="0" smtClean="0">
                <a:latin typeface="+mn-lt"/>
              </a:rPr>
              <a:t>Notes: </a:t>
            </a:r>
          </a:p>
          <a:p>
            <a:pPr>
              <a:buFont typeface="Arial" pitchFamily="34" charset="0"/>
              <a:buChar char="•"/>
            </a:pPr>
            <a:r>
              <a:rPr lang="en-GB" sz="1100" dirty="0" smtClean="0">
                <a:latin typeface="+mn-lt"/>
              </a:rPr>
              <a:t>2005 baseline assumes no policy changes from 2005</a:t>
            </a:r>
          </a:p>
          <a:p>
            <a:pPr>
              <a:buFont typeface="Arial" pitchFamily="34" charset="0"/>
              <a:buChar char="•"/>
            </a:pPr>
            <a:endParaRPr lang="en-GB" sz="1100" dirty="0" smtClean="0">
              <a:latin typeface="+mn-lt"/>
            </a:endParaRPr>
          </a:p>
          <a:p>
            <a:pPr>
              <a:buFont typeface="Arial" pitchFamily="34" charset="0"/>
              <a:buChar char="•"/>
            </a:pPr>
            <a:r>
              <a:rPr lang="en-GB" sz="1100" dirty="0" smtClean="0">
                <a:latin typeface="+mn-lt"/>
              </a:rPr>
              <a:t>Conditional and unconditional Intended Nationally Determined Contributions (INDC) scenarios represent the differing level of commitments made in Paris that could be implemented</a:t>
            </a:r>
          </a:p>
          <a:p>
            <a:pPr>
              <a:buFont typeface="Arial" pitchFamily="34" charset="0"/>
              <a:buChar char="•"/>
            </a:pPr>
            <a:endParaRPr lang="en-GB" sz="1100" dirty="0" smtClean="0">
              <a:latin typeface="+mn-lt"/>
            </a:endParaRPr>
          </a:p>
          <a:p>
            <a:pPr>
              <a:buFont typeface="Arial" pitchFamily="34" charset="0"/>
              <a:buChar char="•"/>
            </a:pPr>
            <a:r>
              <a:rPr lang="en-GB" sz="1100" dirty="0" smtClean="0">
                <a:latin typeface="+mn-lt"/>
              </a:rPr>
              <a:t>1.5</a:t>
            </a:r>
            <a:r>
              <a:rPr lang="en-GB" sz="1100" dirty="0" smtClean="0">
                <a:latin typeface="+mn-lt"/>
                <a:cs typeface="Courier New"/>
              </a:rPr>
              <a:t>º</a:t>
            </a:r>
            <a:r>
              <a:rPr lang="en-GB" sz="1100" dirty="0" smtClean="0">
                <a:latin typeface="+mn-lt"/>
              </a:rPr>
              <a:t>c and 2</a:t>
            </a:r>
            <a:r>
              <a:rPr lang="en-GB" sz="1100" dirty="0" smtClean="0">
                <a:latin typeface="+mn-lt"/>
                <a:cs typeface="Courier New"/>
              </a:rPr>
              <a:t>º</a:t>
            </a:r>
            <a:r>
              <a:rPr lang="en-GB" sz="1100" dirty="0" smtClean="0">
                <a:latin typeface="+mn-lt"/>
              </a:rPr>
              <a:t>c scenarios represent the least expensive paths with a greater than 50% likelihood of limiting warming below the scenario level. </a:t>
            </a:r>
          </a:p>
          <a:p>
            <a:pPr>
              <a:buFont typeface="Arial" pitchFamily="34" charset="0"/>
              <a:buChar char="•"/>
            </a:pPr>
            <a:endParaRPr lang="en-GB" sz="1600" dirty="0">
              <a:latin typeface="+mn-lt"/>
            </a:endParaRPr>
          </a:p>
        </p:txBody>
      </p:sp>
      <p:pic>
        <p:nvPicPr>
          <p:cNvPr id="11266" name="Picture 2"/>
          <p:cNvPicPr>
            <a:picLocks noChangeAspect="1" noChangeArrowheads="1"/>
          </p:cNvPicPr>
          <p:nvPr/>
        </p:nvPicPr>
        <p:blipFill>
          <a:blip r:embed="rId2" cstate="print"/>
          <a:srcRect/>
          <a:stretch>
            <a:fillRect/>
          </a:stretch>
        </p:blipFill>
        <p:spPr bwMode="auto">
          <a:xfrm>
            <a:off x="0" y="1621185"/>
            <a:ext cx="7210425" cy="4867275"/>
          </a:xfrm>
          <a:prstGeom prst="rect">
            <a:avLst/>
          </a:prstGeom>
          <a:noFill/>
          <a:ln w="9525">
            <a:noFill/>
            <a:miter lim="800000"/>
            <a:headEnd/>
            <a:tailEnd/>
          </a:ln>
          <a:effectLst/>
        </p:spPr>
      </p:pic>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95</a:t>
            </a:fld>
            <a:endParaRPr lang="en-GB" sz="2800" dirty="0">
              <a:solidFill>
                <a:srgbClr val="423F74"/>
              </a:solidFill>
              <a:latin typeface="+mj-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threats</a:t>
            </a:r>
            <a:endParaRPr lang="en-GB" dirty="0"/>
          </a:p>
        </p:txBody>
      </p:sp>
      <p:sp>
        <p:nvSpPr>
          <p:cNvPr id="4" name="Footer Placeholder 3"/>
          <p:cNvSpPr>
            <a:spLocks noGrp="1"/>
          </p:cNvSpPr>
          <p:nvPr>
            <p:ph type="ftr" sz="quarter" idx="10"/>
          </p:nvPr>
        </p:nvSpPr>
        <p:spPr/>
        <p:txBody>
          <a:bodyPr/>
          <a:lstStyle/>
          <a:p>
            <a:r>
              <a:rPr lang="en-GB" dirty="0" smtClean="0"/>
              <a:t>The climate is projected to change with increases in summer temperatures and winter rainfall, this will have implications for health.</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96</a:t>
            </a:fld>
            <a:endParaRPr lang="en-GB" sz="2800" dirty="0">
              <a:solidFill>
                <a:srgbClr val="423F74"/>
              </a:solidFill>
              <a:latin typeface="+mj-lt"/>
            </a:endParaRPr>
          </a:p>
        </p:txBody>
      </p:sp>
      <p:pic>
        <p:nvPicPr>
          <p:cNvPr id="3" name="Picture 2"/>
          <p:cNvPicPr>
            <a:picLocks noChangeAspect="1"/>
          </p:cNvPicPr>
          <p:nvPr/>
        </p:nvPicPr>
        <p:blipFill>
          <a:blip r:embed="rId2"/>
          <a:stretch>
            <a:fillRect/>
          </a:stretch>
        </p:blipFill>
        <p:spPr>
          <a:xfrm>
            <a:off x="5373264" y="1561972"/>
            <a:ext cx="5212203" cy="5171781"/>
          </a:xfrm>
          <a:prstGeom prst="rect">
            <a:avLst/>
          </a:prstGeom>
        </p:spPr>
      </p:pic>
      <p:pic>
        <p:nvPicPr>
          <p:cNvPr id="6" name="Picture 5"/>
          <p:cNvPicPr>
            <a:picLocks noChangeAspect="1"/>
          </p:cNvPicPr>
          <p:nvPr/>
        </p:nvPicPr>
        <p:blipFill>
          <a:blip r:embed="rId3"/>
          <a:stretch>
            <a:fillRect/>
          </a:stretch>
        </p:blipFill>
        <p:spPr>
          <a:xfrm>
            <a:off x="127735" y="1577213"/>
            <a:ext cx="5134196" cy="5114280"/>
          </a:xfrm>
          <a:prstGeom prst="rect">
            <a:avLst/>
          </a:prstGeom>
        </p:spPr>
      </p:pic>
      <p:sp>
        <p:nvSpPr>
          <p:cNvPr id="8" name="TextBox 7"/>
          <p:cNvSpPr txBox="1"/>
          <p:nvPr/>
        </p:nvSpPr>
        <p:spPr>
          <a:xfrm>
            <a:off x="144016" y="6589737"/>
            <a:ext cx="10240863" cy="430887"/>
          </a:xfrm>
          <a:prstGeom prst="rect">
            <a:avLst/>
          </a:prstGeom>
          <a:noFill/>
        </p:spPr>
        <p:txBody>
          <a:bodyPr wrap="square" rtlCol="0">
            <a:spAutoFit/>
          </a:bodyPr>
          <a:lstStyle/>
          <a:p>
            <a:r>
              <a:rPr lang="en-GB" sz="1100" b="1" dirty="0" smtClean="0">
                <a:latin typeface="+mn-lt"/>
              </a:rPr>
              <a:t>Please note: </a:t>
            </a:r>
            <a:r>
              <a:rPr lang="en-GB" sz="1100" dirty="0" smtClean="0">
                <a:latin typeface="+mn-lt"/>
              </a:rPr>
              <a:t>Axes do not start at 0. Data is only available for Cardiff and caution must be used in generalising these projections to the whole of Wales.</a:t>
            </a:r>
            <a:endParaRPr lang="en-GB" sz="1100" dirty="0">
              <a:latin typeface="+mn-l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threats</a:t>
            </a:r>
            <a:endParaRPr lang="en-GB" dirty="0"/>
          </a:p>
        </p:txBody>
      </p:sp>
      <p:sp>
        <p:nvSpPr>
          <p:cNvPr id="4" name="Footer Placeholder 3"/>
          <p:cNvSpPr>
            <a:spLocks noGrp="1"/>
          </p:cNvSpPr>
          <p:nvPr>
            <p:ph type="ftr" sz="quarter" idx="10"/>
          </p:nvPr>
        </p:nvSpPr>
        <p:spPr/>
        <p:txBody>
          <a:bodyPr/>
          <a:lstStyle/>
          <a:p>
            <a:r>
              <a:rPr lang="en-GB" dirty="0" smtClean="0"/>
              <a:t>The projected health implications of a changing climate are likely to affect the most vulnerable groups such as older people.</a:t>
            </a:r>
            <a:endParaRPr lang="en-GB" dirty="0"/>
          </a:p>
        </p:txBody>
      </p:sp>
      <p:sp>
        <p:nvSpPr>
          <p:cNvPr id="7" name="TextBox 6"/>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97</a:t>
            </a:fld>
            <a:endParaRPr lang="en-GB" sz="2800" dirty="0">
              <a:solidFill>
                <a:srgbClr val="423F74"/>
              </a:solidFill>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5336629" y="1621185"/>
            <a:ext cx="5048250" cy="48672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231751" y="1621185"/>
            <a:ext cx="5048250" cy="4867275"/>
          </a:xfrm>
          <a:prstGeom prst="rect">
            <a:avLst/>
          </a:prstGeom>
          <a:noFill/>
          <a:ln w="9525">
            <a:noFill/>
            <a:miter lim="800000"/>
            <a:headEnd/>
            <a:tailEnd/>
          </a:ln>
          <a:effectLst/>
        </p:spPr>
      </p:pic>
      <p:sp>
        <p:nvSpPr>
          <p:cNvPr id="8" name="TextBox 7"/>
          <p:cNvSpPr txBox="1"/>
          <p:nvPr/>
        </p:nvSpPr>
        <p:spPr>
          <a:xfrm>
            <a:off x="144189" y="6386475"/>
            <a:ext cx="10384879" cy="600164"/>
          </a:xfrm>
          <a:prstGeom prst="rect">
            <a:avLst/>
          </a:prstGeom>
          <a:noFill/>
        </p:spPr>
        <p:txBody>
          <a:bodyPr wrap="square" rtlCol="0">
            <a:spAutoFit/>
          </a:bodyPr>
          <a:lstStyle/>
          <a:p>
            <a:pPr algn="just"/>
            <a:r>
              <a:rPr lang="en-GB" sz="1100" b="1" dirty="0" smtClean="0">
                <a:latin typeface="+mn-lt"/>
              </a:rPr>
              <a:t>Please note:</a:t>
            </a:r>
            <a:r>
              <a:rPr lang="en-GB" sz="1100" dirty="0" smtClean="0">
                <a:latin typeface="+mn-lt"/>
              </a:rPr>
              <a:t> </a:t>
            </a:r>
            <a:r>
              <a:rPr lang="en-GB" sz="1100" dirty="0">
                <a:latin typeface="+mn-lt"/>
              </a:rPr>
              <a:t>The projected </a:t>
            </a:r>
            <a:r>
              <a:rPr lang="en-GB" sz="1100" dirty="0" smtClean="0">
                <a:latin typeface="+mn-lt"/>
              </a:rPr>
              <a:t>heat and cold-related death rates do not take into account changes from the baseline of the relative risks, temperature thresholds and baseline mortality rates for each region. They do reflect a pattern of increasing mean daily temperature and the increasing size of the region’s populations. </a:t>
            </a:r>
            <a:endParaRPr lang="en-GB" sz="1100" dirty="0">
              <a:latin typeface="+mn-l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threats</a:t>
            </a:r>
            <a:endParaRPr lang="en-GB" dirty="0"/>
          </a:p>
        </p:txBody>
      </p:sp>
      <p:sp>
        <p:nvSpPr>
          <p:cNvPr id="4" name="Footer Placeholder 3"/>
          <p:cNvSpPr>
            <a:spLocks noGrp="1"/>
          </p:cNvSpPr>
          <p:nvPr>
            <p:ph type="ftr" sz="quarter" idx="10"/>
          </p:nvPr>
        </p:nvSpPr>
        <p:spPr>
          <a:xfrm>
            <a:off x="-1" y="-1"/>
            <a:ext cx="7936608" cy="1477169"/>
          </a:xfrm>
        </p:spPr>
        <p:txBody>
          <a:bodyPr/>
          <a:lstStyle/>
          <a:p>
            <a:r>
              <a:rPr lang="en-GB" dirty="0" smtClean="0"/>
              <a:t>There is potential for new epidemics caused by changes in host, pathogen or environment. Lyme disease has quadrupled in the last 8 years, possibly due to an increase in the UK mean temperature.</a:t>
            </a:r>
            <a:endParaRPr lang="en-GB"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98</a:t>
            </a:fld>
            <a:endParaRPr lang="en-GB" sz="2800" dirty="0">
              <a:solidFill>
                <a:srgbClr val="423F74"/>
              </a:solidFill>
              <a:latin typeface="+mj-lt"/>
            </a:endParaRPr>
          </a:p>
        </p:txBody>
      </p:sp>
      <p:pic>
        <p:nvPicPr>
          <p:cNvPr id="3" name="Picture 2"/>
          <p:cNvPicPr>
            <a:picLocks noChangeAspect="1" noChangeArrowheads="1"/>
          </p:cNvPicPr>
          <p:nvPr/>
        </p:nvPicPr>
        <p:blipFill>
          <a:blip r:embed="rId2" cstate="print"/>
          <a:srcRect/>
          <a:stretch>
            <a:fillRect/>
          </a:stretch>
        </p:blipFill>
        <p:spPr bwMode="auto">
          <a:xfrm>
            <a:off x="1738313" y="1794470"/>
            <a:ext cx="7210425" cy="486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783" y="1909217"/>
            <a:ext cx="9793088" cy="4608512"/>
          </a:xfrm>
        </p:spPr>
        <p:txBody>
          <a:bodyPr/>
          <a:lstStyle/>
          <a:p>
            <a:pPr>
              <a:lnSpc>
                <a:spcPct val="150000"/>
              </a:lnSpc>
              <a:buNone/>
            </a:pPr>
            <a:r>
              <a:rPr lang="en-GB" sz="1600" b="1" dirty="0" smtClean="0">
                <a:solidFill>
                  <a:srgbClr val="423F74"/>
                </a:solidFill>
              </a:rPr>
              <a:t>Project members</a:t>
            </a:r>
          </a:p>
          <a:p>
            <a:pPr marL="0">
              <a:buNone/>
            </a:pPr>
            <a:r>
              <a:rPr lang="en-GB" sz="1600" b="1" dirty="0" smtClean="0">
                <a:solidFill>
                  <a:srgbClr val="423F74"/>
                </a:solidFill>
              </a:rPr>
              <a:t>Team (analysis and writing): </a:t>
            </a:r>
            <a:r>
              <a:rPr lang="en-GB" sz="1600" dirty="0" smtClean="0"/>
              <a:t>Holly Walsh (Project Manager), James Allen, Hugo Cosh, Andrew Dring, Arthur Duncan-Jones, Rhian Hughes, Grace Jefferies, Leon May, Rhys White</a:t>
            </a:r>
          </a:p>
          <a:p>
            <a:pPr>
              <a:buNone/>
            </a:pPr>
            <a:endParaRPr lang="en-GB" sz="1600" dirty="0" smtClean="0"/>
          </a:p>
          <a:p>
            <a:pPr>
              <a:lnSpc>
                <a:spcPct val="150000"/>
              </a:lnSpc>
              <a:buNone/>
            </a:pPr>
            <a:r>
              <a:rPr lang="en-GB" sz="1600" b="1" dirty="0" smtClean="0">
                <a:solidFill>
                  <a:srgbClr val="423F74"/>
                </a:solidFill>
              </a:rPr>
              <a:t>Project Board: </a:t>
            </a:r>
            <a:r>
              <a:rPr lang="en-GB" sz="1600" dirty="0" smtClean="0"/>
              <a:t>Alisha Davies, Ciaran Humphreys, Nathan Lester, Kirsty Little</a:t>
            </a:r>
          </a:p>
          <a:p>
            <a:pPr>
              <a:buNone/>
            </a:pPr>
            <a:endParaRPr lang="en-GB" sz="1600" dirty="0" smtClean="0"/>
          </a:p>
          <a:p>
            <a:pPr>
              <a:lnSpc>
                <a:spcPct val="150000"/>
              </a:lnSpc>
              <a:buNone/>
            </a:pPr>
            <a:r>
              <a:rPr lang="en-GB" sz="1600" b="1" dirty="0" smtClean="0">
                <a:solidFill>
                  <a:srgbClr val="423F74"/>
                </a:solidFill>
              </a:rPr>
              <a:t>Acknowledgements</a:t>
            </a:r>
          </a:p>
          <a:p>
            <a:pPr marL="0">
              <a:buNone/>
            </a:pPr>
            <a:r>
              <a:rPr lang="en-GB" sz="1600" dirty="0" smtClean="0"/>
              <a:t>Our thanks go to Chrissie Pickin, Chris Williams (Public Health Wales Communicable Disease Surveillance Centre) for slides 31-36, and Simon Cottrell (Public Health Wales Vaccine Preventable Disease Programme) for assistance with slide 61.</a:t>
            </a:r>
          </a:p>
        </p:txBody>
      </p:sp>
      <p:sp>
        <p:nvSpPr>
          <p:cNvPr id="4" name="Footer Placeholder 3"/>
          <p:cNvSpPr>
            <a:spLocks noGrp="1"/>
          </p:cNvSpPr>
          <p:nvPr>
            <p:ph type="ftr" sz="quarter" idx="10"/>
          </p:nvPr>
        </p:nvSpPr>
        <p:spPr/>
        <p:txBody>
          <a:bodyPr/>
          <a:lstStyle/>
          <a:p>
            <a:r>
              <a:rPr lang="en-GB" sz="5400" dirty="0" smtClean="0"/>
              <a:t>Acknowledgements</a:t>
            </a:r>
            <a:endParaRPr lang="en-GB" sz="5400" dirty="0"/>
          </a:p>
        </p:txBody>
      </p:sp>
      <p:sp>
        <p:nvSpPr>
          <p:cNvPr id="6" name="TextBox 5"/>
          <p:cNvSpPr txBox="1"/>
          <p:nvPr/>
        </p:nvSpPr>
        <p:spPr>
          <a:xfrm>
            <a:off x="9592791" y="7039630"/>
            <a:ext cx="1095847" cy="523220"/>
          </a:xfrm>
          <a:prstGeom prst="rect">
            <a:avLst/>
          </a:prstGeom>
          <a:noFill/>
        </p:spPr>
        <p:txBody>
          <a:bodyPr wrap="square" rtlCol="0">
            <a:spAutoFit/>
          </a:bodyPr>
          <a:lstStyle/>
          <a:p>
            <a:pPr algn="ctr"/>
            <a:fld id="{C6CBA737-383B-47D4-8096-B1B0569DE821}" type="slidenum">
              <a:rPr lang="en-US" sz="2800" smtClean="0">
                <a:solidFill>
                  <a:srgbClr val="423F74"/>
                </a:solidFill>
                <a:latin typeface="+mj-lt"/>
              </a:rPr>
              <a:pPr algn="ctr"/>
              <a:t>99</a:t>
            </a:fld>
            <a:endParaRPr lang="en-GB" sz="2800" dirty="0">
              <a:solidFill>
                <a:srgbClr val="423F74"/>
              </a:solidFill>
              <a:latin typeface="+mj-lt"/>
            </a:endParaRPr>
          </a:p>
        </p:txBody>
      </p:sp>
      <p:sp>
        <p:nvSpPr>
          <p:cNvPr id="8" name="Title 1"/>
          <p:cNvSpPr txBox="1">
            <a:spLocks/>
          </p:cNvSpPr>
          <p:nvPr/>
        </p:nvSpPr>
        <p:spPr>
          <a:xfrm>
            <a:off x="0" y="6949776"/>
            <a:ext cx="8800703" cy="613073"/>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Health and its determinants in Wales</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936CDCDE8F8418920914B3BFFF19C" ma:contentTypeVersion="12" ma:contentTypeDescription="Create a new document." ma:contentTypeScope="" ma:versionID="9dbda9a1f64f45d02ff06bd91a3442a6">
  <xsd:schema xmlns:xsd="http://www.w3.org/2001/XMLSchema" xmlns:xs="http://www.w3.org/2001/XMLSchema" xmlns:p="http://schemas.microsoft.com/office/2006/metadata/properties" xmlns:ns3="b7e247b7-cca8-429f-8688-16f83c8fba5f" xmlns:ns4="f30bebb2-c01f-48d0-81da-dc8b123879c2" targetNamespace="http://schemas.microsoft.com/office/2006/metadata/properties" ma:root="true" ma:fieldsID="d810eb703564286cbca9694aba1632a6" ns3:_="" ns4:_="">
    <xsd:import namespace="b7e247b7-cca8-429f-8688-16f83c8fba5f"/>
    <xsd:import namespace="f30bebb2-c01f-48d0-81da-dc8b123879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247b7-cca8-429f-8688-16f83c8fba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bebb2-c01f-48d0-81da-dc8b123879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6FC4F5-561B-4E39-A04B-FC4F9A2DF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247b7-cca8-429f-8688-16f83c8fba5f"/>
    <ds:schemaRef ds:uri="f30bebb2-c01f-48d0-81da-dc8b12387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6ABED9-9097-4E28-AED4-EEDC313A69AC}">
  <ds:schemaRefs>
    <ds:schemaRef ds:uri="http://schemas.microsoft.com/sharepoint/v3/contenttype/forms"/>
  </ds:schemaRefs>
</ds:datastoreItem>
</file>

<file path=customXml/itemProps3.xml><?xml version="1.0" encoding="utf-8"?>
<ds:datastoreItem xmlns:ds="http://schemas.openxmlformats.org/officeDocument/2006/customXml" ds:itemID="{6D9FF9B2-B505-425B-BF19-DEDB50A05290}">
  <ds:schemaRefs>
    <ds:schemaRef ds:uri="b7e247b7-cca8-429f-8688-16f83c8fba5f"/>
    <ds:schemaRef ds:uri="http://purl.org/dc/terms/"/>
    <ds:schemaRef ds:uri="http://schemas.microsoft.com/office/2006/documentManagement/types"/>
    <ds:schemaRef ds:uri="http://purl.org/dc/dcmitype/"/>
    <ds:schemaRef ds:uri="f30bebb2-c01f-48d0-81da-dc8b123879c2"/>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14833</TotalTime>
  <Words>4853</Words>
  <Application>Microsoft Office PowerPoint</Application>
  <PresentationFormat>Custom</PresentationFormat>
  <Paragraphs>509</Paragraphs>
  <Slides>100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ＭＳ Ｐゴシック</vt:lpstr>
      <vt:lpstr>Arial</vt:lpstr>
      <vt:lpstr>Courier New</vt:lpstr>
      <vt:lpstr>Verdana</vt:lpstr>
      <vt:lpstr>Verdana Bold</vt:lpstr>
      <vt:lpstr>Blank Presentation</vt:lpstr>
      <vt:lpstr>Health and its determinants in Wales Informing strategic planning</vt:lpstr>
      <vt:lpstr>Introduction</vt:lpstr>
      <vt:lpstr>Introduction</vt:lpstr>
      <vt:lpstr>Introduction</vt:lpstr>
      <vt:lpstr>Introduction</vt:lpstr>
      <vt:lpstr>Introduction</vt:lpstr>
      <vt:lpstr>Introduction</vt:lpstr>
      <vt:lpstr>Contents</vt:lpstr>
      <vt:lpstr>Demography</vt:lpstr>
      <vt:lpstr>Demography</vt:lpstr>
      <vt:lpstr>Demography</vt:lpstr>
      <vt:lpstr>Contents</vt:lpstr>
      <vt:lpstr>Life expectancy</vt:lpstr>
      <vt:lpstr>Life expectancy</vt:lpstr>
      <vt:lpstr>Life expectancy</vt:lpstr>
      <vt:lpstr>Contents</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Burden of disease</vt:lpstr>
      <vt:lpstr>Contents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Health behaviours</vt:lpstr>
      <vt:lpstr>Contents</vt:lpstr>
      <vt:lpstr>Healthy start</vt:lpstr>
      <vt:lpstr>Healthy start</vt:lpstr>
      <vt:lpstr>Healthy start</vt:lpstr>
      <vt:lpstr>Healthy start</vt:lpstr>
      <vt:lpstr>Healthy start</vt:lpstr>
      <vt:lpstr>Healthy start</vt:lpstr>
      <vt:lpstr>Healthy start</vt:lpstr>
      <vt:lpstr>Healthy start</vt:lpstr>
      <vt:lpstr>Healthy start</vt:lpstr>
      <vt:lpstr>Healthy start</vt:lpstr>
      <vt:lpstr>Healthy start</vt:lpstr>
      <vt:lpstr>Healthy start</vt:lpstr>
      <vt:lpstr>Contents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Living conditions</vt:lpstr>
      <vt:lpstr>Contents</vt:lpstr>
      <vt:lpstr>Projections</vt:lpstr>
      <vt:lpstr>Projections</vt:lpstr>
      <vt:lpstr>Projections</vt:lpstr>
      <vt:lpstr>Projections</vt:lpstr>
      <vt:lpstr>Projections</vt:lpstr>
      <vt:lpstr>Projections</vt:lpstr>
      <vt:lpstr>Projections</vt:lpstr>
      <vt:lpstr>Contents</vt:lpstr>
      <vt:lpstr>Emerging threats</vt:lpstr>
      <vt:lpstr>Emerging threats</vt:lpstr>
      <vt:lpstr>Emerging threats</vt:lpstr>
      <vt:lpstr>Emerging threats</vt:lpstr>
      <vt:lpstr>Emerging threats</vt:lpstr>
      <vt:lpstr>PowerPoint Presentation</vt:lpstr>
      <vt:lpstr>PowerPoint Presentation</vt:lpstr>
    </vt:vector>
  </TitlesOfParts>
  <Company>Public Health Wales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Rachel Burton (Public Health Wales - No. 2 Capital Quarter)</cp:lastModifiedBy>
  <cp:revision>824</cp:revision>
  <dcterms:created xsi:type="dcterms:W3CDTF">2010-01-28T14:43:59Z</dcterms:created>
  <dcterms:modified xsi:type="dcterms:W3CDTF">2021-07-02T11:19:45Z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0x01010072F936CDCDE8F8418920914B3BFFF19C</vt:lpwstr>
  </property>
</Properties>
</file>