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15"/>
  </p:notesMasterIdLst>
  <p:sldIdLst>
    <p:sldId id="306" r:id="rId5"/>
    <p:sldId id="315" r:id="rId6"/>
    <p:sldId id="318" r:id="rId7"/>
    <p:sldId id="319" r:id="rId8"/>
    <p:sldId id="320" r:id="rId9"/>
    <p:sldId id="321" r:id="rId10"/>
    <p:sldId id="322" r:id="rId11"/>
    <p:sldId id="323" r:id="rId12"/>
    <p:sldId id="324"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A9892F-A510-6073-26EE-1DA906AAF76F}" name="Anthony Priest (Public Health Wales - No. 2 Capital Quarter)" initials="AQ" userId="S::anthony.priest2@wales.nhs.uk::46692481-554a-429c-bc03-d4cca9c03c2b" providerId="AD"/>
  <p188:author id="{9CEF4D41-7E19-87B1-FCC0-3FB9C95F00ED}" name="Grace Lawson (Public Health Wales - No. 2 Capital Quarter)" initials="" userId="S::grace.lawson@wales.nhs.uk::88c6baf7-06f7-4e16-85cb-71260126bd16" providerId="AD"/>
  <p188:author id="{9790A088-8B12-CC17-EF6E-C8B35853A029}" name="Amy Davies (Public Health Wales - Matrix House)" initials="AH" userId="S::amy.davies8@wales.nhs.uk::d74f735d-d47c-4db5-a27a-af25ef95d298" providerId="AD"/>
  <p188:author id="{519C988B-5CEE-D4DB-C133-21D4C2804E0E}" name="Lorna Bennett (Public Health Wales - No. 2 Capital Quarter)" initials="LQ" userId="S::lorna.bennett3@wales.nhs.uk::41cbff77-5434-42c9-8874-6f16723207f9" providerId="AD"/>
  <p188:author id="{E58F7FA5-3CAA-A446-7CD7-87A433194C0F}" name="Lorna Bennett" initials="LB" userId="Lorna Bennett" providerId="None"/>
  <p188:author id="{311702CD-2FE8-6362-4115-878685D0A7F7}" name="Leanne Small (Public Health Wales - No. 2 Capital Quarter)" initials="LQ" userId="S::leanne.small@wales.nhs.uk::d76cf426-005f-434f-ac47-a5eb582e6007" providerId="AD"/>
  <p188:author id="{82A8F2DC-3481-B692-14F4-D4F0F1F9B7EB}" name="Sophie Flood (Public Health Wales - Matrix House)" initials="SH" userId="S::sophie.flood@wales.nhs.uk::f1b68508-ff1d-4a78-a875-f6aa95017de1" providerId="AD"/>
  <p188:author id="{A0A299E4-C092-AEC1-06CE-81608E9C237A}" name="Gareth Thomas (Public Health Wales, No. 2 Capital Quarter)" initials="GQ" userId="S::gareth.thomas17@wales.nhs.uk::74ed2807-8d61-45c7-a3b0-de76cb24c3dd" providerId="AD"/>
  <p188:author id="{0D24BCFB-EFAE-C323-685B-1F105898CE7A}" name="Gemma James (Public Health Wales - Matrix House)" initials="GH" userId="S::gemma.james@wales.nhs.uk::b3a5e94b-8a93-4dff-bbb6-33ecacad91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FFD"/>
    <a:srgbClr val="18518A"/>
    <a:srgbClr val="54FFC0"/>
    <a:srgbClr val="DBEAF9"/>
    <a:srgbClr val="FFFFFF"/>
    <a:srgbClr val="D5FFED"/>
    <a:srgbClr val="CCF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E4154-6E37-D75C-1CC9-79F18986662A}" v="1" dt="2025-09-24T08:30:36.038"/>
    <p1510:client id="{25179CD5-4839-B0E3-4A12-F01BFA1CDFF7}" v="22" dt="2025-09-22T15:29:28.195"/>
    <p1510:client id="{A1EEDE99-7DE4-F5BB-E068-A24268015DCA}" v="248" dt="2025-09-23T12:47:34.099"/>
    <p1510:client id="{C1F612D1-5B6D-EB1E-7573-E9D83D8401B0}" v="4" dt="2025-09-23T15:30:55.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E0ED43-A537-75F8-3B40-FACDD890427C}"/>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48CC64B-142E-58F7-6B3F-B0517A3CF106}"/>
              </a:ext>
            </a:extLst>
          </p:cNvPr>
          <p:cNvPicPr>
            <a:picLocks noChangeAspect="1"/>
          </p:cNvPicPr>
          <p:nvPr userDrawn="1"/>
        </p:nvPicPr>
        <p:blipFill>
          <a:blip r:embed="rId2"/>
          <a:srcRect/>
          <a:stretch/>
        </p:blipFill>
        <p:spPr>
          <a:xfrm>
            <a:off x="3771899" y="0"/>
            <a:ext cx="8420101" cy="685800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9EEEC7A5-BEBE-218F-2CA7-7C15F21B0373}"/>
              </a:ext>
            </a:extLst>
          </p:cNvPr>
          <p:cNvSpPr>
            <a:spLocks noGrp="1"/>
          </p:cNvSpPr>
          <p:nvPr>
            <p:ph type="body" sz="quarter" idx="10" hasCustomPrompt="1"/>
          </p:nvPr>
        </p:nvSpPr>
        <p:spPr>
          <a:xfrm>
            <a:off x="285750" y="2710836"/>
            <a:ext cx="5432425" cy="726622"/>
          </a:xfrm>
          <a:prstGeom prst="rect">
            <a:avLst/>
          </a:prstGeom>
        </p:spPr>
        <p:txBody>
          <a:bodyPr anchor="b">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4" name="Text Placeholder 13">
            <a:extLst>
              <a:ext uri="{FF2B5EF4-FFF2-40B4-BE49-F238E27FC236}">
                <a16:creationId xmlns:a16="http://schemas.microsoft.com/office/drawing/2014/main" id="{DD23FB2A-DF5E-3AF2-38DF-C7DF8655157D}"/>
              </a:ext>
            </a:extLst>
          </p:cNvPr>
          <p:cNvSpPr>
            <a:spLocks noGrp="1"/>
          </p:cNvSpPr>
          <p:nvPr>
            <p:ph type="body" sz="quarter" idx="11" hasCustomPrompt="1"/>
          </p:nvPr>
        </p:nvSpPr>
        <p:spPr>
          <a:xfrm>
            <a:off x="285750" y="3387964"/>
            <a:ext cx="5432425" cy="453119"/>
          </a:xfrm>
          <a:prstGeom prst="rect">
            <a:avLst/>
          </a:prstGeom>
        </p:spPr>
        <p:txBody>
          <a:bodyPr anchor="t">
            <a:noAutofit/>
          </a:bodyPr>
          <a:lstStyle>
            <a:lvl1pPr marL="0" indent="0">
              <a:buNone/>
              <a:defRPr sz="22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5" name="Text Placeholder 13">
            <a:extLst>
              <a:ext uri="{FF2B5EF4-FFF2-40B4-BE49-F238E27FC236}">
                <a16:creationId xmlns:a16="http://schemas.microsoft.com/office/drawing/2014/main" id="{DCCB7028-9028-5AAA-F266-1BA4C1BB37BC}"/>
              </a:ext>
            </a:extLst>
          </p:cNvPr>
          <p:cNvSpPr>
            <a:spLocks noGrp="1"/>
          </p:cNvSpPr>
          <p:nvPr>
            <p:ph type="body" sz="quarter" idx="12" hasCustomPrompt="1"/>
          </p:nvPr>
        </p:nvSpPr>
        <p:spPr>
          <a:xfrm>
            <a:off x="285750" y="4204682"/>
            <a:ext cx="5432425" cy="453119"/>
          </a:xfrm>
          <a:prstGeom prst="rect">
            <a:avLst/>
          </a:prstGeom>
        </p:spPr>
        <p:txBody>
          <a:bodyPr anchor="t">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
        <p:nvSpPr>
          <p:cNvPr id="6" name="Picture Placeholder 4">
            <a:extLst>
              <a:ext uri="{FF2B5EF4-FFF2-40B4-BE49-F238E27FC236}">
                <a16:creationId xmlns:a16="http://schemas.microsoft.com/office/drawing/2014/main" id="{A2F69A33-999F-7261-9535-B2A9E2043EB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spTree>
    <p:extLst>
      <p:ext uri="{BB962C8B-B14F-4D97-AF65-F5344CB8AC3E}">
        <p14:creationId xmlns:p14="http://schemas.microsoft.com/office/powerpoint/2010/main" val="312199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216866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257402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131159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3" name="Picture 2">
            <a:extLst>
              <a:ext uri="{FF2B5EF4-FFF2-40B4-BE49-F238E27FC236}">
                <a16:creationId xmlns:a16="http://schemas.microsoft.com/office/drawing/2014/main" id="{BF98EFCF-C246-005C-498D-271681A00FB4}"/>
              </a:ext>
            </a:extLst>
          </p:cNvPr>
          <p:cNvPicPr>
            <a:picLocks noChangeAspect="1"/>
          </p:cNvPicPr>
          <p:nvPr userDrawn="1"/>
        </p:nvPicPr>
        <p:blipFill>
          <a:blip r:embed="rId3"/>
          <a:srcRect/>
          <a:stretch/>
        </p:blipFill>
        <p:spPr>
          <a:xfrm>
            <a:off x="8359749" y="2620284"/>
            <a:ext cx="3527372" cy="3968293"/>
          </a:xfrm>
          <a:prstGeom prst="rect">
            <a:avLst/>
          </a:prstGeom>
        </p:spPr>
      </p:pic>
      <p:pic>
        <p:nvPicPr>
          <p:cNvPr id="4" name="Picture 3" descr="A blue rectangle on a black background&#10;&#10;Description automatically generated">
            <a:extLst>
              <a:ext uri="{FF2B5EF4-FFF2-40B4-BE49-F238E27FC236}">
                <a16:creationId xmlns:a16="http://schemas.microsoft.com/office/drawing/2014/main" id="{4A6CD33D-CE15-C6EA-E9D7-A276F9645855}"/>
              </a:ext>
            </a:extLst>
          </p:cNvPr>
          <p:cNvPicPr>
            <a:picLocks noChangeAspect="1"/>
          </p:cNvPicPr>
          <p:nvPr userDrawn="1"/>
        </p:nvPicPr>
        <p:blipFill rotWithShape="1">
          <a:blip r:embed="rId4"/>
          <a:srcRect l="25437" t="2543" r="5912" b="3059"/>
          <a:stretch/>
        </p:blipFill>
        <p:spPr>
          <a:xfrm rot="5400000">
            <a:off x="6649025" y="-657741"/>
            <a:ext cx="2405273" cy="3720755"/>
          </a:xfrm>
          <a:prstGeom prst="rect">
            <a:avLst/>
          </a:prstGeom>
        </p:spPr>
      </p:pic>
      <p:sp>
        <p:nvSpPr>
          <p:cNvPr id="2" name="Text Placeholder 16">
            <a:extLst>
              <a:ext uri="{FF2B5EF4-FFF2-40B4-BE49-F238E27FC236}">
                <a16:creationId xmlns:a16="http://schemas.microsoft.com/office/drawing/2014/main" id="{0E5CFCF9-4FEA-684C-9249-6CB4258FF9E4}"/>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1D7A6BE0-A3A3-00EF-966D-ED9E9646A869}"/>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3DC193FF-EE37-7665-A88F-6D82E3E41B60}"/>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4913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Green">
    <p:spTree>
      <p:nvGrpSpPr>
        <p:cNvPr id="1" name=""/>
        <p:cNvGrpSpPr/>
        <p:nvPr/>
      </p:nvGrpSpPr>
      <p:grpSpPr>
        <a:xfrm>
          <a:off x="0" y="0"/>
          <a:ext cx="0" cy="0"/>
          <a:chOff x="0" y="0"/>
          <a:chExt cx="0" cy="0"/>
        </a:xfrm>
      </p:grpSpPr>
      <p:pic>
        <p:nvPicPr>
          <p:cNvPr id="13" name="Picture 12" descr="A green curved object on a black background&#10;&#10;Description automatically generated">
            <a:extLst>
              <a:ext uri="{FF2B5EF4-FFF2-40B4-BE49-F238E27FC236}">
                <a16:creationId xmlns:a16="http://schemas.microsoft.com/office/drawing/2014/main" id="{5BE47017-229C-E9B0-9136-346518C971BC}"/>
              </a:ext>
            </a:extLst>
          </p:cNvPr>
          <p:cNvPicPr>
            <a:picLocks noChangeAspect="1"/>
          </p:cNvPicPr>
          <p:nvPr userDrawn="1"/>
        </p:nvPicPr>
        <p:blipFill rotWithShape="1">
          <a:blip r:embed="rId2"/>
          <a:srcRect l="13170" b="50222"/>
          <a:stretch/>
        </p:blipFill>
        <p:spPr>
          <a:xfrm>
            <a:off x="8678735" y="4849885"/>
            <a:ext cx="3113591" cy="2008116"/>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0FAC1D26-CC7D-E97A-3F21-2D75E28C9454}"/>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3" name="Text Placeholder 19">
            <a:extLst>
              <a:ext uri="{FF2B5EF4-FFF2-40B4-BE49-F238E27FC236}">
                <a16:creationId xmlns:a16="http://schemas.microsoft.com/office/drawing/2014/main" id="{F32C9CDA-6E98-BDBB-22CC-3331CBEB200D}"/>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16">
            <a:extLst>
              <a:ext uri="{FF2B5EF4-FFF2-40B4-BE49-F238E27FC236}">
                <a16:creationId xmlns:a16="http://schemas.microsoft.com/office/drawing/2014/main" id="{CB3808F5-2977-2430-671D-201C708FDA25}"/>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631F4810-3655-6AC4-612B-0F5ED1F82335}"/>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1E2E994-007A-4BF6-1A75-386E1DE02EA2}"/>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2960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EFD7FFEF-DD76-C8F1-63F4-63C982059D10}"/>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132246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Green">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7E004D3-DBCA-1C37-97A3-960F3197F922}"/>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ADEB40E7-645B-EFDF-08C9-EF3FCF11D1D3}"/>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DEF444B3-DCDC-AEAE-C9E4-7E25D26EE18E}"/>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4" name="Text Placeholder 16">
            <a:extLst>
              <a:ext uri="{FF2B5EF4-FFF2-40B4-BE49-F238E27FC236}">
                <a16:creationId xmlns:a16="http://schemas.microsoft.com/office/drawing/2014/main" id="{D35E72E3-FB2A-CE9B-8A97-5095BD60FDCE}"/>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64FA1C60-516A-E812-0696-9110D645B8D7}"/>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98BB7B6D-035A-422E-9B5C-4C0B73E961DA}"/>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492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346354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78540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04648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04A0E-7116-D43A-EF7E-9E7B920E9388}"/>
              </a:ext>
            </a:extLst>
          </p:cNvPr>
          <p:cNvPicPr>
            <a:picLocks noChangeAspect="1"/>
          </p:cNvPicPr>
          <p:nvPr userDrawn="1"/>
        </p:nvPicPr>
        <p:blipFill>
          <a:blip r:embed="rId2"/>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8E1D216-83C4-383F-5127-29C1F1C984F3}"/>
              </a:ext>
            </a:extLst>
          </p:cNvPr>
          <p:cNvPicPr>
            <a:picLocks noChangeAspect="1"/>
          </p:cNvPicPr>
          <p:nvPr userDrawn="1"/>
        </p:nvPicPr>
        <p:blipFill>
          <a:blip r:embed="rId3"/>
          <a:srcRect/>
          <a:stretch/>
        </p:blipFill>
        <p:spPr>
          <a:xfrm>
            <a:off x="285750" y="275383"/>
            <a:ext cx="2365080" cy="726620"/>
          </a:xfrm>
          <a:prstGeom prst="rect">
            <a:avLst/>
          </a:prstGeom>
        </p:spPr>
      </p:pic>
      <p:sp>
        <p:nvSpPr>
          <p:cNvPr id="7" name="TextBox 6">
            <a:extLst>
              <a:ext uri="{FF2B5EF4-FFF2-40B4-BE49-F238E27FC236}">
                <a16:creationId xmlns:a16="http://schemas.microsoft.com/office/drawing/2014/main" id="{B62B3495-9D10-4CA2-AB77-C01FF170FF10}"/>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8" name="Text Placeholder 13">
            <a:extLst>
              <a:ext uri="{FF2B5EF4-FFF2-40B4-BE49-F238E27FC236}">
                <a16:creationId xmlns:a16="http://schemas.microsoft.com/office/drawing/2014/main" id="{9D15ADB2-ED3A-0348-BADB-D21C55C9FA09}"/>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9" name="Text Placeholder 13">
            <a:extLst>
              <a:ext uri="{FF2B5EF4-FFF2-40B4-BE49-F238E27FC236}">
                <a16:creationId xmlns:a16="http://schemas.microsoft.com/office/drawing/2014/main" id="{2ACCC9AE-D598-DAC1-8F65-F73D0EE59424}"/>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303143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86317-7467-DE3F-6C0B-DD058A986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53CBCA-3BED-A47C-B4C8-D30F0AB68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8CC687-9ECD-F6E3-5184-EFAF7E46F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4E63EC1-32C7-C148-9B23-6C189CE1C2B7}" type="datetimeFigureOut">
              <a:rPr lang="en-US" smtClean="0"/>
              <a:pPr/>
              <a:t>10/1/2025</a:t>
            </a:fld>
            <a:endParaRPr lang="en-US"/>
          </a:p>
        </p:txBody>
      </p:sp>
      <p:sp>
        <p:nvSpPr>
          <p:cNvPr id="5" name="Footer Placeholder 4">
            <a:extLst>
              <a:ext uri="{FF2B5EF4-FFF2-40B4-BE49-F238E27FC236}">
                <a16:creationId xmlns:a16="http://schemas.microsoft.com/office/drawing/2014/main" id="{E242B47E-A058-0DAF-B59E-CC2E267BD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91C73786-2D0C-15B4-1EB1-4F191CCD8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1A6076B7-25FF-134B-B2FE-8DDBCA4A7BAB}" type="slidenum">
              <a:rPr lang="en-US" smtClean="0"/>
              <a:pPr/>
              <a:t>‹#›</a:t>
            </a:fld>
            <a:endParaRPr lang="en-US"/>
          </a:p>
        </p:txBody>
      </p:sp>
    </p:spTree>
    <p:extLst>
      <p:ext uri="{BB962C8B-B14F-4D97-AF65-F5344CB8AC3E}">
        <p14:creationId xmlns:p14="http://schemas.microsoft.com/office/powerpoint/2010/main" val="161375552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60" r:id="rId3"/>
    <p:sldLayoutId id="2147483670" r:id="rId4"/>
    <p:sldLayoutId id="2147483665" r:id="rId5"/>
    <p:sldLayoutId id="2147483698" r:id="rId6"/>
    <p:sldLayoutId id="2147483693" r:id="rId7"/>
    <p:sldLayoutId id="2147483694"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hyperlink" Target="https://www.mind.org.uk/for-young-people/feelings-and-experiences/sleep-and-mental-health/" TargetMode="External"/><Relationship Id="rId3" Type="http://schemas.openxmlformats.org/officeDocument/2006/relationships/hyperlink" Target="https://www.mentalhealth.org.uk/explore-mental-health/publications/taking-sleep-seriously" TargetMode="External"/><Relationship Id="rId7" Type="http://schemas.openxmlformats.org/officeDocument/2006/relationships/hyperlink" Target="https://digital.nhs.uk/data-and-information/publications/statistical/mental-health-of-children-and-young-people-in-england/2022-follow-up-to-the-2017-survey/part-2-sleep-loneliness-and-health-behaviours" TargetMode="External"/><Relationship Id="rId2" Type="http://schemas.openxmlformats.org/officeDocument/2006/relationships/hyperlink" Target="https://www.gosh.nhs.uk/conditions-and-treatments/procedures-and-treatments/sleep-hygiene-children/" TargetMode="External"/><Relationship Id="rId1" Type="http://schemas.openxmlformats.org/officeDocument/2006/relationships/slideLayout" Target="../slideLayouts/slideLayout11.xml"/><Relationship Id="rId6" Type="http://schemas.openxmlformats.org/officeDocument/2006/relationships/hyperlink" Target="https://teensleephub.org.uk/schools/" TargetMode="External"/><Relationship Id="rId5" Type="http://schemas.openxmlformats.org/officeDocument/2006/relationships/hyperlink" Target="https://thesleepcharity.org.uk/information-support/children/" TargetMode="External"/><Relationship Id="rId10" Type="http://schemas.openxmlformats.org/officeDocument/2006/relationships/hyperlink" Target="https://www.nhs.uk/live-well/sleep-and-tiredness/" TargetMode="External"/><Relationship Id="rId4" Type="http://schemas.openxmlformats.org/officeDocument/2006/relationships/hyperlink" Target="https://thesleepcharity.org.uk/information-support/children/childrens-sleep-ebook/" TargetMode="External"/><Relationship Id="rId9" Type="http://schemas.openxmlformats.org/officeDocument/2006/relationships/hyperlink" Target="https://www.sleepsociety.org.uk/"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hwb.gov.wales/curriculum-for-wales/designing-your-curriculu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publichealthwales.shinyapps.io/SHRN_Dashboard/" TargetMode="External"/><Relationship Id="rId2" Type="http://schemas.openxmlformats.org/officeDocument/2006/relationships/hyperlink" Target="https://www.shrn.org.uk/wp-content/uploads/2023/10/PrSHRN-2022-23-national-report-English.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ttle sleep every night ...">
            <a:extLst>
              <a:ext uri="{FF2B5EF4-FFF2-40B4-BE49-F238E27FC236}">
                <a16:creationId xmlns:a16="http://schemas.microsoft.com/office/drawing/2014/main" id="{496BFD1D-04CD-6BEF-0E0C-4874958F04DB}"/>
              </a:ext>
            </a:extLst>
          </p:cNvPr>
          <p:cNvPicPr>
            <a:picLocks noChangeAspect="1"/>
          </p:cNvPicPr>
          <p:nvPr/>
        </p:nvPicPr>
        <p:blipFill>
          <a:blip r:embed="rId2"/>
          <a:stretch>
            <a:fillRect/>
          </a:stretch>
        </p:blipFill>
        <p:spPr>
          <a:xfrm>
            <a:off x="6122347" y="1556634"/>
            <a:ext cx="5316518" cy="3748143"/>
          </a:xfrm>
          <a:prstGeom prst="rect">
            <a:avLst/>
          </a:prstGeom>
          <a:ln>
            <a:noFill/>
          </a:ln>
          <a:effectLst>
            <a:softEdge rad="112500"/>
          </a:effectLst>
        </p:spPr>
      </p:pic>
      <p:sp>
        <p:nvSpPr>
          <p:cNvPr id="3" name="TextBox 2">
            <a:extLst>
              <a:ext uri="{FF2B5EF4-FFF2-40B4-BE49-F238E27FC236}">
                <a16:creationId xmlns:a16="http://schemas.microsoft.com/office/drawing/2014/main" id="{B1908003-64C4-6510-91E5-411B10CFBE80}"/>
              </a:ext>
            </a:extLst>
          </p:cNvPr>
          <p:cNvSpPr txBox="1"/>
          <p:nvPr/>
        </p:nvSpPr>
        <p:spPr>
          <a:xfrm>
            <a:off x="486427" y="2605414"/>
            <a:ext cx="563462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FFFFFF"/>
                </a:solidFill>
                <a:latin typeface="Ubuntu"/>
                <a:cs typeface="Segoe UI"/>
              </a:rPr>
              <a:t>Curriculum Guidance and Resource Bank </a:t>
            </a:r>
            <a:r>
              <a:rPr lang="en-US" sz="2000">
                <a:latin typeface="Ubuntu"/>
                <a:cs typeface="Segoe UI"/>
              </a:rPr>
              <a:t>​</a:t>
            </a:r>
          </a:p>
          <a:p>
            <a:r>
              <a:rPr lang="en-GB" sz="2000" b="1">
                <a:solidFill>
                  <a:srgbClr val="FFFFFF"/>
                </a:solidFill>
                <a:latin typeface="Ubuntu"/>
                <a:cs typeface="Segoe UI"/>
              </a:rPr>
              <a:t>for Teachers and Learners in Wales</a:t>
            </a:r>
          </a:p>
        </p:txBody>
      </p:sp>
      <p:sp>
        <p:nvSpPr>
          <p:cNvPr id="4" name="TextBox 3">
            <a:extLst>
              <a:ext uri="{FF2B5EF4-FFF2-40B4-BE49-F238E27FC236}">
                <a16:creationId xmlns:a16="http://schemas.microsoft.com/office/drawing/2014/main" id="{A1D1BA65-6A15-8CF7-4506-046F89A6B448}"/>
              </a:ext>
            </a:extLst>
          </p:cNvPr>
          <p:cNvSpPr txBox="1"/>
          <p:nvPr/>
        </p:nvSpPr>
        <p:spPr>
          <a:xfrm>
            <a:off x="486427" y="3430044"/>
            <a:ext cx="333818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a:solidFill>
                  <a:schemeClr val="bg1"/>
                </a:solidFill>
                <a:latin typeface="Ubuntu"/>
              </a:rPr>
              <a:t>Sleep</a:t>
            </a:r>
            <a:endParaRPr lang="en-US" sz="4800">
              <a:solidFill>
                <a:schemeClr val="bg1"/>
              </a:solidFill>
            </a:endParaRPr>
          </a:p>
        </p:txBody>
      </p:sp>
    </p:spTree>
    <p:extLst>
      <p:ext uri="{BB962C8B-B14F-4D97-AF65-F5344CB8AC3E}">
        <p14:creationId xmlns:p14="http://schemas.microsoft.com/office/powerpoint/2010/main" val="3499240507"/>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a:xfrm>
            <a:off x="3239965" y="76236"/>
            <a:ext cx="7563138" cy="1652790"/>
          </a:xfrm>
        </p:spPr>
        <p:txBody>
          <a:bodyPr/>
          <a:lstStyle/>
          <a:p>
            <a:r>
              <a:rPr lang="en-US" sz="3200">
                <a:latin typeface="Ubuntu"/>
                <a:ea typeface="Verdana"/>
              </a:rPr>
              <a:t>Sources of further information to support teaching and</a:t>
            </a:r>
            <a:r>
              <a:rPr lang="en-US" sz="3200">
                <a:solidFill>
                  <a:srgbClr val="15518B"/>
                </a:solidFill>
                <a:latin typeface="Ubuntu"/>
                <a:ea typeface="Verdana"/>
              </a:rPr>
              <a:t> </a:t>
            </a:r>
            <a:r>
              <a:rPr lang="en-US" sz="3200">
                <a:latin typeface="Ubuntu"/>
                <a:ea typeface="Verdana"/>
              </a:rPr>
              <a:t>learning </a:t>
            </a:r>
            <a:endParaRPr lang="en-US">
              <a:latin typeface="Ubuntu"/>
              <a:ea typeface="Verdana"/>
            </a:endParaRPr>
          </a:p>
        </p:txBody>
      </p:sp>
      <p:sp>
        <p:nvSpPr>
          <p:cNvPr id="3" name="TextBox 2">
            <a:extLst>
              <a:ext uri="{FF2B5EF4-FFF2-40B4-BE49-F238E27FC236}">
                <a16:creationId xmlns:a16="http://schemas.microsoft.com/office/drawing/2014/main" id="{F96BF9BF-BDE9-B57E-089B-0D451A33572B}"/>
              </a:ext>
            </a:extLst>
          </p:cNvPr>
          <p:cNvSpPr txBox="1"/>
          <p:nvPr/>
        </p:nvSpPr>
        <p:spPr>
          <a:xfrm>
            <a:off x="143803" y="1531816"/>
            <a:ext cx="10525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chemeClr val="bg1"/>
                </a:solidFill>
                <a:latin typeface="Ubuntu"/>
                <a:hlinkClick r:id="rId2">
                  <a:extLst>
                    <a:ext uri="{A12FA001-AC4F-418D-AE19-62706E023703}">
                      <ahyp:hlinkClr xmlns:ahyp="http://schemas.microsoft.com/office/drawing/2018/hyperlinkcolor" val="tx"/>
                    </a:ext>
                  </a:extLst>
                </a:hlinkClick>
              </a:rPr>
              <a:t>Sleep hygiene in children and young people | Great Ormond Street Hospital (gosh.nhs.uk)</a:t>
            </a:r>
            <a:endParaRPr lang="en-US">
              <a:solidFill>
                <a:schemeClr val="bg1"/>
              </a:solidFill>
              <a:latin typeface="Ubuntu"/>
              <a:hlinkClick r:id="rId2">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9B666BA6-8E1B-A4F0-FBBC-1DC7D93B52B3}"/>
              </a:ext>
            </a:extLst>
          </p:cNvPr>
          <p:cNvSpPr txBox="1"/>
          <p:nvPr/>
        </p:nvSpPr>
        <p:spPr>
          <a:xfrm>
            <a:off x="143803" y="2078892"/>
            <a:ext cx="11308080"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bg1"/>
                </a:solidFill>
                <a:latin typeface="Ubuntu"/>
                <a:cs typeface="Segoe UI"/>
                <a:hlinkClick r:id="rId3">
                  <a:extLst>
                    <a:ext uri="{A12FA001-AC4F-418D-AE19-62706E023703}">
                      <ahyp:hlinkClr xmlns:ahyp="http://schemas.microsoft.com/office/drawing/2018/hyperlinkcolor" val="tx"/>
                    </a:ext>
                  </a:extLst>
                </a:hlinkClick>
              </a:rPr>
              <a:t>Taking Sleep Seriously: Sleep and our mental health | Mental Health </a:t>
            </a:r>
            <a:r>
              <a:rPr lang="en-US" u="sng" dirty="0">
                <a:solidFill>
                  <a:schemeClr val="bg1"/>
                </a:solidFill>
                <a:latin typeface="Ubuntu"/>
                <a:hlinkClick r:id="rId3">
                  <a:extLst>
                    <a:ext uri="{A12FA001-AC4F-418D-AE19-62706E023703}">
                      <ahyp:hlinkClr xmlns:ahyp="http://schemas.microsoft.com/office/drawing/2018/hyperlinkcolor" val="tx"/>
                    </a:ext>
                  </a:extLst>
                </a:hlinkClick>
              </a:rPr>
              <a:t>Foundation</a:t>
            </a:r>
            <a:endParaRPr lang="en-US" dirty="0">
              <a:solidFill>
                <a:schemeClr val="bg1"/>
              </a:solidFill>
              <a:latin typeface="Ubuntu"/>
            </a:endParaRPr>
          </a:p>
          <a:p>
            <a:endParaRPr lang="en-US" dirty="0">
              <a:solidFill>
                <a:schemeClr val="bg1"/>
              </a:solidFill>
              <a:latin typeface="Ubuntu"/>
            </a:endParaRPr>
          </a:p>
          <a:p>
            <a:r>
              <a:rPr lang="en-US" u="sng" dirty="0">
                <a:solidFill>
                  <a:schemeClr val="bg1"/>
                </a:solidFill>
                <a:latin typeface="Ubuntu"/>
                <a:hlinkClick r:id="rId4">
                  <a:extLst>
                    <a:ext uri="{A12FA001-AC4F-418D-AE19-62706E023703}">
                      <ahyp:hlinkClr xmlns:ahyp="http://schemas.microsoft.com/office/drawing/2018/hyperlinkcolor" val="tx"/>
                    </a:ext>
                  </a:extLst>
                </a:hlinkClick>
              </a:rPr>
              <a:t>Children’s Sleep eBook - The Sleep Charity</a:t>
            </a:r>
            <a:endParaRPr lang="en-US" u="sng" dirty="0">
              <a:solidFill>
                <a:schemeClr val="bg1"/>
              </a:solidFill>
              <a:latin typeface="Ubuntu"/>
            </a:endParaRPr>
          </a:p>
          <a:p>
            <a:endParaRPr lang="en-US" u="sng" dirty="0">
              <a:solidFill>
                <a:schemeClr val="bg1"/>
              </a:solidFill>
              <a:latin typeface="Ubuntu"/>
            </a:endParaRPr>
          </a:p>
          <a:p>
            <a:r>
              <a:rPr lang="en-US" u="sng" dirty="0">
                <a:solidFill>
                  <a:schemeClr val="bg1"/>
                </a:solidFill>
                <a:latin typeface="Ubuntu"/>
                <a:hlinkClick r:id="rId5">
                  <a:extLst>
                    <a:ext uri="{A12FA001-AC4F-418D-AE19-62706E023703}">
                      <ahyp:hlinkClr xmlns:ahyp="http://schemas.microsoft.com/office/drawing/2018/hyperlinkcolor" val="tx"/>
                    </a:ext>
                  </a:extLst>
                </a:hlinkClick>
              </a:rPr>
              <a:t>Children - The Sleep Charity</a:t>
            </a:r>
            <a:endParaRPr lang="en-US" u="sng" dirty="0">
              <a:solidFill>
                <a:schemeClr val="bg1"/>
              </a:solidFill>
              <a:latin typeface="Ubuntu"/>
            </a:endParaRPr>
          </a:p>
          <a:p>
            <a:endParaRPr lang="en-US" u="sng" dirty="0">
              <a:solidFill>
                <a:schemeClr val="bg1"/>
              </a:solidFill>
              <a:latin typeface="Ubuntu"/>
            </a:endParaRPr>
          </a:p>
          <a:p>
            <a:r>
              <a:rPr lang="en-US" u="sng" dirty="0">
                <a:solidFill>
                  <a:schemeClr val="bg1"/>
                </a:solidFill>
                <a:latin typeface="Ubuntu"/>
                <a:hlinkClick r:id="rId6">
                  <a:extLst>
                    <a:ext uri="{A12FA001-AC4F-418D-AE19-62706E023703}">
                      <ahyp:hlinkClr xmlns:ahyp="http://schemas.microsoft.com/office/drawing/2018/hyperlinkcolor" val="tx"/>
                    </a:ext>
                  </a:extLst>
                </a:hlinkClick>
              </a:rPr>
              <a:t>Schools - Teen Sleep Hub</a:t>
            </a:r>
            <a:r>
              <a:rPr lang="en-US" dirty="0">
                <a:solidFill>
                  <a:schemeClr val="bg1"/>
                </a:solidFill>
                <a:latin typeface="Ubuntu"/>
              </a:rPr>
              <a:t> </a:t>
            </a:r>
          </a:p>
          <a:p>
            <a:endParaRPr lang="en-US" dirty="0">
              <a:solidFill>
                <a:schemeClr val="bg1"/>
              </a:solidFill>
              <a:latin typeface="Ubuntu"/>
            </a:endParaRPr>
          </a:p>
          <a:p>
            <a:r>
              <a:rPr lang="en-US" u="sng" dirty="0">
                <a:solidFill>
                  <a:schemeClr val="bg1"/>
                </a:solidFill>
                <a:latin typeface="Ubuntu"/>
                <a:hlinkClick r:id="rId7">
                  <a:extLst>
                    <a:ext uri="{A12FA001-AC4F-418D-AE19-62706E023703}">
                      <ahyp:hlinkClr xmlns:ahyp="http://schemas.microsoft.com/office/drawing/2018/hyperlinkcolor" val="tx"/>
                    </a:ext>
                  </a:extLst>
                </a:hlinkClick>
              </a:rPr>
              <a:t>Part 2: Sleep, loneliness and health behaviours - NHS England Digital</a:t>
            </a:r>
            <a:endParaRPr lang="en-US" u="sng" dirty="0">
              <a:solidFill>
                <a:schemeClr val="bg1"/>
              </a:solidFill>
              <a:latin typeface="Ubuntu"/>
            </a:endParaRPr>
          </a:p>
          <a:p>
            <a:endParaRPr lang="en-US" u="sng" dirty="0">
              <a:solidFill>
                <a:schemeClr val="bg1"/>
              </a:solidFill>
              <a:latin typeface="Ubuntu"/>
            </a:endParaRPr>
          </a:p>
          <a:p>
            <a:r>
              <a:rPr lang="en-US" u="sng" dirty="0">
                <a:solidFill>
                  <a:schemeClr val="bg1"/>
                </a:solidFill>
                <a:latin typeface="Ubuntu"/>
                <a:hlinkClick r:id="rId8">
                  <a:extLst>
                    <a:ext uri="{A12FA001-AC4F-418D-AE19-62706E023703}">
                      <ahyp:hlinkClr xmlns:ahyp="http://schemas.microsoft.com/office/drawing/2018/hyperlinkcolor" val="tx"/>
                    </a:ext>
                  </a:extLst>
                </a:hlinkClick>
              </a:rPr>
              <a:t>Information for 11-18 year olds on sleep and mental health - Mind</a:t>
            </a:r>
            <a:endParaRPr lang="en-US" u="sng" dirty="0">
              <a:solidFill>
                <a:schemeClr val="bg1"/>
              </a:solidFill>
              <a:latin typeface="Ubuntu"/>
            </a:endParaRPr>
          </a:p>
          <a:p>
            <a:endParaRPr lang="en-US" u="sng" dirty="0">
              <a:solidFill>
                <a:schemeClr val="bg1"/>
              </a:solidFill>
              <a:latin typeface="Ubuntu"/>
            </a:endParaRPr>
          </a:p>
          <a:p>
            <a:r>
              <a:rPr lang="en-US" dirty="0">
                <a:solidFill>
                  <a:srgbClr val="FBFFFD"/>
                </a:solidFill>
                <a:latin typeface="Ubuntu"/>
                <a:ea typeface="+mn-lt"/>
                <a:cs typeface="+mn-lt"/>
                <a:hlinkClick r:id="rId9">
                  <a:extLst>
                    <a:ext uri="{A12FA001-AC4F-418D-AE19-62706E023703}">
                      <ahyp:hlinkClr xmlns:ahyp="http://schemas.microsoft.com/office/drawing/2018/hyperlinkcolor" val="tx"/>
                    </a:ext>
                  </a:extLst>
                </a:hlinkClick>
              </a:rPr>
              <a:t>https://www.sleepsociety.org.uk/</a:t>
            </a:r>
            <a:endParaRPr lang="en-US" dirty="0">
              <a:solidFill>
                <a:srgbClr val="FBFFFD"/>
              </a:solidFill>
              <a:latin typeface="Ubuntu"/>
              <a:hlinkClick r:id="" action="ppaction://noaction">
                <a:extLst>
                  <a:ext uri="{A12FA001-AC4F-418D-AE19-62706E023703}">
                    <ahyp:hlinkClr xmlns:ahyp="http://schemas.microsoft.com/office/drawing/2018/hyperlinkcolor" val="tx"/>
                  </a:ext>
                </a:extLst>
              </a:hlinkClick>
            </a:endParaRPr>
          </a:p>
          <a:p>
            <a:endParaRPr lang="en-US" dirty="0">
              <a:solidFill>
                <a:srgbClr val="FBFFFD"/>
              </a:solidFill>
              <a:latin typeface="Ubuntu"/>
              <a:ea typeface="Calibri"/>
              <a:cs typeface="Calibri"/>
            </a:endParaRPr>
          </a:p>
          <a:p>
            <a:r>
              <a:rPr lang="en-US" dirty="0">
                <a:solidFill>
                  <a:srgbClr val="FBFFFD"/>
                </a:solidFill>
                <a:latin typeface="Ubuntu"/>
                <a:ea typeface="+mn-lt"/>
                <a:cs typeface="+mn-lt"/>
                <a:hlinkClick r:id="rId10">
                  <a:extLst>
                    <a:ext uri="{A12FA001-AC4F-418D-AE19-62706E023703}">
                      <ahyp:hlinkClr xmlns:ahyp="http://schemas.microsoft.com/office/drawing/2018/hyperlinkcolor" val="tx"/>
                    </a:ext>
                  </a:extLst>
                </a:hlinkClick>
              </a:rPr>
              <a:t>Sleep and tiredness - NHS</a:t>
            </a:r>
            <a:endParaRPr lang="en-US" dirty="0">
              <a:latin typeface="Ubuntu"/>
              <a:hlinkClick r:id="rId10">
                <a:extLst>
                  <a:ext uri="{A12FA001-AC4F-418D-AE19-62706E023703}">
                    <ahyp:hlinkClr xmlns:ahyp="http://schemas.microsoft.com/office/drawing/2018/hyperlinkcolor" val="tx"/>
                  </a:ext>
                </a:extLst>
              </a:hlinkClick>
            </a:endParaRPr>
          </a:p>
          <a:p>
            <a:endParaRPr lang="en-US">
              <a:solidFill>
                <a:schemeClr val="bg1"/>
              </a:solidFill>
              <a:latin typeface="Ubuntu"/>
              <a:ea typeface="Calibri"/>
              <a:cs typeface="Calibri"/>
            </a:endParaRPr>
          </a:p>
          <a:p>
            <a:endParaRPr lang="en-US">
              <a:solidFill>
                <a:schemeClr val="bg1"/>
              </a:solidFill>
              <a:latin typeface="Ubuntu"/>
              <a:ea typeface="Calibri"/>
              <a:cs typeface="Calibri"/>
            </a:endParaRPr>
          </a:p>
          <a:p>
            <a:endParaRPr lang="en-US" sz="1200" u="sng">
              <a:solidFill>
                <a:schemeClr val="bg1"/>
              </a:solidFill>
              <a:latin typeface="Aptos"/>
            </a:endParaRPr>
          </a:p>
          <a:p>
            <a:endParaRPr lang="en-US" sz="1200" u="sng">
              <a:solidFill>
                <a:schemeClr val="bg1"/>
              </a:solidFill>
              <a:latin typeface="Aptos"/>
            </a:endParaRPr>
          </a:p>
        </p:txBody>
      </p:sp>
    </p:spTree>
    <p:extLst>
      <p:ext uri="{BB962C8B-B14F-4D97-AF65-F5344CB8AC3E}">
        <p14:creationId xmlns:p14="http://schemas.microsoft.com/office/powerpoint/2010/main" val="349763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B9350DD3-66FC-879E-3806-21A94DC2B6CB}"/>
              </a:ext>
            </a:extLst>
          </p:cNvPr>
          <p:cNvSpPr txBox="1">
            <a:spLocks/>
          </p:cNvSpPr>
          <p:nvPr/>
        </p:nvSpPr>
        <p:spPr>
          <a:xfrm>
            <a:off x="304876" y="1042812"/>
            <a:ext cx="4432300" cy="66992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Introduction</a:t>
            </a:r>
          </a:p>
        </p:txBody>
      </p:sp>
      <p:sp>
        <p:nvSpPr>
          <p:cNvPr id="5" name="Text Placeholder 4">
            <a:extLst>
              <a:ext uri="{FF2B5EF4-FFF2-40B4-BE49-F238E27FC236}">
                <a16:creationId xmlns:a16="http://schemas.microsoft.com/office/drawing/2014/main" id="{71D670CB-CD13-B363-68D8-F330707B659C}"/>
              </a:ext>
            </a:extLst>
          </p:cNvPr>
          <p:cNvSpPr txBox="1">
            <a:spLocks/>
          </p:cNvSpPr>
          <p:nvPr/>
        </p:nvSpPr>
        <p:spPr>
          <a:xfrm>
            <a:off x="145418" y="2370533"/>
            <a:ext cx="11661090" cy="881862"/>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atin typeface="Ubuntu"/>
                <a:ea typeface="Calibri" panose="020F0502020204030204"/>
                <a:cs typeface="Calibri"/>
              </a:rPr>
              <a:t>This toolkit has been co-constructed with t</a:t>
            </a:r>
            <a:r>
              <a:rPr lang="en-US">
                <a:solidFill>
                  <a:schemeClr val="tx2"/>
                </a:solidFill>
                <a:latin typeface="Ubuntu"/>
                <a:ea typeface="Calibri" panose="020F0502020204030204"/>
                <a:cs typeface="Calibri"/>
              </a:rPr>
              <a:t>eachers for use with both primary and secondary learners. It should be used flexibly and can be adapted to meet the identified needs of your learner(s) wi</a:t>
            </a:r>
            <a:r>
              <a:rPr lang="en-US">
                <a:latin typeface="Ubuntu"/>
                <a:ea typeface="Calibri" panose="020F0502020204030204"/>
                <a:cs typeface="Calibri"/>
              </a:rPr>
              <a:t>thin the context of your school. The toolkit has been developed following the principles of curriculum design. </a:t>
            </a:r>
            <a:r>
              <a:rPr lang="en-US">
                <a:solidFill>
                  <a:srgbClr val="18518A"/>
                </a:solidFill>
                <a:latin typeface="Ubuntu"/>
              </a:rPr>
              <a:t>Further information is available here</a:t>
            </a:r>
            <a:r>
              <a:rPr lang="en-US">
                <a:solidFill>
                  <a:srgbClr val="002060"/>
                </a:solidFill>
                <a:latin typeface="Ubuntu"/>
              </a:rPr>
              <a:t> </a:t>
            </a:r>
            <a:r>
              <a:rPr lang="en-US" u="sng">
                <a:solidFill>
                  <a:srgbClr val="002060"/>
                </a:solidFill>
                <a:latin typeface="Ubuntu"/>
                <a:hlinkClick r:id="rId2">
                  <a:extLst>
                    <a:ext uri="{A12FA001-AC4F-418D-AE19-62706E023703}">
                      <ahyp:hlinkClr xmlns:ahyp="http://schemas.microsoft.com/office/drawing/2018/hyperlinkcolor" val="tx"/>
                    </a:ext>
                  </a:extLst>
                </a:hlinkClick>
              </a:rPr>
              <a:t>Designing your curriculum - Hwb (gov.wales)</a:t>
            </a:r>
            <a:r>
              <a:rPr lang="en-US">
                <a:solidFill>
                  <a:srgbClr val="002060"/>
                </a:solidFill>
                <a:latin typeface="Ubuntu"/>
              </a:rPr>
              <a:t>.</a:t>
            </a:r>
            <a:endParaRPr lang="en-US">
              <a:solidFill>
                <a:srgbClr val="002060"/>
              </a:solidFill>
            </a:endParaRPr>
          </a:p>
        </p:txBody>
      </p:sp>
      <p:sp>
        <p:nvSpPr>
          <p:cNvPr id="10" name="TextBox 9">
            <a:extLst>
              <a:ext uri="{FF2B5EF4-FFF2-40B4-BE49-F238E27FC236}">
                <a16:creationId xmlns:a16="http://schemas.microsoft.com/office/drawing/2014/main" id="{F4A848D9-2537-ACE9-4455-BD5B7C0916A4}"/>
              </a:ext>
            </a:extLst>
          </p:cNvPr>
          <p:cNvSpPr txBox="1"/>
          <p:nvPr/>
        </p:nvSpPr>
        <p:spPr>
          <a:xfrm>
            <a:off x="140677" y="3071447"/>
            <a:ext cx="1189892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solidFill>
                  <a:srgbClr val="285087"/>
                </a:solidFill>
                <a:latin typeface="Ubuntu"/>
                <a:cs typeface="Segoe UI"/>
              </a:rPr>
              <a:t>This toolkit focuses on health promoting behaviours: the importance of sleep, as a key theme within the Health and Well-being Area of Learning and Experience. Teaching and learning about why sleep is a health promoting behaviour should link to all statements of what matters within the Health and Well-being AoLE, where possible. In particular, </a:t>
            </a:r>
            <a:r>
              <a:rPr lang="en-GB" sz="1400" b="1">
                <a:solidFill>
                  <a:srgbClr val="285087"/>
                </a:solidFill>
                <a:latin typeface="Ubuntu"/>
                <a:cs typeface="Segoe UI"/>
              </a:rPr>
              <a:t>Developing physical health and well-being has lifelong benefits</a:t>
            </a:r>
            <a:r>
              <a:rPr lang="en-GB" sz="1400">
                <a:solidFill>
                  <a:srgbClr val="285087"/>
                </a:solidFill>
                <a:latin typeface="Ubuntu"/>
                <a:cs typeface="Segoe UI"/>
              </a:rPr>
              <a:t> and </a:t>
            </a:r>
            <a:r>
              <a:rPr lang="en-GB" sz="1400" b="1">
                <a:solidFill>
                  <a:srgbClr val="285087"/>
                </a:solidFill>
                <a:latin typeface="Ubuntu"/>
                <a:cs typeface="Segoe UI"/>
              </a:rPr>
              <a:t>Our decision-making impacts on the quality of our lives and the lives of others.</a:t>
            </a:r>
            <a:r>
              <a:rPr lang="en-GB" sz="1400">
                <a:solidFill>
                  <a:srgbClr val="285087"/>
                </a:solidFill>
                <a:latin typeface="Ubuntu"/>
                <a:cs typeface="Segoe UI"/>
              </a:rPr>
              <a:t> </a:t>
            </a:r>
            <a:r>
              <a:rPr lang="en-US" sz="1400">
                <a:latin typeface="Ubuntu"/>
                <a:cs typeface="Segoe UI"/>
              </a:rPr>
              <a:t>​</a:t>
            </a:r>
          </a:p>
          <a:p>
            <a:r>
              <a:rPr lang="en-GB" sz="1400">
                <a:solidFill>
                  <a:srgbClr val="285087"/>
                </a:solidFill>
                <a:latin typeface="Ubuntu"/>
                <a:cs typeface="Segoe UI"/>
              </a:rPr>
              <a:t>This toolkit will support learners to understand what good sleep is, what influences the quality and quantity of sleep and why sleep is important for physical and emotional and mental wellbeing. It will also develop learners’ critical-thinking skills necessary to consider their decision-making. </a:t>
            </a:r>
          </a:p>
        </p:txBody>
      </p:sp>
      <p:sp>
        <p:nvSpPr>
          <p:cNvPr id="12" name="Text Placeholder 5">
            <a:extLst>
              <a:ext uri="{FF2B5EF4-FFF2-40B4-BE49-F238E27FC236}">
                <a16:creationId xmlns:a16="http://schemas.microsoft.com/office/drawing/2014/main" id="{D4F98E59-9487-D729-4130-EA727689FDB1}"/>
              </a:ext>
            </a:extLst>
          </p:cNvPr>
          <p:cNvSpPr txBox="1">
            <a:spLocks/>
          </p:cNvSpPr>
          <p:nvPr/>
        </p:nvSpPr>
        <p:spPr>
          <a:xfrm>
            <a:off x="231836" y="4458379"/>
            <a:ext cx="6123958" cy="2281935"/>
          </a:xfrm>
          <a:prstGeom prst="rect">
            <a:avLst/>
          </a:prstGeom>
          <a:solidFill>
            <a:schemeClr val="bg2"/>
          </a:solidFill>
          <a:ln w="28575">
            <a:solidFill>
              <a:srgbClr val="18518A"/>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latin typeface="Ubuntu"/>
                <a:ea typeface="Calibri" panose="020F0502020204030204"/>
                <a:cs typeface="Calibri"/>
              </a:rPr>
              <a:t>The toolkit explore</a:t>
            </a:r>
            <a:r>
              <a:rPr lang="en-US" dirty="0">
                <a:solidFill>
                  <a:srgbClr val="18518A"/>
                </a:solidFill>
                <a:latin typeface="Ubuntu"/>
                <a:ea typeface="Calibri" panose="020F0502020204030204"/>
                <a:cs typeface="Calibri"/>
              </a:rPr>
              <a:t>s health promoting </a:t>
            </a:r>
            <a:r>
              <a:rPr lang="en-GB" dirty="0">
                <a:solidFill>
                  <a:srgbClr val="18518A"/>
                </a:solidFill>
                <a:latin typeface="Ubuntu"/>
                <a:ea typeface="Calibri" panose="020F0502020204030204"/>
                <a:cs typeface="Calibri"/>
              </a:rPr>
              <a:t>behaviour</a:t>
            </a:r>
            <a:r>
              <a:rPr lang="en-US" dirty="0">
                <a:solidFill>
                  <a:srgbClr val="18518A"/>
                </a:solidFill>
                <a:latin typeface="Ubuntu"/>
                <a:ea typeface="Calibri" panose="020F0502020204030204"/>
                <a:cs typeface="Calibri"/>
              </a:rPr>
              <a:t>, specifically focusing on sleep. It includes:</a:t>
            </a:r>
            <a:endParaRPr lang="en-US" dirty="0">
              <a:solidFill>
                <a:srgbClr val="18518A"/>
              </a:solidFill>
            </a:endParaRPr>
          </a:p>
          <a:p>
            <a:pPr marL="457200" indent="-457200">
              <a:lnSpc>
                <a:spcPct val="100000"/>
              </a:lnSpc>
              <a:buFontTx/>
              <a:buAutoNum type="arabicPeriod"/>
            </a:pPr>
            <a:r>
              <a:rPr lang="en-US" dirty="0">
                <a:latin typeface="Ubuntu"/>
                <a:ea typeface="Calibri" panose="020F0502020204030204"/>
                <a:cs typeface="Calibri"/>
              </a:rPr>
              <a:t>Guidance which includes key messages for teachers and learners, learning concepts and suggested big questions. </a:t>
            </a:r>
          </a:p>
          <a:p>
            <a:pPr marL="457200" indent="-457200">
              <a:lnSpc>
                <a:spcPct val="100000"/>
              </a:lnSpc>
              <a:buFontTx/>
              <a:buAutoNum type="arabicPeriod"/>
            </a:pPr>
            <a:r>
              <a:rPr lang="en-US" dirty="0">
                <a:latin typeface="Ubuntu"/>
                <a:ea typeface="Calibri" panose="020F0502020204030204"/>
                <a:cs typeface="Calibri"/>
              </a:rPr>
              <a:t>Sleep Knowledge Banks for teachers containing key information about sleep and ways to promote better sleep and classroom activities that can be used as is or adapted to encompass broader themes within this topic depending on the needs of your learners. </a:t>
            </a:r>
          </a:p>
          <a:p>
            <a:endParaRPr lang="en-US">
              <a:ea typeface="Calibri" panose="020F0502020204030204"/>
              <a:cs typeface="Calibri"/>
            </a:endParaRPr>
          </a:p>
        </p:txBody>
      </p:sp>
      <p:sp>
        <p:nvSpPr>
          <p:cNvPr id="14" name="TextBox 13">
            <a:extLst>
              <a:ext uri="{FF2B5EF4-FFF2-40B4-BE49-F238E27FC236}">
                <a16:creationId xmlns:a16="http://schemas.microsoft.com/office/drawing/2014/main" id="{03EE6F21-C73C-777B-261E-BB8814C8B0F3}"/>
              </a:ext>
            </a:extLst>
          </p:cNvPr>
          <p:cNvSpPr txBox="1"/>
          <p:nvPr/>
        </p:nvSpPr>
        <p:spPr>
          <a:xfrm>
            <a:off x="6634364" y="4695442"/>
            <a:ext cx="5373429"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en-GB" sz="1400">
                <a:solidFill>
                  <a:srgbClr val="18518A"/>
                </a:solidFill>
                <a:latin typeface="Ubuntu"/>
              </a:rPr>
              <a:t>This resource focuses on how you might explore this health and well-being theme within your curriculum. This is best delivered as part of a whole school approach and your local health and well-being promoting school team can support you to embed whole school approaches according to your priority health and well-being needs. Whilst the role of schools and education is important, we recognise the themes you will be exploring will also have many influences outside the school's control. </a:t>
            </a:r>
          </a:p>
        </p:txBody>
      </p:sp>
    </p:spTree>
    <p:extLst>
      <p:ext uri="{BB962C8B-B14F-4D97-AF65-F5344CB8AC3E}">
        <p14:creationId xmlns:p14="http://schemas.microsoft.com/office/powerpoint/2010/main" val="120121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C679CEC6-2828-60C2-8648-72306B036157}"/>
              </a:ext>
            </a:extLst>
          </p:cNvPr>
          <p:cNvSpPr txBox="1">
            <a:spLocks/>
          </p:cNvSpPr>
          <p:nvPr/>
        </p:nvSpPr>
        <p:spPr>
          <a:xfrm>
            <a:off x="2346874" y="931506"/>
            <a:ext cx="5388764" cy="426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cs typeface="Calibri"/>
              </a:rPr>
              <a:t>How is this Toolkit organised?</a:t>
            </a:r>
            <a:endParaRPr lang="en-US" b="1" u="sng">
              <a:ea typeface="Calibri"/>
              <a:cs typeface="Calibri"/>
            </a:endParaRPr>
          </a:p>
        </p:txBody>
      </p:sp>
      <p:sp>
        <p:nvSpPr>
          <p:cNvPr id="5" name="Text Placeholder 4">
            <a:extLst>
              <a:ext uri="{FF2B5EF4-FFF2-40B4-BE49-F238E27FC236}">
                <a16:creationId xmlns:a16="http://schemas.microsoft.com/office/drawing/2014/main" id="{07CC9B8C-78C2-C36C-769F-5E6559E26CA7}"/>
              </a:ext>
            </a:extLst>
          </p:cNvPr>
          <p:cNvSpPr txBox="1">
            <a:spLocks/>
          </p:cNvSpPr>
          <p:nvPr/>
        </p:nvSpPr>
        <p:spPr>
          <a:xfrm>
            <a:off x="1814881" y="1595027"/>
            <a:ext cx="1985108" cy="301617"/>
          </a:xfrm>
          <a:prstGeom prst="rect">
            <a:avLst/>
          </a:prstGeom>
          <a:solidFill>
            <a:srgbClr val="18518A"/>
          </a:solidFill>
          <a:ln w="3810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solidFill>
                  <a:schemeClr val="bg1"/>
                </a:solidFill>
              </a:rPr>
              <a:t>Teacher Guidance</a:t>
            </a:r>
          </a:p>
        </p:txBody>
      </p:sp>
      <p:sp>
        <p:nvSpPr>
          <p:cNvPr id="7" name="Text Placeholder 5">
            <a:extLst>
              <a:ext uri="{FF2B5EF4-FFF2-40B4-BE49-F238E27FC236}">
                <a16:creationId xmlns:a16="http://schemas.microsoft.com/office/drawing/2014/main" id="{015CF076-D3FC-EC56-FA35-CC0B576F9DF2}"/>
              </a:ext>
            </a:extLst>
          </p:cNvPr>
          <p:cNvSpPr txBox="1">
            <a:spLocks/>
          </p:cNvSpPr>
          <p:nvPr/>
        </p:nvSpPr>
        <p:spPr>
          <a:xfrm>
            <a:off x="285786" y="2016029"/>
            <a:ext cx="5791200" cy="99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400"/>
              <a:t>Section One is designed to support classroom teachers to plan and prepare lessons. It includes:</a:t>
            </a:r>
            <a:endParaRPr lang="en-US" sz="1400">
              <a:ea typeface="Calibri" panose="020F0502020204030204"/>
              <a:cs typeface="Calibri"/>
            </a:endParaRPr>
          </a:p>
        </p:txBody>
      </p:sp>
      <p:sp>
        <p:nvSpPr>
          <p:cNvPr id="9" name="Text Placeholder 5">
            <a:extLst>
              <a:ext uri="{FF2B5EF4-FFF2-40B4-BE49-F238E27FC236}">
                <a16:creationId xmlns:a16="http://schemas.microsoft.com/office/drawing/2014/main" id="{B33F15E9-B44D-74B2-BA91-569FD0B53EE9}"/>
              </a:ext>
            </a:extLst>
          </p:cNvPr>
          <p:cNvSpPr txBox="1">
            <a:spLocks/>
          </p:cNvSpPr>
          <p:nvPr/>
        </p:nvSpPr>
        <p:spPr>
          <a:xfrm>
            <a:off x="285786" y="2589766"/>
            <a:ext cx="5791122" cy="3112925"/>
          </a:xfrm>
          <a:prstGeom prst="rect">
            <a:avLst/>
          </a:prstGeom>
          <a:ln>
            <a:noFill/>
          </a:ln>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10000"/>
              </a:lnSpc>
              <a:buFont typeface="Arial" panose="020B0604020202020204" pitchFamily="34" charset="0"/>
              <a:buChar char="•"/>
            </a:pPr>
            <a:r>
              <a:rPr lang="en-GB" b="1">
                <a:latin typeface="Ubuntu"/>
              </a:rPr>
              <a:t>Key messages for teachers </a:t>
            </a:r>
            <a:r>
              <a:rPr lang="en-GB">
                <a:latin typeface="Ubuntu"/>
              </a:rPr>
              <a:t>including why these messages are important.</a:t>
            </a:r>
          </a:p>
          <a:p>
            <a:pPr marL="171450" indent="-171450">
              <a:lnSpc>
                <a:spcPct val="110000"/>
              </a:lnSpc>
              <a:buFont typeface="Arial" panose="020B0604020202020204" pitchFamily="34" charset="0"/>
              <a:buChar char="•"/>
            </a:pPr>
            <a:r>
              <a:rPr lang="en-GB" b="1">
                <a:latin typeface="Ubuntu"/>
              </a:rPr>
              <a:t>Key messages for learners </a:t>
            </a:r>
            <a:r>
              <a:rPr lang="en-GB">
                <a:latin typeface="Ubuntu"/>
              </a:rPr>
              <a:t>including: </a:t>
            </a:r>
            <a:br>
              <a:rPr lang="en-GB"/>
            </a:br>
            <a:r>
              <a:rPr lang="en-GB" b="1">
                <a:solidFill>
                  <a:srgbClr val="18518A"/>
                </a:solidFill>
                <a:latin typeface="Ubuntu"/>
              </a:rPr>
              <a:t>- Understanding</a:t>
            </a:r>
            <a:r>
              <a:rPr lang="en-GB" b="1">
                <a:latin typeface="Ubuntu"/>
              </a:rPr>
              <a:t> </a:t>
            </a:r>
            <a:r>
              <a:rPr lang="en-GB">
                <a:latin typeface="Ubuntu"/>
              </a:rPr>
              <a:t>- What do we want learners to </a:t>
            </a:r>
            <a:r>
              <a:rPr lang="en-GB" u="sng">
                <a:latin typeface="Ubuntu"/>
              </a:rPr>
              <a:t>understand</a:t>
            </a:r>
            <a:r>
              <a:rPr lang="en-GB">
                <a:latin typeface="Ubuntu"/>
              </a:rPr>
              <a:t> and </a:t>
            </a:r>
            <a:r>
              <a:rPr lang="en-GB" u="sng">
                <a:latin typeface="Ubuntu"/>
              </a:rPr>
              <a:t>why</a:t>
            </a:r>
            <a:r>
              <a:rPr lang="en-GB">
                <a:latin typeface="Ubuntu"/>
              </a:rPr>
              <a:t>?</a:t>
            </a:r>
            <a:br>
              <a:rPr lang="en-GB"/>
            </a:br>
            <a:r>
              <a:rPr lang="en-GB" b="1">
                <a:solidFill>
                  <a:srgbClr val="18518A"/>
                </a:solidFill>
                <a:latin typeface="Ubuntu"/>
              </a:rPr>
              <a:t>- Skills</a:t>
            </a:r>
            <a:r>
              <a:rPr lang="en-GB" b="1">
                <a:latin typeface="Ubuntu"/>
              </a:rPr>
              <a:t> </a:t>
            </a:r>
            <a:r>
              <a:rPr lang="en-GB">
                <a:latin typeface="Ubuntu"/>
              </a:rPr>
              <a:t>- What do we want learners to be able to </a:t>
            </a:r>
            <a:r>
              <a:rPr lang="en-GB" u="sng">
                <a:latin typeface="Ubuntu"/>
              </a:rPr>
              <a:t>demonstrate</a:t>
            </a:r>
            <a:r>
              <a:rPr lang="en-GB">
                <a:latin typeface="Ubuntu"/>
              </a:rPr>
              <a:t>?</a:t>
            </a:r>
            <a:br>
              <a:rPr lang="en-GB"/>
            </a:br>
            <a:r>
              <a:rPr lang="en-GB" b="1">
                <a:solidFill>
                  <a:srgbClr val="18518A"/>
                </a:solidFill>
                <a:latin typeface="Ubuntu"/>
              </a:rPr>
              <a:t>- Values</a:t>
            </a:r>
            <a:r>
              <a:rPr lang="en-GB" b="1">
                <a:latin typeface="Ubuntu"/>
              </a:rPr>
              <a:t> </a:t>
            </a:r>
            <a:r>
              <a:rPr lang="en-GB">
                <a:latin typeface="Ubuntu"/>
              </a:rPr>
              <a:t>- How do these values </a:t>
            </a:r>
            <a:r>
              <a:rPr lang="en-GB" u="sng">
                <a:latin typeface="Ubuntu"/>
              </a:rPr>
              <a:t>contribute to realisation </a:t>
            </a:r>
            <a:r>
              <a:rPr lang="en-GB">
                <a:latin typeface="Ubuntu"/>
              </a:rPr>
              <a:t>of the four purposes? </a:t>
            </a:r>
            <a:endParaRPr lang="en-GB"/>
          </a:p>
          <a:p>
            <a:pPr marL="171450" indent="-171450">
              <a:lnSpc>
                <a:spcPct val="110000"/>
              </a:lnSpc>
              <a:buFont typeface="Arial" panose="020B0604020202020204" pitchFamily="34" charset="0"/>
              <a:buChar char="•"/>
            </a:pPr>
            <a:r>
              <a:rPr lang="en-GB" b="1">
                <a:latin typeface="Ubuntu"/>
              </a:rPr>
              <a:t>Theme specific knowledge</a:t>
            </a:r>
            <a:r>
              <a:rPr lang="en-GB">
                <a:latin typeface="Ubuntu"/>
              </a:rPr>
              <a:t>, information and context to support teacher planning.</a:t>
            </a:r>
          </a:p>
          <a:p>
            <a:pPr>
              <a:lnSpc>
                <a:spcPct val="110000"/>
              </a:lnSpc>
            </a:pPr>
            <a:r>
              <a:rPr lang="en-GB">
                <a:latin typeface="Ubuntu"/>
              </a:rPr>
              <a:t>Teachers should make themselves familiar with this guidance prior to planning for delivery</a:t>
            </a:r>
            <a:r>
              <a:rPr lang="en-GB" sz="1700">
                <a:latin typeface="Ubuntu"/>
              </a:rPr>
              <a:t>. </a:t>
            </a:r>
          </a:p>
          <a:p>
            <a:endParaRPr lang="en-US" sz="1200">
              <a:ea typeface="Calibri" panose="020F0502020204030204"/>
              <a:cs typeface="Calibri"/>
            </a:endParaRPr>
          </a:p>
          <a:p>
            <a:endParaRPr lang="en-US"/>
          </a:p>
        </p:txBody>
      </p:sp>
      <p:sp>
        <p:nvSpPr>
          <p:cNvPr id="11" name="Text Placeholder 4">
            <a:extLst>
              <a:ext uri="{FF2B5EF4-FFF2-40B4-BE49-F238E27FC236}">
                <a16:creationId xmlns:a16="http://schemas.microsoft.com/office/drawing/2014/main" id="{DBC02071-3F69-0843-0F13-27DA30AD6E21}"/>
              </a:ext>
            </a:extLst>
          </p:cNvPr>
          <p:cNvSpPr txBox="1">
            <a:spLocks/>
          </p:cNvSpPr>
          <p:nvPr/>
        </p:nvSpPr>
        <p:spPr>
          <a:xfrm>
            <a:off x="7918444" y="1595028"/>
            <a:ext cx="2291229" cy="301616"/>
          </a:xfrm>
          <a:prstGeom prst="rect">
            <a:avLst/>
          </a:prstGeom>
          <a:solidFill>
            <a:srgbClr val="18518A"/>
          </a:solidFill>
          <a:ln w="38100">
            <a:solidFill>
              <a:schemeClr val="bg1"/>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solidFill>
                  <a:schemeClr val="bg1"/>
                </a:solidFill>
                <a:latin typeface="Ubuntu"/>
              </a:rPr>
              <a:t> Resources</a:t>
            </a:r>
          </a:p>
        </p:txBody>
      </p:sp>
      <p:sp>
        <p:nvSpPr>
          <p:cNvPr id="13" name="Text Placeholder 2">
            <a:extLst>
              <a:ext uri="{FF2B5EF4-FFF2-40B4-BE49-F238E27FC236}">
                <a16:creationId xmlns:a16="http://schemas.microsoft.com/office/drawing/2014/main" id="{023C8D5A-5DD8-47CF-3528-21E317D5A9CD}"/>
              </a:ext>
            </a:extLst>
          </p:cNvPr>
          <p:cNvSpPr txBox="1">
            <a:spLocks/>
          </p:cNvSpPr>
          <p:nvPr/>
        </p:nvSpPr>
        <p:spPr>
          <a:xfrm>
            <a:off x="6557402" y="2320829"/>
            <a:ext cx="5634037" cy="18149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a:latin typeface="Ubuntu"/>
              </a:rPr>
              <a:t>The resources element of this toolkit comprises of two components:</a:t>
            </a:r>
            <a:endParaRPr lang="en-US"/>
          </a:p>
          <a:p>
            <a:pPr>
              <a:lnSpc>
                <a:spcPct val="100000"/>
              </a:lnSpc>
            </a:pPr>
            <a:endParaRPr lang="en-GB" sz="1400">
              <a:solidFill>
                <a:schemeClr val="tx2"/>
              </a:solidFill>
              <a:latin typeface="Ubuntu"/>
            </a:endParaRPr>
          </a:p>
          <a:p>
            <a:pPr>
              <a:lnSpc>
                <a:spcPct val="100000"/>
              </a:lnSpc>
            </a:pPr>
            <a:endParaRPr lang="en-GB" sz="1400">
              <a:solidFill>
                <a:schemeClr val="tx2"/>
              </a:solidFill>
              <a:latin typeface="Ubuntu"/>
            </a:endParaRPr>
          </a:p>
        </p:txBody>
      </p:sp>
      <p:sp>
        <p:nvSpPr>
          <p:cNvPr id="15" name="Text Placeholder 4">
            <a:extLst>
              <a:ext uri="{FF2B5EF4-FFF2-40B4-BE49-F238E27FC236}">
                <a16:creationId xmlns:a16="http://schemas.microsoft.com/office/drawing/2014/main" id="{75E68E2C-3987-6381-3E7F-2737C12801AF}"/>
              </a:ext>
            </a:extLst>
          </p:cNvPr>
          <p:cNvSpPr txBox="1">
            <a:spLocks/>
          </p:cNvSpPr>
          <p:nvPr/>
        </p:nvSpPr>
        <p:spPr>
          <a:xfrm>
            <a:off x="7747287" y="2937711"/>
            <a:ext cx="2667149" cy="301616"/>
          </a:xfrm>
          <a:prstGeom prst="rect">
            <a:avLst/>
          </a:prstGeom>
          <a:solidFill>
            <a:srgbClr val="18518A"/>
          </a:solidFill>
          <a:ln w="38100">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dirty="0">
                <a:solidFill>
                  <a:schemeClr val="bg1"/>
                </a:solidFill>
                <a:latin typeface="Ubuntu"/>
              </a:rPr>
              <a:t>Teacher Facing Resources</a:t>
            </a:r>
          </a:p>
        </p:txBody>
      </p:sp>
      <p:sp>
        <p:nvSpPr>
          <p:cNvPr id="17" name="TextBox 16">
            <a:extLst>
              <a:ext uri="{FF2B5EF4-FFF2-40B4-BE49-F238E27FC236}">
                <a16:creationId xmlns:a16="http://schemas.microsoft.com/office/drawing/2014/main" id="{83877767-E682-4EA0-B5BA-E4599F843B06}"/>
              </a:ext>
            </a:extLst>
          </p:cNvPr>
          <p:cNvSpPr txBox="1"/>
          <p:nvPr/>
        </p:nvSpPr>
        <p:spPr>
          <a:xfrm>
            <a:off x="6251639" y="3453318"/>
            <a:ext cx="5635000" cy="224676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b="1">
                <a:solidFill>
                  <a:srgbClr val="18518A"/>
                </a:solidFill>
                <a:effectLst/>
                <a:latin typeface="Ubuntu"/>
              </a:rPr>
              <a:t>Knowledge Banks </a:t>
            </a:r>
            <a:r>
              <a:rPr lang="en-GB" sz="1400">
                <a:solidFill>
                  <a:srgbClr val="18518A"/>
                </a:solidFill>
                <a:effectLst/>
                <a:latin typeface="Ubuntu"/>
              </a:rPr>
              <a:t>- provide the key information relating to </a:t>
            </a:r>
            <a:r>
              <a:rPr lang="en-GB" sz="1400">
                <a:solidFill>
                  <a:srgbClr val="18518A"/>
                </a:solidFill>
                <a:latin typeface="Ubuntu"/>
              </a:rPr>
              <a:t>the importance of sleep</a:t>
            </a:r>
            <a:r>
              <a:rPr lang="en-GB" sz="1400">
                <a:solidFill>
                  <a:srgbClr val="18518A"/>
                </a:solidFill>
                <a:effectLst/>
                <a:latin typeface="Ubuntu"/>
              </a:rPr>
              <a:t>. This will support learners' knowledge acquisition</a:t>
            </a:r>
            <a:r>
              <a:rPr lang="en-GB" sz="1400">
                <a:solidFill>
                  <a:srgbClr val="18518A"/>
                </a:solidFill>
                <a:latin typeface="Ubuntu"/>
              </a:rPr>
              <a:t> and teachers' knowledge/confidence in teaching this topic</a:t>
            </a:r>
            <a:r>
              <a:rPr lang="en-GB" sz="1400">
                <a:solidFill>
                  <a:srgbClr val="18518A"/>
                </a:solidFill>
                <a:effectLst/>
                <a:latin typeface="Ubuntu"/>
              </a:rPr>
              <a:t>. </a:t>
            </a:r>
            <a:endParaRPr lang="en-GB" sz="1400">
              <a:solidFill>
                <a:srgbClr val="000000"/>
              </a:solidFill>
              <a:latin typeface="Ubuntu"/>
            </a:endParaRPr>
          </a:p>
          <a:p>
            <a:pPr marL="285750" indent="-285750">
              <a:buFont typeface="Arial" panose="020B0604020202020204" pitchFamily="34" charset="0"/>
              <a:buChar char="•"/>
            </a:pPr>
            <a:endParaRPr lang="en-GB" sz="1400">
              <a:solidFill>
                <a:srgbClr val="18518A"/>
              </a:solidFill>
              <a:effectLst/>
              <a:latin typeface="Ubuntu" panose="020B0504030602030204" pitchFamily="34" charset="0"/>
            </a:endParaRPr>
          </a:p>
          <a:p>
            <a:pPr marL="285750" indent="-285750">
              <a:buFont typeface="Arial" panose="020B0604020202020204" pitchFamily="34" charset="0"/>
              <a:buChar char="•"/>
            </a:pPr>
            <a:endParaRPr lang="en-GB" sz="1400">
              <a:latin typeface="Ubuntu"/>
            </a:endParaRPr>
          </a:p>
          <a:p>
            <a:endParaRPr lang="en-GB" sz="1400">
              <a:solidFill>
                <a:srgbClr val="000000"/>
              </a:solidFill>
              <a:latin typeface="Ubuntu"/>
            </a:endParaRPr>
          </a:p>
          <a:p>
            <a:pPr marL="285750" indent="-285750">
              <a:buFont typeface="Arial" panose="020B0604020202020204" pitchFamily="34" charset="0"/>
              <a:buChar char="•"/>
            </a:pPr>
            <a:r>
              <a:rPr lang="en-GB" sz="1400" b="1">
                <a:solidFill>
                  <a:srgbClr val="18518A"/>
                </a:solidFill>
                <a:effectLst/>
                <a:latin typeface="Ubuntu"/>
              </a:rPr>
              <a:t>Activities to Support Understanding </a:t>
            </a:r>
            <a:r>
              <a:rPr lang="en-GB" sz="1400">
                <a:solidFill>
                  <a:srgbClr val="18518A"/>
                </a:solidFill>
                <a:effectLst/>
                <a:latin typeface="Ubuntu"/>
              </a:rPr>
              <a:t>– provide a hook to engage learners in thinking, discussion and deepening understanding.</a:t>
            </a:r>
          </a:p>
        </p:txBody>
      </p:sp>
      <p:sp>
        <p:nvSpPr>
          <p:cNvPr id="19" name="Text Placeholder 4">
            <a:extLst>
              <a:ext uri="{FF2B5EF4-FFF2-40B4-BE49-F238E27FC236}">
                <a16:creationId xmlns:a16="http://schemas.microsoft.com/office/drawing/2014/main" id="{633651C4-3F54-7720-FB8F-686AE783EBC3}"/>
              </a:ext>
            </a:extLst>
          </p:cNvPr>
          <p:cNvSpPr txBox="1">
            <a:spLocks/>
          </p:cNvSpPr>
          <p:nvPr/>
        </p:nvSpPr>
        <p:spPr>
          <a:xfrm>
            <a:off x="7735564" y="4574253"/>
            <a:ext cx="2667149" cy="301616"/>
          </a:xfrm>
          <a:prstGeom prst="rect">
            <a:avLst/>
          </a:prstGeom>
          <a:solidFill>
            <a:srgbClr val="18518A"/>
          </a:solidFill>
          <a:ln w="38100">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solidFill>
                  <a:schemeClr val="bg1"/>
                </a:solidFill>
              </a:rPr>
              <a:t>Learner Facing Resources</a:t>
            </a:r>
          </a:p>
        </p:txBody>
      </p:sp>
      <p:sp>
        <p:nvSpPr>
          <p:cNvPr id="21" name="Text Placeholder 5">
            <a:extLst>
              <a:ext uri="{FF2B5EF4-FFF2-40B4-BE49-F238E27FC236}">
                <a16:creationId xmlns:a16="http://schemas.microsoft.com/office/drawing/2014/main" id="{1C3FF99E-1235-5498-0F01-E3F90B65D68C}"/>
              </a:ext>
            </a:extLst>
          </p:cNvPr>
          <p:cNvSpPr txBox="1">
            <a:spLocks/>
          </p:cNvSpPr>
          <p:nvPr/>
        </p:nvSpPr>
        <p:spPr>
          <a:xfrm>
            <a:off x="289126" y="5862592"/>
            <a:ext cx="11609236" cy="880842"/>
          </a:xfrm>
          <a:prstGeom prst="rect">
            <a:avLst/>
          </a:prstGeom>
          <a:solidFill>
            <a:schemeClr val="bg2"/>
          </a:solidFill>
          <a:ln>
            <a:solidFill>
              <a:srgbClr val="18518A"/>
            </a:solidFill>
          </a:ln>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18518A"/>
                </a:solidFill>
                <a:effectLst/>
              </a:rPr>
              <a:t>Teachers should assess the prior knowledge and understanding of their learners when determining the most effective resources to support their progression. All resources are adaptable and editable, encouraging a 'pick and mix' approach. It's important to note that not every resource will be suitable for all learners, and we are not recommending ALL resources are used in tandem as this would result in duplication and reduce your ability to consider the broader context.</a:t>
            </a:r>
          </a:p>
        </p:txBody>
      </p:sp>
    </p:spTree>
    <p:extLst>
      <p:ext uri="{BB962C8B-B14F-4D97-AF65-F5344CB8AC3E}">
        <p14:creationId xmlns:p14="http://schemas.microsoft.com/office/powerpoint/2010/main" val="249905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7424907B-844D-A6B0-7581-284EB5090E16}"/>
              </a:ext>
            </a:extLst>
          </p:cNvPr>
          <p:cNvSpPr txBox="1">
            <a:spLocks/>
          </p:cNvSpPr>
          <p:nvPr/>
        </p:nvSpPr>
        <p:spPr>
          <a:xfrm>
            <a:off x="263467" y="1122199"/>
            <a:ext cx="2673834" cy="897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cs typeface="Calibri"/>
              </a:rPr>
              <a:t>Key Messages </a:t>
            </a:r>
            <a:br>
              <a:rPr lang="en-US" b="1">
                <a:cs typeface="Calibri"/>
              </a:rPr>
            </a:br>
            <a:r>
              <a:rPr lang="en-US" b="1">
                <a:cs typeface="Calibri"/>
              </a:rPr>
              <a:t>for Teachers</a:t>
            </a:r>
            <a:endParaRPr lang="en-US" b="1" u="sng">
              <a:ea typeface="Calibri"/>
              <a:cs typeface="Calibri"/>
            </a:endParaRPr>
          </a:p>
        </p:txBody>
      </p:sp>
      <p:sp>
        <p:nvSpPr>
          <p:cNvPr id="5" name="TextBox 4">
            <a:extLst>
              <a:ext uri="{FF2B5EF4-FFF2-40B4-BE49-F238E27FC236}">
                <a16:creationId xmlns:a16="http://schemas.microsoft.com/office/drawing/2014/main" id="{19D989C2-FA3E-6691-41A1-6E12AAB4648C}"/>
              </a:ext>
            </a:extLst>
          </p:cNvPr>
          <p:cNvSpPr txBox="1"/>
          <p:nvPr/>
        </p:nvSpPr>
        <p:spPr>
          <a:xfrm>
            <a:off x="261265" y="2570393"/>
            <a:ext cx="2425325" cy="600164"/>
          </a:xfrm>
          <a:prstGeom prst="rect">
            <a:avLst/>
          </a:prstGeom>
          <a:solidFill>
            <a:srgbClr val="DBEAF9"/>
          </a:solidFill>
          <a:ln w="28575">
            <a:noFill/>
          </a:ln>
        </p:spPr>
        <p:txBody>
          <a:bodyPr wrap="square" lIns="91440" tIns="45720" rIns="91440" bIns="45720" anchor="t">
            <a:spAutoFit/>
          </a:bodyPr>
          <a:lstStyle/>
          <a:p>
            <a:r>
              <a:rPr lang="en-US" sz="1100">
                <a:solidFill>
                  <a:srgbClr val="18518A"/>
                </a:solidFill>
                <a:latin typeface="Ubuntu"/>
                <a:ea typeface="Calibri"/>
                <a:cs typeface="Calibri"/>
              </a:rPr>
              <a:t>Prior to planning for curriculum delivery, </a:t>
            </a:r>
            <a:r>
              <a:rPr lang="en-US" sz="1100" b="1">
                <a:solidFill>
                  <a:srgbClr val="18518A"/>
                </a:solidFill>
                <a:latin typeface="Ubuntu"/>
                <a:ea typeface="Calibri"/>
                <a:cs typeface="Calibri"/>
              </a:rPr>
              <a:t>teachers will need to know these key messages.</a:t>
            </a:r>
            <a:endParaRPr lang="en-US" sz="1200" b="1">
              <a:solidFill>
                <a:srgbClr val="18518A"/>
              </a:solidFill>
              <a:latin typeface="Ubuntu" panose="020B0504030602030204" pitchFamily="34" charset="0"/>
            </a:endParaRPr>
          </a:p>
        </p:txBody>
      </p:sp>
      <p:graphicFrame>
        <p:nvGraphicFramePr>
          <p:cNvPr id="7" name="Table 6">
            <a:extLst>
              <a:ext uri="{FF2B5EF4-FFF2-40B4-BE49-F238E27FC236}">
                <a16:creationId xmlns:a16="http://schemas.microsoft.com/office/drawing/2014/main" id="{64784F43-498F-F961-7BBC-0EEED5E6D247}"/>
              </a:ext>
            </a:extLst>
          </p:cNvPr>
          <p:cNvGraphicFramePr>
            <a:graphicFrameLocks noGrp="1"/>
          </p:cNvGraphicFramePr>
          <p:nvPr>
            <p:extLst>
              <p:ext uri="{D42A27DB-BD31-4B8C-83A1-F6EECF244321}">
                <p14:modId xmlns:p14="http://schemas.microsoft.com/office/powerpoint/2010/main" val="2956312803"/>
              </p:ext>
            </p:extLst>
          </p:nvPr>
        </p:nvGraphicFramePr>
        <p:xfrm>
          <a:off x="3417454" y="219363"/>
          <a:ext cx="8128000" cy="6229671"/>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4257803169"/>
                    </a:ext>
                  </a:extLst>
                </a:gridCol>
              </a:tblGrid>
              <a:tr h="682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effectLst/>
                          <a:latin typeface="Ubuntu"/>
                        </a:rPr>
                        <a:t>Key Sleep Messages</a:t>
                      </a:r>
                      <a:endParaRPr lang="en-GB" sz="1600" dirty="0">
                        <a:solidFill>
                          <a:schemeClr val="bg1"/>
                        </a:solidFill>
                        <a:latin typeface="Ubuntu"/>
                      </a:endParaRPr>
                    </a:p>
                  </a:txBody>
                  <a:tcPr anchor="ctr">
                    <a:solidFill>
                      <a:srgbClr val="18518A"/>
                    </a:solidFill>
                  </a:tcPr>
                </a:tc>
                <a:extLst>
                  <a:ext uri="{0D108BD9-81ED-4DB2-BD59-A6C34878D82A}">
                    <a16:rowId xmlns:a16="http://schemas.microsoft.com/office/drawing/2014/main" val="553422046"/>
                  </a:ext>
                </a:extLst>
              </a:tr>
              <a:tr h="5546911">
                <a:tc>
                  <a:txBody>
                    <a:bodyPr/>
                    <a:lstStyle/>
                    <a:p>
                      <a:pPr lvl="0" algn="l">
                        <a:lnSpc>
                          <a:spcPct val="100000"/>
                        </a:lnSpc>
                        <a:spcBef>
                          <a:spcPts val="0"/>
                        </a:spcBef>
                        <a:spcAft>
                          <a:spcPts val="0"/>
                        </a:spcAft>
                        <a:buNone/>
                      </a:pPr>
                      <a:r>
                        <a:rPr lang="en-US" sz="1400" b="1" i="0" u="none" strike="noStrike" noProof="0" dirty="0">
                          <a:solidFill>
                            <a:schemeClr val="tx1"/>
                          </a:solidFill>
                          <a:latin typeface="Ubuntu"/>
                        </a:rPr>
                        <a:t>Why we need to have good quality sleep </a:t>
                      </a:r>
                      <a:r>
                        <a:rPr lang="en-US" sz="1400" b="0" i="0" u="none" strike="noStrike" noProof="0" dirty="0">
                          <a:solidFill>
                            <a:schemeClr val="tx1"/>
                          </a:solidFill>
                          <a:latin typeface="Ubuntu"/>
                        </a:rPr>
                        <a:t> </a:t>
                      </a:r>
                      <a:endParaRPr lang="en-US" sz="140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Getting enough good quality sleep is essential for children and young people’s bodies and minds to function throughout the day. It is an essential aspect of an individual's 24-hour day, alongside participating in recommended levels of physical activity and limiting sedentary </a:t>
                      </a:r>
                      <a:r>
                        <a:rPr lang="en-US" sz="1400" b="0" i="0" u="none" strike="noStrike" noProof="0" err="1">
                          <a:solidFill>
                            <a:schemeClr val="tx1"/>
                          </a:solidFill>
                          <a:latin typeface="Ubuntu"/>
                        </a:rPr>
                        <a:t>behaviour</a:t>
                      </a:r>
                      <a:r>
                        <a:rPr lang="en-US" sz="1400" b="0" i="0" u="none" strike="noStrike" noProof="0" dirty="0">
                          <a:solidFill>
                            <a:schemeClr val="tx1"/>
                          </a:solidFill>
                          <a:latin typeface="Ubuntu"/>
                        </a:rPr>
                        <a:t>.  </a:t>
                      </a:r>
                      <a:endParaRPr lang="en-US" sz="140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 Sleep quality is about how well you sleep - not just how long. Good sleep is deep, restful and not interrupted too often. </a:t>
                      </a:r>
                      <a:endParaRPr lang="en-US" sz="140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Insufficient and or poor-quality sleep is associated with lower academic attainment, lower attendance and reduced cognitive performance amongst learners.  </a:t>
                      </a:r>
                      <a:endParaRPr lang="en-US" sz="140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Identifying and managing the factors that influence sleep is essential for improving sleep quality, quantity and overall health.   </a:t>
                      </a:r>
                      <a:endParaRPr lang="en-US" sz="1400" dirty="0">
                        <a:solidFill>
                          <a:schemeClr val="tx1"/>
                        </a:solidFill>
                        <a:latin typeface="Ubuntu"/>
                      </a:endParaRPr>
                    </a:p>
                    <a:p>
                      <a:pPr lvl="0" indent="0" algn="l">
                        <a:lnSpc>
                          <a:spcPct val="100000"/>
                        </a:lnSpc>
                        <a:spcBef>
                          <a:spcPts val="0"/>
                        </a:spcBef>
                        <a:spcAft>
                          <a:spcPts val="0"/>
                        </a:spcAft>
                        <a:buNone/>
                      </a:pPr>
                      <a:r>
                        <a:rPr lang="en-US" sz="1400" b="1" i="0" u="none" strike="noStrike" noProof="0" dirty="0">
                          <a:solidFill>
                            <a:schemeClr val="tx1"/>
                          </a:solidFill>
                          <a:latin typeface="Ubuntu"/>
                        </a:rPr>
                        <a:t>Sleep benefits</a:t>
                      </a:r>
                      <a:r>
                        <a:rPr lang="en-US" sz="1400" b="0" i="0" u="none" strike="noStrike" noProof="0" dirty="0">
                          <a:solidFill>
                            <a:schemeClr val="tx1"/>
                          </a:solidFill>
                          <a:latin typeface="Ubuntu"/>
                        </a:rPr>
                        <a:t> </a:t>
                      </a:r>
                      <a:endParaRPr lang="en-US" sz="140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Sleep protects against physical health problems, such as infections and mental health problems, such as depression.   </a:t>
                      </a:r>
                      <a:endParaRPr lang="en-US" sz="140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Sleep is essential for good concentration and academic success. Getting enough sleep helps with memory, focus, learning and managing emotions - things that are important for doing well in school.</a:t>
                      </a:r>
                      <a:endParaRPr lang="en-US" sz="1400" dirty="0">
                        <a:solidFill>
                          <a:schemeClr val="tx1"/>
                        </a:solidFill>
                        <a:latin typeface="Ubuntu"/>
                      </a:endParaRPr>
                    </a:p>
                    <a:p>
                      <a:pPr lvl="0" indent="0" algn="l">
                        <a:lnSpc>
                          <a:spcPct val="100000"/>
                        </a:lnSpc>
                        <a:spcBef>
                          <a:spcPts val="0"/>
                        </a:spcBef>
                        <a:spcAft>
                          <a:spcPts val="0"/>
                        </a:spcAft>
                        <a:buNone/>
                      </a:pPr>
                      <a:r>
                        <a:rPr lang="en-US" sz="1400" b="1" i="0" u="none" strike="noStrike" noProof="0" dirty="0">
                          <a:solidFill>
                            <a:schemeClr val="tx1"/>
                          </a:solidFill>
                          <a:latin typeface="Ubuntu"/>
                        </a:rPr>
                        <a:t>Changes in sleep patterns during childhood</a:t>
                      </a:r>
                      <a:r>
                        <a:rPr lang="en-US" sz="1400" b="0" i="0" u="none" strike="noStrike" noProof="0" dirty="0">
                          <a:solidFill>
                            <a:schemeClr val="tx1"/>
                          </a:solidFill>
                          <a:latin typeface="Ubuntu"/>
                        </a:rPr>
                        <a:t> </a:t>
                      </a:r>
                      <a:endParaRPr lang="en-US" sz="140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Teenagers going through biological changes can tend to feel more alert later in the evening and more tired in the morning. They may find it harder to get enough sleep during school nights.  </a:t>
                      </a:r>
                      <a:endParaRPr lang="en-US" sz="140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Children with additional needs, neurodiverse children and those living with anxiety and depression are more likely to have problems sleeping.   </a:t>
                      </a:r>
                      <a:endParaRPr lang="en-US" sz="1400" dirty="0">
                        <a:solidFill>
                          <a:schemeClr val="tx1"/>
                        </a:solidFill>
                        <a:latin typeface="Ubuntu"/>
                      </a:endParaRPr>
                    </a:p>
                    <a:p>
                      <a:pPr marL="0" lvl="0" indent="0" algn="l">
                        <a:lnSpc>
                          <a:spcPct val="100000"/>
                        </a:lnSpc>
                        <a:spcBef>
                          <a:spcPts val="0"/>
                        </a:spcBef>
                        <a:spcAft>
                          <a:spcPts val="0"/>
                        </a:spcAft>
                        <a:buNone/>
                      </a:pPr>
                      <a:endParaRPr lang="en-US" sz="1400" b="1" i="0" u="none" strike="noStrike" noProof="0">
                        <a:solidFill>
                          <a:srgbClr val="0070C0"/>
                        </a:solidFill>
                        <a:latin typeface="Ubuntu"/>
                      </a:endParaRPr>
                    </a:p>
                    <a:p>
                      <a:pPr marL="285750" lvl="0" indent="-285750" algn="l">
                        <a:lnSpc>
                          <a:spcPct val="100000"/>
                        </a:lnSpc>
                        <a:spcBef>
                          <a:spcPts val="0"/>
                        </a:spcBef>
                        <a:spcAft>
                          <a:spcPts val="0"/>
                        </a:spcAft>
                        <a:buFont typeface="Arial"/>
                        <a:buChar char="•"/>
                      </a:pPr>
                      <a:endParaRPr lang="en-US" sz="1400" b="0" i="0" u="none" strike="noStrike" noProof="0">
                        <a:solidFill>
                          <a:schemeClr val="tx2"/>
                        </a:solidFill>
                        <a:latin typeface="Ubuntu"/>
                      </a:endParaRPr>
                    </a:p>
                  </a:txBody>
                  <a:tcPr>
                    <a:solidFill>
                      <a:schemeClr val="bg2"/>
                    </a:solidFill>
                  </a:tcPr>
                </a:tc>
                <a:extLst>
                  <a:ext uri="{0D108BD9-81ED-4DB2-BD59-A6C34878D82A}">
                    <a16:rowId xmlns:a16="http://schemas.microsoft.com/office/drawing/2014/main" val="142101937"/>
                  </a:ext>
                </a:extLst>
              </a:tr>
            </a:tbl>
          </a:graphicData>
        </a:graphic>
      </p:graphicFrame>
    </p:spTree>
    <p:extLst>
      <p:ext uri="{BB962C8B-B14F-4D97-AF65-F5344CB8AC3E}">
        <p14:creationId xmlns:p14="http://schemas.microsoft.com/office/powerpoint/2010/main" val="279945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B9A21AC6-2A4F-B41C-50AF-7B8B3D882D71}"/>
              </a:ext>
            </a:extLst>
          </p:cNvPr>
          <p:cNvSpPr txBox="1">
            <a:spLocks/>
          </p:cNvSpPr>
          <p:nvPr/>
        </p:nvSpPr>
        <p:spPr>
          <a:xfrm>
            <a:off x="-5474" y="1122199"/>
            <a:ext cx="2350763" cy="14599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cs typeface="Calibri"/>
              </a:rPr>
              <a:t>Key Messages </a:t>
            </a:r>
            <a:br>
              <a:rPr lang="en-US" b="1">
                <a:cs typeface="Calibri"/>
              </a:rPr>
            </a:br>
            <a:r>
              <a:rPr lang="en-US" b="1">
                <a:cs typeface="Calibri"/>
              </a:rPr>
              <a:t>for Teachers</a:t>
            </a:r>
            <a:endParaRPr lang="en-US" b="1" u="sng">
              <a:ea typeface="Calibri"/>
              <a:cs typeface="Calibri"/>
            </a:endParaRPr>
          </a:p>
        </p:txBody>
      </p:sp>
      <p:graphicFrame>
        <p:nvGraphicFramePr>
          <p:cNvPr id="5" name="Table 4">
            <a:extLst>
              <a:ext uri="{FF2B5EF4-FFF2-40B4-BE49-F238E27FC236}">
                <a16:creationId xmlns:a16="http://schemas.microsoft.com/office/drawing/2014/main" id="{E05DF811-B389-0515-0022-2E4FCBF0C6AD}"/>
              </a:ext>
            </a:extLst>
          </p:cNvPr>
          <p:cNvGraphicFramePr>
            <a:graphicFrameLocks noGrp="1"/>
          </p:cNvGraphicFramePr>
          <p:nvPr>
            <p:extLst>
              <p:ext uri="{D42A27DB-BD31-4B8C-83A1-F6EECF244321}">
                <p14:modId xmlns:p14="http://schemas.microsoft.com/office/powerpoint/2010/main" val="3001792791"/>
              </p:ext>
            </p:extLst>
          </p:nvPr>
        </p:nvGraphicFramePr>
        <p:xfrm>
          <a:off x="2236991" y="148916"/>
          <a:ext cx="9771259" cy="6690360"/>
        </p:xfrm>
        <a:graphic>
          <a:graphicData uri="http://schemas.openxmlformats.org/drawingml/2006/table">
            <a:tbl>
              <a:tblPr firstRow="1" bandRow="1">
                <a:tableStyleId>{21E4AEA4-8DFA-4A89-87EB-49C32662AFE0}</a:tableStyleId>
              </a:tblPr>
              <a:tblGrid>
                <a:gridCol w="9771259">
                  <a:extLst>
                    <a:ext uri="{9D8B030D-6E8A-4147-A177-3AD203B41FA5}">
                      <a16:colId xmlns:a16="http://schemas.microsoft.com/office/drawing/2014/main" val="4257803169"/>
                    </a:ext>
                  </a:extLst>
                </a:gridCol>
              </a:tblGrid>
              <a:tr h="496250">
                <a:tc>
                  <a:txBody>
                    <a:bodyPr/>
                    <a:lstStyle/>
                    <a:p>
                      <a:pPr marL="0" marR="0" lvl="0" indent="0" algn="ctr" rtl="0" eaLnBrk="1" fontAlgn="auto" latinLnBrk="0" hangingPunct="1">
                        <a:lnSpc>
                          <a:spcPct val="100000"/>
                        </a:lnSpc>
                        <a:spcBef>
                          <a:spcPts val="0"/>
                        </a:spcBef>
                        <a:spcAft>
                          <a:spcPts val="0"/>
                        </a:spcAft>
                        <a:buClrTx/>
                        <a:buSzTx/>
                        <a:buFontTx/>
                        <a:buNone/>
                      </a:pPr>
                      <a:r>
                        <a:rPr lang="en-GB" sz="1600" b="1" kern="1200" dirty="0">
                          <a:solidFill>
                            <a:schemeClr val="bg1"/>
                          </a:solidFill>
                          <a:effectLst/>
                          <a:latin typeface="Ubuntu"/>
                        </a:rPr>
                        <a:t>Why is this important for schools? </a:t>
                      </a:r>
                    </a:p>
                    <a:p>
                      <a:pPr marL="0" marR="0" lvl="0" indent="0" algn="ctr" rtl="0" eaLnBrk="1" fontAlgn="auto" latinLnBrk="0" hangingPunct="1">
                        <a:lnSpc>
                          <a:spcPct val="100000"/>
                        </a:lnSpc>
                        <a:spcBef>
                          <a:spcPts val="0"/>
                        </a:spcBef>
                        <a:spcAft>
                          <a:spcPts val="0"/>
                        </a:spcAft>
                        <a:buClrTx/>
                        <a:buSzTx/>
                        <a:buFontTx/>
                        <a:buNone/>
                      </a:pPr>
                      <a:r>
                        <a:rPr lang="en-GB" sz="1100" b="0" kern="1200" dirty="0">
                          <a:solidFill>
                            <a:schemeClr val="bg1"/>
                          </a:solidFill>
                          <a:effectLst/>
                          <a:latin typeface="Ubuntu"/>
                        </a:rPr>
                        <a:t>(How it has been identified, e.g. SHRN data) </a:t>
                      </a:r>
                    </a:p>
                  </a:txBody>
                  <a:tcPr anchor="ctr">
                    <a:solidFill>
                      <a:srgbClr val="18518A"/>
                    </a:solidFill>
                  </a:tcPr>
                </a:tc>
                <a:extLst>
                  <a:ext uri="{0D108BD9-81ED-4DB2-BD59-A6C34878D82A}">
                    <a16:rowId xmlns:a16="http://schemas.microsoft.com/office/drawing/2014/main" val="553422046"/>
                  </a:ext>
                </a:extLst>
              </a:tr>
              <a:tr h="6057183">
                <a:tc>
                  <a:txBody>
                    <a:bodyPr/>
                    <a:lstStyle/>
                    <a:p>
                      <a:pPr lvl="0" algn="l">
                        <a:lnSpc>
                          <a:spcPct val="100000"/>
                        </a:lnSpc>
                        <a:spcBef>
                          <a:spcPts val="0"/>
                        </a:spcBef>
                        <a:spcAft>
                          <a:spcPts val="0"/>
                        </a:spcAft>
                        <a:buNone/>
                      </a:pPr>
                      <a:r>
                        <a:rPr lang="en-GB" sz="1250" b="0" i="0" u="none" strike="noStrike" kern="1200" noProof="0" dirty="0">
                          <a:solidFill>
                            <a:schemeClr val="tx1"/>
                          </a:solidFill>
                          <a:effectLst/>
                          <a:latin typeface="Ubuntu"/>
                        </a:rPr>
                        <a:t>Sleep is a vital health-promoting behaviour that plays a crucial role in every aspect of our lives. Adequate, good-quality sleep is essential for both our physical and mental functioning throughout the day. There is a strong link between how well and how much we sleep and our overall health and well-being. By understanding the value of good sleep, learners can develop informed, positive habits that support healthy sleep hygiene. This foundation will help them maintain healthy, active lifestyles both now and in the future.</a:t>
                      </a:r>
                      <a:endParaRPr lang="en-US" sz="1250">
                        <a:solidFill>
                          <a:schemeClr val="tx1"/>
                        </a:solidFill>
                        <a:latin typeface="Ubuntu"/>
                      </a:endParaRPr>
                    </a:p>
                    <a:p>
                      <a:pPr lvl="0" algn="l">
                        <a:lnSpc>
                          <a:spcPct val="100000"/>
                        </a:lnSpc>
                        <a:spcBef>
                          <a:spcPts val="0"/>
                        </a:spcBef>
                        <a:spcAft>
                          <a:spcPts val="0"/>
                        </a:spcAft>
                        <a:buNone/>
                      </a:pPr>
                      <a:endParaRPr lang="en-GB" sz="1250" b="0" i="0" u="none" strike="noStrike" kern="1200" noProof="0" dirty="0">
                        <a:solidFill>
                          <a:schemeClr val="tx1"/>
                        </a:solidFill>
                        <a:effectLst/>
                        <a:latin typeface="Ubuntu"/>
                      </a:endParaRPr>
                    </a:p>
                    <a:p>
                      <a:pPr lvl="0" algn="l">
                        <a:lnSpc>
                          <a:spcPct val="100000"/>
                        </a:lnSpc>
                        <a:spcBef>
                          <a:spcPts val="0"/>
                        </a:spcBef>
                        <a:spcAft>
                          <a:spcPts val="0"/>
                        </a:spcAft>
                        <a:buNone/>
                      </a:pPr>
                      <a:r>
                        <a:rPr lang="en-GB" sz="1250" b="0" i="0" u="none" strike="noStrike" kern="1200" noProof="0" dirty="0">
                          <a:solidFill>
                            <a:schemeClr val="tx1"/>
                          </a:solidFill>
                          <a:effectLst/>
                          <a:latin typeface="Ubuntu"/>
                        </a:rPr>
                        <a:t>The following data will support schools and teachers when planning and preparing lessons based on good quality sleep for their learners. Data is for both primary and secondary aged learners. </a:t>
                      </a:r>
                    </a:p>
                    <a:p>
                      <a:pPr lvl="0" algn="l">
                        <a:lnSpc>
                          <a:spcPct val="100000"/>
                        </a:lnSpc>
                        <a:spcBef>
                          <a:spcPts val="0"/>
                        </a:spcBef>
                        <a:spcAft>
                          <a:spcPts val="0"/>
                        </a:spcAft>
                        <a:buNone/>
                      </a:pPr>
                      <a:endParaRPr lang="en-GB" sz="1250" b="0" i="0" u="none" strike="noStrike" kern="1200" noProof="0" dirty="0">
                        <a:solidFill>
                          <a:schemeClr val="tx1"/>
                        </a:solidFill>
                        <a:effectLst/>
                        <a:latin typeface="Ubuntu"/>
                      </a:endParaRPr>
                    </a:p>
                    <a:p>
                      <a:pPr marL="285750" lvl="0" indent="-285750" algn="l">
                        <a:lnSpc>
                          <a:spcPct val="100000"/>
                        </a:lnSpc>
                        <a:spcBef>
                          <a:spcPts val="0"/>
                        </a:spcBef>
                        <a:spcAft>
                          <a:spcPts val="0"/>
                        </a:spcAft>
                        <a:buFont typeface="Arial"/>
                        <a:buChar char="•"/>
                      </a:pPr>
                      <a:r>
                        <a:rPr lang="en-GB" sz="1250" b="0" i="0" u="none" strike="noStrike" kern="1200" noProof="0" dirty="0">
                          <a:solidFill>
                            <a:schemeClr val="tx1"/>
                          </a:solidFill>
                          <a:effectLst/>
                          <a:latin typeface="Ubuntu"/>
                        </a:rPr>
                        <a:t>66% of learners reported a bedtime of 9pm or earlier, and 20% reported a bedtime of 10pm or later. </a:t>
                      </a:r>
                      <a:endParaRPr lang="en-GB" sz="1250" dirty="0">
                        <a:solidFill>
                          <a:schemeClr val="tx1"/>
                        </a:solidFill>
                        <a:latin typeface="Ubuntu"/>
                      </a:endParaRPr>
                    </a:p>
                    <a:p>
                      <a:pPr marL="285750" lvl="0" indent="-285750" algn="l">
                        <a:lnSpc>
                          <a:spcPct val="100000"/>
                        </a:lnSpc>
                        <a:spcBef>
                          <a:spcPts val="0"/>
                        </a:spcBef>
                        <a:spcAft>
                          <a:spcPts val="0"/>
                        </a:spcAft>
                        <a:buFont typeface="Arial"/>
                        <a:buChar char="•"/>
                      </a:pPr>
                      <a:r>
                        <a:rPr lang="en-GB" sz="1250" b="0" i="0" u="none" strike="noStrike" kern="1200" noProof="0" dirty="0">
                          <a:solidFill>
                            <a:schemeClr val="tx1"/>
                          </a:solidFill>
                          <a:effectLst/>
                          <a:latin typeface="Ubuntu"/>
                        </a:rPr>
                        <a:t>The proportion of young people reporting a bedtime of 10pm or later increased from Year 3 to Year 6. </a:t>
                      </a:r>
                      <a:endParaRPr lang="en-GB" sz="1250" dirty="0">
                        <a:solidFill>
                          <a:schemeClr val="tx1"/>
                        </a:solidFill>
                        <a:latin typeface="Ubuntu"/>
                      </a:endParaRPr>
                    </a:p>
                    <a:p>
                      <a:pPr marL="285750" lvl="0" indent="-285750" algn="l">
                        <a:lnSpc>
                          <a:spcPct val="100000"/>
                        </a:lnSpc>
                        <a:spcBef>
                          <a:spcPts val="0"/>
                        </a:spcBef>
                        <a:spcAft>
                          <a:spcPts val="0"/>
                        </a:spcAft>
                        <a:buFont typeface="Arial"/>
                        <a:buChar char="•"/>
                      </a:pPr>
                      <a:r>
                        <a:rPr lang="en-GB" sz="1250" b="0" i="0" u="none" strike="noStrike" kern="1200" noProof="0" dirty="0">
                          <a:solidFill>
                            <a:schemeClr val="tx1"/>
                          </a:solidFill>
                          <a:effectLst/>
                          <a:latin typeface="Ubuntu"/>
                        </a:rPr>
                        <a:t>More boys than girls, and more learners from less affluent families, reported a bedtime of 10pm or later.</a:t>
                      </a:r>
                      <a:endParaRPr lang="en-GB" sz="1250" dirty="0">
                        <a:solidFill>
                          <a:schemeClr val="tx1"/>
                        </a:solidFill>
                        <a:latin typeface="Ubuntu"/>
                      </a:endParaRPr>
                    </a:p>
                    <a:p>
                      <a:pPr marL="285750" lvl="0" indent="-285750" algn="l">
                        <a:lnSpc>
                          <a:spcPct val="100000"/>
                        </a:lnSpc>
                        <a:spcBef>
                          <a:spcPts val="0"/>
                        </a:spcBef>
                        <a:spcAft>
                          <a:spcPts val="0"/>
                        </a:spcAft>
                        <a:buFont typeface="Arial"/>
                        <a:buChar char="•"/>
                      </a:pPr>
                      <a:r>
                        <a:rPr lang="en-GB" sz="1250" b="0" i="0" u="none" strike="noStrike" kern="1200" noProof="0" dirty="0">
                          <a:solidFill>
                            <a:schemeClr val="tx1"/>
                          </a:solidFill>
                          <a:effectLst/>
                          <a:latin typeface="Ubuntu"/>
                        </a:rPr>
                        <a:t>Nearly two thirds (62%) of learners reported having problems sleeping sometimes or always. </a:t>
                      </a:r>
                      <a:endParaRPr lang="en-GB" sz="1250" dirty="0">
                        <a:solidFill>
                          <a:schemeClr val="tx1"/>
                        </a:solidFill>
                        <a:latin typeface="Ubuntu"/>
                      </a:endParaRPr>
                    </a:p>
                    <a:p>
                      <a:pPr marL="285750" lvl="0" indent="-285750" algn="l">
                        <a:lnSpc>
                          <a:spcPct val="100000"/>
                        </a:lnSpc>
                        <a:spcBef>
                          <a:spcPts val="0"/>
                        </a:spcBef>
                        <a:spcAft>
                          <a:spcPts val="0"/>
                        </a:spcAft>
                        <a:buFont typeface="Arial"/>
                        <a:buChar char="•"/>
                      </a:pPr>
                      <a:r>
                        <a:rPr lang="en-GB" sz="1250" b="0" i="0" u="none" strike="noStrike" kern="1200" noProof="0" dirty="0">
                          <a:solidFill>
                            <a:schemeClr val="tx1"/>
                          </a:solidFill>
                          <a:effectLst/>
                          <a:latin typeface="Ubuntu"/>
                        </a:rPr>
                        <a:t>There was some evidence of a social gradient, with learners from low affluence families more likely to experience problems sleeping than those from more affluent families.</a:t>
                      </a:r>
                    </a:p>
                    <a:p>
                      <a:pPr marL="0" lvl="0" indent="0" algn="l">
                        <a:lnSpc>
                          <a:spcPct val="100000"/>
                        </a:lnSpc>
                        <a:spcBef>
                          <a:spcPts val="0"/>
                        </a:spcBef>
                        <a:spcAft>
                          <a:spcPts val="0"/>
                        </a:spcAft>
                        <a:buNone/>
                      </a:pPr>
                      <a:r>
                        <a:rPr lang="en-GB" sz="1250" b="0" i="0" u="none" strike="noStrike" kern="1200" noProof="0" dirty="0">
                          <a:solidFill>
                            <a:schemeClr val="tx1"/>
                          </a:solidFill>
                          <a:effectLst/>
                          <a:latin typeface="Ubuntu"/>
                        </a:rPr>
                        <a:t>Student Health and Wellbeing in Wales: Key findings from the 2022/23 School Health Research Network </a:t>
                      </a:r>
                      <a:r>
                        <a:rPr lang="en-GB" sz="1250" b="1" i="0" u="none" strike="noStrike" kern="1200" noProof="0" dirty="0">
                          <a:solidFill>
                            <a:schemeClr val="tx1"/>
                          </a:solidFill>
                          <a:effectLst/>
                          <a:latin typeface="Ubuntu"/>
                        </a:rPr>
                        <a:t>Primary</a:t>
                      </a:r>
                      <a:r>
                        <a:rPr lang="en-GB" sz="1250" b="0" i="0" u="none" strike="noStrike" kern="1200" noProof="0" dirty="0">
                          <a:solidFill>
                            <a:schemeClr val="tx1"/>
                          </a:solidFill>
                          <a:effectLst/>
                          <a:latin typeface="Ubuntu"/>
                        </a:rPr>
                        <a:t> </a:t>
                      </a:r>
                      <a:r>
                        <a:rPr lang="en-GB" sz="1250" b="1" i="0" u="none" strike="noStrike" kern="1200" noProof="0" dirty="0">
                          <a:solidFill>
                            <a:schemeClr val="tx1"/>
                          </a:solidFill>
                          <a:effectLst/>
                          <a:latin typeface="Ubuntu"/>
                        </a:rPr>
                        <a:t>School Student Health and Wellbeing Survey</a:t>
                      </a:r>
                      <a:r>
                        <a:rPr lang="en-GB" sz="1250" b="0" i="0" u="none" strike="noStrike" kern="1200" noProof="0" dirty="0">
                          <a:solidFill>
                            <a:schemeClr val="tx1"/>
                          </a:solidFill>
                          <a:effectLst/>
                          <a:latin typeface="Ubuntu"/>
                        </a:rPr>
                        <a:t>: </a:t>
                      </a:r>
                      <a:r>
                        <a:rPr lang="en-GB" sz="1250" b="0" i="0" u="none" strike="noStrike" kern="1200" noProof="0" dirty="0">
                          <a:solidFill>
                            <a:schemeClr val="tx1"/>
                          </a:solidFill>
                          <a:effectLst/>
                          <a:latin typeface="Ubuntu"/>
                          <a:hlinkClick r:id="rId2"/>
                        </a:rPr>
                        <a:t>Student Health and Wellbeing in Wales: Report of the 2022/23 School Health Research Network Primary School Student Health and Wellbeing Survey</a:t>
                      </a:r>
                    </a:p>
                    <a:p>
                      <a:pPr marL="285750" lvl="0" indent="-285750" algn="l">
                        <a:lnSpc>
                          <a:spcPct val="100000"/>
                        </a:lnSpc>
                        <a:spcBef>
                          <a:spcPts val="0"/>
                        </a:spcBef>
                        <a:spcAft>
                          <a:spcPts val="0"/>
                        </a:spcAft>
                        <a:buFont typeface="Arial"/>
                        <a:buChar char="•"/>
                      </a:pPr>
                      <a:endParaRPr lang="en-GB" sz="1250" dirty="0">
                        <a:solidFill>
                          <a:schemeClr val="tx1"/>
                        </a:solidFill>
                        <a:latin typeface="Ubuntu"/>
                      </a:endParaRPr>
                    </a:p>
                    <a:p>
                      <a:pPr lvl="0" indent="0" algn="l">
                        <a:lnSpc>
                          <a:spcPct val="100000"/>
                        </a:lnSpc>
                        <a:spcBef>
                          <a:spcPts val="0"/>
                        </a:spcBef>
                        <a:spcAft>
                          <a:spcPts val="0"/>
                        </a:spcAft>
                        <a:buNone/>
                      </a:pPr>
                      <a:r>
                        <a:rPr lang="en-GB" sz="1250" b="0" i="0" u="none" strike="noStrike" kern="1200" noProof="0" dirty="0">
                          <a:solidFill>
                            <a:schemeClr val="tx1"/>
                          </a:solidFill>
                          <a:effectLst/>
                          <a:latin typeface="Ubuntu"/>
                        </a:rPr>
                        <a:t>Overall, most children and young people report going to bed before 11.30pm when they have school the next day. The number of children and young people reporting later bedtimes increases throughout secondary school. The Student Health and Wellbeing Survey in Wales suggests a rise in later bedtimes in recent years. </a:t>
                      </a:r>
                      <a:r>
                        <a:rPr lang="en-GB" sz="1250" b="1" i="0" u="none" strike="noStrike" kern="1200" noProof="0" dirty="0">
                          <a:solidFill>
                            <a:schemeClr val="tx1"/>
                          </a:solidFill>
                          <a:effectLst/>
                          <a:latin typeface="Ubuntu"/>
                        </a:rPr>
                        <a:t>Secondary School Children's Health and Well-being Dashboard</a:t>
                      </a:r>
                      <a:r>
                        <a:rPr lang="en-GB" sz="1250" b="0" i="0" u="none" strike="noStrike" kern="1200" noProof="0" dirty="0">
                          <a:solidFill>
                            <a:schemeClr val="tx1"/>
                          </a:solidFill>
                          <a:effectLst/>
                          <a:latin typeface="Ubuntu"/>
                        </a:rPr>
                        <a:t> </a:t>
                      </a:r>
                      <a:r>
                        <a:rPr lang="en-GB" sz="1250" b="0" i="0" u="none" strike="noStrike" kern="1200" noProof="0" dirty="0">
                          <a:solidFill>
                            <a:schemeClr val="tx1"/>
                          </a:solidFill>
                          <a:effectLst/>
                          <a:latin typeface="Ubuntu"/>
                          <a:hlinkClick r:id="rId3">
                            <a:extLst>
                              <a:ext uri="{A12FA001-AC4F-418D-AE19-62706E023703}">
                                <ahyp:hlinkClr xmlns:ahyp="http://schemas.microsoft.com/office/drawing/2018/hyperlinkcolor" val="tx"/>
                              </a:ext>
                            </a:extLst>
                          </a:hlinkClick>
                        </a:rPr>
                        <a:t>Children’s Health &amp; Well-being Dashboard</a:t>
                      </a:r>
                      <a:r>
                        <a:rPr lang="en-GB" sz="1250" b="0" i="0" u="none" strike="noStrike" kern="1200" noProof="0" dirty="0">
                          <a:solidFill>
                            <a:schemeClr val="tx1"/>
                          </a:solidFill>
                          <a:effectLst/>
                          <a:latin typeface="Ubuntu"/>
                        </a:rPr>
                        <a:t> </a:t>
                      </a:r>
                      <a:endParaRPr lang="en-GB" sz="1250" dirty="0">
                        <a:solidFill>
                          <a:schemeClr val="tx1"/>
                        </a:solidFill>
                        <a:latin typeface="Ubuntu"/>
                      </a:endParaRPr>
                    </a:p>
                    <a:p>
                      <a:pPr lvl="0" algn="l">
                        <a:lnSpc>
                          <a:spcPct val="100000"/>
                        </a:lnSpc>
                        <a:spcBef>
                          <a:spcPts val="0"/>
                        </a:spcBef>
                        <a:spcAft>
                          <a:spcPts val="0"/>
                        </a:spcAft>
                        <a:buNone/>
                      </a:pPr>
                      <a:r>
                        <a:rPr lang="en-GB" sz="1250" b="0" i="0" u="none" strike="noStrike" kern="1200" noProof="0" dirty="0">
                          <a:solidFill>
                            <a:schemeClr val="tx1"/>
                          </a:solidFill>
                          <a:effectLst/>
                          <a:latin typeface="Ubuntu"/>
                        </a:rPr>
                        <a:t>Most children and young people report that they are not looking at an electronic screen at 11.30pm or later when they have school the next day. The number of children and young people who report looking at an electronic screen at 11.30pm or later when they have school the next day, increases throughout secondary school. The Student Health and Wellbeing Survey in Wales suggests a rise in late night screen use in recent years. </a:t>
                      </a:r>
                      <a:r>
                        <a:rPr lang="en-GB" sz="1250" b="1" i="0" u="none" strike="noStrike" kern="1200" noProof="0" dirty="0">
                          <a:solidFill>
                            <a:schemeClr val="tx1"/>
                          </a:solidFill>
                          <a:effectLst/>
                          <a:latin typeface="Ubuntu"/>
                        </a:rPr>
                        <a:t>Secondary School Children's Health and Well-being Dashboard </a:t>
                      </a:r>
                      <a:r>
                        <a:rPr lang="en-GB" sz="1250" b="0" i="0" u="none" strike="noStrike" kern="1200" noProof="0" dirty="0">
                          <a:solidFill>
                            <a:schemeClr val="tx1"/>
                          </a:solidFill>
                          <a:effectLst/>
                          <a:latin typeface="Ubuntu"/>
                          <a:hlinkClick r:id="rId3">
                            <a:extLst>
                              <a:ext uri="{A12FA001-AC4F-418D-AE19-62706E023703}">
                                <ahyp:hlinkClr xmlns:ahyp="http://schemas.microsoft.com/office/drawing/2018/hyperlinkcolor" val="tx"/>
                              </a:ext>
                            </a:extLst>
                          </a:hlinkClick>
                        </a:rPr>
                        <a:t>Children’s Health &amp; Well-being Dashboard</a:t>
                      </a:r>
                      <a:r>
                        <a:rPr lang="en-GB" sz="1250" b="0" i="0" u="none" strike="noStrike" kern="1200" noProof="0" dirty="0">
                          <a:solidFill>
                            <a:schemeClr val="tx1"/>
                          </a:solidFill>
                          <a:effectLst/>
                          <a:latin typeface="Ubuntu"/>
                        </a:rPr>
                        <a:t> </a:t>
                      </a:r>
                      <a:endParaRPr lang="en-GB" sz="1250" dirty="0">
                        <a:solidFill>
                          <a:schemeClr val="tx1"/>
                        </a:solidFill>
                        <a:latin typeface="Ubuntu"/>
                      </a:endParaRPr>
                    </a:p>
                    <a:p>
                      <a:pPr lvl="0" algn="l">
                        <a:lnSpc>
                          <a:spcPct val="100000"/>
                        </a:lnSpc>
                        <a:spcBef>
                          <a:spcPts val="0"/>
                        </a:spcBef>
                        <a:spcAft>
                          <a:spcPts val="0"/>
                        </a:spcAft>
                        <a:buNone/>
                      </a:pPr>
                      <a:endParaRPr lang="en-GB" sz="1250" b="0" i="0" u="none" strike="noStrike" kern="1200" noProof="0" dirty="0">
                        <a:solidFill>
                          <a:schemeClr val="tx1"/>
                        </a:solidFill>
                        <a:effectLst/>
                        <a:latin typeface="Ubuntu"/>
                      </a:endParaRPr>
                    </a:p>
                    <a:p>
                      <a:pPr lvl="0" algn="l">
                        <a:lnSpc>
                          <a:spcPct val="100000"/>
                        </a:lnSpc>
                        <a:spcBef>
                          <a:spcPts val="0"/>
                        </a:spcBef>
                        <a:spcAft>
                          <a:spcPts val="0"/>
                        </a:spcAft>
                        <a:buNone/>
                      </a:pPr>
                      <a:r>
                        <a:rPr lang="en-GB" sz="1250" b="0" i="0" u="none" strike="noStrike" kern="1200" noProof="0" dirty="0">
                          <a:solidFill>
                            <a:schemeClr val="tx1"/>
                          </a:solidFill>
                          <a:effectLst/>
                          <a:latin typeface="Ubuntu"/>
                        </a:rPr>
                        <a:t>Children and young people’s housing situation can impact their ability to get enough good quality sleep. Article 27 of the United Nations Convention on the Rights of the Child (UNCRC) sets out that all children have a right to an adequate standard of living. Recent Welsh Government data (2023) shows that 3,346 children (under the age of 16) are living in temporary accommodation. 974 of these children are living in hotels or B&amp;B’s.  </a:t>
                      </a:r>
                      <a:endParaRPr lang="en-GB" sz="1250" dirty="0">
                        <a:solidFill>
                          <a:schemeClr val="tx1"/>
                        </a:solidFill>
                        <a:latin typeface="Ubuntu"/>
                      </a:endParaRPr>
                    </a:p>
                  </a:txBody>
                  <a:tcPr>
                    <a:solidFill>
                      <a:schemeClr val="bg2"/>
                    </a:solidFill>
                  </a:tcPr>
                </a:tc>
                <a:extLst>
                  <a:ext uri="{0D108BD9-81ED-4DB2-BD59-A6C34878D82A}">
                    <a16:rowId xmlns:a16="http://schemas.microsoft.com/office/drawing/2014/main" val="142101937"/>
                  </a:ext>
                </a:extLst>
              </a:tr>
            </a:tbl>
          </a:graphicData>
        </a:graphic>
      </p:graphicFrame>
    </p:spTree>
    <p:extLst>
      <p:ext uri="{BB962C8B-B14F-4D97-AF65-F5344CB8AC3E}">
        <p14:creationId xmlns:p14="http://schemas.microsoft.com/office/powerpoint/2010/main" val="3232164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95AA5534-7C61-3EBD-BF22-88E1E43B1888}"/>
              </a:ext>
            </a:extLst>
          </p:cNvPr>
          <p:cNvSpPr txBox="1">
            <a:spLocks/>
          </p:cNvSpPr>
          <p:nvPr/>
        </p:nvSpPr>
        <p:spPr>
          <a:xfrm>
            <a:off x="263467" y="1122198"/>
            <a:ext cx="2651123" cy="579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cs typeface="Calibri"/>
              </a:rPr>
              <a:t>Key Messages </a:t>
            </a:r>
            <a:br>
              <a:rPr lang="en-US" b="1">
                <a:cs typeface="Calibri"/>
              </a:rPr>
            </a:br>
            <a:r>
              <a:rPr lang="en-US" b="1">
                <a:cs typeface="Calibri"/>
              </a:rPr>
              <a:t>for Learners</a:t>
            </a:r>
            <a:endParaRPr lang="en-US" b="1" u="sng">
              <a:ea typeface="Calibri"/>
              <a:cs typeface="Calibri"/>
            </a:endParaRPr>
          </a:p>
        </p:txBody>
      </p:sp>
      <p:sp>
        <p:nvSpPr>
          <p:cNvPr id="5" name="TextBox 4">
            <a:extLst>
              <a:ext uri="{FF2B5EF4-FFF2-40B4-BE49-F238E27FC236}">
                <a16:creationId xmlns:a16="http://schemas.microsoft.com/office/drawing/2014/main" id="{97049AD1-2CD2-09F3-B575-801CE6887C27}"/>
              </a:ext>
            </a:extLst>
          </p:cNvPr>
          <p:cNvSpPr txBox="1"/>
          <p:nvPr/>
        </p:nvSpPr>
        <p:spPr>
          <a:xfrm>
            <a:off x="261265" y="2519421"/>
            <a:ext cx="2517490" cy="1195199"/>
          </a:xfrm>
          <a:prstGeom prst="rect">
            <a:avLst/>
          </a:prstGeom>
          <a:solidFill>
            <a:srgbClr val="DBEAF9"/>
          </a:solidFill>
          <a:ln w="38100">
            <a:noFill/>
          </a:ln>
        </p:spPr>
        <p:txBody>
          <a:bodyPr wrap="square" lIns="91440" tIns="45720" rIns="91440" bIns="45720" anchor="t">
            <a:spAutoFit/>
          </a:bodyPr>
          <a:lstStyle/>
          <a:p>
            <a:pPr marL="228600" indent="-228600">
              <a:spcBef>
                <a:spcPts val="100"/>
              </a:spcBef>
              <a:buFont typeface="Arial,Sans-Serif"/>
              <a:buChar char="•"/>
            </a:pPr>
            <a:r>
              <a:rPr lang="en-GB" sz="1000" b="1">
                <a:solidFill>
                  <a:srgbClr val="18518A"/>
                </a:solidFill>
                <a:latin typeface="Ubuntu"/>
                <a:ea typeface="Calibri"/>
                <a:cs typeface="Calibri"/>
              </a:rPr>
              <a:t>Understanding - </a:t>
            </a:r>
            <a:r>
              <a:rPr lang="en-GB" sz="1000">
                <a:solidFill>
                  <a:srgbClr val="18518A"/>
                </a:solidFill>
                <a:latin typeface="Ubuntu"/>
                <a:ea typeface="Calibri"/>
                <a:cs typeface="Calibri"/>
              </a:rPr>
              <a:t>What do we want learners to understand and </a:t>
            </a:r>
            <a:r>
              <a:rPr lang="en-GB" sz="1000" u="sng">
                <a:solidFill>
                  <a:srgbClr val="18518A"/>
                </a:solidFill>
                <a:latin typeface="Ubuntu"/>
                <a:ea typeface="Calibri"/>
                <a:cs typeface="Calibri"/>
              </a:rPr>
              <a:t>why</a:t>
            </a:r>
            <a:r>
              <a:rPr lang="en-GB" sz="1000">
                <a:solidFill>
                  <a:srgbClr val="18518A"/>
                </a:solidFill>
                <a:latin typeface="Ubuntu"/>
                <a:ea typeface="Calibri"/>
                <a:cs typeface="Calibri"/>
              </a:rPr>
              <a:t>?</a:t>
            </a:r>
          </a:p>
          <a:p>
            <a:pPr marL="228600" indent="-228600">
              <a:spcBef>
                <a:spcPts val="100"/>
              </a:spcBef>
              <a:buFont typeface="Arial,Sans-Serif"/>
              <a:buChar char="•"/>
            </a:pPr>
            <a:r>
              <a:rPr lang="en-GB" sz="1000" b="1">
                <a:solidFill>
                  <a:srgbClr val="18518A"/>
                </a:solidFill>
                <a:latin typeface="Ubuntu"/>
                <a:ea typeface="Calibri"/>
                <a:cs typeface="Calibri"/>
              </a:rPr>
              <a:t>Skills - </a:t>
            </a:r>
            <a:r>
              <a:rPr lang="en-GB" sz="1000">
                <a:solidFill>
                  <a:srgbClr val="18518A"/>
                </a:solidFill>
                <a:latin typeface="Ubuntu"/>
                <a:ea typeface="Calibri"/>
                <a:cs typeface="Calibri"/>
              </a:rPr>
              <a:t>What do we want learners to be able to </a:t>
            </a:r>
            <a:r>
              <a:rPr lang="en-GB" sz="1000" u="sng">
                <a:solidFill>
                  <a:srgbClr val="18518A"/>
                </a:solidFill>
                <a:latin typeface="Ubuntu"/>
                <a:ea typeface="Calibri"/>
                <a:cs typeface="Calibri"/>
              </a:rPr>
              <a:t>demonstrate</a:t>
            </a:r>
            <a:r>
              <a:rPr lang="en-GB" sz="1000">
                <a:solidFill>
                  <a:srgbClr val="18518A"/>
                </a:solidFill>
                <a:latin typeface="Ubuntu"/>
                <a:ea typeface="Calibri"/>
                <a:cs typeface="Calibri"/>
              </a:rPr>
              <a:t>?</a:t>
            </a:r>
          </a:p>
          <a:p>
            <a:pPr marL="228600" indent="-228600">
              <a:spcBef>
                <a:spcPts val="100"/>
              </a:spcBef>
              <a:buFont typeface="Arial,Sans-Serif"/>
              <a:buChar char="•"/>
            </a:pPr>
            <a:r>
              <a:rPr lang="en-GB" sz="1000" b="1">
                <a:solidFill>
                  <a:srgbClr val="18518A"/>
                </a:solidFill>
                <a:latin typeface="Ubuntu"/>
                <a:ea typeface="Calibri"/>
                <a:cs typeface="Calibri"/>
              </a:rPr>
              <a:t>Values - </a:t>
            </a:r>
            <a:r>
              <a:rPr lang="en-GB" sz="1000">
                <a:solidFill>
                  <a:srgbClr val="18518A"/>
                </a:solidFill>
                <a:latin typeface="Ubuntu"/>
                <a:ea typeface="Calibri"/>
                <a:cs typeface="Calibri"/>
              </a:rPr>
              <a:t>How do these values </a:t>
            </a:r>
            <a:r>
              <a:rPr lang="en-GB" sz="1000" u="sng">
                <a:solidFill>
                  <a:srgbClr val="18518A"/>
                </a:solidFill>
                <a:latin typeface="Ubuntu"/>
                <a:ea typeface="Calibri"/>
                <a:cs typeface="Calibri"/>
              </a:rPr>
              <a:t>contribute to the realisation</a:t>
            </a:r>
            <a:r>
              <a:rPr lang="en-GB" sz="1000">
                <a:solidFill>
                  <a:srgbClr val="18518A"/>
                </a:solidFill>
                <a:latin typeface="Ubuntu"/>
                <a:ea typeface="Calibri"/>
                <a:cs typeface="Calibri"/>
              </a:rPr>
              <a:t> of the four purposes?</a:t>
            </a:r>
            <a:endParaRPr lang="en-US" sz="1000">
              <a:solidFill>
                <a:srgbClr val="18518A"/>
              </a:solidFill>
              <a:latin typeface="Ubuntu"/>
              <a:ea typeface="Calibri"/>
              <a:cs typeface="Calibri"/>
            </a:endParaRPr>
          </a:p>
        </p:txBody>
      </p:sp>
      <p:graphicFrame>
        <p:nvGraphicFramePr>
          <p:cNvPr id="7" name="Table 6">
            <a:extLst>
              <a:ext uri="{FF2B5EF4-FFF2-40B4-BE49-F238E27FC236}">
                <a16:creationId xmlns:a16="http://schemas.microsoft.com/office/drawing/2014/main" id="{B4440CB3-D3A1-9190-AF7D-0516D6337A81}"/>
              </a:ext>
            </a:extLst>
          </p:cNvPr>
          <p:cNvGraphicFramePr>
            <a:graphicFrameLocks noGrp="1"/>
          </p:cNvGraphicFramePr>
          <p:nvPr>
            <p:extLst>
              <p:ext uri="{D42A27DB-BD31-4B8C-83A1-F6EECF244321}">
                <p14:modId xmlns:p14="http://schemas.microsoft.com/office/powerpoint/2010/main" val="1869756516"/>
              </p:ext>
            </p:extLst>
          </p:nvPr>
        </p:nvGraphicFramePr>
        <p:xfrm>
          <a:off x="3063499" y="442462"/>
          <a:ext cx="9027762" cy="6078346"/>
        </p:xfrm>
        <a:graphic>
          <a:graphicData uri="http://schemas.openxmlformats.org/drawingml/2006/table">
            <a:tbl>
              <a:tblPr firstRow="1" bandRow="1">
                <a:tableStyleId>{21E4AEA4-8DFA-4A89-87EB-49C32662AFE0}</a:tableStyleId>
              </a:tblPr>
              <a:tblGrid>
                <a:gridCol w="9027762">
                  <a:extLst>
                    <a:ext uri="{9D8B030D-6E8A-4147-A177-3AD203B41FA5}">
                      <a16:colId xmlns:a16="http://schemas.microsoft.com/office/drawing/2014/main" val="4257803169"/>
                    </a:ext>
                  </a:extLst>
                </a:gridCol>
              </a:tblGrid>
              <a:tr h="5462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bg1"/>
                          </a:solidFill>
                          <a:effectLst/>
                          <a:latin typeface="Ubuntu"/>
                        </a:rPr>
                        <a:t>Key Sleep Messages</a:t>
                      </a:r>
                      <a:endParaRPr lang="en-GB" sz="1600" dirty="0">
                        <a:solidFill>
                          <a:schemeClr val="bg1"/>
                        </a:solidFill>
                        <a:latin typeface="Ubuntu"/>
                      </a:endParaRPr>
                    </a:p>
                  </a:txBody>
                  <a:tcPr anchor="ctr">
                    <a:solidFill>
                      <a:srgbClr val="18518A"/>
                    </a:solidFill>
                  </a:tcPr>
                </a:tc>
                <a:extLst>
                  <a:ext uri="{0D108BD9-81ED-4DB2-BD59-A6C34878D82A}">
                    <a16:rowId xmlns:a16="http://schemas.microsoft.com/office/drawing/2014/main" val="553422046"/>
                  </a:ext>
                </a:extLst>
              </a:tr>
              <a:tr h="5152240">
                <a:tc>
                  <a:txBody>
                    <a:bodyPr/>
                    <a:lstStyle/>
                    <a:p>
                      <a:r>
                        <a:rPr lang="en-GB" sz="1500" b="1" dirty="0">
                          <a:solidFill>
                            <a:schemeClr val="tx1"/>
                          </a:solidFill>
                          <a:latin typeface="Ubuntu"/>
                        </a:rPr>
                        <a:t>Why getting good sleep matters</a:t>
                      </a:r>
                      <a:endParaRPr lang="en-US" sz="1500">
                        <a:solidFill>
                          <a:schemeClr val="tx1"/>
                        </a:solidFill>
                        <a:latin typeface="Ubuntu"/>
                      </a:endParaRPr>
                    </a:p>
                    <a:p>
                      <a:pPr>
                        <a:buFont typeface="Arial" panose="020B0604020202020204" pitchFamily="34" charset="0"/>
                        <a:buChar char="•"/>
                      </a:pPr>
                      <a:r>
                        <a:rPr lang="en-GB" sz="1500" dirty="0">
                          <a:solidFill>
                            <a:schemeClr val="tx1"/>
                          </a:solidFill>
                          <a:latin typeface="Ubuntu"/>
                        </a:rPr>
                        <a:t>Getting enough good quality sleep helps your body and brain work properly during the day. Sleep is just as important as being active and not sitting still for too long.</a:t>
                      </a:r>
                    </a:p>
                    <a:p>
                      <a:pPr>
                        <a:buFont typeface="Arial" panose="020B0604020202020204" pitchFamily="34" charset="0"/>
                        <a:buChar char="•"/>
                      </a:pPr>
                      <a:r>
                        <a:rPr lang="en-GB" sz="1500" dirty="0">
                          <a:solidFill>
                            <a:schemeClr val="tx1"/>
                          </a:solidFill>
                          <a:latin typeface="Ubuntu"/>
                        </a:rPr>
                        <a:t>It’s not just about how </a:t>
                      </a:r>
                      <a:r>
                        <a:rPr lang="en-GB" sz="1500" i="1" dirty="0">
                          <a:solidFill>
                            <a:schemeClr val="tx1"/>
                          </a:solidFill>
                          <a:latin typeface="Ubuntu"/>
                        </a:rPr>
                        <a:t>long</a:t>
                      </a:r>
                      <a:r>
                        <a:rPr lang="en-GB" sz="1500" dirty="0">
                          <a:solidFill>
                            <a:schemeClr val="tx1"/>
                          </a:solidFill>
                          <a:latin typeface="Ubuntu"/>
                        </a:rPr>
                        <a:t> you sleep – it’s about how </a:t>
                      </a:r>
                      <a:r>
                        <a:rPr lang="en-GB" sz="1500" i="1" dirty="0">
                          <a:solidFill>
                            <a:schemeClr val="tx1"/>
                          </a:solidFill>
                          <a:latin typeface="Ubuntu"/>
                        </a:rPr>
                        <a:t>well</a:t>
                      </a:r>
                      <a:r>
                        <a:rPr lang="en-GB" sz="1500" dirty="0">
                          <a:solidFill>
                            <a:schemeClr val="tx1"/>
                          </a:solidFill>
                          <a:latin typeface="Ubuntu"/>
                        </a:rPr>
                        <a:t> you sleep. Good sleep is deep, peaceful, and doesn’t get interrupted too much.</a:t>
                      </a:r>
                    </a:p>
                    <a:p>
                      <a:pPr>
                        <a:buFont typeface="Arial" panose="020B0604020202020204" pitchFamily="34" charset="0"/>
                        <a:buChar char="•"/>
                      </a:pPr>
                      <a:r>
                        <a:rPr lang="en-GB" sz="1500" dirty="0">
                          <a:solidFill>
                            <a:schemeClr val="tx1"/>
                          </a:solidFill>
                          <a:latin typeface="Ubuntu"/>
                        </a:rPr>
                        <a:t>When you don’t get enough good sleep, it can be harder to do well in school, concentrate in lessons, or remember things.</a:t>
                      </a:r>
                    </a:p>
                    <a:p>
                      <a:pPr>
                        <a:buFont typeface="Arial" panose="020B0604020202020204" pitchFamily="34" charset="0"/>
                        <a:buChar char="•"/>
                      </a:pPr>
                      <a:r>
                        <a:rPr lang="en-GB" sz="1500" dirty="0">
                          <a:solidFill>
                            <a:schemeClr val="tx1"/>
                          </a:solidFill>
                          <a:latin typeface="Ubuntu"/>
                        </a:rPr>
                        <a:t>There are things that can affect how well you sleep – and learning to manage them can help you sleep better and feel better overall.</a:t>
                      </a:r>
                    </a:p>
                    <a:p>
                      <a:pPr>
                        <a:buFont typeface="Arial" panose="020B0604020202020204" pitchFamily="34" charset="0"/>
                        <a:buNone/>
                      </a:pPr>
                      <a:endParaRPr lang="en-GB" sz="1500" dirty="0">
                        <a:solidFill>
                          <a:schemeClr val="tx1"/>
                        </a:solidFill>
                        <a:latin typeface="Ubuntu"/>
                      </a:endParaRPr>
                    </a:p>
                    <a:p>
                      <a:r>
                        <a:rPr lang="en-GB" sz="1500" b="1" dirty="0">
                          <a:solidFill>
                            <a:schemeClr val="tx1"/>
                          </a:solidFill>
                          <a:latin typeface="Ubuntu"/>
                        </a:rPr>
                        <a:t>How sleep helps you</a:t>
                      </a:r>
                    </a:p>
                    <a:p>
                      <a:pPr>
                        <a:buFont typeface="Arial" panose="020B0604020202020204" pitchFamily="34" charset="0"/>
                        <a:buChar char="•"/>
                      </a:pPr>
                      <a:r>
                        <a:rPr lang="en-GB" sz="1500" dirty="0">
                          <a:solidFill>
                            <a:schemeClr val="tx1"/>
                          </a:solidFill>
                          <a:latin typeface="Ubuntu"/>
                        </a:rPr>
                        <a:t>Sleep helps keep your body healthy and can protect you from getting sick. It also helps your mental health – like reducing stress or low moods.</a:t>
                      </a:r>
                    </a:p>
                    <a:p>
                      <a:pPr>
                        <a:buFont typeface="Arial" panose="020B0604020202020204" pitchFamily="34" charset="0"/>
                        <a:buChar char="•"/>
                      </a:pPr>
                      <a:r>
                        <a:rPr lang="en-GB" sz="1500" dirty="0">
                          <a:solidFill>
                            <a:schemeClr val="tx1"/>
                          </a:solidFill>
                          <a:latin typeface="Ubuntu"/>
                        </a:rPr>
                        <a:t>Good sleep helps you focus in class, remember what you’ve learned, and manage your emotions – all really important for doing your best in school and feeling good each day.</a:t>
                      </a:r>
                    </a:p>
                    <a:p>
                      <a:endParaRPr lang="en-GB" sz="1500" b="1" dirty="0">
                        <a:solidFill>
                          <a:schemeClr val="tx1"/>
                        </a:solidFill>
                        <a:latin typeface="Ubuntu"/>
                      </a:endParaRPr>
                    </a:p>
                    <a:p>
                      <a:r>
                        <a:rPr lang="en-GB" sz="1500" b="1" dirty="0">
                          <a:solidFill>
                            <a:schemeClr val="tx1"/>
                          </a:solidFill>
                          <a:latin typeface="Ubuntu"/>
                        </a:rPr>
                        <a:t>How sleep changes as you grow</a:t>
                      </a:r>
                    </a:p>
                    <a:p>
                      <a:pPr>
                        <a:buFont typeface="Arial" panose="020B0604020202020204" pitchFamily="34" charset="0"/>
                        <a:buChar char="•"/>
                      </a:pPr>
                      <a:r>
                        <a:rPr lang="en-GB" sz="1500" dirty="0">
                          <a:solidFill>
                            <a:schemeClr val="tx1"/>
                          </a:solidFill>
                          <a:latin typeface="Ubuntu"/>
                        </a:rPr>
                        <a:t>As you get older, especially during your teenage years, your body’s natural clock starts to change. You might feel more awake later at night and more tired in the morning – which can make it harder to get enough sleep on school nights.</a:t>
                      </a:r>
                    </a:p>
                    <a:p>
                      <a:pPr>
                        <a:buFont typeface="Arial" panose="020B0604020202020204" pitchFamily="34" charset="0"/>
                        <a:buChar char="•"/>
                      </a:pPr>
                      <a:r>
                        <a:rPr lang="en-GB" sz="1500" dirty="0">
                          <a:solidFill>
                            <a:schemeClr val="tx1"/>
                          </a:solidFill>
                          <a:latin typeface="Ubuntu"/>
                        </a:rPr>
                        <a:t>Some people – like those with additional needs, or who are neurodiverse, or who feel anxious or low – might find it harder to sleep well. And that’s okay. There are ways to get support and learn how to improve your sleep.</a:t>
                      </a:r>
                    </a:p>
                    <a:p>
                      <a:pPr marL="285750" lvl="0" indent="-285750" algn="l">
                        <a:lnSpc>
                          <a:spcPct val="100000"/>
                        </a:lnSpc>
                        <a:spcBef>
                          <a:spcPts val="0"/>
                        </a:spcBef>
                        <a:spcAft>
                          <a:spcPts val="0"/>
                        </a:spcAft>
                        <a:buFont typeface="Arial"/>
                        <a:buChar char="•"/>
                      </a:pPr>
                      <a:endParaRPr lang="en-US" sz="1200" b="0" i="0" u="none" strike="noStrike" noProof="0" dirty="0">
                        <a:solidFill>
                          <a:schemeClr val="tx2"/>
                        </a:solidFill>
                        <a:latin typeface="Ubuntu"/>
                      </a:endParaRPr>
                    </a:p>
                  </a:txBody>
                  <a:tcPr>
                    <a:solidFill>
                      <a:schemeClr val="bg2"/>
                    </a:solidFill>
                  </a:tcPr>
                </a:tc>
                <a:extLst>
                  <a:ext uri="{0D108BD9-81ED-4DB2-BD59-A6C34878D82A}">
                    <a16:rowId xmlns:a16="http://schemas.microsoft.com/office/drawing/2014/main" val="142101937"/>
                  </a:ext>
                </a:extLst>
              </a:tr>
            </a:tbl>
          </a:graphicData>
        </a:graphic>
      </p:graphicFrame>
    </p:spTree>
    <p:extLst>
      <p:ext uri="{BB962C8B-B14F-4D97-AF65-F5344CB8AC3E}">
        <p14:creationId xmlns:p14="http://schemas.microsoft.com/office/powerpoint/2010/main" val="198916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64511D1-6195-26E8-5D3A-E2AD57CF4824}"/>
              </a:ext>
            </a:extLst>
          </p:cNvPr>
          <p:cNvGraphicFramePr>
            <a:graphicFrameLocks noGrp="1"/>
          </p:cNvGraphicFramePr>
          <p:nvPr>
            <p:extLst>
              <p:ext uri="{D42A27DB-BD31-4B8C-83A1-F6EECF244321}">
                <p14:modId xmlns:p14="http://schemas.microsoft.com/office/powerpoint/2010/main" val="828763860"/>
              </p:ext>
            </p:extLst>
          </p:nvPr>
        </p:nvGraphicFramePr>
        <p:xfrm>
          <a:off x="2076430" y="240553"/>
          <a:ext cx="9810540" cy="6224987"/>
        </p:xfrm>
        <a:graphic>
          <a:graphicData uri="http://schemas.openxmlformats.org/drawingml/2006/table">
            <a:tbl>
              <a:tblPr firstRow="1" bandRow="1">
                <a:tableStyleId>{21E4AEA4-8DFA-4A89-87EB-49C32662AFE0}</a:tableStyleId>
              </a:tblPr>
              <a:tblGrid>
                <a:gridCol w="9810540">
                  <a:extLst>
                    <a:ext uri="{9D8B030D-6E8A-4147-A177-3AD203B41FA5}">
                      <a16:colId xmlns:a16="http://schemas.microsoft.com/office/drawing/2014/main" val="4257803169"/>
                    </a:ext>
                  </a:extLst>
                </a:gridCol>
              </a:tblGrid>
              <a:tr h="866990">
                <a:tc>
                  <a:txBody>
                    <a:bodyPr/>
                    <a:lstStyle/>
                    <a:p>
                      <a:pPr marL="0" marR="0" lvl="0" indent="0" algn="ctr">
                        <a:lnSpc>
                          <a:spcPct val="100000"/>
                        </a:lnSpc>
                        <a:spcBef>
                          <a:spcPts val="0"/>
                        </a:spcBef>
                        <a:spcAft>
                          <a:spcPts val="0"/>
                        </a:spcAft>
                        <a:buNone/>
                      </a:pPr>
                      <a:r>
                        <a:rPr lang="en-GB" sz="1400" b="1" i="0" u="none" strike="noStrike" kern="1200" noProof="0" dirty="0">
                          <a:solidFill>
                            <a:schemeClr val="bg1"/>
                          </a:solidFill>
                          <a:effectLst/>
                          <a:latin typeface="Ubuntu"/>
                        </a:rPr>
                        <a:t>Why is this important for children and young people? </a:t>
                      </a:r>
                    </a:p>
                    <a:p>
                      <a:pPr marL="0" marR="0" lvl="0" indent="0" algn="ctr">
                        <a:lnSpc>
                          <a:spcPct val="100000"/>
                        </a:lnSpc>
                        <a:spcBef>
                          <a:spcPts val="0"/>
                        </a:spcBef>
                        <a:spcAft>
                          <a:spcPts val="0"/>
                        </a:spcAft>
                        <a:buNone/>
                      </a:pPr>
                      <a:r>
                        <a:rPr lang="en-GB" sz="1100" b="0" i="0" u="none" strike="noStrike" kern="1200" noProof="0" dirty="0">
                          <a:solidFill>
                            <a:schemeClr val="bg1"/>
                          </a:solidFill>
                          <a:effectLst/>
                          <a:latin typeface="Ubuntu"/>
                        </a:rPr>
                        <a:t>(to and for the learner, school and community)</a:t>
                      </a:r>
                      <a:endParaRPr lang="en-GB" sz="1100" i="0" u="none" strike="noStrike" noProof="0" dirty="0">
                        <a:solidFill>
                          <a:schemeClr val="bg1"/>
                        </a:solidFill>
                      </a:endParaRPr>
                    </a:p>
                  </a:txBody>
                  <a:tcPr anchor="ctr">
                    <a:solidFill>
                      <a:srgbClr val="18518A"/>
                    </a:solidFill>
                  </a:tcPr>
                </a:tc>
                <a:extLst>
                  <a:ext uri="{0D108BD9-81ED-4DB2-BD59-A6C34878D82A}">
                    <a16:rowId xmlns:a16="http://schemas.microsoft.com/office/drawing/2014/main" val="553422046"/>
                  </a:ext>
                </a:extLst>
              </a:tr>
              <a:tr h="5357997">
                <a:tc>
                  <a:txBody>
                    <a:bodyPr/>
                    <a:lstStyle/>
                    <a:p>
                      <a:pPr lvl="0" algn="l">
                        <a:lnSpc>
                          <a:spcPct val="100000"/>
                        </a:lnSpc>
                        <a:spcBef>
                          <a:spcPts val="0"/>
                        </a:spcBef>
                        <a:spcAft>
                          <a:spcPts val="0"/>
                        </a:spcAft>
                        <a:buNone/>
                      </a:pPr>
                      <a:endParaRPr lang="en-GB" sz="1400" b="0" i="0" u="none" strike="noStrike" noProof="0" dirty="0">
                        <a:solidFill>
                          <a:schemeClr val="tx2"/>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The number of children and young people reporting later bedtimes increases from Years 3-6 and Years 7-11. </a:t>
                      </a:r>
                    </a:p>
                    <a:p>
                      <a:pPr marL="285750" lvl="0" indent="-285750" algn="l">
                        <a:lnSpc>
                          <a:spcPct val="100000"/>
                        </a:lnSpc>
                        <a:spcBef>
                          <a:spcPts val="0"/>
                        </a:spcBef>
                        <a:spcAft>
                          <a:spcPts val="0"/>
                        </a:spcAft>
                        <a:buFont typeface="Arial"/>
                        <a:buChar char="•"/>
                      </a:pPr>
                      <a:endParaRPr lang="en-US" sz="1400" b="0" i="0" u="none" strike="noStrike" noProof="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If children and young people don’t get enough sleep, don’t move enough, or spend too much time sitting still, it can lead to health and well-being problems over time.</a:t>
                      </a:r>
                      <a:endParaRPr lang="en-GB" sz="1400" b="0">
                        <a:solidFill>
                          <a:schemeClr val="tx1"/>
                        </a:solidFill>
                        <a:latin typeface="Ubuntu"/>
                      </a:endParaRPr>
                    </a:p>
                    <a:p>
                      <a:pPr marL="285750" lvl="0" indent="-285750" algn="l">
                        <a:lnSpc>
                          <a:spcPct val="100000"/>
                        </a:lnSpc>
                        <a:spcBef>
                          <a:spcPts val="0"/>
                        </a:spcBef>
                        <a:spcAft>
                          <a:spcPts val="0"/>
                        </a:spcAft>
                        <a:buFont typeface="Arial"/>
                        <a:buChar char="•"/>
                      </a:pPr>
                      <a:endParaRPr lang="en-US" sz="1400" b="0" i="0" u="none" strike="noStrike" noProof="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A consistent sleep schedule (going to bed and getting up at the same time every day) can help them to get the amount of sleep they need. </a:t>
                      </a:r>
                      <a:endParaRPr lang="en-GB" sz="1400" b="0">
                        <a:solidFill>
                          <a:schemeClr val="tx1"/>
                        </a:solidFill>
                        <a:latin typeface="Ubuntu"/>
                      </a:endParaRPr>
                    </a:p>
                    <a:p>
                      <a:pPr marL="285750" lvl="0" indent="-285750" algn="l">
                        <a:lnSpc>
                          <a:spcPct val="100000"/>
                        </a:lnSpc>
                        <a:spcBef>
                          <a:spcPts val="0"/>
                        </a:spcBef>
                        <a:spcAft>
                          <a:spcPts val="0"/>
                        </a:spcAft>
                        <a:buFont typeface="Arial"/>
                        <a:buChar char="•"/>
                      </a:pPr>
                      <a:endParaRPr lang="en-US" sz="1400" b="0" i="0" u="none" strike="noStrike" noProof="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Children and young people need to be aware that getting enough good quality sleep helps them to think clearly and learn better in school , feel happier and more in control of their emotions and stay healthy and full of energy.</a:t>
                      </a:r>
                      <a:endParaRPr lang="en-GB" sz="1400" b="0">
                        <a:solidFill>
                          <a:schemeClr val="tx1"/>
                        </a:solidFill>
                        <a:latin typeface="Ubuntu"/>
                      </a:endParaRPr>
                    </a:p>
                    <a:p>
                      <a:pPr marL="285750" lvl="0" indent="-285750" algn="l">
                        <a:lnSpc>
                          <a:spcPct val="100000"/>
                        </a:lnSpc>
                        <a:spcBef>
                          <a:spcPts val="0"/>
                        </a:spcBef>
                        <a:spcAft>
                          <a:spcPts val="0"/>
                        </a:spcAft>
                        <a:buFont typeface="Arial"/>
                        <a:buChar char="•"/>
                      </a:pPr>
                      <a:endParaRPr lang="en-US" sz="1400" b="0" i="0" u="none" strike="noStrike" noProof="0" dirty="0">
                        <a:solidFill>
                          <a:schemeClr val="tx1"/>
                        </a:solidFill>
                        <a:latin typeface="Ubuntu"/>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Ubuntu"/>
                        </a:rPr>
                        <a:t>Not getting enough sleep for a long time can make it harder to think clearly or concentrate and affect their mood and make them feel more stressed or low. If they wake up feeling rested and ready for the day, their sleep quality is likely good.</a:t>
                      </a:r>
                      <a:endParaRPr lang="en-GB" sz="1400" b="0">
                        <a:solidFill>
                          <a:schemeClr val="tx1"/>
                        </a:solidFill>
                        <a:latin typeface="Ubuntu"/>
                      </a:endParaRPr>
                    </a:p>
                    <a:p>
                      <a:pPr marL="0" lvl="0" indent="0" algn="l">
                        <a:lnSpc>
                          <a:spcPct val="100000"/>
                        </a:lnSpc>
                        <a:spcBef>
                          <a:spcPts val="0"/>
                        </a:spcBef>
                        <a:spcAft>
                          <a:spcPts val="0"/>
                        </a:spcAft>
                        <a:buNone/>
                      </a:pPr>
                      <a:endParaRPr lang="en-US" sz="1400" b="1" i="0" u="none" strike="noStrike" noProof="0" dirty="0">
                        <a:solidFill>
                          <a:srgbClr val="FF0000"/>
                        </a:solidFill>
                        <a:latin typeface="Ubuntu"/>
                      </a:endParaRPr>
                    </a:p>
                    <a:p>
                      <a:pPr lvl="0" indent="0" algn="l">
                        <a:lnSpc>
                          <a:spcPct val="100000"/>
                        </a:lnSpc>
                        <a:spcBef>
                          <a:spcPts val="0"/>
                        </a:spcBef>
                        <a:spcAft>
                          <a:spcPts val="0"/>
                        </a:spcAft>
                        <a:buNone/>
                      </a:pPr>
                      <a:r>
                        <a:rPr lang="en-US" sz="1400" b="1" i="0" u="none" strike="noStrike" noProof="0" dirty="0">
                          <a:solidFill>
                            <a:schemeClr val="tx2"/>
                          </a:solidFill>
                          <a:latin typeface="Ubuntu"/>
                        </a:rPr>
                        <a:t>Children and young people require the information they need to help them to make healthier choices, understand and consider the impact of their choices and actions for their health.</a:t>
                      </a:r>
                      <a:endParaRPr lang="en-US" sz="1400" dirty="0">
                        <a:solidFill>
                          <a:schemeClr val="tx2"/>
                        </a:solidFill>
                        <a:latin typeface="Ubuntu"/>
                      </a:endParaRPr>
                    </a:p>
                    <a:p>
                      <a:pPr marL="0" lvl="0" indent="0" algn="l">
                        <a:lnSpc>
                          <a:spcPct val="100000"/>
                        </a:lnSpc>
                        <a:spcBef>
                          <a:spcPts val="0"/>
                        </a:spcBef>
                        <a:spcAft>
                          <a:spcPts val="0"/>
                        </a:spcAft>
                        <a:buNone/>
                      </a:pPr>
                      <a:endParaRPr lang="en-GB" sz="1400" b="0" i="0" u="none" strike="noStrike" noProof="0" dirty="0">
                        <a:latin typeface="Ubuntu"/>
                      </a:endParaRPr>
                    </a:p>
                  </a:txBody>
                  <a:tcPr>
                    <a:solidFill>
                      <a:schemeClr val="bg2"/>
                    </a:solidFill>
                  </a:tcPr>
                </a:tc>
                <a:extLst>
                  <a:ext uri="{0D108BD9-81ED-4DB2-BD59-A6C34878D82A}">
                    <a16:rowId xmlns:a16="http://schemas.microsoft.com/office/drawing/2014/main" val="142101937"/>
                  </a:ext>
                </a:extLst>
              </a:tr>
            </a:tbl>
          </a:graphicData>
        </a:graphic>
      </p:graphicFrame>
    </p:spTree>
    <p:extLst>
      <p:ext uri="{BB962C8B-B14F-4D97-AF65-F5344CB8AC3E}">
        <p14:creationId xmlns:p14="http://schemas.microsoft.com/office/powerpoint/2010/main" val="134845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E2AB7934-3ACE-3ABE-A9AC-D5C161236F4A}"/>
              </a:ext>
            </a:extLst>
          </p:cNvPr>
          <p:cNvSpPr txBox="1">
            <a:spLocks/>
          </p:cNvSpPr>
          <p:nvPr/>
        </p:nvSpPr>
        <p:spPr>
          <a:xfrm>
            <a:off x="397725" y="756286"/>
            <a:ext cx="4432300" cy="49067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Resource Overview</a:t>
            </a:r>
          </a:p>
        </p:txBody>
      </p:sp>
      <p:sp>
        <p:nvSpPr>
          <p:cNvPr id="5" name="Text Placeholder 4">
            <a:extLst>
              <a:ext uri="{FF2B5EF4-FFF2-40B4-BE49-F238E27FC236}">
                <a16:creationId xmlns:a16="http://schemas.microsoft.com/office/drawing/2014/main" id="{E2DDDEEC-7D33-A643-7EEB-455FBA81AF75}"/>
              </a:ext>
            </a:extLst>
          </p:cNvPr>
          <p:cNvSpPr txBox="1">
            <a:spLocks/>
          </p:cNvSpPr>
          <p:nvPr/>
        </p:nvSpPr>
        <p:spPr>
          <a:xfrm>
            <a:off x="419566" y="1255217"/>
            <a:ext cx="11457358" cy="509492"/>
          </a:xfrm>
          <a:prstGeom prst="rect">
            <a:avLst/>
          </a:prstGeom>
          <a:solidFill>
            <a:srgbClr val="DBEAF9"/>
          </a:solidFill>
          <a:ln w="28575">
            <a:noFill/>
          </a:ln>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300">
                <a:solidFill>
                  <a:srgbClr val="18518A"/>
                </a:solidFill>
                <a:latin typeface="Ubuntu"/>
                <a:cs typeface="Calibri"/>
              </a:rPr>
              <a:t>This guidance and resource for teaching and learning on sleep has identified the following key concepts, related health topics and considerations. Resources are </a:t>
            </a:r>
            <a:r>
              <a:rPr lang="en-US" sz="1300" err="1">
                <a:solidFill>
                  <a:srgbClr val="18518A"/>
                </a:solidFill>
                <a:latin typeface="Ubuntu"/>
                <a:cs typeface="Calibri"/>
              </a:rPr>
              <a:t>organised</a:t>
            </a:r>
            <a:r>
              <a:rPr lang="en-US" sz="1300">
                <a:solidFill>
                  <a:srgbClr val="18518A"/>
                </a:solidFill>
                <a:latin typeface="Ubuntu"/>
                <a:cs typeface="Calibri"/>
              </a:rPr>
              <a:t> in knowledge banks under each 'Big Question'. These questions can, and should, be posed to learners as a vehicle for curriculum delivery.</a:t>
            </a:r>
          </a:p>
          <a:p>
            <a:endParaRPr lang="en-US"/>
          </a:p>
        </p:txBody>
      </p:sp>
      <p:sp>
        <p:nvSpPr>
          <p:cNvPr id="7" name="Rectangle 6">
            <a:extLst>
              <a:ext uri="{FF2B5EF4-FFF2-40B4-BE49-F238E27FC236}">
                <a16:creationId xmlns:a16="http://schemas.microsoft.com/office/drawing/2014/main" id="{B4A8908C-1B1B-A49C-1119-8449AE900C48}"/>
              </a:ext>
            </a:extLst>
          </p:cNvPr>
          <p:cNvSpPr/>
          <p:nvPr/>
        </p:nvSpPr>
        <p:spPr>
          <a:xfrm>
            <a:off x="397725" y="1873080"/>
            <a:ext cx="1323289" cy="6566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683FA7-9735-3F9A-443D-34BB70BF70A5}"/>
              </a:ext>
            </a:extLst>
          </p:cNvPr>
          <p:cNvSpPr/>
          <p:nvPr/>
        </p:nvSpPr>
        <p:spPr>
          <a:xfrm>
            <a:off x="406715" y="2632276"/>
            <a:ext cx="1313032" cy="721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FC939A-0F07-819B-30B6-57EFC829992A}"/>
              </a:ext>
            </a:extLst>
          </p:cNvPr>
          <p:cNvSpPr/>
          <p:nvPr/>
        </p:nvSpPr>
        <p:spPr>
          <a:xfrm>
            <a:off x="397726" y="3466060"/>
            <a:ext cx="1320211" cy="8043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A58E844-9D50-2300-2A36-AD2EC9D0A68C}"/>
              </a:ext>
            </a:extLst>
          </p:cNvPr>
          <p:cNvSpPr txBox="1"/>
          <p:nvPr/>
        </p:nvSpPr>
        <p:spPr>
          <a:xfrm>
            <a:off x="408363" y="2041514"/>
            <a:ext cx="1140998" cy="253916"/>
          </a:xfrm>
          <a:prstGeom prst="rect">
            <a:avLst/>
          </a:prstGeom>
          <a:noFill/>
        </p:spPr>
        <p:txBody>
          <a:bodyPr wrap="square">
            <a:spAutoFit/>
          </a:bodyPr>
          <a:lstStyle/>
          <a:p>
            <a:pPr>
              <a:defRPr/>
            </a:pPr>
            <a:r>
              <a:rPr lang="en-US" sz="1050" b="1">
                <a:solidFill>
                  <a:schemeClr val="bg1"/>
                </a:solidFill>
                <a:latin typeface="Ubuntu" panose="020B0504030602030204" pitchFamily="34" charset="0"/>
                <a:cs typeface="Calibri"/>
              </a:rPr>
              <a:t>Key Concepts </a:t>
            </a:r>
            <a:endParaRPr lang="en-US" sz="1050" i="1">
              <a:solidFill>
                <a:schemeClr val="bg1"/>
              </a:solidFill>
              <a:latin typeface="Ubuntu" panose="020B0504030602030204" pitchFamily="34" charset="0"/>
              <a:cs typeface="Calibri"/>
            </a:endParaRPr>
          </a:p>
        </p:txBody>
      </p:sp>
      <p:sp>
        <p:nvSpPr>
          <p:cNvPr id="15" name="TextBox 14">
            <a:extLst>
              <a:ext uri="{FF2B5EF4-FFF2-40B4-BE49-F238E27FC236}">
                <a16:creationId xmlns:a16="http://schemas.microsoft.com/office/drawing/2014/main" id="{9898D2E9-2A25-9F49-237A-7CCFD5293F85}"/>
              </a:ext>
            </a:extLst>
          </p:cNvPr>
          <p:cNvSpPr txBox="1"/>
          <p:nvPr/>
        </p:nvSpPr>
        <p:spPr>
          <a:xfrm>
            <a:off x="408361" y="2753736"/>
            <a:ext cx="1152204" cy="415498"/>
          </a:xfrm>
          <a:prstGeom prst="rect">
            <a:avLst/>
          </a:prstGeom>
          <a:noFill/>
        </p:spPr>
        <p:txBody>
          <a:bodyPr wrap="square">
            <a:spAutoFit/>
          </a:bodyPr>
          <a:lstStyle/>
          <a:p>
            <a:pPr>
              <a:defRPr/>
            </a:pPr>
            <a:r>
              <a:rPr lang="en-US" sz="1050" b="1">
                <a:solidFill>
                  <a:schemeClr val="bg1"/>
                </a:solidFill>
                <a:latin typeface="Ubuntu" panose="020B0504030602030204" pitchFamily="34" charset="0"/>
                <a:cs typeface="Calibri"/>
              </a:rPr>
              <a:t>Related Health </a:t>
            </a:r>
          </a:p>
          <a:p>
            <a:pPr>
              <a:defRPr/>
            </a:pPr>
            <a:r>
              <a:rPr lang="en-US" sz="1050" b="1">
                <a:solidFill>
                  <a:schemeClr val="bg1"/>
                </a:solidFill>
                <a:latin typeface="Ubuntu" panose="020B0504030602030204" pitchFamily="34" charset="0"/>
                <a:cs typeface="Calibri"/>
              </a:rPr>
              <a:t>Themes</a:t>
            </a:r>
          </a:p>
        </p:txBody>
      </p:sp>
      <p:sp>
        <p:nvSpPr>
          <p:cNvPr id="17" name="TextBox 16">
            <a:extLst>
              <a:ext uri="{FF2B5EF4-FFF2-40B4-BE49-F238E27FC236}">
                <a16:creationId xmlns:a16="http://schemas.microsoft.com/office/drawing/2014/main" id="{273F3430-1EB4-0BA7-776E-98340794094D}"/>
              </a:ext>
            </a:extLst>
          </p:cNvPr>
          <p:cNvSpPr txBox="1"/>
          <p:nvPr/>
        </p:nvSpPr>
        <p:spPr>
          <a:xfrm>
            <a:off x="419567" y="3732362"/>
            <a:ext cx="1298371" cy="253916"/>
          </a:xfrm>
          <a:prstGeom prst="rect">
            <a:avLst/>
          </a:prstGeom>
          <a:noFill/>
        </p:spPr>
        <p:txBody>
          <a:bodyPr wrap="square">
            <a:spAutoFit/>
          </a:bodyPr>
          <a:lstStyle/>
          <a:p>
            <a:pPr>
              <a:defRPr/>
            </a:pPr>
            <a:r>
              <a:rPr lang="en-US" sz="1050" b="1">
                <a:solidFill>
                  <a:schemeClr val="bg1"/>
                </a:solidFill>
                <a:latin typeface="Ubuntu" panose="020B0504030602030204" pitchFamily="34" charset="0"/>
                <a:cs typeface="Calibri"/>
              </a:rPr>
              <a:t>Big Questions</a:t>
            </a:r>
          </a:p>
        </p:txBody>
      </p:sp>
      <p:sp>
        <p:nvSpPr>
          <p:cNvPr id="19" name="Rectangle 18">
            <a:extLst>
              <a:ext uri="{FF2B5EF4-FFF2-40B4-BE49-F238E27FC236}">
                <a16:creationId xmlns:a16="http://schemas.microsoft.com/office/drawing/2014/main" id="{56B1622E-0FF8-FF9C-EFB6-1386D6877261}"/>
              </a:ext>
            </a:extLst>
          </p:cNvPr>
          <p:cNvSpPr/>
          <p:nvPr/>
        </p:nvSpPr>
        <p:spPr>
          <a:xfrm>
            <a:off x="1720021" y="1917902"/>
            <a:ext cx="4298683" cy="56161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a:extLst>
              <a:ext uri="{FF2B5EF4-FFF2-40B4-BE49-F238E27FC236}">
                <a16:creationId xmlns:a16="http://schemas.microsoft.com/office/drawing/2014/main" id="{6A4FE7DF-97DB-5353-4758-4BC3EBA14D8A}"/>
              </a:ext>
            </a:extLst>
          </p:cNvPr>
          <p:cNvSpPr/>
          <p:nvPr/>
        </p:nvSpPr>
        <p:spPr>
          <a:xfrm>
            <a:off x="1720019" y="2643481"/>
            <a:ext cx="3996124" cy="71220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C038D0-9D1D-F70D-FAFF-2A9443743DAA}"/>
              </a:ext>
            </a:extLst>
          </p:cNvPr>
          <p:cNvSpPr/>
          <p:nvPr/>
        </p:nvSpPr>
        <p:spPr>
          <a:xfrm>
            <a:off x="1731226" y="3443649"/>
            <a:ext cx="4309890" cy="82674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94DEC6A-749D-3B27-E62B-3542296588F7}"/>
              </a:ext>
            </a:extLst>
          </p:cNvPr>
          <p:cNvSpPr txBox="1"/>
          <p:nvPr/>
        </p:nvSpPr>
        <p:spPr>
          <a:xfrm>
            <a:off x="1776375" y="1924398"/>
            <a:ext cx="2665725" cy="553998"/>
          </a:xfrm>
          <a:prstGeom prst="rect">
            <a:avLst/>
          </a:prstGeom>
          <a:noFill/>
        </p:spPr>
        <p:txBody>
          <a:bodyPr wrap="square" lIns="91440" tIns="45720" rIns="91440" bIns="45720" rtlCol="0" anchor="t">
            <a:spAutoFit/>
          </a:bodyPr>
          <a:lstStyle/>
          <a:p>
            <a:pPr marL="285750" indent="-285750">
              <a:buFont typeface="Arial"/>
              <a:buChar char="•"/>
            </a:pPr>
            <a:r>
              <a:rPr lang="en-US" sz="1000">
                <a:solidFill>
                  <a:srgbClr val="18518A"/>
                </a:solidFill>
                <a:latin typeface="Ubuntu"/>
                <a:cs typeface="Calibri"/>
              </a:rPr>
              <a:t>Health promoting </a:t>
            </a:r>
            <a:r>
              <a:rPr lang="en-US" sz="1000" err="1">
                <a:solidFill>
                  <a:srgbClr val="18518A"/>
                </a:solidFill>
                <a:latin typeface="Ubuntu"/>
                <a:cs typeface="Calibri"/>
              </a:rPr>
              <a:t>behaviours</a:t>
            </a:r>
            <a:endParaRPr lang="en-US" sz="1000">
              <a:solidFill>
                <a:srgbClr val="18518A"/>
              </a:solidFill>
              <a:latin typeface="Ubuntu"/>
              <a:cs typeface="Calibri"/>
            </a:endParaRPr>
          </a:p>
          <a:p>
            <a:pPr marL="285750" indent="-285750">
              <a:buFont typeface="Arial"/>
              <a:buChar char="•"/>
            </a:pPr>
            <a:r>
              <a:rPr lang="en-US" sz="1000">
                <a:solidFill>
                  <a:srgbClr val="18518A"/>
                </a:solidFill>
                <a:latin typeface="Ubuntu"/>
                <a:cs typeface="Calibri"/>
              </a:rPr>
              <a:t>Decision-making</a:t>
            </a:r>
            <a:endParaRPr lang="en-US" sz="1000" i="1">
              <a:solidFill>
                <a:srgbClr val="18518A"/>
              </a:solidFill>
              <a:latin typeface="Ubuntu"/>
              <a:cs typeface="Calibri"/>
            </a:endParaRPr>
          </a:p>
          <a:p>
            <a:pPr marL="285750" indent="-285750">
              <a:buFont typeface="Arial"/>
              <a:buChar char="•"/>
            </a:pPr>
            <a:r>
              <a:rPr lang="en-US" sz="1000">
                <a:solidFill>
                  <a:srgbClr val="18518A"/>
                </a:solidFill>
                <a:latin typeface="Ubuntu"/>
                <a:cs typeface="Calibri"/>
              </a:rPr>
              <a:t>Social Influences </a:t>
            </a:r>
          </a:p>
        </p:txBody>
      </p:sp>
      <p:sp>
        <p:nvSpPr>
          <p:cNvPr id="27" name="TextBox 26">
            <a:extLst>
              <a:ext uri="{FF2B5EF4-FFF2-40B4-BE49-F238E27FC236}">
                <a16:creationId xmlns:a16="http://schemas.microsoft.com/office/drawing/2014/main" id="{252F1FBD-573D-5F9F-B283-0B09FFC25810}"/>
              </a:ext>
            </a:extLst>
          </p:cNvPr>
          <p:cNvSpPr txBox="1"/>
          <p:nvPr/>
        </p:nvSpPr>
        <p:spPr>
          <a:xfrm>
            <a:off x="1776375" y="2541135"/>
            <a:ext cx="4280345" cy="861774"/>
          </a:xfrm>
          <a:prstGeom prst="rect">
            <a:avLst/>
          </a:prstGeom>
          <a:solidFill>
            <a:schemeClr val="bg2"/>
          </a:solidFill>
        </p:spPr>
        <p:txBody>
          <a:bodyPr wrap="square" lIns="91440" tIns="45720" rIns="91440" bIns="45720" rtlCol="0" anchor="t">
            <a:spAutoFit/>
          </a:bodyPr>
          <a:lstStyle/>
          <a:p>
            <a:pPr marL="285750" indent="-285750">
              <a:buFont typeface="Arial"/>
              <a:buChar char="•"/>
            </a:pPr>
            <a:r>
              <a:rPr lang="en-US" sz="1000" dirty="0">
                <a:solidFill>
                  <a:srgbClr val="18518A"/>
                </a:solidFill>
                <a:latin typeface="Ubuntu"/>
                <a:cs typeface="Calibri"/>
              </a:rPr>
              <a:t>Physical activity</a:t>
            </a:r>
            <a:endParaRPr lang="en-US" sz="1000" dirty="0">
              <a:solidFill>
                <a:srgbClr val="18518A"/>
              </a:solidFill>
              <a:latin typeface="Ubuntu"/>
              <a:ea typeface="Calibri"/>
              <a:cs typeface="Calibri"/>
            </a:endParaRPr>
          </a:p>
          <a:p>
            <a:pPr marL="285750" indent="-285750">
              <a:buFont typeface="Arial"/>
              <a:buChar char="•"/>
            </a:pPr>
            <a:r>
              <a:rPr lang="en-US" sz="1000" dirty="0">
                <a:solidFill>
                  <a:srgbClr val="18518A"/>
                </a:solidFill>
                <a:latin typeface="Ubuntu"/>
                <a:cs typeface="Calibri"/>
              </a:rPr>
              <a:t>Personal care</a:t>
            </a:r>
            <a:endParaRPr lang="en-US" sz="1000" dirty="0">
              <a:solidFill>
                <a:srgbClr val="18518A"/>
              </a:solidFill>
              <a:latin typeface="Ubuntu"/>
              <a:ea typeface="Calibri"/>
              <a:cs typeface="Calibri"/>
            </a:endParaRPr>
          </a:p>
          <a:p>
            <a:pPr marL="285750" indent="-285750">
              <a:buFont typeface="Arial"/>
              <a:buChar char="•"/>
            </a:pPr>
            <a:r>
              <a:rPr lang="en-US" sz="1000" dirty="0">
                <a:solidFill>
                  <a:srgbClr val="18518A"/>
                </a:solidFill>
                <a:latin typeface="Ubuntu"/>
                <a:cs typeface="Calibri"/>
              </a:rPr>
              <a:t>Mental well-being</a:t>
            </a:r>
          </a:p>
          <a:p>
            <a:pPr marL="285750" indent="-285750">
              <a:buFont typeface="Arial"/>
              <a:buChar char="•"/>
            </a:pPr>
            <a:r>
              <a:rPr lang="en-US" sz="1000" dirty="0">
                <a:solidFill>
                  <a:srgbClr val="18518A"/>
                </a:solidFill>
                <a:latin typeface="Ubuntu"/>
                <a:cs typeface="Calibri"/>
              </a:rPr>
              <a:t>Protection from Infection and disease </a:t>
            </a:r>
          </a:p>
          <a:p>
            <a:pPr marL="285750" indent="-285750">
              <a:buFont typeface="Arial"/>
              <a:buChar char="•"/>
            </a:pPr>
            <a:endParaRPr lang="en-US" sz="1000">
              <a:solidFill>
                <a:srgbClr val="FF0000"/>
              </a:solidFill>
              <a:latin typeface="Ubuntu"/>
              <a:cs typeface="Calibri"/>
            </a:endParaRPr>
          </a:p>
        </p:txBody>
      </p:sp>
      <p:sp>
        <p:nvSpPr>
          <p:cNvPr id="29" name="TextBox 28">
            <a:extLst>
              <a:ext uri="{FF2B5EF4-FFF2-40B4-BE49-F238E27FC236}">
                <a16:creationId xmlns:a16="http://schemas.microsoft.com/office/drawing/2014/main" id="{89149A64-DCAC-241C-B0D5-7ABA386226CD}"/>
              </a:ext>
            </a:extLst>
          </p:cNvPr>
          <p:cNvSpPr txBox="1"/>
          <p:nvPr/>
        </p:nvSpPr>
        <p:spPr>
          <a:xfrm>
            <a:off x="6277321" y="3492168"/>
            <a:ext cx="4356927" cy="646331"/>
          </a:xfrm>
          <a:prstGeom prst="rect">
            <a:avLst/>
          </a:prstGeom>
          <a:solidFill>
            <a:schemeClr val="bg2"/>
          </a:solidFill>
        </p:spPr>
        <p:txBody>
          <a:bodyPr wrap="square" lIns="91440" tIns="45720" rIns="91440" bIns="45720" rtlCol="0" anchor="t">
            <a:spAutoFit/>
          </a:bodyPr>
          <a:lstStyle/>
          <a:p>
            <a:pPr>
              <a:lnSpc>
                <a:spcPct val="90000"/>
              </a:lnSpc>
              <a:spcBef>
                <a:spcPts val="1000"/>
              </a:spcBef>
            </a:pPr>
            <a:r>
              <a:rPr lang="en-US" sz="1000">
                <a:solidFill>
                  <a:schemeClr val="tx2"/>
                </a:solidFill>
                <a:latin typeface="Ubuntu"/>
                <a:ea typeface="Segoe UI"/>
                <a:cs typeface="Calibri"/>
              </a:rPr>
              <a:t>1.  </a:t>
            </a:r>
            <a:r>
              <a:rPr lang="en-US" sz="1000">
                <a:solidFill>
                  <a:schemeClr val="tx2"/>
                </a:solidFill>
                <a:latin typeface="Ubuntu"/>
                <a:ea typeface="Calibri"/>
                <a:cs typeface="Calibri"/>
              </a:rPr>
              <a:t>Why do we need good quality sleep?</a:t>
            </a:r>
            <a:br>
              <a:rPr lang="en-US" sz="1000">
                <a:latin typeface="Ubuntu" panose="020B0504030602030204" pitchFamily="34" charset="0"/>
                <a:ea typeface="Segoe UI"/>
                <a:cs typeface="Calibri"/>
              </a:rPr>
            </a:br>
            <a:r>
              <a:rPr lang="en-US" sz="1000">
                <a:solidFill>
                  <a:schemeClr val="tx2"/>
                </a:solidFill>
                <a:latin typeface="Ubuntu"/>
                <a:ea typeface="Segoe UI"/>
                <a:cs typeface="Calibri"/>
              </a:rPr>
              <a:t>2.  </a:t>
            </a:r>
            <a:r>
              <a:rPr lang="en-US" sz="1000">
                <a:solidFill>
                  <a:schemeClr val="tx2"/>
                </a:solidFill>
                <a:latin typeface="Ubuntu"/>
                <a:ea typeface="Calibri"/>
                <a:cs typeface="Calibri"/>
              </a:rPr>
              <a:t>What are the influences on our sleep? </a:t>
            </a:r>
            <a:br>
              <a:rPr lang="en-US" sz="1000">
                <a:latin typeface="Ubuntu" panose="020B0504030602030204" pitchFamily="34" charset="0"/>
                <a:ea typeface="Arial"/>
                <a:cs typeface="Calibri"/>
              </a:rPr>
            </a:br>
            <a:r>
              <a:rPr lang="en-US" sz="1000">
                <a:solidFill>
                  <a:schemeClr val="tx2"/>
                </a:solidFill>
                <a:latin typeface="Ubuntu"/>
                <a:ea typeface="Arial"/>
                <a:cs typeface="Calibri"/>
              </a:rPr>
              <a:t>3.  How does sleep affect our health and well-being (and how does our health and well-being affect our sleep)?</a:t>
            </a:r>
            <a:endParaRPr lang="en-US" sz="1000">
              <a:solidFill>
                <a:schemeClr val="tx2"/>
              </a:solidFill>
              <a:latin typeface="Ubuntu"/>
              <a:ea typeface="Calibri"/>
              <a:cs typeface="Calibri"/>
            </a:endParaRPr>
          </a:p>
        </p:txBody>
      </p:sp>
      <p:sp>
        <p:nvSpPr>
          <p:cNvPr id="31" name="Rectangle 30">
            <a:extLst>
              <a:ext uri="{FF2B5EF4-FFF2-40B4-BE49-F238E27FC236}">
                <a16:creationId xmlns:a16="http://schemas.microsoft.com/office/drawing/2014/main" id="{1D2C64F8-D6F3-C8A0-9001-AB4285AD0666}"/>
              </a:ext>
            </a:extLst>
          </p:cNvPr>
          <p:cNvSpPr/>
          <p:nvPr/>
        </p:nvSpPr>
        <p:spPr>
          <a:xfrm>
            <a:off x="6087213" y="1869208"/>
            <a:ext cx="5789708" cy="2397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4CB8D5B-5718-CC27-6E93-7A663FC8D933}"/>
              </a:ext>
            </a:extLst>
          </p:cNvPr>
          <p:cNvSpPr txBox="1"/>
          <p:nvPr/>
        </p:nvSpPr>
        <p:spPr>
          <a:xfrm>
            <a:off x="6152908" y="2197671"/>
            <a:ext cx="6036923" cy="1938992"/>
          </a:xfrm>
          <a:prstGeom prst="rect">
            <a:avLst/>
          </a:prstGeom>
          <a:solidFill>
            <a:schemeClr val="bg2"/>
          </a:solidFill>
        </p:spPr>
        <p:txBody>
          <a:bodyPr wrap="square" lIns="91440" tIns="45720" rIns="91440" bIns="45720" rtlCol="0" anchor="t">
            <a:spAutoFit/>
          </a:bodyPr>
          <a:lstStyle/>
          <a:p>
            <a:pPr rtl="0"/>
            <a:r>
              <a:rPr lang="en-US" sz="1000" b="1" baseline="0">
                <a:solidFill>
                  <a:srgbClr val="18518A"/>
                </a:solidFill>
                <a:latin typeface="Ubuntu"/>
                <a:ea typeface="Segoe UI"/>
                <a:cs typeface="Segoe UI"/>
              </a:rPr>
              <a:t>The following resources may work...</a:t>
            </a:r>
            <a:r>
              <a:rPr lang="en-US" sz="1000" b="1">
                <a:solidFill>
                  <a:srgbClr val="18518A"/>
                </a:solidFill>
                <a:latin typeface="Ubuntu"/>
                <a:ea typeface="Segoe UI"/>
                <a:cs typeface="Segoe UI"/>
              </a:rPr>
              <a:t>​</a:t>
            </a:r>
          </a:p>
          <a:p>
            <a:pPr marL="285750" indent="-285750">
              <a:buFont typeface="Arial"/>
              <a:buChar char="•"/>
            </a:pPr>
            <a:r>
              <a:rPr lang="en-US" sz="1000" baseline="0">
                <a:solidFill>
                  <a:srgbClr val="18518A"/>
                </a:solidFill>
                <a:latin typeface="Ubuntu"/>
                <a:ea typeface="Arial"/>
                <a:cs typeface="Arial"/>
              </a:rPr>
              <a:t>With </a:t>
            </a:r>
            <a:r>
              <a:rPr lang="en-US" sz="1000">
                <a:solidFill>
                  <a:srgbClr val="18518A"/>
                </a:solidFill>
                <a:latin typeface="Ubuntu"/>
                <a:ea typeface="Arial"/>
                <a:cs typeface="Arial"/>
              </a:rPr>
              <a:t>primary and secondary aged </a:t>
            </a:r>
            <a:r>
              <a:rPr lang="en-US" sz="1000" baseline="0">
                <a:solidFill>
                  <a:srgbClr val="18518A"/>
                </a:solidFill>
                <a:latin typeface="Ubuntu"/>
                <a:ea typeface="Arial"/>
                <a:cs typeface="Arial"/>
              </a:rPr>
              <a:t>learners </a:t>
            </a:r>
            <a:endParaRPr lang="en-US" sz="1000">
              <a:solidFill>
                <a:srgbClr val="18518A"/>
              </a:solidFill>
              <a:latin typeface="Ubuntu"/>
              <a:ea typeface="Arial"/>
              <a:cs typeface="Arial"/>
            </a:endParaRPr>
          </a:p>
          <a:p>
            <a:pPr marL="285750" lvl="0" indent="-285750" rtl="0">
              <a:buChar char="•"/>
            </a:pPr>
            <a:r>
              <a:rPr lang="en-US" sz="1000" baseline="0">
                <a:solidFill>
                  <a:srgbClr val="18518A"/>
                </a:solidFill>
                <a:latin typeface="Ubuntu"/>
                <a:ea typeface="Arial"/>
                <a:cs typeface="Arial"/>
              </a:rPr>
              <a:t>In whole-class or group settings</a:t>
            </a:r>
            <a:r>
              <a:rPr lang="en-US" sz="1000">
                <a:solidFill>
                  <a:srgbClr val="18518A"/>
                </a:solidFill>
                <a:latin typeface="Ubuntu"/>
                <a:ea typeface="Arial"/>
                <a:cs typeface="Arial"/>
              </a:rPr>
              <a:t>​</a:t>
            </a:r>
          </a:p>
          <a:p>
            <a:pPr marL="285750" indent="-285750">
              <a:buChar char="•"/>
            </a:pPr>
            <a:r>
              <a:rPr lang="en-US" sz="1000" baseline="0">
                <a:solidFill>
                  <a:srgbClr val="18518A"/>
                </a:solidFill>
                <a:latin typeface="Ubuntu"/>
                <a:ea typeface="Arial"/>
                <a:cs typeface="Arial"/>
              </a:rPr>
              <a:t>In assemblies or</a:t>
            </a:r>
            <a:r>
              <a:rPr lang="en-US" sz="1000">
                <a:solidFill>
                  <a:srgbClr val="18518A"/>
                </a:solidFill>
                <a:latin typeface="Ubuntu"/>
                <a:ea typeface="Arial"/>
                <a:cs typeface="Arial"/>
              </a:rPr>
              <a:t> with</a:t>
            </a:r>
            <a:r>
              <a:rPr lang="en-US" sz="1000" baseline="0">
                <a:solidFill>
                  <a:srgbClr val="18518A"/>
                </a:solidFill>
                <a:latin typeface="Ubuntu"/>
                <a:ea typeface="Arial"/>
                <a:cs typeface="Arial"/>
              </a:rPr>
              <a:t> large </a:t>
            </a:r>
            <a:r>
              <a:rPr lang="en-US" sz="1000">
                <a:solidFill>
                  <a:srgbClr val="18518A"/>
                </a:solidFill>
                <a:latin typeface="Ubuntu"/>
                <a:ea typeface="Arial"/>
                <a:cs typeface="Arial"/>
              </a:rPr>
              <a:t>groups</a:t>
            </a:r>
            <a:r>
              <a:rPr lang="en-US" sz="1000" baseline="0">
                <a:solidFill>
                  <a:srgbClr val="18518A"/>
                </a:solidFill>
                <a:latin typeface="Ubuntu"/>
                <a:ea typeface="Arial"/>
                <a:cs typeface="Arial"/>
              </a:rPr>
              <a:t> </a:t>
            </a:r>
            <a:r>
              <a:rPr lang="en-US" sz="1000">
                <a:solidFill>
                  <a:srgbClr val="18518A"/>
                </a:solidFill>
                <a:latin typeface="Ubuntu"/>
                <a:ea typeface="Arial"/>
                <a:cs typeface="Arial"/>
              </a:rPr>
              <a:t>of</a:t>
            </a:r>
            <a:r>
              <a:rPr lang="en-US" sz="1000" baseline="0">
                <a:solidFill>
                  <a:srgbClr val="18518A"/>
                </a:solidFill>
                <a:latin typeface="Ubuntu"/>
                <a:ea typeface="Arial"/>
                <a:cs typeface="Arial"/>
              </a:rPr>
              <a:t> learners of similar ability/ age</a:t>
            </a:r>
            <a:r>
              <a:rPr lang="en-US" sz="1000">
                <a:solidFill>
                  <a:srgbClr val="18518A"/>
                </a:solidFill>
                <a:latin typeface="Ubuntu"/>
                <a:ea typeface="Arial"/>
                <a:cs typeface="Arial"/>
              </a:rPr>
              <a:t>​</a:t>
            </a:r>
          </a:p>
          <a:p>
            <a:pPr rtl="0"/>
            <a:r>
              <a:rPr lang="en-US" sz="1000" b="1">
                <a:solidFill>
                  <a:srgbClr val="18518A"/>
                </a:solidFill>
                <a:latin typeface="Ubuntu"/>
                <a:ea typeface="Segoe UI"/>
                <a:cs typeface="Segoe UI"/>
              </a:rPr>
              <a:t>​</a:t>
            </a:r>
          </a:p>
          <a:p>
            <a:pPr rtl="0"/>
            <a:r>
              <a:rPr lang="en-US" sz="1000" b="1" baseline="0">
                <a:solidFill>
                  <a:srgbClr val="18518A"/>
                </a:solidFill>
                <a:latin typeface="Ubuntu"/>
                <a:ea typeface="Segoe UI"/>
                <a:cs typeface="Segoe UI"/>
              </a:rPr>
              <a:t>You should consider...</a:t>
            </a:r>
            <a:r>
              <a:rPr lang="en-US" sz="1000" b="1">
                <a:solidFill>
                  <a:srgbClr val="18518A"/>
                </a:solidFill>
                <a:latin typeface="Ubuntu"/>
                <a:ea typeface="Segoe UI"/>
                <a:cs typeface="Segoe UI"/>
              </a:rPr>
              <a:t>​</a:t>
            </a:r>
          </a:p>
          <a:p>
            <a:pPr marL="285750" indent="-285750">
              <a:buFontTx/>
              <a:buChar char="•"/>
            </a:pPr>
            <a:r>
              <a:rPr lang="en-US" sz="1000" b="0" i="0" u="none" strike="noStrike">
                <a:solidFill>
                  <a:schemeClr val="accent1"/>
                </a:solidFill>
                <a:effectLst/>
                <a:latin typeface="Ubuntu"/>
              </a:rPr>
              <a:t>Whether the content of these resources are developmentally appropriate for your learner(s)</a:t>
            </a:r>
            <a:endParaRPr lang="en-US" sz="1000" b="0" i="0" u="none" strike="noStrike">
              <a:solidFill>
                <a:schemeClr val="accent1"/>
              </a:solidFill>
              <a:effectLst/>
              <a:latin typeface="Ubuntu"/>
              <a:ea typeface="Calibri"/>
              <a:cs typeface="Calibri"/>
            </a:endParaRPr>
          </a:p>
          <a:p>
            <a:pPr marL="285750" indent="-285750">
              <a:buFontTx/>
              <a:buChar char="•"/>
            </a:pPr>
            <a:r>
              <a:rPr lang="en-US" sz="1000" baseline="0">
                <a:solidFill>
                  <a:srgbClr val="18518A"/>
                </a:solidFill>
                <a:latin typeface="Ubuntu"/>
                <a:ea typeface="Arial"/>
                <a:cs typeface="Arial"/>
              </a:rPr>
              <a:t>The appropriateness of the content of </a:t>
            </a:r>
            <a:r>
              <a:rPr lang="en-US" sz="1000">
                <a:solidFill>
                  <a:srgbClr val="18518A"/>
                </a:solidFill>
                <a:latin typeface="Ubuntu"/>
                <a:ea typeface="Arial"/>
                <a:cs typeface="Arial"/>
              </a:rPr>
              <a:t>the resources </a:t>
            </a:r>
            <a:r>
              <a:rPr lang="en-US" sz="1000" baseline="0">
                <a:solidFill>
                  <a:srgbClr val="18518A"/>
                </a:solidFill>
                <a:latin typeface="Ubuntu"/>
                <a:ea typeface="Arial"/>
                <a:cs typeface="Arial"/>
              </a:rPr>
              <a:t>and </a:t>
            </a:r>
            <a:r>
              <a:rPr lang="en-US" sz="1000">
                <a:solidFill>
                  <a:srgbClr val="18518A"/>
                </a:solidFill>
                <a:latin typeface="Ubuntu"/>
                <a:ea typeface="Arial"/>
                <a:cs typeface="Arial"/>
              </a:rPr>
              <a:t>its relevance</a:t>
            </a:r>
            <a:r>
              <a:rPr lang="en-US" sz="1000" baseline="0">
                <a:solidFill>
                  <a:srgbClr val="18518A"/>
                </a:solidFill>
                <a:latin typeface="Ubuntu"/>
                <a:ea typeface="Arial"/>
                <a:cs typeface="Arial"/>
              </a:rPr>
              <a:t> to </a:t>
            </a:r>
            <a:r>
              <a:rPr lang="en-US" sz="1000" i="1" baseline="0">
                <a:solidFill>
                  <a:srgbClr val="18518A"/>
                </a:solidFill>
                <a:latin typeface="Ubuntu"/>
                <a:ea typeface="Arial"/>
                <a:cs typeface="Arial"/>
              </a:rPr>
              <a:t>your</a:t>
            </a:r>
            <a:r>
              <a:rPr lang="en-US" sz="1000" baseline="0">
                <a:solidFill>
                  <a:srgbClr val="18518A"/>
                </a:solidFill>
                <a:latin typeface="Ubuntu"/>
                <a:ea typeface="Arial"/>
                <a:cs typeface="Arial"/>
              </a:rPr>
              <a:t> learner(s) in </a:t>
            </a:r>
            <a:r>
              <a:rPr lang="en-US" sz="1000" i="1" baseline="0">
                <a:solidFill>
                  <a:srgbClr val="18518A"/>
                </a:solidFill>
                <a:latin typeface="Ubuntu"/>
                <a:ea typeface="Arial"/>
                <a:cs typeface="Arial"/>
              </a:rPr>
              <a:t>your</a:t>
            </a:r>
            <a:r>
              <a:rPr lang="en-US" sz="1000" baseline="0">
                <a:solidFill>
                  <a:srgbClr val="18518A"/>
                </a:solidFill>
                <a:latin typeface="Ubuntu"/>
                <a:ea typeface="Arial"/>
                <a:cs typeface="Arial"/>
              </a:rPr>
              <a:t> context</a:t>
            </a:r>
            <a:r>
              <a:rPr lang="en-US" sz="1000">
                <a:solidFill>
                  <a:srgbClr val="18518A"/>
                </a:solidFill>
                <a:latin typeface="Ubuntu"/>
                <a:ea typeface="Arial"/>
                <a:cs typeface="Arial"/>
              </a:rPr>
              <a:t>​</a:t>
            </a:r>
            <a:endParaRPr lang="en-US" sz="1000">
              <a:latin typeface="Ubuntu"/>
            </a:endParaRPr>
          </a:p>
          <a:p>
            <a:pPr marL="285750" indent="-285750">
              <a:buFont typeface="Arial"/>
              <a:buChar char="•"/>
            </a:pPr>
            <a:r>
              <a:rPr lang="en-US" sz="1000" baseline="0">
                <a:solidFill>
                  <a:srgbClr val="18518A"/>
                </a:solidFill>
                <a:latin typeface="Ubuntu"/>
                <a:ea typeface="Arial"/>
                <a:cs typeface="Arial"/>
              </a:rPr>
              <a:t>Adapting resources for your learner(s) and context</a:t>
            </a:r>
            <a:r>
              <a:rPr lang="en-US" sz="1000">
                <a:solidFill>
                  <a:srgbClr val="18518A"/>
                </a:solidFill>
                <a:latin typeface="Ubuntu"/>
                <a:ea typeface="Arial"/>
                <a:cs typeface="Arial"/>
              </a:rPr>
              <a:t>​</a:t>
            </a:r>
            <a:endParaRPr lang="en-US" sz="1000">
              <a:latin typeface="Ubuntu"/>
            </a:endParaRPr>
          </a:p>
          <a:p>
            <a:pPr marL="285750" indent="-285750">
              <a:buFontTx/>
              <a:buChar char="•"/>
            </a:pPr>
            <a:r>
              <a:rPr lang="en-US" sz="1000" baseline="0">
                <a:solidFill>
                  <a:srgbClr val="18518A"/>
                </a:solidFill>
                <a:latin typeface="Ubuntu"/>
                <a:ea typeface="Arial"/>
                <a:cs typeface="Arial"/>
              </a:rPr>
              <a:t>How this resource may</a:t>
            </a:r>
            <a:r>
              <a:rPr lang="en-US" sz="1000">
                <a:solidFill>
                  <a:srgbClr val="18518A"/>
                </a:solidFill>
                <a:latin typeface="Ubuntu"/>
                <a:ea typeface="Arial"/>
                <a:cs typeface="Arial"/>
              </a:rPr>
              <a:t> support prior learning for sleep</a:t>
            </a:r>
            <a:r>
              <a:rPr lang="en-US" sz="1000">
                <a:solidFill>
                  <a:srgbClr val="18518A"/>
                </a:solidFill>
                <a:latin typeface="Ubuntu"/>
                <a:ea typeface="Calibri"/>
                <a:cs typeface="Arial"/>
              </a:rPr>
              <a:t> </a:t>
            </a:r>
            <a:r>
              <a:rPr lang="en-US" sz="1000" i="1">
                <a:solidFill>
                  <a:srgbClr val="18518A"/>
                </a:solidFill>
                <a:latin typeface="Ubuntu"/>
                <a:ea typeface="Calibri"/>
                <a:cs typeface="Arial"/>
              </a:rPr>
              <a:t> </a:t>
            </a:r>
            <a:endParaRPr lang="en-US" sz="1000">
              <a:latin typeface="Ubuntu"/>
            </a:endParaRPr>
          </a:p>
          <a:p>
            <a:pPr marL="285750" indent="-285750">
              <a:buFont typeface="Arial"/>
              <a:buChar char="•"/>
            </a:pPr>
            <a:r>
              <a:rPr lang="en-US" sz="1000">
                <a:solidFill>
                  <a:srgbClr val="18518A"/>
                </a:solidFill>
                <a:latin typeface="Ubuntu"/>
                <a:ea typeface="Calibri"/>
                <a:cs typeface="Calibri"/>
              </a:rPr>
              <a:t>How learning is complemented by the wider environment, policies and practices of the school  </a:t>
            </a:r>
            <a:endParaRPr lang="en-US" sz="1000">
              <a:solidFill>
                <a:srgbClr val="18518A"/>
              </a:solidFill>
              <a:latin typeface="Ubuntu"/>
              <a:cs typeface="Arial"/>
            </a:endParaRPr>
          </a:p>
        </p:txBody>
      </p:sp>
      <p:sp>
        <p:nvSpPr>
          <p:cNvPr id="35" name="TextBox 34">
            <a:extLst>
              <a:ext uri="{FF2B5EF4-FFF2-40B4-BE49-F238E27FC236}">
                <a16:creationId xmlns:a16="http://schemas.microsoft.com/office/drawing/2014/main" id="{2EF99CC8-0D21-A45A-7CE0-ABA5D3BA384B}"/>
              </a:ext>
            </a:extLst>
          </p:cNvPr>
          <p:cNvSpPr txBox="1"/>
          <p:nvPr/>
        </p:nvSpPr>
        <p:spPr>
          <a:xfrm>
            <a:off x="8452055" y="1849380"/>
            <a:ext cx="1200729" cy="253916"/>
          </a:xfrm>
          <a:prstGeom prst="rect">
            <a:avLst/>
          </a:prstGeom>
          <a:noFill/>
        </p:spPr>
        <p:txBody>
          <a:bodyPr wrap="square">
            <a:spAutoFit/>
          </a:bodyPr>
          <a:lstStyle/>
          <a:p>
            <a:pPr>
              <a:defRPr/>
            </a:pPr>
            <a:r>
              <a:rPr lang="en-US" sz="1050" b="1">
                <a:solidFill>
                  <a:schemeClr val="bg1"/>
                </a:solidFill>
                <a:latin typeface="Ubuntu" panose="020B0504030602030204" pitchFamily="34" charset="0"/>
                <a:cs typeface="Calibri"/>
              </a:rPr>
              <a:t>Considerations</a:t>
            </a:r>
          </a:p>
        </p:txBody>
      </p:sp>
      <p:graphicFrame>
        <p:nvGraphicFramePr>
          <p:cNvPr id="37" name="Table 36">
            <a:extLst>
              <a:ext uri="{FF2B5EF4-FFF2-40B4-BE49-F238E27FC236}">
                <a16:creationId xmlns:a16="http://schemas.microsoft.com/office/drawing/2014/main" id="{26B5BBA1-46AC-48A0-F119-36B6F44BE51B}"/>
              </a:ext>
            </a:extLst>
          </p:cNvPr>
          <p:cNvGraphicFramePr>
            <a:graphicFrameLocks noGrp="1"/>
          </p:cNvGraphicFramePr>
          <p:nvPr>
            <p:extLst>
              <p:ext uri="{D42A27DB-BD31-4B8C-83A1-F6EECF244321}">
                <p14:modId xmlns:p14="http://schemas.microsoft.com/office/powerpoint/2010/main" val="783979242"/>
              </p:ext>
            </p:extLst>
          </p:nvPr>
        </p:nvGraphicFramePr>
        <p:xfrm>
          <a:off x="375312" y="4400746"/>
          <a:ext cx="11542588" cy="1987935"/>
        </p:xfrm>
        <a:graphic>
          <a:graphicData uri="http://schemas.openxmlformats.org/drawingml/2006/table">
            <a:tbl>
              <a:tblPr firstRow="1" bandRow="1">
                <a:tableStyleId>{21E4AEA4-8DFA-4A89-87EB-49C32662AFE0}</a:tableStyleId>
              </a:tblPr>
              <a:tblGrid>
                <a:gridCol w="2885647">
                  <a:extLst>
                    <a:ext uri="{9D8B030D-6E8A-4147-A177-3AD203B41FA5}">
                      <a16:colId xmlns:a16="http://schemas.microsoft.com/office/drawing/2014/main" val="2563035555"/>
                    </a:ext>
                  </a:extLst>
                </a:gridCol>
                <a:gridCol w="2885647">
                  <a:extLst>
                    <a:ext uri="{9D8B030D-6E8A-4147-A177-3AD203B41FA5}">
                      <a16:colId xmlns:a16="http://schemas.microsoft.com/office/drawing/2014/main" val="978091644"/>
                    </a:ext>
                  </a:extLst>
                </a:gridCol>
                <a:gridCol w="2885647">
                  <a:extLst>
                    <a:ext uri="{9D8B030D-6E8A-4147-A177-3AD203B41FA5}">
                      <a16:colId xmlns:a16="http://schemas.microsoft.com/office/drawing/2014/main" val="1147116183"/>
                    </a:ext>
                  </a:extLst>
                </a:gridCol>
                <a:gridCol w="2885647">
                  <a:extLst>
                    <a:ext uri="{9D8B030D-6E8A-4147-A177-3AD203B41FA5}">
                      <a16:colId xmlns:a16="http://schemas.microsoft.com/office/drawing/2014/main" val="1586538182"/>
                    </a:ext>
                  </a:extLst>
                </a:gridCol>
              </a:tblGrid>
              <a:tr h="245574">
                <a:tc gridSpan="4">
                  <a:txBody>
                    <a:bodyPr/>
                    <a:lstStyle/>
                    <a:p>
                      <a:pPr marL="0" marR="0" lvl="0" indent="0" algn="ctr" rtl="0" eaLnBrk="1" fontAlgn="auto" latinLnBrk="0" hangingPunct="1">
                        <a:lnSpc>
                          <a:spcPct val="100000"/>
                        </a:lnSpc>
                        <a:spcBef>
                          <a:spcPts val="0"/>
                        </a:spcBef>
                        <a:spcAft>
                          <a:spcPts val="0"/>
                        </a:spcAft>
                        <a:buClrTx/>
                        <a:buSzTx/>
                        <a:buFontTx/>
                        <a:buNone/>
                      </a:pPr>
                      <a:r>
                        <a:rPr lang="en-GB" sz="1050" b="1" u="none" strike="noStrike" noProof="0" dirty="0">
                          <a:solidFill>
                            <a:schemeClr val="accent1"/>
                          </a:solidFill>
                          <a:latin typeface="Ubuntu"/>
                        </a:rPr>
                        <a:t>Supporting learners toward realisation of the Four Purposes:</a:t>
                      </a:r>
                      <a:endParaRPr lang="en-GB" sz="1050" b="1" i="0" u="none" strike="noStrike" noProof="0">
                        <a:solidFill>
                          <a:schemeClr val="accent1"/>
                        </a:solidFill>
                        <a:latin typeface="Ubuntu"/>
                      </a:endParaRPr>
                    </a:p>
                  </a:txBody>
                  <a:tcP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1612586"/>
                  </a:ext>
                </a:extLst>
              </a:tr>
              <a:tr h="245574">
                <a:tc>
                  <a:txBody>
                    <a:bodyPr/>
                    <a:lstStyle/>
                    <a:p>
                      <a:pPr marL="0" marR="0" lvl="0" indent="0" algn="l" rtl="0" eaLnBrk="1" fontAlgn="auto" latinLnBrk="0" hangingPunct="1">
                        <a:lnSpc>
                          <a:spcPct val="100000"/>
                        </a:lnSpc>
                        <a:spcBef>
                          <a:spcPts val="0"/>
                        </a:spcBef>
                        <a:spcAft>
                          <a:spcPts val="0"/>
                        </a:spcAft>
                        <a:buClrTx/>
                        <a:buSzTx/>
                        <a:buFontTx/>
                        <a:buNone/>
                      </a:pPr>
                      <a:r>
                        <a:rPr lang="en-GB" sz="1050" b="1" u="none" strike="noStrike" noProof="0" dirty="0">
                          <a:solidFill>
                            <a:srgbClr val="18518A"/>
                          </a:solidFill>
                          <a:latin typeface="Ubuntu"/>
                        </a:rPr>
                        <a:t>Healthy, confident individuals who:</a:t>
                      </a:r>
                      <a:endParaRPr lang="en-US" sz="1050" b="1" u="none">
                        <a:solidFill>
                          <a:srgbClr val="18518A"/>
                        </a:solidFill>
                        <a:latin typeface="Ubuntu"/>
                      </a:endParaRP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u="none" strike="noStrike" noProof="0" dirty="0">
                          <a:solidFill>
                            <a:srgbClr val="18518A"/>
                          </a:solidFill>
                          <a:latin typeface="Ubuntu"/>
                        </a:rPr>
                        <a:t>Ambitious, capable learners who:</a:t>
                      </a:r>
                      <a:endParaRPr lang="en-US" sz="1050" b="1" u="none" dirty="0">
                        <a:solidFill>
                          <a:srgbClr val="18518A"/>
                        </a:solidFill>
                        <a:latin typeface="Ubuntu"/>
                      </a:endParaRP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u="none" strike="noStrike" noProof="0" dirty="0">
                          <a:solidFill>
                            <a:srgbClr val="18518A"/>
                          </a:solidFill>
                          <a:latin typeface="Ubuntu"/>
                        </a:rPr>
                        <a:t>Ethical, informed citizens who:</a:t>
                      </a:r>
                      <a:endParaRPr lang="en-US" sz="1050" b="1" u="none" dirty="0">
                        <a:solidFill>
                          <a:srgbClr val="18518A"/>
                        </a:solidFill>
                        <a:latin typeface="Ubuntu"/>
                      </a:endParaRPr>
                    </a:p>
                  </a:txBody>
                  <a:tcP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u="none" strike="noStrike" noProof="0" dirty="0">
                          <a:solidFill>
                            <a:srgbClr val="18518A"/>
                          </a:solidFill>
                          <a:latin typeface="Ubuntu"/>
                        </a:rPr>
                        <a:t>Enterprising, creative contributors who:</a:t>
                      </a:r>
                      <a:endParaRPr lang="en-US" sz="1050" b="1" u="none" dirty="0">
                        <a:solidFill>
                          <a:srgbClr val="18518A"/>
                        </a:solidFill>
                        <a:latin typeface="Ubuntu"/>
                      </a:endParaRPr>
                    </a:p>
                  </a:txBody>
                  <a:tcPr>
                    <a:solidFill>
                      <a:schemeClr val="bg2">
                        <a:lumMod val="90000"/>
                      </a:schemeClr>
                    </a:solidFill>
                  </a:tcPr>
                </a:tc>
                <a:extLst>
                  <a:ext uri="{0D108BD9-81ED-4DB2-BD59-A6C34878D82A}">
                    <a16:rowId xmlns:a16="http://schemas.microsoft.com/office/drawing/2014/main" val="3981541132"/>
                  </a:ext>
                </a:extLst>
              </a:tr>
              <a:tr h="1485015">
                <a:tc>
                  <a:txBody>
                    <a:bodyPr/>
                    <a:lstStyle/>
                    <a:p>
                      <a:pPr marL="285750" lvl="0" indent="-285750" algn="l">
                        <a:buClr>
                          <a:srgbClr val="000000"/>
                        </a:buClr>
                        <a:buFont typeface="Arial,Sans-Serif"/>
                        <a:buChar char="•"/>
                      </a:pPr>
                      <a:r>
                        <a:rPr lang="en-GB" sz="1000" b="0" i="0" u="none" strike="noStrike" baseline="0" noProof="0" dirty="0">
                          <a:solidFill>
                            <a:srgbClr val="18518A"/>
                          </a:solidFill>
                          <a:latin typeface="Ubuntu"/>
                        </a:rPr>
                        <a:t>have the </a:t>
                      </a:r>
                      <a:r>
                        <a:rPr lang="en-GB" sz="1000" b="1" i="0" u="none" strike="noStrike" baseline="0" noProof="0" dirty="0">
                          <a:solidFill>
                            <a:srgbClr val="18518A"/>
                          </a:solidFill>
                          <a:latin typeface="Ubuntu"/>
                        </a:rPr>
                        <a:t>skills and knowledge </a:t>
                      </a:r>
                      <a:r>
                        <a:rPr lang="en-GB" sz="1000" b="0" i="0" u="none" strike="noStrike" baseline="0" noProof="0" dirty="0">
                          <a:solidFill>
                            <a:srgbClr val="18518A"/>
                          </a:solidFill>
                          <a:latin typeface="Ubuntu"/>
                        </a:rPr>
                        <a:t>to </a:t>
                      </a:r>
                      <a:r>
                        <a:rPr lang="en-GB" sz="1000" b="1" i="0" u="none" strike="noStrike" baseline="0" noProof="0" dirty="0">
                          <a:solidFill>
                            <a:srgbClr val="18518A"/>
                          </a:solidFill>
                          <a:latin typeface="Ubuntu"/>
                        </a:rPr>
                        <a:t>manage</a:t>
                      </a:r>
                      <a:r>
                        <a:rPr lang="en-GB" sz="1000" b="0" i="0" u="none" strike="noStrike" baseline="0" noProof="0" dirty="0">
                          <a:solidFill>
                            <a:srgbClr val="18518A"/>
                          </a:solidFill>
                          <a:latin typeface="Ubuntu"/>
                        </a:rPr>
                        <a:t> everyday life as independently as they can</a:t>
                      </a:r>
                      <a:endParaRPr lang="en-GB" sz="1000" b="0" u="none" strike="noStrike" baseline="0" noProof="0" dirty="0">
                        <a:solidFill>
                          <a:srgbClr val="18518A"/>
                        </a:solidFill>
                        <a:latin typeface="Ubuntu"/>
                      </a:endParaRPr>
                    </a:p>
                    <a:p>
                      <a:pPr marL="285750" lvl="0" indent="-285750" algn="l">
                        <a:buClr>
                          <a:srgbClr val="000000"/>
                        </a:buClr>
                        <a:buFont typeface="Arial,Sans-Serif"/>
                        <a:buChar char="•"/>
                      </a:pPr>
                      <a:r>
                        <a:rPr lang="en-GB" sz="1000" b="0" u="none" strike="noStrike" baseline="0" noProof="0" dirty="0">
                          <a:solidFill>
                            <a:srgbClr val="18518A"/>
                          </a:solidFill>
                          <a:latin typeface="Ubuntu"/>
                        </a:rPr>
                        <a:t>know how to</a:t>
                      </a:r>
                      <a:r>
                        <a:rPr lang="en-GB" sz="1000" b="1" u="none" strike="noStrike" baseline="0" noProof="0" dirty="0">
                          <a:solidFill>
                            <a:srgbClr val="18518A"/>
                          </a:solidFill>
                          <a:latin typeface="Ubuntu"/>
                        </a:rPr>
                        <a:t> find</a:t>
                      </a:r>
                      <a:r>
                        <a:rPr lang="en-GB" sz="1000" b="0" u="none" strike="noStrike" baseline="0" noProof="0" dirty="0">
                          <a:solidFill>
                            <a:srgbClr val="18518A"/>
                          </a:solidFill>
                          <a:latin typeface="Ubuntu"/>
                        </a:rPr>
                        <a:t> the</a:t>
                      </a:r>
                      <a:r>
                        <a:rPr lang="en-GB" sz="1000" b="1" u="none" strike="noStrike" baseline="0" noProof="0" dirty="0">
                          <a:solidFill>
                            <a:srgbClr val="18518A"/>
                          </a:solidFill>
                          <a:latin typeface="Ubuntu"/>
                        </a:rPr>
                        <a:t> information and support to keep safe and well</a:t>
                      </a:r>
                      <a:endParaRPr lang="en-GB" sz="1000" b="0" u="none" strike="noStrike" baseline="0" noProof="0" dirty="0">
                        <a:solidFill>
                          <a:srgbClr val="18518A"/>
                        </a:solidFill>
                        <a:latin typeface="Ubuntu"/>
                      </a:endParaRPr>
                    </a:p>
                    <a:p>
                      <a:pPr marL="285750" lvl="0" indent="-285750" algn="l">
                        <a:buClr>
                          <a:srgbClr val="000000"/>
                        </a:buClr>
                        <a:buFont typeface="Arial,Sans-Serif"/>
                        <a:buChar char="•"/>
                      </a:pPr>
                      <a:r>
                        <a:rPr lang="en-GB" sz="1000" b="0" u="none" strike="noStrike" baseline="0" noProof="0" dirty="0">
                          <a:solidFill>
                            <a:srgbClr val="18518A"/>
                          </a:solidFill>
                          <a:latin typeface="Ubuntu"/>
                        </a:rPr>
                        <a:t>take</a:t>
                      </a:r>
                      <a:r>
                        <a:rPr lang="en-GB" sz="1000" b="1" u="none" strike="noStrike" baseline="0" noProof="0" dirty="0">
                          <a:solidFill>
                            <a:srgbClr val="18518A"/>
                          </a:solidFill>
                          <a:latin typeface="Ubuntu"/>
                        </a:rPr>
                        <a:t> measured decisions </a:t>
                      </a:r>
                      <a:r>
                        <a:rPr lang="en-GB" sz="1000" b="0" u="none" strike="noStrike" baseline="0" noProof="0" dirty="0">
                          <a:solidFill>
                            <a:srgbClr val="18518A"/>
                          </a:solidFill>
                          <a:latin typeface="Ubuntu"/>
                        </a:rPr>
                        <a:t>about life-style and </a:t>
                      </a:r>
                      <a:r>
                        <a:rPr lang="en-GB" sz="1000" b="1" u="none" strike="noStrike" baseline="0" noProof="0" dirty="0">
                          <a:solidFill>
                            <a:srgbClr val="18518A"/>
                          </a:solidFill>
                          <a:latin typeface="Ubuntu"/>
                        </a:rPr>
                        <a:t>manage risk</a:t>
                      </a:r>
                      <a:endParaRPr lang="en-US" sz="1000">
                        <a:solidFill>
                          <a:srgbClr val="18518A"/>
                        </a:solidFill>
                        <a:latin typeface="Ubuntu"/>
                      </a:endParaRPr>
                    </a:p>
                  </a:txBody>
                  <a:tcPr>
                    <a:solidFill>
                      <a:schemeClr val="bg2"/>
                    </a:solidFill>
                  </a:tcPr>
                </a:tc>
                <a:tc>
                  <a:txBody>
                    <a:bodyPr/>
                    <a:lstStyle/>
                    <a:p>
                      <a:pPr marL="171450" lvl="0" indent="-171450" algn="l">
                        <a:buClr>
                          <a:srgbClr val="000000"/>
                        </a:buClr>
                        <a:buFont typeface="Arial,Sans-Serif"/>
                        <a:buChar char="•"/>
                      </a:pPr>
                      <a:r>
                        <a:rPr lang="en-GB" sz="1000" b="0" i="0" u="none" strike="noStrike" noProof="0" dirty="0">
                          <a:solidFill>
                            <a:srgbClr val="18518A"/>
                          </a:solidFill>
                          <a:latin typeface="Ubuntu"/>
                        </a:rPr>
                        <a:t>are building up a </a:t>
                      </a:r>
                      <a:r>
                        <a:rPr lang="en-GB" sz="1000" b="1" i="0" u="none" strike="noStrike" noProof="0" dirty="0">
                          <a:solidFill>
                            <a:srgbClr val="18518A"/>
                          </a:solidFill>
                          <a:latin typeface="Ubuntu"/>
                        </a:rPr>
                        <a:t>body of knowledge</a:t>
                      </a:r>
                      <a:r>
                        <a:rPr lang="en-GB" sz="1000" b="0" i="0" u="none" strike="noStrike" noProof="0" dirty="0">
                          <a:solidFill>
                            <a:srgbClr val="18518A"/>
                          </a:solidFill>
                          <a:latin typeface="Ubuntu"/>
                        </a:rPr>
                        <a:t> and have the skills to</a:t>
                      </a:r>
                      <a:r>
                        <a:rPr lang="en-GB" sz="1000" b="1" i="0" u="none" strike="noStrike" noProof="0" dirty="0">
                          <a:solidFill>
                            <a:srgbClr val="18518A"/>
                          </a:solidFill>
                          <a:latin typeface="Ubuntu"/>
                        </a:rPr>
                        <a:t> connect</a:t>
                      </a:r>
                      <a:r>
                        <a:rPr lang="en-GB" sz="1000" b="0" i="0" u="none" strike="noStrike" noProof="0" dirty="0">
                          <a:solidFill>
                            <a:srgbClr val="18518A"/>
                          </a:solidFill>
                          <a:latin typeface="Ubuntu"/>
                        </a:rPr>
                        <a:t> and</a:t>
                      </a:r>
                      <a:r>
                        <a:rPr lang="en-GB" sz="1000" b="1" i="0" u="none" strike="noStrike" noProof="0" dirty="0">
                          <a:solidFill>
                            <a:srgbClr val="18518A"/>
                          </a:solidFill>
                          <a:latin typeface="Ubuntu"/>
                        </a:rPr>
                        <a:t> apply </a:t>
                      </a:r>
                      <a:r>
                        <a:rPr lang="en-GB" sz="1000" b="0" i="0" u="none" strike="noStrike" noProof="0" dirty="0">
                          <a:solidFill>
                            <a:srgbClr val="18518A"/>
                          </a:solidFill>
                          <a:latin typeface="Ubuntu"/>
                        </a:rPr>
                        <a:t>that knowledge in different contexts</a:t>
                      </a:r>
                    </a:p>
                    <a:p>
                      <a:pPr marL="171450" lvl="0" indent="-171450" algn="l">
                        <a:buClr>
                          <a:srgbClr val="000000"/>
                        </a:buClr>
                        <a:buFont typeface="Arial,Sans-Serif"/>
                        <a:buChar char="•"/>
                      </a:pPr>
                      <a:r>
                        <a:rPr lang="en-GB" sz="1000" b="0" i="0" u="none" strike="noStrike" noProof="0" dirty="0">
                          <a:solidFill>
                            <a:srgbClr val="18518A"/>
                          </a:solidFill>
                          <a:latin typeface="Ubuntu"/>
                        </a:rPr>
                        <a:t>can explain the </a:t>
                      </a:r>
                      <a:r>
                        <a:rPr lang="en-GB" sz="1000" b="1" i="0" u="none" strike="noStrike" noProof="0" dirty="0">
                          <a:solidFill>
                            <a:srgbClr val="18518A"/>
                          </a:solidFill>
                          <a:latin typeface="Ubuntu"/>
                        </a:rPr>
                        <a:t>ideas and concepts</a:t>
                      </a:r>
                      <a:r>
                        <a:rPr lang="en-GB" sz="1000" b="0" i="0" u="none" strike="noStrike" noProof="0" dirty="0">
                          <a:solidFill>
                            <a:srgbClr val="18518A"/>
                          </a:solidFill>
                          <a:latin typeface="Ubuntu"/>
                        </a:rPr>
                        <a:t> they are learning about</a:t>
                      </a:r>
                    </a:p>
                    <a:p>
                      <a:pPr marL="171450" lvl="0" indent="-171450" algn="l">
                        <a:buClr>
                          <a:srgbClr val="000000"/>
                        </a:buClr>
                        <a:buFont typeface="Arial,Sans-Serif"/>
                        <a:buChar char="•"/>
                      </a:pPr>
                      <a:r>
                        <a:rPr lang="en-GB" sz="1000" b="0" i="0" u="none" strike="noStrike" noProof="0" dirty="0">
                          <a:solidFill>
                            <a:srgbClr val="18518A"/>
                          </a:solidFill>
                          <a:latin typeface="Ubuntu"/>
                        </a:rPr>
                        <a:t>understand how to interpret</a:t>
                      </a:r>
                      <a:r>
                        <a:rPr lang="en-GB" sz="1000" b="1" i="0" u="none" strike="noStrike" noProof="0" dirty="0">
                          <a:solidFill>
                            <a:srgbClr val="18518A"/>
                          </a:solidFill>
                          <a:latin typeface="Ubuntu"/>
                        </a:rPr>
                        <a:t> data </a:t>
                      </a:r>
                      <a:r>
                        <a:rPr lang="en-GB" sz="1000" b="0" i="0" u="none" strike="noStrike" noProof="0" dirty="0">
                          <a:solidFill>
                            <a:srgbClr val="18518A"/>
                          </a:solidFill>
                          <a:latin typeface="Ubuntu"/>
                        </a:rPr>
                        <a:t>and apply mathematical concepts</a:t>
                      </a:r>
                      <a:endParaRPr lang="en-US" sz="1000" b="0" i="0" u="none" strike="noStrike" noProof="0" dirty="0">
                        <a:solidFill>
                          <a:srgbClr val="18518A"/>
                        </a:solidFill>
                        <a:latin typeface="Ubuntu"/>
                      </a:endParaRPr>
                    </a:p>
                    <a:p>
                      <a:pPr marL="171450" lvl="0" indent="-171450" algn="l">
                        <a:buClr>
                          <a:srgbClr val="000000"/>
                        </a:buClr>
                        <a:buFont typeface="Arial,Sans-Serif"/>
                        <a:buChar char="•"/>
                      </a:pPr>
                      <a:r>
                        <a:rPr lang="en-GB" sz="1000" b="0" i="0" u="none" strike="noStrike" noProof="0" dirty="0">
                          <a:solidFill>
                            <a:srgbClr val="18518A"/>
                          </a:solidFill>
                          <a:latin typeface="Ubuntu"/>
                        </a:rPr>
                        <a:t>undertake research and </a:t>
                      </a:r>
                      <a:r>
                        <a:rPr lang="en-GB" sz="1000" b="1" i="0" u="none" strike="noStrike" noProof="0" dirty="0">
                          <a:solidFill>
                            <a:srgbClr val="18518A"/>
                          </a:solidFill>
                          <a:latin typeface="Ubuntu"/>
                        </a:rPr>
                        <a:t>evaluate critically </a:t>
                      </a:r>
                      <a:r>
                        <a:rPr lang="en-GB" sz="1000" b="0" i="0" u="none" strike="noStrike" noProof="0" dirty="0">
                          <a:solidFill>
                            <a:srgbClr val="18518A"/>
                          </a:solidFill>
                          <a:latin typeface="Ubuntu"/>
                        </a:rPr>
                        <a:t>what they find</a:t>
                      </a:r>
                      <a:endParaRPr lang="en-US" sz="1000" dirty="0">
                        <a:solidFill>
                          <a:srgbClr val="18518A"/>
                        </a:solidFill>
                        <a:latin typeface="Ubuntu"/>
                      </a:endParaRPr>
                    </a:p>
                  </a:txBody>
                  <a:tcPr>
                    <a:solidFill>
                      <a:schemeClr val="bg2"/>
                    </a:solidFill>
                  </a:tcPr>
                </a:tc>
                <a:tc>
                  <a:txBody>
                    <a:bodyPr/>
                    <a:lstStyle/>
                    <a:p>
                      <a:pPr marL="171450" lvl="0" indent="-171450" algn="l">
                        <a:buClr>
                          <a:srgbClr val="000000"/>
                        </a:buClr>
                        <a:buFont typeface="Arial,Sans-Serif"/>
                        <a:buChar char="•"/>
                      </a:pPr>
                      <a:r>
                        <a:rPr lang="en-GB" sz="1000" b="0" i="0" u="none" strike="noStrike" noProof="0" dirty="0">
                          <a:solidFill>
                            <a:srgbClr val="18518A"/>
                          </a:solidFill>
                          <a:latin typeface="Ubuntu"/>
                        </a:rPr>
                        <a:t>find, </a:t>
                      </a:r>
                      <a:r>
                        <a:rPr lang="en-GB" sz="1000" b="1" i="0" u="none" strike="noStrike" noProof="0" dirty="0">
                          <a:solidFill>
                            <a:srgbClr val="18518A"/>
                          </a:solidFill>
                          <a:latin typeface="Ubuntu"/>
                        </a:rPr>
                        <a:t>evaluate </a:t>
                      </a:r>
                      <a:r>
                        <a:rPr lang="en-GB" sz="1000" b="0" i="0" u="none" strike="noStrike" noProof="0" dirty="0">
                          <a:solidFill>
                            <a:srgbClr val="18518A"/>
                          </a:solidFill>
                          <a:latin typeface="Ubuntu"/>
                        </a:rPr>
                        <a:t>and use</a:t>
                      </a:r>
                      <a:r>
                        <a:rPr lang="en-GB" sz="1000" b="1" i="0" u="none" strike="noStrike" noProof="0" dirty="0">
                          <a:solidFill>
                            <a:srgbClr val="18518A"/>
                          </a:solidFill>
                          <a:latin typeface="Ubuntu"/>
                        </a:rPr>
                        <a:t> evidence</a:t>
                      </a:r>
                      <a:r>
                        <a:rPr lang="en-GB" sz="1000" b="0" i="0" u="none" strike="noStrike" noProof="0" dirty="0">
                          <a:solidFill>
                            <a:srgbClr val="18518A"/>
                          </a:solidFill>
                          <a:latin typeface="Ubuntu"/>
                        </a:rPr>
                        <a:t> in </a:t>
                      </a:r>
                      <a:r>
                        <a:rPr lang="en-GB" sz="1000" b="1" i="0" u="none" strike="noStrike" noProof="0" dirty="0">
                          <a:solidFill>
                            <a:srgbClr val="18518A"/>
                          </a:solidFill>
                          <a:latin typeface="Ubuntu"/>
                        </a:rPr>
                        <a:t>forming views</a:t>
                      </a:r>
                      <a:endParaRPr lang="en-GB" sz="1000" b="0" i="0" u="none" strike="noStrike" noProof="0" dirty="0">
                        <a:solidFill>
                          <a:srgbClr val="18518A"/>
                        </a:solidFill>
                        <a:latin typeface="Ubuntu"/>
                      </a:endParaRPr>
                    </a:p>
                    <a:p>
                      <a:pPr marL="171450" lvl="0" indent="-171450" algn="l">
                        <a:buClr>
                          <a:srgbClr val="000000"/>
                        </a:buClr>
                        <a:buFont typeface="Arial,Sans-Serif"/>
                        <a:buChar char="•"/>
                      </a:pPr>
                      <a:r>
                        <a:rPr lang="en-GB" sz="1000" b="1" i="0" u="none" strike="noStrike" noProof="0" dirty="0">
                          <a:solidFill>
                            <a:srgbClr val="18518A"/>
                          </a:solidFill>
                          <a:latin typeface="Ubuntu"/>
                        </a:rPr>
                        <a:t>engage with contemporary issues</a:t>
                      </a:r>
                      <a:r>
                        <a:rPr lang="en-GB" sz="1000" b="0" i="0" u="none" strike="noStrike" noProof="0" dirty="0">
                          <a:solidFill>
                            <a:srgbClr val="18518A"/>
                          </a:solidFill>
                          <a:latin typeface="Ubuntu"/>
                        </a:rPr>
                        <a:t> based upon their knowledge and values  </a:t>
                      </a:r>
                    </a:p>
                    <a:p>
                      <a:pPr marL="171450" lvl="0" indent="-171450" algn="l">
                        <a:buClr>
                          <a:srgbClr val="000000"/>
                        </a:buClr>
                        <a:buFont typeface="Arial,Sans-Serif"/>
                        <a:buChar char="•"/>
                      </a:pPr>
                      <a:r>
                        <a:rPr lang="en-GB" sz="1000" b="0" i="0" u="none" strike="noStrike" noProof="0" dirty="0">
                          <a:solidFill>
                            <a:srgbClr val="18518A"/>
                          </a:solidFill>
                          <a:latin typeface="Ubuntu"/>
                        </a:rPr>
                        <a:t>understand and consider the</a:t>
                      </a:r>
                      <a:r>
                        <a:rPr lang="en-GB" sz="1000" b="1" i="0" u="none" strike="noStrike" noProof="0" dirty="0">
                          <a:solidFill>
                            <a:srgbClr val="18518A"/>
                          </a:solidFill>
                          <a:latin typeface="Ubuntu"/>
                        </a:rPr>
                        <a:t> impact of their actions</a:t>
                      </a:r>
                      <a:r>
                        <a:rPr lang="en-GB" sz="1000" b="0" i="0" u="none" strike="noStrike" noProof="0" dirty="0">
                          <a:solidFill>
                            <a:srgbClr val="18518A"/>
                          </a:solidFill>
                          <a:latin typeface="Ubuntu"/>
                        </a:rPr>
                        <a:t> when</a:t>
                      </a:r>
                      <a:r>
                        <a:rPr lang="en-GB" sz="1000" b="1" i="0" u="none" strike="noStrike" noProof="0" dirty="0">
                          <a:solidFill>
                            <a:srgbClr val="18518A"/>
                          </a:solidFill>
                          <a:latin typeface="Ubuntu"/>
                        </a:rPr>
                        <a:t> making choices</a:t>
                      </a:r>
                      <a:r>
                        <a:rPr lang="en-GB" sz="1000" b="0" i="0" u="none" strike="noStrike" noProof="0" dirty="0">
                          <a:solidFill>
                            <a:srgbClr val="18518A"/>
                          </a:solidFill>
                          <a:latin typeface="Ubuntu"/>
                        </a:rPr>
                        <a:t> and acting </a:t>
                      </a:r>
                    </a:p>
                    <a:p>
                      <a:pPr marL="171450" lvl="0" indent="-171450" algn="l">
                        <a:buClr>
                          <a:srgbClr val="000000"/>
                        </a:buClr>
                        <a:buFont typeface="Arial,Sans-Serif"/>
                        <a:buChar char="•"/>
                      </a:pPr>
                      <a:endParaRPr lang="en-GB" sz="1000" b="0" i="0" u="none" strike="noStrike" noProof="0">
                        <a:solidFill>
                          <a:srgbClr val="18518A"/>
                        </a:solidFill>
                        <a:latin typeface="Ubuntu"/>
                      </a:endParaRPr>
                    </a:p>
                  </a:txBody>
                  <a:tcPr>
                    <a:solidFill>
                      <a:schemeClr val="bg2"/>
                    </a:solidFill>
                  </a:tcPr>
                </a:tc>
                <a:tc>
                  <a:txBody>
                    <a:bodyPr/>
                    <a:lstStyle/>
                    <a:p>
                      <a:pPr marL="171450" lvl="0" indent="-171450" algn="l">
                        <a:buClr>
                          <a:srgbClr val="000000"/>
                        </a:buClr>
                        <a:buFont typeface="Arial,Sans-Serif"/>
                        <a:buChar char="•"/>
                      </a:pPr>
                      <a:r>
                        <a:rPr lang="en-GB" sz="1000" b="1" i="0" u="none" strike="noStrike" noProof="0" dirty="0">
                          <a:solidFill>
                            <a:srgbClr val="18518A"/>
                          </a:solidFill>
                          <a:latin typeface="Ubuntu"/>
                        </a:rPr>
                        <a:t>connect and apply </a:t>
                      </a:r>
                      <a:r>
                        <a:rPr lang="en-GB" sz="1000" b="0" i="0" u="none" strike="noStrike" noProof="0" dirty="0">
                          <a:solidFill>
                            <a:srgbClr val="18518A"/>
                          </a:solidFill>
                          <a:latin typeface="Ubuntu"/>
                        </a:rPr>
                        <a:t>their knowledge and skills to create ideas and products</a:t>
                      </a:r>
                    </a:p>
                    <a:p>
                      <a:pPr marL="171450" lvl="0" indent="-171450" algn="l">
                        <a:buClr>
                          <a:srgbClr val="000000"/>
                        </a:buClr>
                        <a:buFont typeface="Arial,Sans-Serif"/>
                        <a:buChar char="•"/>
                      </a:pPr>
                      <a:r>
                        <a:rPr lang="en-GB" sz="1000" b="1" i="0" u="none" strike="noStrike" noProof="0" dirty="0">
                          <a:solidFill>
                            <a:srgbClr val="18518A"/>
                          </a:solidFill>
                          <a:latin typeface="Ubuntu"/>
                        </a:rPr>
                        <a:t>think creatively</a:t>
                      </a:r>
                      <a:r>
                        <a:rPr lang="en-GB" sz="1000" b="0" i="0" u="none" strike="noStrike" noProof="0" dirty="0">
                          <a:solidFill>
                            <a:srgbClr val="18518A"/>
                          </a:solidFill>
                          <a:latin typeface="Ubuntu"/>
                        </a:rPr>
                        <a:t> to reframe and solve problems</a:t>
                      </a:r>
                      <a:endParaRPr lang="en-US" sz="1000" b="0" i="0" u="none" strike="noStrike" noProof="0" dirty="0">
                        <a:solidFill>
                          <a:srgbClr val="18518A"/>
                        </a:solidFill>
                        <a:latin typeface="Ubuntu"/>
                      </a:endParaRPr>
                    </a:p>
                    <a:p>
                      <a:pPr marL="171450" lvl="0" indent="-171450" algn="l">
                        <a:buClr>
                          <a:srgbClr val="000000"/>
                        </a:buClr>
                        <a:buFont typeface="Arial,Sans-Serif"/>
                        <a:buChar char="•"/>
                      </a:pPr>
                      <a:r>
                        <a:rPr lang="en-GB" sz="1000" b="1" i="0" u="none" strike="noStrike" noProof="0" dirty="0">
                          <a:solidFill>
                            <a:srgbClr val="18518A"/>
                          </a:solidFill>
                          <a:latin typeface="Ubuntu"/>
                        </a:rPr>
                        <a:t>Express</a:t>
                      </a:r>
                      <a:r>
                        <a:rPr lang="en-GB" sz="1000" b="0" i="0" u="none" strike="noStrike" noProof="0" dirty="0">
                          <a:solidFill>
                            <a:srgbClr val="18518A"/>
                          </a:solidFill>
                          <a:latin typeface="Ubuntu"/>
                        </a:rPr>
                        <a:t> ideas and emotions through different media</a:t>
                      </a:r>
                      <a:endParaRPr lang="en-US" sz="1000" dirty="0">
                        <a:solidFill>
                          <a:srgbClr val="18518A"/>
                        </a:solidFill>
                        <a:latin typeface="Ubuntu"/>
                      </a:endParaRPr>
                    </a:p>
                  </a:txBody>
                  <a:tcPr>
                    <a:solidFill>
                      <a:schemeClr val="bg2"/>
                    </a:solidFill>
                  </a:tcPr>
                </a:tc>
                <a:extLst>
                  <a:ext uri="{0D108BD9-81ED-4DB2-BD59-A6C34878D82A}">
                    <a16:rowId xmlns:a16="http://schemas.microsoft.com/office/drawing/2014/main" val="836201890"/>
                  </a:ext>
                </a:extLst>
              </a:tr>
            </a:tbl>
          </a:graphicData>
        </a:graphic>
      </p:graphicFrame>
      <p:sp>
        <p:nvSpPr>
          <p:cNvPr id="39" name="TextBox 38">
            <a:extLst>
              <a:ext uri="{FF2B5EF4-FFF2-40B4-BE49-F238E27FC236}">
                <a16:creationId xmlns:a16="http://schemas.microsoft.com/office/drawing/2014/main" id="{476CD297-58A1-A8BE-1F74-14284203CD0B}"/>
              </a:ext>
            </a:extLst>
          </p:cNvPr>
          <p:cNvSpPr txBox="1"/>
          <p:nvPr/>
        </p:nvSpPr>
        <p:spPr>
          <a:xfrm>
            <a:off x="1772556" y="3514580"/>
            <a:ext cx="4356927" cy="646331"/>
          </a:xfrm>
          <a:prstGeom prst="rect">
            <a:avLst/>
          </a:prstGeom>
          <a:noFill/>
        </p:spPr>
        <p:txBody>
          <a:bodyPr wrap="square" lIns="91440" tIns="45720" rIns="91440" bIns="45720" rtlCol="0" anchor="t">
            <a:spAutoFit/>
          </a:bodyPr>
          <a:lstStyle/>
          <a:p>
            <a:pPr>
              <a:lnSpc>
                <a:spcPct val="90000"/>
              </a:lnSpc>
              <a:spcBef>
                <a:spcPts val="1000"/>
              </a:spcBef>
            </a:pPr>
            <a:r>
              <a:rPr lang="en-US" sz="1000">
                <a:solidFill>
                  <a:schemeClr val="tx2"/>
                </a:solidFill>
                <a:latin typeface="Ubuntu"/>
                <a:ea typeface="Segoe UI"/>
                <a:cs typeface="Calibri"/>
              </a:rPr>
              <a:t>1.  </a:t>
            </a:r>
            <a:r>
              <a:rPr lang="en-US" sz="1000">
                <a:solidFill>
                  <a:schemeClr val="tx2"/>
                </a:solidFill>
                <a:latin typeface="Ubuntu"/>
                <a:ea typeface="Calibri"/>
                <a:cs typeface="Calibri"/>
              </a:rPr>
              <a:t>Why do we need good quality sleep?</a:t>
            </a:r>
            <a:br>
              <a:rPr lang="en-US" sz="1000">
                <a:latin typeface="Ubuntu" panose="020B0504030602030204" pitchFamily="34" charset="0"/>
                <a:ea typeface="Segoe UI"/>
                <a:cs typeface="Calibri"/>
              </a:rPr>
            </a:br>
            <a:r>
              <a:rPr lang="en-US" sz="1000">
                <a:solidFill>
                  <a:schemeClr val="tx2"/>
                </a:solidFill>
                <a:latin typeface="Ubuntu"/>
                <a:ea typeface="Segoe UI"/>
                <a:cs typeface="Calibri"/>
              </a:rPr>
              <a:t>2.  </a:t>
            </a:r>
            <a:r>
              <a:rPr lang="en-US" sz="1000">
                <a:solidFill>
                  <a:schemeClr val="tx2"/>
                </a:solidFill>
                <a:latin typeface="Ubuntu"/>
                <a:ea typeface="Calibri"/>
                <a:cs typeface="Calibri"/>
              </a:rPr>
              <a:t>What are the influences on our sleep? </a:t>
            </a:r>
            <a:br>
              <a:rPr lang="en-US" sz="1000">
                <a:latin typeface="Ubuntu" panose="020B0504030602030204" pitchFamily="34" charset="0"/>
                <a:ea typeface="Arial"/>
                <a:cs typeface="Calibri"/>
              </a:rPr>
            </a:br>
            <a:r>
              <a:rPr lang="en-US" sz="1000">
                <a:solidFill>
                  <a:schemeClr val="tx2"/>
                </a:solidFill>
                <a:latin typeface="Ubuntu"/>
                <a:ea typeface="Arial"/>
                <a:cs typeface="Calibri"/>
              </a:rPr>
              <a:t>3.  How does sleep affect our health and well-being (and how does our health and well-being affect our sleep)?</a:t>
            </a:r>
            <a:endParaRPr lang="en-US" sz="1000">
              <a:solidFill>
                <a:schemeClr val="tx2"/>
              </a:solidFill>
              <a:latin typeface="Ubuntu"/>
              <a:ea typeface="Calibri"/>
              <a:cs typeface="Calibri"/>
            </a:endParaRPr>
          </a:p>
        </p:txBody>
      </p:sp>
    </p:spTree>
    <p:extLst>
      <p:ext uri="{BB962C8B-B14F-4D97-AF65-F5344CB8AC3E}">
        <p14:creationId xmlns:p14="http://schemas.microsoft.com/office/powerpoint/2010/main" val="81860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6B12DD-D6E0-BC8D-2D59-1AEA2358BF12}"/>
              </a:ext>
            </a:extLst>
          </p:cNvPr>
          <p:cNvGraphicFramePr>
            <a:graphicFrameLocks noGrp="1"/>
          </p:cNvGraphicFramePr>
          <p:nvPr>
            <p:extLst>
              <p:ext uri="{D42A27DB-BD31-4B8C-83A1-F6EECF244321}">
                <p14:modId xmlns:p14="http://schemas.microsoft.com/office/powerpoint/2010/main" val="184984901"/>
              </p:ext>
            </p:extLst>
          </p:nvPr>
        </p:nvGraphicFramePr>
        <p:xfrm>
          <a:off x="215572" y="217985"/>
          <a:ext cx="11732921" cy="2857263"/>
        </p:xfrm>
        <a:graphic>
          <a:graphicData uri="http://schemas.openxmlformats.org/drawingml/2006/table">
            <a:tbl>
              <a:tblPr firstRow="1" firstCol="1" bandRow="1">
                <a:tableStyleId>{21E4AEA4-8DFA-4A89-87EB-49C32662AFE0}</a:tableStyleId>
              </a:tblPr>
              <a:tblGrid>
                <a:gridCol w="4059755">
                  <a:extLst>
                    <a:ext uri="{9D8B030D-6E8A-4147-A177-3AD203B41FA5}">
                      <a16:colId xmlns:a16="http://schemas.microsoft.com/office/drawing/2014/main" val="1023773711"/>
                    </a:ext>
                  </a:extLst>
                </a:gridCol>
                <a:gridCol w="3445808">
                  <a:extLst>
                    <a:ext uri="{9D8B030D-6E8A-4147-A177-3AD203B41FA5}">
                      <a16:colId xmlns:a16="http://schemas.microsoft.com/office/drawing/2014/main" val="730167484"/>
                    </a:ext>
                  </a:extLst>
                </a:gridCol>
                <a:gridCol w="4227358">
                  <a:extLst>
                    <a:ext uri="{9D8B030D-6E8A-4147-A177-3AD203B41FA5}">
                      <a16:colId xmlns:a16="http://schemas.microsoft.com/office/drawing/2014/main" val="3963490045"/>
                    </a:ext>
                  </a:extLst>
                </a:gridCol>
              </a:tblGrid>
              <a:tr h="235639">
                <a:tc>
                  <a:txBody>
                    <a:bodyPr/>
                    <a:lstStyle/>
                    <a:p>
                      <a:pPr algn="ctr">
                        <a:lnSpc>
                          <a:spcPct val="107000"/>
                        </a:lnSpc>
                        <a:spcAft>
                          <a:spcPts val="800"/>
                        </a:spcAft>
                      </a:pPr>
                      <a:r>
                        <a:rPr lang="en-US" sz="1100" dirty="0">
                          <a:effectLst/>
                        </a:rPr>
                        <a:t>Big Question</a:t>
                      </a:r>
                      <a:endParaRPr lang="en-GB" sz="1100" dirty="0">
                        <a:solidFill>
                          <a:schemeClr val="bg1"/>
                        </a:solidFill>
                        <a:effectLst/>
                        <a:latin typeface="Ubuntu"/>
                        <a:ea typeface="Calibri"/>
                        <a:cs typeface="Times New Roman"/>
                      </a:endParaRPr>
                    </a:p>
                  </a:txBody>
                  <a:tcPr marL="68580" marR="68580" marT="0" marB="0" anchor="ctr">
                    <a:solidFill>
                      <a:srgbClr val="18518A"/>
                    </a:solidFill>
                  </a:tcPr>
                </a:tc>
                <a:tc>
                  <a:txBody>
                    <a:bodyPr/>
                    <a:lstStyle/>
                    <a:p>
                      <a:pPr algn="ctr">
                        <a:lnSpc>
                          <a:spcPct val="107000"/>
                        </a:lnSpc>
                        <a:spcAft>
                          <a:spcPts val="800"/>
                        </a:spcAft>
                      </a:pPr>
                      <a:r>
                        <a:rPr lang="en-US" sz="1100" dirty="0">
                          <a:effectLst/>
                        </a:rPr>
                        <a:t>Knowledge Bank</a:t>
                      </a:r>
                      <a:endParaRPr lang="en-US" sz="1100" u="sng" dirty="0">
                        <a:solidFill>
                          <a:schemeClr val="bg1"/>
                        </a:solidFill>
                        <a:effectLst/>
                        <a:latin typeface="Ubuntu"/>
                      </a:endParaRPr>
                    </a:p>
                  </a:txBody>
                  <a:tcPr marL="68580" marR="68580" marT="0" marB="0" anchor="ctr">
                    <a:solidFill>
                      <a:srgbClr val="18518A"/>
                    </a:solidFill>
                  </a:tcPr>
                </a:tc>
                <a:tc>
                  <a:txBody>
                    <a:bodyPr/>
                    <a:lstStyle/>
                    <a:p>
                      <a:pPr lvl="0" algn="ctr">
                        <a:lnSpc>
                          <a:spcPct val="107000"/>
                        </a:lnSpc>
                        <a:spcAft>
                          <a:spcPts val="800"/>
                        </a:spcAft>
                        <a:buNone/>
                      </a:pPr>
                      <a:r>
                        <a:rPr lang="en-US" sz="1100" dirty="0">
                          <a:effectLst/>
                        </a:rPr>
                        <a:t>Links to Statements of What Matters</a:t>
                      </a:r>
                      <a:endParaRPr lang="en-US" sz="1100" dirty="0">
                        <a:solidFill>
                          <a:schemeClr val="bg1"/>
                        </a:solidFill>
                        <a:effectLst/>
                        <a:latin typeface="Ubuntu"/>
                      </a:endParaRPr>
                    </a:p>
                  </a:txBody>
                  <a:tcPr marL="68580" marR="68580" marT="0" marB="0" anchor="ctr">
                    <a:solidFill>
                      <a:srgbClr val="18518A"/>
                    </a:solidFill>
                  </a:tcPr>
                </a:tc>
                <a:extLst>
                  <a:ext uri="{0D108BD9-81ED-4DB2-BD59-A6C34878D82A}">
                    <a16:rowId xmlns:a16="http://schemas.microsoft.com/office/drawing/2014/main" val="1921700045"/>
                  </a:ext>
                </a:extLst>
              </a:tr>
              <a:tr h="801805">
                <a:tc>
                  <a:txBody>
                    <a:bodyPr/>
                    <a:lstStyle/>
                    <a:p>
                      <a:pPr marL="0" lvl="0" indent="0" algn="l">
                        <a:lnSpc>
                          <a:spcPct val="107000"/>
                        </a:lnSpc>
                        <a:spcAft>
                          <a:spcPts val="800"/>
                        </a:spcAft>
                        <a:buFont typeface="+mj-lt"/>
                        <a:buNone/>
                      </a:pPr>
                      <a:r>
                        <a:rPr lang="en-US" sz="1000" dirty="0">
                          <a:solidFill>
                            <a:srgbClr val="18518A"/>
                          </a:solidFill>
                          <a:effectLst/>
                          <a:latin typeface="Ubuntu"/>
                        </a:rPr>
                        <a:t>1.</a:t>
                      </a:r>
                      <a:r>
                        <a:rPr lang="en-US" sz="1000" dirty="0">
                          <a:solidFill>
                            <a:srgbClr val="FF0000"/>
                          </a:solidFill>
                          <a:effectLst/>
                          <a:latin typeface="Ubuntu"/>
                        </a:rPr>
                        <a:t>  </a:t>
                      </a:r>
                      <a:r>
                        <a:rPr lang="en-US" sz="1000" b="1" i="0" u="none" strike="noStrike" noProof="0" dirty="0">
                          <a:solidFill>
                            <a:schemeClr val="tx2"/>
                          </a:solidFill>
                          <a:effectLst/>
                          <a:latin typeface="Ubuntu"/>
                        </a:rPr>
                        <a:t>Why do we need good sleep?</a:t>
                      </a:r>
                      <a:br>
                        <a:rPr lang="en-GB" sz="1000" dirty="0">
                          <a:solidFill>
                            <a:srgbClr val="FF0000"/>
                          </a:solidFill>
                          <a:effectLst/>
                          <a:latin typeface="Ubuntu"/>
                        </a:rPr>
                      </a:br>
                      <a:r>
                        <a:rPr lang="en-US" sz="1000" b="0" i="1" u="none" strike="noStrike" noProof="0" dirty="0">
                          <a:solidFill>
                            <a:schemeClr val="accent1"/>
                          </a:solidFill>
                          <a:effectLst/>
                          <a:latin typeface="Ubuntu"/>
                        </a:rPr>
                        <a:t>-</a:t>
                      </a:r>
                      <a:r>
                        <a:rPr lang="en-US" sz="1000" b="0" i="0" u="none" strike="noStrike" noProof="0" dirty="0">
                          <a:solidFill>
                            <a:schemeClr val="accent1"/>
                          </a:solidFill>
                          <a:effectLst/>
                          <a:latin typeface="Ubuntu"/>
                        </a:rPr>
                        <a:t> health benefits and harms (physical and mental)                                        -  cognitive function                                                                                                     - attendance and attainment</a:t>
                      </a:r>
                      <a:r>
                        <a:rPr lang="en-US" sz="1000" b="0" i="0" u="none" strike="noStrike" noProof="0" dirty="0">
                          <a:solidFill>
                            <a:srgbClr val="FF0000"/>
                          </a:solidFill>
                          <a:effectLst/>
                          <a:latin typeface="Ubuntu"/>
                        </a:rPr>
                        <a:t>                                                                                                    </a:t>
                      </a:r>
                    </a:p>
                  </a:txBody>
                  <a:tcPr marL="68580" marR="68580" marT="0" marB="0" anchor="ctr">
                    <a:solidFill>
                      <a:srgbClr val="DBEAF9"/>
                    </a:solidFill>
                  </a:tcPr>
                </a:tc>
                <a:tc>
                  <a:txBody>
                    <a:bodyPr/>
                    <a:lstStyle/>
                    <a:p>
                      <a:pPr marL="171450" indent="-171450">
                        <a:lnSpc>
                          <a:spcPct val="107000"/>
                        </a:lnSpc>
                        <a:spcAft>
                          <a:spcPts val="800"/>
                        </a:spcAft>
                        <a:buFont typeface="Arial" panose="020B0604020202020204" pitchFamily="34" charset="0"/>
                        <a:buChar char="•"/>
                      </a:pPr>
                      <a:r>
                        <a:rPr lang="en-US" sz="1000" b="0" i="0" u="none" strike="noStrike" noProof="0" dirty="0">
                          <a:solidFill>
                            <a:schemeClr val="tx2"/>
                          </a:solidFill>
                          <a:effectLst/>
                          <a:latin typeface="Ubuntu"/>
                        </a:rPr>
                        <a:t>Understanding Sleep: Why is it Important and What We Mean by Good Quality Sleep</a:t>
                      </a:r>
                      <a:endParaRPr lang="en-US" b="0" dirty="0">
                        <a:latin typeface="Ubuntu"/>
                      </a:endParaRPr>
                    </a:p>
                    <a:p>
                      <a:pPr marL="171450" lvl="0" indent="-171450">
                        <a:lnSpc>
                          <a:spcPct val="107000"/>
                        </a:lnSpc>
                        <a:spcAft>
                          <a:spcPts val="800"/>
                        </a:spcAft>
                        <a:buFont typeface="Arial" panose="020B0604020202020204" pitchFamily="34" charset="0"/>
                        <a:buChar char="•"/>
                      </a:pPr>
                      <a:r>
                        <a:rPr lang="en-US" sz="1000" dirty="0">
                          <a:solidFill>
                            <a:schemeClr val="tx2"/>
                          </a:solidFill>
                          <a:effectLst/>
                          <a:latin typeface="Ubuntu"/>
                        </a:rPr>
                        <a:t>How does sleep impact our health and wellbeing?</a:t>
                      </a:r>
                    </a:p>
                    <a:p>
                      <a:pPr marL="171450" indent="-171450">
                        <a:lnSpc>
                          <a:spcPct val="107000"/>
                        </a:lnSpc>
                        <a:spcAft>
                          <a:spcPts val="800"/>
                        </a:spcAft>
                        <a:buFont typeface="Arial" panose="020B0604020202020204" pitchFamily="34" charset="0"/>
                        <a:buChar char="•"/>
                      </a:pPr>
                      <a:endParaRPr lang="en-US" sz="1000">
                        <a:solidFill>
                          <a:schemeClr val="tx2"/>
                        </a:solidFill>
                        <a:effectLst/>
                        <a:latin typeface="Ubuntu"/>
                      </a:endParaRPr>
                    </a:p>
                  </a:txBody>
                  <a:tcPr marL="68580" marR="68580" marT="0" marB="0" anchor="ctr">
                    <a:solidFill>
                      <a:schemeClr val="bg2">
                        <a:lumMod val="90000"/>
                      </a:schemeClr>
                    </a:solidFill>
                  </a:tcPr>
                </a:tc>
                <a:tc>
                  <a:txBody>
                    <a:bodyPr/>
                    <a:lstStyle/>
                    <a:p>
                      <a:pPr lvl="0" algn="l">
                        <a:lnSpc>
                          <a:spcPct val="100000"/>
                        </a:lnSpc>
                        <a:spcBef>
                          <a:spcPts val="0"/>
                        </a:spcBef>
                        <a:spcAft>
                          <a:spcPts val="0"/>
                        </a:spcAft>
                        <a:buNone/>
                      </a:pPr>
                      <a:endParaRPr lang="en-GB" sz="1000" u="none" strike="noStrike" noProof="0">
                        <a:effectLst/>
                      </a:endParaRPr>
                    </a:p>
                    <a:p>
                      <a:pPr lvl="0" algn="l">
                        <a:lnSpc>
                          <a:spcPct val="100000"/>
                        </a:lnSpc>
                        <a:spcBef>
                          <a:spcPts val="0"/>
                        </a:spcBef>
                        <a:spcAft>
                          <a:spcPts val="0"/>
                        </a:spcAft>
                        <a:buNone/>
                      </a:pPr>
                      <a:r>
                        <a:rPr lang="en-GB" sz="1000" b="0" i="0" u="none" strike="noStrike" noProof="0" dirty="0">
                          <a:solidFill>
                            <a:srgbClr val="18518A"/>
                          </a:solidFill>
                          <a:effectLst/>
                          <a:latin typeface="Ubuntu"/>
                        </a:rPr>
                        <a:t>HWB: health promoting and health harming behaviours</a:t>
                      </a:r>
                      <a:endParaRPr lang="en-US" sz="1000" b="0" i="0" u="none" strike="noStrike" noProof="0" dirty="0">
                        <a:solidFill>
                          <a:srgbClr val="18518A"/>
                        </a:solidFill>
                        <a:effectLst/>
                        <a:latin typeface="Ubuntu"/>
                      </a:endParaRPr>
                    </a:p>
                    <a:p>
                      <a:pPr lvl="0" algn="l">
                        <a:lnSpc>
                          <a:spcPct val="100000"/>
                        </a:lnSpc>
                        <a:spcBef>
                          <a:spcPts val="0"/>
                        </a:spcBef>
                        <a:spcAft>
                          <a:spcPts val="0"/>
                        </a:spcAft>
                        <a:buNone/>
                      </a:pPr>
                      <a:r>
                        <a:rPr lang="en-GB" sz="1000" b="0" i="0" u="none" strike="noStrike" noProof="0" dirty="0">
                          <a:solidFill>
                            <a:srgbClr val="18518A"/>
                          </a:solidFill>
                          <a:effectLst/>
                          <a:latin typeface="Ubuntu"/>
                        </a:rPr>
                        <a:t>HWB: decision-making  and critical thinking</a:t>
                      </a:r>
                      <a:endParaRPr lang="en-GB" sz="1000" b="0" i="0" u="none" strike="noStrike" noProof="0" dirty="0">
                        <a:solidFill>
                          <a:srgbClr val="000000"/>
                        </a:solidFill>
                        <a:effectLst/>
                        <a:latin typeface="Ubuntu"/>
                      </a:endParaRPr>
                    </a:p>
                    <a:p>
                      <a:pPr lvl="0" algn="l">
                        <a:lnSpc>
                          <a:spcPct val="100000"/>
                        </a:lnSpc>
                        <a:spcBef>
                          <a:spcPts val="0"/>
                        </a:spcBef>
                        <a:spcAft>
                          <a:spcPts val="0"/>
                        </a:spcAft>
                        <a:buNone/>
                      </a:pPr>
                      <a:r>
                        <a:rPr lang="en-GB" sz="1000" b="0" i="0" u="none" strike="noStrike" noProof="0" dirty="0">
                          <a:solidFill>
                            <a:srgbClr val="18518A"/>
                          </a:solidFill>
                          <a:effectLst/>
                          <a:latin typeface="Ubuntu"/>
                        </a:rPr>
                        <a:t>HWB: social influences, social norms and values</a:t>
                      </a:r>
                      <a:endParaRPr lang="en-US" sz="1000" b="0" i="0" u="none" strike="noStrike" noProof="0" dirty="0">
                        <a:solidFill>
                          <a:srgbClr val="000000"/>
                        </a:solidFill>
                        <a:effectLst/>
                        <a:latin typeface="Ubuntu"/>
                      </a:endParaRPr>
                    </a:p>
                    <a:p>
                      <a:pPr lvl="0" algn="l">
                        <a:lnSpc>
                          <a:spcPct val="100000"/>
                        </a:lnSpc>
                        <a:spcBef>
                          <a:spcPts val="0"/>
                        </a:spcBef>
                        <a:spcAft>
                          <a:spcPts val="0"/>
                        </a:spcAft>
                        <a:buNone/>
                      </a:pPr>
                      <a:r>
                        <a:rPr lang="en-GB" sz="1000" b="0" i="0" u="none" strike="noStrike" noProof="0" dirty="0">
                          <a:solidFill>
                            <a:srgbClr val="18518A"/>
                          </a:solidFill>
                          <a:effectLst/>
                          <a:latin typeface="Ubuntu"/>
                        </a:rPr>
                        <a:t>Science and Technology: understanding factors which affect our health</a:t>
                      </a:r>
                      <a:endParaRPr lang="en-GB" dirty="0"/>
                    </a:p>
                  </a:txBody>
                  <a:tcPr marL="68580" marR="68580" marT="0" marB="0">
                    <a:solidFill>
                      <a:schemeClr val="bg2">
                        <a:lumMod val="90000"/>
                      </a:schemeClr>
                    </a:solidFill>
                  </a:tcPr>
                </a:tc>
                <a:extLst>
                  <a:ext uri="{0D108BD9-81ED-4DB2-BD59-A6C34878D82A}">
                    <a16:rowId xmlns:a16="http://schemas.microsoft.com/office/drawing/2014/main" val="1273688951"/>
                  </a:ext>
                </a:extLst>
              </a:tr>
              <a:tr h="1023582">
                <a:tc>
                  <a:txBody>
                    <a:bodyPr/>
                    <a:lstStyle/>
                    <a:p>
                      <a:pPr marL="0" lvl="0" indent="0" algn="l">
                        <a:lnSpc>
                          <a:spcPct val="100000"/>
                        </a:lnSpc>
                        <a:spcBef>
                          <a:spcPts val="0"/>
                        </a:spcBef>
                        <a:spcAft>
                          <a:spcPts val="0"/>
                        </a:spcAft>
                        <a:buFont typeface="Arial" panose="020B0604020202020204" pitchFamily="34" charset="0"/>
                        <a:buNone/>
                      </a:pPr>
                      <a:r>
                        <a:rPr lang="en-US" sz="1000" dirty="0">
                          <a:solidFill>
                            <a:srgbClr val="18518A"/>
                          </a:solidFill>
                          <a:effectLst/>
                          <a:latin typeface="Ubuntu"/>
                        </a:rPr>
                        <a:t>2. </a:t>
                      </a:r>
                      <a:r>
                        <a:rPr lang="en-US" sz="1000" dirty="0">
                          <a:solidFill>
                            <a:schemeClr val="tx2"/>
                          </a:solidFill>
                          <a:effectLst/>
                          <a:latin typeface="Ubuntu"/>
                        </a:rPr>
                        <a:t> </a:t>
                      </a:r>
                      <a:r>
                        <a:rPr lang="en-US" sz="1000" b="1" i="0" u="none" strike="noStrike" noProof="0" dirty="0">
                          <a:solidFill>
                            <a:schemeClr val="tx2"/>
                          </a:solidFill>
                          <a:effectLst/>
                          <a:latin typeface="Ubuntu"/>
                        </a:rPr>
                        <a:t>What are the influences on our sleep? </a:t>
                      </a:r>
                    </a:p>
                    <a:p>
                      <a:pPr lvl="0" algn="l">
                        <a:lnSpc>
                          <a:spcPct val="100000"/>
                        </a:lnSpc>
                        <a:spcBef>
                          <a:spcPts val="0"/>
                        </a:spcBef>
                        <a:spcAft>
                          <a:spcPts val="0"/>
                        </a:spcAft>
                        <a:buFont typeface="Arial" panose="020B0604020202020204" pitchFamily="34" charset="0"/>
                        <a:buNone/>
                      </a:pPr>
                      <a:r>
                        <a:rPr lang="en-US" sz="1000" b="0" i="0" u="none" strike="noStrike" noProof="0" dirty="0">
                          <a:solidFill>
                            <a:schemeClr val="tx2"/>
                          </a:solidFill>
                          <a:effectLst/>
                          <a:latin typeface="Ubuntu"/>
                        </a:rPr>
                        <a:t>-</a:t>
                      </a:r>
                      <a:r>
                        <a:rPr lang="en-US" sz="1000" b="0" i="0" u="none" strike="noStrike" noProof="0" dirty="0">
                          <a:solidFill>
                            <a:schemeClr val="accent1"/>
                          </a:solidFill>
                          <a:effectLst/>
                          <a:latin typeface="Ubuntu"/>
                        </a:rPr>
                        <a:t> lifestyle (physically active, accessing daylight)                                                      - food and drink intake/ choices                                                                         - routines, sleep space/ environment                                                                                      - technology                                                                                                                                - emotional regulation/ stress management</a:t>
                      </a:r>
                    </a:p>
                  </a:txBody>
                  <a:tcPr marL="68580" marR="68580" marT="0" marB="0" anchor="ctr">
                    <a:solidFill>
                      <a:srgbClr val="DBEAF9"/>
                    </a:solidFill>
                  </a:tcPr>
                </a:tc>
                <a:tc>
                  <a:txBody>
                    <a:bodyPr/>
                    <a:lstStyle/>
                    <a:p>
                      <a:pPr marL="171450" indent="-171450">
                        <a:lnSpc>
                          <a:spcPct val="107000"/>
                        </a:lnSpc>
                        <a:spcAft>
                          <a:spcPts val="800"/>
                        </a:spcAft>
                        <a:buFont typeface="Arial" panose="020B0604020202020204" pitchFamily="34" charset="0"/>
                        <a:buChar char="•"/>
                      </a:pPr>
                      <a:r>
                        <a:rPr lang="en-US" sz="1000" b="0" i="0" u="none" strike="noStrike" noProof="0" dirty="0">
                          <a:solidFill>
                            <a:schemeClr val="tx2"/>
                          </a:solidFill>
                          <a:effectLst/>
                          <a:latin typeface="Ubuntu"/>
                        </a:rPr>
                        <a:t>Lifestyle, Social and Environmental Factors That Shape Our Sleep</a:t>
                      </a:r>
                      <a:endParaRPr lang="en-US" dirty="0">
                        <a:latin typeface="Ubuntu"/>
                      </a:endParaRPr>
                    </a:p>
                    <a:p>
                      <a:pPr marL="171450" lvl="0" indent="-171450">
                        <a:lnSpc>
                          <a:spcPct val="107000"/>
                        </a:lnSpc>
                        <a:spcAft>
                          <a:spcPts val="800"/>
                        </a:spcAft>
                        <a:buFont typeface="Arial" panose="020B0604020202020204" pitchFamily="34" charset="0"/>
                        <a:buChar char="•"/>
                      </a:pPr>
                      <a:endParaRPr lang="en-US" sz="1000" dirty="0">
                        <a:solidFill>
                          <a:schemeClr val="tx2"/>
                        </a:solidFill>
                        <a:effectLst/>
                        <a:latin typeface="Ubuntu"/>
                      </a:endParaRPr>
                    </a:p>
                    <a:p>
                      <a:pPr marL="171450" indent="-171450">
                        <a:lnSpc>
                          <a:spcPct val="107000"/>
                        </a:lnSpc>
                        <a:spcAft>
                          <a:spcPts val="800"/>
                        </a:spcAft>
                        <a:buFont typeface="Arial" panose="020B0604020202020204" pitchFamily="34" charset="0"/>
                        <a:buChar char="•"/>
                      </a:pPr>
                      <a:endParaRPr lang="en-US" sz="1000">
                        <a:solidFill>
                          <a:schemeClr val="tx2"/>
                        </a:solidFill>
                        <a:effectLst/>
                        <a:latin typeface="Ubuntu"/>
                      </a:endParaRPr>
                    </a:p>
                  </a:txBody>
                  <a:tcPr marL="68580" marR="68580" marT="0" marB="0" anchor="ctr">
                    <a:solidFill>
                      <a:schemeClr val="bg2"/>
                    </a:solidFill>
                  </a:tcPr>
                </a:tc>
                <a:tc>
                  <a:txBody>
                    <a:bodyPr/>
                    <a:lstStyle/>
                    <a:p>
                      <a:pPr lvl="0" algn="l">
                        <a:lnSpc>
                          <a:spcPct val="100000"/>
                        </a:lnSpc>
                        <a:spcBef>
                          <a:spcPts val="0"/>
                        </a:spcBef>
                        <a:spcAft>
                          <a:spcPts val="0"/>
                        </a:spcAft>
                        <a:buNone/>
                      </a:pPr>
                      <a:r>
                        <a:rPr lang="en-GB" sz="1000" b="0" i="0" u="none" strike="noStrike" noProof="0" dirty="0">
                          <a:solidFill>
                            <a:srgbClr val="18518A"/>
                          </a:solidFill>
                          <a:effectLst/>
                          <a:latin typeface="Ubuntu"/>
                        </a:rPr>
                        <a:t>HWB: health promoting and health harming behaviours</a:t>
                      </a:r>
                      <a:endParaRPr lang="en-US" sz="1000" b="0" i="0" u="none" strike="noStrike" noProof="0" dirty="0">
                        <a:solidFill>
                          <a:srgbClr val="000000"/>
                        </a:solidFill>
                        <a:effectLst/>
                        <a:latin typeface="Ubuntu"/>
                      </a:endParaRPr>
                    </a:p>
                    <a:p>
                      <a:pPr lvl="0" algn="l">
                        <a:lnSpc>
                          <a:spcPct val="100000"/>
                        </a:lnSpc>
                        <a:spcBef>
                          <a:spcPts val="0"/>
                        </a:spcBef>
                        <a:spcAft>
                          <a:spcPts val="0"/>
                        </a:spcAft>
                        <a:buNone/>
                      </a:pPr>
                      <a:r>
                        <a:rPr lang="en-GB" sz="1000" b="0" i="0" u="none" strike="noStrike" noProof="0" dirty="0">
                          <a:solidFill>
                            <a:srgbClr val="18518A"/>
                          </a:solidFill>
                          <a:effectLst/>
                          <a:latin typeface="Ubuntu"/>
                        </a:rPr>
                        <a:t>HWB: decision-making  and critical thinking</a:t>
                      </a:r>
                    </a:p>
                    <a:p>
                      <a:pPr lvl="0" algn="l">
                        <a:lnSpc>
                          <a:spcPct val="100000"/>
                        </a:lnSpc>
                        <a:spcBef>
                          <a:spcPts val="0"/>
                        </a:spcBef>
                        <a:spcAft>
                          <a:spcPts val="0"/>
                        </a:spcAft>
                        <a:buNone/>
                      </a:pPr>
                      <a:r>
                        <a:rPr lang="en-GB" sz="1000" b="0" i="0" u="none" strike="noStrike" noProof="0" dirty="0">
                          <a:solidFill>
                            <a:srgbClr val="18518A"/>
                          </a:solidFill>
                          <a:effectLst/>
                          <a:latin typeface="Ubuntu"/>
                        </a:rPr>
                        <a:t>HWB: social influences, social norms and values</a:t>
                      </a:r>
                    </a:p>
                    <a:p>
                      <a:pPr lvl="0" algn="l">
                        <a:lnSpc>
                          <a:spcPct val="100000"/>
                        </a:lnSpc>
                        <a:spcBef>
                          <a:spcPts val="0"/>
                        </a:spcBef>
                        <a:spcAft>
                          <a:spcPts val="0"/>
                        </a:spcAft>
                        <a:buNone/>
                      </a:pPr>
                      <a:r>
                        <a:rPr lang="en-GB" sz="1000" b="0" i="0" u="none" strike="noStrike" noProof="0" dirty="0">
                          <a:solidFill>
                            <a:srgbClr val="18518A"/>
                          </a:solidFill>
                          <a:effectLst/>
                          <a:latin typeface="Ubuntu"/>
                        </a:rPr>
                        <a:t>Science and Technology: understanding factors which affect our health</a:t>
                      </a:r>
                      <a:endParaRPr lang="en-US" dirty="0"/>
                    </a:p>
                  </a:txBody>
                  <a:tcPr marL="68580" marR="68580" marT="0" marB="0" anchor="ctr">
                    <a:solidFill>
                      <a:schemeClr val="bg2"/>
                    </a:solidFill>
                  </a:tcPr>
                </a:tc>
                <a:extLst>
                  <a:ext uri="{0D108BD9-81ED-4DB2-BD59-A6C34878D82A}">
                    <a16:rowId xmlns:a16="http://schemas.microsoft.com/office/drawing/2014/main" val="3538637238"/>
                  </a:ext>
                </a:extLst>
              </a:tr>
              <a:tr h="483867">
                <a:tc>
                  <a:txBody>
                    <a:bodyPr/>
                    <a:lstStyle/>
                    <a:p>
                      <a:pPr marL="0" lvl="0" indent="0" algn="l">
                        <a:lnSpc>
                          <a:spcPct val="100000"/>
                        </a:lnSpc>
                        <a:spcBef>
                          <a:spcPts val="0"/>
                        </a:spcBef>
                        <a:spcAft>
                          <a:spcPts val="0"/>
                        </a:spcAft>
                        <a:buFont typeface="Arial" panose="020B0604020202020204" pitchFamily="34" charset="0"/>
                        <a:buNone/>
                      </a:pPr>
                      <a:r>
                        <a:rPr lang="en-US" sz="1000" dirty="0">
                          <a:solidFill>
                            <a:schemeClr val="tx2"/>
                          </a:solidFill>
                          <a:effectLst/>
                          <a:latin typeface="Ubuntu"/>
                        </a:rPr>
                        <a:t>3.  How does sleep affect our health and well-being (and </a:t>
                      </a:r>
                      <a:r>
                        <a:rPr lang="en-US" sz="1000" b="1" i="0" u="none" strike="noStrike" noProof="0" dirty="0">
                          <a:solidFill>
                            <a:schemeClr val="tx2"/>
                          </a:solidFill>
                          <a:effectLst/>
                          <a:latin typeface="Ubuntu"/>
                        </a:rPr>
                        <a:t>how does our health and well-being affect our sleep)?</a:t>
                      </a:r>
                    </a:p>
                    <a:p>
                      <a:pPr lvl="0" algn="l">
                        <a:lnSpc>
                          <a:spcPct val="100000"/>
                        </a:lnSpc>
                        <a:spcBef>
                          <a:spcPts val="0"/>
                        </a:spcBef>
                        <a:spcAft>
                          <a:spcPts val="0"/>
                        </a:spcAft>
                        <a:buFont typeface="Arial" panose="020B0604020202020204" pitchFamily="34" charset="0"/>
                        <a:buNone/>
                      </a:pPr>
                      <a:r>
                        <a:rPr lang="en-US" sz="1000" b="0" i="0" u="none" strike="noStrike" noProof="0" dirty="0">
                          <a:solidFill>
                            <a:schemeClr val="tx2"/>
                          </a:solidFill>
                          <a:effectLst/>
                          <a:latin typeface="Ubuntu"/>
                        </a:rPr>
                        <a:t>- </a:t>
                      </a:r>
                      <a:r>
                        <a:rPr lang="en-US" sz="1000" b="0" i="0" u="none" strike="noStrike" noProof="0" dirty="0">
                          <a:solidFill>
                            <a:schemeClr val="accent1"/>
                          </a:solidFill>
                          <a:effectLst/>
                          <a:latin typeface="Ubuntu"/>
                        </a:rPr>
                        <a:t>wider determinants of health: inequalities, housing, income, impact on relationships</a:t>
                      </a:r>
                      <a:endParaRPr lang="en-US" sz="1000" i="0" dirty="0">
                        <a:solidFill>
                          <a:schemeClr val="accent1"/>
                        </a:solidFill>
                        <a:latin typeface="Ubuntu"/>
                      </a:endParaRPr>
                    </a:p>
                    <a:p>
                      <a:pPr marL="0" lvl="0" indent="0" algn="l">
                        <a:lnSpc>
                          <a:spcPct val="107000"/>
                        </a:lnSpc>
                        <a:spcAft>
                          <a:spcPts val="800"/>
                        </a:spcAft>
                        <a:buFont typeface="Arial" panose="020B0604020202020204" pitchFamily="34" charset="0"/>
                        <a:buNone/>
                      </a:pPr>
                      <a:endParaRPr lang="en-US" sz="1000">
                        <a:solidFill>
                          <a:srgbClr val="FF0000"/>
                        </a:solidFill>
                        <a:effectLst/>
                        <a:latin typeface="Ubuntu"/>
                      </a:endParaRPr>
                    </a:p>
                  </a:txBody>
                  <a:tcPr marL="68580" marR="68580" marT="0" marB="0" anchor="ctr">
                    <a:solidFill>
                      <a:srgbClr val="DBEAF9"/>
                    </a:solidFill>
                  </a:tcPr>
                </a:tc>
                <a:tc>
                  <a:txBody>
                    <a:bodyPr/>
                    <a:lstStyle/>
                    <a:p>
                      <a:pPr marL="171450" indent="-171450">
                        <a:lnSpc>
                          <a:spcPct val="107000"/>
                        </a:lnSpc>
                        <a:spcAft>
                          <a:spcPts val="800"/>
                        </a:spcAft>
                        <a:buFont typeface="Arial" panose="020B0604020202020204" pitchFamily="34" charset="0"/>
                        <a:buChar char="•"/>
                      </a:pPr>
                      <a:r>
                        <a:rPr lang="en-US" sz="1000" b="0" i="0" u="none" strike="noStrike" noProof="0" dirty="0">
                          <a:solidFill>
                            <a:schemeClr val="tx2"/>
                          </a:solidFill>
                          <a:effectLst/>
                          <a:latin typeface="Ubuntu"/>
                        </a:rPr>
                        <a:t>How does sleep impact our health and wellbeing?</a:t>
                      </a:r>
                      <a:endParaRPr lang="en-GB" sz="1000" dirty="0">
                        <a:solidFill>
                          <a:schemeClr val="tx2"/>
                        </a:solidFill>
                        <a:effectLst/>
                        <a:latin typeface="Ubuntu"/>
                      </a:endParaRPr>
                    </a:p>
                    <a:p>
                      <a:pPr marL="171450" indent="-171450">
                        <a:lnSpc>
                          <a:spcPct val="107000"/>
                        </a:lnSpc>
                        <a:spcAft>
                          <a:spcPts val="800"/>
                        </a:spcAft>
                        <a:buFont typeface="Arial" panose="020B0604020202020204" pitchFamily="34" charset="0"/>
                        <a:buChar char="•"/>
                      </a:pPr>
                      <a:endParaRPr lang="en-US" sz="1000">
                        <a:solidFill>
                          <a:schemeClr val="tx2"/>
                        </a:solidFill>
                        <a:effectLst/>
                        <a:latin typeface="Ubuntu"/>
                      </a:endParaRPr>
                    </a:p>
                  </a:txBody>
                  <a:tcPr marL="68580" marR="68580" marT="0" marB="0" anchor="ctr">
                    <a:solidFill>
                      <a:schemeClr val="bg2">
                        <a:lumMod val="90000"/>
                      </a:schemeClr>
                    </a:solidFill>
                  </a:tcPr>
                </a:tc>
                <a:tc>
                  <a:txBody>
                    <a:bodyPr/>
                    <a:lstStyle/>
                    <a:p>
                      <a:pPr marL="0" lvl="0" indent="0" algn="l">
                        <a:lnSpc>
                          <a:spcPct val="100000"/>
                        </a:lnSpc>
                        <a:spcBef>
                          <a:spcPts val="0"/>
                        </a:spcBef>
                        <a:spcAft>
                          <a:spcPts val="0"/>
                        </a:spcAft>
                        <a:buNone/>
                      </a:pPr>
                      <a:r>
                        <a:rPr lang="en-US" sz="1000" b="0" i="0" u="none" strike="noStrike" noProof="0" dirty="0">
                          <a:solidFill>
                            <a:schemeClr val="tx2"/>
                          </a:solidFill>
                          <a:effectLst/>
                          <a:latin typeface="Ubuntu"/>
                        </a:rPr>
                        <a:t>HWB: impact of actions on wider society</a:t>
                      </a:r>
                    </a:p>
                    <a:p>
                      <a:pPr marL="0" lvl="0" indent="0" algn="l">
                        <a:lnSpc>
                          <a:spcPct val="100000"/>
                        </a:lnSpc>
                        <a:spcBef>
                          <a:spcPts val="0"/>
                        </a:spcBef>
                        <a:spcAft>
                          <a:spcPts val="0"/>
                        </a:spcAft>
                        <a:buNone/>
                      </a:pPr>
                      <a:r>
                        <a:rPr lang="en-US" sz="1000" b="0" i="0" u="none" strike="noStrike" noProof="0" dirty="0">
                          <a:solidFill>
                            <a:schemeClr val="tx2"/>
                          </a:solidFill>
                          <a:effectLst/>
                          <a:latin typeface="Ubuntu"/>
                        </a:rPr>
                        <a:t>HWB: decision making and critical thinking</a:t>
                      </a:r>
                    </a:p>
                    <a:p>
                      <a:pPr marL="0" lvl="0" indent="0" algn="l">
                        <a:lnSpc>
                          <a:spcPct val="100000"/>
                        </a:lnSpc>
                        <a:spcBef>
                          <a:spcPts val="0"/>
                        </a:spcBef>
                        <a:spcAft>
                          <a:spcPts val="0"/>
                        </a:spcAft>
                        <a:buNone/>
                      </a:pPr>
                      <a:r>
                        <a:rPr lang="en-US" sz="1000" b="0" i="0" u="none" strike="noStrike" noProof="0" dirty="0">
                          <a:solidFill>
                            <a:schemeClr val="tx2"/>
                          </a:solidFill>
                          <a:effectLst/>
                          <a:latin typeface="Ubuntu"/>
                        </a:rPr>
                        <a:t>Humanities: not everyone shares the same experiences</a:t>
                      </a:r>
                    </a:p>
                  </a:txBody>
                  <a:tcPr marL="68580" marR="68580" marT="0" marB="0" anchor="ctr">
                    <a:solidFill>
                      <a:schemeClr val="bg2">
                        <a:lumMod val="90000"/>
                      </a:schemeClr>
                    </a:solidFill>
                  </a:tcPr>
                </a:tc>
                <a:extLst>
                  <a:ext uri="{0D108BD9-81ED-4DB2-BD59-A6C34878D82A}">
                    <a16:rowId xmlns:a16="http://schemas.microsoft.com/office/drawing/2014/main" val="4171581469"/>
                  </a:ext>
                </a:extLst>
              </a:tr>
            </a:tbl>
          </a:graphicData>
        </a:graphic>
      </p:graphicFrame>
      <p:graphicFrame>
        <p:nvGraphicFramePr>
          <p:cNvPr id="5" name="Table 4">
            <a:extLst>
              <a:ext uri="{FF2B5EF4-FFF2-40B4-BE49-F238E27FC236}">
                <a16:creationId xmlns:a16="http://schemas.microsoft.com/office/drawing/2014/main" id="{12FA194C-ABEA-4975-77EF-8E67EFE45C5C}"/>
              </a:ext>
            </a:extLst>
          </p:cNvPr>
          <p:cNvGraphicFramePr>
            <a:graphicFrameLocks noGrp="1"/>
          </p:cNvGraphicFramePr>
          <p:nvPr>
            <p:extLst>
              <p:ext uri="{D42A27DB-BD31-4B8C-83A1-F6EECF244321}">
                <p14:modId xmlns:p14="http://schemas.microsoft.com/office/powerpoint/2010/main" val="3934214624"/>
              </p:ext>
            </p:extLst>
          </p:nvPr>
        </p:nvGraphicFramePr>
        <p:xfrm>
          <a:off x="192826" y="3431240"/>
          <a:ext cx="11750949" cy="2835683"/>
        </p:xfrm>
        <a:graphic>
          <a:graphicData uri="http://schemas.openxmlformats.org/drawingml/2006/table">
            <a:tbl>
              <a:tblPr firstRow="1" firstCol="1">
                <a:tableStyleId>{21E4AEA4-8DFA-4A89-87EB-49C32662AFE0}</a:tableStyleId>
              </a:tblPr>
              <a:tblGrid>
                <a:gridCol w="1914180">
                  <a:extLst>
                    <a:ext uri="{9D8B030D-6E8A-4147-A177-3AD203B41FA5}">
                      <a16:colId xmlns:a16="http://schemas.microsoft.com/office/drawing/2014/main" val="433350761"/>
                    </a:ext>
                  </a:extLst>
                </a:gridCol>
                <a:gridCol w="3098494">
                  <a:extLst>
                    <a:ext uri="{9D8B030D-6E8A-4147-A177-3AD203B41FA5}">
                      <a16:colId xmlns:a16="http://schemas.microsoft.com/office/drawing/2014/main" val="559829491"/>
                    </a:ext>
                  </a:extLst>
                </a:gridCol>
                <a:gridCol w="2809299">
                  <a:extLst>
                    <a:ext uri="{9D8B030D-6E8A-4147-A177-3AD203B41FA5}">
                      <a16:colId xmlns:a16="http://schemas.microsoft.com/office/drawing/2014/main" val="2243965988"/>
                    </a:ext>
                  </a:extLst>
                </a:gridCol>
                <a:gridCol w="1888263">
                  <a:extLst>
                    <a:ext uri="{9D8B030D-6E8A-4147-A177-3AD203B41FA5}">
                      <a16:colId xmlns:a16="http://schemas.microsoft.com/office/drawing/2014/main" val="3964772440"/>
                    </a:ext>
                  </a:extLst>
                </a:gridCol>
                <a:gridCol w="2040713">
                  <a:extLst>
                    <a:ext uri="{9D8B030D-6E8A-4147-A177-3AD203B41FA5}">
                      <a16:colId xmlns:a16="http://schemas.microsoft.com/office/drawing/2014/main" val="1175680290"/>
                    </a:ext>
                  </a:extLst>
                </a:gridCol>
              </a:tblGrid>
              <a:tr h="457433">
                <a:tc>
                  <a:txBody>
                    <a:bodyPr/>
                    <a:lstStyle/>
                    <a:p>
                      <a:pPr algn="ctr">
                        <a:lnSpc>
                          <a:spcPct val="107000"/>
                        </a:lnSpc>
                        <a:spcAft>
                          <a:spcPts val="800"/>
                        </a:spcAft>
                      </a:pPr>
                      <a:r>
                        <a:rPr lang="en-US" sz="1100" dirty="0">
                          <a:solidFill>
                            <a:schemeClr val="bg1"/>
                          </a:solidFill>
                          <a:effectLst/>
                          <a:latin typeface="Ubuntu"/>
                        </a:rPr>
                        <a:t>Activity Title</a:t>
                      </a:r>
                    </a:p>
                  </a:txBody>
                  <a:tcPr marL="68580" marR="68580" marT="0" marB="0" anchor="ctr">
                    <a:solidFill>
                      <a:srgbClr val="18518A"/>
                    </a:solidFill>
                  </a:tcPr>
                </a:tc>
                <a:tc>
                  <a:txBody>
                    <a:bodyPr/>
                    <a:lstStyle/>
                    <a:p>
                      <a:pPr algn="ctr">
                        <a:lnSpc>
                          <a:spcPct val="107000"/>
                        </a:lnSpc>
                        <a:spcAft>
                          <a:spcPts val="800"/>
                        </a:spcAft>
                      </a:pPr>
                      <a:r>
                        <a:rPr lang="en-US" sz="1100" dirty="0">
                          <a:solidFill>
                            <a:schemeClr val="bg1"/>
                          </a:solidFill>
                          <a:effectLst/>
                          <a:latin typeface="Ubuntu"/>
                        </a:rPr>
                        <a:t>Overview of Content</a:t>
                      </a:r>
                      <a:endParaRPr lang="en-GB" sz="1100" dirty="0">
                        <a:solidFill>
                          <a:schemeClr val="bg1"/>
                        </a:solidFill>
                        <a:effectLst/>
                        <a:latin typeface="Ubuntu"/>
                        <a:ea typeface="Calibri"/>
                        <a:cs typeface="Times New Roman"/>
                      </a:endParaRPr>
                    </a:p>
                  </a:txBody>
                  <a:tcPr marL="68580" marR="68580" marT="0" marB="0" anchor="ctr">
                    <a:solidFill>
                      <a:srgbClr val="18518A"/>
                    </a:solidFill>
                  </a:tcPr>
                </a:tc>
                <a:tc>
                  <a:txBody>
                    <a:bodyPr/>
                    <a:lstStyle/>
                    <a:p>
                      <a:pPr algn="ctr">
                        <a:lnSpc>
                          <a:spcPct val="100000"/>
                        </a:lnSpc>
                        <a:spcAft>
                          <a:spcPts val="800"/>
                        </a:spcAft>
                      </a:pPr>
                      <a:r>
                        <a:rPr lang="en-US" sz="1100" dirty="0">
                          <a:solidFill>
                            <a:schemeClr val="bg1"/>
                          </a:solidFill>
                          <a:effectLst/>
                          <a:latin typeface="Ubuntu"/>
                        </a:rPr>
                        <a:t>Guidance for Teachers</a:t>
                      </a:r>
                      <a:br>
                        <a:rPr lang="en-US" sz="1100" dirty="0">
                          <a:solidFill>
                            <a:srgbClr val="FFFFFF"/>
                          </a:solidFill>
                          <a:effectLst/>
                          <a:latin typeface="Ubuntu"/>
                        </a:rPr>
                      </a:br>
                      <a:r>
                        <a:rPr lang="en-US" sz="1100" dirty="0">
                          <a:solidFill>
                            <a:schemeClr val="bg1"/>
                          </a:solidFill>
                          <a:effectLst/>
                          <a:latin typeface="Ubuntu"/>
                        </a:rPr>
                        <a:t>‘You could use this resource...’</a:t>
                      </a:r>
                      <a:endParaRPr lang="en-GB" sz="1100" dirty="0">
                        <a:solidFill>
                          <a:schemeClr val="bg1"/>
                        </a:solidFill>
                        <a:effectLst/>
                        <a:latin typeface="Ubuntu"/>
                        <a:ea typeface="Calibri"/>
                        <a:cs typeface="Times New Roman"/>
                      </a:endParaRPr>
                    </a:p>
                  </a:txBody>
                  <a:tcPr marL="68580" marR="68580" marT="0" marB="0" anchor="ctr">
                    <a:solidFill>
                      <a:srgbClr val="18518A"/>
                    </a:solidFill>
                  </a:tcPr>
                </a:tc>
                <a:tc>
                  <a:txBody>
                    <a:bodyPr/>
                    <a:lstStyle/>
                    <a:p>
                      <a:pPr algn="ctr">
                        <a:lnSpc>
                          <a:spcPct val="107000"/>
                        </a:lnSpc>
                        <a:spcAft>
                          <a:spcPts val="800"/>
                        </a:spcAft>
                      </a:pPr>
                      <a:r>
                        <a:rPr lang="en-US" sz="1100" dirty="0">
                          <a:solidFill>
                            <a:schemeClr val="bg1"/>
                          </a:solidFill>
                          <a:effectLst/>
                          <a:latin typeface="Ubuntu"/>
                        </a:rPr>
                        <a:t>Opportunities for Cross Curricular Skills</a:t>
                      </a:r>
                      <a:endParaRPr lang="en-GB" sz="1100" dirty="0">
                        <a:solidFill>
                          <a:schemeClr val="bg1"/>
                        </a:solidFill>
                        <a:effectLst/>
                        <a:latin typeface="Ubuntu"/>
                        <a:ea typeface="Calibri"/>
                        <a:cs typeface="Times New Roman"/>
                      </a:endParaRPr>
                    </a:p>
                  </a:txBody>
                  <a:tcPr marL="68580" marR="68580" marT="0" marB="0" anchor="ctr">
                    <a:solidFill>
                      <a:srgbClr val="18518A"/>
                    </a:solidFill>
                  </a:tcPr>
                </a:tc>
                <a:tc>
                  <a:txBody>
                    <a:bodyPr/>
                    <a:lstStyle/>
                    <a:p>
                      <a:pPr algn="ctr">
                        <a:lnSpc>
                          <a:spcPct val="107000"/>
                        </a:lnSpc>
                        <a:spcAft>
                          <a:spcPts val="800"/>
                        </a:spcAft>
                      </a:pPr>
                      <a:r>
                        <a:rPr lang="en-US" sz="1100" dirty="0">
                          <a:solidFill>
                            <a:schemeClr val="bg1"/>
                          </a:solidFill>
                          <a:effectLst/>
                          <a:latin typeface="Ubuntu"/>
                        </a:rPr>
                        <a:t>Links to Statements of What Matters (HWB and other)</a:t>
                      </a:r>
                      <a:endParaRPr lang="en-GB" sz="1100" dirty="0">
                        <a:solidFill>
                          <a:schemeClr val="bg1"/>
                        </a:solidFill>
                        <a:effectLst/>
                        <a:latin typeface="Ubuntu"/>
                        <a:ea typeface="Calibri"/>
                        <a:cs typeface="Times New Roman"/>
                      </a:endParaRPr>
                    </a:p>
                  </a:txBody>
                  <a:tcPr marL="68580" marR="68580" marT="0" marB="0" anchor="ctr">
                    <a:solidFill>
                      <a:srgbClr val="18518A"/>
                    </a:solidFill>
                  </a:tcPr>
                </a:tc>
                <a:extLst>
                  <a:ext uri="{0D108BD9-81ED-4DB2-BD59-A6C34878D82A}">
                    <a16:rowId xmlns:a16="http://schemas.microsoft.com/office/drawing/2014/main" val="1026725529"/>
                  </a:ext>
                </a:extLst>
              </a:tr>
              <a:tr h="394338">
                <a:tc>
                  <a:txBody>
                    <a:bodyPr/>
                    <a:lstStyle/>
                    <a:p>
                      <a:pPr lvl="0" algn="l">
                        <a:lnSpc>
                          <a:spcPct val="107000"/>
                        </a:lnSpc>
                        <a:spcAft>
                          <a:spcPts val="800"/>
                        </a:spcAft>
                        <a:buNone/>
                      </a:pPr>
                      <a:r>
                        <a:rPr lang="en-US" sz="1000" b="0" i="0" u="none" strike="noStrike" noProof="0" dirty="0">
                          <a:solidFill>
                            <a:schemeClr val="bg1"/>
                          </a:solidFill>
                          <a:effectLst/>
                          <a:latin typeface="Ubuntu"/>
                        </a:rPr>
                        <a:t>News Reports and Articles</a:t>
                      </a:r>
                      <a:endParaRPr lang="en-US" dirty="0">
                        <a:solidFill>
                          <a:schemeClr val="bg1"/>
                        </a:solidFill>
                      </a:endParaRPr>
                    </a:p>
                  </a:txBody>
                  <a:tcPr marL="68580" marR="68580" marT="0" marB="0" anchor="ctr">
                    <a:solidFill>
                      <a:srgbClr val="18518A"/>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Links to reports and articles with questions for discussion and debate</a:t>
                      </a:r>
                      <a:endParaRPr lang="en-US" dirty="0">
                        <a:solidFill>
                          <a:schemeClr val="tx2"/>
                        </a:solidFill>
                      </a:endParaRPr>
                    </a:p>
                  </a:txBody>
                  <a:tcPr marL="68580" marR="68580" marT="0" marB="0" anchor="ctr">
                    <a:solidFill>
                      <a:schemeClr val="bg1">
                        <a:lumMod val="95000"/>
                      </a:schemeClr>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As part of wider engagement with contemporary issues</a:t>
                      </a:r>
                      <a:endParaRPr lang="en-US" dirty="0">
                        <a:solidFill>
                          <a:schemeClr val="tx2"/>
                        </a:solidFill>
                      </a:endParaRPr>
                    </a:p>
                  </a:txBody>
                  <a:tcPr marL="68580" marR="68580" marT="0" marB="0" anchor="ctr">
                    <a:solidFill>
                      <a:schemeClr val="bg1">
                        <a:lumMod val="95000"/>
                      </a:schemeClr>
                    </a:solidFill>
                  </a:tcPr>
                </a:tc>
                <a:tc>
                  <a:txBody>
                    <a:bodyPr/>
                    <a:lstStyle/>
                    <a:p>
                      <a:pPr algn="ctr">
                        <a:lnSpc>
                          <a:spcPct val="107000"/>
                        </a:lnSpc>
                        <a:spcAft>
                          <a:spcPts val="800"/>
                        </a:spcAft>
                      </a:pPr>
                      <a:r>
                        <a:rPr lang="en-GB" sz="900" dirty="0">
                          <a:solidFill>
                            <a:srgbClr val="18518A"/>
                          </a:solidFill>
                          <a:effectLst/>
                          <a:latin typeface="Ubuntu"/>
                          <a:ea typeface="Calibri"/>
                          <a:cs typeface="Times New Roman"/>
                        </a:rPr>
                        <a:t>[for schools to complete]</a:t>
                      </a: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extLst>
                  <a:ext uri="{0D108BD9-81ED-4DB2-BD59-A6C34878D82A}">
                    <a16:rowId xmlns:a16="http://schemas.microsoft.com/office/drawing/2014/main" val="183065710"/>
                  </a:ext>
                </a:extLst>
              </a:tr>
              <a:tr h="394338">
                <a:tc>
                  <a:txBody>
                    <a:bodyPr/>
                    <a:lstStyle/>
                    <a:p>
                      <a:pPr lvl="0" algn="l">
                        <a:lnSpc>
                          <a:spcPct val="107000"/>
                        </a:lnSpc>
                        <a:spcAft>
                          <a:spcPts val="800"/>
                        </a:spcAft>
                        <a:buNone/>
                      </a:pPr>
                      <a:r>
                        <a:rPr lang="en-US" sz="1000" b="0" i="0" u="none" strike="noStrike" noProof="0" dirty="0">
                          <a:solidFill>
                            <a:schemeClr val="bg1"/>
                          </a:solidFill>
                          <a:effectLst/>
                          <a:latin typeface="Ubuntu"/>
                        </a:rPr>
                        <a:t>Always, Sometimes, Never</a:t>
                      </a:r>
                      <a:endParaRPr lang="en-US" dirty="0">
                        <a:solidFill>
                          <a:schemeClr val="bg1"/>
                        </a:solidFill>
                      </a:endParaRPr>
                    </a:p>
                  </a:txBody>
                  <a:tcPr marL="68580" marR="68580" marT="0" marB="0" anchor="ctr">
                    <a:solidFill>
                      <a:srgbClr val="18518A"/>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Statements to promote discussion and debate</a:t>
                      </a:r>
                      <a:endParaRPr lang="en-US" dirty="0">
                        <a:solidFill>
                          <a:schemeClr val="tx2"/>
                        </a:solidFill>
                      </a:endParaRPr>
                    </a:p>
                  </a:txBody>
                  <a:tcPr marL="68580" marR="68580" marT="0" marB="0" anchor="ctr">
                    <a:solidFill>
                      <a:schemeClr val="bg1">
                        <a:lumMod val="95000"/>
                      </a:schemeClr>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As a starter activity or plenary to check understanding</a:t>
                      </a:r>
                      <a:endParaRPr lang="en-US" dirty="0">
                        <a:solidFill>
                          <a:schemeClr val="tx2"/>
                        </a:solidFill>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extLst>
                  <a:ext uri="{0D108BD9-81ED-4DB2-BD59-A6C34878D82A}">
                    <a16:rowId xmlns:a16="http://schemas.microsoft.com/office/drawing/2014/main" val="1797909313"/>
                  </a:ext>
                </a:extLst>
              </a:tr>
              <a:tr h="362791">
                <a:tc>
                  <a:txBody>
                    <a:bodyPr/>
                    <a:lstStyle/>
                    <a:p>
                      <a:pPr lvl="0" algn="l">
                        <a:lnSpc>
                          <a:spcPct val="107000"/>
                        </a:lnSpc>
                        <a:spcAft>
                          <a:spcPts val="800"/>
                        </a:spcAft>
                        <a:buNone/>
                      </a:pPr>
                      <a:r>
                        <a:rPr lang="en-US" sz="1000" b="0" i="0" u="none" strike="noStrike" noProof="0" dirty="0">
                          <a:solidFill>
                            <a:schemeClr val="bg1"/>
                          </a:solidFill>
                          <a:effectLst/>
                          <a:latin typeface="Ubuntu"/>
                        </a:rPr>
                        <a:t>WhatsApp Discussion Starters</a:t>
                      </a:r>
                      <a:endParaRPr lang="en-US" dirty="0">
                        <a:solidFill>
                          <a:schemeClr val="bg1"/>
                        </a:solidFill>
                      </a:endParaRPr>
                    </a:p>
                  </a:txBody>
                  <a:tcPr marL="68580" marR="68580" marT="0" marB="0" anchor="ctr">
                    <a:solidFill>
                      <a:srgbClr val="18518A"/>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Scenarios for discussion to promote critical thinking</a:t>
                      </a:r>
                      <a:endParaRPr lang="en-US" dirty="0">
                        <a:solidFill>
                          <a:schemeClr val="tx2"/>
                        </a:solidFill>
                      </a:endParaRPr>
                    </a:p>
                  </a:txBody>
                  <a:tcPr marL="68580" marR="68580" marT="0" marB="0" anchor="ctr">
                    <a:solidFill>
                      <a:schemeClr val="bg1">
                        <a:lumMod val="95000"/>
                      </a:schemeClr>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To support the connection between applying knowledge and forming views</a:t>
                      </a:r>
                      <a:endParaRPr lang="en-US" dirty="0">
                        <a:solidFill>
                          <a:schemeClr val="tx2"/>
                        </a:solidFill>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extLst>
                  <a:ext uri="{0D108BD9-81ED-4DB2-BD59-A6C34878D82A}">
                    <a16:rowId xmlns:a16="http://schemas.microsoft.com/office/drawing/2014/main" val="349667018"/>
                  </a:ext>
                </a:extLst>
              </a:tr>
              <a:tr h="362791">
                <a:tc>
                  <a:txBody>
                    <a:bodyPr/>
                    <a:lstStyle/>
                    <a:p>
                      <a:pPr lvl="0" algn="l">
                        <a:lnSpc>
                          <a:spcPct val="107000"/>
                        </a:lnSpc>
                        <a:spcAft>
                          <a:spcPts val="800"/>
                        </a:spcAft>
                        <a:buNone/>
                      </a:pPr>
                      <a:r>
                        <a:rPr lang="en-US" sz="1000" b="0" i="0" u="none" strike="noStrike" noProof="0" dirty="0">
                          <a:solidFill>
                            <a:schemeClr val="bg1"/>
                          </a:solidFill>
                          <a:effectLst/>
                          <a:latin typeface="Ubuntu"/>
                        </a:rPr>
                        <a:t>Agony Aunt Dilemmas</a:t>
                      </a:r>
                      <a:endParaRPr lang="en-US" dirty="0">
                        <a:solidFill>
                          <a:schemeClr val="bg1"/>
                        </a:solidFill>
                      </a:endParaRPr>
                    </a:p>
                  </a:txBody>
                  <a:tcPr marL="68580" marR="68580" marT="0" marB="0" anchor="ctr">
                    <a:solidFill>
                      <a:srgbClr val="18518A"/>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Scenarios to promote discussion focused on decision making and seeking support  </a:t>
                      </a:r>
                      <a:endParaRPr lang="en-US" dirty="0">
                        <a:solidFill>
                          <a:schemeClr val="tx2"/>
                        </a:solidFill>
                      </a:endParaRPr>
                    </a:p>
                  </a:txBody>
                  <a:tcPr marL="68580" marR="68580" marT="0" marB="0" anchor="ctr">
                    <a:solidFill>
                      <a:schemeClr val="bg1">
                        <a:lumMod val="95000"/>
                      </a:schemeClr>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To promote the expression of ideas and forming views </a:t>
                      </a:r>
                      <a:endParaRPr lang="en-US" dirty="0">
                        <a:solidFill>
                          <a:schemeClr val="tx2"/>
                        </a:solidFill>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extLst>
                  <a:ext uri="{0D108BD9-81ED-4DB2-BD59-A6C34878D82A}">
                    <a16:rowId xmlns:a16="http://schemas.microsoft.com/office/drawing/2014/main" val="1327185224"/>
                  </a:ext>
                </a:extLst>
              </a:tr>
              <a:tr h="347017">
                <a:tc>
                  <a:txBody>
                    <a:bodyPr/>
                    <a:lstStyle/>
                    <a:p>
                      <a:pPr lvl="0" algn="l">
                        <a:lnSpc>
                          <a:spcPct val="107000"/>
                        </a:lnSpc>
                        <a:spcAft>
                          <a:spcPts val="800"/>
                        </a:spcAft>
                        <a:buNone/>
                      </a:pPr>
                      <a:r>
                        <a:rPr lang="en-US" sz="1000" b="0" i="0" u="none" strike="noStrike" noProof="0" dirty="0">
                          <a:solidFill>
                            <a:schemeClr val="bg1"/>
                          </a:solidFill>
                          <a:effectLst/>
                          <a:latin typeface="Ubuntu"/>
                        </a:rPr>
                        <a:t>True or False</a:t>
                      </a:r>
                      <a:endParaRPr lang="en-US" dirty="0">
                        <a:solidFill>
                          <a:schemeClr val="bg1"/>
                        </a:solidFill>
                      </a:endParaRPr>
                    </a:p>
                  </a:txBody>
                  <a:tcPr marL="68580" marR="68580" marT="0" marB="0" anchor="ctr">
                    <a:solidFill>
                      <a:srgbClr val="18518A"/>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Statements to promote discussion and debate</a:t>
                      </a:r>
                      <a:endParaRPr lang="en-US" dirty="0">
                        <a:solidFill>
                          <a:schemeClr val="tx2"/>
                        </a:solidFill>
                      </a:endParaRPr>
                    </a:p>
                  </a:txBody>
                  <a:tcPr marL="68580" marR="68580" marT="0" marB="0" anchor="ctr">
                    <a:solidFill>
                      <a:schemeClr val="bg1">
                        <a:lumMod val="95000"/>
                      </a:schemeClr>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As a starter activity or plenary to check understanding</a:t>
                      </a:r>
                      <a:endParaRPr lang="en-US" dirty="0">
                        <a:solidFill>
                          <a:schemeClr val="tx2"/>
                        </a:solidFill>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extLst>
                  <a:ext uri="{0D108BD9-81ED-4DB2-BD59-A6C34878D82A}">
                    <a16:rowId xmlns:a16="http://schemas.microsoft.com/office/drawing/2014/main" val="1854658018"/>
                  </a:ext>
                </a:extLst>
              </a:tr>
              <a:tr h="362791">
                <a:tc>
                  <a:txBody>
                    <a:bodyPr/>
                    <a:lstStyle/>
                    <a:p>
                      <a:pPr lvl="0" algn="l">
                        <a:lnSpc>
                          <a:spcPct val="107000"/>
                        </a:lnSpc>
                        <a:spcAft>
                          <a:spcPts val="800"/>
                        </a:spcAft>
                        <a:buNone/>
                      </a:pPr>
                      <a:r>
                        <a:rPr lang="en-US" sz="1000" b="0" i="0" u="none" strike="noStrike" noProof="0" dirty="0">
                          <a:solidFill>
                            <a:schemeClr val="bg1"/>
                          </a:solidFill>
                          <a:effectLst/>
                          <a:latin typeface="Ubuntu"/>
                        </a:rPr>
                        <a:t>Diamond 9 Ranking</a:t>
                      </a:r>
                      <a:endParaRPr lang="en-US" dirty="0">
                        <a:solidFill>
                          <a:schemeClr val="bg1"/>
                        </a:solidFill>
                      </a:endParaRPr>
                    </a:p>
                  </a:txBody>
                  <a:tcPr marL="68580" marR="68580" marT="0" marB="0" anchor="ctr">
                    <a:solidFill>
                      <a:srgbClr val="18518A"/>
                    </a:solidFill>
                  </a:tcPr>
                </a:tc>
                <a:tc>
                  <a:txBody>
                    <a:bodyPr/>
                    <a:lstStyle/>
                    <a:p>
                      <a:pPr lvl="0" algn="l">
                        <a:lnSpc>
                          <a:spcPct val="107000"/>
                        </a:lnSpc>
                        <a:spcAft>
                          <a:spcPts val="800"/>
                        </a:spcAft>
                        <a:buNone/>
                      </a:pPr>
                      <a:r>
                        <a:rPr lang="en-GB" sz="1000" b="0" i="0" u="none" strike="noStrike" noProof="0" dirty="0">
                          <a:solidFill>
                            <a:schemeClr val="tx2"/>
                          </a:solidFill>
                          <a:effectLst/>
                          <a:latin typeface="Ubuntu"/>
                        </a:rPr>
                        <a:t>Facts  to promote discussion and debate</a:t>
                      </a:r>
                      <a:endParaRPr lang="en-US" dirty="0">
                        <a:solidFill>
                          <a:schemeClr val="tx2"/>
                        </a:solidFill>
                      </a:endParaRPr>
                    </a:p>
                  </a:txBody>
                  <a:tcPr marL="68580" marR="68580" marT="0" marB="0" anchor="ctr">
                    <a:solidFill>
                      <a:schemeClr val="bg1">
                        <a:lumMod val="95000"/>
                      </a:schemeClr>
                    </a:solidFill>
                  </a:tcPr>
                </a:tc>
                <a:tc>
                  <a:txBody>
                    <a:bodyPr/>
                    <a:lstStyle/>
                    <a:p>
                      <a:pPr lvl="0" algn="l">
                        <a:lnSpc>
                          <a:spcPct val="100000"/>
                        </a:lnSpc>
                        <a:spcBef>
                          <a:spcPts val="0"/>
                        </a:spcBef>
                        <a:spcAft>
                          <a:spcPts val="0"/>
                        </a:spcAft>
                        <a:buNone/>
                      </a:pPr>
                      <a:r>
                        <a:rPr lang="en-GB" sz="1000" b="0" i="0" u="none" strike="noStrike" noProof="0" dirty="0">
                          <a:solidFill>
                            <a:schemeClr val="tx2"/>
                          </a:solidFill>
                          <a:effectLst/>
                          <a:latin typeface="Ubuntu"/>
                        </a:rPr>
                        <a:t>As a starter activity or plenary to discuss key messages/facts </a:t>
                      </a:r>
                    </a:p>
                    <a:p>
                      <a:pPr lvl="0" algn="l">
                        <a:lnSpc>
                          <a:spcPct val="107000"/>
                        </a:lnSpc>
                        <a:spcAft>
                          <a:spcPts val="800"/>
                        </a:spcAft>
                        <a:buNone/>
                      </a:pPr>
                      <a:endParaRPr lang="en-GB" sz="1000" b="0" i="0" u="none" strike="noStrike" noProof="0">
                        <a:solidFill>
                          <a:schemeClr val="tx2"/>
                        </a:solidFill>
                        <a:effectLst/>
                        <a:latin typeface="Ubuntu"/>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tc>
                  <a:txBody>
                    <a:bodyPr/>
                    <a:lstStyle/>
                    <a:p>
                      <a:pPr lvl="0" algn="ctr">
                        <a:lnSpc>
                          <a:spcPct val="107000"/>
                        </a:lnSpc>
                        <a:spcAft>
                          <a:spcPts val="800"/>
                        </a:spcAft>
                        <a:buNone/>
                      </a:pPr>
                      <a:r>
                        <a:rPr lang="en-GB" sz="900" b="0" i="0" u="none" strike="noStrike" noProof="0" dirty="0">
                          <a:solidFill>
                            <a:srgbClr val="18518A"/>
                          </a:solidFill>
                          <a:effectLst/>
                          <a:latin typeface="Ubuntu"/>
                        </a:rPr>
                        <a:t>[for schools to complete]</a:t>
                      </a:r>
                      <a:endParaRPr lang="en-US" sz="900" dirty="0">
                        <a:latin typeface="Ubuntu"/>
                      </a:endParaRPr>
                    </a:p>
                  </a:txBody>
                  <a:tcPr marL="68580" marR="68580" marT="0" marB="0" anchor="ctr">
                    <a:solidFill>
                      <a:schemeClr val="bg1">
                        <a:lumMod val="95000"/>
                      </a:schemeClr>
                    </a:solidFill>
                  </a:tcPr>
                </a:tc>
                <a:extLst>
                  <a:ext uri="{0D108BD9-81ED-4DB2-BD59-A6C34878D82A}">
                    <a16:rowId xmlns:a16="http://schemas.microsoft.com/office/drawing/2014/main" val="4149074534"/>
                  </a:ext>
                </a:extLst>
              </a:tr>
            </a:tbl>
          </a:graphicData>
        </a:graphic>
      </p:graphicFrame>
    </p:spTree>
    <p:extLst>
      <p:ext uri="{BB962C8B-B14F-4D97-AF65-F5344CB8AC3E}">
        <p14:creationId xmlns:p14="http://schemas.microsoft.com/office/powerpoint/2010/main" val="1040861233"/>
      </p:ext>
    </p:extLst>
  </p:cSld>
  <p:clrMapOvr>
    <a:masterClrMapping/>
  </p:clrMapOvr>
</p:sld>
</file>

<file path=ppt/theme/theme1.xml><?xml version="1.0" encoding="utf-8"?>
<a:theme xmlns:a="http://schemas.openxmlformats.org/drawingml/2006/main" name="PHW - Master Deck - Green">
  <a:themeElements>
    <a:clrScheme name="Custom 6">
      <a:dk1>
        <a:srgbClr val="000000"/>
      </a:dk1>
      <a:lt1>
        <a:srgbClr val="FFFFFF"/>
      </a:lt1>
      <a:dk2>
        <a:srgbClr val="285087"/>
      </a:dk2>
      <a:lt2>
        <a:srgbClr val="E8E8E8"/>
      </a:lt2>
      <a:accent1>
        <a:srgbClr val="15518B"/>
      </a:accent1>
      <a:accent2>
        <a:srgbClr val="24FFC0"/>
      </a:accent2>
      <a:accent3>
        <a:srgbClr val="24FFC0"/>
      </a:accent3>
      <a:accent4>
        <a:srgbClr val="FF5D0C"/>
      </a:accent4>
      <a:accent5>
        <a:srgbClr val="C288FF"/>
      </a:accent5>
      <a:accent6>
        <a:srgbClr val="E0E0E0"/>
      </a:accent6>
      <a:hlink>
        <a:srgbClr val="002060"/>
      </a:hlink>
      <a:folHlink>
        <a:srgbClr val="2850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6550f9a-f14e-418b-a53a-e888529f43ac">
      <UserInfo>
        <DisplayName>Anthony Priest (Public Health Wales - No. 2 Capital Quarter)</DisplayName>
        <AccountId>13</AccountId>
        <AccountType/>
      </UserInfo>
      <UserInfo>
        <DisplayName>Alexa Gainsbury (Public Health Wales - No. 2 Capital Quarter)</DisplayName>
        <AccountId>17</AccountId>
        <AccountType/>
      </UserInfo>
    </SharedWithUsers>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626AC0-E633-45C2-9123-5D338A3F2FF4}">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0FCDA9-6E04-457F-98E5-66F492C302C1}">
  <ds:schemaRefs>
    <ds:schemaRef ds:uri="bbd7921a-042b-4eb0-b7a0-a3fc5587e9ac"/>
    <ds:schemaRef ds:uri="d6550f9a-f14e-418b-a53a-e888529f4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8CF9C3-A71A-454B-BFA3-E4704BE46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6807</Words>
  <Application>Microsoft Office PowerPoint</Application>
  <PresentationFormat>Widescreen</PresentationFormat>
  <Paragraphs>441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PHW - Master Deck -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Lorna Bennett</cp:lastModifiedBy>
  <cp:revision>303</cp:revision>
  <dcterms:created xsi:type="dcterms:W3CDTF">2024-01-29T16:09:21Z</dcterms:created>
  <dcterms:modified xsi:type="dcterms:W3CDTF">2025-10-01T09:13:01Z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MediaServiceImageTags">
    <vt:lpwstr/>
  </property>
</Properties>
</file>