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Lst>
  <p:notesMasterIdLst>
    <p:notesMasterId r:id="rId23"/>
  </p:notesMasterIdLst>
  <p:sldIdLst>
    <p:sldId id="294" r:id="rId4"/>
    <p:sldId id="951" r:id="rId5"/>
    <p:sldId id="296" r:id="rId6"/>
    <p:sldId id="947" r:id="rId7"/>
    <p:sldId id="328" r:id="rId8"/>
    <p:sldId id="298" r:id="rId9"/>
    <p:sldId id="297" r:id="rId10"/>
    <p:sldId id="301" r:id="rId11"/>
    <p:sldId id="302" r:id="rId12"/>
    <p:sldId id="333" r:id="rId13"/>
    <p:sldId id="953" r:id="rId14"/>
    <p:sldId id="303" r:id="rId15"/>
    <p:sldId id="952" r:id="rId16"/>
    <p:sldId id="319" r:id="rId17"/>
    <p:sldId id="321" r:id="rId18"/>
    <p:sldId id="322" r:id="rId19"/>
    <p:sldId id="949" r:id="rId20"/>
    <p:sldId id="950"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79" autoAdjust="0"/>
  </p:normalViewPr>
  <p:slideViewPr>
    <p:cSldViewPr snapToGrid="0">
      <p:cViewPr varScale="1">
        <p:scale>
          <a:sx n="60" d="100"/>
          <a:sy n="60" d="100"/>
        </p:scale>
        <p:origin x="9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4047F-E5EB-4E63-A656-E96367825631}"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312DE-BB71-438C-BF7B-91B69F08EFD9}" type="slidenum">
              <a:rPr lang="en-GB" smtClean="0"/>
              <a:t>‹#›</a:t>
            </a:fld>
            <a:endParaRPr lang="en-GB"/>
          </a:p>
        </p:txBody>
      </p:sp>
    </p:spTree>
    <p:extLst>
      <p:ext uri="{BB962C8B-B14F-4D97-AF65-F5344CB8AC3E}">
        <p14:creationId xmlns:p14="http://schemas.microsoft.com/office/powerpoint/2010/main" val="91302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41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36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86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1C0B6-0016-472F-B1D7-BC93315EB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12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1C0B6-0016-472F-B1D7-BC93315EB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39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45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1C0B6-0016-472F-B1D7-BC93315EB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90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50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92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93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50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28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86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7BFD9-6929-4766-A0B9-77EF68C7BE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0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F477A3-7008-4DE6-9783-E15A44976739}"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330822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F477A3-7008-4DE6-9783-E15A44976739}"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272935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F477A3-7008-4DE6-9783-E15A44976739}"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2508160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138" y="1868488"/>
            <a:ext cx="863600"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5207000"/>
            <a:ext cx="324643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718457" y="718457"/>
            <a:ext cx="10492882" cy="830997"/>
          </a:xfrm>
          <a:prstGeom prst="rect">
            <a:avLst/>
          </a:prstGeom>
        </p:spPr>
        <p:txBody>
          <a:bodyPr wrap="square" lIns="0" tIns="0" rIns="0" bIns="0" anchor="ctr">
            <a:normAutofit/>
          </a:bodyPr>
          <a:lstStyle>
            <a:lvl1pPr algn="l">
              <a:defRPr sz="6000" b="1" i="0" baseline="0">
                <a:solidFill>
                  <a:schemeClr val="bg1"/>
                </a:solidFill>
                <a:latin typeface="Ubuntu" charset="0"/>
                <a:ea typeface="Ubuntu" charset="0"/>
                <a:cs typeface="Ubuntu" charset="0"/>
              </a:defRPr>
            </a:lvl1pPr>
          </a:lstStyle>
          <a:p>
            <a:r>
              <a:rPr lang="en-US"/>
              <a:t>Click to edit Master title style</a:t>
            </a:r>
            <a:endParaRPr lang="en-US" dirty="0"/>
          </a:p>
        </p:txBody>
      </p:sp>
      <p:sp>
        <p:nvSpPr>
          <p:cNvPr id="28" name="Content Placeholder 26"/>
          <p:cNvSpPr>
            <a:spLocks noGrp="1"/>
          </p:cNvSpPr>
          <p:nvPr>
            <p:ph sz="quarter" idx="14"/>
          </p:nvPr>
        </p:nvSpPr>
        <p:spPr>
          <a:xfrm>
            <a:off x="719138" y="2805101"/>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a:t>Click to edit Master text styles</a:t>
            </a:r>
          </a:p>
        </p:txBody>
      </p:sp>
      <p:sp>
        <p:nvSpPr>
          <p:cNvPr id="10" name="Text Placeholder 4"/>
          <p:cNvSpPr>
            <a:spLocks noGrp="1"/>
          </p:cNvSpPr>
          <p:nvPr>
            <p:ph type="body" sz="quarter" idx="15"/>
          </p:nvPr>
        </p:nvSpPr>
        <p:spPr>
          <a:xfrm>
            <a:off x="719138" y="2253927"/>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321927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Text Slide">
    <p:spTree>
      <p:nvGrpSpPr>
        <p:cNvPr id="1" name=""/>
        <p:cNvGrpSpPr/>
        <p:nvPr/>
      </p:nvGrpSpPr>
      <p:grpSpPr>
        <a:xfrm>
          <a:off x="0" y="0"/>
          <a:ext cx="0" cy="0"/>
          <a:chOff x="0" y="0"/>
          <a:chExt cx="0" cy="0"/>
        </a:xfrm>
      </p:grpSpPr>
      <p:sp>
        <p:nvSpPr>
          <p:cNvPr id="6" name="Rectangle 5"/>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19138" y="1868488"/>
            <a:ext cx="863600"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122363" y="-1838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Verdana" panose="020B0604030504040204" pitchFamily="34" charset="0"/>
            </a:endParaRPr>
          </a:p>
        </p:txBody>
      </p:sp>
      <p:sp>
        <p:nvSpPr>
          <p:cNvPr id="21"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10" name="Content Placeholder 17"/>
          <p:cNvSpPr>
            <a:spLocks noGrp="1"/>
          </p:cNvSpPr>
          <p:nvPr>
            <p:ph sz="quarter" idx="14"/>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7" name="Text Placeholder 4"/>
          <p:cNvSpPr>
            <a:spLocks noGrp="1"/>
          </p:cNvSpPr>
          <p:nvPr>
            <p:ph type="body" sz="quarter" idx="16"/>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277307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DE85A4-64CE-4EE1-BD5E-BC428598A39F}"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302479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DE85A4-64CE-4EE1-BD5E-BC428598A39F}"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146449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DE85A4-64CE-4EE1-BD5E-BC428598A39F}"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3018285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DE85A4-64CE-4EE1-BD5E-BC428598A39F}"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4035907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DE85A4-64CE-4EE1-BD5E-BC428598A39F}" type="datetimeFigureOut">
              <a:rPr lang="en-GB" smtClean="0"/>
              <a:t>07/11/2024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3786969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DE85A4-64CE-4EE1-BD5E-BC428598A39F}"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187774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F477A3-7008-4DE6-9783-E15A44976739}"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2785718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E85A4-64CE-4EE1-BD5E-BC428598A39F}"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2727289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DE85A4-64CE-4EE1-BD5E-BC428598A39F}"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109006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DE85A4-64CE-4EE1-BD5E-BC428598A39F}"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2194102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DE85A4-64CE-4EE1-BD5E-BC428598A39F}"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141829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DE85A4-64CE-4EE1-BD5E-BC428598A39F}"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6EF0D-C223-4916-8AC6-3DB15A875F8F}" type="slidenum">
              <a:rPr lang="en-GB" smtClean="0"/>
              <a:t>‹#›</a:t>
            </a:fld>
            <a:endParaRPr lang="en-GB"/>
          </a:p>
        </p:txBody>
      </p:sp>
    </p:spTree>
    <p:extLst>
      <p:ext uri="{BB962C8B-B14F-4D97-AF65-F5344CB8AC3E}">
        <p14:creationId xmlns:p14="http://schemas.microsoft.com/office/powerpoint/2010/main" val="208050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Tree>
    <p:extLst>
      <p:ext uri="{BB962C8B-B14F-4D97-AF65-F5344CB8AC3E}">
        <p14:creationId xmlns:p14="http://schemas.microsoft.com/office/powerpoint/2010/main" val="360861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138" y="1868488"/>
            <a:ext cx="863600"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5207000"/>
            <a:ext cx="324643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718457" y="718457"/>
            <a:ext cx="10492882" cy="830997"/>
          </a:xfrm>
          <a:prstGeom prst="rect">
            <a:avLst/>
          </a:prstGeom>
        </p:spPr>
        <p:txBody>
          <a:bodyPr wrap="square" lIns="0" tIns="0" rIns="0" bIns="0" anchor="ctr">
            <a:normAutofit/>
          </a:bodyPr>
          <a:lstStyle>
            <a:lvl1pPr algn="l">
              <a:defRPr sz="6000" b="1" i="0" baseline="0">
                <a:solidFill>
                  <a:schemeClr val="bg1"/>
                </a:solidFill>
                <a:latin typeface="Ubuntu" charset="0"/>
                <a:ea typeface="Ubuntu" charset="0"/>
                <a:cs typeface="Ubuntu" charset="0"/>
              </a:defRPr>
            </a:lvl1pPr>
          </a:lstStyle>
          <a:p>
            <a:r>
              <a:rPr lang="en-US"/>
              <a:t>Click to edit Master title style</a:t>
            </a:r>
            <a:endParaRPr lang="en-US" dirty="0"/>
          </a:p>
        </p:txBody>
      </p:sp>
      <p:sp>
        <p:nvSpPr>
          <p:cNvPr id="28" name="Content Placeholder 26"/>
          <p:cNvSpPr>
            <a:spLocks noGrp="1"/>
          </p:cNvSpPr>
          <p:nvPr>
            <p:ph sz="quarter" idx="14"/>
          </p:nvPr>
        </p:nvSpPr>
        <p:spPr>
          <a:xfrm>
            <a:off x="719138" y="2805101"/>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a:t>Click to edit Master text styles</a:t>
            </a:r>
          </a:p>
        </p:txBody>
      </p:sp>
      <p:sp>
        <p:nvSpPr>
          <p:cNvPr id="10" name="Text Placeholder 4"/>
          <p:cNvSpPr>
            <a:spLocks noGrp="1"/>
          </p:cNvSpPr>
          <p:nvPr>
            <p:ph type="body" sz="quarter" idx="15"/>
          </p:nvPr>
        </p:nvSpPr>
        <p:spPr>
          <a:xfrm>
            <a:off x="719138" y="2253927"/>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164524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138" y="2703513"/>
            <a:ext cx="863600"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5207000"/>
            <a:ext cx="324643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ontent Placeholder 26"/>
          <p:cNvSpPr>
            <a:spLocks noGrp="1"/>
          </p:cNvSpPr>
          <p:nvPr>
            <p:ph sz="quarter" idx="14"/>
          </p:nvPr>
        </p:nvSpPr>
        <p:spPr>
          <a:xfrm>
            <a:off x="719138" y="3639988"/>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a:t>Click to edit Master text styles</a:t>
            </a:r>
          </a:p>
        </p:txBody>
      </p:sp>
      <p:sp>
        <p:nvSpPr>
          <p:cNvPr id="10" name="Text Placeholder 4"/>
          <p:cNvSpPr>
            <a:spLocks noGrp="1"/>
          </p:cNvSpPr>
          <p:nvPr>
            <p:ph type="body" sz="quarter" idx="15"/>
          </p:nvPr>
        </p:nvSpPr>
        <p:spPr>
          <a:xfrm>
            <a:off x="719138" y="3088814"/>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a:t>Click to edit Master text styles</a:t>
            </a:r>
          </a:p>
        </p:txBody>
      </p:sp>
      <p:sp>
        <p:nvSpPr>
          <p:cNvPr id="12" name="Title 1"/>
          <p:cNvSpPr>
            <a:spLocks noGrp="1"/>
          </p:cNvSpPr>
          <p:nvPr>
            <p:ph type="title"/>
          </p:nvPr>
        </p:nvSpPr>
        <p:spPr>
          <a:xfrm>
            <a:off x="718457" y="721772"/>
            <a:ext cx="10492882" cy="1661993"/>
          </a:xfrm>
          <a:prstGeom prst="rect">
            <a:avLst/>
          </a:prstGeom>
        </p:spPr>
        <p:txBody>
          <a:bodyPr wrap="square" lIns="0" tIns="0" rIns="0" bIns="0" anchor="ctr">
            <a:spAutoFit/>
          </a:bodyPr>
          <a:lstStyle>
            <a:lvl1pPr algn="l">
              <a:defRPr sz="6000" b="1" i="0" baseline="0">
                <a:solidFill>
                  <a:schemeClr val="bg1"/>
                </a:solidFill>
                <a:latin typeface="Ubuntu" charset="0"/>
                <a:ea typeface="Ubuntu" charset="0"/>
                <a:cs typeface="Ubuntu" charset="0"/>
              </a:defRPr>
            </a:lvl1pPr>
          </a:lstStyle>
          <a:p>
            <a:r>
              <a:rPr lang="en-US"/>
              <a:t>Click to edit Master title style</a:t>
            </a:r>
            <a:endParaRPr lang="en-US" dirty="0"/>
          </a:p>
        </p:txBody>
      </p:sp>
    </p:spTree>
    <p:extLst>
      <p:ext uri="{BB962C8B-B14F-4D97-AF65-F5344CB8AC3E}">
        <p14:creationId xmlns:p14="http://schemas.microsoft.com/office/powerpoint/2010/main" val="276247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Text Slide">
    <p:spTree>
      <p:nvGrpSpPr>
        <p:cNvPr id="1" name=""/>
        <p:cNvGrpSpPr/>
        <p:nvPr/>
      </p:nvGrpSpPr>
      <p:grpSpPr>
        <a:xfrm>
          <a:off x="0" y="0"/>
          <a:ext cx="0" cy="0"/>
          <a:chOff x="0" y="0"/>
          <a:chExt cx="0" cy="0"/>
        </a:xfrm>
      </p:grpSpPr>
      <p:sp>
        <p:nvSpPr>
          <p:cNvPr id="6" name="Rectangle 5"/>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19138" y="1868488"/>
            <a:ext cx="863600"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122363" y="-1838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Verdana" panose="020B0604030504040204" pitchFamily="34" charset="0"/>
            </a:endParaRPr>
          </a:p>
        </p:txBody>
      </p:sp>
      <p:sp>
        <p:nvSpPr>
          <p:cNvPr id="21"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10" name="Content Placeholder 17"/>
          <p:cNvSpPr>
            <a:spLocks noGrp="1"/>
          </p:cNvSpPr>
          <p:nvPr>
            <p:ph sz="quarter" idx="14"/>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7" name="Text Placeholder 4"/>
          <p:cNvSpPr>
            <a:spLocks noGrp="1"/>
          </p:cNvSpPr>
          <p:nvPr>
            <p:ph type="body" sz="quarter" idx="16"/>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2029639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Text Slide Revers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19138" y="1868488"/>
            <a:ext cx="863600"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5"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8" name="Content Placeholder 17"/>
          <p:cNvSpPr>
            <a:spLocks noGrp="1"/>
          </p:cNvSpPr>
          <p:nvPr>
            <p:ph sz="quarter" idx="14"/>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5"/>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a:t>Click to edit Master text styles</a:t>
            </a:r>
          </a:p>
        </p:txBody>
      </p:sp>
      <p:sp>
        <p:nvSpPr>
          <p:cNvPr id="10" name="Text Placeholder 4"/>
          <p:cNvSpPr>
            <a:spLocks noGrp="1"/>
          </p:cNvSpPr>
          <p:nvPr>
            <p:ph type="body" sz="quarter" idx="16"/>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333957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F477A3-7008-4DE6-9783-E15A44976739}"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221016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7" name="Rectangle 6"/>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19138" y="1868488"/>
            <a:ext cx="863600"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17" name="Content Placeholder 17"/>
          <p:cNvSpPr>
            <a:spLocks noGrp="1"/>
          </p:cNvSpPr>
          <p:nvPr>
            <p:ph sz="quarter" idx="16"/>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7"/>
          <p:cNvSpPr>
            <a:spLocks noGrp="1"/>
          </p:cNvSpPr>
          <p:nvPr>
            <p:ph sz="quarter" idx="17"/>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5"/>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1" name="Text Placeholder 4"/>
          <p:cNvSpPr>
            <a:spLocks noGrp="1"/>
          </p:cNvSpPr>
          <p:nvPr>
            <p:ph type="body" sz="quarter" idx="18"/>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3758603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Text Slide Revers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19138" y="1868488"/>
            <a:ext cx="863600"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5"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9" name="Content Placeholder 17"/>
          <p:cNvSpPr>
            <a:spLocks noGrp="1"/>
          </p:cNvSpPr>
          <p:nvPr>
            <p:ph sz="quarter" idx="16"/>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7"/>
          <p:cNvSpPr>
            <a:spLocks noGrp="1"/>
          </p:cNvSpPr>
          <p:nvPr>
            <p:ph sz="quarter" idx="17"/>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a:t>Click to edit Master text styles</a:t>
            </a:r>
          </a:p>
        </p:txBody>
      </p:sp>
      <p:sp>
        <p:nvSpPr>
          <p:cNvPr id="12" name="Text Placeholder 4"/>
          <p:cNvSpPr>
            <a:spLocks noGrp="1"/>
          </p:cNvSpPr>
          <p:nvPr>
            <p:ph type="body" sz="quarter" idx="18"/>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1518487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8" name="Rectangle 7"/>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19138" y="1868488"/>
            <a:ext cx="863600"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6"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28" name="Content Placeholder 17"/>
          <p:cNvSpPr>
            <a:spLocks noGrp="1"/>
          </p:cNvSpPr>
          <p:nvPr>
            <p:ph sz="quarter" idx="18"/>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9" name="Content Placeholder 17"/>
          <p:cNvSpPr>
            <a:spLocks noGrp="1"/>
          </p:cNvSpPr>
          <p:nvPr>
            <p:ph sz="quarter" idx="19"/>
          </p:nvPr>
        </p:nvSpPr>
        <p:spPr>
          <a:xfrm>
            <a:off x="8246231" y="2230641"/>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1" name="Text Placeholder 4"/>
          <p:cNvSpPr>
            <a:spLocks noGrp="1"/>
          </p:cNvSpPr>
          <p:nvPr>
            <p:ph type="body" sz="quarter" idx="20"/>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2" name="Text Placeholder 4"/>
          <p:cNvSpPr>
            <a:spLocks noGrp="1"/>
          </p:cNvSpPr>
          <p:nvPr>
            <p:ph type="body" sz="quarter" idx="16"/>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199111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Text Slide Pullout">
    <p:spTree>
      <p:nvGrpSpPr>
        <p:cNvPr id="1" name=""/>
        <p:cNvGrpSpPr/>
        <p:nvPr/>
      </p:nvGrpSpPr>
      <p:grpSpPr>
        <a:xfrm>
          <a:off x="0" y="0"/>
          <a:ext cx="0" cy="0"/>
          <a:chOff x="0" y="0"/>
          <a:chExt cx="0" cy="0"/>
        </a:xfrm>
      </p:grpSpPr>
      <p:sp>
        <p:nvSpPr>
          <p:cNvPr id="8" name="Rectangle 7"/>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19138" y="1868488"/>
            <a:ext cx="863600"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6"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28" name="Content Placeholder 17"/>
          <p:cNvSpPr>
            <a:spLocks noGrp="1"/>
          </p:cNvSpPr>
          <p:nvPr>
            <p:ph sz="quarter" idx="18"/>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9" name="Content Placeholder 17"/>
          <p:cNvSpPr>
            <a:spLocks noGrp="1"/>
          </p:cNvSpPr>
          <p:nvPr>
            <p:ph sz="quarter" idx="19"/>
          </p:nvPr>
        </p:nvSpPr>
        <p:spPr>
          <a:xfrm>
            <a:off x="8246231" y="1868557"/>
            <a:ext cx="3229803" cy="3641970"/>
          </a:xfrm>
          <a:prstGeom prst="rect">
            <a:avLst/>
          </a:prstGeom>
          <a:solidFill>
            <a:srgbClr val="324F82"/>
          </a:solidFill>
        </p:spPr>
        <p:txBody>
          <a:bodyPr wrap="square" lIns="360000" tIns="360000" rIns="360000" bIns="360000">
            <a:noAutofit/>
          </a:bodyPr>
          <a:lstStyle>
            <a:lvl1pPr marL="285750" indent="-285750">
              <a:lnSpc>
                <a:spcPct val="100000"/>
              </a:lnSpc>
              <a:buFont typeface="Arial" charset="0"/>
              <a:buChar char="•"/>
              <a:defRPr sz="16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6" name="Text Placeholder 4"/>
          <p:cNvSpPr>
            <a:spLocks noGrp="1"/>
          </p:cNvSpPr>
          <p:nvPr>
            <p:ph type="body" sz="quarter" idx="20"/>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7" name="Text Placeholder 4"/>
          <p:cNvSpPr>
            <a:spLocks noGrp="1"/>
          </p:cNvSpPr>
          <p:nvPr>
            <p:ph type="body" sz="quarter" idx="16"/>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959102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Image Columns">
    <p:spTree>
      <p:nvGrpSpPr>
        <p:cNvPr id="1" name=""/>
        <p:cNvGrpSpPr/>
        <p:nvPr/>
      </p:nvGrpSpPr>
      <p:grpSpPr>
        <a:xfrm>
          <a:off x="0" y="0"/>
          <a:ext cx="0" cy="0"/>
          <a:chOff x="0" y="0"/>
          <a:chExt cx="0" cy="0"/>
        </a:xfrm>
      </p:grpSpPr>
      <p:sp>
        <p:nvSpPr>
          <p:cNvPr id="7" name="Rectangle 6"/>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19138" y="1868488"/>
            <a:ext cx="863600"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6" name="Picture Placeholder 3"/>
          <p:cNvSpPr>
            <a:spLocks noGrp="1" noChangeAspect="1"/>
          </p:cNvSpPr>
          <p:nvPr>
            <p:ph type="pic" sz="quarter" idx="16"/>
          </p:nvPr>
        </p:nvSpPr>
        <p:spPr>
          <a:xfrm>
            <a:off x="6453807" y="2230643"/>
            <a:ext cx="5022576" cy="2929007"/>
          </a:xfrm>
          <a:prstGeom prst="rect">
            <a:avLst/>
          </a:prstGeom>
          <a:solidFill>
            <a:schemeClr val="bg2"/>
          </a:solidFill>
        </p:spPr>
        <p:txBody>
          <a:bodyPr wrap="squar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11"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12" name="Content Placeholder 17"/>
          <p:cNvSpPr>
            <a:spLocks noGrp="1"/>
          </p:cNvSpPr>
          <p:nvPr>
            <p:ph sz="quarter" idx="17"/>
          </p:nvPr>
        </p:nvSpPr>
        <p:spPr>
          <a:xfrm>
            <a:off x="715963" y="2230644"/>
            <a:ext cx="5022227"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5"/>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7" name="Text Placeholder 4"/>
          <p:cNvSpPr>
            <a:spLocks noGrp="1"/>
          </p:cNvSpPr>
          <p:nvPr>
            <p:ph type="body" sz="quarter" idx="18"/>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3315222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 Image &amp; Text">
    <p:spTree>
      <p:nvGrpSpPr>
        <p:cNvPr id="1" name=""/>
        <p:cNvGrpSpPr/>
        <p:nvPr/>
      </p:nvGrpSpPr>
      <p:grpSpPr>
        <a:xfrm>
          <a:off x="0" y="0"/>
          <a:ext cx="0" cy="0"/>
          <a:chOff x="0" y="0"/>
          <a:chExt cx="0" cy="0"/>
        </a:xfrm>
      </p:grpSpPr>
      <p:sp>
        <p:nvSpPr>
          <p:cNvPr id="17" name="Rectangle 16"/>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35" name="Content Placeholder 17"/>
          <p:cNvSpPr>
            <a:spLocks noGrp="1"/>
          </p:cNvSpPr>
          <p:nvPr>
            <p:ph sz="quarter" idx="15"/>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36" name="Picture Placeholder 3"/>
          <p:cNvSpPr>
            <a:spLocks noGrp="1" noChangeAspect="1"/>
          </p:cNvSpPr>
          <p:nvPr>
            <p:ph type="pic" sz="quarter" idx="16"/>
          </p:nvPr>
        </p:nvSpPr>
        <p:spPr>
          <a:xfrm>
            <a:off x="1440128"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37" name="Content Placeholder 17"/>
          <p:cNvSpPr>
            <a:spLocks noGrp="1"/>
          </p:cNvSpPr>
          <p:nvPr>
            <p:ph sz="quarter" idx="2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4" name="Content Placeholder 17"/>
          <p:cNvSpPr>
            <a:spLocks noGrp="1"/>
          </p:cNvSpPr>
          <p:nvPr>
            <p:ph sz="quarter" idx="22"/>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5" name="Picture Placeholder 3"/>
          <p:cNvSpPr>
            <a:spLocks noGrp="1" noChangeAspect="1"/>
          </p:cNvSpPr>
          <p:nvPr>
            <p:ph type="pic" sz="quarter" idx="23"/>
          </p:nvPr>
        </p:nvSpPr>
        <p:spPr>
          <a:xfrm>
            <a:off x="9805562"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46" name="Content Placeholder 17"/>
          <p:cNvSpPr>
            <a:spLocks noGrp="1"/>
          </p:cNvSpPr>
          <p:nvPr>
            <p:ph sz="quarter" idx="24"/>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7" name="Content Placeholder 17"/>
          <p:cNvSpPr>
            <a:spLocks noGrp="1"/>
          </p:cNvSpPr>
          <p:nvPr>
            <p:ph sz="quarter" idx="25"/>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8" name="Picture Placeholder 3"/>
          <p:cNvSpPr>
            <a:spLocks noGrp="1" noChangeAspect="1"/>
          </p:cNvSpPr>
          <p:nvPr>
            <p:ph type="pic" sz="quarter" idx="26"/>
          </p:nvPr>
        </p:nvSpPr>
        <p:spPr>
          <a:xfrm>
            <a:off x="4228606"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49" name="Content Placeholder 17"/>
          <p:cNvSpPr>
            <a:spLocks noGrp="1"/>
          </p:cNvSpPr>
          <p:nvPr>
            <p:ph sz="quarter" idx="27"/>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50" name="Content Placeholder 17"/>
          <p:cNvSpPr>
            <a:spLocks noGrp="1"/>
          </p:cNvSpPr>
          <p:nvPr>
            <p:ph sz="quarter" idx="28"/>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51" name="Picture Placeholder 3"/>
          <p:cNvSpPr>
            <a:spLocks noGrp="1" noChangeAspect="1"/>
          </p:cNvSpPr>
          <p:nvPr>
            <p:ph type="pic" sz="quarter" idx="29"/>
          </p:nvPr>
        </p:nvSpPr>
        <p:spPr>
          <a:xfrm>
            <a:off x="7017084"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52" name="Content Placeholder 17"/>
          <p:cNvSpPr>
            <a:spLocks noGrp="1"/>
          </p:cNvSpPr>
          <p:nvPr>
            <p:ph sz="quarter" idx="30"/>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9" name="Text Placeholder 4"/>
          <p:cNvSpPr>
            <a:spLocks noGrp="1"/>
          </p:cNvSpPr>
          <p:nvPr>
            <p:ph type="body" sz="quarter" idx="3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20" name="Text Placeholder 4"/>
          <p:cNvSpPr>
            <a:spLocks noGrp="1"/>
          </p:cNvSpPr>
          <p:nvPr>
            <p:ph type="body" sz="quarter" idx="32"/>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2513464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mage &amp; Text Revers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pic>
        <p:nvPicPr>
          <p:cNvPr id="1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39" name="Content Placeholder 17"/>
          <p:cNvSpPr>
            <a:spLocks noGrp="1"/>
          </p:cNvSpPr>
          <p:nvPr>
            <p:ph sz="quarter" idx="2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1" name="Content Placeholder 17"/>
          <p:cNvSpPr>
            <a:spLocks noGrp="1"/>
          </p:cNvSpPr>
          <p:nvPr>
            <p:ph sz="quarter" idx="24"/>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3" name="Content Placeholder 17"/>
          <p:cNvSpPr>
            <a:spLocks noGrp="1"/>
          </p:cNvSpPr>
          <p:nvPr>
            <p:ph sz="quarter" idx="27"/>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5" name="Content Placeholder 17"/>
          <p:cNvSpPr>
            <a:spLocks noGrp="1"/>
          </p:cNvSpPr>
          <p:nvPr>
            <p:ph sz="quarter" idx="30"/>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7" name="Picture Placeholder 3"/>
          <p:cNvSpPr>
            <a:spLocks noGrp="1" noChangeAspect="1"/>
          </p:cNvSpPr>
          <p:nvPr>
            <p:ph type="pic" sz="quarter" idx="16"/>
          </p:nvPr>
        </p:nvSpPr>
        <p:spPr>
          <a:xfrm>
            <a:off x="1340729"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48" name="Picture Placeholder 3"/>
          <p:cNvSpPr>
            <a:spLocks noGrp="1" noChangeAspect="1"/>
          </p:cNvSpPr>
          <p:nvPr>
            <p:ph type="pic" sz="quarter" idx="23"/>
          </p:nvPr>
        </p:nvSpPr>
        <p:spPr>
          <a:xfrm>
            <a:off x="9706163"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49" name="Picture Placeholder 3"/>
          <p:cNvSpPr>
            <a:spLocks noGrp="1" noChangeAspect="1"/>
          </p:cNvSpPr>
          <p:nvPr>
            <p:ph type="pic" sz="quarter" idx="26"/>
          </p:nvPr>
        </p:nvSpPr>
        <p:spPr>
          <a:xfrm>
            <a:off x="4129207"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50" name="Picture Placeholder 3"/>
          <p:cNvSpPr>
            <a:spLocks noGrp="1" noChangeAspect="1"/>
          </p:cNvSpPr>
          <p:nvPr>
            <p:ph type="pic" sz="quarter" idx="29"/>
          </p:nvPr>
        </p:nvSpPr>
        <p:spPr>
          <a:xfrm>
            <a:off x="6917685"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18" name="Text Placeholder 4"/>
          <p:cNvSpPr>
            <a:spLocks noGrp="1"/>
          </p:cNvSpPr>
          <p:nvPr>
            <p:ph type="body" sz="quarter" idx="3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a:t>Click to edit Master text styles</a:t>
            </a:r>
          </a:p>
        </p:txBody>
      </p:sp>
      <p:sp>
        <p:nvSpPr>
          <p:cNvPr id="19" name="Text Placeholder 4"/>
          <p:cNvSpPr>
            <a:spLocks noGrp="1"/>
          </p:cNvSpPr>
          <p:nvPr>
            <p:ph type="body" sz="quarter" idx="32"/>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a:t>Click to edit Master text styles</a:t>
            </a:r>
          </a:p>
        </p:txBody>
      </p:sp>
      <p:sp>
        <p:nvSpPr>
          <p:cNvPr id="20" name="Content Placeholder 17"/>
          <p:cNvSpPr>
            <a:spLocks noGrp="1"/>
          </p:cNvSpPr>
          <p:nvPr>
            <p:ph sz="quarter" idx="15"/>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1" name="Content Placeholder 17"/>
          <p:cNvSpPr>
            <a:spLocks noGrp="1"/>
          </p:cNvSpPr>
          <p:nvPr>
            <p:ph sz="quarter" idx="22"/>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2" name="Content Placeholder 17"/>
          <p:cNvSpPr>
            <a:spLocks noGrp="1"/>
          </p:cNvSpPr>
          <p:nvPr>
            <p:ph sz="quarter" idx="25"/>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3" name="Content Placeholder 17"/>
          <p:cNvSpPr>
            <a:spLocks noGrp="1"/>
          </p:cNvSpPr>
          <p:nvPr>
            <p:ph sz="quarter" idx="28"/>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Tree>
    <p:extLst>
      <p:ext uri="{BB962C8B-B14F-4D97-AF65-F5344CB8AC3E}">
        <p14:creationId xmlns:p14="http://schemas.microsoft.com/office/powerpoint/2010/main" val="3901131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Comparison">
    <p:spTree>
      <p:nvGrpSpPr>
        <p:cNvPr id="1" name=""/>
        <p:cNvGrpSpPr/>
        <p:nvPr/>
      </p:nvGrpSpPr>
      <p:grpSpPr>
        <a:xfrm>
          <a:off x="0" y="0"/>
          <a:ext cx="0" cy="0"/>
          <a:chOff x="0" y="0"/>
          <a:chExt cx="0" cy="0"/>
        </a:xfrm>
      </p:grpSpPr>
      <p:cxnSp>
        <p:nvCxnSpPr>
          <p:cNvPr id="11" name="Straight Connector 10"/>
          <p:cNvCxnSpPr/>
          <p:nvPr userDrawn="1"/>
        </p:nvCxnSpPr>
        <p:spPr>
          <a:xfrm>
            <a:off x="6096000" y="2155825"/>
            <a:ext cx="0" cy="3000375"/>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7"/>
          <p:cNvSpPr>
            <a:spLocks noGrp="1"/>
          </p:cNvSpPr>
          <p:nvPr>
            <p:ph sz="quarter" idx="15"/>
          </p:nvPr>
        </p:nvSpPr>
        <p:spPr>
          <a:xfrm>
            <a:off x="715963"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6" name="Picture Placeholder 3"/>
          <p:cNvSpPr>
            <a:spLocks noGrp="1" noChangeAspect="1"/>
          </p:cNvSpPr>
          <p:nvPr>
            <p:ph type="pic" sz="quarter" idx="16"/>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7" name="Content Placeholder 17"/>
          <p:cNvSpPr>
            <a:spLocks noGrp="1"/>
          </p:cNvSpPr>
          <p:nvPr>
            <p:ph sz="quarter" idx="21"/>
          </p:nvPr>
        </p:nvSpPr>
        <p:spPr>
          <a:xfrm>
            <a:off x="715963"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8" name="Content Placeholder 17"/>
          <p:cNvSpPr>
            <a:spLocks noGrp="1"/>
          </p:cNvSpPr>
          <p:nvPr>
            <p:ph sz="quarter" idx="22"/>
          </p:nvPr>
        </p:nvSpPr>
        <p:spPr>
          <a:xfrm>
            <a:off x="6715887"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9" name="Picture Placeholder 3"/>
          <p:cNvSpPr>
            <a:spLocks noGrp="1" noChangeAspect="1"/>
          </p:cNvSpPr>
          <p:nvPr>
            <p:ph type="pic" sz="quarter" idx="23"/>
          </p:nvPr>
        </p:nvSpPr>
        <p:spPr>
          <a:xfrm>
            <a:off x="8656633" y="1432038"/>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10" name="Content Placeholder 17"/>
          <p:cNvSpPr>
            <a:spLocks noGrp="1"/>
          </p:cNvSpPr>
          <p:nvPr>
            <p:ph sz="quarter" idx="24"/>
          </p:nvPr>
        </p:nvSpPr>
        <p:spPr>
          <a:xfrm>
            <a:off x="6715887"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4"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15" name="Text Placeholder 4"/>
          <p:cNvSpPr>
            <a:spLocks noGrp="1"/>
          </p:cNvSpPr>
          <p:nvPr>
            <p:ph type="body" sz="quarter" idx="25"/>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6" name="Text Placeholder 4"/>
          <p:cNvSpPr>
            <a:spLocks noGrp="1"/>
          </p:cNvSpPr>
          <p:nvPr>
            <p:ph type="body" sz="quarter" idx="26"/>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918325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Comparison Revers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6096000" y="2155825"/>
            <a:ext cx="0" cy="3000375"/>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24" name="Content Placeholder 17"/>
          <p:cNvSpPr>
            <a:spLocks noGrp="1"/>
          </p:cNvSpPr>
          <p:nvPr>
            <p:ph sz="quarter" idx="15"/>
          </p:nvPr>
        </p:nvSpPr>
        <p:spPr>
          <a:xfrm>
            <a:off x="715963"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5" name="Picture Placeholder 3"/>
          <p:cNvSpPr>
            <a:spLocks noGrp="1" noChangeAspect="1"/>
          </p:cNvSpPr>
          <p:nvPr>
            <p:ph type="pic" sz="quarter" idx="16"/>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26" name="Content Placeholder 17"/>
          <p:cNvSpPr>
            <a:spLocks noGrp="1"/>
          </p:cNvSpPr>
          <p:nvPr>
            <p:ph sz="quarter" idx="21"/>
          </p:nvPr>
        </p:nvSpPr>
        <p:spPr>
          <a:xfrm>
            <a:off x="715963"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7" name="Content Placeholder 17"/>
          <p:cNvSpPr>
            <a:spLocks noGrp="1"/>
          </p:cNvSpPr>
          <p:nvPr>
            <p:ph sz="quarter" idx="22"/>
          </p:nvPr>
        </p:nvSpPr>
        <p:spPr>
          <a:xfrm>
            <a:off x="6715887"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8" name="Picture Placeholder 3"/>
          <p:cNvSpPr>
            <a:spLocks noGrp="1" noChangeAspect="1"/>
          </p:cNvSpPr>
          <p:nvPr>
            <p:ph type="pic" sz="quarter" idx="23"/>
          </p:nvPr>
        </p:nvSpPr>
        <p:spPr>
          <a:xfrm>
            <a:off x="8622808"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29" name="Content Placeholder 17"/>
          <p:cNvSpPr>
            <a:spLocks noGrp="1"/>
          </p:cNvSpPr>
          <p:nvPr>
            <p:ph sz="quarter" idx="24"/>
          </p:nvPr>
        </p:nvSpPr>
        <p:spPr>
          <a:xfrm>
            <a:off x="6715887"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3" name="Text Placeholder 4"/>
          <p:cNvSpPr>
            <a:spLocks noGrp="1"/>
          </p:cNvSpPr>
          <p:nvPr>
            <p:ph type="body" sz="quarter" idx="25"/>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a:t>Click to edit Master text styles</a:t>
            </a:r>
          </a:p>
        </p:txBody>
      </p:sp>
      <p:sp>
        <p:nvSpPr>
          <p:cNvPr id="14" name="Text Placeholder 4"/>
          <p:cNvSpPr>
            <a:spLocks noGrp="1"/>
          </p:cNvSpPr>
          <p:nvPr>
            <p:ph type="body" sz="quarter" idx="26"/>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2717746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Icon Slide">
    <p:spTree>
      <p:nvGrpSpPr>
        <p:cNvPr id="1" name=""/>
        <p:cNvGrpSpPr/>
        <p:nvPr/>
      </p:nvGrpSpPr>
      <p:grpSpPr>
        <a:xfrm>
          <a:off x="0" y="0"/>
          <a:ext cx="0" cy="0"/>
          <a:chOff x="0" y="0"/>
          <a:chExt cx="0" cy="0"/>
        </a:xfrm>
      </p:grpSpPr>
      <p:cxnSp>
        <p:nvCxnSpPr>
          <p:cNvPr id="25" name="Straight Connector 24"/>
          <p:cNvCxnSpPr/>
          <p:nvPr userDrawn="1"/>
        </p:nvCxnSpPr>
        <p:spPr>
          <a:xfrm>
            <a:off x="6096000" y="2155825"/>
            <a:ext cx="0" cy="3000375"/>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7"/>
          <p:cNvSpPr>
            <a:spLocks noGrp="1"/>
          </p:cNvSpPr>
          <p:nvPr>
            <p:ph sz="quarter" idx="15"/>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6" name="Picture Placeholder 3"/>
          <p:cNvSpPr>
            <a:spLocks noGrp="1" noChangeAspect="1"/>
          </p:cNvSpPr>
          <p:nvPr>
            <p:ph type="pic" sz="quarter" idx="16"/>
          </p:nvPr>
        </p:nvSpPr>
        <p:spPr>
          <a:xfrm>
            <a:off x="848173"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7" name="Content Placeholder 17"/>
          <p:cNvSpPr>
            <a:spLocks noGrp="1"/>
          </p:cNvSpPr>
          <p:nvPr>
            <p:ph sz="quarter" idx="2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4"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15" name="Content Placeholder 17"/>
          <p:cNvSpPr>
            <a:spLocks noGrp="1"/>
          </p:cNvSpPr>
          <p:nvPr>
            <p:ph sz="quarter" idx="25"/>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6" name="Picture Placeholder 3"/>
          <p:cNvSpPr>
            <a:spLocks noGrp="1" noChangeAspect="1"/>
          </p:cNvSpPr>
          <p:nvPr>
            <p:ph type="pic" sz="quarter" idx="26"/>
          </p:nvPr>
        </p:nvSpPr>
        <p:spPr>
          <a:xfrm>
            <a:off x="848173"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17" name="Content Placeholder 17"/>
          <p:cNvSpPr>
            <a:spLocks noGrp="1"/>
          </p:cNvSpPr>
          <p:nvPr>
            <p:ph sz="quarter" idx="27"/>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8" name="Content Placeholder 17"/>
          <p:cNvSpPr>
            <a:spLocks noGrp="1"/>
          </p:cNvSpPr>
          <p:nvPr>
            <p:ph sz="quarter" idx="28"/>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9" name="Picture Placeholder 3"/>
          <p:cNvSpPr>
            <a:spLocks noGrp="1" noChangeAspect="1"/>
          </p:cNvSpPr>
          <p:nvPr>
            <p:ph type="pic" sz="quarter" idx="29"/>
          </p:nvPr>
        </p:nvSpPr>
        <p:spPr>
          <a:xfrm>
            <a:off x="848173"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20" name="Content Placeholder 17"/>
          <p:cNvSpPr>
            <a:spLocks noGrp="1"/>
          </p:cNvSpPr>
          <p:nvPr>
            <p:ph sz="quarter" idx="30"/>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1" name="Content Placeholder 17"/>
          <p:cNvSpPr>
            <a:spLocks noGrp="1"/>
          </p:cNvSpPr>
          <p:nvPr>
            <p:ph sz="quarter" idx="3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3" name="Content Placeholder 17"/>
          <p:cNvSpPr>
            <a:spLocks noGrp="1"/>
          </p:cNvSpPr>
          <p:nvPr>
            <p:ph sz="quarter" idx="33"/>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4" name="Content Placeholder 17"/>
          <p:cNvSpPr>
            <a:spLocks noGrp="1"/>
          </p:cNvSpPr>
          <p:nvPr>
            <p:ph sz="quarter" idx="34"/>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6" name="Content Placeholder 17"/>
          <p:cNvSpPr>
            <a:spLocks noGrp="1"/>
          </p:cNvSpPr>
          <p:nvPr>
            <p:ph sz="quarter" idx="36"/>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7" name="Content Placeholder 17"/>
          <p:cNvSpPr>
            <a:spLocks noGrp="1"/>
          </p:cNvSpPr>
          <p:nvPr>
            <p:ph sz="quarter" idx="37"/>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9" name="Content Placeholder 17"/>
          <p:cNvSpPr>
            <a:spLocks noGrp="1"/>
          </p:cNvSpPr>
          <p:nvPr>
            <p:ph sz="quarter" idx="39"/>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30" name="Picture Placeholder 3"/>
          <p:cNvSpPr>
            <a:spLocks noGrp="1" noChangeAspect="1"/>
          </p:cNvSpPr>
          <p:nvPr>
            <p:ph type="pic" sz="quarter" idx="32"/>
          </p:nvPr>
        </p:nvSpPr>
        <p:spPr>
          <a:xfrm>
            <a:off x="10545321"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31" name="Picture Placeholder 3"/>
          <p:cNvSpPr>
            <a:spLocks noGrp="1" noChangeAspect="1"/>
          </p:cNvSpPr>
          <p:nvPr>
            <p:ph type="pic" sz="quarter" idx="35"/>
          </p:nvPr>
        </p:nvSpPr>
        <p:spPr>
          <a:xfrm>
            <a:off x="10545321"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32" name="Picture Placeholder 3"/>
          <p:cNvSpPr>
            <a:spLocks noGrp="1" noChangeAspect="1"/>
          </p:cNvSpPr>
          <p:nvPr>
            <p:ph type="pic" sz="quarter" idx="38"/>
          </p:nvPr>
        </p:nvSpPr>
        <p:spPr>
          <a:xfrm>
            <a:off x="10545321"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28" name="Text Placeholder 4"/>
          <p:cNvSpPr>
            <a:spLocks noGrp="1"/>
          </p:cNvSpPr>
          <p:nvPr>
            <p:ph type="body" sz="quarter" idx="40"/>
          </p:nvPr>
        </p:nvSpPr>
        <p:spPr>
          <a:xfrm>
            <a:off x="715963" y="716218"/>
            <a:ext cx="10760075" cy="393542"/>
          </a:xfrm>
          <a:prstGeom prst="rect">
            <a:avLst/>
          </a:prstGeom>
        </p:spPr>
        <p:txBody>
          <a:bodyPr lIns="0" tIns="0" rIns="0" bIns="0"/>
          <a:lstStyle>
            <a:lvl1pPr marL="0" indent="0" algn="ctr">
              <a:buNone/>
              <a:defRPr b="1" i="0" baseline="0">
                <a:solidFill>
                  <a:srgbClr val="324F82"/>
                </a:solidFill>
                <a:latin typeface="Ubuntu" charset="0"/>
                <a:ea typeface="Ubuntu" charset="0"/>
                <a:cs typeface="Ubuntu" charset="0"/>
              </a:defRPr>
            </a:lvl1pPr>
          </a:lstStyle>
          <a:p>
            <a:pPr lvl="0"/>
            <a:r>
              <a:rPr lang="en-US"/>
              <a:t>Click to edit Master text styles</a:t>
            </a:r>
          </a:p>
        </p:txBody>
      </p:sp>
      <p:sp>
        <p:nvSpPr>
          <p:cNvPr id="33" name="Text Placeholder 4"/>
          <p:cNvSpPr>
            <a:spLocks noGrp="1"/>
          </p:cNvSpPr>
          <p:nvPr>
            <p:ph type="body" sz="quarter" idx="4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65170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F477A3-7008-4DE6-9783-E15A44976739}"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588190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Column Comparison Revers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pic>
        <p:nvPicPr>
          <p:cNvPr id="2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userDrawn="1"/>
        </p:nvCxnSpPr>
        <p:spPr>
          <a:xfrm>
            <a:off x="6096000" y="2155825"/>
            <a:ext cx="0" cy="3000375"/>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16" name="Picture Placeholder 3"/>
          <p:cNvSpPr>
            <a:spLocks noGrp="1" noChangeAspect="1"/>
          </p:cNvSpPr>
          <p:nvPr>
            <p:ph type="pic" sz="quarter" idx="16"/>
          </p:nvPr>
        </p:nvSpPr>
        <p:spPr>
          <a:xfrm>
            <a:off x="848173"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20" name="Picture Placeholder 3"/>
          <p:cNvSpPr>
            <a:spLocks noGrp="1" noChangeAspect="1"/>
          </p:cNvSpPr>
          <p:nvPr>
            <p:ph type="pic" sz="quarter" idx="26"/>
          </p:nvPr>
        </p:nvSpPr>
        <p:spPr>
          <a:xfrm>
            <a:off x="848173"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32" name="Picture Placeholder 3"/>
          <p:cNvSpPr>
            <a:spLocks noGrp="1" noChangeAspect="1"/>
          </p:cNvSpPr>
          <p:nvPr>
            <p:ph type="pic" sz="quarter" idx="29"/>
          </p:nvPr>
        </p:nvSpPr>
        <p:spPr>
          <a:xfrm>
            <a:off x="848173"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40" name="Picture Placeholder 3"/>
          <p:cNvSpPr>
            <a:spLocks noGrp="1" noChangeAspect="1"/>
          </p:cNvSpPr>
          <p:nvPr>
            <p:ph type="pic" sz="quarter" idx="32"/>
          </p:nvPr>
        </p:nvSpPr>
        <p:spPr>
          <a:xfrm>
            <a:off x="10545321"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41" name="Picture Placeholder 3"/>
          <p:cNvSpPr>
            <a:spLocks noGrp="1" noChangeAspect="1"/>
          </p:cNvSpPr>
          <p:nvPr>
            <p:ph type="pic" sz="quarter" idx="35"/>
          </p:nvPr>
        </p:nvSpPr>
        <p:spPr>
          <a:xfrm>
            <a:off x="10545321"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42" name="Picture Placeholder 3"/>
          <p:cNvSpPr>
            <a:spLocks noGrp="1" noChangeAspect="1"/>
          </p:cNvSpPr>
          <p:nvPr>
            <p:ph type="pic" sz="quarter" idx="38"/>
          </p:nvPr>
        </p:nvSpPr>
        <p:spPr>
          <a:xfrm>
            <a:off x="10545321"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
        <p:nvSpPr>
          <p:cNvPr id="25" name="Text Placeholder 4"/>
          <p:cNvSpPr>
            <a:spLocks noGrp="1"/>
          </p:cNvSpPr>
          <p:nvPr>
            <p:ph type="body" sz="quarter" idx="40"/>
          </p:nvPr>
        </p:nvSpPr>
        <p:spPr>
          <a:xfrm>
            <a:off x="715963" y="716218"/>
            <a:ext cx="10760075" cy="393542"/>
          </a:xfrm>
          <a:prstGeom prst="rect">
            <a:avLst/>
          </a:prstGeom>
        </p:spPr>
        <p:txBody>
          <a:bodyPr lIns="0" tIns="0" rIns="0" bIns="0"/>
          <a:lstStyle>
            <a:lvl1pPr marL="0" indent="0" algn="ctr">
              <a:buNone/>
              <a:defRPr b="1" i="0" baseline="0">
                <a:solidFill>
                  <a:schemeClr val="bg1"/>
                </a:solidFill>
                <a:latin typeface="Ubuntu" charset="0"/>
                <a:ea typeface="Ubuntu" charset="0"/>
                <a:cs typeface="Ubuntu" charset="0"/>
              </a:defRPr>
            </a:lvl1pPr>
          </a:lstStyle>
          <a:p>
            <a:pPr lvl="0"/>
            <a:r>
              <a:rPr lang="en-US"/>
              <a:t>Click to edit Master text styles</a:t>
            </a:r>
          </a:p>
        </p:txBody>
      </p:sp>
      <p:sp>
        <p:nvSpPr>
          <p:cNvPr id="26" name="Text Placeholder 4"/>
          <p:cNvSpPr>
            <a:spLocks noGrp="1"/>
          </p:cNvSpPr>
          <p:nvPr>
            <p:ph type="body" sz="quarter" idx="4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a:t>Click to edit Master text styles</a:t>
            </a:r>
          </a:p>
        </p:txBody>
      </p:sp>
      <p:sp>
        <p:nvSpPr>
          <p:cNvPr id="27" name="Content Placeholder 17"/>
          <p:cNvSpPr>
            <a:spLocks noGrp="1"/>
          </p:cNvSpPr>
          <p:nvPr>
            <p:ph sz="quarter" idx="15"/>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28" name="Content Placeholder 17"/>
          <p:cNvSpPr>
            <a:spLocks noGrp="1"/>
          </p:cNvSpPr>
          <p:nvPr>
            <p:ph sz="quarter" idx="2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30" name="Content Placeholder 17"/>
          <p:cNvSpPr>
            <a:spLocks noGrp="1"/>
          </p:cNvSpPr>
          <p:nvPr>
            <p:ph sz="quarter" idx="25"/>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3" name="Content Placeholder 17"/>
          <p:cNvSpPr>
            <a:spLocks noGrp="1"/>
          </p:cNvSpPr>
          <p:nvPr>
            <p:ph sz="quarter" idx="27"/>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4" name="Content Placeholder 17"/>
          <p:cNvSpPr>
            <a:spLocks noGrp="1"/>
          </p:cNvSpPr>
          <p:nvPr>
            <p:ph sz="quarter" idx="28"/>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5" name="Content Placeholder 17"/>
          <p:cNvSpPr>
            <a:spLocks noGrp="1"/>
          </p:cNvSpPr>
          <p:nvPr>
            <p:ph sz="quarter" idx="30"/>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6" name="Content Placeholder 17"/>
          <p:cNvSpPr>
            <a:spLocks noGrp="1"/>
          </p:cNvSpPr>
          <p:nvPr>
            <p:ph sz="quarter" idx="3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7" name="Content Placeholder 17"/>
          <p:cNvSpPr>
            <a:spLocks noGrp="1"/>
          </p:cNvSpPr>
          <p:nvPr>
            <p:ph sz="quarter" idx="33"/>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8" name="Content Placeholder 17"/>
          <p:cNvSpPr>
            <a:spLocks noGrp="1"/>
          </p:cNvSpPr>
          <p:nvPr>
            <p:ph sz="quarter" idx="34"/>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9" name="Content Placeholder 17"/>
          <p:cNvSpPr>
            <a:spLocks noGrp="1"/>
          </p:cNvSpPr>
          <p:nvPr>
            <p:ph sz="quarter" idx="36"/>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50" name="Content Placeholder 17"/>
          <p:cNvSpPr>
            <a:spLocks noGrp="1"/>
          </p:cNvSpPr>
          <p:nvPr>
            <p:ph sz="quarter" idx="37"/>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51" name="Content Placeholder 17"/>
          <p:cNvSpPr>
            <a:spLocks noGrp="1"/>
          </p:cNvSpPr>
          <p:nvPr>
            <p:ph sz="quarter" idx="39"/>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Tree>
    <p:extLst>
      <p:ext uri="{BB962C8B-B14F-4D97-AF65-F5344CB8AC3E}">
        <p14:creationId xmlns:p14="http://schemas.microsoft.com/office/powerpoint/2010/main" val="797665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 &amp; Image Columns">
    <p:spTree>
      <p:nvGrpSpPr>
        <p:cNvPr id="1" name=""/>
        <p:cNvGrpSpPr/>
        <p:nvPr/>
      </p:nvGrpSpPr>
      <p:grpSpPr>
        <a:xfrm>
          <a:off x="0" y="0"/>
          <a:ext cx="0" cy="0"/>
          <a:chOff x="0" y="0"/>
          <a:chExt cx="0" cy="0"/>
        </a:xfrm>
      </p:grpSpPr>
      <p:sp>
        <p:nvSpPr>
          <p:cNvPr id="14" name="Rectangle 13"/>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17"/>
          <p:cNvSpPr>
            <a:spLocks noGrp="1"/>
          </p:cNvSpPr>
          <p:nvPr>
            <p:ph sz="quarter" idx="15"/>
          </p:nvPr>
        </p:nvSpPr>
        <p:spPr>
          <a:xfrm>
            <a:off x="715962" y="4560199"/>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16" name="Picture Placeholder 3"/>
          <p:cNvSpPr>
            <a:spLocks noGrp="1" noChangeAspect="1"/>
          </p:cNvSpPr>
          <p:nvPr>
            <p:ph type="pic" sz="quarter" idx="16"/>
          </p:nvPr>
        </p:nvSpPr>
        <p:spPr>
          <a:xfrm>
            <a:off x="715962"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18" name="Content Placeholder 17"/>
          <p:cNvSpPr>
            <a:spLocks noGrp="1"/>
          </p:cNvSpPr>
          <p:nvPr>
            <p:ph sz="quarter" idx="21"/>
          </p:nvPr>
        </p:nvSpPr>
        <p:spPr>
          <a:xfrm>
            <a:off x="715962" y="4224117"/>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33" name="Content Placeholder 17"/>
          <p:cNvSpPr>
            <a:spLocks noGrp="1"/>
          </p:cNvSpPr>
          <p:nvPr>
            <p:ph sz="quarter" idx="22"/>
          </p:nvPr>
        </p:nvSpPr>
        <p:spPr>
          <a:xfrm>
            <a:off x="4440173"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35" name="Content Placeholder 17"/>
          <p:cNvSpPr>
            <a:spLocks noGrp="1"/>
          </p:cNvSpPr>
          <p:nvPr>
            <p:ph sz="quarter" idx="24"/>
          </p:nvPr>
        </p:nvSpPr>
        <p:spPr>
          <a:xfrm>
            <a:off x="4440173"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36" name="Content Placeholder 17"/>
          <p:cNvSpPr>
            <a:spLocks noGrp="1"/>
          </p:cNvSpPr>
          <p:nvPr>
            <p:ph sz="quarter" idx="25"/>
          </p:nvPr>
        </p:nvSpPr>
        <p:spPr>
          <a:xfrm>
            <a:off x="8164384"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38" name="Content Placeholder 17"/>
          <p:cNvSpPr>
            <a:spLocks noGrp="1"/>
          </p:cNvSpPr>
          <p:nvPr>
            <p:ph sz="quarter" idx="27"/>
          </p:nvPr>
        </p:nvSpPr>
        <p:spPr>
          <a:xfrm>
            <a:off x="8164384"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p:txBody>
      </p:sp>
      <p:sp>
        <p:nvSpPr>
          <p:cNvPr id="41" name="Picture Placeholder 3"/>
          <p:cNvSpPr>
            <a:spLocks noGrp="1" noChangeAspect="1"/>
          </p:cNvSpPr>
          <p:nvPr>
            <p:ph type="pic" sz="quarter" idx="28"/>
          </p:nvPr>
        </p:nvSpPr>
        <p:spPr>
          <a:xfrm>
            <a:off x="4440173"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42" name="Picture Placeholder 3"/>
          <p:cNvSpPr>
            <a:spLocks noGrp="1" noChangeAspect="1"/>
          </p:cNvSpPr>
          <p:nvPr>
            <p:ph type="pic" sz="quarter" idx="29"/>
          </p:nvPr>
        </p:nvSpPr>
        <p:spPr>
          <a:xfrm>
            <a:off x="8168689" y="2003311"/>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44"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17" name="Text Placeholder 4"/>
          <p:cNvSpPr>
            <a:spLocks noGrp="1"/>
          </p:cNvSpPr>
          <p:nvPr>
            <p:ph type="body" sz="quarter" idx="30"/>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9" name="Text Placeholder 4"/>
          <p:cNvSpPr>
            <a:spLocks noGrp="1"/>
          </p:cNvSpPr>
          <p:nvPr>
            <p:ph type="body" sz="quarter" idx="3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314368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Rectangle 3"/>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6"/>
          </p:nvPr>
        </p:nvSpPr>
        <p:spPr>
          <a:xfrm>
            <a:off x="0" y="0"/>
            <a:ext cx="12192000" cy="5974857"/>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21"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2944730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cxnSp>
        <p:nvCxnSpPr>
          <p:cNvPr id="7" name="Straight Connector 6"/>
          <p:cNvCxnSpPr/>
          <p:nvPr userDrawn="1"/>
        </p:nvCxnSpPr>
        <p:spPr>
          <a:xfrm>
            <a:off x="715963" y="1868488"/>
            <a:ext cx="863600"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6089373" y="5814391"/>
            <a:ext cx="6102626" cy="1043609"/>
          </a:xfrm>
          <a:prstGeom prst="rect">
            <a:avLst/>
          </a:prstGeom>
          <a:gradFill>
            <a:gsLst>
              <a:gs pos="100000">
                <a:srgbClr val="324F82">
                  <a:alpha val="50000"/>
                </a:srgbClr>
              </a:gs>
              <a:gs pos="0">
                <a:srgbClr val="324F82">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6"/>
          </p:nvPr>
        </p:nvSpPr>
        <p:spPr>
          <a:xfrm>
            <a:off x="6089373"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20"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a:t>Click to edit Master text styles</a:t>
            </a:r>
          </a:p>
        </p:txBody>
      </p:sp>
      <p:sp>
        <p:nvSpPr>
          <p:cNvPr id="10" name="Content Placeholder 17"/>
          <p:cNvSpPr>
            <a:spLocks noGrp="1"/>
          </p:cNvSpPr>
          <p:nvPr>
            <p:ph sz="quarter" idx="18"/>
          </p:nvPr>
        </p:nvSpPr>
        <p:spPr>
          <a:xfrm>
            <a:off x="715964" y="216673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5"/>
          </p:nvPr>
        </p:nvSpPr>
        <p:spPr>
          <a:xfrm>
            <a:off x="715963" y="716218"/>
            <a:ext cx="4657793" cy="393542"/>
          </a:xfrm>
          <a:prstGeom prst="rect">
            <a:avLst/>
          </a:prstGeom>
        </p:spPr>
        <p:txBody>
          <a:bodyPr lIns="0" tIns="0" rIns="0" bIns="0"/>
          <a:lstStyle>
            <a:lvl1pPr marL="0" indent="0">
              <a:buNone/>
              <a:defRPr b="1" i="0" baseline="0">
                <a:solidFill>
                  <a:srgbClr val="324F82"/>
                </a:solidFill>
                <a:latin typeface="Ubuntu" charset="0"/>
                <a:ea typeface="Ubuntu" charset="0"/>
                <a:cs typeface="Ubuntu" charset="0"/>
              </a:defRPr>
            </a:lvl1pPr>
          </a:lstStyle>
          <a:p>
            <a:pPr lvl="0"/>
            <a:r>
              <a:rPr lang="en-US"/>
              <a:t>Click to edit Master text styles</a:t>
            </a:r>
          </a:p>
        </p:txBody>
      </p:sp>
      <p:sp>
        <p:nvSpPr>
          <p:cNvPr id="15" name="Text Placeholder 4"/>
          <p:cNvSpPr>
            <a:spLocks noGrp="1"/>
          </p:cNvSpPr>
          <p:nvPr>
            <p:ph type="body" sz="quarter" idx="19"/>
          </p:nvPr>
        </p:nvSpPr>
        <p:spPr>
          <a:xfrm>
            <a:off x="715963" y="1158975"/>
            <a:ext cx="4657794"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1501689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Full Page Image">
    <p:spTree>
      <p:nvGrpSpPr>
        <p:cNvPr id="1" name=""/>
        <p:cNvGrpSpPr/>
        <p:nvPr/>
      </p:nvGrpSpPr>
      <p:grpSpPr>
        <a:xfrm>
          <a:off x="0" y="0"/>
          <a:ext cx="0" cy="0"/>
          <a:chOff x="0" y="0"/>
          <a:chExt cx="0" cy="0"/>
        </a:xfrm>
      </p:grpSpPr>
      <p:sp>
        <p:nvSpPr>
          <p:cNvPr id="7" name="Rectangle 6"/>
          <p:cNvSpPr/>
          <p:nvPr userDrawn="1"/>
        </p:nvSpPr>
        <p:spPr>
          <a:xfrm>
            <a:off x="6102350" y="0"/>
            <a:ext cx="6089650" cy="6858000"/>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6818313" y="1868488"/>
            <a:ext cx="865187"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5814391"/>
            <a:ext cx="6102626" cy="1043609"/>
          </a:xfrm>
          <a:prstGeom prst="rect">
            <a:avLst/>
          </a:prstGeom>
          <a:gradFill>
            <a:gsLst>
              <a:gs pos="100000">
                <a:schemeClr val="bg1">
                  <a:alpha val="49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Picture Placeholder 3"/>
          <p:cNvSpPr>
            <a:spLocks noGrp="1"/>
          </p:cNvSpPr>
          <p:nvPr>
            <p:ph type="pic" sz="quarter" idx="16"/>
          </p:nvPr>
        </p:nvSpPr>
        <p:spPr>
          <a:xfrm>
            <a:off x="0"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lvl="0"/>
            <a:r>
              <a:rPr lang="en-US" noProof="0"/>
              <a:t>Click icon to add picture</a:t>
            </a:r>
            <a:endParaRPr lang="en-US" noProof="0" dirty="0"/>
          </a:p>
        </p:txBody>
      </p:sp>
      <p:sp>
        <p:nvSpPr>
          <p:cNvPr id="18"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a:t>Click to edit Master text styles</a:t>
            </a:r>
          </a:p>
        </p:txBody>
      </p:sp>
      <p:sp>
        <p:nvSpPr>
          <p:cNvPr id="15" name="Content Placeholder 17"/>
          <p:cNvSpPr>
            <a:spLocks noGrp="1"/>
          </p:cNvSpPr>
          <p:nvPr>
            <p:ph sz="quarter" idx="18"/>
          </p:nvPr>
        </p:nvSpPr>
        <p:spPr>
          <a:xfrm>
            <a:off x="6818589" y="216265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5"/>
          </p:nvPr>
        </p:nvSpPr>
        <p:spPr>
          <a:xfrm>
            <a:off x="6818244" y="716218"/>
            <a:ext cx="4657793" cy="393542"/>
          </a:xfrm>
          <a:prstGeom prst="rect">
            <a:avLst/>
          </a:prstGeom>
        </p:spPr>
        <p:txBody>
          <a:bodyPr lIns="0" tIns="0" rIns="0" bIns="0"/>
          <a:lstStyle>
            <a:lvl1pPr marL="0" indent="0">
              <a:buNone/>
              <a:defRPr b="1" i="0" baseline="0">
                <a:solidFill>
                  <a:schemeClr val="bg1"/>
                </a:solidFill>
                <a:latin typeface="Ubuntu" charset="0"/>
                <a:ea typeface="Ubuntu" charset="0"/>
                <a:cs typeface="Ubuntu" charset="0"/>
              </a:defRPr>
            </a:lvl1pPr>
          </a:lstStyle>
          <a:p>
            <a:pPr lvl="0"/>
            <a:r>
              <a:rPr lang="en-US"/>
              <a:t>Click to edit Master text styles</a:t>
            </a:r>
          </a:p>
        </p:txBody>
      </p:sp>
      <p:sp>
        <p:nvSpPr>
          <p:cNvPr id="19" name="Text Placeholder 4"/>
          <p:cNvSpPr>
            <a:spLocks noGrp="1"/>
          </p:cNvSpPr>
          <p:nvPr>
            <p:ph type="body" sz="quarter" idx="19"/>
          </p:nvPr>
        </p:nvSpPr>
        <p:spPr>
          <a:xfrm>
            <a:off x="6818244" y="1158975"/>
            <a:ext cx="4657794"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3783006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3192060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lid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715617" y="715617"/>
            <a:ext cx="10760766" cy="5401276"/>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a:t>Click to edit Master title style</a:t>
            </a:r>
            <a:endParaRPr lang="en-US" dirty="0"/>
          </a:p>
        </p:txBody>
      </p:sp>
    </p:spTree>
    <p:extLst>
      <p:ext uri="{BB962C8B-B14F-4D97-AF65-F5344CB8AC3E}">
        <p14:creationId xmlns:p14="http://schemas.microsoft.com/office/powerpoint/2010/main" val="2869810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 Chapter Slide">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715617" y="2057401"/>
            <a:ext cx="10760766" cy="4059492"/>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a:t>Click to edit Master title style</a:t>
            </a:r>
            <a:endParaRPr lang="en-US" dirty="0"/>
          </a:p>
        </p:txBody>
      </p:sp>
      <p:sp>
        <p:nvSpPr>
          <p:cNvPr id="4" name="Picture Placeholder 3"/>
          <p:cNvSpPr>
            <a:spLocks noGrp="1" noChangeAspect="1"/>
          </p:cNvSpPr>
          <p:nvPr>
            <p:ph type="pic" sz="quarter" idx="16"/>
          </p:nvPr>
        </p:nvSpPr>
        <p:spPr>
          <a:xfrm>
            <a:off x="5430079" y="2057400"/>
            <a:ext cx="1331842" cy="1331842"/>
          </a:xfrm>
          <a:prstGeom prst="rect">
            <a:avLst/>
          </a:prstGeom>
          <a:noFill/>
        </p:spPr>
        <p:txBody>
          <a:bodyPr wrap="squar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420359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ny questions?">
    <p:bg>
      <p:bgPr>
        <a:gradFill rotWithShape="1">
          <a:gsLst>
            <a:gs pos="0">
              <a:srgbClr val="324F82"/>
            </a:gs>
            <a:gs pos="10001">
              <a:srgbClr val="324F82"/>
            </a:gs>
            <a:gs pos="100000">
              <a:srgbClr val="28B8CE"/>
            </a:gs>
          </a:gsLst>
          <a:lin ang="189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715963" y="3316288"/>
            <a:ext cx="10763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400" b="1">
                <a:solidFill>
                  <a:schemeClr val="bg1"/>
                </a:solidFill>
                <a:latin typeface="Ubuntu"/>
                <a:ea typeface="Ubuntu"/>
                <a:cs typeface="Ubuntu"/>
              </a:rPr>
              <a:t>Thank you for listening.</a:t>
            </a:r>
          </a:p>
          <a:p>
            <a:pPr algn="ctr" eaLnBrk="1" hangingPunct="1">
              <a:defRPr/>
            </a:pPr>
            <a:r>
              <a:rPr lang="en-US" altLang="en-US" sz="4400" b="1">
                <a:solidFill>
                  <a:schemeClr val="bg1"/>
                </a:solidFill>
                <a:latin typeface="Ubuntu"/>
                <a:ea typeface="Ubuntu"/>
                <a:cs typeface="Ubuntu"/>
              </a:rPr>
              <a:t> Any questions?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26050" y="1768475"/>
            <a:ext cx="17176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036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6" name="Rectangle 5"/>
          <p:cNvSpPr/>
          <p:nvPr userDrawn="1"/>
        </p:nvSpPr>
        <p:spPr>
          <a:xfrm>
            <a:off x="0" y="5953125"/>
            <a:ext cx="12192000" cy="90487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69475" y="6116638"/>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4"/>
          </p:nvPr>
        </p:nvSpPr>
        <p:spPr>
          <a:xfrm>
            <a:off x="715963" y="1838325"/>
            <a:ext cx="10760075" cy="3736975"/>
          </a:xfrm>
          <a:prstGeom prst="rect">
            <a:avLst/>
          </a:prstGeom>
        </p:spPr>
        <p:txBody>
          <a:bodyPr anchor="b" anchorCtr="1"/>
          <a:lstStyle>
            <a:lvl1pPr marL="0" indent="0">
              <a:buNone/>
              <a:defRPr sz="1400" b="0" i="0" baseline="0">
                <a:solidFill>
                  <a:srgbClr val="324F82"/>
                </a:solidFill>
                <a:latin typeface="Ubuntu Light" charset="0"/>
                <a:ea typeface="Ubuntu Light" charset="0"/>
                <a:cs typeface="Ubuntu Light" charset="0"/>
              </a:defRPr>
            </a:lvl1pPr>
          </a:lstStyle>
          <a:p>
            <a:pPr lvl="0"/>
            <a:r>
              <a:rPr lang="en-US" noProof="0"/>
              <a:t>Click icon to add chart</a:t>
            </a:r>
            <a:endParaRPr lang="en-US" noProof="0" dirty="0"/>
          </a:p>
        </p:txBody>
      </p:sp>
      <p:sp>
        <p:nvSpPr>
          <p:cNvPr id="10" name="Content Placeholder 5"/>
          <p:cNvSpPr>
            <a:spLocks noGrp="1"/>
          </p:cNvSpPr>
          <p:nvPr>
            <p:ph sz="quarter" idx="10"/>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a:t>Click to edit Master text styles</a:t>
            </a:r>
          </a:p>
        </p:txBody>
      </p:sp>
      <p:sp>
        <p:nvSpPr>
          <p:cNvPr id="9" name="Text Placeholder 4"/>
          <p:cNvSpPr>
            <a:spLocks noGrp="1"/>
          </p:cNvSpPr>
          <p:nvPr>
            <p:ph type="body" sz="quarter" idx="15"/>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a:t>Click to edit Master text styles</a:t>
            </a:r>
          </a:p>
        </p:txBody>
      </p:sp>
      <p:sp>
        <p:nvSpPr>
          <p:cNvPr id="11" name="Text Placeholder 4"/>
          <p:cNvSpPr>
            <a:spLocks noGrp="1"/>
          </p:cNvSpPr>
          <p:nvPr>
            <p:ph type="body" sz="quarter" idx="16"/>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a:t>Click to edit Master text styles</a:t>
            </a:r>
          </a:p>
        </p:txBody>
      </p:sp>
    </p:spTree>
    <p:extLst>
      <p:ext uri="{BB962C8B-B14F-4D97-AF65-F5344CB8AC3E}">
        <p14:creationId xmlns:p14="http://schemas.microsoft.com/office/powerpoint/2010/main" val="153072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F477A3-7008-4DE6-9783-E15A44976739}" type="datetimeFigureOut">
              <a:rPr lang="en-GB" smtClean="0"/>
              <a:t>07/11/2024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229727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F477A3-7008-4DE6-9783-E15A44976739}"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409012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477A3-7008-4DE6-9783-E15A44976739}"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418660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477A3-7008-4DE6-9783-E15A44976739}"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337197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477A3-7008-4DE6-9783-E15A44976739}"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67AA05-2455-4221-91FF-CED6852D5913}" type="slidenum">
              <a:rPr lang="en-GB" smtClean="0"/>
              <a:t>‹#›</a:t>
            </a:fld>
            <a:endParaRPr lang="en-GB"/>
          </a:p>
        </p:txBody>
      </p:sp>
    </p:spTree>
    <p:extLst>
      <p:ext uri="{BB962C8B-B14F-4D97-AF65-F5344CB8AC3E}">
        <p14:creationId xmlns:p14="http://schemas.microsoft.com/office/powerpoint/2010/main" val="24568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477A3-7008-4DE6-9783-E15A44976739}" type="datetimeFigureOut">
              <a:rPr lang="en-GB" smtClean="0"/>
              <a:t>07/11/2024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7AA05-2455-4221-91FF-CED6852D5913}" type="slidenum">
              <a:rPr lang="en-GB" smtClean="0"/>
              <a:t>‹#›</a:t>
            </a:fld>
            <a:endParaRPr lang="en-GB"/>
          </a:p>
        </p:txBody>
      </p:sp>
    </p:spTree>
    <p:extLst>
      <p:ext uri="{BB962C8B-B14F-4D97-AF65-F5344CB8AC3E}">
        <p14:creationId xmlns:p14="http://schemas.microsoft.com/office/powerpoint/2010/main" val="103794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E85A4-64CE-4EE1-BD5E-BC428598A39F}" type="datetimeFigureOut">
              <a:rPr lang="en-GB" smtClean="0"/>
              <a:t>07/11/2024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EF0D-C223-4916-8AC6-3DB15A875F8F}" type="slidenum">
              <a:rPr lang="en-GB" smtClean="0"/>
              <a:t>‹#›</a:t>
            </a:fld>
            <a:endParaRPr lang="en-GB"/>
          </a:p>
        </p:txBody>
      </p:sp>
    </p:spTree>
    <p:extLst>
      <p:ext uri="{BB962C8B-B14F-4D97-AF65-F5344CB8AC3E}">
        <p14:creationId xmlns:p14="http://schemas.microsoft.com/office/powerpoint/2010/main" val="15802139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2372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onsolas" panose="020B0609020204030204" pitchFamily="49" charset="0"/>
        </a:defRPr>
      </a:lvl2pPr>
      <a:lvl3pPr algn="l" rtl="0" eaLnBrk="0" fontAlgn="base" hangingPunct="0">
        <a:lnSpc>
          <a:spcPct val="90000"/>
        </a:lnSpc>
        <a:spcBef>
          <a:spcPct val="0"/>
        </a:spcBef>
        <a:spcAft>
          <a:spcPct val="0"/>
        </a:spcAft>
        <a:defRPr sz="4400">
          <a:solidFill>
            <a:schemeClr val="tx1"/>
          </a:solidFill>
          <a:latin typeface="Consolas" panose="020B0609020204030204" pitchFamily="49" charset="0"/>
        </a:defRPr>
      </a:lvl3pPr>
      <a:lvl4pPr algn="l" rtl="0" eaLnBrk="0" fontAlgn="base" hangingPunct="0">
        <a:lnSpc>
          <a:spcPct val="90000"/>
        </a:lnSpc>
        <a:spcBef>
          <a:spcPct val="0"/>
        </a:spcBef>
        <a:spcAft>
          <a:spcPct val="0"/>
        </a:spcAft>
        <a:defRPr sz="4400">
          <a:solidFill>
            <a:schemeClr val="tx1"/>
          </a:solidFill>
          <a:latin typeface="Consolas" panose="020B0609020204030204" pitchFamily="49" charset="0"/>
        </a:defRPr>
      </a:lvl4pPr>
      <a:lvl5pPr algn="l" rtl="0" eaLnBrk="0" fontAlgn="base" hangingPunct="0">
        <a:lnSpc>
          <a:spcPct val="90000"/>
        </a:lnSpc>
        <a:spcBef>
          <a:spcPct val="0"/>
        </a:spcBef>
        <a:spcAft>
          <a:spcPct val="0"/>
        </a:spcAft>
        <a:defRPr sz="4400">
          <a:solidFill>
            <a:schemeClr val="tx1"/>
          </a:solidFill>
          <a:latin typeface="Consolas" panose="020B0609020204030204" pitchFamily="49" charset="0"/>
        </a:defRPr>
      </a:lvl5pPr>
      <a:lvl6pPr marL="457200" algn="l" rtl="0" fontAlgn="base">
        <a:lnSpc>
          <a:spcPct val="90000"/>
        </a:lnSpc>
        <a:spcBef>
          <a:spcPct val="0"/>
        </a:spcBef>
        <a:spcAft>
          <a:spcPct val="0"/>
        </a:spcAft>
        <a:defRPr sz="4400">
          <a:solidFill>
            <a:schemeClr val="tx1"/>
          </a:solidFill>
          <a:latin typeface="Consolas" panose="020B0609020204030204" pitchFamily="49" charset="0"/>
        </a:defRPr>
      </a:lvl6pPr>
      <a:lvl7pPr marL="914400" algn="l" rtl="0" fontAlgn="base">
        <a:lnSpc>
          <a:spcPct val="90000"/>
        </a:lnSpc>
        <a:spcBef>
          <a:spcPct val="0"/>
        </a:spcBef>
        <a:spcAft>
          <a:spcPct val="0"/>
        </a:spcAft>
        <a:defRPr sz="4400">
          <a:solidFill>
            <a:schemeClr val="tx1"/>
          </a:solidFill>
          <a:latin typeface="Consolas" panose="020B0609020204030204" pitchFamily="49" charset="0"/>
        </a:defRPr>
      </a:lvl7pPr>
      <a:lvl8pPr marL="1371600" algn="l" rtl="0" fontAlgn="base">
        <a:lnSpc>
          <a:spcPct val="90000"/>
        </a:lnSpc>
        <a:spcBef>
          <a:spcPct val="0"/>
        </a:spcBef>
        <a:spcAft>
          <a:spcPct val="0"/>
        </a:spcAft>
        <a:defRPr sz="4400">
          <a:solidFill>
            <a:schemeClr val="tx1"/>
          </a:solidFill>
          <a:latin typeface="Consolas" panose="020B0609020204030204" pitchFamily="49" charset="0"/>
        </a:defRPr>
      </a:lvl8pPr>
      <a:lvl9pPr marL="1828800" algn="l" rtl="0" fontAlgn="base">
        <a:lnSpc>
          <a:spcPct val="90000"/>
        </a:lnSpc>
        <a:spcBef>
          <a:spcPct val="0"/>
        </a:spcBef>
        <a:spcAft>
          <a:spcPct val="0"/>
        </a:spcAft>
        <a:defRPr sz="4400">
          <a:solidFill>
            <a:schemeClr val="tx1"/>
          </a:solidFill>
          <a:latin typeface="Consolas" panose="020B0609020204030204" pitchFamily="49"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hyperlink" Target="https://implementationscience.biomedcentral.com/articles/10.1186/1748-5908-6-42#citea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ph38" TargetMode="External"/><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hyperlink" Target="https://onlinelibrary.wiley.com/doi/epdf/10.1111/dme.15209" TargetMode="External"/><Relationship Id="rId4" Type="http://schemas.openxmlformats.org/officeDocument/2006/relationships/hyperlink" Target="https://www.nice.org.uk/guidance/PH35/chapter/1-Recommendations#recommendation-4-interventions-for-communities-at-high-risk-of-type-2-diabet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s://www.nice.org.uk/about/what-we-do/nice-and-health-inequalities" TargetMode="External"/><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onlinelibrary.wiley.com/doi/10.1111/dme.15209"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hyperlink" Target="https://phw.nhs.wales/services-and-teams/primary-care-division/all-wales-diabetes-prevention-programme/formative-process-and-value-based-evaluation-of-the-wave-1-roll-out-of-the-all-wales-diabetes-prevention-programme/" TargetMode="External"/><Relationship Id="rId4" Type="http://schemas.openxmlformats.org/officeDocument/2006/relationships/hyperlink" Target="mailto:PHW.AWDPP@wales.nhs.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phw.nhs.wales/services-and-teams/primary-care-division/all-wales-diabetes-prevention-programme/all-wales-diabetes-prevention-programme-awdpp-one-year-on/"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646710" y="823310"/>
            <a:ext cx="10491787" cy="830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normAutofit fontScale="90000"/>
          </a:bodyPr>
          <a:lstStyle/>
          <a:p>
            <a:pPr eaLnBrk="1" hangingPunct="1"/>
            <a:r>
              <a:rPr lang="en-US" altLang="en-US" sz="3600" dirty="0">
                <a:latin typeface="Ubuntu"/>
                <a:ea typeface="Ubuntu"/>
                <a:cs typeface="Ubuntu"/>
              </a:rPr>
              <a:t>All Wales Diabetes Prevention Programme (AWDPP)</a:t>
            </a:r>
            <a:br>
              <a:rPr lang="en-US" altLang="en-US" sz="3600" dirty="0">
                <a:latin typeface="Ubuntu"/>
                <a:ea typeface="Ubuntu"/>
                <a:cs typeface="Ubuntu"/>
              </a:rPr>
            </a:br>
            <a:r>
              <a:rPr lang="en-US" altLang="en-US" sz="3600" dirty="0">
                <a:latin typeface="Ubuntu"/>
                <a:ea typeface="Ubuntu"/>
                <a:cs typeface="Ubuntu"/>
              </a:rPr>
              <a:t>Equity Toolkit</a:t>
            </a:r>
          </a:p>
        </p:txBody>
      </p:sp>
      <p:sp>
        <p:nvSpPr>
          <p:cNvPr id="27651" name="Content Placeholder 2"/>
          <p:cNvSpPr>
            <a:spLocks noGrp="1"/>
          </p:cNvSpPr>
          <p:nvPr>
            <p:ph sz="quarter" idx="14"/>
          </p:nvPr>
        </p:nvSpPr>
        <p:spPr bwMode="auto">
          <a:xfrm>
            <a:off x="603568" y="4190783"/>
            <a:ext cx="10491787"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eaLnBrk="1" hangingPunct="1"/>
            <a:r>
              <a:rPr lang="en-US" altLang="en-US" dirty="0">
                <a:latin typeface="Ubuntu"/>
                <a:ea typeface="Ubuntu"/>
                <a:cs typeface="Ubuntu"/>
              </a:rPr>
              <a:t>Publication date November 2024</a:t>
            </a:r>
          </a:p>
        </p:txBody>
      </p:sp>
      <p:sp>
        <p:nvSpPr>
          <p:cNvPr id="27652" name="Text Placeholder 3"/>
          <p:cNvSpPr>
            <a:spLocks noGrp="1"/>
          </p:cNvSpPr>
          <p:nvPr>
            <p:ph type="body" sz="quarter" idx="15"/>
          </p:nvPr>
        </p:nvSpPr>
        <p:spPr bwMode="auto">
          <a:xfrm>
            <a:off x="719137" y="2625336"/>
            <a:ext cx="10491787" cy="13224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eaLnBrk="1" hangingPunct="1"/>
            <a:r>
              <a:rPr lang="en-US" altLang="en-US" sz="2000" dirty="0">
                <a:latin typeface="Ubuntu"/>
                <a:ea typeface="Ubuntu"/>
                <a:cs typeface="Ubuntu"/>
              </a:rPr>
              <a:t>Diane Kirkland</a:t>
            </a:r>
            <a:r>
              <a:rPr lang="en-US" altLang="en-US" sz="2000" dirty="0">
                <a:solidFill>
                  <a:srgbClr val="FFFFFF"/>
                </a:solidFill>
                <a:latin typeface="Ubuntu"/>
                <a:ea typeface="Ubuntu"/>
                <a:cs typeface="Ubuntu"/>
              </a:rPr>
              <a:t>, Alice Cline, Catherine Washbrook, Nicholas  Gregory, Amrita Jesurasa</a:t>
            </a:r>
          </a:p>
        </p:txBody>
      </p:sp>
      <p:sp>
        <p:nvSpPr>
          <p:cNvPr id="2" name="Right Triangle 1"/>
          <p:cNvSpPr/>
          <p:nvPr/>
        </p:nvSpPr>
        <p:spPr>
          <a:xfrm flipH="1">
            <a:off x="5911516" y="4305735"/>
            <a:ext cx="6280484" cy="255226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653" name="Picture 4" descr="Primary &amp; Community Care Development &amp; Innovation Hu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714" y="5922668"/>
            <a:ext cx="2831641" cy="77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Y:\Prevention\SP Social Prescribing\SPP Social Prescribing and Primary &amp; Community Care\Engagement Event March 2022\Brand Guidelines &amp; Logos\Sppc wheel logo Eng 10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6447" y="5580993"/>
            <a:ext cx="1195553" cy="1116728"/>
          </a:xfrm>
          <a:prstGeom prst="rect">
            <a:avLst/>
          </a:prstGeom>
          <a:noFill/>
          <a:ln>
            <a:noFill/>
          </a:ln>
        </p:spPr>
      </p:pic>
    </p:spTree>
    <p:extLst>
      <p:ext uri="{BB962C8B-B14F-4D97-AF65-F5344CB8AC3E}">
        <p14:creationId xmlns:p14="http://schemas.microsoft.com/office/powerpoint/2010/main" val="134523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4"/>
            <p:extLst>
              <p:ext uri="{D42A27DB-BD31-4B8C-83A1-F6EECF244321}">
                <p14:modId xmlns:p14="http://schemas.microsoft.com/office/powerpoint/2010/main" val="2289737526"/>
              </p:ext>
            </p:extLst>
          </p:nvPr>
        </p:nvGraphicFramePr>
        <p:xfrm>
          <a:off x="505411" y="1098446"/>
          <a:ext cx="11181178" cy="4661108"/>
        </p:xfrm>
        <a:graphic>
          <a:graphicData uri="http://schemas.openxmlformats.org/drawingml/2006/table">
            <a:tbl>
              <a:tblPr firstRow="1" bandRow="1">
                <a:tableStyleId>{5C22544A-7EE6-4342-B048-85BDC9FD1C3A}</a:tableStyleId>
              </a:tblPr>
              <a:tblGrid>
                <a:gridCol w="5590589">
                  <a:extLst>
                    <a:ext uri="{9D8B030D-6E8A-4147-A177-3AD203B41FA5}">
                      <a16:colId xmlns:a16="http://schemas.microsoft.com/office/drawing/2014/main" val="1892656057"/>
                    </a:ext>
                  </a:extLst>
                </a:gridCol>
                <a:gridCol w="5590589">
                  <a:extLst>
                    <a:ext uri="{9D8B030D-6E8A-4147-A177-3AD203B41FA5}">
                      <a16:colId xmlns:a16="http://schemas.microsoft.com/office/drawing/2014/main" val="489152545"/>
                    </a:ext>
                  </a:extLst>
                </a:gridCol>
              </a:tblGrid>
              <a:tr h="490030">
                <a:tc>
                  <a:txBody>
                    <a:bodyPr/>
                    <a:lstStyle/>
                    <a:p>
                      <a:r>
                        <a:rPr lang="en-GB" sz="1600" dirty="0">
                          <a:solidFill>
                            <a:schemeClr val="bg1"/>
                          </a:solidFill>
                          <a:latin typeface="Ubuntu" panose="020B0504030602030204" pitchFamily="34" charset="0"/>
                        </a:rPr>
                        <a:t>Workforce delivering the AWDPP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Ubuntu" panose="020B0504030602030204" pitchFamily="34" charset="0"/>
                        </a:rPr>
                        <a:t>People using the AWDPP</a:t>
                      </a:r>
                    </a:p>
                    <a:p>
                      <a:endParaRPr lang="en-GB" sz="1600" dirty="0">
                        <a:latin typeface="Ubuntu" panose="020B0504030602030204" pitchFamily="34" charset="0"/>
                      </a:endParaRPr>
                    </a:p>
                  </a:txBody>
                  <a:tcPr/>
                </a:tc>
                <a:extLst>
                  <a:ext uri="{0D108BD9-81ED-4DB2-BD59-A6C34878D82A}">
                    <a16:rowId xmlns:a16="http://schemas.microsoft.com/office/drawing/2014/main" val="1728005505"/>
                  </a:ext>
                </a:extLst>
              </a:tr>
              <a:tr h="490030">
                <a:tc>
                  <a:txBody>
                    <a:bodyPr/>
                    <a:lstStyle/>
                    <a:p>
                      <a:r>
                        <a:rPr lang="en-GB" sz="1600" dirty="0">
                          <a:solidFill>
                            <a:srgbClr val="002060"/>
                          </a:solidFill>
                          <a:latin typeface="Ubuntu" panose="020B0504030602030204" pitchFamily="34" charset="0"/>
                        </a:rPr>
                        <a:t>GPs</a:t>
                      </a:r>
                      <a:r>
                        <a:rPr lang="en-GB" sz="1600" baseline="0" dirty="0">
                          <a:solidFill>
                            <a:srgbClr val="002060"/>
                          </a:solidFill>
                          <a:latin typeface="Ubuntu" panose="020B0504030602030204" pitchFamily="34" charset="0"/>
                        </a:rPr>
                        <a:t> systematically order HbA1c in line with NICE Guidance</a:t>
                      </a:r>
                      <a:endParaRPr lang="en-GB" sz="1600" dirty="0">
                        <a:solidFill>
                          <a:srgbClr val="002060"/>
                        </a:solidFill>
                        <a:latin typeface="Ubuntu" panose="020B0504030602030204" pitchFamily="34" charset="0"/>
                      </a:endParaRPr>
                    </a:p>
                  </a:txBody>
                  <a:tcPr/>
                </a:tc>
                <a:tc>
                  <a:txBody>
                    <a:bodyPr/>
                    <a:lstStyle/>
                    <a:p>
                      <a:r>
                        <a:rPr lang="en-GB" sz="1600" dirty="0">
                          <a:solidFill>
                            <a:srgbClr val="002060"/>
                          </a:solidFill>
                          <a:latin typeface="Ubuntu" panose="020B0504030602030204" pitchFamily="34" charset="0"/>
                        </a:rPr>
                        <a:t>Eligible</a:t>
                      </a:r>
                      <a:r>
                        <a:rPr lang="en-GB" sz="1600" baseline="0" dirty="0">
                          <a:solidFill>
                            <a:srgbClr val="002060"/>
                          </a:solidFill>
                          <a:latin typeface="Ubuntu" panose="020B0504030602030204" pitchFamily="34" charset="0"/>
                        </a:rPr>
                        <a:t> individuals attend to get HbA1c blood test </a:t>
                      </a:r>
                      <a:endParaRPr lang="en-GB" sz="1600" dirty="0">
                        <a:solidFill>
                          <a:srgbClr val="002060"/>
                        </a:solidFill>
                        <a:latin typeface="Ubuntu" panose="020B0504030602030204" pitchFamily="34" charset="0"/>
                      </a:endParaRPr>
                    </a:p>
                  </a:txBody>
                  <a:tcPr/>
                </a:tc>
                <a:extLst>
                  <a:ext uri="{0D108BD9-81ED-4DB2-BD59-A6C34878D82A}">
                    <a16:rowId xmlns:a16="http://schemas.microsoft.com/office/drawing/2014/main" val="1027304187"/>
                  </a:ext>
                </a:extLst>
              </a:tr>
              <a:tr h="490030">
                <a:tc>
                  <a:txBody>
                    <a:bodyPr/>
                    <a:lstStyle/>
                    <a:p>
                      <a:r>
                        <a:rPr lang="en-GB" sz="1600" dirty="0">
                          <a:solidFill>
                            <a:srgbClr val="002060"/>
                          </a:solidFill>
                          <a:latin typeface="Ubuntu" panose="020B0504030602030204" pitchFamily="34" charset="0"/>
                        </a:rPr>
                        <a:t>All peopl</a:t>
                      </a:r>
                      <a:r>
                        <a:rPr lang="en-GB" sz="1600" baseline="0" dirty="0">
                          <a:solidFill>
                            <a:srgbClr val="002060"/>
                          </a:solidFill>
                          <a:latin typeface="Ubuntu" panose="020B0504030602030204" pitchFamily="34" charset="0"/>
                        </a:rPr>
                        <a:t>e eligible for the AWDPP are systematically invited as per AWDPP protocol</a:t>
                      </a:r>
                      <a:endParaRPr lang="en-GB" sz="1600" dirty="0">
                        <a:solidFill>
                          <a:srgbClr val="002060"/>
                        </a:solidFill>
                        <a:latin typeface="Ubuntu" panose="020B0504030602030204" pitchFamily="34" charset="0"/>
                      </a:endParaRPr>
                    </a:p>
                  </a:txBody>
                  <a:tcPr/>
                </a:tc>
                <a:tc>
                  <a:txBody>
                    <a:bodyPr/>
                    <a:lstStyle/>
                    <a:p>
                      <a:r>
                        <a:rPr lang="en-GB" sz="1600" dirty="0">
                          <a:solidFill>
                            <a:srgbClr val="002060"/>
                          </a:solidFill>
                          <a:latin typeface="Ubuntu" panose="020B0504030602030204" pitchFamily="34" charset="0"/>
                        </a:rPr>
                        <a:t>Eligible individuals accept the invitation for</a:t>
                      </a:r>
                      <a:r>
                        <a:rPr lang="en-GB" sz="1600" baseline="0" dirty="0">
                          <a:solidFill>
                            <a:srgbClr val="002060"/>
                          </a:solidFill>
                          <a:latin typeface="Ubuntu" panose="020B0504030602030204" pitchFamily="34" charset="0"/>
                        </a:rPr>
                        <a:t> AWDPP and make an appointment</a:t>
                      </a:r>
                      <a:endParaRPr lang="en-GB" sz="1600" dirty="0">
                        <a:solidFill>
                          <a:srgbClr val="002060"/>
                        </a:solidFill>
                        <a:latin typeface="Ubuntu" panose="020B0504030602030204" pitchFamily="34" charset="0"/>
                      </a:endParaRPr>
                    </a:p>
                  </a:txBody>
                  <a:tcPr/>
                </a:tc>
                <a:extLst>
                  <a:ext uri="{0D108BD9-81ED-4DB2-BD59-A6C34878D82A}">
                    <a16:rowId xmlns:a16="http://schemas.microsoft.com/office/drawing/2014/main" val="3232677837"/>
                  </a:ext>
                </a:extLst>
              </a:tr>
              <a:tr h="490030">
                <a:tc>
                  <a:txBody>
                    <a:bodyPr/>
                    <a:lstStyle/>
                    <a:p>
                      <a:r>
                        <a:rPr lang="en-GB" sz="1600" dirty="0">
                          <a:solidFill>
                            <a:srgbClr val="002060"/>
                          </a:solidFill>
                          <a:latin typeface="Ubuntu" panose="020B0504030602030204" pitchFamily="34" charset="0"/>
                        </a:rPr>
                        <a:t>HCSW adheres to the intervention protocol </a:t>
                      </a:r>
                    </a:p>
                  </a:txBody>
                  <a:tcPr/>
                </a:tc>
                <a:tc>
                  <a:txBody>
                    <a:bodyPr/>
                    <a:lstStyle/>
                    <a:p>
                      <a:r>
                        <a:rPr lang="en-GB" sz="1600" dirty="0">
                          <a:solidFill>
                            <a:srgbClr val="002060"/>
                          </a:solidFill>
                          <a:latin typeface="Ubuntu" panose="020B0504030602030204" pitchFamily="34" charset="0"/>
                        </a:rPr>
                        <a:t>Eligible individuals attend and engage in the AWDPP consultation</a:t>
                      </a:r>
                    </a:p>
                  </a:txBody>
                  <a:tcPr/>
                </a:tc>
                <a:extLst>
                  <a:ext uri="{0D108BD9-81ED-4DB2-BD59-A6C34878D82A}">
                    <a16:rowId xmlns:a16="http://schemas.microsoft.com/office/drawing/2014/main" val="3148837772"/>
                  </a:ext>
                </a:extLst>
              </a:tr>
              <a:tr h="490030">
                <a:tc>
                  <a:txBody>
                    <a:bodyPr/>
                    <a:lstStyle/>
                    <a:p>
                      <a:r>
                        <a:rPr lang="en-GB" sz="1600" dirty="0">
                          <a:solidFill>
                            <a:srgbClr val="002060"/>
                          </a:solidFill>
                          <a:latin typeface="Ubuntu" panose="020B0504030602030204" pitchFamily="34" charset="0"/>
                        </a:rPr>
                        <a:t>HbA1c annual review is offered systematically, in  line with NICE Guidance</a:t>
                      </a:r>
                    </a:p>
                  </a:txBody>
                  <a:tcPr/>
                </a:tc>
                <a:tc>
                  <a:txBody>
                    <a:bodyPr/>
                    <a:lstStyle/>
                    <a:p>
                      <a:r>
                        <a:rPr lang="en-GB" sz="1600" dirty="0">
                          <a:solidFill>
                            <a:srgbClr val="002060"/>
                          </a:solidFill>
                          <a:latin typeface="Ubuntu" panose="020B0504030602030204" pitchFamily="34" charset="0"/>
                        </a:rPr>
                        <a:t>Eligible individual attends the follow up</a:t>
                      </a:r>
                      <a:r>
                        <a:rPr lang="en-GB" sz="1600" baseline="0" dirty="0">
                          <a:solidFill>
                            <a:srgbClr val="002060"/>
                          </a:solidFill>
                          <a:latin typeface="Ubuntu" panose="020B0504030602030204" pitchFamily="34" charset="0"/>
                        </a:rPr>
                        <a:t> HbA1c after 12 months if invited</a:t>
                      </a:r>
                      <a:endParaRPr lang="en-GB" sz="1600" dirty="0">
                        <a:solidFill>
                          <a:srgbClr val="002060"/>
                        </a:solidFill>
                        <a:latin typeface="Ubuntu" panose="020B0504030602030204" pitchFamily="34" charset="0"/>
                      </a:endParaRPr>
                    </a:p>
                  </a:txBody>
                  <a:tcPr/>
                </a:tc>
                <a:extLst>
                  <a:ext uri="{0D108BD9-81ED-4DB2-BD59-A6C34878D82A}">
                    <a16:rowId xmlns:a16="http://schemas.microsoft.com/office/drawing/2014/main" val="3655376191"/>
                  </a:ext>
                </a:extLst>
              </a:tr>
              <a:tr h="490030">
                <a:tc>
                  <a:txBody>
                    <a:bodyPr/>
                    <a:lstStyle/>
                    <a:p>
                      <a:r>
                        <a:rPr kumimoji="0" lang="en-GB" sz="1600" b="0" i="0" u="none" strike="noStrike" kern="1200" cap="none" spc="0" normalizeH="0" baseline="0" noProof="0" dirty="0">
                          <a:ln>
                            <a:noFill/>
                          </a:ln>
                          <a:solidFill>
                            <a:srgbClr val="002060"/>
                          </a:solidFill>
                          <a:effectLst/>
                          <a:uLnTx/>
                          <a:uFillTx/>
                          <a:latin typeface="Ubuntu" panose="020B0504030602030204" pitchFamily="34" charset="0"/>
                          <a:ea typeface="+mn-ea"/>
                          <a:cs typeface="Calibri" panose="020F0502020204030204" pitchFamily="34" charset="0"/>
                        </a:rPr>
                        <a:t>The AWDPP workforce is planned and resourced to meet forecast demand </a:t>
                      </a:r>
                      <a:endParaRPr lang="en-GB" sz="1600" dirty="0">
                        <a:solidFill>
                          <a:srgbClr val="002060"/>
                        </a:solidFill>
                        <a:latin typeface="Ubuntu" panose="020B0504030602030204" pitchFamily="34" charset="0"/>
                      </a:endParaRPr>
                    </a:p>
                  </a:txBody>
                  <a:tcPr/>
                </a:tc>
                <a:tc>
                  <a:txBody>
                    <a:bodyPr/>
                    <a:lstStyle/>
                    <a:p>
                      <a:r>
                        <a:rPr lang="en-GB" sz="1600" dirty="0">
                          <a:solidFill>
                            <a:srgbClr val="002060"/>
                          </a:solidFill>
                          <a:latin typeface="Ubuntu" panose="020B0504030602030204" pitchFamily="34" charset="0"/>
                        </a:rPr>
                        <a:t>Eligible</a:t>
                      </a:r>
                      <a:r>
                        <a:rPr lang="en-GB" sz="1600" baseline="0" dirty="0">
                          <a:solidFill>
                            <a:srgbClr val="002060"/>
                          </a:solidFill>
                          <a:latin typeface="Ubuntu" panose="020B0504030602030204" pitchFamily="34" charset="0"/>
                        </a:rPr>
                        <a:t> individuals attend annual review with AWDPP if invited</a:t>
                      </a:r>
                      <a:endParaRPr lang="en-GB" sz="1600" dirty="0">
                        <a:solidFill>
                          <a:srgbClr val="002060"/>
                        </a:solidFill>
                        <a:latin typeface="Ubuntu" panose="020B0504030602030204" pitchFamily="34" charset="0"/>
                      </a:endParaRPr>
                    </a:p>
                  </a:txBody>
                  <a:tcPr/>
                </a:tc>
                <a:extLst>
                  <a:ext uri="{0D108BD9-81ED-4DB2-BD59-A6C34878D82A}">
                    <a16:rowId xmlns:a16="http://schemas.microsoft.com/office/drawing/2014/main" val="3786845239"/>
                  </a:ext>
                </a:extLst>
              </a:tr>
              <a:tr h="49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Ubuntu" panose="020B0504030602030204" pitchFamily="34" charset="0"/>
                          <a:ea typeface="+mn-ea"/>
                          <a:cs typeface="Calibri" panose="020F0502020204030204" pitchFamily="34" charset="0"/>
                        </a:rPr>
                        <a:t>Minimum data set input is complete and enables systematic monitored and evaluated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Ubuntu" panose="020B0504030602030204" pitchFamily="34" charset="0"/>
                          <a:ea typeface="+mn-ea"/>
                          <a:cs typeface="Calibri" panose="020F0502020204030204" pitchFamily="34" charset="0"/>
                        </a:rPr>
                        <a:t>AWDPP consultation and resources are received by individuals, in a format that is accessible to them </a:t>
                      </a:r>
                    </a:p>
                  </a:txBody>
                  <a:tcPr/>
                </a:tc>
                <a:extLst>
                  <a:ext uri="{0D108BD9-81ED-4DB2-BD59-A6C34878D82A}">
                    <a16:rowId xmlns:a16="http://schemas.microsoft.com/office/drawing/2014/main" val="3687429429"/>
                  </a:ext>
                </a:extLst>
              </a:tr>
              <a:tr h="696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Ubuntu" panose="020B0504030602030204" pitchFamily="34" charset="0"/>
                          <a:ea typeface="+mn-ea"/>
                          <a:cs typeface="Calibri" panose="020F0502020204030204" pitchFamily="34" charset="0"/>
                        </a:rPr>
                        <a:t>AWDPP consultation and resources are provided in a format that is accessible to each individual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Ubuntu" panose="020B0504030602030204" pitchFamily="34" charset="0"/>
                          <a:ea typeface="+mn-ea"/>
                          <a:cs typeface="Calibri" panose="020F0502020204030204" pitchFamily="34" charset="0"/>
                        </a:rPr>
                        <a:t>Individuals inform the AWDPP service if adaptations are required e.g. translation services, British Sign language etc</a:t>
                      </a:r>
                    </a:p>
                  </a:txBody>
                  <a:tcPr/>
                </a:tc>
                <a:extLst>
                  <a:ext uri="{0D108BD9-81ED-4DB2-BD59-A6C34878D82A}">
                    <a16:rowId xmlns:a16="http://schemas.microsoft.com/office/drawing/2014/main" val="794035125"/>
                  </a:ext>
                </a:extLst>
              </a:tr>
            </a:tbl>
          </a:graphicData>
        </a:graphic>
      </p:graphicFrame>
      <p:sp>
        <p:nvSpPr>
          <p:cNvPr id="7" name="Text Placeholder 3">
            <a:extLst>
              <a:ext uri="{FF2B5EF4-FFF2-40B4-BE49-F238E27FC236}">
                <a16:creationId xmlns:a16="http://schemas.microsoft.com/office/drawing/2014/main" id="{27E6D056-159A-5F9F-D1A1-016C78543F92}"/>
              </a:ext>
            </a:extLst>
          </p:cNvPr>
          <p:cNvSpPr txBox="1">
            <a:spLocks/>
          </p:cNvSpPr>
          <p:nvPr/>
        </p:nvSpPr>
        <p:spPr bwMode="auto">
          <a:xfrm>
            <a:off x="348491" y="453455"/>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rPr>
              <a:t>5. Key behaviours to support equity at each step of the AWDPP</a:t>
            </a:r>
          </a:p>
        </p:txBody>
      </p:sp>
      <p:sp>
        <p:nvSpPr>
          <p:cNvPr id="12" name="Content Placeholder 4">
            <a:extLst>
              <a:ext uri="{FF2B5EF4-FFF2-40B4-BE49-F238E27FC236}">
                <a16:creationId xmlns:a16="http://schemas.microsoft.com/office/drawing/2014/main" id="{24A08649-FFEB-1817-8C50-99809AA6B375}"/>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417061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4"/>
            <p:extLst>
              <p:ext uri="{D42A27DB-BD31-4B8C-83A1-F6EECF244321}">
                <p14:modId xmlns:p14="http://schemas.microsoft.com/office/powerpoint/2010/main" val="203788422"/>
              </p:ext>
            </p:extLst>
          </p:nvPr>
        </p:nvGraphicFramePr>
        <p:xfrm>
          <a:off x="348490" y="849406"/>
          <a:ext cx="11506811" cy="5091359"/>
        </p:xfrm>
        <a:graphic>
          <a:graphicData uri="http://schemas.openxmlformats.org/drawingml/2006/table">
            <a:tbl>
              <a:tblPr firstRow="1" bandRow="1">
                <a:tableStyleId>{5C22544A-7EE6-4342-B048-85BDC9FD1C3A}</a:tableStyleId>
              </a:tblPr>
              <a:tblGrid>
                <a:gridCol w="4051073">
                  <a:extLst>
                    <a:ext uri="{9D8B030D-6E8A-4147-A177-3AD203B41FA5}">
                      <a16:colId xmlns:a16="http://schemas.microsoft.com/office/drawing/2014/main" val="1892656057"/>
                    </a:ext>
                  </a:extLst>
                </a:gridCol>
                <a:gridCol w="4541019">
                  <a:extLst>
                    <a:ext uri="{9D8B030D-6E8A-4147-A177-3AD203B41FA5}">
                      <a16:colId xmlns:a16="http://schemas.microsoft.com/office/drawing/2014/main" val="489152545"/>
                    </a:ext>
                  </a:extLst>
                </a:gridCol>
                <a:gridCol w="2914719">
                  <a:extLst>
                    <a:ext uri="{9D8B030D-6E8A-4147-A177-3AD203B41FA5}">
                      <a16:colId xmlns:a16="http://schemas.microsoft.com/office/drawing/2014/main" val="1344815288"/>
                    </a:ext>
                  </a:extLst>
                </a:gridCol>
              </a:tblGrid>
              <a:tr h="483677">
                <a:tc>
                  <a:txBody>
                    <a:bodyPr/>
                    <a:lstStyle/>
                    <a:p>
                      <a:r>
                        <a:rPr lang="en-GB" sz="1600" dirty="0">
                          <a:solidFill>
                            <a:schemeClr val="bg1"/>
                          </a:solidFill>
                          <a:latin typeface="Ubuntu" panose="020B0504030602030204" pitchFamily="34" charset="0"/>
                        </a:rPr>
                        <a:t>Workforce delivering the AWDPP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Ubuntu" panose="020B0504030602030204" pitchFamily="34" charset="0"/>
                        </a:rPr>
                        <a:t>People using the AWDPP</a:t>
                      </a:r>
                    </a:p>
                    <a:p>
                      <a:endParaRPr lang="en-GB" sz="1600" dirty="0">
                        <a:latin typeface="Ubuntu" panose="020B0504030602030204" pitchFamily="34" charset="0"/>
                      </a:endParaRPr>
                    </a:p>
                  </a:txBody>
                  <a:tcPr/>
                </a:tc>
                <a:tc>
                  <a:txBody>
                    <a:bodyPr/>
                    <a:lstStyle/>
                    <a:p>
                      <a:r>
                        <a:rPr lang="en-GB" sz="1600" dirty="0">
                          <a:latin typeface="Ubuntu" panose="020B0504030602030204" pitchFamily="34" charset="0"/>
                        </a:rPr>
                        <a:t>AWDPP Two Years On</a:t>
                      </a:r>
                    </a:p>
                  </a:txBody>
                  <a:tcPr/>
                </a:tc>
                <a:extLst>
                  <a:ext uri="{0D108BD9-81ED-4DB2-BD59-A6C34878D82A}">
                    <a16:rowId xmlns:a16="http://schemas.microsoft.com/office/drawing/2014/main" val="1728005505"/>
                  </a:ext>
                </a:extLst>
              </a:tr>
              <a:tr h="549130">
                <a:tc>
                  <a:txBody>
                    <a:bodyPr/>
                    <a:lstStyle/>
                    <a:p>
                      <a:r>
                        <a:rPr lang="en-GB" sz="1400" dirty="0">
                          <a:solidFill>
                            <a:schemeClr val="bg2">
                              <a:lumMod val="50000"/>
                            </a:schemeClr>
                          </a:solidFill>
                          <a:latin typeface="Ubuntu" panose="020B0504030602030204" pitchFamily="34" charset="0"/>
                        </a:rPr>
                        <a:t>GPs</a:t>
                      </a:r>
                      <a:r>
                        <a:rPr lang="en-GB" sz="1400" baseline="0" dirty="0">
                          <a:solidFill>
                            <a:schemeClr val="bg2">
                              <a:lumMod val="50000"/>
                            </a:schemeClr>
                          </a:solidFill>
                          <a:latin typeface="Ubuntu" panose="020B0504030602030204" pitchFamily="34" charset="0"/>
                        </a:rPr>
                        <a:t> systematically order HbA1c in line with NICE Guidance</a:t>
                      </a:r>
                      <a:endParaRPr lang="en-GB" sz="1400" dirty="0">
                        <a:solidFill>
                          <a:schemeClr val="bg2">
                            <a:lumMod val="50000"/>
                          </a:schemeClr>
                        </a:solidFill>
                        <a:latin typeface="Ubuntu" panose="020B0504030602030204" pitchFamily="34" charset="0"/>
                      </a:endParaRPr>
                    </a:p>
                  </a:txBody>
                  <a:tcPr/>
                </a:tc>
                <a:tc>
                  <a:txBody>
                    <a:bodyPr/>
                    <a:lstStyle/>
                    <a:p>
                      <a:r>
                        <a:rPr lang="en-GB" sz="1400" dirty="0">
                          <a:solidFill>
                            <a:schemeClr val="bg2">
                              <a:lumMod val="50000"/>
                            </a:schemeClr>
                          </a:solidFill>
                          <a:latin typeface="Ubuntu" panose="020B0504030602030204" pitchFamily="34" charset="0"/>
                        </a:rPr>
                        <a:t>Eligible</a:t>
                      </a:r>
                      <a:r>
                        <a:rPr lang="en-GB" sz="1400" baseline="0" dirty="0">
                          <a:solidFill>
                            <a:schemeClr val="bg2">
                              <a:lumMod val="50000"/>
                            </a:schemeClr>
                          </a:solidFill>
                          <a:latin typeface="Ubuntu" panose="020B0504030602030204" pitchFamily="34" charset="0"/>
                        </a:rPr>
                        <a:t> individuals attend to get HbA1c blood test </a:t>
                      </a:r>
                      <a:endParaRPr lang="en-GB" sz="1400" dirty="0">
                        <a:solidFill>
                          <a:schemeClr val="bg2">
                            <a:lumMod val="50000"/>
                          </a:schemeClr>
                        </a:solidFill>
                        <a:latin typeface="Ubuntu" panose="020B0504030602030204" pitchFamily="34" charset="0"/>
                      </a:endParaRPr>
                    </a:p>
                  </a:txBody>
                  <a:tcPr/>
                </a:tc>
                <a:tc>
                  <a:txBody>
                    <a:bodyPr/>
                    <a:lstStyle/>
                    <a:p>
                      <a:r>
                        <a:rPr lang="en-GB" sz="1400" b="1" dirty="0">
                          <a:solidFill>
                            <a:schemeClr val="bg2">
                              <a:lumMod val="50000"/>
                            </a:schemeClr>
                          </a:solidFill>
                          <a:latin typeface="Ubuntu" panose="020B0504030602030204" pitchFamily="34" charset="0"/>
                        </a:rPr>
                        <a:t>Data needed</a:t>
                      </a:r>
                    </a:p>
                  </a:txBody>
                  <a:tcPr/>
                </a:tc>
                <a:extLst>
                  <a:ext uri="{0D108BD9-81ED-4DB2-BD59-A6C34878D82A}">
                    <a16:rowId xmlns:a16="http://schemas.microsoft.com/office/drawing/2014/main" val="868578123"/>
                  </a:ext>
                </a:extLst>
              </a:tr>
              <a:tr h="687331">
                <a:tc>
                  <a:txBody>
                    <a:bodyPr/>
                    <a:lstStyle/>
                    <a:p>
                      <a:r>
                        <a:rPr lang="en-GB" sz="1400" dirty="0">
                          <a:solidFill>
                            <a:srgbClr val="002060"/>
                          </a:solidFill>
                          <a:latin typeface="Ubuntu" panose="020B0504030602030204" pitchFamily="34" charset="0"/>
                        </a:rPr>
                        <a:t>All peopl</a:t>
                      </a:r>
                      <a:r>
                        <a:rPr lang="en-GB" sz="1400" baseline="0" dirty="0">
                          <a:solidFill>
                            <a:srgbClr val="002060"/>
                          </a:solidFill>
                          <a:latin typeface="Ubuntu" panose="020B0504030602030204" pitchFamily="34" charset="0"/>
                        </a:rPr>
                        <a:t>e eligible for the AWDPP are systematically invited as per AWDPP protocol</a:t>
                      </a:r>
                      <a:endParaRPr lang="en-GB" sz="1400" dirty="0">
                        <a:solidFill>
                          <a:srgbClr val="002060"/>
                        </a:solidFill>
                        <a:latin typeface="Ubuntu" panose="020B0504030602030204" pitchFamily="34" charset="0"/>
                      </a:endParaRPr>
                    </a:p>
                  </a:txBody>
                  <a:tcPr/>
                </a:tc>
                <a:tc>
                  <a:txBody>
                    <a:bodyPr/>
                    <a:lstStyle/>
                    <a:p>
                      <a:r>
                        <a:rPr lang="en-GB" sz="1400" dirty="0">
                          <a:solidFill>
                            <a:srgbClr val="002060"/>
                          </a:solidFill>
                          <a:latin typeface="Ubuntu" panose="020B0504030602030204" pitchFamily="34" charset="0"/>
                        </a:rPr>
                        <a:t>Eligible individuals accept the invitation for</a:t>
                      </a:r>
                      <a:r>
                        <a:rPr lang="en-GB" sz="1400" baseline="0" dirty="0">
                          <a:solidFill>
                            <a:srgbClr val="002060"/>
                          </a:solidFill>
                          <a:latin typeface="Ubuntu" panose="020B0504030602030204" pitchFamily="34" charset="0"/>
                        </a:rPr>
                        <a:t> AWDPP and make an appointment</a:t>
                      </a:r>
                      <a:endParaRPr lang="en-GB" sz="1400" dirty="0">
                        <a:solidFill>
                          <a:srgbClr val="002060"/>
                        </a:solidFill>
                        <a:latin typeface="Ubuntu" panose="020B0504030602030204" pitchFamily="34" charset="0"/>
                      </a:endParaRPr>
                    </a:p>
                  </a:txBody>
                  <a:tcPr/>
                </a:tc>
                <a:tc>
                  <a:txBody>
                    <a:bodyPr/>
                    <a:lstStyle/>
                    <a:p>
                      <a:r>
                        <a:rPr lang="en-GB" sz="1400" b="1" dirty="0">
                          <a:solidFill>
                            <a:srgbClr val="002060"/>
                          </a:solidFill>
                          <a:latin typeface="Ubuntu" panose="020B0504030602030204" pitchFamily="34" charset="0"/>
                        </a:rPr>
                        <a:t>49% of invitations sent result in consultations attended</a:t>
                      </a:r>
                    </a:p>
                    <a:p>
                      <a:r>
                        <a:rPr lang="en-GB" sz="1400" b="1" dirty="0">
                          <a:solidFill>
                            <a:srgbClr val="002060"/>
                          </a:solidFill>
                          <a:latin typeface="Ubuntu" panose="020B0504030602030204" pitchFamily="34" charset="0"/>
                        </a:rPr>
                        <a:t>7% did not attend following a booked appointment</a:t>
                      </a:r>
                    </a:p>
                  </a:txBody>
                  <a:tcPr/>
                </a:tc>
                <a:extLst>
                  <a:ext uri="{0D108BD9-81ED-4DB2-BD59-A6C34878D82A}">
                    <a16:rowId xmlns:a16="http://schemas.microsoft.com/office/drawing/2014/main" val="3232677837"/>
                  </a:ext>
                </a:extLst>
              </a:tr>
              <a:tr h="483677">
                <a:tc>
                  <a:txBody>
                    <a:bodyPr/>
                    <a:lstStyle/>
                    <a:p>
                      <a:r>
                        <a:rPr lang="en-GB" sz="1400" dirty="0">
                          <a:solidFill>
                            <a:srgbClr val="002060"/>
                          </a:solidFill>
                          <a:latin typeface="Ubuntu" panose="020B0504030602030204" pitchFamily="34" charset="0"/>
                        </a:rPr>
                        <a:t>HCSW adheres to the intervention protocol </a:t>
                      </a:r>
                    </a:p>
                  </a:txBody>
                  <a:tcPr/>
                </a:tc>
                <a:tc>
                  <a:txBody>
                    <a:bodyPr/>
                    <a:lstStyle/>
                    <a:p>
                      <a:r>
                        <a:rPr lang="en-GB" sz="1400" dirty="0">
                          <a:solidFill>
                            <a:srgbClr val="002060"/>
                          </a:solidFill>
                          <a:latin typeface="Ubuntu" panose="020B0504030602030204" pitchFamily="34" charset="0"/>
                        </a:rPr>
                        <a:t>Eligible individuals attend and engage in the AWDPP consultation</a:t>
                      </a:r>
                    </a:p>
                  </a:txBody>
                  <a:tcPr/>
                </a:tc>
                <a:tc>
                  <a:txBody>
                    <a:bodyPr/>
                    <a:lstStyle/>
                    <a:p>
                      <a:r>
                        <a:rPr lang="en-GB" sz="1400" b="1" dirty="0">
                          <a:solidFill>
                            <a:srgbClr val="002060"/>
                          </a:solidFill>
                          <a:latin typeface="Ubuntu" panose="020B0504030602030204" pitchFamily="34" charset="0"/>
                        </a:rPr>
                        <a:t>PREM report: insights on initial engagement of those who responded to questionnaire</a:t>
                      </a:r>
                    </a:p>
                  </a:txBody>
                  <a:tcPr/>
                </a:tc>
                <a:extLst>
                  <a:ext uri="{0D108BD9-81ED-4DB2-BD59-A6C34878D82A}">
                    <a16:rowId xmlns:a16="http://schemas.microsoft.com/office/drawing/2014/main" val="3148837772"/>
                  </a:ext>
                </a:extLst>
              </a:tr>
              <a:tr h="512489">
                <a:tc>
                  <a:txBody>
                    <a:bodyPr/>
                    <a:lstStyle/>
                    <a:p>
                      <a:r>
                        <a:rPr lang="en-GB" sz="1400" dirty="0">
                          <a:solidFill>
                            <a:schemeClr val="bg2">
                              <a:lumMod val="50000"/>
                            </a:schemeClr>
                          </a:solidFill>
                          <a:latin typeface="Ubuntu" panose="020B0504030602030204" pitchFamily="34" charset="0"/>
                        </a:rPr>
                        <a:t>HbA1c annual review is offered systematically, in  line with NICE Guidance</a:t>
                      </a:r>
                    </a:p>
                  </a:txBody>
                  <a:tcPr/>
                </a:tc>
                <a:tc>
                  <a:txBody>
                    <a:bodyPr/>
                    <a:lstStyle/>
                    <a:p>
                      <a:r>
                        <a:rPr lang="en-GB" sz="1400" dirty="0">
                          <a:solidFill>
                            <a:schemeClr val="bg2">
                              <a:lumMod val="50000"/>
                            </a:schemeClr>
                          </a:solidFill>
                          <a:latin typeface="Ubuntu" panose="020B0504030602030204" pitchFamily="34" charset="0"/>
                        </a:rPr>
                        <a:t>Eligible individual attends the follow up</a:t>
                      </a:r>
                      <a:r>
                        <a:rPr lang="en-GB" sz="1400" baseline="0" dirty="0">
                          <a:solidFill>
                            <a:schemeClr val="bg2">
                              <a:lumMod val="50000"/>
                            </a:schemeClr>
                          </a:solidFill>
                          <a:latin typeface="Ubuntu" panose="020B0504030602030204" pitchFamily="34" charset="0"/>
                        </a:rPr>
                        <a:t> HbA1c after 12 months if invited</a:t>
                      </a:r>
                      <a:endParaRPr lang="en-GB" sz="1400" dirty="0">
                        <a:solidFill>
                          <a:schemeClr val="bg2">
                            <a:lumMod val="50000"/>
                          </a:schemeClr>
                        </a:solidFill>
                        <a:latin typeface="Ubuntu" panose="020B05040306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2">
                              <a:lumMod val="50000"/>
                            </a:schemeClr>
                          </a:solidFill>
                          <a:effectLst/>
                          <a:uLnTx/>
                          <a:uFillTx/>
                          <a:latin typeface="Ubuntu" panose="020B0504030602030204" pitchFamily="34" charset="0"/>
                          <a:ea typeface="+mn-ea"/>
                          <a:cs typeface="Calibri" panose="020F0502020204030204" pitchFamily="34" charset="0"/>
                        </a:rPr>
                        <a:t>Data needed</a:t>
                      </a:r>
                    </a:p>
                  </a:txBody>
                  <a:tcPr/>
                </a:tc>
                <a:extLst>
                  <a:ext uri="{0D108BD9-81ED-4DB2-BD59-A6C34878D82A}">
                    <a16:rowId xmlns:a16="http://schemas.microsoft.com/office/drawing/2014/main" val="2569832747"/>
                  </a:ext>
                </a:extLst>
              </a:tr>
              <a:tr h="515324">
                <a:tc>
                  <a:txBody>
                    <a:bodyPr/>
                    <a:lstStyle/>
                    <a:p>
                      <a:r>
                        <a:rPr kumimoji="0" lang="en-GB" sz="1400" b="0" i="0" u="none" strike="noStrike" kern="1200" cap="none" spc="0" normalizeH="0" baseline="0" noProof="0" dirty="0">
                          <a:ln>
                            <a:noFill/>
                          </a:ln>
                          <a:solidFill>
                            <a:schemeClr val="bg2">
                              <a:lumMod val="50000"/>
                            </a:schemeClr>
                          </a:solidFill>
                          <a:effectLst/>
                          <a:uLnTx/>
                          <a:uFillTx/>
                          <a:latin typeface="Ubuntu" panose="020B0504030602030204" pitchFamily="34" charset="0"/>
                          <a:ea typeface="+mn-ea"/>
                          <a:cs typeface="Calibri" panose="020F0502020204030204" pitchFamily="34" charset="0"/>
                        </a:rPr>
                        <a:t>The AWDPP workforce is planned and resourced to meet forecast demand </a:t>
                      </a:r>
                      <a:endParaRPr lang="en-GB" sz="1400" dirty="0">
                        <a:solidFill>
                          <a:schemeClr val="bg2">
                            <a:lumMod val="50000"/>
                          </a:schemeClr>
                        </a:solidFill>
                        <a:latin typeface="Ubuntu" panose="020B0504030602030204" pitchFamily="34" charset="0"/>
                      </a:endParaRPr>
                    </a:p>
                  </a:txBody>
                  <a:tcPr/>
                </a:tc>
                <a:tc>
                  <a:txBody>
                    <a:bodyPr/>
                    <a:lstStyle/>
                    <a:p>
                      <a:r>
                        <a:rPr lang="en-GB" sz="1400" dirty="0">
                          <a:solidFill>
                            <a:schemeClr val="bg2">
                              <a:lumMod val="50000"/>
                            </a:schemeClr>
                          </a:solidFill>
                          <a:latin typeface="Ubuntu" panose="020B0504030602030204" pitchFamily="34" charset="0"/>
                        </a:rPr>
                        <a:t>Eligible</a:t>
                      </a:r>
                      <a:r>
                        <a:rPr lang="en-GB" sz="1400" baseline="0" dirty="0">
                          <a:solidFill>
                            <a:schemeClr val="bg2">
                              <a:lumMod val="50000"/>
                            </a:schemeClr>
                          </a:solidFill>
                          <a:latin typeface="Ubuntu" panose="020B0504030602030204" pitchFamily="34" charset="0"/>
                        </a:rPr>
                        <a:t> individuals attend annual review with AWDPP if invited</a:t>
                      </a:r>
                      <a:endParaRPr lang="en-GB" sz="1400" dirty="0">
                        <a:solidFill>
                          <a:schemeClr val="bg2">
                            <a:lumMod val="50000"/>
                          </a:schemeClr>
                        </a:solidFill>
                        <a:latin typeface="Ubuntu" panose="020B05040306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2">
                              <a:lumMod val="50000"/>
                            </a:schemeClr>
                          </a:solidFill>
                          <a:effectLst/>
                          <a:uLnTx/>
                          <a:uFillTx/>
                          <a:latin typeface="Ubuntu" panose="020B0504030602030204" pitchFamily="34" charset="0"/>
                          <a:ea typeface="+mn-ea"/>
                          <a:cs typeface="Calibri" panose="020F0502020204030204" pitchFamily="34" charset="0"/>
                        </a:rPr>
                        <a:t>Data needed</a:t>
                      </a:r>
                    </a:p>
                  </a:txBody>
                  <a:tcPr/>
                </a:tc>
                <a:extLst>
                  <a:ext uri="{0D108BD9-81ED-4DB2-BD59-A6C34878D82A}">
                    <a16:rowId xmlns:a16="http://schemas.microsoft.com/office/drawing/2014/main" val="844865371"/>
                  </a:ext>
                </a:extLst>
              </a:tr>
              <a:tr h="518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Ubuntu" panose="020B0504030602030204" pitchFamily="34" charset="0"/>
                          <a:ea typeface="+mn-ea"/>
                          <a:cs typeface="Calibri" panose="020F0502020204030204" pitchFamily="34" charset="0"/>
                        </a:rPr>
                        <a:t>Minimum data set input is complete and enables systematic monitoring and evaluation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Ubuntu" panose="020B0504030602030204" pitchFamily="34" charset="0"/>
                          <a:ea typeface="+mn-ea"/>
                          <a:cs typeface="Calibri" panose="020F0502020204030204" pitchFamily="34" charset="0"/>
                        </a:rPr>
                        <a:t>AWDPP consultation and resources are received by individuals, in a format that is accessible to them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Ubuntu" panose="020B0504030602030204" pitchFamily="34" charset="0"/>
                          <a:ea typeface="+mn-ea"/>
                          <a:cs typeface="Calibri" panose="020F0502020204030204" pitchFamily="34" charset="0"/>
                        </a:rPr>
                        <a:t>Outcome evaluation in progress</a:t>
                      </a:r>
                    </a:p>
                  </a:txBody>
                  <a:tcPr/>
                </a:tc>
                <a:extLst>
                  <a:ext uri="{0D108BD9-81ED-4DB2-BD59-A6C34878D82A}">
                    <a16:rowId xmlns:a16="http://schemas.microsoft.com/office/drawing/2014/main" val="3687429429"/>
                  </a:ext>
                </a:extLst>
              </a:tr>
              <a:tr h="687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2">
                              <a:lumMod val="50000"/>
                            </a:schemeClr>
                          </a:solidFill>
                          <a:effectLst/>
                          <a:uLnTx/>
                          <a:uFillTx/>
                          <a:latin typeface="Ubuntu" panose="020B0504030602030204" pitchFamily="34" charset="0"/>
                          <a:ea typeface="+mn-ea"/>
                          <a:cs typeface="Calibri" panose="020F0502020204030204" pitchFamily="34" charset="0"/>
                        </a:rPr>
                        <a:t>AWDPP consultation and resources are provided in a format that is accessible to each individual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2">
                              <a:lumMod val="50000"/>
                            </a:schemeClr>
                          </a:solidFill>
                          <a:effectLst/>
                          <a:uLnTx/>
                          <a:uFillTx/>
                          <a:latin typeface="Ubuntu" panose="020B0504030602030204" pitchFamily="34" charset="0"/>
                          <a:ea typeface="+mn-ea"/>
                          <a:cs typeface="Calibri" panose="020F0502020204030204" pitchFamily="34" charset="0"/>
                        </a:rPr>
                        <a:t>Individuals inform the AWDPP service if adaptations are required e.g. translation services, British Sign language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2">
                              <a:lumMod val="50000"/>
                            </a:schemeClr>
                          </a:solidFill>
                          <a:effectLst/>
                          <a:uLnTx/>
                          <a:uFillTx/>
                          <a:latin typeface="Ubuntu" panose="020B0504030602030204" pitchFamily="34" charset="0"/>
                          <a:ea typeface="+mn-ea"/>
                          <a:cs typeface="Calibri" panose="020F0502020204030204" pitchFamily="34" charset="0"/>
                        </a:rPr>
                        <a:t>Data needed</a:t>
                      </a:r>
                    </a:p>
                  </a:txBody>
                  <a:tcPr/>
                </a:tc>
                <a:extLst>
                  <a:ext uri="{0D108BD9-81ED-4DB2-BD59-A6C34878D82A}">
                    <a16:rowId xmlns:a16="http://schemas.microsoft.com/office/drawing/2014/main" val="1220972491"/>
                  </a:ext>
                </a:extLst>
              </a:tr>
            </a:tbl>
          </a:graphicData>
        </a:graphic>
      </p:graphicFrame>
      <p:sp>
        <p:nvSpPr>
          <p:cNvPr id="7" name="Text Placeholder 3">
            <a:extLst>
              <a:ext uri="{FF2B5EF4-FFF2-40B4-BE49-F238E27FC236}">
                <a16:creationId xmlns:a16="http://schemas.microsoft.com/office/drawing/2014/main" id="{27E6D056-159A-5F9F-D1A1-016C78543F92}"/>
              </a:ext>
            </a:extLst>
          </p:cNvPr>
          <p:cNvSpPr txBox="1">
            <a:spLocks/>
          </p:cNvSpPr>
          <p:nvPr/>
        </p:nvSpPr>
        <p:spPr bwMode="auto">
          <a:xfrm>
            <a:off x="348491" y="453455"/>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rPr>
              <a:t>5a. What do we know already regarding </a:t>
            </a:r>
            <a:r>
              <a:rPr kumimoji="0" lang="en-GB" sz="2800" b="1" i="0" u="none" strike="noStrike" kern="1200" cap="none" spc="0" normalizeH="0" baseline="0" noProof="0" dirty="0" err="1">
                <a:ln>
                  <a:noFill/>
                </a:ln>
                <a:solidFill>
                  <a:srgbClr val="324F82"/>
                </a:solidFill>
                <a:effectLst/>
                <a:uLnTx/>
                <a:uFillTx/>
                <a:latin typeface="Ubuntu" panose="020B0504030602030204" pitchFamily="34" charset="0"/>
                <a:ea typeface="Verdana" panose="020B0604030504040204" pitchFamily="34" charset="0"/>
              </a:rPr>
              <a:t>thes</a:t>
            </a:r>
            <a:r>
              <a:rPr lang="en-GB" dirty="0">
                <a:latin typeface="Ubuntu" panose="020B0504030602030204" pitchFamily="34" charset="0"/>
                <a:ea typeface="Verdana" panose="020B0604030504040204" pitchFamily="34" charset="0"/>
              </a:rPr>
              <a:t>e key behaviours?</a:t>
            </a:r>
            <a:endPar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endParaRPr>
          </a:p>
        </p:txBody>
      </p:sp>
      <p:sp>
        <p:nvSpPr>
          <p:cNvPr id="12" name="Content Placeholder 4">
            <a:extLst>
              <a:ext uri="{FF2B5EF4-FFF2-40B4-BE49-F238E27FC236}">
                <a16:creationId xmlns:a16="http://schemas.microsoft.com/office/drawing/2014/main" id="{24A08649-FFEB-1817-8C50-99809AA6B375}"/>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297431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19900" y="1000125"/>
            <a:ext cx="3819525" cy="1276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FFFFFF"/>
              </a:solidFill>
              <a:effectLst/>
              <a:uLnTx/>
              <a:uFillTx/>
              <a:latin typeface="Ubuntu" charset="0"/>
              <a:ea typeface="Ubuntu" charset="0"/>
              <a:cs typeface="Ubuntu" charset="0"/>
            </a:endParaRPr>
          </a:p>
        </p:txBody>
      </p:sp>
      <p:sp>
        <p:nvSpPr>
          <p:cNvPr id="5" name="Content Placeholder 4">
            <a:extLst>
              <a:ext uri="{FF2B5EF4-FFF2-40B4-BE49-F238E27FC236}">
                <a16:creationId xmlns:a16="http://schemas.microsoft.com/office/drawing/2014/main" id="{66E06783-5EA4-7AE8-4006-CA88951ED14D}"/>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
        <p:nvSpPr>
          <p:cNvPr id="2" name="Text Placeholder 3">
            <a:extLst>
              <a:ext uri="{FF2B5EF4-FFF2-40B4-BE49-F238E27FC236}">
                <a16:creationId xmlns:a16="http://schemas.microsoft.com/office/drawing/2014/main" id="{59730823-5335-F9B6-2FA1-77CED87889D1}"/>
              </a:ext>
            </a:extLst>
          </p:cNvPr>
          <p:cNvSpPr txBox="1">
            <a:spLocks/>
          </p:cNvSpPr>
          <p:nvPr/>
        </p:nvSpPr>
        <p:spPr bwMode="auto">
          <a:xfrm>
            <a:off x="348491" y="453455"/>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latin typeface="Ubuntu" panose="020B0504030602030204" pitchFamily="34" charset="0"/>
                <a:ea typeface="Verdana" panose="020B0604030504040204" pitchFamily="34" charset="0"/>
              </a:rPr>
              <a:t>6. What do we need to do to support these behaviours?</a:t>
            </a:r>
            <a:endPar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endParaRPr>
          </a:p>
        </p:txBody>
      </p:sp>
      <p:sp>
        <p:nvSpPr>
          <p:cNvPr id="7" name="Content Placeholder 4">
            <a:extLst>
              <a:ext uri="{FF2B5EF4-FFF2-40B4-BE49-F238E27FC236}">
                <a16:creationId xmlns:a16="http://schemas.microsoft.com/office/drawing/2014/main" id="{992FF0BA-9764-7D82-994F-A181D3321A8D}"/>
              </a:ext>
            </a:extLst>
          </p:cNvPr>
          <p:cNvSpPr txBox="1">
            <a:spLocks/>
          </p:cNvSpPr>
          <p:nvPr/>
        </p:nvSpPr>
        <p:spPr>
          <a:xfrm>
            <a:off x="675689" y="1201731"/>
            <a:ext cx="10760075" cy="273921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a:latin typeface="Ubuntu" panose="020B0504030602030204" pitchFamily="34" charset="0"/>
              </a:rPr>
              <a:t>Understand the equity of access and uptake, and gaps to this through monitoring and insight gathering</a:t>
            </a:r>
          </a:p>
          <a:p>
            <a:pPr marL="0" indent="0">
              <a:buFont typeface="Arial" panose="020B0604020202020204" pitchFamily="34" charset="0"/>
              <a:buNone/>
            </a:pPr>
            <a:endParaRPr lang="en-GB" sz="1600">
              <a:latin typeface="Ubuntu" panose="020B0504030602030204" pitchFamily="34" charset="0"/>
            </a:endParaRPr>
          </a:p>
          <a:p>
            <a:r>
              <a:rPr lang="en-GB" sz="1600">
                <a:latin typeface="Ubuntu" panose="020B0504030602030204" pitchFamily="34" charset="0"/>
              </a:rPr>
              <a:t>Take a ‘behaviourally informed’ approach to address those gaps</a:t>
            </a:r>
          </a:p>
          <a:p>
            <a:pPr marL="0" indent="0">
              <a:buFont typeface="Arial" panose="020B0604020202020204" pitchFamily="34" charset="0"/>
              <a:buNone/>
            </a:pPr>
            <a:endParaRPr lang="en-GB" sz="1600">
              <a:latin typeface="Ubuntu" panose="020B0504030602030204" pitchFamily="34" charset="0"/>
            </a:endParaRPr>
          </a:p>
          <a:p>
            <a:r>
              <a:rPr lang="en-GB" sz="1600">
                <a:latin typeface="Ubuntu" panose="020B0504030602030204" pitchFamily="34" charset="0"/>
              </a:rPr>
              <a:t>Evaluate the effectiveness of actions taken in improving equitable access and uptake</a:t>
            </a:r>
          </a:p>
          <a:p>
            <a:endParaRPr lang="en-GB"/>
          </a:p>
          <a:p>
            <a:endParaRPr lang="en-GB" dirty="0"/>
          </a:p>
        </p:txBody>
      </p:sp>
    </p:spTree>
    <p:extLst>
      <p:ext uri="{BB962C8B-B14F-4D97-AF65-F5344CB8AC3E}">
        <p14:creationId xmlns:p14="http://schemas.microsoft.com/office/powerpoint/2010/main" val="326916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19900" y="1000125"/>
            <a:ext cx="3819525" cy="1276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FFFFFF"/>
              </a:solidFill>
              <a:effectLst/>
              <a:uLnTx/>
              <a:uFillTx/>
              <a:latin typeface="Ubuntu" charset="0"/>
              <a:ea typeface="Ubuntu" charset="0"/>
              <a:cs typeface="Ubuntu" charset="0"/>
            </a:endParaRPr>
          </a:p>
        </p:txBody>
      </p:sp>
      <p:sp>
        <p:nvSpPr>
          <p:cNvPr id="4" name="TextBox 3"/>
          <p:cNvSpPr txBox="1"/>
          <p:nvPr/>
        </p:nvSpPr>
        <p:spPr>
          <a:xfrm>
            <a:off x="675689" y="1000125"/>
            <a:ext cx="10840622" cy="468333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accent1">
                    <a:lumMod val="75000"/>
                  </a:schemeClr>
                </a:solidFill>
                <a:latin typeface="Ubuntu" panose="020B0504030602030204" pitchFamily="34" charset="0"/>
                <a:ea typeface="Verdana" charset="0"/>
                <a:cs typeface="Calibri" panose="020F0502020204030204" pitchFamily="34" charset="0"/>
              </a:rPr>
              <a:t>I</a:t>
            </a:r>
            <a:r>
              <a:rPr kumimoji="0" lang="en-GB" sz="160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rPr>
              <a:t>t is important to monitor equitable access </a:t>
            </a:r>
            <a:r>
              <a:rPr lang="en-GB" sz="1600" dirty="0">
                <a:solidFill>
                  <a:schemeClr val="accent1">
                    <a:lumMod val="75000"/>
                  </a:schemeClr>
                </a:solidFill>
                <a:latin typeface="Ubuntu" panose="020B0504030602030204" pitchFamily="34" charset="0"/>
                <a:ea typeface="Verdana" charset="0"/>
                <a:cs typeface="Calibri" panose="020F0502020204030204" pitchFamily="34" charset="0"/>
              </a:rPr>
              <a:t>and </a:t>
            </a:r>
            <a:r>
              <a:rPr kumimoji="0" lang="en-GB" sz="160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rPr>
              <a:t>uptake to inform any quality improvement activities required</a:t>
            </a: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rPr>
              <a:t>As per the AWDPP protocol, a ‘minimum data set’ was agreed to enable relevant data to be collected to support appropriate monitoring and evaluation</a:t>
            </a: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rPr>
              <a:t>The completeness of the data collected underpins the ability to monitor equitable access and uptake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Ubuntu" charset="0"/>
                <a:cs typeface="Ubuntu" charset="0"/>
              </a:rPr>
              <a:t>Standard templates on the primary care Vision and EMIS systems are used for ease of data collection, recording and input, to facilitate good quality data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accent1">
                    <a:lumMod val="75000"/>
                  </a:schemeClr>
                </a:solidFill>
                <a:latin typeface="Ubuntu" panose="020B0504030602030204" pitchFamily="34" charset="0"/>
                <a:ea typeface="Verdana" charset="0"/>
                <a:cs typeface="Calibri" panose="020F0502020204030204" pitchFamily="34" charset="0"/>
              </a:rPr>
              <a:t>An extension to the diabetes audit plus module to capture AWDPP data has been developed. Plans to finalise this extension are awaiting confirmation. However, since the Audit + system is being withdrawn, there is uncertainty in the short term regarding the IT solution. Whilst alternative solutions are being explored, some data continues to be collated locally but this it is not possible to collect data in this way to adequately assess equity of access and uptake</a:t>
            </a:r>
            <a:endParaRPr kumimoji="0" lang="en-GB" sz="1600" b="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GB" sz="1600" b="0" i="0" u="none" strike="noStrike" kern="1200" cap="none" spc="0" normalizeH="0" baseline="0" noProof="0" dirty="0">
              <a:ln>
                <a:noFill/>
              </a:ln>
              <a:solidFill>
                <a:schemeClr val="accent1">
                  <a:lumMod val="75000"/>
                </a:schemeClr>
              </a:solidFill>
              <a:effectLst/>
              <a:uLnTx/>
              <a:uFillTx/>
              <a:latin typeface="Ubuntu" panose="020B0504030602030204" pitchFamily="34" charset="0"/>
              <a:ea typeface="Verdana"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4F82"/>
              </a:solidFill>
              <a:effectLst/>
              <a:uLnTx/>
              <a:uFillTx/>
              <a:latin typeface="Ubuntu" panose="020B0504030602030204" pitchFamily="34" charset="0"/>
              <a:ea typeface="Ubuntu" charset="0"/>
              <a:cs typeface="Ubuntu"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4F82"/>
              </a:solidFill>
              <a:effectLst/>
              <a:uLnTx/>
              <a:uFillTx/>
              <a:latin typeface="Ubuntu" charset="0"/>
              <a:ea typeface="Ubuntu" charset="0"/>
              <a:cs typeface="Ubuntu" charset="0"/>
            </a:endParaRPr>
          </a:p>
        </p:txBody>
      </p:sp>
      <p:sp>
        <p:nvSpPr>
          <p:cNvPr id="5" name="Content Placeholder 4">
            <a:extLst>
              <a:ext uri="{FF2B5EF4-FFF2-40B4-BE49-F238E27FC236}">
                <a16:creationId xmlns:a16="http://schemas.microsoft.com/office/drawing/2014/main" id="{66E06783-5EA4-7AE8-4006-CA88951ED14D}"/>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
        <p:nvSpPr>
          <p:cNvPr id="6" name="Text Placeholder 3">
            <a:extLst>
              <a:ext uri="{FF2B5EF4-FFF2-40B4-BE49-F238E27FC236}">
                <a16:creationId xmlns:a16="http://schemas.microsoft.com/office/drawing/2014/main" id="{70F8D8F8-FC1D-0A71-AD76-685874A3933F}"/>
              </a:ext>
            </a:extLst>
          </p:cNvPr>
          <p:cNvSpPr txBox="1">
            <a:spLocks/>
          </p:cNvSpPr>
          <p:nvPr/>
        </p:nvSpPr>
        <p:spPr bwMode="auto">
          <a:xfrm>
            <a:off x="348491" y="453455"/>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latin typeface="Ubuntu" panose="020B0504030602030204" pitchFamily="34" charset="0"/>
                <a:ea typeface="Verdana" panose="020B0604030504040204" pitchFamily="34" charset="0"/>
              </a:rPr>
              <a:t>6a. Monitoring equitable access and uptake for quality improvement</a:t>
            </a:r>
            <a:endPar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endParaRPr>
          </a:p>
        </p:txBody>
      </p:sp>
    </p:spTree>
    <p:extLst>
      <p:ext uri="{BB962C8B-B14F-4D97-AF65-F5344CB8AC3E}">
        <p14:creationId xmlns:p14="http://schemas.microsoft.com/office/powerpoint/2010/main" val="52850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75689" y="1000125"/>
            <a:ext cx="10926376" cy="4160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kern="1200" baseline="0">
                <a:solidFill>
                  <a:srgbClr val="324F82"/>
                </a:solidFill>
                <a:latin typeface="Verdana" charset="0"/>
                <a:ea typeface="Verdana" charset="0"/>
                <a:cs typeface="Verdana" charset="0"/>
              </a:defRPr>
            </a:lvl1pPr>
            <a:lvl2pPr marL="742950" indent="-285750" algn="l" defTabSz="914400" rtl="0" eaLnBrk="1" latinLnBrk="0" hangingPunct="1">
              <a:lnSpc>
                <a:spcPct val="90000"/>
              </a:lnSpc>
              <a:spcBef>
                <a:spcPts val="500"/>
              </a:spcBef>
              <a:buFont typeface="Courier New" charset="0"/>
              <a:buChar char="o"/>
              <a:defRPr sz="1800" b="0" i="0" kern="1200">
                <a:solidFill>
                  <a:srgbClr val="324F82"/>
                </a:solidFill>
                <a:latin typeface="Verdana" charset="0"/>
                <a:ea typeface="Verdana" charset="0"/>
                <a:cs typeface="Verdana" charset="0"/>
              </a:defRPr>
            </a:lvl2pPr>
            <a:lvl3pPr marL="1200150" indent="-285750" algn="l" defTabSz="914400" rtl="0" eaLnBrk="1" latinLnBrk="0" hangingPunct="1">
              <a:lnSpc>
                <a:spcPct val="90000"/>
              </a:lnSpc>
              <a:spcBef>
                <a:spcPts val="500"/>
              </a:spcBef>
              <a:buFont typeface="Arial" charset="0"/>
              <a:buChar char="•"/>
              <a:defRPr sz="1600" b="0" i="0" kern="1200">
                <a:solidFill>
                  <a:srgbClr val="324F82"/>
                </a:solidFill>
                <a:latin typeface="Verdana" charset="0"/>
                <a:ea typeface="Verdana" charset="0"/>
                <a:cs typeface="Verdana"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1"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Where inequitable uptake is identified</a:t>
            </a:r>
            <a:r>
              <a:rPr kumimoji="0" lang="en-GB" sz="16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 engagement work with relevant local stakeholders to identify barriers and co-produce solutions to improve equity should be undertaken, using an assets-based approach</a:t>
            </a: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16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endParaRP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1"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Equitable access and uptake of the AWDPP will be determined by the behaviours of both people eligible for the programme and members of staff involved in service delivery</a:t>
            </a:r>
            <a:r>
              <a:rPr kumimoji="0" lang="en-GB" sz="16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 Therefore, understanding what drives the behaviours of each of these groups is necessary, if behaviour change is desired</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endParaRPr kumimoji="0" lang="en-GB" sz="16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endParaRP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1"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Topic guides</a:t>
            </a:r>
            <a:r>
              <a:rPr kumimoji="0" lang="en-GB" sz="16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 </a:t>
            </a:r>
            <a:r>
              <a:rPr kumimoji="0" lang="en-GB" sz="1600" b="1"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to support engagement work with individuals, groups or communities and relevant staff groups, </a:t>
            </a:r>
            <a:r>
              <a:rPr kumimoji="0" lang="en-GB" sz="16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to gain insights into what drives their current behaviour, to identify facilitators and barriers to AWDPP access and uptake have been developed, informed by the COM-B model of behaviour change </a:t>
            </a:r>
            <a:r>
              <a:rPr kumimoji="0" lang="en-GB" sz="1600" b="0" i="0" u="none" strike="noStrike" kern="1200" cap="none" spc="0" normalizeH="0" baseline="0" noProof="0" dirty="0">
                <a:ln>
                  <a:noFill/>
                </a:ln>
                <a:solidFill>
                  <a:srgbClr val="1F4E79"/>
                </a:solidFill>
                <a:effectLst/>
                <a:uLnTx/>
                <a:uFillTx/>
                <a:latin typeface="Ubuntu"/>
                <a:ea typeface="Verdana" charset="0"/>
                <a:cs typeface="Calibri" panose="020F0502020204030204" pitchFamily="34" charset="0"/>
              </a:rPr>
              <a:t>(available on request)</a:t>
            </a:r>
          </a:p>
          <a:p>
            <a:pPr marL="0" indent="0">
              <a:buNone/>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	a. Topic guide for engagement work with people receiving the service </a:t>
            </a:r>
            <a:endParaRPr kumimoji="0" lang="en-GB" sz="1600" b="0" i="0" u="none" strike="noStrike" kern="1200" cap="none" spc="0" normalizeH="0" baseline="0" noProof="0" dirty="0">
              <a:ln>
                <a:noFill/>
              </a:ln>
              <a:solidFill>
                <a:srgbClr val="FF0000"/>
              </a:solidFill>
              <a:effectLst/>
              <a:uLnTx/>
              <a:uFillTx/>
              <a:latin typeface="Ubuntu"/>
              <a:ea typeface="Verdana"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rPr>
              <a:t>	b. Topic guide for engagement work with Health Care Professionals planning and delivering the AWDPP </a:t>
            </a:r>
            <a:endParaRPr kumimoji="0" lang="en-GB" sz="20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endParaRP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endParaRPr kumimoji="0" lang="en-GB" sz="2000" b="0" i="0" u="none" strike="noStrike" kern="1200" cap="none" spc="0" normalizeH="0" baseline="0" noProof="0" dirty="0">
              <a:ln>
                <a:noFill/>
              </a:ln>
              <a:solidFill>
                <a:srgbClr val="324F82"/>
              </a:solidFill>
              <a:effectLst/>
              <a:uLnTx/>
              <a:uFillTx/>
              <a:latin typeface="Ubuntu"/>
              <a:ea typeface="Verdana" charset="0"/>
              <a:cs typeface="Calibri" panose="020F0502020204030204" pitchFamily="34" charset="0"/>
            </a:endParaRPr>
          </a:p>
        </p:txBody>
      </p:sp>
      <p:sp>
        <p:nvSpPr>
          <p:cNvPr id="2" name="Content Placeholder 4">
            <a:extLst>
              <a:ext uri="{FF2B5EF4-FFF2-40B4-BE49-F238E27FC236}">
                <a16:creationId xmlns:a16="http://schemas.microsoft.com/office/drawing/2014/main" id="{7378172A-1963-700D-84F3-919BF6AF371B}"/>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
        <p:nvSpPr>
          <p:cNvPr id="3" name="Text Placeholder 3">
            <a:extLst>
              <a:ext uri="{FF2B5EF4-FFF2-40B4-BE49-F238E27FC236}">
                <a16:creationId xmlns:a16="http://schemas.microsoft.com/office/drawing/2014/main" id="{CB5D141D-65C1-B4AD-0E2E-51B49F3D38FB}"/>
              </a:ext>
            </a:extLst>
          </p:cNvPr>
          <p:cNvSpPr txBox="1">
            <a:spLocks/>
          </p:cNvSpPr>
          <p:nvPr/>
        </p:nvSpPr>
        <p:spPr bwMode="auto">
          <a:xfrm>
            <a:off x="348491" y="453455"/>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latin typeface="Ubuntu" panose="020B0504030602030204" pitchFamily="34" charset="0"/>
                <a:ea typeface="Verdana" panose="020B0604030504040204" pitchFamily="34" charset="0"/>
              </a:rPr>
              <a:t>6b. What action can be taken to improve equitable uptake?</a:t>
            </a:r>
            <a:endPar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endParaRPr>
          </a:p>
        </p:txBody>
      </p:sp>
    </p:spTree>
    <p:extLst>
      <p:ext uri="{BB962C8B-B14F-4D97-AF65-F5344CB8AC3E}">
        <p14:creationId xmlns:p14="http://schemas.microsoft.com/office/powerpoint/2010/main" val="81797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tails are in the caption following the image">
            <a:extLst>
              <a:ext uri="{FF2B5EF4-FFF2-40B4-BE49-F238E27FC236}">
                <a16:creationId xmlns:a16="http://schemas.microsoft.com/office/drawing/2014/main" id="{893B6F97-7D7B-4419-EEA8-A412FC320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837" y="2123768"/>
            <a:ext cx="5384385" cy="3269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5689" y="1000125"/>
            <a:ext cx="1081687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In 2022, focus groups and interviews were conducted with members of weight management services in deprived areas of North Wales and communities in Cardiff, to gain insights into the use of health services and the barriers and enablers to a programme such as the AWDPP. Barriers identified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060"/>
              </a:solidFill>
              <a:latin typeface="Ubuntu"/>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Ubuntu"/>
                <a:ea typeface="+mn-ea"/>
                <a:cs typeface="+mn-cs"/>
              </a:rPr>
              <a:t>Capability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2060"/>
                </a:solidFill>
                <a:latin typeface="Ubuntu"/>
              </a:rPr>
              <a:t>Lack of c</a:t>
            </a:r>
            <a:r>
              <a:rPr kumimoji="0" lang="en-GB" sz="1600" b="0" i="0" u="none" strike="noStrike" kern="1200" cap="none" spc="0" normalizeH="0" baseline="0" noProof="0" dirty="0" err="1">
                <a:ln>
                  <a:noFill/>
                </a:ln>
                <a:solidFill>
                  <a:srgbClr val="002060"/>
                </a:solidFill>
                <a:effectLst/>
                <a:uLnTx/>
                <a:uFillTx/>
                <a:latin typeface="Ubuntu"/>
                <a:ea typeface="+mn-ea"/>
                <a:cs typeface="+mn-cs"/>
              </a:rPr>
              <a:t>ulturally</a:t>
            </a:r>
            <a:r>
              <a:rPr kumimoji="0" lang="en-GB" sz="1600" b="0" i="0" u="none" strike="noStrike" kern="1200" cap="none" spc="0" normalizeH="0" baseline="0" noProof="0" dirty="0">
                <a:ln>
                  <a:noFill/>
                </a:ln>
                <a:solidFill>
                  <a:srgbClr val="002060"/>
                </a:solidFill>
                <a:effectLst/>
                <a:uLnTx/>
                <a:uFillTx/>
                <a:latin typeface="Ubuntu"/>
                <a:ea typeface="+mn-ea"/>
                <a:cs typeface="+mn-cs"/>
              </a:rPr>
              <a:t> appropriate advice regarding food preparation and physical activity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Language barriers</a:t>
            </a:r>
          </a:p>
          <a:p>
            <a:pPr marR="0" lvl="1"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2060"/>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Ubuntu"/>
                <a:ea typeface="+mn-ea"/>
                <a:cs typeface="+mn-cs"/>
              </a:rPr>
              <a:t>Opportunity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Social anxiety (meeting a new person)</a:t>
            </a:r>
          </a:p>
          <a:p>
            <a:pPr marR="0" lvl="1"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2060"/>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Ubuntu"/>
                <a:ea typeface="+mn-ea"/>
                <a:cs typeface="+mn-cs"/>
              </a:rPr>
              <a:t>Motivation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Time to access a simple blood test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Distance to access a blood test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Cost of getting to the appointment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Timing of the appointment (difficult to access in work time)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Caring responsibilities (difficulty to prioritise own health)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Lack of appropriate childcare availability</a:t>
            </a:r>
          </a:p>
        </p:txBody>
      </p:sp>
      <p:sp>
        <p:nvSpPr>
          <p:cNvPr id="6" name="Content Placeholder 4">
            <a:extLst>
              <a:ext uri="{FF2B5EF4-FFF2-40B4-BE49-F238E27FC236}">
                <a16:creationId xmlns:a16="http://schemas.microsoft.com/office/drawing/2014/main" id="{85742208-F02C-C1F9-29AC-C2E43144DB37}"/>
              </a:ext>
            </a:extLst>
          </p:cNvPr>
          <p:cNvSpPr txBox="1">
            <a:spLocks/>
          </p:cNvSpPr>
          <p:nvPr/>
        </p:nvSpPr>
        <p:spPr>
          <a:xfrm>
            <a:off x="479685" y="6280880"/>
            <a:ext cx="6430320" cy="166199"/>
          </a:xfrm>
          <a:prstGeom prst="rect">
            <a:avLst/>
          </a:prstGeom>
        </p:spPr>
        <p:txBody>
          <a:bodyPr lIns="0" tIns="0" rIns="0" bIns="0">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200" dirty="0"/>
              <a:t>AWDPP Equity Toolkit</a:t>
            </a:r>
            <a:endParaRPr lang="en-GB" dirty="0"/>
          </a:p>
        </p:txBody>
      </p:sp>
      <p:sp>
        <p:nvSpPr>
          <p:cNvPr id="11" name="Text Placeholder 3">
            <a:extLst>
              <a:ext uri="{FF2B5EF4-FFF2-40B4-BE49-F238E27FC236}">
                <a16:creationId xmlns:a16="http://schemas.microsoft.com/office/drawing/2014/main" id="{A7285A96-94AA-8D1B-C510-F8EC72472CFB}"/>
              </a:ext>
            </a:extLst>
          </p:cNvPr>
          <p:cNvSpPr txBox="1">
            <a:spLocks/>
          </p:cNvSpPr>
          <p:nvPr/>
        </p:nvSpPr>
        <p:spPr bwMode="auto">
          <a:xfrm>
            <a:off x="348491" y="453455"/>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latin typeface="Ubuntu" panose="020B0504030602030204" pitchFamily="34" charset="0"/>
                <a:ea typeface="Verdana" panose="020B0604030504040204" pitchFamily="34" charset="0"/>
              </a:rPr>
              <a:t>6c. Examples of barriers identified through local engagement</a:t>
            </a:r>
            <a:endPar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D282F37-4081-34C8-2D3E-C4899D6C3629}"/>
              </a:ext>
            </a:extLst>
          </p:cNvPr>
          <p:cNvSpPr txBox="1"/>
          <p:nvPr/>
        </p:nvSpPr>
        <p:spPr>
          <a:xfrm>
            <a:off x="6910005" y="5457765"/>
            <a:ext cx="5281995" cy="400110"/>
          </a:xfrm>
          <a:prstGeom prst="rect">
            <a:avLst/>
          </a:prstGeom>
          <a:noFill/>
        </p:spPr>
        <p:txBody>
          <a:bodyPr wrap="square" rtlCol="0">
            <a:spAutoFit/>
          </a:bodyPr>
          <a:lstStyle/>
          <a:p>
            <a:r>
              <a:rPr lang="en-GB" sz="1000" i="1" dirty="0">
                <a:solidFill>
                  <a:srgbClr val="1F4E79"/>
                </a:solidFill>
                <a:latin typeface="Calibri" panose="020F0502020204030204"/>
              </a:rPr>
              <a:t>Source</a:t>
            </a:r>
            <a:r>
              <a:rPr lang="en-GB" sz="1000" dirty="0">
                <a:solidFill>
                  <a:prstClr val="black"/>
                </a:solidFill>
                <a:latin typeface="Calibri" panose="020F0502020204030204"/>
              </a:rPr>
              <a:t>: </a:t>
            </a:r>
            <a:r>
              <a:rPr lang="en-GB" sz="1000" dirty="0">
                <a:hlinkClick r:id="rId4"/>
              </a:rPr>
              <a:t>The behaviour change wheel: A new method for characterising and designing behaviour change interventions | Implementation Science | Full Text</a:t>
            </a:r>
            <a:endParaRPr lang="en-GB" sz="1000" dirty="0">
              <a:solidFill>
                <a:prstClr val="black"/>
              </a:solidFill>
              <a:latin typeface="Calibri" panose="020F0502020204030204"/>
            </a:endParaRPr>
          </a:p>
        </p:txBody>
      </p:sp>
    </p:spTree>
    <p:extLst>
      <p:ext uri="{BB962C8B-B14F-4D97-AF65-F5344CB8AC3E}">
        <p14:creationId xmlns:p14="http://schemas.microsoft.com/office/powerpoint/2010/main" val="6145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E08348-B646-8A10-67BB-6D021C47519E}"/>
              </a:ext>
            </a:extLst>
          </p:cNvPr>
          <p:cNvSpPr txBox="1"/>
          <p:nvPr/>
        </p:nvSpPr>
        <p:spPr>
          <a:xfrm>
            <a:off x="675689" y="1000125"/>
            <a:ext cx="1084062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2060"/>
                </a:solidFill>
                <a:latin typeface="Ubuntu"/>
              </a:rPr>
              <a:t>Once barriers are identified, c</a:t>
            </a:r>
            <a:r>
              <a:rPr kumimoji="0" lang="en-GB" sz="1600" b="0" i="0" u="none" strike="noStrike" kern="1200" cap="none" spc="0" normalizeH="0" baseline="0" noProof="0" dirty="0" err="1">
                <a:ln>
                  <a:noFill/>
                </a:ln>
                <a:solidFill>
                  <a:srgbClr val="002060"/>
                </a:solidFill>
                <a:effectLst/>
                <a:uLnTx/>
                <a:uFillTx/>
                <a:latin typeface="Ubuntu"/>
                <a:ea typeface="+mn-ea"/>
                <a:cs typeface="+mn-cs"/>
              </a:rPr>
              <a:t>onsideration</a:t>
            </a:r>
            <a:r>
              <a:rPr lang="en-GB" sz="1600" dirty="0">
                <a:solidFill>
                  <a:srgbClr val="002060"/>
                </a:solidFill>
                <a:latin typeface="Ubuntu"/>
              </a:rPr>
              <a:t> is needed regarding</a:t>
            </a:r>
            <a:r>
              <a:rPr kumimoji="0" lang="en-GB" sz="1600" b="0" i="0" u="none" strike="noStrike" kern="1200" cap="none" spc="0" normalizeH="0" baseline="0" noProof="0" dirty="0">
                <a:ln>
                  <a:noFill/>
                </a:ln>
                <a:solidFill>
                  <a:srgbClr val="002060"/>
                </a:solidFill>
                <a:effectLst/>
                <a:uLnTx/>
                <a:uFillTx/>
                <a:latin typeface="Ubuntu"/>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060"/>
              </a:solidFill>
              <a:latin typeface="Ubuntu"/>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2060"/>
                </a:solidFill>
                <a:latin typeface="Ubuntu"/>
              </a:rPr>
              <a:t>Which part(s) of COM-B it relates to, recognising </a:t>
            </a:r>
            <a:r>
              <a:rPr kumimoji="0" lang="en-GB" sz="1600" b="0" i="0" u="none" strike="noStrike" kern="1200" cap="none" spc="0" normalizeH="0" baseline="0" noProof="0" dirty="0">
                <a:ln>
                  <a:noFill/>
                </a:ln>
                <a:solidFill>
                  <a:srgbClr val="002060"/>
                </a:solidFill>
                <a:effectLst/>
                <a:uLnTx/>
                <a:uFillTx/>
                <a:latin typeface="Ubuntu"/>
                <a:ea typeface="+mn-ea"/>
                <a:cs typeface="+mn-cs"/>
              </a:rPr>
              <a:t>solutions will depend on </a:t>
            </a:r>
            <a:r>
              <a:rPr lang="en-GB" sz="1600" dirty="0">
                <a:solidFill>
                  <a:srgbClr val="002060"/>
                </a:solidFill>
                <a:latin typeface="Ubuntu"/>
              </a:rPr>
              <a:t>whether</a:t>
            </a:r>
            <a:r>
              <a:rPr kumimoji="0" lang="en-GB" sz="1600" b="0" i="0" u="none" strike="noStrike" kern="1200" cap="none" spc="0" normalizeH="0" baseline="0" noProof="0" dirty="0">
                <a:ln>
                  <a:noFill/>
                </a:ln>
                <a:solidFill>
                  <a:srgbClr val="002060"/>
                </a:solidFill>
                <a:effectLst/>
                <a:uLnTx/>
                <a:uFillTx/>
                <a:latin typeface="Ubuntu"/>
                <a:ea typeface="+mn-ea"/>
                <a:cs typeface="+mn-cs"/>
              </a:rPr>
              <a:t> the barriers relate to capability, opportunity and/or motivation.  </a:t>
            </a:r>
          </a:p>
          <a:p>
            <a:pPr marL="742950" lvl="1" indent="-285750">
              <a:buFont typeface="Arial" panose="020B0604020202020204" pitchFamily="34" charset="0"/>
              <a:buChar char="•"/>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For example,</a:t>
            </a:r>
            <a:r>
              <a:rPr kumimoji="0" lang="en-GB" sz="1600" b="1" i="0" u="none" strike="noStrike" kern="1200" cap="none" spc="0" normalizeH="0" baseline="0" noProof="0" dirty="0">
                <a:ln>
                  <a:noFill/>
                </a:ln>
                <a:solidFill>
                  <a:srgbClr val="002060"/>
                </a:solidFill>
                <a:effectLst/>
                <a:uLnTx/>
                <a:uFillTx/>
                <a:latin typeface="Ubuntu"/>
                <a:ea typeface="+mn-ea"/>
                <a:cs typeface="+mn-cs"/>
              </a:rPr>
              <a:t> opportunity </a:t>
            </a:r>
            <a:r>
              <a:rPr kumimoji="0" lang="en-GB" sz="1600" b="0" i="0" u="none" strike="noStrike" kern="1200" cap="none" spc="0" normalizeH="0" baseline="0" noProof="0" dirty="0">
                <a:ln>
                  <a:noFill/>
                </a:ln>
                <a:solidFill>
                  <a:srgbClr val="002060"/>
                </a:solidFill>
                <a:effectLst/>
                <a:uLnTx/>
                <a:uFillTx/>
                <a:latin typeface="Ubuntu"/>
                <a:ea typeface="+mn-ea"/>
                <a:cs typeface="+mn-cs"/>
              </a:rPr>
              <a:t>refers to things like time, money and the environment. Therefore, if a common barrier relates to lack of transport required to attend an appointment, providing information on the health risks associated with diabetes </a:t>
            </a:r>
            <a:r>
              <a:rPr kumimoji="0" lang="en-GB" sz="1600" i="0" u="none" strike="noStrike" kern="1200" cap="none" spc="0" normalizeH="0" baseline="0" noProof="0" dirty="0">
                <a:ln>
                  <a:noFill/>
                </a:ln>
                <a:solidFill>
                  <a:srgbClr val="002060"/>
                </a:solidFill>
                <a:effectLst/>
                <a:uLnTx/>
                <a:uFillTx/>
                <a:latin typeface="Ubuntu"/>
                <a:ea typeface="+mn-ea"/>
                <a:cs typeface="+mn-cs"/>
              </a:rPr>
              <a:t>will not be an effective way of overcoming the barrier related to transport</a:t>
            </a: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rgbClr val="002060"/>
              </a:solidFill>
              <a:effectLst/>
              <a:uLnTx/>
              <a:uFillTx/>
              <a:latin typeface="Ubuntu"/>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2060"/>
                </a:solidFill>
                <a:latin typeface="Ubuntu"/>
              </a:rPr>
              <a:t>What type of things might help, e.g. changing a physical or social environment to support a change</a:t>
            </a:r>
          </a:p>
          <a:p>
            <a:pPr marR="0" lvl="0" algn="l" defTabSz="914400" rtl="0" eaLnBrk="1" fontAlgn="auto" latinLnBrk="0" hangingPunct="1">
              <a:lnSpc>
                <a:spcPct val="100000"/>
              </a:lnSpc>
              <a:spcBef>
                <a:spcPts val="0"/>
              </a:spcBef>
              <a:spcAft>
                <a:spcPts val="0"/>
              </a:spcAft>
              <a:buClrTx/>
              <a:buSzTx/>
              <a:tabLst/>
              <a:defRPr/>
            </a:pPr>
            <a:endParaRPr lang="en-GB" sz="1600" dirty="0">
              <a:solidFill>
                <a:srgbClr val="002060"/>
              </a:solidFill>
              <a:latin typeface="Ubuntu"/>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2060"/>
                </a:solidFill>
                <a:latin typeface="Ubuntu"/>
              </a:rPr>
              <a:t>What the change might look like. Ideally, solutions  will be c</a:t>
            </a:r>
            <a:r>
              <a:rPr kumimoji="0" lang="en-GB" sz="1600" b="0" i="0" u="none" strike="noStrike" kern="1200" cap="none" spc="0" normalizeH="0" baseline="0" noProof="0" dirty="0">
                <a:ln>
                  <a:noFill/>
                </a:ln>
                <a:solidFill>
                  <a:srgbClr val="002060"/>
                </a:solidFill>
                <a:effectLst/>
                <a:uLnTx/>
                <a:uFillTx/>
                <a:latin typeface="Ubuntu"/>
                <a:ea typeface="+mn-ea"/>
                <a:cs typeface="+mn-cs"/>
              </a:rPr>
              <a:t>o-produced with your target groups (people with lived experience). You could do this through focus groups, interviews or workshops</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2060"/>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Ubuntu"/>
                <a:ea typeface="+mn-ea"/>
                <a:cs typeface="+mn-cs"/>
              </a:rPr>
              <a:t>Examples of  identified barriers and possible solutions, are given in sections 7b and 7c</a:t>
            </a:r>
          </a:p>
        </p:txBody>
      </p:sp>
      <p:sp>
        <p:nvSpPr>
          <p:cNvPr id="3" name="Content Placeholder 4">
            <a:extLst>
              <a:ext uri="{FF2B5EF4-FFF2-40B4-BE49-F238E27FC236}">
                <a16:creationId xmlns:a16="http://schemas.microsoft.com/office/drawing/2014/main" id="{1D01493A-F53F-0DD7-718B-B473AA3E8BF6}"/>
              </a:ext>
            </a:extLst>
          </p:cNvPr>
          <p:cNvSpPr txBox="1">
            <a:spLocks/>
          </p:cNvSpPr>
          <p:nvPr/>
        </p:nvSpPr>
        <p:spPr>
          <a:xfrm>
            <a:off x="479685" y="6280880"/>
            <a:ext cx="6430320" cy="166199"/>
          </a:xfrm>
          <a:prstGeom prst="rect">
            <a:avLst/>
          </a:prstGeom>
        </p:spPr>
        <p:txBody>
          <a:bodyPr lIns="0" tIns="0" rIns="0" bIns="0">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200" dirty="0"/>
              <a:t>AWDPP Equity Toolkit</a:t>
            </a:r>
            <a:endParaRPr lang="en-GB" dirty="0"/>
          </a:p>
        </p:txBody>
      </p:sp>
      <p:sp>
        <p:nvSpPr>
          <p:cNvPr id="7" name="Text Placeholder 3">
            <a:extLst>
              <a:ext uri="{FF2B5EF4-FFF2-40B4-BE49-F238E27FC236}">
                <a16:creationId xmlns:a16="http://schemas.microsoft.com/office/drawing/2014/main" id="{546D5C3F-8DF0-10BC-272E-F6EB09A73E59}"/>
              </a:ext>
            </a:extLst>
          </p:cNvPr>
          <p:cNvSpPr txBox="1">
            <a:spLocks/>
          </p:cNvSpPr>
          <p:nvPr/>
        </p:nvSpPr>
        <p:spPr bwMode="auto">
          <a:xfrm>
            <a:off x="348491" y="453455"/>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rPr>
              <a:t>7. Ad</a:t>
            </a:r>
            <a:r>
              <a:rPr lang="en-GB" dirty="0">
                <a:latin typeface="Ubuntu" panose="020B0504030602030204" pitchFamily="34" charset="0"/>
                <a:ea typeface="Verdana" panose="020B0604030504040204" pitchFamily="34" charset="0"/>
              </a:rPr>
              <a:t>dressing barriers to access and uptake</a:t>
            </a:r>
            <a:endPar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endParaRPr>
          </a:p>
        </p:txBody>
      </p:sp>
    </p:spTree>
    <p:extLst>
      <p:ext uri="{BB962C8B-B14F-4D97-AF65-F5344CB8AC3E}">
        <p14:creationId xmlns:p14="http://schemas.microsoft.com/office/powerpoint/2010/main" val="282135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4"/>
            <p:extLst>
              <p:ext uri="{D42A27DB-BD31-4B8C-83A1-F6EECF244321}">
                <p14:modId xmlns:p14="http://schemas.microsoft.com/office/powerpoint/2010/main" val="1355469821"/>
              </p:ext>
            </p:extLst>
          </p:nvPr>
        </p:nvGraphicFramePr>
        <p:xfrm>
          <a:off x="494009" y="832625"/>
          <a:ext cx="11203982" cy="4840112"/>
        </p:xfrm>
        <a:graphic>
          <a:graphicData uri="http://schemas.openxmlformats.org/drawingml/2006/table">
            <a:tbl>
              <a:tblPr firstRow="1" bandRow="1">
                <a:tableStyleId>{5C22544A-7EE6-4342-B048-85BDC9FD1C3A}</a:tableStyleId>
              </a:tblPr>
              <a:tblGrid>
                <a:gridCol w="2850973">
                  <a:extLst>
                    <a:ext uri="{9D8B030D-6E8A-4147-A177-3AD203B41FA5}">
                      <a16:colId xmlns:a16="http://schemas.microsoft.com/office/drawing/2014/main" val="1892656057"/>
                    </a:ext>
                  </a:extLst>
                </a:gridCol>
                <a:gridCol w="4465935">
                  <a:extLst>
                    <a:ext uri="{9D8B030D-6E8A-4147-A177-3AD203B41FA5}">
                      <a16:colId xmlns:a16="http://schemas.microsoft.com/office/drawing/2014/main" val="489152545"/>
                    </a:ext>
                  </a:extLst>
                </a:gridCol>
                <a:gridCol w="3887074">
                  <a:extLst>
                    <a:ext uri="{9D8B030D-6E8A-4147-A177-3AD203B41FA5}">
                      <a16:colId xmlns:a16="http://schemas.microsoft.com/office/drawing/2014/main" val="2903376376"/>
                    </a:ext>
                  </a:extLst>
                </a:gridCol>
              </a:tblGrid>
              <a:tr h="545215">
                <a:tc>
                  <a:txBody>
                    <a:bodyPr/>
                    <a:lstStyle/>
                    <a:p>
                      <a:r>
                        <a:rPr lang="en-GB" sz="1600" dirty="0">
                          <a:solidFill>
                            <a:schemeClr val="bg1"/>
                          </a:solidFill>
                          <a:latin typeface="Ubuntu" panose="020B0504030602030204" pitchFamily="34" charset="0"/>
                        </a:rPr>
                        <a:t>Workforce delivering AWDPP </a:t>
                      </a:r>
                    </a:p>
                  </a:txBody>
                  <a:tcPr/>
                </a:tc>
                <a:tc>
                  <a:txBody>
                    <a:bodyPr/>
                    <a:lstStyle/>
                    <a:p>
                      <a:pPr>
                        <a:lnSpc>
                          <a:spcPct val="107000"/>
                        </a:lnSpc>
                        <a:spcAft>
                          <a:spcPts val="800"/>
                        </a:spcAft>
                      </a:pPr>
                      <a:r>
                        <a:rPr lang="en-GB" sz="1600" b="1" kern="100" dirty="0">
                          <a:effectLst/>
                          <a:latin typeface="Ubuntu" panose="020B0504030602030204" pitchFamily="34" charset="0"/>
                          <a:ea typeface="Calibri" panose="020F0502020204030204" pitchFamily="34" charset="0"/>
                          <a:cs typeface="Times New Roman" panose="02020603050405020304" pitchFamily="18" charset="0"/>
                        </a:rPr>
                        <a:t>Examples of local actions *</a:t>
                      </a:r>
                      <a:endParaRPr lang="en-GB" sz="1600" kern="100" dirty="0">
                        <a:effectLst/>
                        <a:latin typeface="Ubuntu" panose="020B05040306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kern="100" dirty="0">
                          <a:effectLst/>
                          <a:latin typeface="Ubuntu" panose="020B0504030602030204" pitchFamily="34" charset="0"/>
                          <a:ea typeface="Calibri" panose="020F0502020204030204" pitchFamily="34" charset="0"/>
                          <a:cs typeface="Times New Roman" panose="02020603050405020304" pitchFamily="18" charset="0"/>
                        </a:rPr>
                        <a:t>Examples of system-wide actions *</a:t>
                      </a:r>
                      <a:endParaRPr lang="en-GB" sz="1600" kern="100" dirty="0">
                        <a:effectLst/>
                        <a:latin typeface="Ubuntu" panose="020B05040306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8005505"/>
                  </a:ext>
                </a:extLst>
              </a:tr>
              <a:tr h="997709">
                <a:tc>
                  <a:txBody>
                    <a:bodyPr/>
                    <a:lstStyle/>
                    <a:p>
                      <a:r>
                        <a:rPr lang="en-GB" sz="1200" dirty="0">
                          <a:solidFill>
                            <a:srgbClr val="002060"/>
                          </a:solidFill>
                          <a:latin typeface="Ubuntu" panose="020B0504030602030204" pitchFamily="34" charset="0"/>
                        </a:rPr>
                        <a:t>GPs systematically order HbA1c in line with NICE Guidance (Including annual reviews)</a:t>
                      </a:r>
                    </a:p>
                  </a:txBody>
                  <a:tcPr/>
                </a:tc>
                <a:tc>
                  <a:txBody>
                    <a:bodyPr/>
                    <a:lstStyle/>
                    <a:p>
                      <a:pPr marL="171450" lvl="0" indent="-171450" algn="l">
                        <a:lnSpc>
                          <a:spcPct val="100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Gather insights to barriers to ordering HbA1C</a:t>
                      </a:r>
                    </a:p>
                    <a:p>
                      <a:pPr marL="171450" lvl="0" indent="-171450" algn="l">
                        <a:lnSpc>
                          <a:spcPct val="100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Address barriers   e.g.  capacity for phlebotomy, laboratory capacity, primary care capacity</a:t>
                      </a:r>
                    </a:p>
                    <a:p>
                      <a:pPr marL="171450" lvl="0" indent="-171450" algn="l">
                        <a:lnSpc>
                          <a:spcPct val="100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Communicate value of AWDPP to promote the service</a:t>
                      </a:r>
                    </a:p>
                  </a:txBody>
                  <a:tcPr marL="68580" marR="68580" marT="0" marB="0"/>
                </a:tc>
                <a:tc>
                  <a:txBody>
                    <a:bodyPr/>
                    <a:lstStyle/>
                    <a:p>
                      <a:pPr marL="171450" lvl="0" indent="-171450">
                        <a:lnSpc>
                          <a:spcPct val="100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Leverage contractual levers</a:t>
                      </a:r>
                    </a:p>
                    <a:p>
                      <a:pPr marL="171450" lvl="0" indent="-171450">
                        <a:lnSpc>
                          <a:spcPct val="100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Provide education and training regarding clinical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Emphasise importance of annual review of HbA1c  for those at increased risk of T2D</a:t>
                      </a:r>
                    </a:p>
                  </a:txBody>
                  <a:tcPr marL="68580" marR="68580" marT="0" marB="0"/>
                </a:tc>
                <a:extLst>
                  <a:ext uri="{0D108BD9-81ED-4DB2-BD59-A6C34878D82A}">
                    <a16:rowId xmlns:a16="http://schemas.microsoft.com/office/drawing/2014/main" val="1027304187"/>
                  </a:ext>
                </a:extLst>
              </a:tr>
              <a:tr h="924475">
                <a:tc>
                  <a:txBody>
                    <a:bodyPr/>
                    <a:lstStyle/>
                    <a:p>
                      <a:r>
                        <a:rPr lang="en-GB" sz="1200" dirty="0">
                          <a:solidFill>
                            <a:srgbClr val="002060"/>
                          </a:solidFill>
                          <a:latin typeface="Ubuntu" panose="020B0504030602030204" pitchFamily="34" charset="0"/>
                        </a:rPr>
                        <a:t>All peopl</a:t>
                      </a:r>
                      <a:r>
                        <a:rPr lang="en-GB" sz="1200" baseline="0" dirty="0">
                          <a:solidFill>
                            <a:srgbClr val="002060"/>
                          </a:solidFill>
                          <a:latin typeface="Ubuntu" panose="020B0504030602030204" pitchFamily="34" charset="0"/>
                        </a:rPr>
                        <a:t>e eligible for the AWDPP are systematically invited as per AWDPP protocol</a:t>
                      </a:r>
                      <a:endParaRPr lang="en-GB" sz="1200" dirty="0">
                        <a:solidFill>
                          <a:srgbClr val="002060"/>
                        </a:solidFill>
                        <a:latin typeface="Ubuntu" panose="020B0504030602030204" pitchFamily="34" charset="0"/>
                      </a:endParaRPr>
                    </a:p>
                  </a:txBody>
                  <a:tcPr/>
                </a:tc>
                <a:tc>
                  <a:txBody>
                    <a:bodyPr/>
                    <a:lstStyle/>
                    <a:p>
                      <a:pPr marL="171450" lvl="0" indent="-171450">
                        <a:lnSpc>
                          <a:spcPct val="100000"/>
                        </a:lnSpc>
                        <a:spcAft>
                          <a:spcPts val="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Gather insights regarding barriers to systematically inviting all eligible people</a:t>
                      </a:r>
                    </a:p>
                    <a:p>
                      <a:pPr marL="171450" lvl="0" indent="-171450">
                        <a:lnSpc>
                          <a:spcPct val="100000"/>
                        </a:lnSpc>
                        <a:spcAft>
                          <a:spcPts val="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Assign clear roles and responsibilities in relation to the tasks involved e.g. reviewing test results, inviting individuals, monitoring their responses </a:t>
                      </a:r>
                    </a:p>
                  </a:txBody>
                  <a:tcPr marL="68580" marR="68580" marT="0" marB="0"/>
                </a:tc>
                <a:tc>
                  <a:txBody>
                    <a:bodyPr/>
                    <a:lstStyle/>
                    <a:p>
                      <a:pPr marL="171450" lvl="0" indent="-171450">
                        <a:lnSpc>
                          <a:spcPct val="100000"/>
                        </a:lnSpc>
                        <a:spcAft>
                          <a:spcPts val="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Implement changes to systematically flag for action, HbA1c results of 42-47 mol/mol</a:t>
                      </a:r>
                    </a:p>
                    <a:p>
                      <a:pPr marL="171450" lvl="0" indent="-171450">
                        <a:lnSpc>
                          <a:spcPct val="100000"/>
                        </a:lnSpc>
                        <a:spcAft>
                          <a:spcPts val="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Advocate for timely access to data management systems (EMIS/VISION) in GP practices </a:t>
                      </a:r>
                    </a:p>
                    <a:p>
                      <a:pPr marL="171450" lvl="0" indent="-171450">
                        <a:lnSpc>
                          <a:spcPct val="100000"/>
                        </a:lnSpc>
                        <a:spcAft>
                          <a:spcPts val="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Offer  in person, virtual or telephone appointments</a:t>
                      </a:r>
                    </a:p>
                  </a:txBody>
                  <a:tcPr marL="68580" marR="68580" marT="0" marB="0"/>
                </a:tc>
                <a:extLst>
                  <a:ext uri="{0D108BD9-81ED-4DB2-BD59-A6C34878D82A}">
                    <a16:rowId xmlns:a16="http://schemas.microsoft.com/office/drawing/2014/main" val="3232677837"/>
                  </a:ext>
                </a:extLst>
              </a:tr>
              <a:tr h="751054">
                <a:tc>
                  <a:txBody>
                    <a:bodyPr/>
                    <a:lstStyle/>
                    <a:p>
                      <a:r>
                        <a:rPr lang="en-GB" sz="1200" dirty="0">
                          <a:solidFill>
                            <a:srgbClr val="002060"/>
                          </a:solidFill>
                          <a:latin typeface="Ubuntu" panose="020B0504030602030204" pitchFamily="34" charset="0"/>
                        </a:rPr>
                        <a:t>HCSW adheres to the intervention protocol </a:t>
                      </a:r>
                    </a:p>
                  </a:txBody>
                  <a:tcPr/>
                </a:tc>
                <a:tc>
                  <a:txBody>
                    <a:bodyPr/>
                    <a:lstStyle/>
                    <a:p>
                      <a:pPr marL="171450" lvl="0" indent="-171450">
                        <a:lnSpc>
                          <a:spcPct val="100000"/>
                        </a:lnSpc>
                        <a:spcAft>
                          <a:spcPts val="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Quality assurance processes in place to check behaviour change techniques in protocol are included in delivery</a:t>
                      </a:r>
                    </a:p>
                    <a:p>
                      <a:pPr marL="171450" lvl="0" indent="-171450">
                        <a:lnSpc>
                          <a:spcPct val="100000"/>
                        </a:lnSpc>
                        <a:spcAft>
                          <a:spcPts val="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Support staff to provide culturally appropriate advice to different groups</a:t>
                      </a:r>
                    </a:p>
                  </a:txBody>
                  <a:tcPr marL="68580" marR="68580" marT="0" marB="0"/>
                </a:tc>
                <a:tc>
                  <a:txBody>
                    <a:bodyPr/>
                    <a:lstStyle/>
                    <a:p>
                      <a:pPr marL="171450" lvl="0" indent="-171450">
                        <a:lnSpc>
                          <a:spcPct val="107000"/>
                        </a:lnSpc>
                        <a:spcAft>
                          <a:spcPts val="80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Fidelity to the protocol to be considered in future evaluation</a:t>
                      </a:r>
                    </a:p>
                  </a:txBody>
                  <a:tcPr marL="68580" marR="68580" marT="0" marB="0"/>
                </a:tc>
                <a:extLst>
                  <a:ext uri="{0D108BD9-81ED-4DB2-BD59-A6C34878D82A}">
                    <a16:rowId xmlns:a16="http://schemas.microsoft.com/office/drawing/2014/main" val="3148837772"/>
                  </a:ext>
                </a:extLst>
              </a:tr>
              <a:tr h="717389">
                <a:tc>
                  <a:txBody>
                    <a:bodyPr/>
                    <a:lstStyle/>
                    <a:p>
                      <a:r>
                        <a:rPr lang="en-GB" sz="1200" dirty="0">
                          <a:solidFill>
                            <a:srgbClr val="002060"/>
                          </a:solidFill>
                          <a:latin typeface="Ubuntu" panose="020B0504030602030204" pitchFamily="34" charset="0"/>
                        </a:rPr>
                        <a:t>Minimum data set (MDS) input is complete and enables systematic monitoring and evaluation</a:t>
                      </a:r>
                    </a:p>
                    <a:p>
                      <a:endParaRPr lang="en-GB" sz="1200" dirty="0">
                        <a:solidFill>
                          <a:srgbClr val="002060"/>
                        </a:solidFill>
                        <a:latin typeface="Ubuntu" panose="020B0504030602030204" pitchFamily="34" charset="0"/>
                      </a:endParaRPr>
                    </a:p>
                  </a:txBody>
                  <a:tcPr/>
                </a:tc>
                <a:tc>
                  <a:txBody>
                    <a:bodyPr/>
                    <a:lstStyle/>
                    <a:p>
                      <a:pPr marL="171450" lvl="0" indent="-171450">
                        <a:lnSpc>
                          <a:spcPct val="100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Gather insights regarding barriers to completing the full MDS</a:t>
                      </a:r>
                    </a:p>
                    <a:p>
                      <a:pPr marL="171450" lvl="0" indent="-171450">
                        <a:lnSpc>
                          <a:spcPct val="100000"/>
                        </a:lnSpc>
                        <a:spcAft>
                          <a:spcPts val="80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Address any physical barriers e.g. lack of weighing scales</a:t>
                      </a:r>
                    </a:p>
                  </a:txBody>
                  <a:tcPr marL="68580" marR="68580" marT="0" marB="0"/>
                </a:tc>
                <a:tc>
                  <a:txBody>
                    <a:bodyPr/>
                    <a:lstStyle/>
                    <a:p>
                      <a:pPr marL="171450" lvl="0" indent="-171450">
                        <a:lnSpc>
                          <a:spcPct val="100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Provide data templates on clinical systems to simplify data recording</a:t>
                      </a:r>
                    </a:p>
                    <a:p>
                      <a:pPr marL="171450" lvl="0" indent="-171450">
                        <a:lnSpc>
                          <a:spcPct val="100000"/>
                        </a:lnSpc>
                        <a:spcAft>
                          <a:spcPts val="800"/>
                        </a:spcAft>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Provide training e.g. ‘how’ to ask relevant questions regarding protected characteristic</a:t>
                      </a:r>
                    </a:p>
                  </a:txBody>
                  <a:tcPr marL="68580" marR="68580" marT="0" marB="0"/>
                </a:tc>
                <a:extLst>
                  <a:ext uri="{0D108BD9-81ED-4DB2-BD59-A6C34878D82A}">
                    <a16:rowId xmlns:a16="http://schemas.microsoft.com/office/drawing/2014/main" val="3655376191"/>
                  </a:ext>
                </a:extLst>
              </a:tr>
              <a:tr h="526551">
                <a:tc>
                  <a:txBody>
                    <a:bodyPr/>
                    <a:lstStyle/>
                    <a:p>
                      <a:r>
                        <a:rPr lang="en-GB" sz="1200" dirty="0">
                          <a:solidFill>
                            <a:srgbClr val="002060"/>
                          </a:solidFill>
                          <a:latin typeface="Ubuntu" panose="020B0504030602030204" pitchFamily="34" charset="0"/>
                        </a:rPr>
                        <a:t>The AWDPP workforce is planned and resourced to meet  demand </a:t>
                      </a:r>
                    </a:p>
                  </a:txBody>
                  <a:tcPr/>
                </a:tc>
                <a:tc>
                  <a:txBody>
                    <a:bodyPr/>
                    <a:lstStyle/>
                    <a:p>
                      <a:pPr marL="171450" lvl="0" indent="-171450">
                        <a:lnSpc>
                          <a:spcPct val="107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Active workforce /succession planning &amp; career progression</a:t>
                      </a:r>
                    </a:p>
                    <a:p>
                      <a:pPr marL="171450" lvl="0" indent="-171450">
                        <a:lnSpc>
                          <a:spcPct val="107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Improved efficiency of processes</a:t>
                      </a:r>
                    </a:p>
                    <a:p>
                      <a:pPr marL="171450" lvl="0" indent="-171450">
                        <a:lnSpc>
                          <a:spcPct val="107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Upskilling of staff to maximise the roles they can undertake within their level of competency</a:t>
                      </a:r>
                    </a:p>
                  </a:txBody>
                  <a:tcPr marL="68580" marR="68580" marT="0" marB="0"/>
                </a:tc>
                <a:tc>
                  <a:txBody>
                    <a:bodyPr/>
                    <a:lstStyle/>
                    <a:p>
                      <a:pPr marL="171450" lvl="0" indent="-171450">
                        <a:lnSpc>
                          <a:spcPct val="107000"/>
                        </a:lnSpc>
                        <a:buFont typeface="Arial" panose="020B0604020202020204" pitchFamily="34" charset="0"/>
                        <a:buChar cha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Sustainable, adequate funding for AWDPP posts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Roll out of the AWDPP to all Primary Care Clusters in Wales</a:t>
                      </a:r>
                    </a:p>
                  </a:txBody>
                  <a:tcPr marL="68580" marR="68580" marT="0" marB="0"/>
                </a:tc>
                <a:extLst>
                  <a:ext uri="{0D108BD9-81ED-4DB2-BD59-A6C34878D82A}">
                    <a16:rowId xmlns:a16="http://schemas.microsoft.com/office/drawing/2014/main" val="3786845239"/>
                  </a:ext>
                </a:extLst>
              </a:tr>
            </a:tbl>
          </a:graphicData>
        </a:graphic>
      </p:graphicFrame>
      <p:sp>
        <p:nvSpPr>
          <p:cNvPr id="4" name="Text Placeholder 3"/>
          <p:cNvSpPr>
            <a:spLocks noGrp="1"/>
          </p:cNvSpPr>
          <p:nvPr>
            <p:ph type="body" sz="quarter" idx="15"/>
          </p:nvPr>
        </p:nvSpPr>
        <p:spPr>
          <a:xfrm>
            <a:off x="715963" y="355491"/>
            <a:ext cx="10760075" cy="393542"/>
          </a:xfrm>
        </p:spPr>
        <p:txBody>
          <a:bodyPr/>
          <a:lstStyle/>
          <a:p>
            <a:r>
              <a:rPr lang="en-GB" dirty="0">
                <a:latin typeface="Verdana" panose="020B0604030504040204" pitchFamily="34" charset="0"/>
                <a:ea typeface="Verdana" panose="020B0604030504040204" pitchFamily="34" charset="0"/>
              </a:rPr>
              <a:t>7a. Examples of action to achieve key behaviours</a:t>
            </a:r>
          </a:p>
        </p:txBody>
      </p:sp>
      <p:sp>
        <p:nvSpPr>
          <p:cNvPr id="3" name="TextBox 2">
            <a:extLst>
              <a:ext uri="{FF2B5EF4-FFF2-40B4-BE49-F238E27FC236}">
                <a16:creationId xmlns:a16="http://schemas.microsoft.com/office/drawing/2014/main" id="{8DB0FFCB-B3B3-428A-5920-F4AC39E18D5A}"/>
              </a:ext>
            </a:extLst>
          </p:cNvPr>
          <p:cNvSpPr txBox="1"/>
          <p:nvPr/>
        </p:nvSpPr>
        <p:spPr>
          <a:xfrm>
            <a:off x="595618" y="5691507"/>
            <a:ext cx="1968514" cy="276999"/>
          </a:xfrm>
          <a:prstGeom prst="rect">
            <a:avLst/>
          </a:prstGeom>
          <a:noFill/>
        </p:spPr>
        <p:txBody>
          <a:bodyPr wrap="square" rtlCol="0">
            <a:spAutoFit/>
          </a:bodyPr>
          <a:lstStyle/>
          <a:p>
            <a:r>
              <a:rPr lang="en-GB" sz="1200" dirty="0">
                <a:solidFill>
                  <a:schemeClr val="tx2">
                    <a:lumMod val="75000"/>
                  </a:schemeClr>
                </a:solidFill>
                <a:latin typeface="Ubuntu" charset="0"/>
                <a:ea typeface="Ubuntu" charset="0"/>
                <a:cs typeface="Ubuntu" charset="0"/>
              </a:rPr>
              <a:t>*</a:t>
            </a:r>
            <a:r>
              <a:rPr lang="en-GB" sz="1050" dirty="0">
                <a:solidFill>
                  <a:schemeClr val="tx2">
                    <a:lumMod val="75000"/>
                  </a:schemeClr>
                </a:solidFill>
                <a:latin typeface="Ubuntu" charset="0"/>
                <a:ea typeface="Ubuntu" charset="0"/>
                <a:cs typeface="Ubuntu" charset="0"/>
              </a:rPr>
              <a:t>This is not exhaustive list</a:t>
            </a:r>
            <a:endParaRPr lang="en-GB" sz="1050" b="0" i="0" dirty="0">
              <a:solidFill>
                <a:schemeClr val="tx2">
                  <a:lumMod val="75000"/>
                </a:schemeClr>
              </a:solidFill>
              <a:latin typeface="Ubuntu" charset="0"/>
              <a:ea typeface="Ubuntu" charset="0"/>
              <a:cs typeface="Ubuntu" charset="0"/>
            </a:endParaRPr>
          </a:p>
        </p:txBody>
      </p:sp>
      <p:sp>
        <p:nvSpPr>
          <p:cNvPr id="8" name="Content Placeholder 4">
            <a:extLst>
              <a:ext uri="{FF2B5EF4-FFF2-40B4-BE49-F238E27FC236}">
                <a16:creationId xmlns:a16="http://schemas.microsoft.com/office/drawing/2014/main" id="{007E5312-2BE8-D230-5830-F86655B6F325}"/>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292495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4"/>
            <p:extLst>
              <p:ext uri="{D42A27DB-BD31-4B8C-83A1-F6EECF244321}">
                <p14:modId xmlns:p14="http://schemas.microsoft.com/office/powerpoint/2010/main" val="3937554901"/>
              </p:ext>
            </p:extLst>
          </p:nvPr>
        </p:nvGraphicFramePr>
        <p:xfrm>
          <a:off x="646215" y="816713"/>
          <a:ext cx="10899570" cy="4807114"/>
        </p:xfrm>
        <a:graphic>
          <a:graphicData uri="http://schemas.openxmlformats.org/drawingml/2006/table">
            <a:tbl>
              <a:tblPr firstRow="1" bandRow="1">
                <a:tableStyleId>{5C22544A-7EE6-4342-B048-85BDC9FD1C3A}</a:tableStyleId>
              </a:tblPr>
              <a:tblGrid>
                <a:gridCol w="2787515">
                  <a:extLst>
                    <a:ext uri="{9D8B030D-6E8A-4147-A177-3AD203B41FA5}">
                      <a16:colId xmlns:a16="http://schemas.microsoft.com/office/drawing/2014/main" val="1892656057"/>
                    </a:ext>
                  </a:extLst>
                </a:gridCol>
                <a:gridCol w="4337109">
                  <a:extLst>
                    <a:ext uri="{9D8B030D-6E8A-4147-A177-3AD203B41FA5}">
                      <a16:colId xmlns:a16="http://schemas.microsoft.com/office/drawing/2014/main" val="489152545"/>
                    </a:ext>
                  </a:extLst>
                </a:gridCol>
                <a:gridCol w="3774946">
                  <a:extLst>
                    <a:ext uri="{9D8B030D-6E8A-4147-A177-3AD203B41FA5}">
                      <a16:colId xmlns:a16="http://schemas.microsoft.com/office/drawing/2014/main" val="2903376376"/>
                    </a:ext>
                  </a:extLst>
                </a:gridCol>
              </a:tblGrid>
              <a:tr h="520068">
                <a:tc>
                  <a:txBody>
                    <a:bodyPr/>
                    <a:lstStyle/>
                    <a:p>
                      <a:r>
                        <a:rPr lang="en-GB" sz="1600" dirty="0">
                          <a:solidFill>
                            <a:schemeClr val="bg1"/>
                          </a:solidFill>
                          <a:latin typeface="Ubuntu" panose="020B0504030602030204" pitchFamily="34" charset="0"/>
                        </a:rPr>
                        <a:t>People using the AWDPP </a:t>
                      </a:r>
                    </a:p>
                  </a:txBody>
                  <a:tcPr/>
                </a:tc>
                <a:tc>
                  <a:txBody>
                    <a:bodyPr/>
                    <a:lstStyle/>
                    <a:p>
                      <a:pPr>
                        <a:lnSpc>
                          <a:spcPct val="107000"/>
                        </a:lnSpc>
                        <a:spcAft>
                          <a:spcPts val="800"/>
                        </a:spcAft>
                      </a:pPr>
                      <a:r>
                        <a:rPr lang="en-GB" sz="1600" b="1" kern="100" dirty="0">
                          <a:effectLst/>
                          <a:latin typeface="Ubuntu" panose="020B0504030602030204" pitchFamily="34" charset="0"/>
                          <a:ea typeface="Calibri" panose="020F0502020204030204" pitchFamily="34" charset="0"/>
                          <a:cs typeface="Times New Roman" panose="02020603050405020304" pitchFamily="18" charset="0"/>
                        </a:rPr>
                        <a:t>Examples</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kern="100" dirty="0">
                          <a:effectLst/>
                          <a:latin typeface="Ubuntu" panose="020B0504030602030204" pitchFamily="34" charset="0"/>
                          <a:ea typeface="Calibri" panose="020F0502020204030204" pitchFamily="34" charset="0"/>
                          <a:cs typeface="Times New Roman" panose="02020603050405020304" pitchFamily="18" charset="0"/>
                        </a:rPr>
                        <a:t>of local actions *</a:t>
                      </a:r>
                      <a:endParaRPr lang="en-GB" sz="1600" kern="100" dirty="0">
                        <a:effectLst/>
                        <a:latin typeface="Ubuntu" panose="020B05040306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kern="100" dirty="0">
                          <a:effectLst/>
                          <a:latin typeface="Ubuntu" panose="020B0504030602030204" pitchFamily="34" charset="0"/>
                          <a:ea typeface="Calibri" panose="020F0502020204030204" pitchFamily="34" charset="0"/>
                          <a:cs typeface="Times New Roman" panose="02020603050405020304" pitchFamily="18" charset="0"/>
                        </a:rPr>
                        <a:t>Examples of systems actions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8005505"/>
                  </a:ext>
                </a:extLst>
              </a:tr>
              <a:tr h="766457">
                <a:tc>
                  <a:txBody>
                    <a:bodyPr/>
                    <a:lstStyle/>
                    <a:p>
                      <a:pPr marL="171450" indent="-171450">
                        <a:buFont typeface="Arial" panose="020B0604020202020204" pitchFamily="34" charset="0"/>
                        <a:buChar char="•"/>
                      </a:pPr>
                      <a:r>
                        <a:rPr lang="en-GB" sz="1100" dirty="0">
                          <a:solidFill>
                            <a:srgbClr val="002060"/>
                          </a:solidFill>
                          <a:latin typeface="Ubuntu" panose="020B0504030602030204" pitchFamily="34" charset="0"/>
                        </a:rPr>
                        <a:t>Eligible</a:t>
                      </a:r>
                      <a:r>
                        <a:rPr lang="en-GB" sz="1100" baseline="0" dirty="0">
                          <a:solidFill>
                            <a:srgbClr val="002060"/>
                          </a:solidFill>
                          <a:latin typeface="Ubuntu" panose="020B0504030602030204" pitchFamily="34" charset="0"/>
                        </a:rPr>
                        <a:t> individuals attend to get HbA1c blood test, including annual review, if invited</a:t>
                      </a:r>
                      <a:endParaRPr lang="en-GB" sz="1100" dirty="0">
                        <a:solidFill>
                          <a:srgbClr val="002060"/>
                        </a:solidFill>
                        <a:latin typeface="Ubuntu" panose="020B0504030602030204" pitchFamily="34" charset="0"/>
                      </a:endParaRPr>
                    </a:p>
                  </a:txBody>
                  <a:tcPr/>
                </a:tc>
                <a:tc>
                  <a:txBody>
                    <a:bodyPr/>
                    <a:lstStyle/>
                    <a:p>
                      <a:pPr marL="171450" lvl="0" indent="-171450" algn="l">
                        <a:lnSpc>
                          <a:spcPct val="100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Offer phlebotomy appointments at accessible venues, across a range of times </a:t>
                      </a:r>
                    </a:p>
                    <a:p>
                      <a:pPr marL="171450" lvl="0" indent="-171450" algn="l">
                        <a:lnSpc>
                          <a:spcPct val="100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Be clear regarding the purpose of the blood test and  its importance</a:t>
                      </a:r>
                    </a:p>
                  </a:txBody>
                  <a:tcPr marL="68580" marR="68580" marT="0" marB="0"/>
                </a:tc>
                <a:tc>
                  <a:txBody>
                    <a:bodyPr/>
                    <a:lstStyle/>
                    <a:p>
                      <a:pPr marL="171450" lvl="0" indent="-171450">
                        <a:lnSpc>
                          <a:spcPct val="107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Visibility of Diabetes UK ‘Know Your Risk’ campaign and tool to public</a:t>
                      </a:r>
                    </a:p>
                  </a:txBody>
                  <a:tcPr marL="68580" marR="68580" marT="0" marB="0"/>
                </a:tc>
                <a:extLst>
                  <a:ext uri="{0D108BD9-81ED-4DB2-BD59-A6C34878D82A}">
                    <a16:rowId xmlns:a16="http://schemas.microsoft.com/office/drawing/2014/main" val="1027304187"/>
                  </a:ext>
                </a:extLst>
              </a:tr>
              <a:tr h="587012">
                <a:tc>
                  <a:txBody>
                    <a:bodyPr/>
                    <a:lstStyle/>
                    <a:p>
                      <a:pPr marL="171450" indent="-171450">
                        <a:buFont typeface="Arial" panose="020B0604020202020204" pitchFamily="34" charset="0"/>
                        <a:buChar char="•"/>
                      </a:pPr>
                      <a:r>
                        <a:rPr lang="en-GB" sz="1100" dirty="0">
                          <a:solidFill>
                            <a:srgbClr val="002060"/>
                          </a:solidFill>
                          <a:latin typeface="Ubuntu" panose="020B0504030602030204" pitchFamily="34" charset="0"/>
                        </a:rPr>
                        <a:t>Eligible individuals accept the invitation for</a:t>
                      </a:r>
                      <a:r>
                        <a:rPr lang="en-GB" sz="1100" baseline="0" dirty="0">
                          <a:solidFill>
                            <a:srgbClr val="002060"/>
                          </a:solidFill>
                          <a:latin typeface="Ubuntu" panose="020B0504030602030204" pitchFamily="34" charset="0"/>
                        </a:rPr>
                        <a:t> AWDPP and make an appointment</a:t>
                      </a:r>
                      <a:endParaRPr lang="en-GB" sz="1100" dirty="0">
                        <a:solidFill>
                          <a:srgbClr val="002060"/>
                        </a:solidFill>
                        <a:latin typeface="Ubuntu" panose="020B0504030602030204" pitchFamily="34" charset="0"/>
                      </a:endParaRPr>
                    </a:p>
                  </a:txBody>
                  <a:tcPr/>
                </a:tc>
                <a:tc>
                  <a:txBody>
                    <a:bodyPr/>
                    <a:lstStyle/>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Provide easy and quick means to book appointments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Make it easy for people to reschedule AWDPP appointment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Identify convenient (and inconvenient) times and venues for easy access, including offering clinics in community venues</a:t>
                      </a:r>
                    </a:p>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Appointments out of usual hours for those in full time work</a:t>
                      </a:r>
                    </a:p>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Child/ baby friendly facilities for those with young children</a:t>
                      </a:r>
                    </a:p>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Contact non-responders, considering different communication method to invite</a:t>
                      </a:r>
                    </a:p>
                  </a:txBody>
                  <a:tcPr marL="68580" marR="68580" marT="0" marB="0"/>
                </a:tc>
                <a:tc>
                  <a:txBody>
                    <a:bodyPr/>
                    <a:lstStyle/>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Provide behaviourally informed templates for AWDPP invitation letters, considering need for easy read/ alternative languages</a:t>
                      </a:r>
                    </a:p>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Consider SMS/ other methods to letters for invitations </a:t>
                      </a:r>
                    </a:p>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Ensure contact details up-to-date, including for carers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Support understanding regarding Health Inclusion and barriers to people accessing health services such as feeling shame, stigmatised, lack of trust, powerless etc  </a:t>
                      </a:r>
                    </a:p>
                  </a:txBody>
                  <a:tcPr marL="68580" marR="68580" marT="0" marB="0"/>
                </a:tc>
                <a:extLst>
                  <a:ext uri="{0D108BD9-81ED-4DB2-BD59-A6C34878D82A}">
                    <a16:rowId xmlns:a16="http://schemas.microsoft.com/office/drawing/2014/main" val="3232677837"/>
                  </a:ext>
                </a:extLst>
              </a:tr>
              <a:tr h="578457">
                <a:tc>
                  <a:txBody>
                    <a:bodyPr/>
                    <a:lstStyle/>
                    <a:p>
                      <a:pPr marL="171450" indent="-171450">
                        <a:buFont typeface="Arial" panose="020B0604020202020204" pitchFamily="34" charset="0"/>
                        <a:buChar char="•"/>
                      </a:pPr>
                      <a:r>
                        <a:rPr lang="en-GB" sz="1100" dirty="0">
                          <a:solidFill>
                            <a:srgbClr val="002060"/>
                          </a:solidFill>
                          <a:latin typeface="Ubuntu" panose="020B0504030602030204" pitchFamily="34" charset="0"/>
                        </a:rPr>
                        <a:t>Eligible individuals attend and engage in the AWDPP consultation</a:t>
                      </a:r>
                    </a:p>
                  </a:txBody>
                  <a:tcPr/>
                </a:tc>
                <a:tc>
                  <a:txBody>
                    <a:bodyPr/>
                    <a:lstStyle/>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Send reminders in advance of appointment </a:t>
                      </a:r>
                    </a:p>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Offer opportunity to reschedule if unable to attend</a:t>
                      </a:r>
                    </a:p>
                  </a:txBody>
                  <a:tcPr marL="68580" marR="68580" marT="0" marB="0"/>
                </a:tc>
                <a:tc>
                  <a:txBody>
                    <a:bodyPr/>
                    <a:lstStyle/>
                    <a:p>
                      <a:pPr marL="171450" lvl="0" indent="-171450">
                        <a:lnSpc>
                          <a:spcPct val="100000"/>
                        </a:lnSpc>
                        <a:spcAft>
                          <a:spcPts val="0"/>
                        </a:spcAft>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Consider how to proactively invite translators or carers where needs are known or could be identified at booking</a:t>
                      </a:r>
                    </a:p>
                  </a:txBody>
                  <a:tcPr marL="68580" marR="68580" marT="0" marB="0"/>
                </a:tc>
                <a:extLst>
                  <a:ext uri="{0D108BD9-81ED-4DB2-BD59-A6C34878D82A}">
                    <a16:rowId xmlns:a16="http://schemas.microsoft.com/office/drawing/2014/main" val="3148837772"/>
                  </a:ext>
                </a:extLst>
              </a:tr>
              <a:tr h="595172">
                <a:tc>
                  <a:txBody>
                    <a:bodyPr/>
                    <a:lstStyle/>
                    <a:p>
                      <a:pPr marL="171450" indent="-171450">
                        <a:buFont typeface="Arial" panose="020B0604020202020204" pitchFamily="34" charset="0"/>
                        <a:buChar char="•"/>
                      </a:pPr>
                      <a:r>
                        <a:rPr lang="en-GB" sz="1100" dirty="0">
                          <a:solidFill>
                            <a:srgbClr val="002060"/>
                          </a:solidFill>
                          <a:latin typeface="Ubuntu" panose="020B0504030602030204" pitchFamily="34" charset="0"/>
                        </a:rPr>
                        <a:t>Eligible individuals attend annual review with AWDPP if invited</a:t>
                      </a:r>
                    </a:p>
                    <a:p>
                      <a:pPr marL="171450" indent="-171450">
                        <a:buFont typeface="Arial" panose="020B0604020202020204" pitchFamily="34" charset="0"/>
                        <a:buChar char="•"/>
                      </a:pPr>
                      <a:endParaRPr lang="en-GB" sz="1100" dirty="0">
                        <a:solidFill>
                          <a:srgbClr val="002060"/>
                        </a:solidFill>
                        <a:latin typeface="Ubuntu" panose="020B0504030602030204" pitchFamily="34" charset="0"/>
                      </a:endParaRPr>
                    </a:p>
                  </a:txBody>
                  <a:tcPr/>
                </a:tc>
                <a:tc>
                  <a:txBody>
                    <a:bodyPr/>
                    <a:lstStyle/>
                    <a:p>
                      <a:pPr marL="171450" lvl="0" indent="-171450">
                        <a:lnSpc>
                          <a:spcPct val="100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HSCW to explain at initial appointment that an annual review may be required, explain the purpose</a:t>
                      </a:r>
                    </a:p>
                    <a:p>
                      <a:pPr marL="171450" lvl="0" indent="-171450">
                        <a:lnSpc>
                          <a:spcPct val="100000"/>
                        </a:lnSpc>
                        <a:buFont typeface="Arial" panose="020B0604020202020204" pitchFamily="34" charset="0"/>
                        <a:buChar char="•"/>
                      </a:pPr>
                      <a:endPar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nSpc>
                          <a:spcPct val="100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Clarify the position regarding AWDPP annual review as the programme transitions to a prospective model </a:t>
                      </a:r>
                    </a:p>
                  </a:txBody>
                  <a:tcPr marL="68580" marR="68580" marT="0" marB="0"/>
                </a:tc>
                <a:extLst>
                  <a:ext uri="{0D108BD9-81ED-4DB2-BD59-A6C34878D82A}">
                    <a16:rowId xmlns:a16="http://schemas.microsoft.com/office/drawing/2014/main" val="3655376191"/>
                  </a:ext>
                </a:extLst>
              </a:tr>
              <a:tr h="752579">
                <a:tc>
                  <a:txBody>
                    <a:bodyPr/>
                    <a:lstStyle/>
                    <a:p>
                      <a:pPr marL="171450" indent="-171450">
                        <a:buFont typeface="Arial" panose="020B0604020202020204" pitchFamily="34" charset="0"/>
                        <a:buChar char="•"/>
                      </a:pPr>
                      <a:r>
                        <a:rPr lang="en-GB" sz="1100" dirty="0">
                          <a:solidFill>
                            <a:srgbClr val="002060"/>
                          </a:solidFill>
                          <a:latin typeface="Ubuntu" panose="020B0504030602030204" pitchFamily="34" charset="0"/>
                        </a:rPr>
                        <a:t>AWDPP consultation and resources are received by individuals, in a format that is accessible to them </a:t>
                      </a:r>
                    </a:p>
                    <a:p>
                      <a:pPr marL="171450" indent="-171450">
                        <a:buFont typeface="Arial" panose="020B0604020202020204" pitchFamily="34" charset="0"/>
                        <a:buChar char="•"/>
                      </a:pPr>
                      <a:endParaRPr lang="en-GB" sz="1100" dirty="0">
                        <a:solidFill>
                          <a:srgbClr val="002060"/>
                        </a:solidFill>
                        <a:latin typeface="Ubuntu" panose="020B0504030602030204" pitchFamily="34" charset="0"/>
                      </a:endParaRPr>
                    </a:p>
                  </a:txBody>
                  <a:tcPr/>
                </a:tc>
                <a:tc>
                  <a:txBody>
                    <a:bodyPr/>
                    <a:lstStyle/>
                    <a:p>
                      <a:pPr marL="171450" lvl="0" indent="-171450">
                        <a:lnSpc>
                          <a:spcPct val="100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Teach/demonstrate to staff how to deliver culturally appropriate advice regarding physical activity and diet/food preferences</a:t>
                      </a:r>
                    </a:p>
                    <a:p>
                      <a:pPr marL="171450" lvl="0" indent="-171450">
                        <a:lnSpc>
                          <a:spcPct val="100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Offer adaptations to reflect individual needs. For example, extended appointments for people with learning difficulties, and who require translation</a:t>
                      </a:r>
                    </a:p>
                  </a:txBody>
                  <a:tcPr marL="68580" marR="68580" marT="0" marB="0"/>
                </a:tc>
                <a:tc>
                  <a:txBody>
                    <a:bodyPr/>
                    <a:lstStyle/>
                    <a:p>
                      <a:pPr marL="171450" lvl="0" indent="-171450">
                        <a:lnSpc>
                          <a:spcPct val="100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Collate Programme resources in different languages</a:t>
                      </a:r>
                    </a:p>
                    <a:p>
                      <a:pPr marL="171450" lvl="0" indent="-171450">
                        <a:lnSpc>
                          <a:spcPct val="100000"/>
                        </a:lnSpc>
                        <a:buFont typeface="Arial" panose="020B0604020202020204" pitchFamily="34" charset="0"/>
                        <a:buChar cha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Easy Read / pictorial infographic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rPr>
                        <a:t>Large Print resources</a:t>
                      </a:r>
                    </a:p>
                    <a:p>
                      <a:pPr marL="171450" lvl="0" indent="-171450">
                        <a:lnSpc>
                          <a:spcPct val="100000"/>
                        </a:lnSpc>
                        <a:buFont typeface="Arial" panose="020B0604020202020204" pitchFamily="34" charset="0"/>
                        <a:buChar char="•"/>
                      </a:pPr>
                      <a:endPar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endParaRPr>
                    </a:p>
                    <a:p>
                      <a:pPr marL="0" lvl="0" indent="0">
                        <a:lnSpc>
                          <a:spcPct val="100000"/>
                        </a:lnSpc>
                        <a:buFont typeface="Arial" panose="020B0604020202020204" pitchFamily="34" charset="0"/>
                        <a:buNone/>
                      </a:pPr>
                      <a:endParaRPr lang="en-GB" sz="1100" kern="100" dirty="0">
                        <a:solidFill>
                          <a:schemeClr val="accent1">
                            <a:lumMod val="75000"/>
                          </a:schemeClr>
                        </a:solidFill>
                        <a:effectLst/>
                        <a:latin typeface="Ubuntu" panose="020B05040306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6845239"/>
                  </a:ext>
                </a:extLst>
              </a:tr>
            </a:tbl>
          </a:graphicData>
        </a:graphic>
      </p:graphicFrame>
      <p:sp>
        <p:nvSpPr>
          <p:cNvPr id="4" name="Text Placeholder 3"/>
          <p:cNvSpPr>
            <a:spLocks noGrp="1"/>
          </p:cNvSpPr>
          <p:nvPr>
            <p:ph type="body" sz="quarter" idx="15"/>
          </p:nvPr>
        </p:nvSpPr>
        <p:spPr>
          <a:xfrm>
            <a:off x="715963" y="355491"/>
            <a:ext cx="10760075" cy="393542"/>
          </a:xfrm>
        </p:spPr>
        <p:txBody>
          <a:bodyPr/>
          <a:lstStyle/>
          <a:p>
            <a:r>
              <a:rPr lang="en-GB" dirty="0">
                <a:latin typeface="Verdana" panose="020B0604030504040204" pitchFamily="34" charset="0"/>
                <a:ea typeface="Verdana" panose="020B0604030504040204" pitchFamily="34" charset="0"/>
              </a:rPr>
              <a:t>7b. Examples of actions to achieve key behaviours</a:t>
            </a:r>
          </a:p>
        </p:txBody>
      </p:sp>
      <p:sp>
        <p:nvSpPr>
          <p:cNvPr id="3" name="TextBox 2">
            <a:extLst>
              <a:ext uri="{FF2B5EF4-FFF2-40B4-BE49-F238E27FC236}">
                <a16:creationId xmlns:a16="http://schemas.microsoft.com/office/drawing/2014/main" id="{EA6343AE-025A-0E1A-D498-D7AD620F5C45}"/>
              </a:ext>
            </a:extLst>
          </p:cNvPr>
          <p:cNvSpPr txBox="1"/>
          <p:nvPr/>
        </p:nvSpPr>
        <p:spPr>
          <a:xfrm>
            <a:off x="595618" y="5691507"/>
            <a:ext cx="1968514" cy="276999"/>
          </a:xfrm>
          <a:prstGeom prst="rect">
            <a:avLst/>
          </a:prstGeom>
          <a:noFill/>
        </p:spPr>
        <p:txBody>
          <a:bodyPr wrap="square" rtlCol="0">
            <a:spAutoFit/>
          </a:bodyPr>
          <a:lstStyle/>
          <a:p>
            <a:r>
              <a:rPr lang="en-GB" sz="1200" dirty="0">
                <a:solidFill>
                  <a:schemeClr val="tx2">
                    <a:lumMod val="75000"/>
                  </a:schemeClr>
                </a:solidFill>
                <a:latin typeface="Ubuntu" charset="0"/>
                <a:ea typeface="Ubuntu" charset="0"/>
                <a:cs typeface="Ubuntu" charset="0"/>
              </a:rPr>
              <a:t>*</a:t>
            </a:r>
            <a:r>
              <a:rPr lang="en-GB" sz="1050" dirty="0">
                <a:solidFill>
                  <a:schemeClr val="tx2">
                    <a:lumMod val="75000"/>
                  </a:schemeClr>
                </a:solidFill>
                <a:latin typeface="Ubuntu" charset="0"/>
                <a:ea typeface="Ubuntu" charset="0"/>
                <a:cs typeface="Ubuntu" charset="0"/>
              </a:rPr>
              <a:t>This is not exhaustive list</a:t>
            </a:r>
            <a:endParaRPr lang="en-GB" sz="1050" b="0" i="0" dirty="0">
              <a:solidFill>
                <a:schemeClr val="tx2">
                  <a:lumMod val="75000"/>
                </a:schemeClr>
              </a:solidFill>
              <a:latin typeface="Ubuntu" charset="0"/>
              <a:ea typeface="Ubuntu" charset="0"/>
              <a:cs typeface="Ubuntu" charset="0"/>
            </a:endParaRPr>
          </a:p>
        </p:txBody>
      </p:sp>
      <p:sp>
        <p:nvSpPr>
          <p:cNvPr id="8" name="Content Placeholder 4">
            <a:extLst>
              <a:ext uri="{FF2B5EF4-FFF2-40B4-BE49-F238E27FC236}">
                <a16:creationId xmlns:a16="http://schemas.microsoft.com/office/drawing/2014/main" id="{153086ED-A736-FE12-3B73-7EF2FD382B56}"/>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284093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bwMode="auto">
          <a:xfrm>
            <a:off x="348491" y="458788"/>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8</a:t>
            </a:r>
            <a:r>
              <a:rPr kumimoji="0" lang="en-GB" sz="2800" b="1" i="0" u="none" strike="noStrike" kern="1200" cap="none" spc="0" normalizeH="0" baseline="0" noProof="0" dirty="0">
                <a:ln>
                  <a:noFill/>
                </a:ln>
                <a:solidFill>
                  <a:srgbClr val="324F82"/>
                </a:solidFill>
                <a:effectLst/>
                <a:uLnTx/>
                <a:uFillTx/>
                <a:latin typeface="Ubuntu" charset="0"/>
              </a:rPr>
              <a:t>. Relevant NICE Guidance</a:t>
            </a:r>
          </a:p>
        </p:txBody>
      </p:sp>
      <p:sp>
        <p:nvSpPr>
          <p:cNvPr id="2" name="Rectangle 1"/>
          <p:cNvSpPr/>
          <p:nvPr/>
        </p:nvSpPr>
        <p:spPr>
          <a:xfrm>
            <a:off x="675689" y="1000125"/>
            <a:ext cx="10858500" cy="2636619"/>
          </a:xfrm>
          <a:prstGeom prst="rect">
            <a:avLst/>
          </a:prstGeom>
        </p:spPr>
        <p:txBody>
          <a:bodyPr wrap="square">
            <a:spAutoFit/>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NICE Guidance in relation to equitable access to diabetes prevention in people at high risk of developing T2D, including those in vulnerable groups  </a:t>
            </a:r>
            <a:r>
              <a:rPr kumimoji="0" lang="en-GB" sz="1600" b="0" i="0" u="none" strike="noStrike" kern="1200" cap="none" spc="0" normalizeH="0" baseline="0" noProof="0" dirty="0">
                <a:ln>
                  <a:noFill/>
                </a:ln>
                <a:solidFill>
                  <a:srgbClr val="324F82"/>
                </a:solidFill>
                <a:effectLst/>
                <a:uLnTx/>
                <a:uFillTx/>
                <a:latin typeface="Ubuntu"/>
                <a:ea typeface="Verdana" charset="0"/>
                <a:cs typeface="+mn-cs"/>
                <a:hlinkClick r:id="rId3"/>
              </a:rPr>
              <a:t>https://www.nice.org.uk/guidance/ph38</a:t>
            </a:r>
            <a:endParaRPr kumimoji="0" lang="en-GB" sz="1600" b="0" i="0" u="none" strike="noStrike" kern="1200" cap="none" spc="0" normalizeH="0" baseline="0" noProof="0" dirty="0">
              <a:ln>
                <a:noFill/>
              </a:ln>
              <a:solidFill>
                <a:srgbClr val="324F82"/>
              </a:solidFill>
              <a:effectLst/>
              <a:uLnTx/>
              <a:uFillTx/>
              <a:latin typeface="Ubuntu"/>
              <a:ea typeface="Verdana" charset="0"/>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24F82"/>
              </a:solidFill>
              <a:effectLst/>
              <a:uLnTx/>
              <a:uFillTx/>
              <a:latin typeface="Ubuntu"/>
              <a:ea typeface="Verdana" charset="0"/>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Public Health NICE Guidance PH35 ; Type 2 diabetes prevention: population and community-level interventions includes recommendations specifically for interventions </a:t>
            </a:r>
            <a:r>
              <a:rPr kumimoji="0" lang="en-GB" sz="1600" b="0" i="0" u="none" strike="noStrike" kern="1200" cap="none" spc="0" normalizeH="0" baseline="0" noProof="0" dirty="0">
                <a:ln>
                  <a:noFill/>
                </a:ln>
                <a:solidFill>
                  <a:srgbClr val="324F82"/>
                </a:solidFill>
                <a:effectLst/>
                <a:uLnTx/>
                <a:uFillTx/>
                <a:latin typeface="Ubuntu"/>
                <a:ea typeface="Verdana" charset="0"/>
                <a:cs typeface="+mn-cs"/>
                <a:hlinkClick r:id="rId4"/>
              </a:rPr>
              <a:t>https://www.nice.org.uk/guidance/PH35/chapter/1-Recommendations#recommendation-4-interventions-for-communities-at-high-risk-of-type-2-diabetes</a:t>
            </a:r>
            <a:endParaRPr lang="en-GB" sz="1600" dirty="0">
              <a:solidFill>
                <a:srgbClr val="324F82"/>
              </a:solidFill>
              <a:latin typeface="Ubuntu"/>
              <a:ea typeface="Verdana" charset="0"/>
            </a:endParaRPr>
          </a:p>
          <a:p>
            <a:pPr marR="0" lvl="0" algn="l" defTabSz="914400" rtl="0" eaLnBrk="1" fontAlgn="auto" latinLnBrk="0" hangingPunct="1">
              <a:lnSpc>
                <a:spcPct val="100000"/>
              </a:lnSpc>
              <a:spcBef>
                <a:spcPts val="1000"/>
              </a:spcBef>
              <a:spcAft>
                <a:spcPts val="0"/>
              </a:spcAft>
              <a:buClrTx/>
              <a:buSzTx/>
              <a:tabLst/>
              <a:defRPr/>
            </a:pPr>
            <a:endParaRPr lang="en-GB" sz="1600" dirty="0">
              <a:solidFill>
                <a:srgbClr val="324F82"/>
              </a:solidFill>
              <a:latin typeface="Ubuntu"/>
              <a:ea typeface="Verdana" charset="0"/>
              <a:hlinkClick r:id="rId5"/>
            </a:endParaRP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GB" sz="2000" b="0" i="0" u="none" strike="noStrike" kern="1200" cap="none" spc="0" normalizeH="0" baseline="0" noProof="0" dirty="0">
              <a:ln>
                <a:noFill/>
              </a:ln>
              <a:solidFill>
                <a:srgbClr val="324F82"/>
              </a:solidFill>
              <a:effectLst/>
              <a:uLnTx/>
              <a:uFillTx/>
              <a:latin typeface="Ubuntu"/>
              <a:ea typeface="Verdana" charset="0"/>
              <a:cs typeface="+mn-cs"/>
            </a:endParaRPr>
          </a:p>
        </p:txBody>
      </p:sp>
      <p:sp>
        <p:nvSpPr>
          <p:cNvPr id="4" name="Content Placeholder 4">
            <a:extLst>
              <a:ext uri="{FF2B5EF4-FFF2-40B4-BE49-F238E27FC236}">
                <a16:creationId xmlns:a16="http://schemas.microsoft.com/office/drawing/2014/main" id="{A07ED94B-5077-4F24-D61B-92E4D329ADAD}"/>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263146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9685" y="6280880"/>
            <a:ext cx="6430320" cy="166199"/>
          </a:xfrm>
        </p:spPr>
        <p:txBody>
          <a:bodyPr/>
          <a:lstStyle/>
          <a:p>
            <a:r>
              <a:rPr lang="en-GB" sz="1200" dirty="0"/>
              <a:t>AWDPP Equity Toolkit</a:t>
            </a:r>
            <a:endParaRPr lang="en-GB" dirty="0"/>
          </a:p>
        </p:txBody>
      </p:sp>
      <p:sp>
        <p:nvSpPr>
          <p:cNvPr id="6" name="Content Placeholder 5"/>
          <p:cNvSpPr>
            <a:spLocks noGrp="1"/>
          </p:cNvSpPr>
          <p:nvPr>
            <p:ph sz="quarter" idx="14"/>
          </p:nvPr>
        </p:nvSpPr>
        <p:spPr>
          <a:xfrm>
            <a:off x="715962" y="914401"/>
            <a:ext cx="10760075" cy="4898777"/>
          </a:xfrm>
        </p:spPr>
        <p:txBody>
          <a:bodyPr/>
          <a:lstStyle/>
          <a:p>
            <a:pPr marL="0" indent="0">
              <a:buNone/>
            </a:pPr>
            <a:r>
              <a:rPr lang="en-GB" sz="1400" dirty="0"/>
              <a:t>1. </a:t>
            </a:r>
            <a:r>
              <a:rPr lang="en-GB" sz="1400" b="1" dirty="0">
                <a:latin typeface="Ubuntu" panose="020B0504030602030204" pitchFamily="34" charset="0"/>
              </a:rPr>
              <a:t>Introduction  									</a:t>
            </a:r>
            <a:r>
              <a:rPr lang="en-GB" sz="1400" dirty="0">
                <a:latin typeface="Ubuntu" panose="020B0504030602030204" pitchFamily="34" charset="0"/>
              </a:rPr>
              <a:t>Slide 3</a:t>
            </a:r>
          </a:p>
          <a:p>
            <a:pPr marL="0" indent="0">
              <a:buNone/>
            </a:pPr>
            <a:r>
              <a:rPr lang="en-GB" sz="1400" dirty="0">
                <a:latin typeface="Ubuntu" panose="020B0504030602030204" pitchFamily="34" charset="0"/>
              </a:rPr>
              <a:t>2. </a:t>
            </a:r>
            <a:r>
              <a:rPr lang="en-GB" sz="1400" b="1" dirty="0">
                <a:latin typeface="Ubuntu" panose="020B0504030602030204" pitchFamily="34" charset="0"/>
              </a:rPr>
              <a:t>What is health equity </a:t>
            </a:r>
            <a:r>
              <a:rPr lang="en-GB" sz="1400" dirty="0">
                <a:latin typeface="Ubuntu" panose="020B0504030602030204" pitchFamily="34" charset="0"/>
              </a:rPr>
              <a:t>and why is it important to the AWDPP?     					Slide 4  </a:t>
            </a:r>
          </a:p>
          <a:p>
            <a:pPr marL="0" indent="0">
              <a:buNone/>
            </a:pPr>
            <a:r>
              <a:rPr lang="en-GB" sz="1400" dirty="0">
                <a:latin typeface="Ubuntu" panose="020B0504030602030204" pitchFamily="34" charset="0"/>
              </a:rPr>
              <a:t>3. </a:t>
            </a:r>
            <a:r>
              <a:rPr lang="en-GB" sz="1400" b="1" dirty="0">
                <a:latin typeface="Ubuntu" panose="020B0504030602030204" pitchFamily="34" charset="0"/>
              </a:rPr>
              <a:t>What is already known </a:t>
            </a:r>
            <a:r>
              <a:rPr lang="en-GB" sz="1400" dirty="0">
                <a:latin typeface="Ubuntu" panose="020B0504030602030204" pitchFamily="34" charset="0"/>
              </a:rPr>
              <a:t>about equity of diabetes prevention programmes?  				Slide 7 </a:t>
            </a:r>
          </a:p>
          <a:p>
            <a:pPr marL="0" indent="0">
              <a:buNone/>
            </a:pPr>
            <a:r>
              <a:rPr lang="en-GB" sz="1400" dirty="0">
                <a:latin typeface="Ubuntu" panose="020B0504030602030204" pitchFamily="34" charset="0"/>
              </a:rPr>
              <a:t>4. </a:t>
            </a:r>
            <a:r>
              <a:rPr lang="en-GB" sz="1400" b="1" dirty="0">
                <a:latin typeface="Ubuntu" panose="020B0504030602030204" pitchFamily="34" charset="0"/>
              </a:rPr>
              <a:t>What are we aiming to achieve?	</a:t>
            </a:r>
            <a:r>
              <a:rPr lang="en-GB" sz="1400" dirty="0">
                <a:latin typeface="Ubuntu" panose="020B0504030602030204" pitchFamily="34" charset="0"/>
              </a:rPr>
              <a:t>						Slide 9	</a:t>
            </a:r>
          </a:p>
          <a:p>
            <a:pPr marL="0" indent="0">
              <a:buNone/>
            </a:pPr>
            <a:r>
              <a:rPr lang="en-GB" sz="1400" i="1" dirty="0">
                <a:latin typeface="Ubuntu" panose="020B0504030602030204" pitchFamily="34" charset="0"/>
              </a:rPr>
              <a:t>5. </a:t>
            </a:r>
            <a:r>
              <a:rPr lang="en-GB" sz="1400" b="1" dirty="0">
                <a:latin typeface="Ubuntu" panose="020B0504030602030204" pitchFamily="34" charset="0"/>
              </a:rPr>
              <a:t>Key behaviours </a:t>
            </a:r>
            <a:r>
              <a:rPr lang="en-GB" sz="1400" dirty="0">
                <a:latin typeface="Ubuntu" panose="020B0504030602030204" pitchFamily="34" charset="0"/>
              </a:rPr>
              <a:t>to support equity at each step of the AWDPP  					Slide 10</a:t>
            </a:r>
          </a:p>
          <a:p>
            <a:pPr marL="0" indent="0">
              <a:buNone/>
            </a:pPr>
            <a:r>
              <a:rPr lang="en-GB" sz="1400" dirty="0">
                <a:latin typeface="Ubuntu" panose="020B0504030602030204" pitchFamily="34" charset="0"/>
              </a:rPr>
              <a:t>6. </a:t>
            </a:r>
            <a:r>
              <a:rPr lang="en-GB" sz="1400" b="1" dirty="0">
                <a:latin typeface="Ubuntu" panose="020B0504030602030204" pitchFamily="34" charset="0"/>
              </a:rPr>
              <a:t>What do we need to do </a:t>
            </a:r>
            <a:r>
              <a:rPr lang="en-GB" sz="1400" dirty="0">
                <a:latin typeface="Ubuntu" panose="020B0504030602030204" pitchFamily="34" charset="0"/>
              </a:rPr>
              <a:t>to support these behaviours?						Slide 11</a:t>
            </a:r>
          </a:p>
          <a:p>
            <a:pPr marL="0" indent="0">
              <a:buNone/>
            </a:pPr>
            <a:r>
              <a:rPr lang="en-GB" sz="1400" dirty="0">
                <a:latin typeface="Ubuntu" panose="020B0504030602030204" pitchFamily="34" charset="0"/>
              </a:rPr>
              <a:t>6a. </a:t>
            </a:r>
            <a:r>
              <a:rPr lang="en-GB" sz="1400" b="1" dirty="0">
                <a:latin typeface="Ubuntu" panose="020B0504030602030204" pitchFamily="34" charset="0"/>
              </a:rPr>
              <a:t>Monitoring equitable access and uptake </a:t>
            </a:r>
            <a:r>
              <a:rPr lang="en-GB" sz="1400" dirty="0">
                <a:latin typeface="Ubuntu" panose="020B0504030602030204" pitchFamily="34" charset="0"/>
              </a:rPr>
              <a:t>for quality improvement				Slide 12</a:t>
            </a:r>
            <a:endParaRPr lang="en-GB" sz="1400" i="1" dirty="0">
              <a:latin typeface="Ubuntu" panose="020B0504030602030204" pitchFamily="34" charset="0"/>
            </a:endParaRPr>
          </a:p>
          <a:p>
            <a:pPr marL="0" indent="0">
              <a:buNone/>
            </a:pPr>
            <a:r>
              <a:rPr lang="en-GB" sz="1400" dirty="0">
                <a:latin typeface="Ubuntu" panose="020B0504030602030204" pitchFamily="34" charset="0"/>
              </a:rPr>
              <a:t>6b. </a:t>
            </a:r>
            <a:r>
              <a:rPr lang="en-GB" sz="1400" b="1" dirty="0">
                <a:latin typeface="Ubuntu" panose="020B0504030602030204" pitchFamily="34" charset="0"/>
              </a:rPr>
              <a:t>What action can be taken to improve equitable uptake?</a:t>
            </a:r>
            <a:r>
              <a:rPr lang="en-GB" sz="1400" dirty="0">
                <a:latin typeface="Ubuntu" panose="020B0504030602030204" pitchFamily="34" charset="0"/>
              </a:rPr>
              <a:t> 					Slide 13</a:t>
            </a:r>
          </a:p>
          <a:p>
            <a:pPr marL="0" indent="0">
              <a:buNone/>
            </a:pPr>
            <a:r>
              <a:rPr lang="en-GB" sz="1400" dirty="0">
                <a:latin typeface="Ubuntu" panose="020B0504030602030204" pitchFamily="34" charset="0"/>
              </a:rPr>
              <a:t>6c. </a:t>
            </a:r>
            <a:r>
              <a:rPr lang="en-GB" sz="1400" b="1" dirty="0">
                <a:latin typeface="Ubuntu" panose="020B0504030602030204" pitchFamily="34" charset="0"/>
              </a:rPr>
              <a:t>Examples of barriers identified through local engagement					</a:t>
            </a:r>
            <a:r>
              <a:rPr lang="en-GB" sz="1400" dirty="0">
                <a:latin typeface="Ubuntu" panose="020B0504030602030204" pitchFamily="34" charset="0"/>
              </a:rPr>
              <a:t>Slide 14</a:t>
            </a:r>
            <a:endParaRPr lang="en-GB" sz="1400" b="1" dirty="0">
              <a:latin typeface="Ubuntu" panose="020B0504030602030204" pitchFamily="34" charset="0"/>
            </a:endParaRPr>
          </a:p>
          <a:p>
            <a:pPr marL="0" indent="0">
              <a:buNone/>
            </a:pPr>
            <a:r>
              <a:rPr lang="en-GB" sz="1400" dirty="0">
                <a:latin typeface="Ubuntu" panose="020B0504030602030204" pitchFamily="34" charset="0"/>
              </a:rPr>
              <a:t>7</a:t>
            </a:r>
            <a:r>
              <a:rPr lang="en-GB" sz="1400" b="1" dirty="0">
                <a:latin typeface="Ubuntu" panose="020B0504030602030204" pitchFamily="34" charset="0"/>
              </a:rPr>
              <a:t> </a:t>
            </a:r>
            <a:r>
              <a:rPr lang="en-GB" sz="1400" dirty="0">
                <a:latin typeface="Ubuntu" panose="020B0504030602030204" pitchFamily="34" charset="0"/>
              </a:rPr>
              <a:t>.  </a:t>
            </a:r>
            <a:r>
              <a:rPr lang="en-GB" sz="1400" b="1" dirty="0">
                <a:latin typeface="Ubuntu" panose="020B0504030602030204" pitchFamily="34" charset="0"/>
              </a:rPr>
              <a:t>Addressing barriers to  access and uptake						</a:t>
            </a:r>
            <a:r>
              <a:rPr lang="en-GB" sz="1400" dirty="0">
                <a:latin typeface="Ubuntu" panose="020B0504030602030204" pitchFamily="34" charset="0"/>
              </a:rPr>
              <a:t>Slide 15</a:t>
            </a:r>
          </a:p>
          <a:p>
            <a:pPr marL="0" indent="0">
              <a:buNone/>
            </a:pPr>
            <a:r>
              <a:rPr lang="en-GB" sz="1400" dirty="0">
                <a:latin typeface="Ubuntu" panose="020B0504030602030204" pitchFamily="34" charset="0"/>
              </a:rPr>
              <a:t>	Actions to achieve key behaviours required from Health Care professionals			Slide 16</a:t>
            </a:r>
          </a:p>
          <a:p>
            <a:pPr marL="0" indent="0">
              <a:buNone/>
            </a:pPr>
            <a:r>
              <a:rPr lang="en-GB" sz="1400" dirty="0">
                <a:latin typeface="Ubuntu" panose="020B0504030602030204" pitchFamily="34" charset="0"/>
              </a:rPr>
              <a:t>	Actions to achieve key behaviours required from people eligible for AWDPP			Slide 17</a:t>
            </a:r>
          </a:p>
          <a:p>
            <a:pPr marL="0" indent="0">
              <a:buNone/>
            </a:pPr>
            <a:r>
              <a:rPr lang="en-GB" sz="1400" dirty="0">
                <a:latin typeface="Ubuntu" panose="020B0504030602030204" pitchFamily="34" charset="0"/>
              </a:rPr>
              <a:t>8</a:t>
            </a:r>
            <a:r>
              <a:rPr lang="en-GB" sz="1400" b="1" dirty="0">
                <a:latin typeface="Ubuntu" panose="020B0504030602030204" pitchFamily="34" charset="0"/>
              </a:rPr>
              <a:t>. Relevant NICE guidance	</a:t>
            </a:r>
            <a:r>
              <a:rPr lang="en-GB" sz="1400" dirty="0">
                <a:latin typeface="Ubuntu" panose="020B0504030602030204" pitchFamily="34" charset="0"/>
              </a:rPr>
              <a:t>							Slide 18</a:t>
            </a:r>
            <a:r>
              <a:rPr lang="en-GB" sz="1400" b="1" dirty="0">
                <a:latin typeface="Ubuntu" panose="020B0504030602030204" pitchFamily="34" charset="0"/>
              </a:rPr>
              <a:t>						</a:t>
            </a:r>
            <a:r>
              <a:rPr lang="en-GB" sz="1400" dirty="0"/>
              <a:t>	</a:t>
            </a:r>
          </a:p>
          <a:p>
            <a:pPr marL="0" indent="0">
              <a:buNone/>
            </a:pPr>
            <a:endParaRPr lang="en-GB" sz="1400" dirty="0"/>
          </a:p>
        </p:txBody>
      </p:sp>
      <p:sp>
        <p:nvSpPr>
          <p:cNvPr id="7" name="Text Placeholder 6"/>
          <p:cNvSpPr>
            <a:spLocks noGrp="1"/>
          </p:cNvSpPr>
          <p:nvPr>
            <p:ph type="body" sz="quarter" idx="15"/>
          </p:nvPr>
        </p:nvSpPr>
        <p:spPr>
          <a:xfrm>
            <a:off x="715963" y="314798"/>
            <a:ext cx="10760075" cy="479681"/>
          </a:xfrm>
        </p:spPr>
        <p:txBody>
          <a:bodyPr>
            <a:normAutofit/>
          </a:bodyPr>
          <a:lstStyle/>
          <a:p>
            <a:r>
              <a:rPr lang="en-GB" dirty="0">
                <a:latin typeface="Ubuntu" panose="020B0504030602030204" pitchFamily="34" charset="0"/>
                <a:ea typeface="Verdana" panose="020B0604030504040204" pitchFamily="34" charset="0"/>
              </a:rPr>
              <a:t>Contents</a:t>
            </a:r>
          </a:p>
        </p:txBody>
      </p:sp>
    </p:spTree>
    <p:extLst>
      <p:ext uri="{BB962C8B-B14F-4D97-AF65-F5344CB8AC3E}">
        <p14:creationId xmlns:p14="http://schemas.microsoft.com/office/powerpoint/2010/main" val="188069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bwMode="auto">
          <a:xfrm>
            <a:off x="348491" y="371201"/>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2800" b="1" i="0" u="none" strike="noStrike" kern="1200" cap="none" spc="0" normalizeH="0" baseline="0" noProof="0" dirty="0">
                <a:ln>
                  <a:noFill/>
                </a:ln>
                <a:solidFill>
                  <a:srgbClr val="324F82"/>
                </a:solidFill>
                <a:effectLst/>
                <a:uLnTx/>
                <a:uFillTx/>
                <a:latin typeface="Ubuntu" panose="020B0504030602030204" pitchFamily="34" charset="0"/>
                <a:ea typeface="Ubuntu"/>
                <a:cs typeface="Ubuntu"/>
              </a:rPr>
              <a:t>1. </a:t>
            </a:r>
            <a:r>
              <a:rPr kumimoji="0" lang="en-GB" altLang="en-US"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cs typeface="Ubuntu"/>
              </a:rPr>
              <a:t>Introduction</a:t>
            </a:r>
          </a:p>
        </p:txBody>
      </p:sp>
      <p:sp>
        <p:nvSpPr>
          <p:cNvPr id="3" name="TextBox 2"/>
          <p:cNvSpPr txBox="1"/>
          <p:nvPr/>
        </p:nvSpPr>
        <p:spPr>
          <a:xfrm>
            <a:off x="6819900" y="1000125"/>
            <a:ext cx="3819525" cy="1276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FFFFFF"/>
              </a:solidFill>
              <a:effectLst/>
              <a:uLnTx/>
              <a:uFillTx/>
              <a:latin typeface="Ubuntu" charset="0"/>
              <a:ea typeface="Ubuntu" charset="0"/>
              <a:cs typeface="Ubuntu" charset="0"/>
            </a:endParaRPr>
          </a:p>
        </p:txBody>
      </p:sp>
      <p:sp>
        <p:nvSpPr>
          <p:cNvPr id="2" name="Rectangle 1"/>
          <p:cNvSpPr/>
          <p:nvPr/>
        </p:nvSpPr>
        <p:spPr>
          <a:xfrm>
            <a:off x="675689" y="1000125"/>
            <a:ext cx="10840622" cy="452431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In 2021, baseline data </a:t>
            </a:r>
            <a:r>
              <a:rPr lang="en-GB" sz="1600" dirty="0">
                <a:solidFill>
                  <a:srgbClr val="002060"/>
                </a:solidFill>
                <a:latin typeface="Ubuntu"/>
                <a:ea typeface="ＭＳ Ｐゴシック"/>
              </a:rPr>
              <a:t>found that there was an inequitable approach across Wales to diabetes prevention</a:t>
            </a:r>
          </a:p>
          <a:p>
            <a:pPr marR="0" lvl="0" algn="l" defTabSz="914400" rtl="0" eaLnBrk="1" fontAlgn="auto" latinLnBrk="0" hangingPunct="1">
              <a:lnSpc>
                <a:spcPct val="100000"/>
              </a:lnSpc>
              <a:spcBef>
                <a:spcPts val="0"/>
              </a:spcBef>
              <a:spcAft>
                <a:spcPts val="0"/>
              </a:spcAft>
              <a:buClrTx/>
              <a:buSzTx/>
              <a:tabLst/>
              <a:defRPr/>
            </a:pPr>
            <a:endParaRPr lang="en-GB" sz="1600" dirty="0">
              <a:solidFill>
                <a:srgbClr val="002060"/>
              </a:solidFill>
              <a:latin typeface="Ubuntu"/>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002060"/>
              </a:solidFill>
              <a:latin typeface="Ubuntu"/>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2060"/>
                </a:solidFill>
                <a:latin typeface="Ubuntu"/>
                <a:ea typeface="ＭＳ Ｐゴシック"/>
              </a:rPr>
              <a:t> </a:t>
            </a: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The All Wales Diabetes Prevention Programme (AWDPP) is a </a:t>
            </a:r>
            <a:r>
              <a:rPr kumimoji="0" lang="en-GB" sz="1600" b="1" i="0" u="none" strike="noStrike" kern="1200" cap="none" spc="0" normalizeH="0" baseline="0" noProof="0" dirty="0">
                <a:ln>
                  <a:noFill/>
                </a:ln>
                <a:solidFill>
                  <a:srgbClr val="002060"/>
                </a:solidFill>
                <a:effectLst/>
                <a:uLnTx/>
                <a:uFillTx/>
                <a:latin typeface="Ubuntu"/>
                <a:ea typeface="ＭＳ Ｐゴシック"/>
                <a:cs typeface="+mn-cs"/>
              </a:rPr>
              <a:t>Wales wide </a:t>
            </a: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prevention programme which </a:t>
            </a:r>
            <a:r>
              <a:rPr kumimoji="0" lang="en-GB" sz="1600" b="1" i="0" u="none" strike="noStrike" kern="1200" cap="none" spc="0" normalizeH="0" baseline="0" noProof="0" dirty="0">
                <a:ln>
                  <a:noFill/>
                </a:ln>
                <a:solidFill>
                  <a:srgbClr val="002060"/>
                </a:solidFill>
                <a:effectLst/>
                <a:uLnTx/>
                <a:uFillTx/>
                <a:latin typeface="Ubuntu"/>
                <a:ea typeface="ＭＳ Ｐゴシック"/>
                <a:cs typeface="+mn-cs"/>
              </a:rPr>
              <a:t>aims to reduce the risk of developing type 2 diabetes (T2D)</a:t>
            </a: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 in those identified to be at high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Ubuntu"/>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Ubuntu"/>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It aims to facilitate </a:t>
            </a:r>
            <a:r>
              <a:rPr kumimoji="0" lang="en-GB" sz="1600" b="1" i="0" u="none" strike="noStrike" kern="1200" cap="none" spc="0" normalizeH="0" baseline="0" noProof="0" dirty="0">
                <a:ln>
                  <a:noFill/>
                </a:ln>
                <a:solidFill>
                  <a:srgbClr val="002060"/>
                </a:solidFill>
                <a:effectLst/>
                <a:uLnTx/>
                <a:uFillTx/>
                <a:latin typeface="Ubuntu"/>
                <a:ea typeface="ＭＳ Ｐゴシック"/>
                <a:cs typeface="+mn-cs"/>
              </a:rPr>
              <a:t>a systematic and equitable approach</a:t>
            </a: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 to T2D prevention across Wales </a:t>
            </a:r>
            <a:r>
              <a:rPr kumimoji="0" lang="en-GB" sz="1600" b="1" i="0" u="none" strike="noStrike" kern="1200" cap="none" spc="0" normalizeH="0" baseline="0" noProof="0" dirty="0">
                <a:ln>
                  <a:noFill/>
                </a:ln>
                <a:solidFill>
                  <a:srgbClr val="002060"/>
                </a:solidFill>
                <a:effectLst/>
                <a:uLnTx/>
                <a:uFillTx/>
                <a:latin typeface="Ubuntu"/>
                <a:ea typeface="ＭＳ Ｐゴシック"/>
                <a:cs typeface="+mn-cs"/>
              </a:rPr>
              <a:t>to reduce the variation </a:t>
            </a: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in T2D prevention in primary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Ubuntu"/>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Ubuntu"/>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2060"/>
                </a:solidFill>
                <a:latin typeface="Ubuntu"/>
                <a:ea typeface="ＭＳ Ｐゴシック"/>
              </a:rPr>
              <a:t>Health Boards and Primary Care Clusters (PCC) have a duty to provide equitable and fair health care services and have systems and processes to support this. L</a:t>
            </a:r>
            <a:r>
              <a:rPr kumimoji="0" lang="en-GB" sz="1600" b="0" i="0" u="none" strike="noStrike" kern="1200" cap="none" spc="0" normalizeH="0" baseline="0" noProof="0" dirty="0" err="1">
                <a:ln>
                  <a:noFill/>
                </a:ln>
                <a:solidFill>
                  <a:srgbClr val="002060"/>
                </a:solidFill>
                <a:effectLst/>
                <a:uLnTx/>
                <a:uFillTx/>
                <a:latin typeface="Ubuntu"/>
                <a:ea typeface="ＭＳ Ｐゴシック"/>
                <a:cs typeface="+mn-cs"/>
              </a:rPr>
              <a:t>ocal</a:t>
            </a: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 service providers will therefore need to consider and support </a:t>
            </a:r>
            <a:r>
              <a:rPr kumimoji="0" lang="en-GB" sz="1600" b="1" i="0" u="none" strike="noStrike" kern="1200" cap="none" spc="0" normalizeH="0" baseline="0" noProof="0" dirty="0">
                <a:ln>
                  <a:noFill/>
                </a:ln>
                <a:solidFill>
                  <a:srgbClr val="002060"/>
                </a:solidFill>
                <a:effectLst/>
                <a:uLnTx/>
                <a:uFillTx/>
                <a:latin typeface="Ubuntu"/>
                <a:ea typeface="ＭＳ Ｐゴシック"/>
                <a:cs typeface="+mn-cs"/>
              </a:rPr>
              <a:t>equitable access and uptake </a:t>
            </a:r>
            <a:r>
              <a:rPr kumimoji="0" lang="en-GB" sz="1600" b="0" i="0" u="none" strike="noStrike" kern="1200" cap="none" spc="0" normalizeH="0" baseline="0" noProof="0" dirty="0">
                <a:ln>
                  <a:noFill/>
                </a:ln>
                <a:solidFill>
                  <a:srgbClr val="002060"/>
                </a:solidFill>
                <a:effectLst/>
                <a:uLnTx/>
                <a:uFillTx/>
                <a:latin typeface="Ubuntu"/>
                <a:ea typeface="ＭＳ Ｐゴシック"/>
                <a:cs typeface="+mn-cs"/>
              </a:rPr>
              <a:t>of the AWDPP across diverse groups and communities within the population they serve</a:t>
            </a:r>
            <a:endParaRPr lang="en-GB" sz="1600" dirty="0">
              <a:solidFill>
                <a:srgbClr val="002060"/>
              </a:solidFill>
              <a:latin typeface="Ubuntu"/>
              <a:ea typeface="ＭＳ Ｐゴシック"/>
            </a:endParaRPr>
          </a:p>
          <a:p>
            <a:pPr marR="0" lvl="0" algn="l" defTabSz="914400" rtl="0" eaLnBrk="1" fontAlgn="auto" latinLnBrk="0" hangingPunct="1">
              <a:lnSpc>
                <a:spcPct val="100000"/>
              </a:lnSpc>
              <a:spcBef>
                <a:spcPts val="0"/>
              </a:spcBef>
              <a:spcAft>
                <a:spcPts val="0"/>
              </a:spcAft>
              <a:buClrTx/>
              <a:buSzTx/>
              <a:tabLst/>
              <a:defRPr/>
            </a:pPr>
            <a:endParaRPr lang="en-GB" sz="1600" dirty="0">
              <a:solidFill>
                <a:srgbClr val="002060"/>
              </a:solidFill>
              <a:latin typeface="Ubuntu"/>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2060"/>
                </a:solidFill>
                <a:effectLst/>
                <a:uLnTx/>
                <a:uFillTx/>
                <a:latin typeface="Ubuntu"/>
                <a:ea typeface="ＭＳ Ｐゴシック"/>
                <a:cs typeface="+mn-cs"/>
              </a:rPr>
              <a:t>This toolkit aims to support those planning, managing and delivering the AWDPP, to take a behaviourally informed approach to promote and enable equitable access and uptake of the programme </a:t>
            </a:r>
            <a:endParaRPr kumimoji="0" lang="en-GB" sz="1600" b="0" i="0" u="none" strike="noStrike" kern="1200" cap="none" spc="0" normalizeH="0" baseline="0" noProof="0" dirty="0">
              <a:ln>
                <a:noFill/>
              </a:ln>
              <a:solidFill>
                <a:srgbClr val="002060"/>
              </a:solidFill>
              <a:effectLst/>
              <a:uLnTx/>
              <a:uFillTx/>
              <a:latin typeface="Calibri" panose="020F0502020204030204"/>
              <a:ea typeface="ＭＳ Ｐゴシック"/>
              <a:cs typeface="+mn-cs"/>
            </a:endParaRPr>
          </a:p>
        </p:txBody>
      </p:sp>
      <p:sp>
        <p:nvSpPr>
          <p:cNvPr id="4" name="Content Placeholder 4">
            <a:extLst>
              <a:ext uri="{FF2B5EF4-FFF2-40B4-BE49-F238E27FC236}">
                <a16:creationId xmlns:a16="http://schemas.microsoft.com/office/drawing/2014/main" id="{4326EC44-CA1E-F853-EE2B-A521E2761CD7}"/>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352075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53266" y="898145"/>
            <a:ext cx="7462447" cy="3282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kern="1200" baseline="0">
                <a:solidFill>
                  <a:srgbClr val="324F82"/>
                </a:solidFill>
                <a:latin typeface="Verdana" charset="0"/>
                <a:ea typeface="Verdana" charset="0"/>
                <a:cs typeface="Verdana" charset="0"/>
              </a:defRPr>
            </a:lvl1pPr>
            <a:lvl2pPr marL="742950" indent="-285750" algn="l" defTabSz="914400" rtl="0" eaLnBrk="1" latinLnBrk="0" hangingPunct="1">
              <a:lnSpc>
                <a:spcPct val="90000"/>
              </a:lnSpc>
              <a:spcBef>
                <a:spcPts val="500"/>
              </a:spcBef>
              <a:buFont typeface="Courier New" charset="0"/>
              <a:buChar char="o"/>
              <a:defRPr sz="1800" b="0" i="0" kern="1200">
                <a:solidFill>
                  <a:srgbClr val="324F82"/>
                </a:solidFill>
                <a:latin typeface="Verdana" charset="0"/>
                <a:ea typeface="Verdana" charset="0"/>
                <a:cs typeface="Verdana" charset="0"/>
              </a:defRPr>
            </a:lvl2pPr>
            <a:lvl3pPr marL="1200150" indent="-285750" algn="l" defTabSz="914400" rtl="0" eaLnBrk="1" latinLnBrk="0" hangingPunct="1">
              <a:lnSpc>
                <a:spcPct val="90000"/>
              </a:lnSpc>
              <a:spcBef>
                <a:spcPts val="500"/>
              </a:spcBef>
              <a:buFont typeface="Arial" charset="0"/>
              <a:buChar char="•"/>
              <a:defRPr sz="1600" b="0" i="0" kern="1200">
                <a:solidFill>
                  <a:srgbClr val="324F82"/>
                </a:solidFill>
                <a:latin typeface="Verdana" charset="0"/>
                <a:ea typeface="Verdana" charset="0"/>
                <a:cs typeface="Verdana"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endParaRPr kumimoji="0" lang="en-GB" altLang="en-US" sz="800" b="1" i="0" u="none" strike="noStrike" kern="1200" cap="none" spc="0" normalizeH="0" baseline="0" noProof="0" dirty="0">
              <a:ln>
                <a:noFill/>
              </a:ln>
              <a:solidFill>
                <a:srgbClr val="28B8CE"/>
              </a:solidFill>
              <a:effectLst/>
              <a:uLnTx/>
              <a:uFillTx/>
              <a:latin typeface="Verdana" charset="0"/>
              <a:ea typeface="Verdana" charset="0"/>
              <a:cs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endParaRPr kumimoji="0" lang="en-GB" altLang="en-US" sz="500" b="0" i="0" u="none" strike="noStrike" kern="1200" cap="none" spc="0" normalizeH="0" baseline="0" noProof="0" dirty="0">
              <a:ln>
                <a:noFill/>
              </a:ln>
              <a:solidFill>
                <a:srgbClr val="324F82"/>
              </a:solidFill>
              <a:effectLst/>
              <a:uLnTx/>
              <a:uFillTx/>
              <a:latin typeface="Verdana"/>
              <a:ea typeface="Verdana" panose="020B0604030504040204" pitchFamily="34" charset="0"/>
              <a:cs typeface="Verdana" panose="020B0604030504040204" pitchFamily="34" charset="0"/>
            </a:endParaRPr>
          </a:p>
        </p:txBody>
      </p:sp>
      <p:sp>
        <p:nvSpPr>
          <p:cNvPr id="8" name="Text Placeholder 3"/>
          <p:cNvSpPr txBox="1">
            <a:spLocks/>
          </p:cNvSpPr>
          <p:nvPr/>
        </p:nvSpPr>
        <p:spPr bwMode="auto">
          <a:xfrm>
            <a:off x="348491" y="371201"/>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dirty="0">
                <a:latin typeface="Ubuntu" panose="020B0504030602030204" pitchFamily="34" charset="0"/>
                <a:ea typeface="Verdana" panose="020B0604030504040204" pitchFamily="34" charset="0"/>
                <a:cs typeface="Ubuntu"/>
              </a:rPr>
              <a:t>2. What is health equity?</a:t>
            </a:r>
            <a:endParaRPr kumimoji="0" lang="en-GB" altLang="en-US"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cs typeface="Ubuntu"/>
            </a:endParaRPr>
          </a:p>
        </p:txBody>
      </p:sp>
      <p:sp>
        <p:nvSpPr>
          <p:cNvPr id="3" name="TextBox 2"/>
          <p:cNvSpPr txBox="1"/>
          <p:nvPr/>
        </p:nvSpPr>
        <p:spPr>
          <a:xfrm>
            <a:off x="6819900" y="1000125"/>
            <a:ext cx="3819525" cy="1276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FFFFFF"/>
              </a:solidFill>
              <a:effectLst/>
              <a:uLnTx/>
              <a:uFillTx/>
              <a:latin typeface="Ubuntu" charset="0"/>
              <a:ea typeface="Ubuntu" charset="0"/>
              <a:cs typeface="Ubuntu" charset="0"/>
            </a:endParaRPr>
          </a:p>
        </p:txBody>
      </p:sp>
      <p:pic>
        <p:nvPicPr>
          <p:cNvPr id="4" name="Picture 3">
            <a:extLst>
              <a:ext uri="{FF2B5EF4-FFF2-40B4-BE49-F238E27FC236}">
                <a16:creationId xmlns:a16="http://schemas.microsoft.com/office/drawing/2014/main" id="{582A01ED-04F8-7D18-8517-E3EC1A079CA0}"/>
              </a:ext>
            </a:extLst>
          </p:cNvPr>
          <p:cNvPicPr>
            <a:picLocks noChangeAspect="1"/>
          </p:cNvPicPr>
          <p:nvPr/>
        </p:nvPicPr>
        <p:blipFill rotWithShape="1">
          <a:blip r:embed="rId3"/>
          <a:srcRect l="1192" t="3696" r="1849" b="1501"/>
          <a:stretch/>
        </p:blipFill>
        <p:spPr>
          <a:xfrm>
            <a:off x="2894202" y="1359684"/>
            <a:ext cx="6434356" cy="4369997"/>
          </a:xfrm>
          <a:prstGeom prst="rect">
            <a:avLst/>
          </a:prstGeom>
          <a:ln w="57150">
            <a:solidFill>
              <a:schemeClr val="tx2"/>
            </a:solidFill>
          </a:ln>
        </p:spPr>
      </p:pic>
      <p:sp>
        <p:nvSpPr>
          <p:cNvPr id="2" name="Content Placeholder 4">
            <a:extLst>
              <a:ext uri="{FF2B5EF4-FFF2-40B4-BE49-F238E27FC236}">
                <a16:creationId xmlns:a16="http://schemas.microsoft.com/office/drawing/2014/main" id="{A9464E1D-BE92-46BB-3AF9-70CF62506B3A}"/>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192999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3720"/>
            <a:ext cx="507889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chemeClr val="accent1">
                    <a:lumMod val="50000"/>
                  </a:schemeClr>
                </a:solidFill>
                <a:effectLst/>
                <a:latin typeface="Ubuntu" panose="020B0504030602030204" pitchFamily="34" charset="0"/>
              </a:rPr>
              <a:t>Health inequalities in Wales exist across a range of dimensions or characteristics, including the 9 protected characteristics in the Equality Act,</a:t>
            </a:r>
            <a:r>
              <a:rPr lang="en-GB" sz="1600" b="0" i="0" baseline="30000" dirty="0">
                <a:solidFill>
                  <a:schemeClr val="accent1">
                    <a:lumMod val="50000"/>
                  </a:schemeClr>
                </a:solidFill>
                <a:effectLst/>
                <a:latin typeface="Ubuntu" panose="020B0504030602030204" pitchFamily="34" charset="0"/>
              </a:rPr>
              <a:t>, </a:t>
            </a:r>
            <a:r>
              <a:rPr lang="en-GB" sz="1600" b="0" i="0" dirty="0">
                <a:solidFill>
                  <a:schemeClr val="accent1">
                    <a:lumMod val="50000"/>
                  </a:schemeClr>
                </a:solidFill>
                <a:effectLst/>
                <a:latin typeface="Ubuntu" panose="020B0504030602030204" pitchFamily="34" charset="0"/>
              </a:rPr>
              <a:t>socioeconomic position, occupation, geographic deprivation and membership of a vulnerable group. As shown in Figure 1, these dimensions overlap.</a:t>
            </a:r>
            <a:endParaRPr kumimoji="0" lang="en-GB" sz="1600" i="0" u="none" strike="noStrike" kern="1200" cap="none" spc="0" normalizeH="0" baseline="0" noProof="0" dirty="0">
              <a:ln>
                <a:noFill/>
              </a:ln>
              <a:solidFill>
                <a:schemeClr val="accent1">
                  <a:lumMod val="50000"/>
                </a:schemeClr>
              </a:solidFill>
              <a:effectLst/>
              <a:uLnTx/>
              <a:uFillTx/>
              <a:latin typeface="Ubuntu" panose="020B05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lumMod val="50000"/>
                  </a:schemeClr>
                </a:solidFill>
                <a:effectLst/>
                <a:uLnTx/>
                <a:uFillTx/>
                <a:latin typeface="Ubuntu" panose="020B05040306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lumMod val="50000"/>
                  </a:schemeClr>
                </a:solidFill>
                <a:effectLst/>
                <a:uLnTx/>
                <a:uFillTx/>
                <a:latin typeface="Ubuntu" panose="020B0504030602030204" pitchFamily="34" charset="0"/>
              </a:rPr>
              <a:t>Action on health inequalities requires improving the lives of those with the worst health outcomes, fastest.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1">
                  <a:lumMod val="50000"/>
                </a:schemeClr>
              </a:solidFill>
              <a:effectLst/>
              <a:uLnTx/>
              <a:uFillTx/>
              <a:latin typeface="Ubuntu" panose="020B05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lumMod val="50000"/>
                  </a:schemeClr>
                </a:solidFill>
                <a:effectLst/>
                <a:uLnTx/>
                <a:uFillTx/>
                <a:latin typeface="Ubuntu" panose="020B0504030602030204" pitchFamily="34" charset="0"/>
              </a:rPr>
              <a:t>Health inequalities may be driven 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lumMod val="50000"/>
                  </a:schemeClr>
                </a:solidFill>
                <a:effectLst/>
                <a:uLnTx/>
                <a:uFillTx/>
                <a:latin typeface="Ubuntu" panose="020B0504030602030204" pitchFamily="34" charset="0"/>
              </a:rPr>
              <a:t>Wider determinants of health, e.g.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lumMod val="50000"/>
                  </a:schemeClr>
                </a:solidFill>
                <a:effectLst/>
                <a:uLnTx/>
                <a:uFillTx/>
                <a:latin typeface="Ubuntu" panose="020B0504030602030204" pitchFamily="34" charset="0"/>
              </a:rPr>
              <a:t>Individual health behaviours, such as poor diet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accent1">
                    <a:lumMod val="50000"/>
                  </a:schemeClr>
                </a:solidFill>
                <a:latin typeface="Ubuntu" panose="020B0504030602030204" pitchFamily="34" charset="0"/>
              </a:rPr>
              <a:t>P</a:t>
            </a:r>
            <a:r>
              <a:rPr kumimoji="0" lang="en-GB" sz="1600" b="0" i="0" u="none" strike="noStrike" kern="1200" cap="none" spc="0" normalizeH="0" baseline="0" noProof="0" dirty="0" err="1">
                <a:ln>
                  <a:noFill/>
                </a:ln>
                <a:solidFill>
                  <a:schemeClr val="accent1">
                    <a:lumMod val="50000"/>
                  </a:schemeClr>
                </a:solidFill>
                <a:effectLst/>
                <a:uLnTx/>
                <a:uFillTx/>
                <a:latin typeface="Ubuntu" panose="020B0504030602030204" pitchFamily="34" charset="0"/>
              </a:rPr>
              <a:t>sychosocial</a:t>
            </a:r>
            <a:r>
              <a:rPr kumimoji="0" lang="en-GB" sz="1600" b="0" i="0" u="none" strike="noStrike" kern="1200" cap="none" spc="0" normalizeH="0" baseline="0" noProof="0" dirty="0">
                <a:ln>
                  <a:noFill/>
                </a:ln>
                <a:solidFill>
                  <a:schemeClr val="accent1">
                    <a:lumMod val="50000"/>
                  </a:schemeClr>
                </a:solidFill>
                <a:effectLst/>
                <a:uLnTx/>
                <a:uFillTx/>
                <a:latin typeface="Ubuntu" panose="020B0504030602030204" pitchFamily="34" charset="0"/>
              </a:rPr>
              <a:t> factors, e.g. social connectedness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accent1">
                    <a:lumMod val="50000"/>
                  </a:schemeClr>
                </a:solidFill>
                <a:latin typeface="Ubuntu" panose="020B0504030602030204" pitchFamily="34" charset="0"/>
              </a:rPr>
              <a:t>U</a:t>
            </a:r>
            <a:r>
              <a:rPr kumimoji="0" lang="en-GB" sz="1600" b="0" i="0" u="none" strike="noStrike" kern="1200" cap="none" spc="0" normalizeH="0" baseline="0" noProof="0" dirty="0" err="1">
                <a:ln>
                  <a:noFill/>
                </a:ln>
                <a:solidFill>
                  <a:schemeClr val="accent1">
                    <a:lumMod val="50000"/>
                  </a:schemeClr>
                </a:solidFill>
                <a:effectLst/>
                <a:uLnTx/>
                <a:uFillTx/>
                <a:latin typeface="Ubuntu" panose="020B0504030602030204" pitchFamily="34" charset="0"/>
              </a:rPr>
              <a:t>nequal</a:t>
            </a:r>
            <a:r>
              <a:rPr kumimoji="0" lang="en-GB" sz="1600" b="0" i="0" u="none" strike="noStrike" kern="1200" cap="none" spc="0" normalizeH="0" baseline="0" noProof="0" dirty="0">
                <a:ln>
                  <a:noFill/>
                </a:ln>
                <a:solidFill>
                  <a:schemeClr val="accent1">
                    <a:lumMod val="50000"/>
                  </a:schemeClr>
                </a:solidFill>
                <a:effectLst/>
                <a:uLnTx/>
                <a:uFillTx/>
                <a:latin typeface="Ubuntu" panose="020B0504030602030204" pitchFamily="34" charset="0"/>
              </a:rPr>
              <a:t> access to or experience of health services</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chemeClr val="accent1">
                  <a:lumMod val="50000"/>
                </a:schemeClr>
              </a:solidFill>
              <a:effectLst/>
              <a:uLnTx/>
              <a:uFillTx/>
              <a:latin typeface="Ubuntu" panose="020B0504030602030204" pitchFamily="34" charset="0"/>
            </a:endParaRPr>
          </a:p>
        </p:txBody>
      </p:sp>
      <p:sp>
        <p:nvSpPr>
          <p:cNvPr id="3" name="TextBox 2">
            <a:extLst>
              <a:ext uri="{FF2B5EF4-FFF2-40B4-BE49-F238E27FC236}">
                <a16:creationId xmlns:a16="http://schemas.microsoft.com/office/drawing/2014/main" id="{0E39F0CA-9087-6C64-F27E-A38B6C62B6B9}"/>
              </a:ext>
            </a:extLst>
          </p:cNvPr>
          <p:cNvSpPr txBox="1"/>
          <p:nvPr/>
        </p:nvSpPr>
        <p:spPr>
          <a:xfrm>
            <a:off x="6910005" y="1063720"/>
            <a:ext cx="3948495" cy="584775"/>
          </a:xfrm>
          <a:prstGeom prst="rect">
            <a:avLst/>
          </a:prstGeom>
          <a:noFill/>
        </p:spPr>
        <p:txBody>
          <a:bodyPr wrap="square" rtlCol="0">
            <a:spAutoFit/>
          </a:bodyPr>
          <a:lstStyle/>
          <a:p>
            <a:pPr algn="ctr"/>
            <a:r>
              <a:rPr lang="en-GB" sz="1600" b="1" dirty="0">
                <a:solidFill>
                  <a:schemeClr val="accent1">
                    <a:lumMod val="50000"/>
                  </a:schemeClr>
                </a:solidFill>
                <a:latin typeface="Ubuntu" panose="020B0504030602030204" pitchFamily="34" charset="0"/>
              </a:rPr>
              <a:t>Figure 1 Population groups commonly considered for health inequalities</a:t>
            </a:r>
          </a:p>
        </p:txBody>
      </p:sp>
      <p:pic>
        <p:nvPicPr>
          <p:cNvPr id="6" name="Picture 5">
            <a:extLst>
              <a:ext uri="{FF2B5EF4-FFF2-40B4-BE49-F238E27FC236}">
                <a16:creationId xmlns:a16="http://schemas.microsoft.com/office/drawing/2014/main" id="{2F46A9F3-BC57-A448-9226-26309385EAC0}"/>
              </a:ext>
            </a:extLst>
          </p:cNvPr>
          <p:cNvPicPr>
            <a:picLocks noChangeAspect="1"/>
          </p:cNvPicPr>
          <p:nvPr/>
        </p:nvPicPr>
        <p:blipFill rotWithShape="1">
          <a:blip r:embed="rId2"/>
          <a:srcRect b="8312"/>
          <a:stretch/>
        </p:blipFill>
        <p:spPr>
          <a:xfrm>
            <a:off x="7245905" y="1947314"/>
            <a:ext cx="3276693" cy="3347700"/>
          </a:xfrm>
          <a:prstGeom prst="rect">
            <a:avLst/>
          </a:prstGeom>
        </p:spPr>
      </p:pic>
      <p:sp>
        <p:nvSpPr>
          <p:cNvPr id="4" name="Text Placeholder 3">
            <a:extLst>
              <a:ext uri="{FF2B5EF4-FFF2-40B4-BE49-F238E27FC236}">
                <a16:creationId xmlns:a16="http://schemas.microsoft.com/office/drawing/2014/main" id="{B0E0F33D-F247-913B-8024-10AD5C8CFD61}"/>
              </a:ext>
            </a:extLst>
          </p:cNvPr>
          <p:cNvSpPr txBox="1">
            <a:spLocks/>
          </p:cNvSpPr>
          <p:nvPr/>
        </p:nvSpPr>
        <p:spPr bwMode="auto">
          <a:xfrm>
            <a:off x="348491" y="371201"/>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dirty="0">
                <a:latin typeface="Ubuntu" panose="020B0504030602030204" pitchFamily="34" charset="0"/>
                <a:ea typeface="Verdana" panose="020B0604030504040204" pitchFamily="34" charset="0"/>
                <a:cs typeface="Ubuntu"/>
              </a:rPr>
              <a:t>2a</a:t>
            </a:r>
            <a:r>
              <a:rPr kumimoji="0" lang="en-GB" altLang="en-US"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cs typeface="Ubuntu"/>
              </a:rPr>
              <a:t>. Dimensions and drivers of health inequalities</a:t>
            </a:r>
          </a:p>
        </p:txBody>
      </p:sp>
      <p:sp>
        <p:nvSpPr>
          <p:cNvPr id="11" name="Content Placeholder 4">
            <a:extLst>
              <a:ext uri="{FF2B5EF4-FFF2-40B4-BE49-F238E27FC236}">
                <a16:creationId xmlns:a16="http://schemas.microsoft.com/office/drawing/2014/main" id="{7FEEB157-EFC7-89AF-2263-AF5DD6A88436}"/>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
        <p:nvSpPr>
          <p:cNvPr id="5" name="TextBox 4">
            <a:extLst>
              <a:ext uri="{FF2B5EF4-FFF2-40B4-BE49-F238E27FC236}">
                <a16:creationId xmlns:a16="http://schemas.microsoft.com/office/drawing/2014/main" id="{CC00566C-8379-DAEB-346E-6ECB5A3231B9}"/>
              </a:ext>
            </a:extLst>
          </p:cNvPr>
          <p:cNvSpPr txBox="1"/>
          <p:nvPr/>
        </p:nvSpPr>
        <p:spPr>
          <a:xfrm>
            <a:off x="7245905" y="5403369"/>
            <a:ext cx="3253563" cy="369332"/>
          </a:xfrm>
          <a:prstGeom prst="rect">
            <a:avLst/>
          </a:prstGeom>
          <a:noFill/>
        </p:spPr>
        <p:txBody>
          <a:bodyPr wrap="square" rtlCol="0">
            <a:spAutoFit/>
          </a:bodyPr>
          <a:lstStyle/>
          <a:p>
            <a:r>
              <a:rPr lang="en-GB" i="1" dirty="0">
                <a:solidFill>
                  <a:srgbClr val="1F4E79"/>
                </a:solidFill>
              </a:rPr>
              <a:t>Source</a:t>
            </a:r>
            <a:r>
              <a:rPr lang="en-GB" dirty="0"/>
              <a:t>: </a:t>
            </a:r>
            <a:r>
              <a:rPr lang="en-GB" dirty="0">
                <a:hlinkClick r:id="rId3"/>
              </a:rPr>
              <a:t>NICE</a:t>
            </a:r>
            <a:endParaRPr lang="en-GB" dirty="0"/>
          </a:p>
        </p:txBody>
      </p:sp>
    </p:spTree>
    <p:extLst>
      <p:ext uri="{BB962C8B-B14F-4D97-AF65-F5344CB8AC3E}">
        <p14:creationId xmlns:p14="http://schemas.microsoft.com/office/powerpoint/2010/main" val="384171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75689" y="1099177"/>
            <a:ext cx="10840622" cy="36061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kern="1200" baseline="0">
                <a:solidFill>
                  <a:srgbClr val="324F82"/>
                </a:solidFill>
                <a:latin typeface="Verdana" charset="0"/>
                <a:ea typeface="Verdana" charset="0"/>
                <a:cs typeface="Verdana" charset="0"/>
              </a:defRPr>
            </a:lvl1pPr>
            <a:lvl2pPr marL="742950" indent="-285750" algn="l" defTabSz="914400" rtl="0" eaLnBrk="1" latinLnBrk="0" hangingPunct="1">
              <a:lnSpc>
                <a:spcPct val="90000"/>
              </a:lnSpc>
              <a:spcBef>
                <a:spcPts val="500"/>
              </a:spcBef>
              <a:buFont typeface="Courier New" charset="0"/>
              <a:buChar char="o"/>
              <a:defRPr sz="1800" b="0" i="0" kern="1200">
                <a:solidFill>
                  <a:srgbClr val="324F82"/>
                </a:solidFill>
                <a:latin typeface="Verdana" charset="0"/>
                <a:ea typeface="Verdana" charset="0"/>
                <a:cs typeface="Verdana" charset="0"/>
              </a:defRPr>
            </a:lvl2pPr>
            <a:lvl3pPr marL="1200150" indent="-285750" algn="l" defTabSz="914400" rtl="0" eaLnBrk="1" latinLnBrk="0" hangingPunct="1">
              <a:lnSpc>
                <a:spcPct val="90000"/>
              </a:lnSpc>
              <a:spcBef>
                <a:spcPts val="500"/>
              </a:spcBef>
              <a:buFont typeface="Arial" charset="0"/>
              <a:buChar char="•"/>
              <a:defRPr sz="1600" b="0" i="0" kern="1200">
                <a:solidFill>
                  <a:srgbClr val="324F82"/>
                </a:solidFill>
                <a:latin typeface="Verdana" charset="0"/>
                <a:ea typeface="Verdana" charset="0"/>
                <a:cs typeface="Verdana"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rPr>
              <a:t>The AWDPP will only be effective and cost effective at the population level if there is:</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r>
              <a:rPr kumimoji="0" lang="en-GB" sz="1600" b="0" i="0" u="none" strike="noStrike" kern="1200" cap="none" spc="0" normalizeH="0" baseline="0" noProof="0" dirty="0">
                <a:ln>
                  <a:noFill/>
                </a:ln>
                <a:solidFill>
                  <a:srgbClr val="324F82"/>
                </a:solidFill>
                <a:effectLst/>
                <a:uLnTx/>
                <a:uFillTx/>
                <a:latin typeface="Ubuntu"/>
                <a:ea typeface="Verdana" charset="0"/>
              </a:rPr>
              <a:t>	a. sufficient overall uptake </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r>
              <a:rPr kumimoji="0" lang="en-GB" sz="1600" b="0" i="0" u="none" strike="noStrike" kern="1200" cap="none" spc="0" normalizeH="0" baseline="0" noProof="0" dirty="0">
                <a:ln>
                  <a:noFill/>
                </a:ln>
                <a:solidFill>
                  <a:srgbClr val="324F82"/>
                </a:solidFill>
                <a:effectLst/>
                <a:uLnTx/>
                <a:uFillTx/>
                <a:latin typeface="Ubuntu"/>
                <a:ea typeface="Verdana" charset="0"/>
              </a:rPr>
              <a:t>	b. sufficient uptake </a:t>
            </a:r>
            <a:r>
              <a:rPr kumimoji="0" lang="en-GB" sz="1600" b="1" i="0" u="none" strike="noStrike" kern="1200" cap="none" spc="0" normalizeH="0" baseline="0" noProof="0" dirty="0">
                <a:ln>
                  <a:noFill/>
                </a:ln>
                <a:solidFill>
                  <a:srgbClr val="324F82"/>
                </a:solidFill>
                <a:effectLst/>
                <a:uLnTx/>
                <a:uFillTx/>
                <a:latin typeface="Ubuntu"/>
                <a:ea typeface="Verdana" charset="0"/>
              </a:rPr>
              <a:t>by those who would otherwise have poor outcomes</a:t>
            </a:r>
            <a:r>
              <a:rPr kumimoji="0" lang="en-GB" sz="1600" b="0" i="0" u="none" strike="noStrike" kern="1200" cap="none" spc="0" normalizeH="0" baseline="0" noProof="0" dirty="0">
                <a:ln>
                  <a:noFill/>
                </a:ln>
                <a:solidFill>
                  <a:srgbClr val="324F82"/>
                </a:solidFill>
                <a:effectLst/>
                <a:uLnTx/>
                <a:uFillTx/>
                <a:latin typeface="Ubuntu"/>
                <a:ea typeface="Verdana" charset="0"/>
              </a:rPr>
              <a:t> </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endParaRPr kumimoji="0" lang="en-GB" sz="1600" b="0" i="0" u="none" strike="noStrike" kern="1200" cap="none" spc="0" normalizeH="0" baseline="0" noProof="0" dirty="0">
              <a:ln>
                <a:noFill/>
              </a:ln>
              <a:solidFill>
                <a:srgbClr val="324F82"/>
              </a:solidFill>
              <a:effectLst/>
              <a:uLnTx/>
              <a:uFillTx/>
              <a:latin typeface="Ubuntu"/>
              <a:ea typeface="Verdana" charset="0"/>
            </a:endParaRP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rPr>
              <a:t>If not delivered equitably, the introduction of this prevention programme potentially risks increasing health inequities, due to the realities of the inverse care law</a:t>
            </a:r>
            <a:r>
              <a:rPr lang="en-GB" sz="1600" dirty="0">
                <a:latin typeface="Ubuntu"/>
              </a:rPr>
              <a:t> </a:t>
            </a:r>
            <a:r>
              <a:rPr lang="en-GB" sz="1600" dirty="0" err="1">
                <a:latin typeface="Ubuntu"/>
              </a:rPr>
              <a:t>i</a:t>
            </a:r>
            <a:r>
              <a:rPr kumimoji="0" lang="en-GB" sz="1600" b="0" i="0" u="none" strike="noStrike" kern="1200" cap="none" spc="0" normalizeH="0" baseline="0" noProof="0" dirty="0">
                <a:ln>
                  <a:noFill/>
                </a:ln>
                <a:solidFill>
                  <a:srgbClr val="324F82"/>
                </a:solidFill>
                <a:effectLst/>
                <a:uLnTx/>
                <a:uFillTx/>
                <a:latin typeface="Ubuntu"/>
                <a:ea typeface="Verdana" charset="0"/>
              </a:rPr>
              <a:t>.e. those with the greatest need for  medical care are least likely to access health services, for a combination of reasons.</a:t>
            </a:r>
            <a:endParaRPr kumimoji="0" lang="en-GB" sz="1600" b="0" i="0" u="none" strike="noStrike" kern="1200" cap="none" spc="0" normalizeH="0" baseline="0" noProof="0" dirty="0">
              <a:ln>
                <a:noFill/>
              </a:ln>
              <a:solidFill>
                <a:srgbClr val="C00000"/>
              </a:solidFill>
              <a:effectLst/>
              <a:uLnTx/>
              <a:uFillTx/>
              <a:latin typeface="Ubuntu"/>
              <a:ea typeface="Verdana" charset="0"/>
            </a:endParaRP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endParaRPr kumimoji="0" lang="en-GB" sz="1600" b="0" i="0" u="none" strike="noStrike" kern="1200" cap="none" spc="0" normalizeH="0" baseline="0" noProof="0" dirty="0">
              <a:ln>
                <a:noFill/>
              </a:ln>
              <a:solidFill>
                <a:srgbClr val="324F82"/>
              </a:solidFill>
              <a:effectLst/>
              <a:uLnTx/>
              <a:uFillTx/>
              <a:latin typeface="Ubuntu"/>
              <a:ea typeface="Verdana" charset="0"/>
            </a:endParaRP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rPr>
              <a:t>At the individual level, only people who access and engage with the AWDPP service can benefit directly from it. </a:t>
            </a:r>
            <a:r>
              <a:rPr lang="en-GB" sz="1600" dirty="0">
                <a:latin typeface="Ubuntu"/>
              </a:rPr>
              <a:t>O</a:t>
            </a:r>
            <a:r>
              <a:rPr kumimoji="0" lang="en-GB" sz="1600" b="0" i="0" u="none" strike="noStrike" kern="1200" cap="none" spc="0" normalizeH="0" baseline="0" noProof="0" dirty="0" err="1">
                <a:ln>
                  <a:noFill/>
                </a:ln>
                <a:solidFill>
                  <a:srgbClr val="324F82"/>
                </a:solidFill>
                <a:effectLst/>
                <a:uLnTx/>
                <a:uFillTx/>
                <a:latin typeface="Ubuntu"/>
                <a:ea typeface="Verdana" charset="0"/>
              </a:rPr>
              <a:t>ptimising</a:t>
            </a:r>
            <a:r>
              <a:rPr kumimoji="0" lang="en-GB" sz="1600" b="0" i="0" u="none" strike="noStrike" kern="1200" cap="none" spc="0" normalizeH="0" baseline="0" noProof="0" dirty="0">
                <a:ln>
                  <a:noFill/>
                </a:ln>
                <a:solidFill>
                  <a:srgbClr val="324F82"/>
                </a:solidFill>
                <a:effectLst/>
                <a:uLnTx/>
                <a:uFillTx/>
                <a:latin typeface="Ubuntu"/>
                <a:ea typeface="Verdana" charset="0"/>
              </a:rPr>
              <a:t> </a:t>
            </a:r>
            <a:r>
              <a:rPr kumimoji="0" lang="en-GB" sz="1600" b="1" i="0" u="none" strike="noStrike" kern="1200" cap="none" spc="0" normalizeH="0" baseline="0" noProof="0" dirty="0">
                <a:ln>
                  <a:noFill/>
                </a:ln>
                <a:solidFill>
                  <a:srgbClr val="324F82"/>
                </a:solidFill>
                <a:effectLst/>
                <a:uLnTx/>
                <a:uFillTx/>
                <a:latin typeface="Ubuntu"/>
                <a:ea typeface="Verdana" charset="0"/>
              </a:rPr>
              <a:t>equitable </a:t>
            </a:r>
            <a:r>
              <a:rPr kumimoji="0" lang="en-GB" sz="1600" b="0" i="0" u="none" strike="noStrike" kern="1200" cap="none" spc="0" normalizeH="0" baseline="0" noProof="0" dirty="0">
                <a:ln>
                  <a:noFill/>
                </a:ln>
                <a:solidFill>
                  <a:srgbClr val="324F82"/>
                </a:solidFill>
                <a:effectLst/>
                <a:uLnTx/>
                <a:uFillTx/>
                <a:latin typeface="Ubuntu"/>
                <a:ea typeface="Verdana" charset="0"/>
              </a:rPr>
              <a:t>access</a:t>
            </a:r>
            <a:r>
              <a:rPr kumimoji="0" lang="en-GB" sz="1600" b="1" i="0" u="none" strike="noStrike" kern="1200" cap="none" spc="0" normalizeH="0" baseline="0" noProof="0" dirty="0">
                <a:ln>
                  <a:noFill/>
                </a:ln>
                <a:solidFill>
                  <a:srgbClr val="324F82"/>
                </a:solidFill>
                <a:effectLst/>
                <a:uLnTx/>
                <a:uFillTx/>
                <a:latin typeface="Ubuntu"/>
                <a:ea typeface="Verdana" charset="0"/>
              </a:rPr>
              <a:t> </a:t>
            </a:r>
            <a:r>
              <a:rPr kumimoji="0" lang="en-GB" sz="1600" b="0" i="0" u="none" strike="noStrike" kern="1200" cap="none" spc="0" normalizeH="0" baseline="0" noProof="0" dirty="0">
                <a:ln>
                  <a:noFill/>
                </a:ln>
                <a:solidFill>
                  <a:srgbClr val="324F82"/>
                </a:solidFill>
                <a:effectLst/>
                <a:uLnTx/>
                <a:uFillTx/>
                <a:latin typeface="Ubuntu"/>
                <a:ea typeface="Verdana" charset="0"/>
              </a:rPr>
              <a:t>and uptake </a:t>
            </a:r>
            <a:r>
              <a:rPr lang="en-GB" sz="1600" dirty="0">
                <a:latin typeface="Ubuntu"/>
              </a:rPr>
              <a:t>is about</a:t>
            </a:r>
            <a:r>
              <a:rPr kumimoji="0" lang="en-GB" sz="1600" b="0" i="0" u="none" strike="noStrike" kern="1200" cap="none" spc="0" normalizeH="0" baseline="0" noProof="0" dirty="0">
                <a:ln>
                  <a:noFill/>
                </a:ln>
                <a:solidFill>
                  <a:srgbClr val="324F82"/>
                </a:solidFill>
                <a:effectLst/>
                <a:uLnTx/>
                <a:uFillTx/>
                <a:latin typeface="Ubuntu"/>
                <a:ea typeface="Verdana" charset="0"/>
              </a:rPr>
              <a:t> enabling all eligible people </a:t>
            </a:r>
            <a:r>
              <a:rPr kumimoji="0" lang="en-GB" sz="1600" b="1" i="0" u="none" strike="noStrike" kern="1200" cap="none" spc="0" normalizeH="0" baseline="0" noProof="0" dirty="0">
                <a:ln>
                  <a:noFill/>
                </a:ln>
                <a:solidFill>
                  <a:srgbClr val="324F82"/>
                </a:solidFill>
                <a:effectLst/>
                <a:uLnTx/>
                <a:uFillTx/>
                <a:latin typeface="Ubuntu"/>
                <a:ea typeface="Verdana" charset="0"/>
              </a:rPr>
              <a:t>to have a fair chance to benefit </a:t>
            </a:r>
            <a:r>
              <a:rPr kumimoji="0" lang="en-GB" sz="1600" b="0" i="0" u="none" strike="noStrike" kern="1200" cap="none" spc="0" normalizeH="0" baseline="0" noProof="0" dirty="0">
                <a:ln>
                  <a:noFill/>
                </a:ln>
                <a:solidFill>
                  <a:srgbClr val="324F82"/>
                </a:solidFill>
                <a:effectLst/>
                <a:uLnTx/>
                <a:uFillTx/>
                <a:latin typeface="Ubuntu"/>
                <a:ea typeface="Verdana" charset="0"/>
              </a:rPr>
              <a:t>from the AWDPP programme.</a:t>
            </a:r>
            <a:endParaRPr kumimoji="0" lang="en-GB" sz="1600" b="0" i="0" u="none" strike="noStrike" kern="1200" cap="none" spc="0" normalizeH="0" baseline="0" noProof="0" dirty="0">
              <a:ln>
                <a:noFill/>
              </a:ln>
              <a:solidFill>
                <a:srgbClr val="324F82"/>
              </a:solidFill>
              <a:effectLst/>
              <a:uLnTx/>
              <a:uFillTx/>
              <a:latin typeface="Verdana" charset="0"/>
              <a:ea typeface="Verdana" charset="0"/>
            </a:endParaRPr>
          </a:p>
        </p:txBody>
      </p:sp>
      <p:sp>
        <p:nvSpPr>
          <p:cNvPr id="2" name="Text Placeholder 3">
            <a:extLst>
              <a:ext uri="{FF2B5EF4-FFF2-40B4-BE49-F238E27FC236}">
                <a16:creationId xmlns:a16="http://schemas.microsoft.com/office/drawing/2014/main" id="{FBE918BD-AF1B-39B3-2A28-8564EDE7AC54}"/>
              </a:ext>
            </a:extLst>
          </p:cNvPr>
          <p:cNvSpPr txBox="1">
            <a:spLocks/>
          </p:cNvSpPr>
          <p:nvPr/>
        </p:nvSpPr>
        <p:spPr bwMode="auto">
          <a:xfrm>
            <a:off x="348491" y="371201"/>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2800" b="1" i="0" u="none" strike="noStrike" kern="1200" cap="none" spc="0" normalizeH="0" baseline="0" noProof="0" dirty="0">
                <a:ln>
                  <a:noFill/>
                </a:ln>
                <a:solidFill>
                  <a:srgbClr val="324F82"/>
                </a:solidFill>
                <a:effectLst/>
                <a:uLnTx/>
                <a:uFillTx/>
                <a:latin typeface="Ubuntu"/>
                <a:ea typeface="Verdana" panose="020B0604030504040204" pitchFamily="34" charset="0"/>
                <a:cs typeface="Ubuntu"/>
              </a:rPr>
              <a:t>2b. Why is equity important to the delivery of the AWDPP?</a:t>
            </a:r>
            <a:endParaRPr kumimoji="0" lang="en-GB" altLang="en-US" sz="2800" b="1" i="0" u="none" strike="noStrike" kern="1200" cap="none" spc="0" normalizeH="0" baseline="0" noProof="0" dirty="0">
              <a:ln>
                <a:noFill/>
              </a:ln>
              <a:solidFill>
                <a:srgbClr val="324F82"/>
              </a:solidFill>
              <a:effectLst/>
              <a:uLnTx/>
              <a:uFillTx/>
              <a:latin typeface="Verdana" panose="020B0604030504040204" pitchFamily="34" charset="0"/>
              <a:ea typeface="Verdana" panose="020B0604030504040204" pitchFamily="34" charset="0"/>
              <a:cs typeface="Ubuntu"/>
            </a:endParaRPr>
          </a:p>
        </p:txBody>
      </p:sp>
      <p:sp>
        <p:nvSpPr>
          <p:cNvPr id="3" name="Content Placeholder 4">
            <a:extLst>
              <a:ext uri="{FF2B5EF4-FFF2-40B4-BE49-F238E27FC236}">
                <a16:creationId xmlns:a16="http://schemas.microsoft.com/office/drawing/2014/main" id="{00F7170D-9562-6187-AB67-C4654C074481}"/>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202901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28357" y="847155"/>
            <a:ext cx="10935286" cy="44525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kern="1200" baseline="0">
                <a:solidFill>
                  <a:srgbClr val="324F82"/>
                </a:solidFill>
                <a:latin typeface="Verdana" charset="0"/>
                <a:ea typeface="Verdana" charset="0"/>
                <a:cs typeface="Verdana" charset="0"/>
              </a:defRPr>
            </a:lvl1pPr>
            <a:lvl2pPr marL="742950" indent="-285750" algn="l" defTabSz="914400" rtl="0" eaLnBrk="1" latinLnBrk="0" hangingPunct="1">
              <a:lnSpc>
                <a:spcPct val="90000"/>
              </a:lnSpc>
              <a:spcBef>
                <a:spcPts val="500"/>
              </a:spcBef>
              <a:buFont typeface="Courier New" charset="0"/>
              <a:buChar char="o"/>
              <a:defRPr sz="1800" b="0" i="0" kern="1200">
                <a:solidFill>
                  <a:srgbClr val="324F82"/>
                </a:solidFill>
                <a:latin typeface="Verdana" charset="0"/>
                <a:ea typeface="Verdana" charset="0"/>
                <a:cs typeface="Verdana" charset="0"/>
              </a:defRPr>
            </a:lvl2pPr>
            <a:lvl3pPr marL="1200150" indent="-285750" algn="l" defTabSz="914400" rtl="0" eaLnBrk="1" latinLnBrk="0" hangingPunct="1">
              <a:lnSpc>
                <a:spcPct val="90000"/>
              </a:lnSpc>
              <a:spcBef>
                <a:spcPts val="500"/>
              </a:spcBef>
              <a:buFont typeface="Arial" charset="0"/>
              <a:buChar char="•"/>
              <a:defRPr sz="1600" b="0" i="0" kern="1200">
                <a:solidFill>
                  <a:srgbClr val="324F82"/>
                </a:solidFill>
                <a:latin typeface="Verdana" charset="0"/>
                <a:ea typeface="Verdana" charset="0"/>
                <a:cs typeface="Verdana"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i="0" u="none" strike="noStrike" kern="1200" cap="none" spc="0" normalizeH="0" baseline="0" noProof="0" dirty="0">
                <a:ln>
                  <a:noFill/>
                </a:ln>
                <a:solidFill>
                  <a:srgbClr val="324F82"/>
                </a:solidFill>
                <a:effectLst/>
                <a:uLnTx/>
                <a:uFillTx/>
                <a:latin typeface="Ubuntu"/>
                <a:ea typeface="Verdana" charset="0"/>
              </a:rPr>
              <a:t>Learning can be taken from a paper </a:t>
            </a:r>
            <a:r>
              <a:rPr kumimoji="0" lang="en-GB" sz="1600" b="0" i="0" u="none" strike="noStrike" kern="1200" cap="none" spc="0" normalizeH="0" baseline="0" noProof="0" dirty="0">
                <a:ln>
                  <a:noFill/>
                </a:ln>
                <a:solidFill>
                  <a:srgbClr val="324F82"/>
                </a:solidFill>
                <a:effectLst/>
                <a:uLnTx/>
                <a:uFillTx/>
                <a:latin typeface="Ubuntu"/>
                <a:ea typeface="Verdana" charset="0"/>
              </a:rPr>
              <a:t>published in 2020 reporting finding of a prospective cohort study of 99,473 adults with non-diabetic </a:t>
            </a:r>
            <a:r>
              <a:rPr kumimoji="0" lang="en-GB" sz="1600" b="0" i="0" u="none" strike="noStrike" kern="1200" cap="none" spc="0" normalizeH="0" baseline="0" noProof="0" dirty="0" err="1">
                <a:ln>
                  <a:noFill/>
                </a:ln>
                <a:solidFill>
                  <a:srgbClr val="324F82"/>
                </a:solidFill>
                <a:effectLst/>
                <a:uLnTx/>
                <a:uFillTx/>
                <a:latin typeface="Ubuntu"/>
                <a:ea typeface="Verdana" charset="0"/>
              </a:rPr>
              <a:t>hyperglycemia</a:t>
            </a:r>
            <a:r>
              <a:rPr kumimoji="0" lang="en-GB" sz="1600" b="0" i="0" u="none" strike="noStrike" kern="1200" cap="none" spc="0" normalizeH="0" baseline="0" noProof="0" dirty="0">
                <a:ln>
                  <a:noFill/>
                </a:ln>
                <a:solidFill>
                  <a:srgbClr val="324F82"/>
                </a:solidFill>
                <a:effectLst/>
                <a:uLnTx/>
                <a:uFillTx/>
                <a:latin typeface="Ubuntu"/>
                <a:ea typeface="Verdana" charset="0"/>
              </a:rPr>
              <a:t>, who were invited into the </a:t>
            </a:r>
            <a:r>
              <a:rPr kumimoji="0" lang="en-GB" sz="1600" b="1" i="0" u="none" strike="noStrike" kern="1200" cap="none" spc="0" normalizeH="0" baseline="0" noProof="0" dirty="0">
                <a:ln>
                  <a:noFill/>
                </a:ln>
                <a:solidFill>
                  <a:srgbClr val="324F82"/>
                </a:solidFill>
                <a:effectLst/>
                <a:uLnTx/>
                <a:uFillTx/>
                <a:latin typeface="Ubuntu"/>
                <a:ea typeface="Verdana" charset="0"/>
              </a:rPr>
              <a:t>NHS England Diabetes Prevention Programme (NHS England DPP</a:t>
            </a:r>
            <a:r>
              <a:rPr kumimoji="0" lang="en-GB" sz="1600" b="0" i="0" u="none" strike="noStrike" kern="1200" cap="none" spc="0" normalizeH="0" baseline="0" noProof="0" dirty="0">
                <a:ln>
                  <a:noFill/>
                </a:ln>
                <a:solidFill>
                  <a:srgbClr val="324F82"/>
                </a:solidFill>
                <a:effectLst/>
                <a:uLnTx/>
                <a:uFillTx/>
                <a:latin typeface="Ubuntu"/>
                <a:ea typeface="Verdana" charset="0"/>
              </a:rPr>
              <a:t>). The paper examines the relationship between uptake of the programme and participant characteristics and service </a:t>
            </a:r>
            <a:r>
              <a:rPr kumimoji="0" lang="en-GB" sz="1600" b="0" i="0" u="none" strike="noStrike" kern="1200" cap="none" spc="0" normalizeH="0" baseline="0" noProof="0" dirty="0">
                <a:ln>
                  <a:noFill/>
                </a:ln>
                <a:solidFill>
                  <a:schemeClr val="tx2"/>
                </a:solidFill>
                <a:effectLst/>
                <a:uLnTx/>
                <a:uFillTx/>
                <a:latin typeface="Ubuntu"/>
                <a:ea typeface="Verdana" charset="0"/>
              </a:rPr>
              <a:t>delivery models.</a:t>
            </a:r>
            <a:r>
              <a:rPr kumimoji="0" lang="en-GB" sz="1600" b="0" i="0" u="none" strike="noStrike" kern="1200" cap="none" spc="0" normalizeH="0" baseline="0" noProof="0" dirty="0">
                <a:ln>
                  <a:noFill/>
                </a:ln>
                <a:solidFill>
                  <a:srgbClr val="5B9BD5"/>
                </a:solidFill>
                <a:effectLst/>
                <a:uLnTx/>
                <a:uFillTx/>
                <a:latin typeface="Ubuntu"/>
                <a:ea typeface="Verdana" charset="0"/>
              </a:rPr>
              <a:t>  </a:t>
            </a:r>
            <a:r>
              <a:rPr kumimoji="0" lang="en-GB" sz="1600" b="0" i="0" u="none" strike="noStrike" kern="1200" cap="none" spc="0" normalizeH="0" baseline="0" noProof="0" dirty="0">
                <a:ln>
                  <a:noFill/>
                </a:ln>
                <a:solidFill>
                  <a:srgbClr val="324F82"/>
                </a:solidFill>
                <a:effectLst/>
                <a:uLnTx/>
                <a:uFillTx/>
                <a:latin typeface="Ubuntu"/>
                <a:ea typeface="Verdana" charset="0"/>
              </a:rPr>
              <a:t>Headline findings regarding equitable access and uptake are given in section 3a</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rPr>
              <a:t>Further evaluation was reported in ‘</a:t>
            </a:r>
            <a:r>
              <a:rPr kumimoji="0" lang="en-GB" sz="1600" b="0" i="0" u="none" strike="noStrike" kern="1200" cap="none" spc="0" normalizeH="0" baseline="0" noProof="0" dirty="0">
                <a:ln>
                  <a:noFill/>
                </a:ln>
                <a:solidFill>
                  <a:srgbClr val="324F82"/>
                </a:solidFill>
                <a:effectLst/>
                <a:uLnTx/>
                <a:uFillTx/>
                <a:latin typeface="Ubuntu"/>
                <a:ea typeface="Verdana" charset="0"/>
                <a:hlinkClick r:id="rId3"/>
              </a:rPr>
              <a:t>Diabetes prevention at scale: Narrative review of findings and lessons from the DIPLOMA evaluation of the NHS Diabetes Prevention Programme in England</a:t>
            </a:r>
            <a:r>
              <a:rPr kumimoji="0" lang="en-GB" sz="1600" b="0" i="0" u="none" strike="noStrike" kern="1200" cap="none" spc="0" normalizeH="0" baseline="0" noProof="0" dirty="0">
                <a:ln>
                  <a:noFill/>
                </a:ln>
                <a:solidFill>
                  <a:srgbClr val="324F82"/>
                </a:solidFill>
                <a:effectLst/>
                <a:uLnTx/>
                <a:uFillTx/>
                <a:latin typeface="Ubuntu"/>
                <a:ea typeface="Verdana" charset="0"/>
              </a:rPr>
              <a:t>’ which examines fidelity to the programme. </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rPr>
              <a:t>The AWDPP Intervention Design and Protocol are informed by the </a:t>
            </a:r>
            <a:r>
              <a:rPr kumimoji="0" lang="en-GB" sz="1600" b="1" i="0" u="none" strike="noStrike" kern="1200" cap="none" spc="0" normalizeH="0" baseline="0" noProof="0" dirty="0">
                <a:ln>
                  <a:noFill/>
                </a:ln>
                <a:solidFill>
                  <a:srgbClr val="324F82"/>
                </a:solidFill>
                <a:effectLst/>
                <a:uLnTx/>
                <a:uFillTx/>
                <a:latin typeface="Ubuntu"/>
                <a:ea typeface="Verdana" charset="0"/>
              </a:rPr>
              <a:t>AWDPP Equality Impact Assessment </a:t>
            </a:r>
            <a:r>
              <a:rPr kumimoji="0" lang="en-GB" sz="1600" b="0" i="0" u="none" strike="noStrike" kern="1200" cap="none" spc="0" normalizeH="0" baseline="0" noProof="0" dirty="0">
                <a:ln>
                  <a:noFill/>
                </a:ln>
                <a:solidFill>
                  <a:srgbClr val="324F82"/>
                </a:solidFill>
                <a:effectLst/>
                <a:uLnTx/>
                <a:uFillTx/>
                <a:latin typeface="Ubuntu"/>
                <a:ea typeface="Verdana" charset="0"/>
              </a:rPr>
              <a:t>(</a:t>
            </a:r>
            <a:r>
              <a:rPr kumimoji="0" lang="en-GB" sz="1600" b="0" i="0" u="none" strike="noStrike" kern="1200" cap="none" spc="0" normalizeH="0" baseline="0" noProof="0" dirty="0" err="1">
                <a:ln>
                  <a:noFill/>
                </a:ln>
                <a:solidFill>
                  <a:srgbClr val="324F82"/>
                </a:solidFill>
                <a:effectLst/>
                <a:uLnTx/>
                <a:uFillTx/>
                <a:latin typeface="Ubuntu"/>
                <a:ea typeface="Verdana" charset="0"/>
              </a:rPr>
              <a:t>EqIA</a:t>
            </a:r>
            <a:r>
              <a:rPr kumimoji="0" lang="en-GB" sz="1600" b="0" i="0" u="none" strike="noStrike" kern="1200" cap="none" spc="0" normalizeH="0" baseline="0" noProof="0" dirty="0">
                <a:ln>
                  <a:noFill/>
                </a:ln>
                <a:solidFill>
                  <a:srgbClr val="324F82"/>
                </a:solidFill>
                <a:effectLst/>
                <a:uLnTx/>
                <a:uFillTx/>
                <a:latin typeface="Ubuntu"/>
                <a:ea typeface="Verdana" charset="0"/>
              </a:rPr>
              <a:t>). </a:t>
            </a:r>
            <a:r>
              <a:rPr kumimoji="0" lang="en-GB" sz="1600" b="0" i="0" u="none" strike="noStrike" kern="1200" cap="none" spc="0" normalizeH="0" baseline="0" noProof="0" dirty="0">
                <a:ln>
                  <a:noFill/>
                </a:ln>
                <a:solidFill>
                  <a:srgbClr val="44546A"/>
                </a:solidFill>
                <a:effectLst/>
                <a:uLnTx/>
                <a:uFillTx/>
                <a:latin typeface="Ubuntu"/>
                <a:ea typeface="Verdana" charset="0"/>
              </a:rPr>
              <a:t>This is available on request from </a:t>
            </a:r>
            <a:r>
              <a:rPr kumimoji="0" lang="en-GB" sz="1600" b="0" i="0" u="none" strike="noStrike" kern="1200" cap="none" spc="0" normalizeH="0" baseline="0" noProof="0" dirty="0">
                <a:ln>
                  <a:noFill/>
                </a:ln>
                <a:solidFill>
                  <a:srgbClr val="44546A"/>
                </a:solidFill>
                <a:effectLst/>
                <a:uLnTx/>
                <a:uFillTx/>
                <a:latin typeface="Ubuntu"/>
                <a:ea typeface="Verdana" charset="0"/>
                <a:hlinkClick r:id="rId4"/>
              </a:rPr>
              <a:t>PHW.AWDPP@wales.nhs.uk</a:t>
            </a:r>
            <a:endParaRPr kumimoji="0" lang="en-GB" sz="1600" b="0" i="0" u="none" strike="noStrike" kern="1200" cap="none" spc="0" normalizeH="0" baseline="0" noProof="0" dirty="0">
              <a:ln>
                <a:noFill/>
              </a:ln>
              <a:solidFill>
                <a:srgbClr val="44546A"/>
              </a:solidFill>
              <a:effectLst/>
              <a:uLnTx/>
              <a:uFillTx/>
              <a:latin typeface="Ubuntu"/>
              <a:ea typeface="Verdana" charset="0"/>
            </a:endParaRP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lang="en-GB" sz="1600" dirty="0">
                <a:solidFill>
                  <a:srgbClr val="44546A"/>
                </a:solidFill>
                <a:latin typeface="Ubuntu"/>
              </a:rPr>
              <a:t>Information regarding uptake of the AWDPP in the first two years since the programme commenced can be found on the </a:t>
            </a:r>
            <a:r>
              <a:rPr lang="en-GB" sz="1600" dirty="0">
                <a:solidFill>
                  <a:srgbClr val="44546A"/>
                </a:solidFill>
                <a:latin typeface="Ubuntu"/>
                <a:hlinkClick r:id="rId5"/>
              </a:rPr>
              <a:t>PHW AWDPP webpage</a:t>
            </a:r>
            <a:r>
              <a:rPr lang="en-GB" sz="1600" dirty="0">
                <a:solidFill>
                  <a:srgbClr val="44546A"/>
                </a:solidFill>
                <a:latin typeface="Ubuntu"/>
              </a:rPr>
              <a:t>, including both the Process Evaluation and Activity Reports</a:t>
            </a:r>
            <a:endParaRPr kumimoji="0" lang="en-GB" sz="1600" b="0" i="0" u="none" strike="noStrike" kern="1200" cap="none" spc="0" normalizeH="0" baseline="0" noProof="0" dirty="0">
              <a:ln>
                <a:noFill/>
              </a:ln>
              <a:solidFill>
                <a:srgbClr val="FF0000"/>
              </a:solidFill>
              <a:effectLst/>
              <a:uLnTx/>
              <a:uFillTx/>
              <a:latin typeface="Ubuntu"/>
              <a:ea typeface="Verdana" charset="0"/>
            </a:endParaRP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rPr>
              <a:t>Whilst national level data are helpful to understand patterns of uptake, local services need to take into account the specific demographics and needs of their local populations. Therefore,  </a:t>
            </a:r>
            <a:r>
              <a:rPr kumimoji="0" lang="en-GB" sz="1600" b="1" i="0" u="none" strike="noStrike" kern="1200" cap="none" spc="0" normalizeH="0" baseline="0" noProof="0" dirty="0">
                <a:ln>
                  <a:noFill/>
                </a:ln>
                <a:solidFill>
                  <a:srgbClr val="324F82"/>
                </a:solidFill>
                <a:effectLst/>
                <a:uLnTx/>
                <a:uFillTx/>
                <a:latin typeface="Ubuntu"/>
                <a:ea typeface="Verdana" charset="0"/>
              </a:rPr>
              <a:t>Local Health Needs Assessment, local assets –based mapping and local intelligence</a:t>
            </a:r>
            <a:r>
              <a:rPr kumimoji="0" lang="en-GB" sz="1600" b="0" i="0" u="none" strike="noStrike" kern="1200" cap="none" spc="0" normalizeH="0" baseline="0" noProof="0" dirty="0">
                <a:ln>
                  <a:noFill/>
                </a:ln>
                <a:solidFill>
                  <a:srgbClr val="324F82"/>
                </a:solidFill>
                <a:effectLst/>
                <a:uLnTx/>
                <a:uFillTx/>
                <a:latin typeface="Ubuntu"/>
                <a:ea typeface="Verdana" charset="0"/>
              </a:rPr>
              <a:t> may also inform service delivery to facilitate equitable access and uptake</a:t>
            </a:r>
          </a:p>
        </p:txBody>
      </p:sp>
      <p:sp>
        <p:nvSpPr>
          <p:cNvPr id="8" name="Text Placeholder 3"/>
          <p:cNvSpPr txBox="1">
            <a:spLocks/>
          </p:cNvSpPr>
          <p:nvPr/>
        </p:nvSpPr>
        <p:spPr bwMode="auto">
          <a:xfrm>
            <a:off x="348491" y="453455"/>
            <a:ext cx="11262484"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dirty="0">
                <a:latin typeface="Verdana" panose="020B0604030504040204" pitchFamily="34" charset="0"/>
                <a:ea typeface="Verdana" panose="020B0604030504040204" pitchFamily="34" charset="0"/>
              </a:rPr>
              <a:t>3</a:t>
            </a:r>
            <a:r>
              <a:rPr kumimoji="0" lang="en-GB" sz="2400" b="1" i="0" u="none" strike="noStrike" kern="1200" cap="none" spc="0" normalizeH="0" baseline="0" noProof="0" dirty="0">
                <a:ln>
                  <a:noFill/>
                </a:ln>
                <a:solidFill>
                  <a:srgbClr val="324F82"/>
                </a:solidFill>
                <a:effectLst/>
                <a:uLnTx/>
                <a:uFillTx/>
                <a:latin typeface="Verdana" panose="020B0604030504040204" pitchFamily="34" charset="0"/>
                <a:ea typeface="Verdana" panose="020B0604030504040204" pitchFamily="34" charset="0"/>
              </a:rPr>
              <a:t>. </a:t>
            </a:r>
            <a:r>
              <a:rPr lang="en-GB" sz="2400" b="1" dirty="0">
                <a:latin typeface="Ubuntu" panose="020B0504030602030204" pitchFamily="34" charset="0"/>
              </a:rPr>
              <a:t>What is already known </a:t>
            </a:r>
            <a:r>
              <a:rPr lang="en-GB" sz="2400" dirty="0">
                <a:latin typeface="Ubuntu" panose="020B0504030602030204" pitchFamily="34" charset="0"/>
              </a:rPr>
              <a:t>about equity of diabetes prevention programmes? </a:t>
            </a:r>
            <a:endParaRPr kumimoji="0" lang="en-GB" sz="2400" b="1" i="0" u="none" strike="noStrike" kern="1200" cap="none" spc="0" normalizeH="0" baseline="0" noProof="0" dirty="0">
              <a:ln>
                <a:noFill/>
              </a:ln>
              <a:solidFill>
                <a:srgbClr val="324F82"/>
              </a:solidFill>
              <a:effectLst/>
              <a:uLnTx/>
              <a:uFillTx/>
              <a:latin typeface="Verdana" panose="020B0604030504040204" pitchFamily="34" charset="0"/>
              <a:ea typeface="Verdana" panose="020B0604030504040204" pitchFamily="34" charset="0"/>
            </a:endParaRPr>
          </a:p>
        </p:txBody>
      </p:sp>
      <p:sp>
        <p:nvSpPr>
          <p:cNvPr id="2" name="Content Placeholder 4">
            <a:extLst>
              <a:ext uri="{FF2B5EF4-FFF2-40B4-BE49-F238E27FC236}">
                <a16:creationId xmlns:a16="http://schemas.microsoft.com/office/drawing/2014/main" id="{9DE2BFF0-D25F-375B-70C4-FF5DE2ACA76A}"/>
              </a:ext>
            </a:extLst>
          </p:cNvPr>
          <p:cNvSpPr>
            <a:spLocks noGrp="1"/>
          </p:cNvSpPr>
          <p:nvPr>
            <p:ph sz="quarter" idx="10"/>
          </p:nvPr>
        </p:nvSpPr>
        <p:spPr>
          <a:xfrm>
            <a:off x="479685" y="6290405"/>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94500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bwMode="auto">
          <a:xfrm>
            <a:off x="453266" y="523512"/>
            <a:ext cx="11338684"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324F82"/>
              </a:solidFill>
              <a:effectLst/>
              <a:uLnTx/>
              <a:uFillTx/>
              <a:latin typeface="Verdana" panose="020B0604030504040204" pitchFamily="34" charset="0"/>
              <a:ea typeface="Verdana" panose="020B0604030504040204" pitchFamily="34" charset="0"/>
            </a:endParaRPr>
          </a:p>
        </p:txBody>
      </p:sp>
      <p:sp>
        <p:nvSpPr>
          <p:cNvPr id="3" name="TextBox 2"/>
          <p:cNvSpPr txBox="1"/>
          <p:nvPr/>
        </p:nvSpPr>
        <p:spPr>
          <a:xfrm>
            <a:off x="6819900" y="1000125"/>
            <a:ext cx="3819525" cy="1276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FFFFFF"/>
              </a:solidFill>
              <a:effectLst/>
              <a:uLnTx/>
              <a:uFillTx/>
              <a:latin typeface="Ubuntu" charset="0"/>
              <a:ea typeface="Ubuntu" charset="0"/>
              <a:cs typeface="Ubuntu" charset="0"/>
            </a:endParaRPr>
          </a:p>
        </p:txBody>
      </p:sp>
      <p:sp>
        <p:nvSpPr>
          <p:cNvPr id="2" name="Rectangle 1"/>
          <p:cNvSpPr/>
          <p:nvPr/>
        </p:nvSpPr>
        <p:spPr>
          <a:xfrm>
            <a:off x="675688" y="1000125"/>
            <a:ext cx="10840623" cy="4319131"/>
          </a:xfrm>
          <a:prstGeom prst="rect">
            <a:avLst/>
          </a:prstGeom>
        </p:spPr>
        <p:txBody>
          <a:bodyPr wrap="square">
            <a:sp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Of those invited to attend the NHS DPP, </a:t>
            </a:r>
            <a:r>
              <a:rPr kumimoji="0" lang="en-GB" sz="1600" b="1" i="0" u="none" strike="noStrike" kern="1200" cap="none" spc="0" normalizeH="0" baseline="0" noProof="0" dirty="0">
                <a:ln>
                  <a:noFill/>
                </a:ln>
                <a:solidFill>
                  <a:srgbClr val="324F82"/>
                </a:solidFill>
                <a:effectLst/>
                <a:uLnTx/>
                <a:uFillTx/>
                <a:latin typeface="Ubuntu"/>
                <a:ea typeface="Verdana" charset="0"/>
                <a:cs typeface="+mn-cs"/>
              </a:rPr>
              <a:t>56% attended the initial appointment</a:t>
            </a: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 (44% did not)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24F82"/>
                </a:solidFill>
                <a:effectLst/>
                <a:uLnTx/>
                <a:uFillTx/>
                <a:latin typeface="Ubuntu"/>
                <a:ea typeface="Verdana" charset="0"/>
                <a:cs typeface="+mn-cs"/>
              </a:rPr>
              <a:t>Only 22% of those invited to the programme completed the full course</a:t>
            </a: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 That means more than half of those who  attended the initial appointment, but did not complete the programme ( this is known as ‘implementation decay’)</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1" i="0" u="none" strike="noStrike" kern="1200" cap="none" spc="0" normalizeH="0" baseline="0" noProof="0" dirty="0">
                <a:ln>
                  <a:noFill/>
                </a:ln>
                <a:solidFill>
                  <a:srgbClr val="324F82"/>
                </a:solidFill>
                <a:effectLst/>
                <a:uLnTx/>
                <a:uFillTx/>
                <a:latin typeface="Ubuntu"/>
                <a:ea typeface="Verdana" charset="0"/>
                <a:cs typeface="+mn-cs"/>
              </a:rPr>
              <a:t>Uptake varied across different groups </a:t>
            </a: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and services providers</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Uptake increased incrementally to the age of 70 years of </a:t>
            </a:r>
            <a:r>
              <a:rPr kumimoji="0" lang="en-GB" sz="1600" b="1" i="0" u="none" strike="noStrike" kern="1200" cap="none" spc="0" normalizeH="0" baseline="0" noProof="0" dirty="0">
                <a:ln>
                  <a:noFill/>
                </a:ln>
                <a:solidFill>
                  <a:srgbClr val="324F82"/>
                </a:solidFill>
                <a:effectLst/>
                <a:uLnTx/>
                <a:uFillTx/>
                <a:latin typeface="Ubuntu"/>
                <a:ea typeface="Verdana" charset="0"/>
                <a:cs typeface="+mn-cs"/>
              </a:rPr>
              <a:t>age</a:t>
            </a: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 (57% of those accessing the service were retired)</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Uptake was associated with </a:t>
            </a:r>
            <a:r>
              <a:rPr kumimoji="0" lang="en-GB" sz="1600" b="1" i="0" u="none" strike="noStrike" kern="1200" cap="none" spc="0" normalizeH="0" baseline="0" noProof="0" dirty="0">
                <a:ln>
                  <a:noFill/>
                </a:ln>
                <a:solidFill>
                  <a:srgbClr val="324F82"/>
                </a:solidFill>
                <a:effectLst/>
                <a:uLnTx/>
                <a:uFillTx/>
                <a:latin typeface="Ubuntu"/>
                <a:ea typeface="Verdana" charset="0"/>
                <a:cs typeface="+mn-cs"/>
              </a:rPr>
              <a:t>quintiles of deprivation</a:t>
            </a: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 with highest uptake being in the least deprived quintile- (Inverse Care Law)</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Uptake was lower in those from </a:t>
            </a:r>
            <a:r>
              <a:rPr kumimoji="0" lang="en-GB" sz="1600" b="1" i="0" u="none" strike="noStrike" kern="1200" cap="none" spc="0" normalizeH="0" baseline="0" noProof="0" dirty="0">
                <a:ln>
                  <a:noFill/>
                </a:ln>
                <a:solidFill>
                  <a:srgbClr val="324F82"/>
                </a:solidFill>
                <a:effectLst/>
                <a:uLnTx/>
                <a:uFillTx/>
                <a:latin typeface="Ubuntu"/>
                <a:ea typeface="Verdana" charset="0"/>
                <a:cs typeface="+mn-cs"/>
              </a:rPr>
              <a:t>Black and Minority Ethnic Communities</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Uptake was lower in people with </a:t>
            </a:r>
            <a:r>
              <a:rPr kumimoji="0" lang="en-GB" sz="1600" b="1" i="0" u="none" strike="noStrike" kern="1200" cap="none" spc="0" normalizeH="0" baseline="0" noProof="0" dirty="0">
                <a:ln>
                  <a:noFill/>
                </a:ln>
                <a:solidFill>
                  <a:srgbClr val="324F82"/>
                </a:solidFill>
                <a:effectLst/>
                <a:uLnTx/>
                <a:uFillTx/>
                <a:latin typeface="Ubuntu"/>
                <a:ea typeface="Verdana" charset="0"/>
                <a:cs typeface="+mn-cs"/>
              </a:rPr>
              <a:t>physical and learning disabilities</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Higher levels of retention and completion were achieved where some </a:t>
            </a:r>
            <a:r>
              <a:rPr kumimoji="0" lang="en-GB" sz="1600" b="1" i="0" u="none" strike="noStrike" kern="1200" cap="none" spc="0" normalizeH="0" baseline="0" noProof="0" dirty="0">
                <a:ln>
                  <a:noFill/>
                </a:ln>
                <a:solidFill>
                  <a:srgbClr val="324F82"/>
                </a:solidFill>
                <a:effectLst/>
                <a:uLnTx/>
                <a:uFillTx/>
                <a:latin typeface="Ubuntu"/>
                <a:ea typeface="Verdana" charset="0"/>
                <a:cs typeface="+mn-cs"/>
              </a:rPr>
              <a:t>out of hours provision </a:t>
            </a: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was provided</a:t>
            </a:r>
          </a:p>
          <a:p>
            <a:pPr marR="0" lvl="0" algn="l" defTabSz="914400" rtl="0" eaLnBrk="1" fontAlgn="auto" latinLnBrk="0" hangingPunct="1">
              <a:lnSpc>
                <a:spcPct val="100000"/>
              </a:lnSpc>
              <a:spcBef>
                <a:spcPts val="1000"/>
              </a:spcBef>
              <a:spcAft>
                <a:spcPts val="0"/>
              </a:spcAft>
              <a:buClrTx/>
              <a:buSzTx/>
              <a:tabLst/>
              <a:defRPr/>
            </a:pPr>
            <a:r>
              <a:rPr kumimoji="0" lang="en-GB" sz="1600" b="0" i="0" u="none" strike="noStrike" kern="1200" cap="none" spc="0" normalizeH="0" baseline="0" noProof="0" dirty="0">
                <a:ln>
                  <a:noFill/>
                </a:ln>
                <a:solidFill>
                  <a:srgbClr val="324F82"/>
                </a:solidFill>
                <a:effectLst/>
                <a:uLnTx/>
                <a:uFillTx/>
                <a:latin typeface="Ubuntu"/>
                <a:ea typeface="Verdana" charset="0"/>
                <a:cs typeface="+mn-cs"/>
              </a:rPr>
              <a:t>Whilst the model and delivery of the AWDPP differs from that in England, it is likely that issues affecting equitable access and uptake are similar</a:t>
            </a:r>
            <a:endParaRPr lang="en-GB" sz="1600" dirty="0">
              <a:solidFill>
                <a:srgbClr val="324F82"/>
              </a:solidFill>
              <a:latin typeface="Ubuntu"/>
              <a:ea typeface="Verdana" charset="0"/>
            </a:endParaRPr>
          </a:p>
        </p:txBody>
      </p:sp>
      <p:sp>
        <p:nvSpPr>
          <p:cNvPr id="4" name="Content Placeholder 4">
            <a:extLst>
              <a:ext uri="{FF2B5EF4-FFF2-40B4-BE49-F238E27FC236}">
                <a16:creationId xmlns:a16="http://schemas.microsoft.com/office/drawing/2014/main" id="{D03A81C0-E4FA-2343-9B4F-80DC1C1BF3A9}"/>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
        <p:nvSpPr>
          <p:cNvPr id="5" name="Text Placeholder 3">
            <a:extLst>
              <a:ext uri="{FF2B5EF4-FFF2-40B4-BE49-F238E27FC236}">
                <a16:creationId xmlns:a16="http://schemas.microsoft.com/office/drawing/2014/main" id="{FEE5A698-9537-E222-CAF4-3C4B9202E155}"/>
              </a:ext>
            </a:extLst>
          </p:cNvPr>
          <p:cNvSpPr txBox="1">
            <a:spLocks/>
          </p:cNvSpPr>
          <p:nvPr/>
        </p:nvSpPr>
        <p:spPr bwMode="auto">
          <a:xfrm>
            <a:off x="348491" y="453455"/>
            <a:ext cx="11262484"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latin typeface="Ubuntu" panose="020B0504030602030204" pitchFamily="34" charset="0"/>
                <a:ea typeface="Verdana" panose="020B0604030504040204" pitchFamily="34" charset="0"/>
              </a:rPr>
              <a:t>3a</a:t>
            </a:r>
            <a:r>
              <a:rPr kumimoji="0" lang="en-GB"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rPr>
              <a:t>. Headline findings from the NHS England DPP evaluation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324F82"/>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045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bwMode="auto">
          <a:xfrm>
            <a:off x="348491" y="462980"/>
            <a:ext cx="10760075" cy="39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324F82"/>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latin typeface="Ubuntu" panose="020B0504030602030204" pitchFamily="34" charset="0"/>
                <a:ea typeface="Verdana" panose="020B0604030504040204" pitchFamily="34" charset="0"/>
              </a:rPr>
              <a:t>4</a:t>
            </a:r>
            <a:r>
              <a:rPr kumimoji="0" lang="en-GB" sz="2800" b="1" i="0" u="none" strike="noStrike" kern="1200" cap="none" spc="0" normalizeH="0" baseline="0" noProof="0" dirty="0">
                <a:ln>
                  <a:noFill/>
                </a:ln>
                <a:solidFill>
                  <a:srgbClr val="324F82"/>
                </a:solidFill>
                <a:effectLst/>
                <a:uLnTx/>
                <a:uFillTx/>
                <a:latin typeface="Ubuntu" panose="020B0504030602030204" pitchFamily="34" charset="0"/>
                <a:ea typeface="Verdana" panose="020B0604030504040204" pitchFamily="34" charset="0"/>
              </a:rPr>
              <a:t>. What are we aiming to achieve? </a:t>
            </a:r>
          </a:p>
        </p:txBody>
      </p:sp>
      <p:sp>
        <p:nvSpPr>
          <p:cNvPr id="3" name="TextBox 2"/>
          <p:cNvSpPr txBox="1"/>
          <p:nvPr/>
        </p:nvSpPr>
        <p:spPr>
          <a:xfrm>
            <a:off x="6819900" y="1000125"/>
            <a:ext cx="3819525" cy="1276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FFFFFF"/>
              </a:solidFill>
              <a:effectLst/>
              <a:uLnTx/>
              <a:uFillTx/>
              <a:latin typeface="Ubuntu" charset="0"/>
              <a:ea typeface="Ubuntu" charset="0"/>
              <a:cs typeface="Ubuntu" charset="0"/>
            </a:endParaRPr>
          </a:p>
        </p:txBody>
      </p:sp>
      <p:sp>
        <p:nvSpPr>
          <p:cNvPr id="2" name="Rectangle 1"/>
          <p:cNvSpPr/>
          <p:nvPr/>
        </p:nvSpPr>
        <p:spPr>
          <a:xfrm>
            <a:off x="675689" y="1000125"/>
            <a:ext cx="10840622"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24F82"/>
                </a:solidFill>
                <a:effectLst/>
                <a:uLnTx/>
                <a:uFillTx/>
                <a:latin typeface="Ubuntu"/>
                <a:ea typeface="+mn-ea"/>
                <a:cs typeface="+mn-cs"/>
              </a:rPr>
              <a:t>All </a:t>
            </a:r>
            <a:r>
              <a:rPr kumimoji="0" lang="en-GB" sz="1600" i="0" u="none" strike="noStrike" kern="1200" cap="none" spc="0" normalizeH="0" baseline="0" noProof="0" dirty="0">
                <a:ln>
                  <a:noFill/>
                </a:ln>
                <a:solidFill>
                  <a:srgbClr val="324F82"/>
                </a:solidFill>
                <a:effectLst/>
                <a:uLnTx/>
                <a:uFillTx/>
                <a:latin typeface="Ubuntu"/>
                <a:ea typeface="+mn-ea"/>
                <a:cs typeface="+mn-cs"/>
              </a:rPr>
              <a:t>eligible people, where clinically appropriate </a:t>
            </a:r>
            <a:r>
              <a:rPr kumimoji="0" lang="en-GB" sz="1600" b="1" i="0" u="none" strike="noStrike" kern="1200" cap="none" spc="0" normalizeH="0" baseline="0" noProof="0" dirty="0">
                <a:ln>
                  <a:noFill/>
                </a:ln>
                <a:solidFill>
                  <a:srgbClr val="324F82"/>
                </a:solidFill>
                <a:effectLst/>
                <a:uLnTx/>
                <a:uFillTx/>
                <a:latin typeface="Ubuntu"/>
                <a:ea typeface="+mn-ea"/>
                <a:cs typeface="+mn-cs"/>
              </a:rPr>
              <a:t>are offered </a:t>
            </a:r>
            <a:r>
              <a:rPr kumimoji="0" lang="en-GB" sz="1600" b="0" i="0" u="none" strike="noStrike" kern="1200" cap="none" spc="0" normalizeH="0" baseline="0" noProof="0" dirty="0">
                <a:ln>
                  <a:noFill/>
                </a:ln>
                <a:solidFill>
                  <a:srgbClr val="324F82"/>
                </a:solidFill>
                <a:effectLst/>
                <a:uLnTx/>
                <a:uFillTx/>
                <a:latin typeface="Ubuntu"/>
                <a:ea typeface="+mn-ea"/>
                <a:cs typeface="+mn-cs"/>
              </a:rPr>
              <a:t>an AWDPP intervention. This includes those with protected characteristics, identified as being at increased risk of T2D due to a specific characteristic and across all socio-economic and vulnerable groups. </a:t>
            </a:r>
            <a:endParaRPr kumimoji="0" lang="en-GB" sz="1600" b="0" i="0" u="none" strike="noStrike" kern="1200" cap="none" spc="0" normalizeH="0" baseline="0" noProof="0" dirty="0">
              <a:ln>
                <a:noFill/>
              </a:ln>
              <a:solidFill>
                <a:srgbClr val="FF0000"/>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4F82"/>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4F82"/>
                </a:solidFill>
                <a:effectLst/>
                <a:uLnTx/>
                <a:uFillTx/>
                <a:latin typeface="Ubuntu"/>
                <a:ea typeface="+mn-ea"/>
                <a:cs typeface="+mn-cs"/>
              </a:rPr>
              <a:t>AWDPP services </a:t>
            </a:r>
            <a:r>
              <a:rPr kumimoji="0" lang="en-GB" sz="1600" b="1" i="0" u="none" strike="noStrike" kern="1200" cap="none" spc="0" normalizeH="0" baseline="0" noProof="0" dirty="0">
                <a:ln>
                  <a:noFill/>
                </a:ln>
                <a:solidFill>
                  <a:srgbClr val="324F82"/>
                </a:solidFill>
                <a:effectLst/>
                <a:uLnTx/>
                <a:uFillTx/>
                <a:latin typeface="Ubuntu"/>
                <a:ea typeface="+mn-ea"/>
                <a:cs typeface="+mn-cs"/>
              </a:rPr>
              <a:t>are delivered </a:t>
            </a:r>
            <a:r>
              <a:rPr kumimoji="0" lang="en-GB" sz="1600" b="0" i="0" u="none" strike="noStrike" kern="1200" cap="none" spc="0" normalizeH="0" baseline="0" noProof="0" dirty="0">
                <a:ln>
                  <a:noFill/>
                </a:ln>
                <a:solidFill>
                  <a:srgbClr val="324F82"/>
                </a:solidFill>
                <a:effectLst/>
                <a:uLnTx/>
                <a:uFillTx/>
                <a:latin typeface="Ubuntu"/>
                <a:ea typeface="+mn-ea"/>
                <a:cs typeface="+mn-cs"/>
              </a:rPr>
              <a:t>in a way that all eligible people, </a:t>
            </a:r>
            <a:r>
              <a:rPr kumimoji="0" lang="en-GB" sz="1600" b="1" i="0" u="none" strike="noStrike" kern="1200" cap="none" spc="0" normalizeH="0" baseline="0" noProof="0" dirty="0">
                <a:ln>
                  <a:noFill/>
                </a:ln>
                <a:solidFill>
                  <a:srgbClr val="324F82"/>
                </a:solidFill>
                <a:effectLst/>
                <a:uLnTx/>
                <a:uFillTx/>
                <a:latin typeface="Ubuntu"/>
                <a:ea typeface="+mn-ea"/>
                <a:cs typeface="+mn-cs"/>
              </a:rPr>
              <a:t>have a fair opportunity </a:t>
            </a:r>
            <a:r>
              <a:rPr kumimoji="0" lang="en-GB" sz="1600" b="0" i="0" u="none" strike="noStrike" kern="1200" cap="none" spc="0" normalizeH="0" baseline="0" noProof="0" dirty="0">
                <a:ln>
                  <a:noFill/>
                </a:ln>
                <a:solidFill>
                  <a:srgbClr val="324F82"/>
                </a:solidFill>
                <a:effectLst/>
                <a:uLnTx/>
                <a:uFillTx/>
                <a:latin typeface="Ubuntu"/>
                <a:ea typeface="+mn-ea"/>
                <a:cs typeface="+mn-cs"/>
              </a:rPr>
              <a:t>to </a:t>
            </a:r>
            <a:r>
              <a:rPr kumimoji="0" lang="en-GB" sz="1600" b="1" i="0" u="none" strike="noStrike" kern="1200" cap="none" spc="0" normalizeH="0" baseline="0" noProof="0" dirty="0">
                <a:ln>
                  <a:noFill/>
                </a:ln>
                <a:solidFill>
                  <a:srgbClr val="324F82"/>
                </a:solidFill>
                <a:effectLst/>
                <a:uLnTx/>
                <a:uFillTx/>
                <a:latin typeface="Ubuntu"/>
                <a:ea typeface="+mn-ea"/>
                <a:cs typeface="+mn-cs"/>
              </a:rPr>
              <a:t>access and benefit </a:t>
            </a:r>
            <a:r>
              <a:rPr kumimoji="0" lang="en-GB" sz="1600" i="0" u="none" strike="noStrike" kern="1200" cap="none" spc="0" normalizeH="0" baseline="0" noProof="0" dirty="0">
                <a:ln>
                  <a:noFill/>
                </a:ln>
                <a:solidFill>
                  <a:srgbClr val="324F82"/>
                </a:solidFill>
                <a:effectLst/>
                <a:uLnTx/>
                <a:uFillTx/>
                <a:latin typeface="Ubuntu"/>
                <a:ea typeface="+mn-ea"/>
                <a:cs typeface="+mn-cs"/>
              </a:rPr>
              <a:t>from</a:t>
            </a:r>
            <a:r>
              <a:rPr kumimoji="0" lang="en-GB" sz="1600" b="1" i="0" u="none" strike="noStrike" kern="1200" cap="none" spc="0" normalizeH="0" baseline="0" noProof="0" dirty="0">
                <a:ln>
                  <a:noFill/>
                </a:ln>
                <a:solidFill>
                  <a:srgbClr val="324F82"/>
                </a:solidFill>
                <a:effectLst/>
                <a:uLnTx/>
                <a:uFillTx/>
                <a:latin typeface="Ubuntu"/>
                <a:ea typeface="+mn-ea"/>
                <a:cs typeface="+mn-cs"/>
              </a:rPr>
              <a:t> </a:t>
            </a:r>
            <a:r>
              <a:rPr kumimoji="0" lang="en-GB" sz="1600" b="0" i="0" u="none" strike="noStrike" kern="1200" cap="none" spc="0" normalizeH="0" baseline="0" noProof="0" dirty="0">
                <a:ln>
                  <a:noFill/>
                </a:ln>
                <a:solidFill>
                  <a:srgbClr val="324F82"/>
                </a:solidFill>
                <a:effectLst/>
                <a:uLnTx/>
                <a:uFillTx/>
                <a:latin typeface="Ubuntu"/>
                <a:ea typeface="+mn-ea"/>
                <a:cs typeface="+mn-cs"/>
              </a:rPr>
              <a:t>the AWDPP service and to </a:t>
            </a:r>
            <a:r>
              <a:rPr kumimoji="0" lang="en-GB" sz="1600" b="1" i="0" u="none" strike="noStrike" kern="1200" cap="none" spc="0" normalizeH="0" baseline="0" noProof="0" dirty="0">
                <a:ln>
                  <a:noFill/>
                </a:ln>
                <a:solidFill>
                  <a:srgbClr val="324F82"/>
                </a:solidFill>
                <a:effectLst/>
                <a:uLnTx/>
                <a:uFillTx/>
                <a:latin typeface="Ubuntu"/>
                <a:ea typeface="+mn-ea"/>
                <a:cs typeface="+mn-cs"/>
              </a:rPr>
              <a:t>reduce their risk </a:t>
            </a:r>
            <a:r>
              <a:rPr kumimoji="0" lang="en-GB" sz="1600" b="0" i="0" u="none" strike="noStrike" kern="1200" cap="none" spc="0" normalizeH="0" baseline="0" noProof="0" dirty="0">
                <a:ln>
                  <a:noFill/>
                </a:ln>
                <a:solidFill>
                  <a:srgbClr val="324F82"/>
                </a:solidFill>
                <a:effectLst/>
                <a:uLnTx/>
                <a:uFillTx/>
                <a:latin typeface="Ubuntu"/>
                <a:ea typeface="+mn-ea"/>
                <a:cs typeface="+mn-cs"/>
              </a:rPr>
              <a:t>of developing T2D.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324F82"/>
              </a:solidFill>
              <a:latin typeface="Ubuntu"/>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4F82"/>
                </a:solidFill>
                <a:effectLst/>
                <a:uLnTx/>
                <a:uFillTx/>
                <a:latin typeface="Ubuntu"/>
                <a:ea typeface="+mn-ea"/>
                <a:cs typeface="+mn-cs"/>
              </a:rPr>
              <a:t>Specific inclusion and exclusion criteria can be found in the Intervention protocol, via </a:t>
            </a:r>
            <a:r>
              <a:rPr kumimoji="0" lang="en-GB" sz="1600" b="0" i="0" u="none" strike="noStrike" kern="1200" cap="none" spc="0" normalizeH="0" baseline="0" noProof="0" dirty="0">
                <a:ln>
                  <a:noFill/>
                </a:ln>
                <a:solidFill>
                  <a:schemeClr val="tx2"/>
                </a:solidFill>
                <a:effectLst/>
                <a:uLnTx/>
                <a:uFillTx/>
                <a:latin typeface="Ubuntu"/>
                <a:ea typeface="+mn-ea"/>
                <a:cs typeface="+mn-cs"/>
              </a:rPr>
              <a:t>this </a:t>
            </a:r>
            <a:r>
              <a:rPr kumimoji="0" lang="en-GB" sz="1600" b="0" i="0" u="none" strike="noStrike" kern="1200" cap="none" spc="0" normalizeH="0" baseline="0" noProof="0" dirty="0">
                <a:ln>
                  <a:noFill/>
                </a:ln>
                <a:solidFill>
                  <a:schemeClr val="tx2"/>
                </a:solidFill>
                <a:effectLst/>
                <a:uLnTx/>
                <a:uFillTx/>
                <a:latin typeface="Ubuntu"/>
                <a:ea typeface="+mn-ea"/>
                <a:cs typeface="+mn-cs"/>
                <a:hlinkClick r:id="rId3"/>
              </a:rPr>
              <a:t>link.</a:t>
            </a:r>
            <a:r>
              <a:rPr kumimoji="0" lang="en-GB" sz="1600" b="0" i="0" u="none" strike="noStrike" kern="1200" cap="none" spc="0" normalizeH="0" baseline="0" noProof="0" dirty="0">
                <a:ln>
                  <a:noFill/>
                </a:ln>
                <a:solidFill>
                  <a:schemeClr val="tx2"/>
                </a:solidFill>
                <a:effectLst/>
                <a:uLnTx/>
                <a:uFillTx/>
                <a:latin typeface="Ubuntu"/>
                <a:ea typeface="+mn-ea"/>
                <a:cs typeface="+mn-cs"/>
              </a:rPr>
              <a:t> </a:t>
            </a:r>
            <a:endParaRPr kumimoji="0" lang="en-GB" sz="1600" b="0" i="0" u="none" strike="noStrike" kern="1200" cap="none" spc="0" normalizeH="0" baseline="0" noProof="0" dirty="0">
              <a:ln>
                <a:noFill/>
              </a:ln>
              <a:solidFill>
                <a:srgbClr val="324F82"/>
              </a:solidFill>
              <a:effectLst/>
              <a:uLnTx/>
              <a:uFillTx/>
              <a:latin typeface="Ubuntu"/>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24F82"/>
              </a:solidFill>
              <a:effectLst/>
              <a:uLnTx/>
              <a:uFillTx/>
              <a:latin typeface="Ubuntu"/>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rgbClr val="324F82"/>
                </a:solidFill>
                <a:effectLst/>
                <a:uLnTx/>
                <a:uFillTx/>
                <a:latin typeface="Ubuntu"/>
                <a:ea typeface="+mn-ea"/>
                <a:cs typeface="+mn-cs"/>
              </a:rPr>
              <a:t>Whilst the AWDPP appears to be a relatively simple programme, there are several steps in its protocol, all of which potentially influence equitable delivery.</a:t>
            </a:r>
          </a:p>
          <a:p>
            <a:pPr marR="0" lvl="0" algn="l" defTabSz="914400" rtl="0" eaLnBrk="1" fontAlgn="auto" latinLnBrk="0" hangingPunct="1">
              <a:lnSpc>
                <a:spcPct val="100000"/>
              </a:lnSpc>
              <a:spcBef>
                <a:spcPts val="0"/>
              </a:spcBef>
              <a:spcAft>
                <a:spcPts val="0"/>
              </a:spcAft>
              <a:buClrTx/>
              <a:buSzTx/>
              <a:tabLst/>
              <a:defRPr/>
            </a:pPr>
            <a:endParaRPr lang="en-GB" sz="1600" dirty="0">
              <a:solidFill>
                <a:srgbClr val="324F82"/>
              </a:solidFill>
              <a:latin typeface="Ubuntu"/>
            </a:endParaRP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324F82"/>
                </a:solidFill>
                <a:latin typeface="Ubuntu"/>
              </a:rPr>
              <a:t>Key behaviours (what, when, where) required at each step, by both the person receiving the service and health care professionals need to be considered. Key behaviours are given in the table in section 5</a:t>
            </a:r>
            <a:endParaRPr kumimoji="0" lang="en-GB" sz="1600" b="0" i="0" u="none" strike="noStrike" kern="1200" cap="none" spc="0" normalizeH="0" baseline="0" noProof="0" dirty="0">
              <a:ln>
                <a:noFill/>
              </a:ln>
              <a:solidFill>
                <a:srgbClr val="324F82"/>
              </a:solidFill>
              <a:effectLst/>
              <a:uLnTx/>
              <a:uFillTx/>
              <a:latin typeface="Ubuntu"/>
              <a:ea typeface="+mn-ea"/>
              <a:cs typeface="+mn-cs"/>
            </a:endParaRPr>
          </a:p>
        </p:txBody>
      </p:sp>
      <p:sp>
        <p:nvSpPr>
          <p:cNvPr id="7" name="Content Placeholder 4">
            <a:extLst>
              <a:ext uri="{FF2B5EF4-FFF2-40B4-BE49-F238E27FC236}">
                <a16:creationId xmlns:a16="http://schemas.microsoft.com/office/drawing/2014/main" id="{7655BD20-1DF4-01E0-6E9B-AC511AD4BE20}"/>
              </a:ext>
            </a:extLst>
          </p:cNvPr>
          <p:cNvSpPr>
            <a:spLocks noGrp="1"/>
          </p:cNvSpPr>
          <p:nvPr>
            <p:ph sz="quarter" idx="10"/>
          </p:nvPr>
        </p:nvSpPr>
        <p:spPr>
          <a:xfrm>
            <a:off x="479685" y="6280880"/>
            <a:ext cx="6430320" cy="166199"/>
          </a:xfrm>
        </p:spPr>
        <p:txBody>
          <a:bodyPr/>
          <a:lstStyle/>
          <a:p>
            <a:r>
              <a:rPr lang="en-GB" sz="1200" dirty="0"/>
              <a:t>AWDPP Equity Toolkit</a:t>
            </a:r>
            <a:endParaRPr lang="en-GB" dirty="0"/>
          </a:p>
        </p:txBody>
      </p:sp>
    </p:spTree>
    <p:extLst>
      <p:ext uri="{BB962C8B-B14F-4D97-AF65-F5344CB8AC3E}">
        <p14:creationId xmlns:p14="http://schemas.microsoft.com/office/powerpoint/2010/main" val="20560483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Public Health Wales Theme">
      <a:dk1>
        <a:srgbClr val="000000"/>
      </a:dk1>
      <a:lt1>
        <a:srgbClr val="FFFFFF"/>
      </a:lt1>
      <a:dk2>
        <a:srgbClr val="324F82"/>
      </a:dk2>
      <a:lt2>
        <a:srgbClr val="E7E6E6"/>
      </a:lt2>
      <a:accent1>
        <a:srgbClr val="324F82"/>
      </a:accent1>
      <a:accent2>
        <a:srgbClr val="28B8CE"/>
      </a:accent2>
      <a:accent3>
        <a:srgbClr val="4FB9AB"/>
      </a:accent3>
      <a:accent4>
        <a:srgbClr val="F8C402"/>
      </a:accent4>
      <a:accent5>
        <a:srgbClr val="DF3782"/>
      </a:accent5>
      <a:accent6>
        <a:srgbClr val="70AD47"/>
      </a:accent6>
      <a:hlink>
        <a:srgbClr val="28B8CE"/>
      </a:hlink>
      <a:folHlink>
        <a:srgbClr val="DF378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000" b="0" i="0" dirty="0" smtClean="0">
            <a:solidFill>
              <a:schemeClr val="bg1"/>
            </a:solidFill>
            <a:latin typeface="Ubuntu" charset="0"/>
            <a:ea typeface="Ubuntu" charset="0"/>
            <a:cs typeface="Ubuntu" charset="0"/>
          </a:defRPr>
        </a:defPPr>
      </a:lstStyle>
    </a:txDef>
  </a:objectDefaults>
  <a:extraClrSchemeLst/>
  <a:extLst>
    <a:ext uri="{05A4C25C-085E-4340-85A3-A5531E510DB2}">
      <thm15:themeFamily xmlns:thm15="http://schemas.microsoft.com/office/thememl/2012/main" name="PHW PPT Template" id="{CF5567AB-625C-CB4D-8AD5-4A60DD3D97F6}" vid="{EBA284EE-FC4C-2544-8931-2A4AC16367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63659</TotalTime>
  <Words>3320</Words>
  <Application>Microsoft Office PowerPoint</Application>
  <PresentationFormat>Widescreen</PresentationFormat>
  <Paragraphs>277</Paragraphs>
  <Slides>19</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Consolas</vt:lpstr>
      <vt:lpstr>Courier New</vt:lpstr>
      <vt:lpstr>Ubuntu</vt:lpstr>
      <vt:lpstr>Ubuntu Light</vt:lpstr>
      <vt:lpstr>Verdana</vt:lpstr>
      <vt:lpstr>1_Office Theme</vt:lpstr>
      <vt:lpstr>2_Office Theme</vt:lpstr>
      <vt:lpstr>3_Office Theme</vt:lpstr>
      <vt:lpstr>All Wales Diabetes Prevention Programme (AWDPP) Equity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Wales Diabetes Prevention Programme AWDPP Equity Toolkit</dc:title>
  <dc:creator>Diane Kirkland (Public Health Wales)</dc:creator>
  <cp:lastModifiedBy>Amrita Jesurasa (Public Health Wales - No. 2 Capital Quarter)</cp:lastModifiedBy>
  <cp:revision>25</cp:revision>
  <dcterms:created xsi:type="dcterms:W3CDTF">2024-03-14T09:26:37Z</dcterms:created>
  <dcterms:modified xsi:type="dcterms:W3CDTF">2024-11-11T09:57:50Z</dcterms:modified>
</cp:coreProperties>
</file>