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omments/modernComment_107_71143379.xml" ContentType="application/vnd.ms-powerpoint.comments+xml"/>
  <Override PartName="/ppt/comments/modernComment_10A_284F019F.xml" ContentType="application/vnd.ms-powerpoint.comments+xml"/>
  <Override PartName="/ppt/notesSlides/notesSlide1.xml" ContentType="application/vnd.openxmlformats-officedocument.presentationml.notesSlide+xml"/>
  <Override PartName="/ppt/comments/modernComment_10B_B53F60B2.xml" ContentType="application/vnd.ms-powerpoint.comments+xml"/>
  <Override PartName="/ppt/comments/modernComment_10D_5A08C2C6.xml" ContentType="application/vnd.ms-powerpoint.comments+xml"/>
  <Override PartName="/ppt/comments/modernComment_10E_C056D242.xml" ContentType="application/vnd.ms-powerpoint.comments+xml"/>
  <Override PartName="/ppt/comments/modernComment_10C_5A120085.xml" ContentType="application/vnd.ms-powerpoint.comments+xml"/>
  <Override PartName="/ppt/comments/modernComment_10F_93B10EB2.xml" ContentType="application/vnd.ms-powerpoint.comments+xml"/>
  <Override PartName="/ppt/comments/modernComment_110_BAFD4631.xml" ContentType="application/vnd.ms-powerpoint.comments+xml"/>
  <Override PartName="/ppt/comments/modernComment_111_AFDACFC9.xml" ContentType="application/vnd.ms-powerpoint.comments+xml"/>
  <Override PartName="/ppt/comments/modernComment_112_4D4FF896.xml" ContentType="application/vnd.ms-powerpoint.comments+xml"/>
  <Override PartName="/ppt/comments/modernComment_113_820207AB.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20"/>
  </p:notesMasterIdLst>
  <p:sldIdLst>
    <p:sldId id="256" r:id="rId5"/>
    <p:sldId id="261" r:id="rId6"/>
    <p:sldId id="263" r:id="rId7"/>
    <p:sldId id="266" r:id="rId8"/>
    <p:sldId id="267" r:id="rId9"/>
    <p:sldId id="269" r:id="rId10"/>
    <p:sldId id="270" r:id="rId11"/>
    <p:sldId id="268" r:id="rId12"/>
    <p:sldId id="271" r:id="rId13"/>
    <p:sldId id="272" r:id="rId14"/>
    <p:sldId id="273" r:id="rId15"/>
    <p:sldId id="274" r:id="rId16"/>
    <p:sldId id="275" r:id="rId17"/>
    <p:sldId id="265"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6A0B2B-E484-B3E6-4D87-696A63D8C100}" name="Alexa Gainsbury (Public Health Wales - No. 2 Capital Quarter)" initials="AQ" userId="S::alexa.gainsbury@wales.nhs.uk::c5186529-ff50-472f-a883-baa2f4f2271c" providerId="AD"/>
  <p188:author id="{62A9892F-A510-6073-26EE-1DA906AAF76F}" name="Anthony Priest (Public Health Wales - No. 2 Capital Quarter)" initials="AQ" userId="S::anthony.priest2@wales.nhs.uk::46692481-554a-429c-bc03-d4cca9c03c2b" providerId="AD"/>
  <p188:author id="{F95C8337-EE5E-75FD-1769-61102AA6FA7A}" name="Mary-Ann McKibben (Public Health Wales - No. 2 Capital Quarter)" initials="MQ" userId="S::mary-ann.mckibben@wales.nhs.uk::35459770-b51a-4e1a-abfa-0a28574af725" providerId="AD"/>
  <p188:author id="{F4B9C876-45D4-A473-F4BE-10CBF1DE329B}" name="Rebecca Hughes (Public Health Wales - No. 2 Capital Quarter)" initials="" userId="S::Rebecca.Hughes21@wales.nhs.uk::86cc007a-a5ad-4e75-acb8-a6091bcc2967" providerId="AD"/>
  <p188:author id="{519C988B-5CEE-D4DB-C133-21D4C2804E0E}" name="Lorna Bennett (Public Health Wales - No. 2 Capital Quarter)" initials="LQ" userId="S::lorna.bennett3@wales.nhs.uk::41cbff77-5434-42c9-8874-6f16723207f9" providerId="AD"/>
  <p188:author id="{62E91E8E-1F7E-7A50-C028-78895F47D938}" name="Gareth Thomas (Public Health Wales, No. 2 Capital Quarter)" initials="" userId="S::Gareth.Thomas17@wales.nhs.uk::74ed2807-8d61-45c7-a3b0-de76cb24c3dd" providerId="AD"/>
  <p188:author id="{A1C571BD-F651-FB79-20EF-3E679E4C4D3F}" name="Rebecca Hughes (Public Health Wales - No. 2 Capital Quarter)" initials="RQ" userId="S::rebecca.hughes21@wales.nhs.uk::86cc007a-a5ad-4e75-acb8-a6091bcc2967" providerId="AD"/>
  <p188:author id="{82A8F2DC-3481-B692-14F4-D4F0F1F9B7EB}" name="Sophie Flood (Public Health Wales - Matrix House)" initials="SH" userId="S::sophie.flood@wales.nhs.uk::f1b68508-ff1d-4a78-a875-f6aa95017de1" providerId="AD"/>
  <p188:author id="{A0A299E4-C092-AEC1-06CE-81608E9C237A}" name="Gareth Thomas (Public Health Wales, No. 2 Capital Quarter)" initials="GQ" userId="S::gareth.thomas17@wales.nhs.uk::74ed2807-8d61-45c7-a3b0-de76cb24c3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5087"/>
    <a:srgbClr val="8B4566"/>
    <a:srgbClr val="0E416C"/>
    <a:srgbClr val="6B9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42DF10-E09B-D97B-F074-51A324E0708C}" v="65" dt="2026-03-10T10:56:51.416"/>
    <p1510:client id="{E86AE6BB-E941-81A3-66A2-F752C6EE248E}" v="1" dt="2026-03-11T15:20:27.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eth Thomas (Public Health Wales, No. 2 Capital Quarter)" userId="S::gareth.thomas17@wales.nhs.uk::74ed2807-8d61-45c7-a3b0-de76cb24c3dd" providerId="AD" clId="Web-{B2567DDF-49F5-F14E-4B61-09F9EE733055}"/>
    <pc:docChg chg="modSld">
      <pc:chgData name="Gareth Thomas (Public Health Wales, No. 2 Capital Quarter)" userId="S::gareth.thomas17@wales.nhs.uk::74ed2807-8d61-45c7-a3b0-de76cb24c3dd" providerId="AD" clId="Web-{B2567DDF-49F5-F14E-4B61-09F9EE733055}" dt="2026-02-10T14:00:30.423" v="3" actId="1076"/>
      <pc:docMkLst>
        <pc:docMk/>
      </pc:docMkLst>
      <pc:sldChg chg="addSp delSp modSp">
        <pc:chgData name="Gareth Thomas (Public Health Wales, No. 2 Capital Quarter)" userId="S::gareth.thomas17@wales.nhs.uk::74ed2807-8d61-45c7-a3b0-de76cb24c3dd" providerId="AD" clId="Web-{B2567DDF-49F5-F14E-4B61-09F9EE733055}" dt="2026-02-10T14:00:30.423" v="3" actId="1076"/>
        <pc:sldMkLst>
          <pc:docMk/>
          <pc:sldMk cId="2477854386" sldId="271"/>
        </pc:sldMkLst>
        <pc:picChg chg="add mod">
          <ac:chgData name="Gareth Thomas (Public Health Wales, No. 2 Capital Quarter)" userId="S::gareth.thomas17@wales.nhs.uk::74ed2807-8d61-45c7-a3b0-de76cb24c3dd" providerId="AD" clId="Web-{B2567DDF-49F5-F14E-4B61-09F9EE733055}" dt="2026-02-10T14:00:30.423" v="3" actId="1076"/>
          <ac:picMkLst>
            <pc:docMk/>
            <pc:sldMk cId="2477854386" sldId="271"/>
            <ac:picMk id="2" creationId="{18EBF819-FC0F-7625-B101-47062D36F406}"/>
          </ac:picMkLst>
        </pc:picChg>
      </pc:sldChg>
    </pc:docChg>
  </pc:docChgLst>
  <pc:docChgLst>
    <pc:chgData name="Gareth Thomas (Public Health Wales, No. 2 Capital Quarter)" userId="S::gareth.thomas17@wales.nhs.uk::74ed2807-8d61-45c7-a3b0-de76cb24c3dd" providerId="AD" clId="Web-{40D3ED2C-C255-FD0F-0E93-A4438C7C60C8}"/>
    <pc:docChg chg="modSld">
      <pc:chgData name="Gareth Thomas (Public Health Wales, No. 2 Capital Quarter)" userId="S::gareth.thomas17@wales.nhs.uk::74ed2807-8d61-45c7-a3b0-de76cb24c3dd" providerId="AD" clId="Web-{40D3ED2C-C255-FD0F-0E93-A4438C7C60C8}" dt="2026-02-12T10:53:43.347" v="3" actId="1076"/>
      <pc:docMkLst>
        <pc:docMk/>
      </pc:docMkLst>
      <pc:sldChg chg="addSp delSp modSp">
        <pc:chgData name="Gareth Thomas (Public Health Wales, No. 2 Capital Quarter)" userId="S::gareth.thomas17@wales.nhs.uk::74ed2807-8d61-45c7-a3b0-de76cb24c3dd" providerId="AD" clId="Web-{40D3ED2C-C255-FD0F-0E93-A4438C7C60C8}" dt="2026-02-12T10:53:43.347" v="3" actId="1076"/>
        <pc:sldMkLst>
          <pc:docMk/>
          <pc:sldMk cId="1510523590" sldId="269"/>
        </pc:sldMkLst>
        <pc:picChg chg="add mod">
          <ac:chgData name="Gareth Thomas (Public Health Wales, No. 2 Capital Quarter)" userId="S::gareth.thomas17@wales.nhs.uk::74ed2807-8d61-45c7-a3b0-de76cb24c3dd" providerId="AD" clId="Web-{40D3ED2C-C255-FD0F-0E93-A4438C7C60C8}" dt="2026-02-12T10:53:43.347" v="3" actId="1076"/>
          <ac:picMkLst>
            <pc:docMk/>
            <pc:sldMk cId="1510523590" sldId="269"/>
            <ac:picMk id="2" creationId="{EB1F5261-591B-A522-B973-CC82AAB72367}"/>
          </ac:picMkLst>
        </pc:picChg>
      </pc:sldChg>
    </pc:docChg>
  </pc:docChgLst>
  <pc:docChgLst>
    <pc:chgData name="Gareth Thomas (Public Health Wales, No. 2 Capital Quarter)" userId="S::gareth.thomas17@wales.nhs.uk::74ed2807-8d61-45c7-a3b0-de76cb24c3dd" providerId="AD" clId="Web-{EF3AB420-219E-282E-FA8B-F042103CAF8D}"/>
    <pc:docChg chg="modSld">
      <pc:chgData name="Gareth Thomas (Public Health Wales, No. 2 Capital Quarter)" userId="S::gareth.thomas17@wales.nhs.uk::74ed2807-8d61-45c7-a3b0-de76cb24c3dd" providerId="AD" clId="Web-{EF3AB420-219E-282E-FA8B-F042103CAF8D}" dt="2026-02-19T12:24:29.470" v="8" actId="1076"/>
      <pc:docMkLst>
        <pc:docMk/>
      </pc:docMkLst>
      <pc:sldChg chg="addSp delSp modSp">
        <pc:chgData name="Gareth Thomas (Public Health Wales, No. 2 Capital Quarter)" userId="S::gareth.thomas17@wales.nhs.uk::74ed2807-8d61-45c7-a3b0-de76cb24c3dd" providerId="AD" clId="Web-{EF3AB420-219E-282E-FA8B-F042103CAF8D}" dt="2026-02-19T12:24:29.470" v="8" actId="1076"/>
        <pc:sldMkLst>
          <pc:docMk/>
          <pc:sldMk cId="1511129221" sldId="268"/>
        </pc:sldMkLst>
        <pc:spChg chg="mod">
          <ac:chgData name="Gareth Thomas (Public Health Wales, No. 2 Capital Quarter)" userId="S::gareth.thomas17@wales.nhs.uk::74ed2807-8d61-45c7-a3b0-de76cb24c3dd" providerId="AD" clId="Web-{EF3AB420-219E-282E-FA8B-F042103CAF8D}" dt="2026-02-19T12:24:01.970" v="0" actId="20577"/>
          <ac:spMkLst>
            <pc:docMk/>
            <pc:sldMk cId="1511129221" sldId="268"/>
            <ac:spMk id="2" creationId="{FD689F1C-0CE8-1D80-EE1A-65BC6F84D3A4}"/>
          </ac:spMkLst>
        </pc:spChg>
        <pc:picChg chg="add mod">
          <ac:chgData name="Gareth Thomas (Public Health Wales, No. 2 Capital Quarter)" userId="S::gareth.thomas17@wales.nhs.uk::74ed2807-8d61-45c7-a3b0-de76cb24c3dd" providerId="AD" clId="Web-{EF3AB420-219E-282E-FA8B-F042103CAF8D}" dt="2026-02-19T12:24:29.470" v="8" actId="1076"/>
          <ac:picMkLst>
            <pc:docMk/>
            <pc:sldMk cId="1511129221" sldId="268"/>
            <ac:picMk id="3" creationId="{BBF73B6A-ADAA-D2F3-B5C0-3816531CFA43}"/>
          </ac:picMkLst>
        </pc:picChg>
      </pc:sldChg>
    </pc:docChg>
  </pc:docChgLst>
  <pc:docChgLst>
    <pc:chgData name="Anthony Priest (Public Health Wales - No. 2 Capital Quarter)" userId="S::anthony.priest2@wales.nhs.uk::46692481-554a-429c-bc03-d4cca9c03c2b" providerId="AD" clId="Web-{2742DF10-E09B-D97B-F074-51A324E0708C}"/>
    <pc:docChg chg="mod modSld">
      <pc:chgData name="Anthony Priest (Public Health Wales - No. 2 Capital Quarter)" userId="S::anthony.priest2@wales.nhs.uk::46692481-554a-429c-bc03-d4cca9c03c2b" providerId="AD" clId="Web-{2742DF10-E09B-D97B-F074-51A324E0708C}" dt="2026-03-10T10:56:42.744" v="33" actId="20577"/>
      <pc:docMkLst>
        <pc:docMk/>
      </pc:docMkLst>
      <pc:sldChg chg="modSp">
        <pc:chgData name="Anthony Priest (Public Health Wales - No. 2 Capital Quarter)" userId="S::anthony.priest2@wales.nhs.uk::46692481-554a-429c-bc03-d4cca9c03c2b" providerId="AD" clId="Web-{2742DF10-E09B-D97B-F074-51A324E0708C}" dt="2026-03-10T10:48:35.091" v="1" actId="20577"/>
        <pc:sldMkLst>
          <pc:docMk/>
          <pc:sldMk cId="1401370365" sldId="261"/>
        </pc:sldMkLst>
        <pc:spChg chg="mod">
          <ac:chgData name="Anthony Priest (Public Health Wales - No. 2 Capital Quarter)" userId="S::anthony.priest2@wales.nhs.uk::46692481-554a-429c-bc03-d4cca9c03c2b" providerId="AD" clId="Web-{2742DF10-E09B-D97B-F074-51A324E0708C}" dt="2026-03-10T10:48:35.091" v="1" actId="20577"/>
          <ac:spMkLst>
            <pc:docMk/>
            <pc:sldMk cId="1401370365" sldId="261"/>
            <ac:spMk id="3" creationId="{31D251C1-0D39-F4F6-07AB-A3C8531FBCAF}"/>
          </ac:spMkLst>
        </pc:spChg>
      </pc:sldChg>
      <pc:sldChg chg="modSp">
        <pc:chgData name="Anthony Priest (Public Health Wales - No. 2 Capital Quarter)" userId="S::anthony.priest2@wales.nhs.uk::46692481-554a-429c-bc03-d4cca9c03c2b" providerId="AD" clId="Web-{2742DF10-E09B-D97B-F074-51A324E0708C}" dt="2026-03-10T10:48:45.138" v="3" actId="20577"/>
        <pc:sldMkLst>
          <pc:docMk/>
          <pc:sldMk cId="1897149305" sldId="263"/>
        </pc:sldMkLst>
        <pc:spChg chg="mod">
          <ac:chgData name="Anthony Priest (Public Health Wales - No. 2 Capital Quarter)" userId="S::anthony.priest2@wales.nhs.uk::46692481-554a-429c-bc03-d4cca9c03c2b" providerId="AD" clId="Web-{2742DF10-E09B-D97B-F074-51A324E0708C}" dt="2026-03-10T10:48:45.138" v="3" actId="20577"/>
          <ac:spMkLst>
            <pc:docMk/>
            <pc:sldMk cId="1897149305" sldId="263"/>
            <ac:spMk id="10" creationId="{EDECF05B-AF83-D225-8921-676D16B01C77}"/>
          </ac:spMkLst>
        </pc:spChg>
      </pc:sldChg>
      <pc:sldChg chg="modSp">
        <pc:chgData name="Anthony Priest (Public Health Wales - No. 2 Capital Quarter)" userId="S::anthony.priest2@wales.nhs.uk::46692481-554a-429c-bc03-d4cca9c03c2b" providerId="AD" clId="Web-{2742DF10-E09B-D97B-F074-51A324E0708C}" dt="2026-03-10T10:56:42.744" v="33" actId="20577"/>
        <pc:sldMkLst>
          <pc:docMk/>
          <pc:sldMk cId="213355574" sldId="265"/>
        </pc:sldMkLst>
        <pc:spChg chg="mod">
          <ac:chgData name="Anthony Priest (Public Health Wales - No. 2 Capital Quarter)" userId="S::anthony.priest2@wales.nhs.uk::46692481-554a-429c-bc03-d4cca9c03c2b" providerId="AD" clId="Web-{2742DF10-E09B-D97B-F074-51A324E0708C}" dt="2026-03-10T10:56:42.744" v="33" actId="20577"/>
          <ac:spMkLst>
            <pc:docMk/>
            <pc:sldMk cId="213355574" sldId="265"/>
            <ac:spMk id="7" creationId="{9E8A3D92-5FB1-EBCA-1003-ACA2A5084315}"/>
          </ac:spMkLst>
        </pc:spChg>
      </pc:sldChg>
      <pc:sldChg chg="modSp">
        <pc:chgData name="Anthony Priest (Public Health Wales - No. 2 Capital Quarter)" userId="S::anthony.priest2@wales.nhs.uk::46692481-554a-429c-bc03-d4cca9c03c2b" providerId="AD" clId="Web-{2742DF10-E09B-D97B-F074-51A324E0708C}" dt="2026-03-10T10:49:00.780" v="5" actId="20577"/>
        <pc:sldMkLst>
          <pc:docMk/>
          <pc:sldMk cId="676266399" sldId="266"/>
        </pc:sldMkLst>
        <pc:spChg chg="mod">
          <ac:chgData name="Anthony Priest (Public Health Wales - No. 2 Capital Quarter)" userId="S::anthony.priest2@wales.nhs.uk::46692481-554a-429c-bc03-d4cca9c03c2b" providerId="AD" clId="Web-{2742DF10-E09B-D97B-F074-51A324E0708C}" dt="2026-03-10T10:49:00.780" v="5" actId="20577"/>
          <ac:spMkLst>
            <pc:docMk/>
            <pc:sldMk cId="676266399" sldId="266"/>
            <ac:spMk id="2" creationId="{CBFBA7B7-CAE0-398C-1658-6BEA0506EDA9}"/>
          </ac:spMkLst>
        </pc:spChg>
      </pc:sldChg>
      <pc:sldChg chg="modSp">
        <pc:chgData name="Anthony Priest (Public Health Wales - No. 2 Capital Quarter)" userId="S::anthony.priest2@wales.nhs.uk::46692481-554a-429c-bc03-d4cca9c03c2b" providerId="AD" clId="Web-{2742DF10-E09B-D97B-F074-51A324E0708C}" dt="2026-03-10T10:49:25.187" v="10" actId="20577"/>
        <pc:sldMkLst>
          <pc:docMk/>
          <pc:sldMk cId="3040829618" sldId="267"/>
        </pc:sldMkLst>
        <pc:spChg chg="mod">
          <ac:chgData name="Anthony Priest (Public Health Wales - No. 2 Capital Quarter)" userId="S::anthony.priest2@wales.nhs.uk::46692481-554a-429c-bc03-d4cca9c03c2b" providerId="AD" clId="Web-{2742DF10-E09B-D97B-F074-51A324E0708C}" dt="2026-03-10T10:49:25.187" v="10" actId="20577"/>
          <ac:spMkLst>
            <pc:docMk/>
            <pc:sldMk cId="3040829618" sldId="267"/>
            <ac:spMk id="4" creationId="{E3290C0D-9F64-F6B1-8F5A-F5BE35DE0DB3}"/>
          </ac:spMkLst>
        </pc:spChg>
        <pc:spChg chg="mod">
          <ac:chgData name="Anthony Priest (Public Health Wales - No. 2 Capital Quarter)" userId="S::anthony.priest2@wales.nhs.uk::46692481-554a-429c-bc03-d4cca9c03c2b" providerId="AD" clId="Web-{2742DF10-E09B-D97B-F074-51A324E0708C}" dt="2026-03-10T10:49:18.312" v="8" actId="20577"/>
          <ac:spMkLst>
            <pc:docMk/>
            <pc:sldMk cId="3040829618" sldId="267"/>
            <ac:spMk id="6" creationId="{2BB5687E-108C-F08E-AB23-10E9738BFCCD}"/>
          </ac:spMkLst>
        </pc:spChg>
      </pc:sldChg>
      <pc:sldChg chg="modSp">
        <pc:chgData name="Anthony Priest (Public Health Wales - No. 2 Capital Quarter)" userId="S::anthony.priest2@wales.nhs.uk::46692481-554a-429c-bc03-d4cca9c03c2b" providerId="AD" clId="Web-{2742DF10-E09B-D97B-F074-51A324E0708C}" dt="2026-03-10T10:50:09.079" v="15" actId="20577"/>
        <pc:sldMkLst>
          <pc:docMk/>
          <pc:sldMk cId="1511129221" sldId="268"/>
        </pc:sldMkLst>
        <pc:spChg chg="mod">
          <ac:chgData name="Anthony Priest (Public Health Wales - No. 2 Capital Quarter)" userId="S::anthony.priest2@wales.nhs.uk::46692481-554a-429c-bc03-d4cca9c03c2b" providerId="AD" clId="Web-{2742DF10-E09B-D97B-F074-51A324E0708C}" dt="2026-03-10T10:49:57.891" v="13" actId="20577"/>
          <ac:spMkLst>
            <pc:docMk/>
            <pc:sldMk cId="1511129221" sldId="268"/>
            <ac:spMk id="2" creationId="{FD689F1C-0CE8-1D80-EE1A-65BC6F84D3A4}"/>
          </ac:spMkLst>
        </pc:spChg>
        <pc:spChg chg="mod">
          <ac:chgData name="Anthony Priest (Public Health Wales - No. 2 Capital Quarter)" userId="S::anthony.priest2@wales.nhs.uk::46692481-554a-429c-bc03-d4cca9c03c2b" providerId="AD" clId="Web-{2742DF10-E09B-D97B-F074-51A324E0708C}" dt="2026-03-10T10:50:03.329" v="14" actId="20577"/>
          <ac:spMkLst>
            <pc:docMk/>
            <pc:sldMk cId="1511129221" sldId="268"/>
            <ac:spMk id="7" creationId="{05F0DB30-488D-8CCB-0B7A-C8E580A8F6A4}"/>
          </ac:spMkLst>
        </pc:spChg>
        <pc:spChg chg="mod">
          <ac:chgData name="Anthony Priest (Public Health Wales - No. 2 Capital Quarter)" userId="S::anthony.priest2@wales.nhs.uk::46692481-554a-429c-bc03-d4cca9c03c2b" providerId="AD" clId="Web-{2742DF10-E09B-D97B-F074-51A324E0708C}" dt="2026-03-10T10:50:09.079" v="15" actId="20577"/>
          <ac:spMkLst>
            <pc:docMk/>
            <pc:sldMk cId="1511129221" sldId="268"/>
            <ac:spMk id="16" creationId="{4CB0C6A9-85E0-29D3-4C11-A6A3B8B7D735}"/>
          </ac:spMkLst>
        </pc:spChg>
      </pc:sldChg>
      <pc:sldChg chg="modSp">
        <pc:chgData name="Anthony Priest (Public Health Wales - No. 2 Capital Quarter)" userId="S::anthony.priest2@wales.nhs.uk::46692481-554a-429c-bc03-d4cca9c03c2b" providerId="AD" clId="Web-{2742DF10-E09B-D97B-F074-51A324E0708C}" dt="2026-03-10T10:49:33.984" v="11" actId="20577"/>
        <pc:sldMkLst>
          <pc:docMk/>
          <pc:sldMk cId="1510523590" sldId="269"/>
        </pc:sldMkLst>
        <pc:spChg chg="mod">
          <ac:chgData name="Anthony Priest (Public Health Wales - No. 2 Capital Quarter)" userId="S::anthony.priest2@wales.nhs.uk::46692481-554a-429c-bc03-d4cca9c03c2b" providerId="AD" clId="Web-{2742DF10-E09B-D97B-F074-51A324E0708C}" dt="2026-03-10T10:49:33.984" v="11" actId="20577"/>
          <ac:spMkLst>
            <pc:docMk/>
            <pc:sldMk cId="1510523590" sldId="269"/>
            <ac:spMk id="5" creationId="{898EE2F5-7EBD-6426-8270-C58DB9A3B073}"/>
          </ac:spMkLst>
        </pc:spChg>
      </pc:sldChg>
      <pc:sldChg chg="modSp">
        <pc:chgData name="Anthony Priest (Public Health Wales - No. 2 Capital Quarter)" userId="S::anthony.priest2@wales.nhs.uk::46692481-554a-429c-bc03-d4cca9c03c2b" providerId="AD" clId="Web-{2742DF10-E09B-D97B-F074-51A324E0708C}" dt="2026-03-10T10:49:47.719" v="12" actId="20577"/>
        <pc:sldMkLst>
          <pc:docMk/>
          <pc:sldMk cId="3226915394" sldId="270"/>
        </pc:sldMkLst>
        <pc:spChg chg="mod">
          <ac:chgData name="Anthony Priest (Public Health Wales - No. 2 Capital Quarter)" userId="S::anthony.priest2@wales.nhs.uk::46692481-554a-429c-bc03-d4cca9c03c2b" providerId="AD" clId="Web-{2742DF10-E09B-D97B-F074-51A324E0708C}" dt="2026-03-10T10:49:47.719" v="12" actId="20577"/>
          <ac:spMkLst>
            <pc:docMk/>
            <pc:sldMk cId="3226915394" sldId="270"/>
            <ac:spMk id="5" creationId="{898EE2F5-7EBD-6426-8270-C58DB9A3B073}"/>
          </ac:spMkLst>
        </pc:spChg>
      </pc:sldChg>
      <pc:sldChg chg="modSp">
        <pc:chgData name="Anthony Priest (Public Health Wales - No. 2 Capital Quarter)" userId="S::anthony.priest2@wales.nhs.uk::46692481-554a-429c-bc03-d4cca9c03c2b" providerId="AD" clId="Web-{2742DF10-E09B-D97B-F074-51A324E0708C}" dt="2026-03-10T10:53:49.632" v="16" actId="20577"/>
        <pc:sldMkLst>
          <pc:docMk/>
          <pc:sldMk cId="2477854386" sldId="271"/>
        </pc:sldMkLst>
        <pc:spChg chg="mod">
          <ac:chgData name="Anthony Priest (Public Health Wales - No. 2 Capital Quarter)" userId="S::anthony.priest2@wales.nhs.uk::46692481-554a-429c-bc03-d4cca9c03c2b" providerId="AD" clId="Web-{2742DF10-E09B-D97B-F074-51A324E0708C}" dt="2026-03-10T10:53:49.632" v="16" actId="20577"/>
          <ac:spMkLst>
            <pc:docMk/>
            <pc:sldMk cId="2477854386" sldId="271"/>
            <ac:spMk id="5" creationId="{898EE2F5-7EBD-6426-8270-C58DB9A3B073}"/>
          </ac:spMkLst>
        </pc:spChg>
      </pc:sldChg>
      <pc:sldChg chg="modSp">
        <pc:chgData name="Anthony Priest (Public Health Wales - No. 2 Capital Quarter)" userId="S::anthony.priest2@wales.nhs.uk::46692481-554a-429c-bc03-d4cca9c03c2b" providerId="AD" clId="Web-{2742DF10-E09B-D97B-F074-51A324E0708C}" dt="2026-03-10T10:54:38.664" v="27" actId="20577"/>
        <pc:sldMkLst>
          <pc:docMk/>
          <pc:sldMk cId="3137160753" sldId="272"/>
        </pc:sldMkLst>
        <pc:spChg chg="mod">
          <ac:chgData name="Anthony Priest (Public Health Wales - No. 2 Capital Quarter)" userId="S::anthony.priest2@wales.nhs.uk::46692481-554a-429c-bc03-d4cca9c03c2b" providerId="AD" clId="Web-{2742DF10-E09B-D97B-F074-51A324E0708C}" dt="2026-03-10T10:54:13.304" v="18" actId="20577"/>
          <ac:spMkLst>
            <pc:docMk/>
            <pc:sldMk cId="3137160753" sldId="272"/>
            <ac:spMk id="3" creationId="{B72C87DE-E71D-A480-AE68-9328ED0E403A}"/>
          </ac:spMkLst>
        </pc:spChg>
        <pc:spChg chg="mod">
          <ac:chgData name="Anthony Priest (Public Health Wales - No. 2 Capital Quarter)" userId="S::anthony.priest2@wales.nhs.uk::46692481-554a-429c-bc03-d4cca9c03c2b" providerId="AD" clId="Web-{2742DF10-E09B-D97B-F074-51A324E0708C}" dt="2026-03-10T10:54:17.257" v="19" actId="20577"/>
          <ac:spMkLst>
            <pc:docMk/>
            <pc:sldMk cId="3137160753" sldId="272"/>
            <ac:spMk id="4" creationId="{9D5BAAE9-827A-4EAD-B744-888E1A5C0C08}"/>
          </ac:spMkLst>
        </pc:spChg>
        <pc:spChg chg="mod">
          <ac:chgData name="Anthony Priest (Public Health Wales - No. 2 Capital Quarter)" userId="S::anthony.priest2@wales.nhs.uk::46692481-554a-429c-bc03-d4cca9c03c2b" providerId="AD" clId="Web-{2742DF10-E09B-D97B-F074-51A324E0708C}" dt="2026-03-10T10:54:08.366" v="17" actId="20577"/>
          <ac:spMkLst>
            <pc:docMk/>
            <pc:sldMk cId="3137160753" sldId="272"/>
            <ac:spMk id="7" creationId="{05F0DB30-488D-8CCB-0B7A-C8E580A8F6A4}"/>
          </ac:spMkLst>
        </pc:spChg>
        <pc:spChg chg="mod">
          <ac:chgData name="Anthony Priest (Public Health Wales - No. 2 Capital Quarter)" userId="S::anthony.priest2@wales.nhs.uk::46692481-554a-429c-bc03-d4cca9c03c2b" providerId="AD" clId="Web-{2742DF10-E09B-D97B-F074-51A324E0708C}" dt="2026-03-10T10:54:38.664" v="27" actId="20577"/>
          <ac:spMkLst>
            <pc:docMk/>
            <pc:sldMk cId="3137160753" sldId="272"/>
            <ac:spMk id="8" creationId="{6A5AB6E2-42B0-98C0-6D54-A145B491B975}"/>
          </ac:spMkLst>
        </pc:spChg>
        <pc:graphicFrameChg chg="mod modGraphic">
          <ac:chgData name="Anthony Priest (Public Health Wales - No. 2 Capital Quarter)" userId="S::anthony.priest2@wales.nhs.uk::46692481-554a-429c-bc03-d4cca9c03c2b" providerId="AD" clId="Web-{2742DF10-E09B-D97B-F074-51A324E0708C}" dt="2026-03-10T10:54:32.633" v="25" actId="1076"/>
          <ac:graphicFrameMkLst>
            <pc:docMk/>
            <pc:sldMk cId="3137160753" sldId="272"/>
            <ac:graphicFrameMk id="10" creationId="{9E9AB6B0-1B54-4381-4676-63C65419962E}"/>
          </ac:graphicFrameMkLst>
        </pc:graphicFrameChg>
      </pc:sldChg>
      <pc:sldChg chg="modSp">
        <pc:chgData name="Anthony Priest (Public Health Wales - No. 2 Capital Quarter)" userId="S::anthony.priest2@wales.nhs.uk::46692481-554a-429c-bc03-d4cca9c03c2b" providerId="AD" clId="Web-{2742DF10-E09B-D97B-F074-51A324E0708C}" dt="2026-03-10T10:54:55.180" v="28" actId="20577"/>
        <pc:sldMkLst>
          <pc:docMk/>
          <pc:sldMk cId="2950352841" sldId="273"/>
        </pc:sldMkLst>
        <pc:spChg chg="mod">
          <ac:chgData name="Anthony Priest (Public Health Wales - No. 2 Capital Quarter)" userId="S::anthony.priest2@wales.nhs.uk::46692481-554a-429c-bc03-d4cca9c03c2b" providerId="AD" clId="Web-{2742DF10-E09B-D97B-F074-51A324E0708C}" dt="2026-03-10T10:54:55.180" v="28" actId="20577"/>
          <ac:spMkLst>
            <pc:docMk/>
            <pc:sldMk cId="2950352841" sldId="273"/>
            <ac:spMk id="2" creationId="{47D79E7B-0EBF-1226-4EA7-643C86920EB0}"/>
          </ac:spMkLst>
        </pc:spChg>
      </pc:sldChg>
      <pc:sldChg chg="modSp">
        <pc:chgData name="Anthony Priest (Public Health Wales - No. 2 Capital Quarter)" userId="S::anthony.priest2@wales.nhs.uk::46692481-554a-429c-bc03-d4cca9c03c2b" providerId="AD" clId="Web-{2742DF10-E09B-D97B-F074-51A324E0708C}" dt="2026-03-10T10:56:24.384" v="30" actId="20577"/>
        <pc:sldMkLst>
          <pc:docMk/>
          <pc:sldMk cId="1297086614" sldId="274"/>
        </pc:sldMkLst>
        <pc:spChg chg="mod">
          <ac:chgData name="Anthony Priest (Public Health Wales - No. 2 Capital Quarter)" userId="S::anthony.priest2@wales.nhs.uk::46692481-554a-429c-bc03-d4cca9c03c2b" providerId="AD" clId="Web-{2742DF10-E09B-D97B-F074-51A324E0708C}" dt="2026-03-10T10:56:24.384" v="30" actId="20577"/>
          <ac:spMkLst>
            <pc:docMk/>
            <pc:sldMk cId="1297086614" sldId="274"/>
            <ac:spMk id="7" creationId="{05F0DB30-488D-8CCB-0B7A-C8E580A8F6A4}"/>
          </ac:spMkLst>
        </pc:spChg>
      </pc:sldChg>
      <pc:sldChg chg="modSp">
        <pc:chgData name="Anthony Priest (Public Health Wales - No. 2 Capital Quarter)" userId="S::anthony.priest2@wales.nhs.uk::46692481-554a-429c-bc03-d4cca9c03c2b" providerId="AD" clId="Web-{2742DF10-E09B-D97B-F074-51A324E0708C}" dt="2026-03-10T10:56:36.306" v="32" actId="20577"/>
        <pc:sldMkLst>
          <pc:docMk/>
          <pc:sldMk cId="2181171115" sldId="275"/>
        </pc:sldMkLst>
        <pc:spChg chg="mod">
          <ac:chgData name="Anthony Priest (Public Health Wales - No. 2 Capital Quarter)" userId="S::anthony.priest2@wales.nhs.uk::46692481-554a-429c-bc03-d4cca9c03c2b" providerId="AD" clId="Web-{2742DF10-E09B-D97B-F074-51A324E0708C}" dt="2026-03-10T10:56:36.306" v="32" actId="20577"/>
          <ac:spMkLst>
            <pc:docMk/>
            <pc:sldMk cId="2181171115" sldId="275"/>
            <ac:spMk id="4" creationId="{4C06E308-95E9-7BF5-9B76-D1D9EA584203}"/>
          </ac:spMkLst>
        </pc:spChg>
        <pc:spChg chg="mod">
          <ac:chgData name="Anthony Priest (Public Health Wales - No. 2 Capital Quarter)" userId="S::anthony.priest2@wales.nhs.uk::46692481-554a-429c-bc03-d4cca9c03c2b" providerId="AD" clId="Web-{2742DF10-E09B-D97B-F074-51A324E0708C}" dt="2026-03-10T10:56:31.900" v="31" actId="20577"/>
          <ac:spMkLst>
            <pc:docMk/>
            <pc:sldMk cId="2181171115" sldId="275"/>
            <ac:spMk id="8" creationId="{8BF12DFE-B806-B254-7D5F-CF15C062D8D9}"/>
          </ac:spMkLst>
        </pc:spChg>
      </pc:sldChg>
    </pc:docChg>
  </pc:docChgLst>
  <pc:docChgLst>
    <pc:chgData name="Gareth Thomas (Public Health Wales, No. 2 Capital Quarter)" userId="S::gareth.thomas17@wales.nhs.uk::74ed2807-8d61-45c7-a3b0-de76cb24c3dd" providerId="AD" clId="Web-{5EE6DB03-C895-DC10-7C54-BEAF1A3D65F1}"/>
    <pc:docChg chg="modSld">
      <pc:chgData name="Gareth Thomas (Public Health Wales, No. 2 Capital Quarter)" userId="S::gareth.thomas17@wales.nhs.uk::74ed2807-8d61-45c7-a3b0-de76cb24c3dd" providerId="AD" clId="Web-{5EE6DB03-C895-DC10-7C54-BEAF1A3D65F1}" dt="2026-02-12T11:43:40.391" v="1" actId="1076"/>
      <pc:docMkLst>
        <pc:docMk/>
      </pc:docMkLst>
      <pc:sldChg chg="addSp modSp">
        <pc:chgData name="Gareth Thomas (Public Health Wales, No. 2 Capital Quarter)" userId="S::gareth.thomas17@wales.nhs.uk::74ed2807-8d61-45c7-a3b0-de76cb24c3dd" providerId="AD" clId="Web-{5EE6DB03-C895-DC10-7C54-BEAF1A3D65F1}" dt="2026-02-12T11:43:40.391" v="1" actId="1076"/>
        <pc:sldMkLst>
          <pc:docMk/>
          <pc:sldMk cId="2950352841" sldId="273"/>
        </pc:sldMkLst>
        <pc:picChg chg="add mod">
          <ac:chgData name="Gareth Thomas (Public Health Wales, No. 2 Capital Quarter)" userId="S::gareth.thomas17@wales.nhs.uk::74ed2807-8d61-45c7-a3b0-de76cb24c3dd" providerId="AD" clId="Web-{5EE6DB03-C895-DC10-7C54-BEAF1A3D65F1}" dt="2026-02-12T11:43:40.391" v="1" actId="1076"/>
          <ac:picMkLst>
            <pc:docMk/>
            <pc:sldMk cId="2950352841" sldId="273"/>
            <ac:picMk id="5" creationId="{FDDA79BB-44B9-542D-2C09-3F91093DCC51}"/>
          </ac:picMkLst>
        </pc:picChg>
      </pc:sldChg>
    </pc:docChg>
  </pc:docChgLst>
</pc:chgInfo>
</file>

<file path=ppt/comments/modernComment_107_71143379.xml><?xml version="1.0" encoding="utf-8"?>
<p188:cmLst xmlns:a="http://schemas.openxmlformats.org/drawingml/2006/main" xmlns:r="http://schemas.openxmlformats.org/officeDocument/2006/relationships" xmlns:p188="http://schemas.microsoft.com/office/powerpoint/2018/8/main">
  <p188:cm id="{71BD9DDF-1C3F-4146-8191-2C5903ECC3C9}" authorId="{F95C8337-EE5E-75FD-1769-61102AA6FA7A}" status="resolved" created="2025-11-17T17:44:44.919" complete="100000">
    <pc:sldMkLst xmlns:pc="http://schemas.microsoft.com/office/powerpoint/2013/main/command">
      <pc:docMk/>
      <pc:sldMk cId="1897149305" sldId="263"/>
    </pc:sldMkLst>
    <p188:txBody>
      <a:bodyPr/>
      <a:lstStyle/>
      <a:p>
        <a:r>
          <a:rPr lang="en-US"/>
          <a:t>Different font from above; is it worth providing a link to the latest data or does link on bullet above? Actually I don't quite understand this bullet or relationship to the data shown above and the data on subsequent slides? Thinking move 2nd bullet to top of slide and delete 'However,' then have the first bullet with the figures. Then no need for 3rd bullet? Sorry if I am misunderstanding...</a:t>
        </a:r>
      </a:p>
    </p188:txBody>
  </p188:cm>
  <p188:cm id="{247A4934-F83A-4B84-960A-9077034FBC19}" authorId="{F95C8337-EE5E-75FD-1769-61102AA6FA7A}" status="resolved" created="2025-11-17T17:45:22.108" complete="100000">
    <ac:txMkLst xmlns:ac="http://schemas.microsoft.com/office/drawing/2013/main/command">
      <pc:docMk xmlns:pc="http://schemas.microsoft.com/office/powerpoint/2013/main/command"/>
      <pc:sldMk xmlns:pc="http://schemas.microsoft.com/office/powerpoint/2013/main/command" cId="1897149305" sldId="263"/>
      <ac:spMk id="10" creationId="{EDECF05B-AF83-D225-8921-676D16B01C77}"/>
      <ac:txMk cp="301" len="3">
        <ac:context len="565" hash="1624578614"/>
      </ac:txMk>
    </ac:txMkLst>
    <p188:pos x="10677292" y="139390"/>
    <p188:txBody>
      <a:bodyPr/>
      <a:lstStyle/>
      <a:p>
        <a:r>
          <a:rPr lang="en-US"/>
          <a:t>I think on other slides it has date as 2023 so just need to be consistent.</a:t>
        </a:r>
      </a:p>
    </p188:txBody>
  </p188:cm>
</p188:cmLst>
</file>

<file path=ppt/comments/modernComment_10A_284F019F.xml><?xml version="1.0" encoding="utf-8"?>
<p188:cmLst xmlns:a="http://schemas.openxmlformats.org/drawingml/2006/main" xmlns:r="http://schemas.openxmlformats.org/officeDocument/2006/relationships" xmlns:p188="http://schemas.microsoft.com/office/powerpoint/2018/8/main">
  <p188:cm id="{2DC83997-7868-49EF-8DA8-975128B5F6D8}" authorId="{F95C8337-EE5E-75FD-1769-61102AA6FA7A}" status="resolved" created="2025-11-17T17:47:16.157" complete="100000">
    <ac:txMkLst xmlns:ac="http://schemas.microsoft.com/office/drawing/2013/main/command">
      <pc:docMk xmlns:pc="http://schemas.microsoft.com/office/powerpoint/2013/main/command"/>
      <pc:sldMk xmlns:pc="http://schemas.microsoft.com/office/powerpoint/2013/main/command" cId="676266399" sldId="266"/>
      <ac:spMk id="2" creationId="{CBFBA7B7-CAE0-398C-1658-6BEA0506EDA9}"/>
      <ac:txMk cp="83" len="28">
        <ac:context len="698" hash="2032460729"/>
      </ac:txMk>
    </ac:txMkLst>
    <p188:pos x="4153829" y="576146"/>
    <p188:txBody>
      <a:bodyPr/>
      <a:lstStyle/>
      <a:p>
        <a:r>
          <a:rPr lang="en-US"/>
          <a:t>Different figure to slide 4?</a:t>
        </a:r>
      </a:p>
    </p188:txBody>
  </p188:cm>
  <p188:cm id="{4F75EA6E-217B-449F-8FDC-FADB8BAF099B}" authorId="{F95C8337-EE5E-75FD-1769-61102AA6FA7A}" status="resolved" created="2025-11-17T17:48:01.800" complete="100000">
    <ac:deMkLst xmlns:ac="http://schemas.microsoft.com/office/drawing/2013/main/command">
      <pc:docMk xmlns:pc="http://schemas.microsoft.com/office/powerpoint/2013/main/command"/>
      <pc:sldMk xmlns:pc="http://schemas.microsoft.com/office/powerpoint/2013/main/command" cId="676266399" sldId="266"/>
      <ac:spMk id="2" creationId="{CBFBA7B7-CAE0-398C-1658-6BEA0506EDA9}"/>
    </ac:deMkLst>
    <p188:txBody>
      <a:bodyPr/>
      <a:lstStyle/>
      <a:p>
        <a:r>
          <a:rPr lang="en-US"/>
          <a:t>Do we need to add source of data like we have on slide 5?</a:t>
        </a:r>
      </a:p>
    </p188:txBody>
  </p188:cm>
  <p188:cm id="{1F38A5D4-066D-4557-AB0A-01AA3E807BE2}" authorId="{F95C8337-EE5E-75FD-1769-61102AA6FA7A}" status="resolved" created="2025-11-26T11:56:04.483" startDate="2025-11-26T11:56:04.483" dueDate="2025-11-26T11:56:04.483" assignedTo="{62E91E8E-1F7E-7A50-C028-78895F47D938}" complete="100000" title="@Gareth Thomas (Public Health Wales, No. 2 Capital Quarter) This figure needs to reflect slide 5, which i think is 7% but asked Rebecca to check.">
    <ac:deMkLst xmlns:ac="http://schemas.microsoft.com/office/drawing/2013/main/command">
      <pc:docMk xmlns:pc="http://schemas.microsoft.com/office/powerpoint/2013/main/command"/>
      <pc:sldMk xmlns:pc="http://schemas.microsoft.com/office/powerpoint/2013/main/command" cId="676266399" sldId="266"/>
      <ac:spMk id="2" creationId="{CBFBA7B7-CAE0-398C-1658-6BEA0506EDA9}"/>
    </ac:deMkLst>
    <p188:replyLst>
      <p188:reply id="{71F88AC3-1278-4637-8350-8D69214A2861}" authorId="{F95C8337-EE5E-75FD-1769-61102AA6FA7A}" created="2025-11-26T12:43:21.170">
        <p188:txBody>
          <a:bodyPr/>
          <a:lstStyle/>
          <a:p>
            <a:r>
              <a:rPr lang="en-US"/>
              <a:t>[@Gareth Thomas (Public Health Wales, No. 2 Capital Quarter)] I've updated to 7% now as Rebecca confirmed correct %</a:t>
            </a:r>
          </a:p>
        </p188:txBody>
      </p188:reply>
    </p188:replyLst>
    <p188:txBody>
      <a:bodyPr/>
      <a:lstStyle/>
      <a:p>
        <a:r>
          <a:rPr lang="en-US"/>
          <a:t>[@Gareth Thomas (Public Health Wales, No. 2 Capital Quarter)] This figure needs to reflect slide 5, which i think is 7% but asked Rebecca to check.</a:t>
        </a:r>
      </a:p>
    </p188:txBody>
    <p188:extLst>
      <p:ext xmlns:p="http://schemas.openxmlformats.org/presentationml/2006/main" uri="{5BB2D875-25FF-4072-B9AC-8F64D62656EB}">
        <p228:taskDetails xmlns:p228="http://schemas.microsoft.com/office/powerpoint/2022/08/main">
          <p228:history>
            <p228:event time="2025-11-26T11:56:04.483" id="{85D8BEF6-01AD-4410-8F4A-0B941A563AEF}">
              <p228:atrbtn authorId="{F95C8337-EE5E-75FD-1769-61102AA6FA7A}"/>
              <p228:anchr>
                <p228:comment id="{1F38A5D4-066D-4557-AB0A-01AA3E807BE2}"/>
              </p228:anchr>
              <p228:add/>
            </p228:event>
            <p228:event time="2025-11-26T11:56:04.483" id="{89657298-7443-4BD1-822A-F80CFE87A439}">
              <p228:atrbtn authorId="{F95C8337-EE5E-75FD-1769-61102AA6FA7A}"/>
              <p228:anchr>
                <p228:comment id="{1F38A5D4-066D-4557-AB0A-01AA3E807BE2}"/>
              </p228:anchr>
              <p228:asgn authorId="{62E91E8E-1F7E-7A50-C028-78895F47D938}"/>
            </p228:event>
            <p228:event time="2025-11-26T11:56:04.483" id="{C3199F24-843D-4FF7-B280-DE8FD1399EB3}">
              <p228:atrbtn authorId="{F95C8337-EE5E-75FD-1769-61102AA6FA7A}"/>
              <p228:anchr>
                <p228:comment id="{1F38A5D4-066D-4557-AB0A-01AA3E807BE2}"/>
              </p228:anchr>
              <p228:title val="@Gareth Thomas (Public Health Wales, No. 2 Capital Quarter) This figure needs to reflect slide 5, which i think is 7% but asked Rebecca to check."/>
            </p228:event>
            <p228:event time="2025-11-26T11:56:04.483" id="{BB948887-B31B-4899-9B02-DD7A3DC64AA8}">
              <p228:atrbtn authorId="{F95C8337-EE5E-75FD-1769-61102AA6FA7A}"/>
              <p228:anchr>
                <p228:comment id="{1F38A5D4-066D-4557-AB0A-01AA3E807BE2}"/>
              </p228:anchr>
              <p228:date stDt="2025-11-26T11:56:04.483" endDt="2025-11-26T11:56:04.483"/>
            </p228:event>
            <p228:event time="2025-12-02T12:05:48.934" id="{2340F855-3759-446F-9D57-EB49B7FEEDDF}">
              <p228:atrbtn authorId="{A0A299E4-C092-AEC1-06CE-81608E9C237A}"/>
              <p228:anchr>
                <p228:comment id="{00000000-0000-0000-0000-000000000000}"/>
              </p228:anchr>
              <p228:pcntCmplt val="100000"/>
            </p228:event>
          </p228:history>
        </p228:taskDetails>
      </p:ext>
    </p188:extLst>
  </p188:cm>
</p188:cmLst>
</file>

<file path=ppt/comments/modernComment_10B_B53F60B2.xml><?xml version="1.0" encoding="utf-8"?>
<p188:cmLst xmlns:a="http://schemas.openxmlformats.org/drawingml/2006/main" xmlns:r="http://schemas.openxmlformats.org/officeDocument/2006/relationships" xmlns:p188="http://schemas.microsoft.com/office/powerpoint/2018/8/main">
  <p188:cm id="{203AA376-31CF-4D51-B337-533DB93DB5C9}" authorId="{F95C8337-EE5E-75FD-1769-61102AA6FA7A}" status="resolved" created="2025-11-17T17:54:10.306" complete="100000">
    <ac:txMkLst xmlns:ac="http://schemas.microsoft.com/office/drawing/2013/main/command">
      <pc:docMk xmlns:pc="http://schemas.microsoft.com/office/powerpoint/2013/main/command"/>
      <pc:sldMk xmlns:pc="http://schemas.microsoft.com/office/powerpoint/2013/main/command" cId="3040829618" sldId="267"/>
      <ac:spMk id="4" creationId="{E3290C0D-9F64-F6B1-8F5A-F5BE35DE0DB3}"/>
      <ac:txMk cp="48" len="6">
        <ac:context len="171" hash="3313339732"/>
      </ac:txMk>
    </ac:txMkLst>
    <p188:pos x="6105292" y="102219"/>
    <p188:txBody>
      <a:bodyPr/>
      <a:lstStyle/>
      <a:p>
        <a:r>
          <a:rPr lang="en-US"/>
          <a:t>I would use present tense throughout</a:t>
        </a:r>
      </a:p>
    </p188:txBody>
  </p188:cm>
  <p188:cm id="{295D06A5-FCA4-4B1A-B43F-A05371C4944C}" authorId="{F95C8337-EE5E-75FD-1769-61102AA6FA7A}" status="resolved" created="2025-11-26T11:54:18.369" startDate="2025-11-26T11:54:18.369" dueDate="2025-11-26T11:54:18.369" assignedTo="{62E91E8E-1F7E-7A50-C028-78895F47D938}" complete="100000" title="…Quarter) I think this figure should be 7%? In which case would be 1 in 14 and diagram would need to be amended with an extra blue figure. @Rebecca Hughes (Public Health Wales - No. 2 Capital Quarter) would you be able to confirm please, thank you.">
    <ac:txMkLst xmlns:ac="http://schemas.microsoft.com/office/drawing/2013/main/command">
      <pc:docMk xmlns:pc="http://schemas.microsoft.com/office/powerpoint/2013/main/command"/>
      <pc:sldMk xmlns:pc="http://schemas.microsoft.com/office/powerpoint/2013/main/command" cId="3040829618" sldId="267"/>
      <ac:spMk id="4" creationId="{E3290C0D-9F64-F6B1-8F5A-F5BE35DE0DB3}"/>
      <ac:txMk cp="1" len="4">
        <ac:context len="171" hash="3313339732"/>
      </ac:txMk>
    </ac:txMkLst>
    <p188:pos x="975731" y="102219"/>
    <p188:replyLst>
      <p188:reply id="{5CC2E90D-AD02-4838-A756-DA19A0687816}" authorId="{A1C571BD-F651-FB79-20EF-3E679E4C4D3F}" created="2025-11-26T12:10:59.499">
        <p188:txBody>
          <a:bodyPr/>
          <a:lstStyle/>
          <a:p>
            <a:r>
              <a:rPr lang="en-GB"/>
              <a:t>I agree with Gareth. 7% and 1 in 14.</a:t>
            </a:r>
          </a:p>
        </p188:txBody>
      </p188:reply>
      <p188:reply id="{8907F2EF-8101-4D19-87F0-AF4DF450381E}" authorId="{F95C8337-EE5E-75FD-1769-61102AA6FA7A}" created="2025-11-26T12:42:00.682">
        <p188:txBody>
          <a:bodyPr/>
          <a:lstStyle/>
          <a:p>
            <a:r>
              <a:rPr lang="en-US"/>
              <a:t>Thanks Rebecca, it was my comment but just wanted to check I was correct. Very valuable having you double check. [@Gareth Thomas (Public Health Wales, No. 2 Capital Quarter)] are you ok to update the graphic as outlined above?</a:t>
            </a:r>
          </a:p>
        </p188:txBody>
      </p188:reply>
      <p188:reply id="{B2138D7C-8FE0-4734-A0C7-282BED212011}" authorId="{F4B9C876-45D4-A473-F4BE-10CBF1DE329B}" created="2025-11-26T12:54:46.208">
        <p188:txBody>
          <a:bodyPr/>
          <a:lstStyle/>
          <a:p>
            <a:r>
              <a:rPr lang="en-GB"/>
              <a:t>Yes, done. (Sorry, I saw Gareth’s name to the left of the comment and assumed without thinking that it was his comment.)</a:t>
            </a:r>
          </a:p>
        </p188:txBody>
      </p188:reply>
    </p188:replyLst>
    <p188:txBody>
      <a:bodyPr/>
      <a:lstStyle/>
      <a:p>
        <a:r>
          <a:rPr lang="en-US"/>
          <a:t>[@Gareth Thomas (Public Health Wales, No. 2 Capital Quarter)] I think this figure should be 7%? In which case would be 1 in 14 and diagram would need to be amended with an extra blue figure. [@Rebecca Hughes (Public Health Wales - No. 2 Capital Quarter)] would you be able to confirm please, thank you.</a:t>
        </a:r>
      </a:p>
    </p188:txBody>
    <p188:extLst>
      <p:ext xmlns:p="http://schemas.openxmlformats.org/presentationml/2006/main" uri="{5BB2D875-25FF-4072-B9AC-8F64D62656EB}">
        <p228:taskDetails xmlns:p228="http://schemas.microsoft.com/office/powerpoint/2022/08/main">
          <p228:history>
            <p228:event time="2025-11-26T11:54:18.369" id="{745D2A59-703A-4C04-8D74-BB661D89C25D}">
              <p228:atrbtn authorId="{F95C8337-EE5E-75FD-1769-61102AA6FA7A}"/>
              <p228:anchr>
                <p228:comment id="{295D06A5-FCA4-4B1A-B43F-A05371C4944C}"/>
              </p228:anchr>
              <p228:add/>
            </p228:event>
            <p228:event time="2025-11-26T11:54:18.369" id="{C2718EC5-24EF-470B-BCB6-1AF2AFC40C06}">
              <p228:atrbtn authorId="{F95C8337-EE5E-75FD-1769-61102AA6FA7A}"/>
              <p228:anchr>
                <p228:comment id="{295D06A5-FCA4-4B1A-B43F-A05371C4944C}"/>
              </p228:anchr>
              <p228:asgn authorId="{F4B9C876-45D4-A473-F4BE-10CBF1DE329B}"/>
            </p228:event>
            <p228:event time="2025-11-26T11:54:18.369" id="{D0C2D89F-1037-4026-BAA1-EC9FF807381D}">
              <p228:atrbtn authorId="{F95C8337-EE5E-75FD-1769-61102AA6FA7A}"/>
              <p228:anchr>
                <p228:comment id="{295D06A5-FCA4-4B1A-B43F-A05371C4944C}"/>
              </p228:anchr>
              <p228:title val="…Quarter) I think this figure should be 7%? In which case would be 1 in 14 and diagram would need to be amended with an extra blue figure. @Rebecca Hughes (Public Health Wales - No. 2 Capital Quarter) would you be able to confirm please, thank you."/>
            </p228:event>
            <p228:event time="2025-11-26T11:54:18.369" id="{D9DBE2D4-E3B1-4D84-AA39-241A2CB6BA91}">
              <p228:atrbtn authorId="{F95C8337-EE5E-75FD-1769-61102AA6FA7A}"/>
              <p228:anchr>
                <p228:comment id="{295D06A5-FCA4-4B1A-B43F-A05371C4944C}"/>
              </p228:anchr>
              <p228:date stDt="2025-11-26T11:54:18.369" endDt="2025-11-26T11:54:18.369"/>
            </p228:event>
            <p228:event time="2025-11-26T12:42:00.682" id="{EC0AFCB0-F0E6-40EA-BBE2-B664A5645855}">
              <p228:atrbtn authorId="{F95C8337-EE5E-75FD-1769-61102AA6FA7A}"/>
              <p228:anchr>
                <p228:comment id="{8907F2EF-8101-4D19-87F0-AF4DF450381E}"/>
              </p228:anchr>
              <p228:unasgnAll/>
            </p228:event>
            <p228:event time="2025-11-26T12:42:00.682" id="{C39CB979-B9AC-4297-BCFF-A7DCEA4F3B06}">
              <p228:atrbtn authorId="{F95C8337-EE5E-75FD-1769-61102AA6FA7A}"/>
              <p228:anchr>
                <p228:comment id="{8907F2EF-8101-4D19-87F0-AF4DF450381E}"/>
              </p228:anchr>
              <p228:asgn authorId="{62E91E8E-1F7E-7A50-C028-78895F47D938}"/>
            </p228:event>
            <p228:event time="2025-12-02T12:06:50.528" id="{4FFC77EA-325B-4D4E-86AA-D7A5358CB921}">
              <p228:atrbtn authorId="{A0A299E4-C092-AEC1-06CE-81608E9C237A}"/>
              <p228:anchr>
                <p228:comment id="{00000000-0000-0000-0000-000000000000}"/>
              </p228:anchr>
              <p228:pcntCmplt val="100000"/>
            </p228:event>
          </p228:history>
        </p228:taskDetails>
      </p:ext>
    </p188:extLst>
  </p188:cm>
</p188:cmLst>
</file>

<file path=ppt/comments/modernComment_10C_5A120085.xml><?xml version="1.0" encoding="utf-8"?>
<p188:cmLst xmlns:a="http://schemas.openxmlformats.org/drawingml/2006/main" xmlns:r="http://schemas.openxmlformats.org/officeDocument/2006/relationships" xmlns:p188="http://schemas.microsoft.com/office/powerpoint/2018/8/main">
  <p188:cm id="{8562A2D1-5861-4DEE-B563-303281A5F3C7}" authorId="{F95C8337-EE5E-75FD-1769-61102AA6FA7A}" status="resolved" created="2025-11-17T17:54:57.605" complete="100000">
    <ac:txMkLst xmlns:ac="http://schemas.microsoft.com/office/drawing/2013/main/command">
      <pc:docMk xmlns:pc="http://schemas.microsoft.com/office/powerpoint/2013/main/command"/>
      <pc:sldMk xmlns:pc="http://schemas.microsoft.com/office/powerpoint/2013/main/command" cId="1511129221" sldId="268"/>
      <ac:spMk id="2" creationId="{FD689F1C-0CE8-1D80-EE1A-65BC6F84D3A4}"/>
      <ac:txMk cp="52" len="5">
        <ac:context len="149" hash="1721316234"/>
      </ac:txMk>
    </ac:txMkLst>
    <p188:pos x="7294756" y="148682"/>
    <p188:txBody>
      <a:bodyPr/>
      <a:lstStyle/>
      <a:p>
        <a:r>
          <a:rPr lang="en-US"/>
          <a:t>Present tense</a:t>
        </a:r>
      </a:p>
    </p188:txBody>
  </p188:cm>
  <p188:cm id="{743B7FF9-2F43-4590-BA89-B8435F1B0FC6}" authorId="{F95C8337-EE5E-75FD-1769-61102AA6FA7A}" status="resolved" created="2025-11-17T17:55:10.372" complete="100000">
    <ac:txMkLst xmlns:ac="http://schemas.microsoft.com/office/drawing/2013/main/command">
      <pc:docMk xmlns:pc="http://schemas.microsoft.com/office/powerpoint/2013/main/command"/>
      <pc:sldMk xmlns:pc="http://schemas.microsoft.com/office/powerpoint/2013/main/command" cId="1511129221" sldId="268"/>
      <ac:spMk id="15" creationId="{7FB442F7-36E3-8952-FDD6-CC50B349DE97}"/>
      <ac:txMk cp="25" len="6">
        <ac:context len="50" hash="399879385"/>
      </ac:txMk>
    </ac:txMkLst>
    <p188:pos x="1105829" y="446048"/>
    <p188:txBody>
      <a:bodyPr/>
      <a:lstStyle/>
      <a:p>
        <a:r>
          <a:rPr lang="en-US"/>
          <a:t>Present tense</a:t>
        </a:r>
      </a:p>
    </p188:txBody>
  </p188:cm>
  <p188:cm id="{6DEEC744-23F3-4DAF-9858-A7BC05EAC6C2}" authorId="{F95C8337-EE5E-75FD-1769-61102AA6FA7A}" status="resolved" created="2025-11-17T17:55:36.904" complete="100000">
    <ac:txMkLst xmlns:ac="http://schemas.microsoft.com/office/drawing/2013/main/command">
      <pc:docMk xmlns:pc="http://schemas.microsoft.com/office/powerpoint/2013/main/command"/>
      <pc:sldMk xmlns:pc="http://schemas.microsoft.com/office/powerpoint/2013/main/command" cId="1511129221" sldId="268"/>
      <ac:spMk id="2" creationId="{FD689F1C-0CE8-1D80-EE1A-65BC6F84D3A4}"/>
      <ac:txMk cp="81" len="67">
        <ac:context len="149" hash="1721316234"/>
      </ac:txMk>
    </ac:txMkLst>
    <p188:pos x="9404195" y="3652024"/>
    <p188:txBody>
      <a:bodyPr/>
      <a:lstStyle/>
      <a:p>
        <a:r>
          <a:rPr lang="en-US"/>
          <a:t>Do we want to repeat this again, it is also on bottom of slide 5</a:t>
        </a:r>
      </a:p>
    </p188:txBody>
  </p188:cm>
  <p188:cm id="{E9FC4FBC-97BD-4226-96C8-0E9CFF2279F5}" authorId="{F95C8337-EE5E-75FD-1769-61102AA6FA7A}" status="resolved" created="2025-11-17T17:57:08.548" complete="100000">
    <ac:txMkLst xmlns:ac="http://schemas.microsoft.com/office/drawing/2013/main/command">
      <pc:docMk xmlns:pc="http://schemas.microsoft.com/office/powerpoint/2013/main/command"/>
      <pc:sldMk xmlns:pc="http://schemas.microsoft.com/office/powerpoint/2013/main/command" cId="1511129221" sldId="268"/>
      <ac:spMk id="7" creationId="{05F0DB30-488D-8CCB-0B7A-C8E580A8F6A4}"/>
      <ac:txMk cp="0" len="25">
        <ac:context len="26" hash="3768699200"/>
      </ac:txMk>
    </ac:txMkLst>
    <p188:pos x="5900853" y="362414"/>
    <p188:txBody>
      <a:bodyPr/>
      <a:lstStyle/>
      <a:p>
        <a:r>
          <a:rPr lang="en-US"/>
          <a:t>Change title to 'Learners ever using vapes' (as slide 5 covers regularly using vapes)</a:t>
        </a:r>
      </a:p>
    </p188:txBody>
  </p188:cm>
  <p188:cm id="{DAAEAA32-A6AB-4A81-B42A-774C94D8CF52}" authorId="{F95C8337-EE5E-75FD-1769-61102AA6FA7A}" status="resolved" created="2025-11-17T18:06:51.358" complete="100000">
    <ac:txMkLst xmlns:ac="http://schemas.microsoft.com/office/drawing/2013/main/command">
      <pc:docMk xmlns:pc="http://schemas.microsoft.com/office/powerpoint/2013/main/command"/>
      <pc:sldMk xmlns:pc="http://schemas.microsoft.com/office/powerpoint/2013/main/command" cId="1511129221" sldId="268"/>
      <ac:spMk id="16" creationId="{4CB0C6A9-85E0-29D3-4C11-A6A3B8B7D735}"/>
      <ac:txMk cp="0" len="18">
        <ac:context len="95" hash="549426756"/>
      </ac:txMk>
    </ac:txMkLst>
    <p188:pos x="1384609" y="223024"/>
    <p188:txBody>
      <a:bodyPr/>
      <a:lstStyle/>
      <a:p>
        <a:r>
          <a:rPr lang="en-US"/>
          <a:t>'Based on findings' - on is missing</a:t>
        </a:r>
      </a:p>
    </p188:txBody>
  </p188:cm>
  <p188:cm id="{3C0DDAC2-5D93-4093-AC00-4675DA60C712}" authorId="{F95C8337-EE5E-75FD-1769-61102AA6FA7A}" status="resolved" created="2025-11-26T11:17:42.899" startDate="2025-11-26T11:17:42.899" dueDate="2025-11-26T11:17:42.899" assignedTo="{62E91E8E-1F7E-7A50-C028-78895F47D938}" complete="100000" title="@Gareth Thomas (Public Health Wales, No. 2 Capital Quarter) On reading through again relaised this is 2021 data and the note at bottom refers to the 2023 data being available in summer 2024 - so it is out of date. Looked up figure and it is now 25.7% …">
    <ac:txMkLst xmlns:ac="http://schemas.microsoft.com/office/drawing/2013/main/command">
      <pc:docMk xmlns:pc="http://schemas.microsoft.com/office/powerpoint/2013/main/command"/>
      <pc:sldMk xmlns:pc="http://schemas.microsoft.com/office/powerpoint/2013/main/command" cId="1511129221" sldId="268"/>
      <ac:spMk id="2" creationId="{FD689F1C-0CE8-1D80-EE1A-65BC6F84D3A4}"/>
      <ac:txMk cp="1" len="5">
        <ac:context len="149" hash="1721316234"/>
      </ac:txMk>
    </ac:txMkLst>
    <p188:pos x="1496121" y="148682"/>
    <p188:txBody>
      <a:bodyPr/>
      <a:lstStyle/>
      <a:p>
        <a:r>
          <a:rPr lang="en-US"/>
          <a:t>[@Gareth Thomas (Public Health Wales, No. 2 Capital Quarter)] 
On reading through again relaised this is 2021 data and the note at bottom refers to the 2023 data being available in summer 2024 - so it is out of date. Looked up figure and it is now 25.7% ever tried vapes, have amended text of bullet and also footnote but means that we need to change the diagram to 5 in 20 and colour one more of the little people green - are you able to action this?</a:t>
        </a:r>
      </a:p>
    </p188:txBody>
    <p188:extLst>
      <p:ext xmlns:p="http://schemas.openxmlformats.org/presentationml/2006/main" uri="{5BB2D875-25FF-4072-B9AC-8F64D62656EB}">
        <p228:taskDetails xmlns:p228="http://schemas.microsoft.com/office/powerpoint/2022/08/main">
          <p228:history>
            <p228:event time="2025-11-26T11:17:42.899" id="{017D8CD5-B876-42D8-8CE8-CDD4E4515190}">
              <p228:atrbtn authorId="{F95C8337-EE5E-75FD-1769-61102AA6FA7A}"/>
              <p228:anchr>
                <p228:comment id="{3C0DDAC2-5D93-4093-AC00-4675DA60C712}"/>
              </p228:anchr>
              <p228:add/>
            </p228:event>
            <p228:event time="2025-11-26T11:17:42.899" id="{1998ABA6-3945-419A-B08A-85541332C7D2}">
              <p228:atrbtn authorId="{F95C8337-EE5E-75FD-1769-61102AA6FA7A}"/>
              <p228:anchr>
                <p228:comment id="{3C0DDAC2-5D93-4093-AC00-4675DA60C712}"/>
              </p228:anchr>
              <p228:asgn authorId="{62E91E8E-1F7E-7A50-C028-78895F47D938}"/>
            </p228:event>
            <p228:event time="2025-11-26T11:17:42.899" id="{89BFA375-75F1-4E6A-9E4E-883F03132CD5}">
              <p228:atrbtn authorId="{F95C8337-EE5E-75FD-1769-61102AA6FA7A}"/>
              <p228:anchr>
                <p228:comment id="{3C0DDAC2-5D93-4093-AC00-4675DA60C712}"/>
              </p228:anchr>
              <p228:title val="@Gareth Thomas (Public Health Wales, No. 2 Capital Quarter) On reading through again relaised this is 2021 data and the note at bottom refers to the 2023 data being available in summer 2024 - so it is out of date. Looked up figure and it is now 25.7% …"/>
            </p228:event>
            <p228:event time="2025-11-26T11:17:42.899" id="{1805B8C1-D580-4F92-9DEF-1F62AF913F3A}">
              <p228:atrbtn authorId="{F95C8337-EE5E-75FD-1769-61102AA6FA7A}"/>
              <p228:anchr>
                <p228:comment id="{3C0DDAC2-5D93-4093-AC00-4675DA60C712}"/>
              </p228:anchr>
              <p228:date stDt="2025-11-26T11:17:42.899" endDt="2025-11-26T11:17:42.899"/>
            </p228:event>
            <p228:event time="2025-12-02T12:43:35.324" id="{2DEDD058-3C04-4EBC-965F-52072477F869}">
              <p228:atrbtn authorId="{A0A299E4-C092-AEC1-06CE-81608E9C237A}"/>
              <p228:anchr>
                <p228:comment id="{00000000-0000-0000-0000-000000000000}"/>
              </p228:anchr>
              <p228:pcntCmplt val="100000"/>
            </p228:event>
          </p228:history>
        </p228:taskDetails>
      </p:ext>
    </p188:extLst>
  </p188:cm>
</p188:cmLst>
</file>

<file path=ppt/comments/modernComment_10D_5A08C2C6.xml><?xml version="1.0" encoding="utf-8"?>
<p188:cmLst xmlns:a="http://schemas.openxmlformats.org/drawingml/2006/main" xmlns:r="http://schemas.openxmlformats.org/officeDocument/2006/relationships" xmlns:p188="http://schemas.microsoft.com/office/powerpoint/2018/8/main">
  <p188:cm id="{F65D9AF2-2EA0-4225-9ACE-5F33F3159ACC}" authorId="{F95C8337-EE5E-75FD-1769-61102AA6FA7A}" status="resolved" created="2025-11-17T17:49:49.472" complete="100000">
    <ac:txMkLst xmlns:ac="http://schemas.microsoft.com/office/drawing/2013/main/command">
      <pc:docMk xmlns:pc="http://schemas.microsoft.com/office/powerpoint/2013/main/command"/>
      <pc:sldMk xmlns:pc="http://schemas.microsoft.com/office/powerpoint/2013/main/command" cId="1510523590" sldId="269"/>
      <ac:spMk id="5" creationId="{898EE2F5-7EBD-6426-8270-C58DB9A3B073}"/>
      <ac:txMk cp="102">
        <ac:context len="198" hash="2702798891"/>
      </ac:txMk>
    </ac:txMkLst>
    <p188:pos x="2137317" y="1226634"/>
    <p188:txBody>
      <a:bodyPr/>
      <a:lstStyle/>
      <a:p>
        <a:r>
          <a:rPr lang="en-US"/>
          <a:t>You can prob delete from here and also from bottom of slide as source is at bottom of graph already. I would delete 'in 2023'from here too.</a:t>
        </a:r>
      </a:p>
    </p188:txBody>
  </p188:cm>
  <p188:cm id="{E8CC3521-DAF8-4FAD-959B-65723906E225}" authorId="{F95C8337-EE5E-75FD-1769-61102AA6FA7A}" status="resolved" created="2025-11-17T17:52:10.439" complete="100000">
    <ac:txMkLst xmlns:ac="http://schemas.microsoft.com/office/drawing/2013/main/command">
      <pc:docMk xmlns:pc="http://schemas.microsoft.com/office/powerpoint/2013/main/command"/>
      <pc:sldMk xmlns:pc="http://schemas.microsoft.com/office/powerpoint/2013/main/command" cId="1510523590" sldId="269"/>
      <ac:spMk id="5" creationId="{898EE2F5-7EBD-6426-8270-C58DB9A3B073}"/>
      <ac:txMk cp="138" len="59">
        <ac:context len="198" hash="2702798891"/>
      </ac:txMk>
    </ac:txMkLst>
    <p188:pos x="1793487" y="2555487"/>
    <p188:txBody>
      <a:bodyPr/>
      <a:lstStyle/>
      <a:p>
        <a:r>
          <a:rPr lang="en-US"/>
          <a:t>'aged' instead of 'ages'</a:t>
        </a:r>
      </a:p>
    </p188:txBody>
  </p188:cm>
  <p188:cm id="{5FA18950-CCEB-4713-9A37-B0CC8267AFAF}" authorId="{F95C8337-EE5E-75FD-1769-61102AA6FA7A}" status="resolved" created="2025-11-17T17:59:14.615" complete="100000">
    <ac:txMkLst xmlns:ac="http://schemas.microsoft.com/office/drawing/2013/main/command">
      <pc:docMk xmlns:pc="http://schemas.microsoft.com/office/powerpoint/2013/main/command"/>
      <pc:sldMk xmlns:pc="http://schemas.microsoft.com/office/powerpoint/2013/main/command" cId="1510523590" sldId="269"/>
      <ac:spMk id="7" creationId="{05F0DB30-488D-8CCB-0B7A-C8E580A8F6A4}"/>
      <ac:txMk cp="0" len="37">
        <ac:context len="38" hash="1905896222"/>
      </ac:txMk>
    </ac:txMkLst>
    <p188:pos x="3168804" y="520390"/>
    <p188:txBody>
      <a:bodyPr/>
      <a:lstStyle/>
      <a:p>
        <a:r>
          <a:rPr lang="en-US"/>
          <a:t>This slide needs moving down after the slides dealing with vape use alone</a:t>
        </a:r>
      </a:p>
    </p188:txBody>
  </p188:cm>
  <p188:cm id="{D1389DBE-BF5D-4DB2-A72B-C424DE8FBCC6}" authorId="{F95C8337-EE5E-75FD-1769-61102AA6FA7A}" status="resolved" created="2025-11-26T11:09:07.264" startDate="2025-11-26T11:09:07.264" dueDate="2025-11-26T11:09:07.264" assignedTo="{62E91E8E-1F7E-7A50-C028-78895F47D938}" complete="100000" title="Hi @Gareth Thomas (Public Health Wales, No. 2 Capital Quarter) I did not notice this before but the bar chart indicates that weekly vape use is higher at 7% while weekly alchool use is lower at 6% - if those figures are right then this wording is …">
    <ac:txMkLst xmlns:ac="http://schemas.microsoft.com/office/drawing/2013/main/command">
      <pc:docMk xmlns:pc="http://schemas.microsoft.com/office/powerpoint/2013/main/command"/>
      <pc:sldMk xmlns:pc="http://schemas.microsoft.com/office/powerpoint/2013/main/command" cId="1510523590" sldId="269"/>
      <ac:spMk id="5" creationId="{898EE2F5-7EBD-6426-8270-C58DB9A3B073}"/>
      <ac:txMk cp="105" len="92">
        <ac:context len="198" hash="2702798891"/>
      </ac:txMk>
    </ac:txMkLst>
    <p188:pos x="4423317" y="2230243"/>
    <p188:txBody>
      <a:bodyPr/>
      <a:lstStyle/>
      <a:p>
        <a:r>
          <a:rPr lang="en-US"/>
          <a:t>Hi [@Gareth Thomas (Public Health Wales, No. 2 Capital Quarter)] 
I did not notice this before but the bar chart indicates that weekly vape use is higher at 7% while weekly alchool use is lower at 6% - if those figures are right then this wording is incorrect and needs to change,. and also the relative size of the bars on the chart need to change to reflect the percentages, the 6% one is longer than the 7% one.</a:t>
        </a:r>
      </a:p>
    </p188:txBody>
    <p188:extLst>
      <p:ext xmlns:p="http://schemas.openxmlformats.org/presentationml/2006/main" uri="{5BB2D875-25FF-4072-B9AC-8F64D62656EB}">
        <p228:taskDetails xmlns:p228="http://schemas.microsoft.com/office/powerpoint/2022/08/main">
          <p228:history>
            <p228:event time="2025-11-26T11:09:07.264" id="{8B32891F-0B0D-47E3-88FA-D5D12C5A8E07}">
              <p228:atrbtn authorId="{F95C8337-EE5E-75FD-1769-61102AA6FA7A}"/>
              <p228:anchr>
                <p228:comment id="{D1389DBE-BF5D-4DB2-A72B-C424DE8FBCC6}"/>
              </p228:anchr>
              <p228:add/>
            </p228:event>
            <p228:event time="2025-11-26T11:09:07.264" id="{FBE5E83D-37CE-4E41-81B0-A17EE55FA87E}">
              <p228:atrbtn authorId="{F95C8337-EE5E-75FD-1769-61102AA6FA7A}"/>
              <p228:anchr>
                <p228:comment id="{D1389DBE-BF5D-4DB2-A72B-C424DE8FBCC6}"/>
              </p228:anchr>
              <p228:asgn authorId="{62E91E8E-1F7E-7A50-C028-78895F47D938}"/>
            </p228:event>
            <p228:event time="2025-11-26T11:09:07.264" id="{8F9AED0C-61D4-4F98-8713-4A23FC6B070E}">
              <p228:atrbtn authorId="{F95C8337-EE5E-75FD-1769-61102AA6FA7A}"/>
              <p228:anchr>
                <p228:comment id="{D1389DBE-BF5D-4DB2-A72B-C424DE8FBCC6}"/>
              </p228:anchr>
              <p228:title val="Hi @Gareth Thomas (Public Health Wales, No. 2 Capital Quarter) I did not notice this before but the bar chart indicates that weekly vape use is higher at 7% while weekly alchool use is lower at 6% - if those figures are right then this wording is …"/>
            </p228:event>
            <p228:event time="2025-11-26T11:09:07.264" id="{42EF49E8-6EAC-4A73-97DE-888C4B4CA2F4}">
              <p228:atrbtn authorId="{F95C8337-EE5E-75FD-1769-61102AA6FA7A}"/>
              <p228:anchr>
                <p228:comment id="{D1389DBE-BF5D-4DB2-A72B-C424DE8FBCC6}"/>
              </p228:anchr>
              <p228:date stDt="2025-11-26T11:09:07.264" endDt="2025-11-26T11:09:07.264"/>
            </p228:event>
            <p228:event time="2025-12-02T12:07:38.075" id="{FC34DF3A-42A5-47CF-9425-F9479C646176}">
              <p228:atrbtn authorId="{A0A299E4-C092-AEC1-06CE-81608E9C237A}"/>
              <p228:anchr>
                <p228:comment id="{00000000-0000-0000-0000-000000000000}"/>
              </p228:anchr>
              <p228:pcntCmplt val="100000"/>
            </p228:event>
          </p228:history>
        </p228:taskDetails>
      </p:ext>
    </p188:extLst>
  </p188:cm>
</p188:cmLst>
</file>

<file path=ppt/comments/modernComment_10E_C056D242.xml><?xml version="1.0" encoding="utf-8"?>
<p188:cmLst xmlns:a="http://schemas.openxmlformats.org/drawingml/2006/main" xmlns:r="http://schemas.openxmlformats.org/officeDocument/2006/relationships" xmlns:p188="http://schemas.microsoft.com/office/powerpoint/2018/8/main">
  <p188:cm id="{D4BA64CD-12A4-435A-8F91-ACE1EF53D1FE}" authorId="{F95C8337-EE5E-75FD-1769-61102AA6FA7A}" status="resolved" created="2025-11-17T17:53:32.991" complete="100000">
    <ac:txMkLst xmlns:ac="http://schemas.microsoft.com/office/drawing/2013/main/command">
      <pc:docMk xmlns:pc="http://schemas.microsoft.com/office/powerpoint/2013/main/command"/>
      <pc:sldMk xmlns:pc="http://schemas.microsoft.com/office/powerpoint/2013/main/command" cId="3226915394" sldId="270"/>
      <ac:spMk id="5" creationId="{898EE2F5-7EBD-6426-8270-C58DB9A3B073}"/>
      <ac:txMk cp="21">
        <ac:context len="166" hash="2146236220"/>
      </ac:txMk>
    </ac:txMkLst>
    <p188:pos x="2908609" y="241609"/>
    <p188:txBody>
      <a:bodyPr/>
      <a:lstStyle/>
      <a:p>
        <a:r>
          <a:rPr lang="en-US"/>
          <a:t>I would put in present tense so 'are' instead of 'were' - also that is consistent with previous slide.</a:t>
        </a:r>
      </a:p>
    </p188:txBody>
  </p188:cm>
</p188:cmLst>
</file>

<file path=ppt/comments/modernComment_10F_93B10EB2.xml><?xml version="1.0" encoding="utf-8"?>
<p188:cmLst xmlns:a="http://schemas.openxmlformats.org/drawingml/2006/main" xmlns:r="http://schemas.openxmlformats.org/officeDocument/2006/relationships" xmlns:p188="http://schemas.microsoft.com/office/powerpoint/2018/8/main">
  <p188:cm id="{1E496E5D-87F2-4902-A81C-882A7226B985}" authorId="{F95C8337-EE5E-75FD-1769-61102AA6FA7A}" status="resolved" created="2025-11-17T17:59:35.037" complete="100000">
    <ac:txMkLst xmlns:ac="http://schemas.microsoft.com/office/drawing/2013/main/command">
      <pc:docMk xmlns:pc="http://schemas.microsoft.com/office/powerpoint/2013/main/command"/>
      <pc:sldMk xmlns:pc="http://schemas.microsoft.com/office/powerpoint/2013/main/command" cId="2477854386" sldId="271"/>
      <ac:spMk id="5" creationId="{898EE2F5-7EBD-6426-8270-C58DB9A3B073}"/>
      <ac:txMk cp="49" len="6">
        <ac:context len="206" hash="3546117377"/>
      </ac:txMk>
    </ac:txMkLst>
    <p188:pos x="1932878" y="566853"/>
    <p188:txBody>
      <a:bodyPr/>
      <a:lstStyle/>
      <a:p>
        <a:r>
          <a:rPr lang="en-US"/>
          <a:t>Present tense</a:t>
        </a:r>
      </a:p>
    </p188:txBody>
  </p188:cm>
  <p188:cm id="{7F1CD9D6-128B-4CE1-B781-FE82A66F7231}" authorId="{F95C8337-EE5E-75FD-1769-61102AA6FA7A}" status="resolved" created="2025-11-17T18:00:05.163" complete="100000">
    <ac:txMkLst xmlns:ac="http://schemas.microsoft.com/office/drawing/2013/main/command">
      <pc:docMk xmlns:pc="http://schemas.microsoft.com/office/powerpoint/2013/main/command"/>
      <pc:sldMk xmlns:pc="http://schemas.microsoft.com/office/powerpoint/2013/main/command" cId="2477854386" sldId="271"/>
      <ac:spMk id="5" creationId="{898EE2F5-7EBD-6426-8270-C58DB9A3B073}"/>
      <ac:txMk cp="131" len="50">
        <ac:context len="206" hash="3546117377"/>
      </ac:txMk>
    </ac:txMkLst>
    <p188:pos x="4739268" y="1895707"/>
    <p188:txBody>
      <a:bodyPr/>
      <a:lstStyle/>
      <a:p>
        <a:r>
          <a:rPr lang="en-US"/>
          <a:t>Present tense for both verbs</a:t>
        </a:r>
      </a:p>
    </p188:txBody>
  </p188:cm>
  <p188:cm id="{8F61E983-E06F-4C78-A5D6-0096F4527D41}" authorId="{F95C8337-EE5E-75FD-1769-61102AA6FA7A}" status="resolved" created="2025-11-17T18:01:07.742" complete="100000">
    <ac:txMkLst xmlns:ac="http://schemas.microsoft.com/office/drawing/2013/main/command">
      <pc:docMk xmlns:pc="http://schemas.microsoft.com/office/powerpoint/2013/main/command"/>
      <pc:sldMk xmlns:pc="http://schemas.microsoft.com/office/powerpoint/2013/main/command" cId="2477854386" sldId="271"/>
      <ac:spMk id="6" creationId="{2DA7C015-F592-BE7F-F3AB-68E11AA61A37}"/>
      <ac:txMk cp="0">
        <ac:context len="1" hash="13"/>
      </ac:txMk>
    </ac:txMkLst>
    <p188:pos x="5529146" y="446048"/>
    <p188:txBody>
      <a:bodyPr/>
      <a:lstStyle/>
      <a:p>
        <a:r>
          <a:rPr lang="en-US"/>
          <a:t>Prob don't need 1st bit re SHRN reference as included at bottom of graph - you could keep 2nd part re 2023 data.</a:t>
        </a:r>
      </a:p>
    </p188:txBody>
  </p188:cm>
  <p188:cm id="{5805DA03-DF3E-430E-A019-B50A22BDCD40}" authorId="{F95C8337-EE5E-75FD-1769-61102AA6FA7A}" status="resolved" created="2025-11-26T11:31:29.162" startDate="2025-11-26T11:31:29.162" dueDate="2025-11-26T11:31:29.162" assignedTo="{62E91E8E-1F7E-7A50-C028-78895F47D938}" complete="100000" title="@Gareth Thomas (Public Health Wales, No. 2 Capital Quarter) Again I had not clocked these data out of date, so updated with 2023 data - however means that the graph will need to be redone with the new figures/change reference to 2023">
    <ac:deMkLst xmlns:ac="http://schemas.microsoft.com/office/drawing/2013/main/command">
      <pc:docMk xmlns:pc="http://schemas.microsoft.com/office/powerpoint/2013/main/command"/>
      <pc:sldMk xmlns:pc="http://schemas.microsoft.com/office/powerpoint/2013/main/command" cId="2477854386" sldId="271"/>
      <ac:spMk id="5" creationId="{898EE2F5-7EBD-6426-8270-C58DB9A3B073}"/>
    </ac:deMkLst>
    <p188:replyLst>
      <p188:reply id="{811B7C36-44D1-4FE4-93C3-84F56A9ADC32}" authorId="{82A8F2DC-3481-B692-14F4-D4F0F1F9B7EB}" created="2025-12-17T14:45:49.488">
        <p188:txBody>
          <a:bodyPr/>
          <a:lstStyle/>
          <a:p>
            <a:r>
              <a:rPr lang="en-US"/>
              <a:t>[@Gareth Thomas (Public Health Wales, No. 2 Capital Quarter)] Have you seen this comment?</a:t>
            </a:r>
          </a:p>
        </p188:txBody>
      </p188:reply>
    </p188:replyLst>
    <p188:txBody>
      <a:bodyPr/>
      <a:lstStyle/>
      <a:p>
        <a:r>
          <a:rPr lang="en-US"/>
          <a:t>[@Gareth Thomas (Public Health Wales, No. 2 Capital Quarter)] 
Again I had not clocked these data out of date, so updated with 2023 data - however means that the graph will need to be redone with the new figures/change reference to 2023</a:t>
        </a:r>
      </a:p>
    </p188:txBody>
    <p188:extLst>
      <p:ext xmlns:p="http://schemas.openxmlformats.org/presentationml/2006/main" uri="{5BB2D875-25FF-4072-B9AC-8F64D62656EB}">
        <p228:taskDetails xmlns:p228="http://schemas.microsoft.com/office/powerpoint/2022/08/main">
          <p228:history>
            <p228:event time="2025-11-26T11:31:29.162" id="{4A2875FF-E1A3-44EC-8785-B804270FD6AD}">
              <p228:atrbtn authorId="{F95C8337-EE5E-75FD-1769-61102AA6FA7A}"/>
              <p228:anchr>
                <p228:comment id="{5805DA03-DF3E-430E-A019-B50A22BDCD40}"/>
              </p228:anchr>
              <p228:add/>
            </p228:event>
            <p228:event time="2025-11-26T11:31:29.162" id="{31A490E1-C30E-4A28-8638-E43B01A4D4F4}">
              <p228:atrbtn authorId="{F95C8337-EE5E-75FD-1769-61102AA6FA7A}"/>
              <p228:anchr>
                <p228:comment id="{5805DA03-DF3E-430E-A019-B50A22BDCD40}"/>
              </p228:anchr>
              <p228:asgn authorId="{62E91E8E-1F7E-7A50-C028-78895F47D938}"/>
            </p228:event>
            <p228:event time="2025-11-26T11:31:29.162" id="{4842B064-5FAF-4847-825D-64E3E349D275}">
              <p228:atrbtn authorId="{F95C8337-EE5E-75FD-1769-61102AA6FA7A}"/>
              <p228:anchr>
                <p228:comment id="{5805DA03-DF3E-430E-A019-B50A22BDCD40}"/>
              </p228:anchr>
              <p228:title val="@Gareth Thomas (Public Health Wales, No. 2 Capital Quarter) Again I had not clocked these data out of date, so updated with 2023 data - however means that the graph will need to be redone with the new figures/change reference to 2023"/>
            </p228:event>
            <p228:event time="2025-11-26T11:31:29.162" id="{2D974C59-AEEE-4644-A94A-9D5C4BCE67D9}">
              <p228:atrbtn authorId="{F95C8337-EE5E-75FD-1769-61102AA6FA7A}"/>
              <p228:anchr>
                <p228:comment id="{5805DA03-DF3E-430E-A019-B50A22BDCD40}"/>
              </p228:anchr>
              <p228:date stDt="2025-11-26T11:31:29.162" endDt="2025-11-26T11:31:29.162"/>
            </p228:event>
            <p228:event time="2025-12-17T14:45:12.265" id="{48372961-A663-4D3D-B994-0EA0058774EE}">
              <p228:atrbtn authorId="{82A8F2DC-3481-B692-14F4-D4F0F1F9B7EB}"/>
              <p228:anchr>
                <p228:comment id="{00000000-0000-0000-0000-000000000000}"/>
              </p228:anchr>
              <p228:pcntCmplt val="100000"/>
            </p228:event>
            <p228:event time="2025-12-17T14:45:18.938" id="{A6CD29F7-FBFE-49E6-8348-884551240779}">
              <p228:atrbtn authorId="{82A8F2DC-3481-B692-14F4-D4F0F1F9B7EB}"/>
              <p228:anchr>
                <p228:comment id="{00000000-0000-0000-0000-000000000000}"/>
              </p228:anchr>
              <p228:pcntCmplt val="0"/>
            </p228:event>
            <p228:event time="2026-02-10T11:47:34.607" id="{CE7F55F5-CF1A-43C0-B16C-7DA8A33720E1}">
              <p228:atrbtn authorId="{82A8F2DC-3481-B692-14F4-D4F0F1F9B7EB}"/>
              <p228:anchr>
                <p228:comment id="{00000000-0000-0000-0000-000000000000}"/>
              </p228:anchr>
              <p228:pcntCmplt val="100000"/>
            </p228:event>
            <p228:event time="2026-02-10T11:47:38.779" id="{C495F46B-9322-49AD-803D-1385073A8320}">
              <p228:atrbtn authorId="{82A8F2DC-3481-B692-14F4-D4F0F1F9B7EB}"/>
              <p228:anchr>
                <p228:comment id="{00000000-0000-0000-0000-000000000000}"/>
              </p228:anchr>
              <p228:pcntCmplt val="0"/>
            </p228:event>
            <p228:event time="2026-02-10T13:56:03.732" id="{367E4735-E112-4A99-8F4E-90438C0E5981}">
              <p228:atrbtn authorId="{A0A299E4-C092-AEC1-06CE-81608E9C237A}"/>
              <p228:anchr>
                <p228:comment id="{00000000-0000-0000-0000-000000000000}"/>
              </p228:anchr>
              <p228:pcntCmplt val="100000"/>
            </p228:event>
          </p228:history>
        </p228:taskDetails>
      </p:ext>
    </p188:extLst>
  </p188:cm>
</p188:cmLst>
</file>

<file path=ppt/comments/modernComment_110_BAFD4631.xml><?xml version="1.0" encoding="utf-8"?>
<p188:cmLst xmlns:a="http://schemas.openxmlformats.org/drawingml/2006/main" xmlns:r="http://schemas.openxmlformats.org/officeDocument/2006/relationships" xmlns:p188="http://schemas.microsoft.com/office/powerpoint/2018/8/main">
  <p188:cm id="{7BBAC733-C2CA-4A4A-9C34-7958CECBFAFF}" authorId="{F95C8337-EE5E-75FD-1769-61102AA6FA7A}" status="resolved" created="2025-11-17T18:03:31.230" complete="100000">
    <ac:txMkLst xmlns:ac="http://schemas.microsoft.com/office/drawing/2013/main/command">
      <pc:docMk xmlns:pc="http://schemas.microsoft.com/office/powerpoint/2013/main/command"/>
      <pc:sldMk xmlns:pc="http://schemas.microsoft.com/office/powerpoint/2013/main/command" cId="3137160753" sldId="272"/>
      <ac:spMk id="3" creationId="{B72C87DE-E71D-A480-AE68-9328ED0E403A}"/>
      <ac:txMk cp="16" len="10">
        <ac:context len="51" hash="2331532055"/>
      </ac:txMk>
    </ac:txMkLst>
    <p188:pos x="5380463" y="223024"/>
    <p188:txBody>
      <a:bodyPr/>
      <a:lstStyle/>
      <a:p>
        <a:r>
          <a:rPr lang="en-US"/>
          <a:t>Suggest change this heading as wording bit clunky - and likewise the one relating to girls as well - to ' reporting regular e-cigarette use'.
Have we got a note near beginning about terminology - vapes and e-cigarettes - just wondering if need to acknowledge different words used but mean same thing?</a:t>
        </a:r>
      </a:p>
    </p188:txBody>
  </p188:cm>
  <p188:cm id="{5E8C9623-578E-4567-B487-580DA70D4889}" authorId="{F95C8337-EE5E-75FD-1769-61102AA6FA7A}" status="resolved" created="2025-11-17T18:04:48.840" complete="100000">
    <ac:txMkLst xmlns:ac="http://schemas.microsoft.com/office/drawing/2013/main/command">
      <pc:docMk xmlns:pc="http://schemas.microsoft.com/office/powerpoint/2013/main/command"/>
      <pc:sldMk xmlns:pc="http://schemas.microsoft.com/office/powerpoint/2013/main/command" cId="3137160753" sldId="272"/>
      <ac:spMk id="8" creationId="{6A5AB6E2-42B0-98C0-6D54-A145B491B975}"/>
      <ac:txMk cp="90" len="9">
        <ac:context len="121" hash="3949271896"/>
      </ac:txMk>
    </ac:txMkLst>
    <p188:pos x="5064512" y="501804"/>
    <p188:txBody>
      <a:bodyPr/>
      <a:lstStyle/>
      <a:p>
        <a:r>
          <a:rPr lang="en-US"/>
          <a:t>Add to end of this sentence 'compared to England and Scotland.'</a:t>
        </a:r>
      </a:p>
    </p188:txBody>
  </p188:cm>
  <p188:cm id="{DF44FA2B-7C06-4E85-8D91-FB50C0DCC4B8}" authorId="{F95C8337-EE5E-75FD-1769-61102AA6FA7A}" status="resolved" created="2025-11-17T18:05:50.334" complete="100000">
    <ac:txMkLst xmlns:ac="http://schemas.microsoft.com/office/drawing/2013/main/command">
      <pc:docMk xmlns:pc="http://schemas.microsoft.com/office/powerpoint/2013/main/command"/>
      <pc:sldMk xmlns:pc="http://schemas.microsoft.com/office/powerpoint/2013/main/command" cId="3137160753" sldId="272"/>
      <ac:spMk id="7" creationId="{05F0DB30-488D-8CCB-0B7A-C8E580A8F6A4}"/>
      <ac:txMk cp="61">
        <ac:context len="62" hash="1190252635"/>
      </ac:txMk>
    </ac:txMkLst>
    <p188:pos x="3865756" y="511097"/>
    <p188:txBody>
      <a:bodyPr/>
      <a:lstStyle/>
      <a:p>
        <a:r>
          <a:rPr lang="en-US"/>
          <a:t>I would chnage heding to 'Vape use by gender in Wales compared to England and Scotland' - this is because it is not showing NI data so comparison is not to  all other UK nations</a:t>
        </a:r>
      </a:p>
    </p188:txBody>
  </p188:cm>
  <p188:cm id="{0944C45A-7718-49C6-9BA4-CC401745508F}" authorId="{F95C8337-EE5E-75FD-1769-61102AA6FA7A}" status="resolved" created="2025-11-26T11:36:58.465" startDate="2025-11-26T11:36:58.465" dueDate="2025-11-26T11:36:58.465" assignedTo="{F4B9C876-45D4-A473-F4BE-10CBF1DE329B}" complete="100000" title="…Health Wales, No. 2 Capital Quarter) Again would be worth updating with more recent data. @Rebecca Hughes (Public Health Wales - No. 2 Capital Quarter) would you be able to redo these 2 graphs with more recent data - we have SHRN 2023 data, …">
    <ac:txMkLst xmlns:ac="http://schemas.microsoft.com/office/drawing/2013/main/command">
      <pc:docMk xmlns:pc="http://schemas.microsoft.com/office/powerpoint/2013/main/command"/>
      <pc:sldMk xmlns:pc="http://schemas.microsoft.com/office/powerpoint/2013/main/command" cId="3137160753" sldId="272"/>
      <ac:spMk id="7" creationId="{05F0DB30-488D-8CCB-0B7A-C8E580A8F6A4}"/>
      <ac:txMk cp="0" len="61">
        <ac:context len="62" hash="1190252635"/>
      </ac:txMk>
    </ac:txMkLst>
    <p188:pos x="5259658" y="501804"/>
    <p188:replyLst>
      <p188:reply id="{28AF08E6-7052-49B0-B462-3BDB6EB6695B}" authorId="{A1C571BD-F651-FB79-20EF-3E679E4C4D3F}" created="2025-11-26T11:42:06.417">
        <p188:txBody>
          <a:bodyPr/>
          <a:lstStyle/>
          <a:p>
            <a:r>
              <a:rPr lang="en-GB"/>
              <a:t>I didn't produce these charts and don't have access to the underlying data. I assume they would have been produced by the Observatory?</a:t>
            </a:r>
          </a:p>
        </p188:txBody>
      </p188:reply>
      <p188:reply id="{7B27452D-4C6D-496B-ADC0-B8B9059A996B}" authorId="{F95C8337-EE5E-75FD-1769-61102AA6FA7A}" created="2025-11-26T12:05:39.719">
        <p188:txBody>
          <a:bodyPr/>
          <a:lstStyle/>
          <a:p>
            <a:r>
              <a:rPr lang="en-US"/>
              <a:t>Thanks Rebecca, will f/up with observatory but unlikely to be quickly provided, so Gareth suggest keep the slide as is for now.</a:t>
            </a:r>
          </a:p>
        </p188:txBody>
      </p188:reply>
      <p188:reply id="{B1CFC863-1202-4622-92B5-6F49A8ABE450}" authorId="{A1C571BD-F651-FB79-20EF-3E679E4C4D3F}" created="2025-11-26T12:49:14.255">
        <p188:txBody>
          <a:bodyPr/>
          <a:lstStyle/>
          <a:p>
            <a:r>
              <a:rPr lang="en-GB"/>
              <a:t>1) Scotland: As far as I can see online, there isn't more recent data available. The 2021/22 report was published in Feb 2025. 
2) England: Figures for 2023 are available online. 
3) Wales: Figures for 2023 are available online.
4) Having looked at this again I could probably get the older figures online and recreate the charts but it would be simpler if whoever originally made the charts could update them with the latest England and Wales figures.</a:t>
            </a:r>
          </a:p>
        </p188:txBody>
      </p188:reply>
      <p188:reply id="{7EE00912-51B7-4C1C-ACDF-DE5D44EEBB79}" authorId="{F95C8337-EE5E-75FD-1769-61102AA6FA7A}" created="2025-11-26T13:18:55.519">
        <p188:txBody>
          <a:bodyPr/>
          <a:lstStyle/>
          <a:p>
            <a:r>
              <a:rPr lang="en-US"/>
              <a:t>Ok thanks Rebecca, I will ask the Observatory alongside the other ask, but let's keep these graphs in here for now Gareth.</a:t>
            </a:r>
          </a:p>
        </p188:txBody>
      </p188:reply>
    </p188:replyLst>
    <p188:txBody>
      <a:bodyPr/>
      <a:lstStyle/>
      <a:p>
        <a:r>
          <a:rPr lang="en-US"/>
          <a:t>Hi [@Gareth Thomas (Public Health Wales, No. 2 Capital Quarter)] Again would be worth updating with more recent data. [@Rebecca Hughes (Public Health Wales - No. 2 Capital Quarter)] would you be able to redo these 2 graphs with more recent data - we have SHRN 2023 data, presuming will be more up-to-date data for England and Scotland too?</a:t>
        </a:r>
      </a:p>
    </p188:txBody>
    <p188:extLst>
      <p:ext xmlns:p="http://schemas.openxmlformats.org/presentationml/2006/main" uri="{5BB2D875-25FF-4072-B9AC-8F64D62656EB}">
        <p228:taskDetails xmlns:p228="http://schemas.microsoft.com/office/powerpoint/2022/08/main">
          <p228:history>
            <p228:event time="2025-11-26T11:36:58.465" id="{EAF6AAD1-B014-40E2-8521-674D922FD234}">
              <p228:atrbtn authorId="{F95C8337-EE5E-75FD-1769-61102AA6FA7A}"/>
              <p228:anchr>
                <p228:comment id="{0944C45A-7718-49C6-9BA4-CC401745508F}"/>
              </p228:anchr>
              <p228:add/>
            </p228:event>
            <p228:event time="2025-11-26T11:36:58.465" id="{62DE7DA8-C105-47D5-BBCD-C0045A0E67D5}">
              <p228:atrbtn authorId="{F95C8337-EE5E-75FD-1769-61102AA6FA7A}"/>
              <p228:anchr>
                <p228:comment id="{0944C45A-7718-49C6-9BA4-CC401745508F}"/>
              </p228:anchr>
              <p228:asgn authorId="{F4B9C876-45D4-A473-F4BE-10CBF1DE329B}"/>
            </p228:event>
            <p228:event time="2025-11-26T11:36:58.465" id="{F4265CCA-1E23-4CE6-AAB7-0C9AE2EF5A64}">
              <p228:atrbtn authorId="{F95C8337-EE5E-75FD-1769-61102AA6FA7A}"/>
              <p228:anchr>
                <p228:comment id="{0944C45A-7718-49C6-9BA4-CC401745508F}"/>
              </p228:anchr>
              <p228:title val="…Health Wales, No. 2 Capital Quarter) Again would be worth updating with more recent data. @Rebecca Hughes (Public Health Wales - No. 2 Capital Quarter) would you be able to redo these 2 graphs with more recent data - we have SHRN 2023 data, …"/>
            </p228:event>
            <p228:event time="2025-11-26T11:36:58.465" id="{C33C04B6-123F-40FC-8BD5-0339E770ED9D}">
              <p228:atrbtn authorId="{F95C8337-EE5E-75FD-1769-61102AA6FA7A}"/>
              <p228:anchr>
                <p228:comment id="{0944C45A-7718-49C6-9BA4-CC401745508F}"/>
              </p228:anchr>
              <p228:date stDt="2025-11-26T11:36:58.465" endDt="2025-11-26T11:36:58.465"/>
            </p228:event>
            <p228:event time="2025-12-02T12:08:41.107" id="{9A62B87A-239F-4B1B-A747-3DCBC1B49339}">
              <p228:atrbtn authorId="{A0A299E4-C092-AEC1-06CE-81608E9C237A}"/>
              <p228:anchr>
                <p228:comment id="{00000000-0000-0000-0000-000000000000}"/>
              </p228:anchr>
              <p228:pcntCmplt val="100000"/>
            </p228:event>
          </p228:history>
        </p228:taskDetails>
      </p:ext>
    </p188:extLst>
  </p188:cm>
</p188:cmLst>
</file>

<file path=ppt/comments/modernComment_111_AFDACFC9.xml><?xml version="1.0" encoding="utf-8"?>
<p188:cmLst xmlns:a="http://schemas.openxmlformats.org/drawingml/2006/main" xmlns:r="http://schemas.openxmlformats.org/officeDocument/2006/relationships" xmlns:p188="http://schemas.microsoft.com/office/powerpoint/2018/8/main">
  <p188:cm id="{01A7A4CC-7D5C-4611-8573-E4151D8F703C}" authorId="{F95C8337-EE5E-75FD-1769-61102AA6FA7A}" status="resolved" created="2025-11-17T18:07:54.458" complete="100000">
    <ac:txMkLst xmlns:ac="http://schemas.microsoft.com/office/drawing/2013/main/command">
      <pc:docMk xmlns:pc="http://schemas.microsoft.com/office/powerpoint/2013/main/command"/>
      <pc:sldMk xmlns:pc="http://schemas.microsoft.com/office/powerpoint/2013/main/command" cId="2950352841" sldId="273"/>
      <ac:spMk id="2" creationId="{47D79E7B-0EBF-1226-4EA7-643C86920EB0}"/>
      <ac:txMk cp="0" len="91">
        <ac:context len="92" hash="3903008922"/>
      </ac:txMk>
    </ac:txMkLst>
    <p188:pos x="5529146" y="446048"/>
    <p188:txBody>
      <a:bodyPr/>
      <a:lstStyle/>
      <a:p>
        <a:r>
          <a:rPr lang="en-US"/>
          <a:t>As before, no need for 1st part, but could keep 2nd part.</a:t>
        </a:r>
      </a:p>
    </p188:txBody>
  </p188:cm>
  <p188:cm id="{894D4270-0184-4017-A0B6-EBD8FACD7B20}" authorId="{F95C8337-EE5E-75FD-1769-61102AA6FA7A}" created="2025-11-26T11:41:35.912" startDate="2025-11-26T11:41:35.912" dueDate="2025-11-26T11:41:35.912" assignedTo="{F4B9C876-45D4-A473-F4BE-10CBF1DE329B}" title="@Rebecca Hughes (Public Health Wales - No. 2 Capital Quarter) could you also update this graph to reflect 2023 data? We need to make sure affluence spelt consistently/correctly as well on new graph. Thank you.">
    <ac:deMkLst xmlns:ac="http://schemas.microsoft.com/office/drawing/2013/main/command">
      <pc:docMk xmlns:pc="http://schemas.microsoft.com/office/powerpoint/2013/main/command"/>
      <pc:sldMk xmlns:pc="http://schemas.microsoft.com/office/powerpoint/2013/main/command" cId="2950352841" sldId="273"/>
      <ac:picMk id="3" creationId="{287B8165-17DF-165A-568D-B74977177F46}"/>
    </ac:deMkLst>
    <p188:txBody>
      <a:bodyPr/>
      <a:lstStyle/>
      <a:p>
        <a:r>
          <a:rPr lang="en-US"/>
          <a:t>[@Rebecca Hughes (Public Health Wales - No. 2 Capital Quarter)] could you also update this graph to reflect 2023 data? We need to make sure affluence spelt consistently/correctly as well on new graph. Thank you.</a:t>
        </a:r>
      </a:p>
    </p188:txBody>
    <p188:extLst>
      <p:ext xmlns:p="http://schemas.openxmlformats.org/presentationml/2006/main" uri="{5BB2D875-25FF-4072-B9AC-8F64D62656EB}">
        <p228:taskDetails xmlns:p228="http://schemas.microsoft.com/office/powerpoint/2022/08/main">
          <p228:history>
            <p228:event time="2025-11-26T11:41:35.912" id="{5ED5F6A6-3538-40A5-B505-896B59761FE4}">
              <p228:atrbtn authorId="{F95C8337-EE5E-75FD-1769-61102AA6FA7A}"/>
              <p228:anchr>
                <p228:comment id="{894D4270-0184-4017-A0B6-EBD8FACD7B20}"/>
              </p228:anchr>
              <p228:add/>
            </p228:event>
            <p228:event time="2025-11-26T11:41:35.912" id="{A49A90AD-FCC8-49E0-9E68-65F93FDAF570}">
              <p228:atrbtn authorId="{F95C8337-EE5E-75FD-1769-61102AA6FA7A}"/>
              <p228:anchr>
                <p228:comment id="{894D4270-0184-4017-A0B6-EBD8FACD7B20}"/>
              </p228:anchr>
              <p228:asgn authorId="{F4B9C876-45D4-A473-F4BE-10CBF1DE329B}"/>
            </p228:event>
            <p228:event time="2025-11-26T11:41:35.912" id="{E7BD7D22-E458-4C9F-AF99-CE1FCBB45509}">
              <p228:atrbtn authorId="{F95C8337-EE5E-75FD-1769-61102AA6FA7A}"/>
              <p228:anchr>
                <p228:comment id="{894D4270-0184-4017-A0B6-EBD8FACD7B20}"/>
              </p228:anchr>
              <p228:title val="@Rebecca Hughes (Public Health Wales - No. 2 Capital Quarter) could you also update this graph to reflect 2023 data? We need to make sure affluence spelt consistently/correctly as well on new graph. Thank you."/>
            </p228:event>
            <p228:event time="2025-11-26T11:41:35.912" id="{AF4F7145-F9F9-40BB-A087-20778DEFF3F2}">
              <p228:atrbtn authorId="{F95C8337-EE5E-75FD-1769-61102AA6FA7A}"/>
              <p228:anchr>
                <p228:comment id="{894D4270-0184-4017-A0B6-EBD8FACD7B20}"/>
              </p228:anchr>
              <p228:date stDt="2025-11-26T11:41:35.912" endDt="2025-11-26T11:41:35.912"/>
            </p228:event>
          </p228:history>
        </p228:taskDetails>
      </p:ext>
    </p188:extLst>
  </p188:cm>
  <p188:cm id="{0EB4614A-8386-4B4A-BB1F-A8B9FEEF427B}" authorId="{62A9892F-A510-6073-26EE-1DA906AAF76F}" status="resolved" created="2026-03-10T10:56:16.494" startDate="2026-03-10T10:56:16.494" dueDate="2026-03-10T10:56:16.494" assignedTo="{62E91E8E-1F7E-7A50-C028-78895F47D938}" complete="100000" title="has this been addressed do we know @Gareth Thomas (Public Health Wales, No. 2 Capital Quarter) @Sophie Flood (Public Health Wales - Matrix House)">
    <pc:sldMkLst xmlns:pc="http://schemas.microsoft.com/office/powerpoint/2013/main/command">
      <pc:docMk/>
      <pc:sldMk cId="2950352841" sldId="273"/>
    </pc:sldMkLst>
    <p188:txBody>
      <a:bodyPr/>
      <a:lstStyle/>
      <a:p>
        <a:r>
          <a:rPr lang="en-US"/>
          <a:t>has this been addressed do we know [@Gareth Thomas (Public Health Wales, No. 2 Capital Quarter)] [@Sophie Flood (Public Health Wales - Matrix House)] </a:t>
        </a:r>
      </a:p>
    </p188:txBody>
    <p188:extLst>
      <p:ext xmlns:p="http://schemas.openxmlformats.org/presentationml/2006/main" uri="{5BB2D875-25FF-4072-B9AC-8F64D62656EB}">
        <p228:taskDetails xmlns:p228="http://schemas.microsoft.com/office/powerpoint/2022/08/main">
          <p228:history>
            <p228:event time="2026-03-10T10:56:16.494" id="{02517CE0-FDC1-4111-8EA9-A876C033CBEC}">
              <p228:atrbtn authorId="{62A9892F-A510-6073-26EE-1DA906AAF76F}"/>
              <p228:anchr>
                <p228:comment id="{0EB4614A-8386-4B4A-BB1F-A8B9FEEF427B}"/>
              </p228:anchr>
              <p228:add/>
            </p228:event>
            <p228:event time="2026-03-10T10:56:16.494" id="{89F44C1D-72EA-40F5-AB23-DA555A9518D9}">
              <p228:atrbtn authorId="{62A9892F-A510-6073-26EE-1DA906AAF76F}"/>
              <p228:anchr>
                <p228:comment id="{0EB4614A-8386-4B4A-BB1F-A8B9FEEF427B}"/>
              </p228:anchr>
              <p228:asgn authorId="{62E91E8E-1F7E-7A50-C028-78895F47D938}"/>
            </p228:event>
            <p228:event time="2026-03-10T10:56:16.494" id="{2C2835FB-663C-4A9A-B9F2-2AF5DC3CA080}">
              <p228:atrbtn authorId="{62A9892F-A510-6073-26EE-1DA906AAF76F}"/>
              <p228:anchr>
                <p228:comment id="{0EB4614A-8386-4B4A-BB1F-A8B9FEEF427B}"/>
              </p228:anchr>
              <p228:title val="has this been addressed do we know @Gareth Thomas (Public Health Wales, No. 2 Capital Quarter) @Sophie Flood (Public Health Wales - Matrix House)"/>
            </p228:event>
            <p228:event time="2026-03-10T10:56:16.494" id="{AD675069-60F7-47DE-85D9-CB8B9ACA37EE}">
              <p228:atrbtn authorId="{62A9892F-A510-6073-26EE-1DA906AAF76F}"/>
              <p228:anchr>
                <p228:comment id="{0EB4614A-8386-4B4A-BB1F-A8B9FEEF427B}"/>
              </p228:anchr>
              <p228:date stDt="2026-03-10T10:56:16.494" endDt="2026-03-10T10:56:16.494"/>
            </p228:event>
            <p228:event time="2026-03-11T15:20:27.953" id="{E0BCE591-92E7-4C6C-A750-16E099B21248}">
              <p228:atrbtn authorId="{A0A299E4-C092-AEC1-06CE-81608E9C237A}"/>
              <p228:anchr>
                <p228:comment id="{00000000-0000-0000-0000-000000000000}"/>
              </p228:anchr>
              <p228:pcntCmplt val="100000"/>
            </p228:event>
          </p228:history>
        </p228:taskDetails>
      </p:ext>
    </p188:extLst>
  </p188:cm>
</p188:cmLst>
</file>

<file path=ppt/comments/modernComment_112_4D4FF896.xml><?xml version="1.0" encoding="utf-8"?>
<p188:cmLst xmlns:a="http://schemas.openxmlformats.org/drawingml/2006/main" xmlns:r="http://schemas.openxmlformats.org/officeDocument/2006/relationships" xmlns:p188="http://schemas.microsoft.com/office/powerpoint/2018/8/main">
  <p188:cm id="{58553739-22E7-45BD-96C3-AFC5FF64A652}" authorId="{F95C8337-EE5E-75FD-1769-61102AA6FA7A}" status="resolved" created="2025-11-17T18:09:38.702" complete="100000">
    <ac:txMkLst xmlns:ac="http://schemas.microsoft.com/office/drawing/2013/main/command">
      <pc:docMk xmlns:pc="http://schemas.microsoft.com/office/powerpoint/2013/main/command"/>
      <pc:sldMk xmlns:pc="http://schemas.microsoft.com/office/powerpoint/2013/main/command" cId="1297086614" sldId="274"/>
      <ac:spMk id="7" creationId="{05F0DB30-488D-8CCB-0B7A-C8E580A8F6A4}"/>
      <ac:txMk cp="4" len="8">
        <ac:context len="41" hash="2418003180"/>
      </ac:txMk>
    </ac:txMkLst>
    <p188:pos x="5649951" y="353121"/>
    <p188:txBody>
      <a:bodyPr/>
      <a:lstStyle/>
      <a:p>
        <a:r>
          <a:rPr lang="en-US"/>
          <a:t>Title prob needs to be 'Only smoking, dual use, and only vaping'</a:t>
        </a:r>
      </a:p>
    </p188:txBody>
  </p188:cm>
  <p188:cm id="{DC526909-A68A-4312-BFC7-54FB08210DEF}" authorId="{F95C8337-EE5E-75FD-1769-61102AA6FA7A}" status="resolved" created="2025-11-17T18:10:18.814" complete="100000">
    <ac:txMkLst xmlns:ac="http://schemas.microsoft.com/office/drawing/2013/main/command">
      <pc:docMk xmlns:pc="http://schemas.microsoft.com/office/powerpoint/2013/main/command"/>
      <pc:sldMk xmlns:pc="http://schemas.microsoft.com/office/powerpoint/2013/main/command" cId="1297086614" sldId="274"/>
      <ac:spMk id="8" creationId="{8BF12DFE-B806-B254-7D5F-CF15C062D8D9}"/>
      <ac:txMk cp="121" len="12">
        <ac:context len="150" hash="3797204313"/>
      </ac:txMk>
    </ac:txMkLst>
    <p188:pos x="6560634" y="501804"/>
    <p188:txBody>
      <a:bodyPr/>
      <a:lstStyle/>
      <a:p>
        <a:r>
          <a:rPr lang="en-US"/>
          <a:t>I'd be consistent for smoking and vaping, so change this to 'only vaping' - I don't think having as 'smoking only' and 'vaping only' here would work.</a:t>
        </a:r>
      </a:p>
    </p188:txBody>
  </p188:cm>
  <p188:cm id="{1D39FBFD-2370-42A3-B56A-C393ABB95416}" authorId="{F95C8337-EE5E-75FD-1769-61102AA6FA7A}" status="resolved" created="2025-11-17T18:11:14.239" complete="100000">
    <ac:txMkLst xmlns:ac="http://schemas.microsoft.com/office/drawing/2013/main/command">
      <pc:docMk xmlns:pc="http://schemas.microsoft.com/office/powerpoint/2013/main/command"/>
      <pc:sldMk xmlns:pc="http://schemas.microsoft.com/office/powerpoint/2013/main/command" cId="1297086614" sldId="274"/>
      <ac:spMk id="2" creationId="{47D79E7B-0EBF-1226-4EA7-643C86920EB0}"/>
      <ac:txMk cp="100" len="12">
        <ac:context len="265" hash="3825746685"/>
      </ac:txMk>
    </ac:txMkLst>
    <p188:pos x="7963829" y="213731"/>
    <p188:txBody>
      <a:bodyPr/>
      <a:lstStyle/>
      <a:p>
        <a:r>
          <a:rPr lang="en-US"/>
          <a:t>Fine to leave this as 'smoking only' here as is aligned to the graph key</a:t>
        </a:r>
      </a:p>
    </p188:txBody>
  </p188:cm>
  <p188:cm id="{BD7C300B-8838-489A-A575-3708114C6B03}" authorId="{F95C8337-EE5E-75FD-1769-61102AA6FA7A}" status="resolved" created="2025-11-26T11:44:24.497" startDate="2025-11-26T11:44:24.497" dueDate="2025-11-26T11:44:24.497" assignedTo="{F4B9C876-45D4-A473-F4BE-10CBF1DE329B}" complete="100000" title="@Rebecca Hughes (Public Health Wales - No. 2 Capital Quarter) do we have anything more up-to-date for these 2 graphs, do you know - based on additional analysis by the observatory.">
    <ac:txMkLst xmlns:ac="http://schemas.microsoft.com/office/drawing/2013/main/command">
      <pc:docMk xmlns:pc="http://schemas.microsoft.com/office/powerpoint/2013/main/command"/>
      <pc:sldMk xmlns:pc="http://schemas.microsoft.com/office/powerpoint/2013/main/command" cId="1297086614" sldId="274"/>
      <ac:spMk id="8" creationId="{8BF12DFE-B806-B254-7D5F-CF15C062D8D9}"/>
      <ac:txMk cp="0" len="14">
        <ac:context len="150" hash="3797204313"/>
      </ac:txMk>
    </ac:txMkLst>
    <p188:pos x="1728439" y="223024"/>
    <p188:replyLst>
      <p188:reply id="{7ED27930-62BE-4F7D-B5BC-3BFBAE620DBA}" authorId="{A1C571BD-F651-FB79-20EF-3E679E4C4D3F}" created="2025-11-26T12:06:12.173">
        <p188:txBody>
          <a:bodyPr/>
          <a:lstStyle/>
          <a:p>
            <a:r>
              <a:rPr lang="en-GB"/>
              <a:t>I have data for 2017, 2019, 2021 and 2023 broken down in this way but not for year 11 specifically or separately for boys and girls - Chris sent it to me in a spreadsheet around a year ago to create a graph for him. I assume this would have come from the Observatory originally. The Observatory has access to the underlying data so either they could send it to you and I could create charts or they could create the charts if they preferred.</a:t>
            </a:r>
          </a:p>
        </p188:txBody>
      </p188:reply>
      <p188:reply id="{7132802A-A73E-4F13-A7B7-37009F22869F}" authorId="{F95C8337-EE5E-75FD-1769-61102AA6FA7A}" created="2025-11-26T13:01:21.876">
        <p188:txBody>
          <a:bodyPr/>
          <a:lstStyle/>
          <a:p>
            <a:r>
              <a:rPr lang="en-US"/>
              <a:t>[@Gareth Thomas (Public Health Wales, No. 2 Capital Quarter)] leave as is for now, I will ask the Observatory to update or provide the data for Rebecca to update, but likely to take a while</a:t>
            </a:r>
          </a:p>
        </p188:txBody>
      </p188:reply>
    </p188:replyLst>
    <p188:txBody>
      <a:bodyPr/>
      <a:lstStyle/>
      <a:p>
        <a:r>
          <a:rPr lang="en-US"/>
          <a:t>[@Rebecca Hughes (Public Health Wales - No. 2 Capital Quarter)] do we have anything more up-to-date for these 2 graphs, do you know - based on additional analysis by the observatory.</a:t>
        </a:r>
      </a:p>
    </p188:txBody>
    <p188:extLst>
      <p:ext xmlns:p="http://schemas.openxmlformats.org/presentationml/2006/main" uri="{5BB2D875-25FF-4072-B9AC-8F64D62656EB}">
        <p228:taskDetails xmlns:p228="http://schemas.microsoft.com/office/powerpoint/2022/08/main">
          <p228:history>
            <p228:event time="2025-11-26T11:44:24.497" id="{13780A68-0DB4-491A-91E6-5D8278757C36}">
              <p228:atrbtn authorId="{F95C8337-EE5E-75FD-1769-61102AA6FA7A}"/>
              <p228:anchr>
                <p228:comment id="{BD7C300B-8838-489A-A575-3708114C6B03}"/>
              </p228:anchr>
              <p228:add/>
            </p228:event>
            <p228:event time="2025-11-26T11:44:24.497" id="{DA8F4BFB-CE0B-4E70-8B15-2C8C099CF4E0}">
              <p228:atrbtn authorId="{F95C8337-EE5E-75FD-1769-61102AA6FA7A}"/>
              <p228:anchr>
                <p228:comment id="{BD7C300B-8838-489A-A575-3708114C6B03}"/>
              </p228:anchr>
              <p228:asgn authorId="{F4B9C876-45D4-A473-F4BE-10CBF1DE329B}"/>
            </p228:event>
            <p228:event time="2025-11-26T11:44:24.497" id="{AE7C40CD-C86A-4222-BA63-8B1DC98F7089}">
              <p228:atrbtn authorId="{F95C8337-EE5E-75FD-1769-61102AA6FA7A}"/>
              <p228:anchr>
                <p228:comment id="{BD7C300B-8838-489A-A575-3708114C6B03}"/>
              </p228:anchr>
              <p228:title val="@Rebecca Hughes (Public Health Wales - No. 2 Capital Quarter) do we have anything more up-to-date for these 2 graphs, do you know - based on additional analysis by the observatory."/>
            </p228:event>
            <p228:event time="2025-11-26T11:44:24.497" id="{4CC7232F-B003-4290-8E2E-D8157252C374}">
              <p228:atrbtn authorId="{F95C8337-EE5E-75FD-1769-61102AA6FA7A}"/>
              <p228:anchr>
                <p228:comment id="{BD7C300B-8838-489A-A575-3708114C6B03}"/>
              </p228:anchr>
              <p228:date stDt="2025-11-26T11:44:24.497" endDt="2025-11-26T11:44:24.497"/>
            </p228:event>
            <p228:event time="2025-12-02T12:47:25.781" id="{BC03804F-F2A8-4816-ADAC-0CED924F47EF}">
              <p228:atrbtn authorId="{A0A299E4-C092-AEC1-06CE-81608E9C237A}"/>
              <p228:anchr>
                <p228:comment id="{00000000-0000-0000-0000-000000000000}"/>
              </p228:anchr>
              <p228:pcntCmplt val="100000"/>
            </p228:event>
          </p228:history>
        </p228:taskDetails>
      </p:ext>
    </p188:extLst>
  </p188:cm>
</p188:cmLst>
</file>

<file path=ppt/comments/modernComment_113_820207AB.xml><?xml version="1.0" encoding="utf-8"?>
<p188:cmLst xmlns:a="http://schemas.openxmlformats.org/drawingml/2006/main" xmlns:r="http://schemas.openxmlformats.org/officeDocument/2006/relationships" xmlns:p188="http://schemas.microsoft.com/office/powerpoint/2018/8/main">
  <p188:cm id="{A466548C-9231-4BEB-A7E5-C859DFF0D2D2}" authorId="{F95C8337-EE5E-75FD-1769-61102AA6FA7A}" status="resolved" created="2025-11-17T18:13:55.293" complete="100000">
    <ac:txMkLst xmlns:ac="http://schemas.microsoft.com/office/drawing/2013/main/command">
      <pc:docMk xmlns:pc="http://schemas.microsoft.com/office/powerpoint/2013/main/command"/>
      <pc:sldMk xmlns:pc="http://schemas.microsoft.com/office/powerpoint/2013/main/command" cId="2181171115" sldId="275"/>
      <ac:spMk id="7" creationId="{05F0DB30-488D-8CCB-0B7A-C8E580A8F6A4}"/>
      <ac:txMk cp="0" len="41">
        <ac:context len="42" hash="1299141942"/>
      </ac:txMk>
    </ac:txMkLst>
    <p188:pos x="2694878" y="511097"/>
    <p188:txBody>
      <a:bodyPr/>
      <a:lstStyle/>
      <a:p>
        <a:r>
          <a:rPr lang="en-US"/>
          <a:t>THis slide needs to be amended to take account of the recent disposable vapes ban. Have suggested amendments and highlighted in green.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C5D82-122C-8E42-B3D6-67347C6BA68D}"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F1F24-30D7-5740-9F64-AE7FBFFC8324}" type="slidenum">
              <a:rPr lang="en-US" smtClean="0"/>
              <a:t>‹#›</a:t>
            </a:fld>
            <a:endParaRPr lang="en-US"/>
          </a:p>
        </p:txBody>
      </p:sp>
    </p:spTree>
    <p:extLst>
      <p:ext uri="{BB962C8B-B14F-4D97-AF65-F5344CB8AC3E}">
        <p14:creationId xmlns:p14="http://schemas.microsoft.com/office/powerpoint/2010/main" val="2773458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F1F24-30D7-5740-9F64-AE7FBFFC8324}" type="slidenum">
              <a:rPr lang="en-US" smtClean="0"/>
              <a:t>5</a:t>
            </a:fld>
            <a:endParaRPr lang="en-US"/>
          </a:p>
        </p:txBody>
      </p:sp>
    </p:spTree>
    <p:extLst>
      <p:ext uri="{BB962C8B-B14F-4D97-AF65-F5344CB8AC3E}">
        <p14:creationId xmlns:p14="http://schemas.microsoft.com/office/powerpoint/2010/main" val="9641767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E0ED43-A537-75F8-3B40-FACDD890427C}"/>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48CC64B-142E-58F7-6B3F-B0517A3CF106}"/>
              </a:ext>
            </a:extLst>
          </p:cNvPr>
          <p:cNvPicPr>
            <a:picLocks noChangeAspect="1"/>
          </p:cNvPicPr>
          <p:nvPr userDrawn="1"/>
        </p:nvPicPr>
        <p:blipFill>
          <a:blip r:embed="rId2"/>
          <a:srcRect/>
          <a:stretch/>
        </p:blipFill>
        <p:spPr>
          <a:xfrm>
            <a:off x="3771899" y="0"/>
            <a:ext cx="8420101" cy="6858000"/>
          </a:xfrm>
          <a:prstGeom prst="rect">
            <a:avLst/>
          </a:prstGeom>
        </p:spPr>
      </p:pic>
      <p:pic>
        <p:nvPicPr>
          <p:cNvPr id="11" name="Picture 10">
            <a:extLst>
              <a:ext uri="{FF2B5EF4-FFF2-40B4-BE49-F238E27FC236}">
                <a16:creationId xmlns:a16="http://schemas.microsoft.com/office/drawing/2014/main" id="{8D59E697-43E9-29BA-4D8B-B1E926BCE746}"/>
              </a:ext>
            </a:extLst>
          </p:cNvPr>
          <p:cNvPicPr>
            <a:picLocks noChangeAspect="1"/>
          </p:cNvPicPr>
          <p:nvPr userDrawn="1"/>
        </p:nvPicPr>
        <p:blipFill>
          <a:blip r:embed="rId3"/>
          <a:srcRect/>
          <a:stretch/>
        </p:blipFill>
        <p:spPr>
          <a:xfrm>
            <a:off x="285750" y="275383"/>
            <a:ext cx="2365080" cy="726620"/>
          </a:xfrm>
          <a:prstGeom prst="rect">
            <a:avLst/>
          </a:prstGeom>
        </p:spPr>
      </p:pic>
      <p:sp>
        <p:nvSpPr>
          <p:cNvPr id="12" name="TextBox 11">
            <a:extLst>
              <a:ext uri="{FF2B5EF4-FFF2-40B4-BE49-F238E27FC236}">
                <a16:creationId xmlns:a16="http://schemas.microsoft.com/office/drawing/2014/main" id="{EABDD363-0CD0-EE10-96A3-9A8EC2A57CE3}"/>
              </a:ext>
            </a:extLst>
          </p:cNvPr>
          <p:cNvSpPr txBox="1"/>
          <p:nvPr userDrawn="1"/>
        </p:nvSpPr>
        <p:spPr>
          <a:xfrm>
            <a:off x="285750" y="6342357"/>
            <a:ext cx="1869621"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3" name="Text Placeholder 13">
            <a:extLst>
              <a:ext uri="{FF2B5EF4-FFF2-40B4-BE49-F238E27FC236}">
                <a16:creationId xmlns:a16="http://schemas.microsoft.com/office/drawing/2014/main" id="{9EEEC7A5-BEBE-218F-2CA7-7C15F21B0373}"/>
              </a:ext>
            </a:extLst>
          </p:cNvPr>
          <p:cNvSpPr>
            <a:spLocks noGrp="1"/>
          </p:cNvSpPr>
          <p:nvPr>
            <p:ph type="body" sz="quarter" idx="10" hasCustomPrompt="1"/>
          </p:nvPr>
        </p:nvSpPr>
        <p:spPr>
          <a:xfrm>
            <a:off x="285750" y="2710836"/>
            <a:ext cx="5432425" cy="726622"/>
          </a:xfrm>
          <a:prstGeom prst="rect">
            <a:avLst/>
          </a:prstGeom>
        </p:spPr>
        <p:txBody>
          <a:bodyPr anchor="b">
            <a:noAutofit/>
          </a:bodyPr>
          <a:lstStyle>
            <a:lvl1pPr marL="0" indent="0">
              <a:buNone/>
              <a:defRPr sz="3600" b="1">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Presentation Title</a:t>
            </a:r>
            <a:endParaRPr lang="en-US"/>
          </a:p>
        </p:txBody>
      </p:sp>
      <p:sp>
        <p:nvSpPr>
          <p:cNvPr id="4" name="Text Placeholder 13">
            <a:extLst>
              <a:ext uri="{FF2B5EF4-FFF2-40B4-BE49-F238E27FC236}">
                <a16:creationId xmlns:a16="http://schemas.microsoft.com/office/drawing/2014/main" id="{DD23FB2A-DF5E-3AF2-38DF-C7DF8655157D}"/>
              </a:ext>
            </a:extLst>
          </p:cNvPr>
          <p:cNvSpPr>
            <a:spLocks noGrp="1"/>
          </p:cNvSpPr>
          <p:nvPr>
            <p:ph type="body" sz="quarter" idx="11" hasCustomPrompt="1"/>
          </p:nvPr>
        </p:nvSpPr>
        <p:spPr>
          <a:xfrm>
            <a:off x="285750" y="3387964"/>
            <a:ext cx="5432425" cy="453119"/>
          </a:xfrm>
          <a:prstGeom prst="rect">
            <a:avLst/>
          </a:prstGeom>
        </p:spPr>
        <p:txBody>
          <a:bodyPr anchor="t">
            <a:noAutofit/>
          </a:bodyPr>
          <a:lstStyle>
            <a:lvl1pPr marL="0" indent="0">
              <a:buNone/>
              <a:defRPr sz="2200">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Subtitle</a:t>
            </a:r>
            <a:endParaRPr lang="en-US"/>
          </a:p>
        </p:txBody>
      </p:sp>
      <p:sp>
        <p:nvSpPr>
          <p:cNvPr id="5" name="Text Placeholder 13">
            <a:extLst>
              <a:ext uri="{FF2B5EF4-FFF2-40B4-BE49-F238E27FC236}">
                <a16:creationId xmlns:a16="http://schemas.microsoft.com/office/drawing/2014/main" id="{DCCB7028-9028-5AAA-F266-1BA4C1BB37BC}"/>
              </a:ext>
            </a:extLst>
          </p:cNvPr>
          <p:cNvSpPr>
            <a:spLocks noGrp="1"/>
          </p:cNvSpPr>
          <p:nvPr>
            <p:ph type="body" sz="quarter" idx="12" hasCustomPrompt="1"/>
          </p:nvPr>
        </p:nvSpPr>
        <p:spPr>
          <a:xfrm>
            <a:off x="285750" y="4204682"/>
            <a:ext cx="5432425" cy="453119"/>
          </a:xfrm>
          <a:prstGeom prst="rect">
            <a:avLst/>
          </a:prstGeom>
        </p:spPr>
        <p:txBody>
          <a:bodyPr anchor="t">
            <a:noAutofit/>
          </a:bodyPr>
          <a:lstStyle>
            <a:lvl1pPr marL="0" indent="0">
              <a:buNone/>
              <a:defRPr sz="1400">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Date</a:t>
            </a:r>
            <a:endParaRPr lang="en-US"/>
          </a:p>
        </p:txBody>
      </p:sp>
      <p:sp>
        <p:nvSpPr>
          <p:cNvPr id="6" name="Picture Placeholder 4">
            <a:extLst>
              <a:ext uri="{FF2B5EF4-FFF2-40B4-BE49-F238E27FC236}">
                <a16:creationId xmlns:a16="http://schemas.microsoft.com/office/drawing/2014/main" id="{A2F69A33-999F-7261-9535-B2A9E2043EB4}"/>
              </a:ext>
            </a:extLst>
          </p:cNvPr>
          <p:cNvSpPr>
            <a:spLocks noGrp="1"/>
          </p:cNvSpPr>
          <p:nvPr>
            <p:ph type="pic" sz="quarter" idx="14"/>
          </p:nvPr>
        </p:nvSpPr>
        <p:spPr>
          <a:xfrm>
            <a:off x="6096000" y="333272"/>
            <a:ext cx="5718175" cy="6191457"/>
          </a:xfrm>
          <a:prstGeom prst="roundRect">
            <a:avLst>
              <a:gd name="adj" fmla="val 2233"/>
            </a:avLst>
          </a:prstGeom>
        </p:spPr>
        <p:txBody>
          <a:bodyPr/>
          <a:lstStyle/>
          <a:p>
            <a:endParaRPr lang="en-US"/>
          </a:p>
        </p:txBody>
      </p:sp>
    </p:spTree>
    <p:extLst>
      <p:ext uri="{BB962C8B-B14F-4D97-AF65-F5344CB8AC3E}">
        <p14:creationId xmlns:p14="http://schemas.microsoft.com/office/powerpoint/2010/main" val="3121995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8139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and Text only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E64A41-9A05-2CAE-A840-51E35F1B3A84}"/>
              </a:ext>
            </a:extLst>
          </p:cNvPr>
          <p:cNvPicPr>
            <a:picLocks noChangeAspect="1"/>
          </p:cNvPicPr>
          <p:nvPr userDrawn="1"/>
        </p:nvPicPr>
        <p:blipFill>
          <a:blip r:embed="rId2"/>
          <a:srcRect/>
          <a:stretch/>
        </p:blipFill>
        <p:spPr>
          <a:xfrm>
            <a:off x="285750" y="275384"/>
            <a:ext cx="1654753" cy="508387"/>
          </a:xfrm>
          <a:prstGeom prst="rect">
            <a:avLst/>
          </a:prstGeom>
        </p:spPr>
      </p:pic>
      <p:sp>
        <p:nvSpPr>
          <p:cNvPr id="10" name="TextBox 9">
            <a:extLst>
              <a:ext uri="{FF2B5EF4-FFF2-40B4-BE49-F238E27FC236}">
                <a16:creationId xmlns:a16="http://schemas.microsoft.com/office/drawing/2014/main" id="{5F478532-AA67-095D-17D0-9369A6CF187C}"/>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12" name="Text Placeholder 11">
            <a:extLst>
              <a:ext uri="{FF2B5EF4-FFF2-40B4-BE49-F238E27FC236}">
                <a16:creationId xmlns:a16="http://schemas.microsoft.com/office/drawing/2014/main" id="{832A63B7-B6C6-2D5C-D2FC-18184746ACB1}"/>
              </a:ext>
            </a:extLst>
          </p:cNvPr>
          <p:cNvSpPr>
            <a:spLocks noGrp="1"/>
          </p:cNvSpPr>
          <p:nvPr>
            <p:ph type="body" sz="quarter" idx="10" hasCustomPrompt="1"/>
          </p:nvPr>
        </p:nvSpPr>
        <p:spPr>
          <a:xfrm>
            <a:off x="1812016" y="6362447"/>
            <a:ext cx="3772354" cy="239713"/>
          </a:xfrm>
          <a:prstGeom prst="rect">
            <a:avLst/>
          </a:prstGeom>
        </p:spPr>
        <p:txBody>
          <a:bodyPr anchor="b">
            <a:normAutofit/>
          </a:bodyPr>
          <a:lstStyle>
            <a:lvl1pPr marL="0" indent="0">
              <a:buNone/>
              <a:defRPr sz="1000">
                <a:solidFill>
                  <a:schemeClr val="accent1"/>
                </a:solidFill>
                <a:latin typeface="Ubuntu" panose="020B0504030602030204" pitchFamily="34" charset="0"/>
              </a:defRPr>
            </a:lvl1pPr>
          </a:lstStyle>
          <a:p>
            <a:pPr lvl="0"/>
            <a:r>
              <a:rPr lang="en-US"/>
              <a:t>Chapter title goes here</a:t>
            </a:r>
          </a:p>
        </p:txBody>
      </p:sp>
      <p:pic>
        <p:nvPicPr>
          <p:cNvPr id="3" name="Picture 2">
            <a:extLst>
              <a:ext uri="{FF2B5EF4-FFF2-40B4-BE49-F238E27FC236}">
                <a16:creationId xmlns:a16="http://schemas.microsoft.com/office/drawing/2014/main" id="{BF98EFCF-C246-005C-498D-271681A00FB4}"/>
              </a:ext>
            </a:extLst>
          </p:cNvPr>
          <p:cNvPicPr>
            <a:picLocks noChangeAspect="1"/>
          </p:cNvPicPr>
          <p:nvPr userDrawn="1"/>
        </p:nvPicPr>
        <p:blipFill>
          <a:blip r:embed="rId3"/>
          <a:srcRect/>
          <a:stretch/>
        </p:blipFill>
        <p:spPr>
          <a:xfrm>
            <a:off x="8359749" y="2620284"/>
            <a:ext cx="3527372" cy="3968293"/>
          </a:xfrm>
          <a:prstGeom prst="rect">
            <a:avLst/>
          </a:prstGeom>
        </p:spPr>
      </p:pic>
      <p:pic>
        <p:nvPicPr>
          <p:cNvPr id="4" name="Picture 3" descr="A blue rectangle on a black background&#10;&#10;Description automatically generated">
            <a:extLst>
              <a:ext uri="{FF2B5EF4-FFF2-40B4-BE49-F238E27FC236}">
                <a16:creationId xmlns:a16="http://schemas.microsoft.com/office/drawing/2014/main" id="{4A6CD33D-CE15-C6EA-E9D7-A276F9645855}"/>
              </a:ext>
            </a:extLst>
          </p:cNvPr>
          <p:cNvPicPr>
            <a:picLocks noChangeAspect="1"/>
          </p:cNvPicPr>
          <p:nvPr userDrawn="1"/>
        </p:nvPicPr>
        <p:blipFill rotWithShape="1">
          <a:blip r:embed="rId4"/>
          <a:srcRect l="25437" t="2543" r="5912" b="3059"/>
          <a:stretch/>
        </p:blipFill>
        <p:spPr>
          <a:xfrm rot="5400000">
            <a:off x="6649025" y="-657741"/>
            <a:ext cx="2405273" cy="3720755"/>
          </a:xfrm>
          <a:prstGeom prst="rect">
            <a:avLst/>
          </a:prstGeom>
        </p:spPr>
      </p:pic>
      <p:sp>
        <p:nvSpPr>
          <p:cNvPr id="2" name="Text Placeholder 16">
            <a:extLst>
              <a:ext uri="{FF2B5EF4-FFF2-40B4-BE49-F238E27FC236}">
                <a16:creationId xmlns:a16="http://schemas.microsoft.com/office/drawing/2014/main" id="{0E5CFCF9-4FEA-684C-9249-6CB4258FF9E4}"/>
              </a:ext>
            </a:extLst>
          </p:cNvPr>
          <p:cNvSpPr>
            <a:spLocks noGrp="1"/>
          </p:cNvSpPr>
          <p:nvPr>
            <p:ph type="body" sz="quarter" idx="11" hasCustomPrompt="1"/>
          </p:nvPr>
        </p:nvSpPr>
        <p:spPr>
          <a:xfrm>
            <a:off x="304879" y="1501776"/>
            <a:ext cx="4432300" cy="669925"/>
          </a:xfrm>
          <a:prstGeom prst="rect">
            <a:avLst/>
          </a:prstGeom>
        </p:spPr>
        <p:txBody>
          <a:bodyPr anchor="b">
            <a:normAutofit/>
          </a:bodyPr>
          <a:lstStyle>
            <a:lvl1pPr marL="0" indent="0">
              <a:buNone/>
              <a:defRPr sz="3200" b="1">
                <a:solidFill>
                  <a:schemeClr val="accent1"/>
                </a:solidFill>
                <a:latin typeface="Ubuntu" panose="020B0504030602030204" pitchFamily="34" charset="0"/>
              </a:defRPr>
            </a:lvl1pPr>
          </a:lstStyle>
          <a:p>
            <a:pPr lvl="0"/>
            <a:r>
              <a:rPr lang="en-US"/>
              <a:t>Main Title</a:t>
            </a:r>
          </a:p>
        </p:txBody>
      </p:sp>
      <p:sp>
        <p:nvSpPr>
          <p:cNvPr id="5" name="Text Placeholder 16">
            <a:extLst>
              <a:ext uri="{FF2B5EF4-FFF2-40B4-BE49-F238E27FC236}">
                <a16:creationId xmlns:a16="http://schemas.microsoft.com/office/drawing/2014/main" id="{1D7A6BE0-A3A3-00EF-966D-ED9E9646A869}"/>
              </a:ext>
            </a:extLst>
          </p:cNvPr>
          <p:cNvSpPr>
            <a:spLocks noGrp="1"/>
          </p:cNvSpPr>
          <p:nvPr>
            <p:ph type="body" sz="quarter" idx="12" hasCustomPrompt="1"/>
          </p:nvPr>
        </p:nvSpPr>
        <p:spPr>
          <a:xfrm>
            <a:off x="304879" y="2139971"/>
            <a:ext cx="4432300" cy="367618"/>
          </a:xfrm>
          <a:prstGeom prst="rect">
            <a:avLst/>
          </a:prstGeom>
        </p:spPr>
        <p:txBody>
          <a:bodyPr anchor="t">
            <a:normAutofit/>
          </a:bodyPr>
          <a:lstStyle>
            <a:lvl1pPr marL="0" indent="0">
              <a:buNone/>
              <a:defRPr sz="2000" b="0">
                <a:solidFill>
                  <a:schemeClr val="accent1"/>
                </a:solidFill>
                <a:latin typeface="Ubuntu" panose="020B0504030602030204" pitchFamily="34" charset="0"/>
              </a:defRPr>
            </a:lvl1pPr>
          </a:lstStyle>
          <a:p>
            <a:pPr lvl="0"/>
            <a:r>
              <a:rPr lang="en-US"/>
              <a:t>Subtitle</a:t>
            </a:r>
          </a:p>
        </p:txBody>
      </p:sp>
      <p:sp>
        <p:nvSpPr>
          <p:cNvPr id="6" name="Text Placeholder 19">
            <a:extLst>
              <a:ext uri="{FF2B5EF4-FFF2-40B4-BE49-F238E27FC236}">
                <a16:creationId xmlns:a16="http://schemas.microsoft.com/office/drawing/2014/main" id="{3DC193FF-EE37-7665-A88F-6D82E3E41B60}"/>
              </a:ext>
            </a:extLst>
          </p:cNvPr>
          <p:cNvSpPr>
            <a:spLocks noGrp="1"/>
          </p:cNvSpPr>
          <p:nvPr>
            <p:ph type="body" sz="quarter" idx="13"/>
          </p:nvPr>
        </p:nvSpPr>
        <p:spPr>
          <a:xfrm>
            <a:off x="304879" y="2926024"/>
            <a:ext cx="6710362"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49138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 text - Green">
    <p:spTree>
      <p:nvGrpSpPr>
        <p:cNvPr id="1" name=""/>
        <p:cNvGrpSpPr/>
        <p:nvPr/>
      </p:nvGrpSpPr>
      <p:grpSpPr>
        <a:xfrm>
          <a:off x="0" y="0"/>
          <a:ext cx="0" cy="0"/>
          <a:chOff x="0" y="0"/>
          <a:chExt cx="0" cy="0"/>
        </a:xfrm>
      </p:grpSpPr>
      <p:pic>
        <p:nvPicPr>
          <p:cNvPr id="13" name="Picture 12" descr="A green curved object on a black background&#10;&#10;Description automatically generated">
            <a:extLst>
              <a:ext uri="{FF2B5EF4-FFF2-40B4-BE49-F238E27FC236}">
                <a16:creationId xmlns:a16="http://schemas.microsoft.com/office/drawing/2014/main" id="{5BE47017-229C-E9B0-9136-346518C971BC}"/>
              </a:ext>
            </a:extLst>
          </p:cNvPr>
          <p:cNvPicPr>
            <a:picLocks noChangeAspect="1"/>
          </p:cNvPicPr>
          <p:nvPr userDrawn="1"/>
        </p:nvPicPr>
        <p:blipFill rotWithShape="1">
          <a:blip r:embed="rId2"/>
          <a:srcRect l="13170" b="50222"/>
          <a:stretch/>
        </p:blipFill>
        <p:spPr>
          <a:xfrm>
            <a:off x="8678735" y="4849885"/>
            <a:ext cx="3113591" cy="2008116"/>
          </a:xfrm>
          <a:prstGeom prst="rect">
            <a:avLst/>
          </a:prstGeom>
        </p:spPr>
      </p:pic>
      <p:pic>
        <p:nvPicPr>
          <p:cNvPr id="7" name="Picture 6">
            <a:extLst>
              <a:ext uri="{FF2B5EF4-FFF2-40B4-BE49-F238E27FC236}">
                <a16:creationId xmlns:a16="http://schemas.microsoft.com/office/drawing/2014/main" id="{33E64A41-9A05-2CAE-A840-51E35F1B3A84}"/>
              </a:ext>
            </a:extLst>
          </p:cNvPr>
          <p:cNvPicPr>
            <a:picLocks noChangeAspect="1"/>
          </p:cNvPicPr>
          <p:nvPr userDrawn="1"/>
        </p:nvPicPr>
        <p:blipFill>
          <a:blip r:embed="rId3"/>
          <a:srcRect/>
          <a:stretch/>
        </p:blipFill>
        <p:spPr>
          <a:xfrm>
            <a:off x="285750" y="275384"/>
            <a:ext cx="1654753" cy="508387"/>
          </a:xfrm>
          <a:prstGeom prst="rect">
            <a:avLst/>
          </a:prstGeom>
        </p:spPr>
      </p:pic>
      <p:sp>
        <p:nvSpPr>
          <p:cNvPr id="10" name="TextBox 9">
            <a:extLst>
              <a:ext uri="{FF2B5EF4-FFF2-40B4-BE49-F238E27FC236}">
                <a16:creationId xmlns:a16="http://schemas.microsoft.com/office/drawing/2014/main" id="{5F478532-AA67-095D-17D0-9369A6CF187C}"/>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12" name="Text Placeholder 11">
            <a:extLst>
              <a:ext uri="{FF2B5EF4-FFF2-40B4-BE49-F238E27FC236}">
                <a16:creationId xmlns:a16="http://schemas.microsoft.com/office/drawing/2014/main" id="{832A63B7-B6C6-2D5C-D2FC-18184746ACB1}"/>
              </a:ext>
            </a:extLst>
          </p:cNvPr>
          <p:cNvSpPr>
            <a:spLocks noGrp="1"/>
          </p:cNvSpPr>
          <p:nvPr>
            <p:ph type="body" sz="quarter" idx="10" hasCustomPrompt="1"/>
          </p:nvPr>
        </p:nvSpPr>
        <p:spPr>
          <a:xfrm>
            <a:off x="1812016" y="6362447"/>
            <a:ext cx="3772354" cy="239713"/>
          </a:xfrm>
          <a:prstGeom prst="rect">
            <a:avLst/>
          </a:prstGeom>
        </p:spPr>
        <p:txBody>
          <a:bodyPr anchor="b">
            <a:normAutofit/>
          </a:bodyPr>
          <a:lstStyle>
            <a:lvl1pPr marL="0" indent="0">
              <a:buNone/>
              <a:defRPr sz="1000">
                <a:solidFill>
                  <a:schemeClr val="accent1"/>
                </a:solidFill>
                <a:latin typeface="Ubuntu" panose="020B0504030602030204" pitchFamily="34" charset="0"/>
              </a:defRPr>
            </a:lvl1pPr>
          </a:lstStyle>
          <a:p>
            <a:pPr lvl="0"/>
            <a:r>
              <a:rPr lang="en-US"/>
              <a:t>Chapter title goes here</a:t>
            </a:r>
          </a:p>
        </p:txBody>
      </p:sp>
      <p:pic>
        <p:nvPicPr>
          <p:cNvPr id="8" name="Picture 7" descr="A blue rectangle on a black background&#10;&#10;Description automatically generated">
            <a:extLst>
              <a:ext uri="{FF2B5EF4-FFF2-40B4-BE49-F238E27FC236}">
                <a16:creationId xmlns:a16="http://schemas.microsoft.com/office/drawing/2014/main" id="{0FAC1D26-CC7D-E97A-3F21-2D75E28C9454}"/>
              </a:ext>
            </a:extLst>
          </p:cNvPr>
          <p:cNvPicPr>
            <a:picLocks noChangeAspect="1"/>
          </p:cNvPicPr>
          <p:nvPr userDrawn="1"/>
        </p:nvPicPr>
        <p:blipFill rotWithShape="1">
          <a:blip r:embed="rId4"/>
          <a:srcRect l="11058" t="2107" r="2991" b="47971"/>
          <a:stretch/>
        </p:blipFill>
        <p:spPr>
          <a:xfrm rot="10800000" flipH="1">
            <a:off x="4995863" y="0"/>
            <a:ext cx="3011357" cy="1967696"/>
          </a:xfrm>
          <a:prstGeom prst="rect">
            <a:avLst/>
          </a:prstGeom>
        </p:spPr>
      </p:pic>
      <p:sp>
        <p:nvSpPr>
          <p:cNvPr id="3" name="Text Placeholder 19">
            <a:extLst>
              <a:ext uri="{FF2B5EF4-FFF2-40B4-BE49-F238E27FC236}">
                <a16:creationId xmlns:a16="http://schemas.microsoft.com/office/drawing/2014/main" id="{F32C9CDA-6E98-BDBB-22CC-3331CBEB200D}"/>
              </a:ext>
            </a:extLst>
          </p:cNvPr>
          <p:cNvSpPr>
            <a:spLocks noGrp="1"/>
          </p:cNvSpPr>
          <p:nvPr>
            <p:ph type="body" sz="quarter" idx="14"/>
          </p:nvPr>
        </p:nvSpPr>
        <p:spPr>
          <a:xfrm>
            <a:off x="5816081" y="2925582"/>
            <a:ext cx="5020807"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16">
            <a:extLst>
              <a:ext uri="{FF2B5EF4-FFF2-40B4-BE49-F238E27FC236}">
                <a16:creationId xmlns:a16="http://schemas.microsoft.com/office/drawing/2014/main" id="{CB3808F5-2977-2430-671D-201C708FDA25}"/>
              </a:ext>
            </a:extLst>
          </p:cNvPr>
          <p:cNvSpPr>
            <a:spLocks noGrp="1"/>
          </p:cNvSpPr>
          <p:nvPr>
            <p:ph type="body" sz="quarter" idx="11" hasCustomPrompt="1"/>
          </p:nvPr>
        </p:nvSpPr>
        <p:spPr>
          <a:xfrm>
            <a:off x="304879" y="1501776"/>
            <a:ext cx="4432300" cy="669925"/>
          </a:xfrm>
          <a:prstGeom prst="rect">
            <a:avLst/>
          </a:prstGeom>
        </p:spPr>
        <p:txBody>
          <a:bodyPr anchor="b">
            <a:normAutofit/>
          </a:bodyPr>
          <a:lstStyle>
            <a:lvl1pPr marL="0" indent="0">
              <a:buNone/>
              <a:defRPr sz="3200" b="1">
                <a:solidFill>
                  <a:schemeClr val="accent1"/>
                </a:solidFill>
                <a:latin typeface="Ubuntu" panose="020B0504030602030204" pitchFamily="34" charset="0"/>
              </a:defRPr>
            </a:lvl1pPr>
          </a:lstStyle>
          <a:p>
            <a:pPr lvl="0"/>
            <a:r>
              <a:rPr lang="en-US"/>
              <a:t>Main Title</a:t>
            </a:r>
          </a:p>
        </p:txBody>
      </p:sp>
      <p:sp>
        <p:nvSpPr>
          <p:cNvPr id="5" name="Text Placeholder 16">
            <a:extLst>
              <a:ext uri="{FF2B5EF4-FFF2-40B4-BE49-F238E27FC236}">
                <a16:creationId xmlns:a16="http://schemas.microsoft.com/office/drawing/2014/main" id="{631F4810-3655-6AC4-612B-0F5ED1F82335}"/>
              </a:ext>
            </a:extLst>
          </p:cNvPr>
          <p:cNvSpPr>
            <a:spLocks noGrp="1"/>
          </p:cNvSpPr>
          <p:nvPr>
            <p:ph type="body" sz="quarter" idx="12" hasCustomPrompt="1"/>
          </p:nvPr>
        </p:nvSpPr>
        <p:spPr>
          <a:xfrm>
            <a:off x="304879" y="2139971"/>
            <a:ext cx="4432300" cy="367618"/>
          </a:xfrm>
          <a:prstGeom prst="rect">
            <a:avLst/>
          </a:prstGeom>
        </p:spPr>
        <p:txBody>
          <a:bodyPr anchor="t">
            <a:normAutofit/>
          </a:bodyPr>
          <a:lstStyle>
            <a:lvl1pPr marL="0" indent="0">
              <a:buNone/>
              <a:defRPr sz="2000" b="0">
                <a:solidFill>
                  <a:schemeClr val="accent1"/>
                </a:solidFill>
                <a:latin typeface="Ubuntu" panose="020B0504030602030204" pitchFamily="34" charset="0"/>
              </a:defRPr>
            </a:lvl1pPr>
          </a:lstStyle>
          <a:p>
            <a:pPr lvl="0"/>
            <a:r>
              <a:rPr lang="en-US"/>
              <a:t>Subtitle</a:t>
            </a:r>
          </a:p>
        </p:txBody>
      </p:sp>
      <p:sp>
        <p:nvSpPr>
          <p:cNvPr id="9" name="Text Placeholder 19">
            <a:extLst>
              <a:ext uri="{FF2B5EF4-FFF2-40B4-BE49-F238E27FC236}">
                <a16:creationId xmlns:a16="http://schemas.microsoft.com/office/drawing/2014/main" id="{A1E2E994-007A-4BF6-1A75-386E1DE02EA2}"/>
              </a:ext>
            </a:extLst>
          </p:cNvPr>
          <p:cNvSpPr>
            <a:spLocks noGrp="1"/>
          </p:cNvSpPr>
          <p:nvPr>
            <p:ph type="body" sz="quarter" idx="13"/>
          </p:nvPr>
        </p:nvSpPr>
        <p:spPr>
          <a:xfrm>
            <a:off x="304879" y="2926024"/>
            <a:ext cx="5266653"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2960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2A89E4-01F1-D603-91B2-5BD4E9CB45BF}"/>
              </a:ext>
            </a:extLst>
          </p:cNvPr>
          <p:cNvPicPr>
            <a:picLocks noChangeAspect="1"/>
          </p:cNvPicPr>
          <p:nvPr userDrawn="1"/>
        </p:nvPicPr>
        <p:blipFill>
          <a:blip r:embed="rId2"/>
          <a:srcRect/>
          <a:stretch/>
        </p:blipFill>
        <p:spPr>
          <a:xfrm>
            <a:off x="0" y="3175"/>
            <a:ext cx="12192000" cy="6851650"/>
          </a:xfrm>
          <a:prstGeom prst="rect">
            <a:avLst/>
          </a:prstGeom>
        </p:spPr>
      </p:pic>
      <p:pic>
        <p:nvPicPr>
          <p:cNvPr id="11" name="Picture 10">
            <a:extLst>
              <a:ext uri="{FF2B5EF4-FFF2-40B4-BE49-F238E27FC236}">
                <a16:creationId xmlns:a16="http://schemas.microsoft.com/office/drawing/2014/main" id="{8D59E697-43E9-29BA-4D8B-B1E926BCE746}"/>
              </a:ext>
            </a:extLst>
          </p:cNvPr>
          <p:cNvPicPr>
            <a:picLocks noChangeAspect="1"/>
          </p:cNvPicPr>
          <p:nvPr userDrawn="1"/>
        </p:nvPicPr>
        <p:blipFill>
          <a:blip r:embed="rId3"/>
          <a:srcRect/>
          <a:stretch/>
        </p:blipFill>
        <p:spPr>
          <a:xfrm>
            <a:off x="285750" y="275383"/>
            <a:ext cx="2365080" cy="726620"/>
          </a:xfrm>
          <a:prstGeom prst="rect">
            <a:avLst/>
          </a:prstGeom>
        </p:spPr>
      </p:pic>
      <p:sp>
        <p:nvSpPr>
          <p:cNvPr id="12" name="TextBox 11">
            <a:extLst>
              <a:ext uri="{FF2B5EF4-FFF2-40B4-BE49-F238E27FC236}">
                <a16:creationId xmlns:a16="http://schemas.microsoft.com/office/drawing/2014/main" id="{EABDD363-0CD0-EE10-96A3-9A8EC2A57CE3}"/>
              </a:ext>
            </a:extLst>
          </p:cNvPr>
          <p:cNvSpPr txBox="1"/>
          <p:nvPr userDrawn="1"/>
        </p:nvSpPr>
        <p:spPr>
          <a:xfrm>
            <a:off x="285750" y="6342357"/>
            <a:ext cx="1869621"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3" name="Text Placeholder 13">
            <a:extLst>
              <a:ext uri="{FF2B5EF4-FFF2-40B4-BE49-F238E27FC236}">
                <a16:creationId xmlns:a16="http://schemas.microsoft.com/office/drawing/2014/main" id="{EFD7FFEF-DD76-C8F1-63F4-63C982059D10}"/>
              </a:ext>
            </a:extLst>
          </p:cNvPr>
          <p:cNvSpPr>
            <a:spLocks noGrp="1"/>
          </p:cNvSpPr>
          <p:nvPr>
            <p:ph type="body" sz="quarter" idx="10" hasCustomPrompt="1"/>
          </p:nvPr>
        </p:nvSpPr>
        <p:spPr>
          <a:xfrm>
            <a:off x="285750" y="3065689"/>
            <a:ext cx="6327775" cy="726622"/>
          </a:xfrm>
          <a:prstGeom prst="rect">
            <a:avLst/>
          </a:prstGeom>
        </p:spPr>
        <p:txBody>
          <a:bodyPr anchor="ctr">
            <a:noAutofit/>
          </a:bodyPr>
          <a:lstStyle>
            <a:lvl1pPr marL="0" indent="0">
              <a:buNone/>
              <a:defRPr sz="3600" b="1">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Divider title</a:t>
            </a:r>
            <a:endParaRPr lang="en-US"/>
          </a:p>
        </p:txBody>
      </p:sp>
    </p:spTree>
    <p:extLst>
      <p:ext uri="{BB962C8B-B14F-4D97-AF65-F5344CB8AC3E}">
        <p14:creationId xmlns:p14="http://schemas.microsoft.com/office/powerpoint/2010/main" val="1322468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 Green">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17E004D3-DBCA-1C37-97A3-960F3197F922}"/>
              </a:ext>
            </a:extLst>
          </p:cNvPr>
          <p:cNvSpPr>
            <a:spLocks noGrp="1"/>
          </p:cNvSpPr>
          <p:nvPr>
            <p:ph type="pic" sz="quarter" idx="14"/>
          </p:nvPr>
        </p:nvSpPr>
        <p:spPr>
          <a:xfrm>
            <a:off x="6096000" y="333272"/>
            <a:ext cx="5718175" cy="6191457"/>
          </a:xfrm>
          <a:prstGeom prst="roundRect">
            <a:avLst>
              <a:gd name="adj" fmla="val 2233"/>
            </a:avLst>
          </a:prstGeom>
        </p:spPr>
        <p:txBody>
          <a:bodyPr/>
          <a:lstStyle/>
          <a:p>
            <a:endParaRPr lang="en-US"/>
          </a:p>
        </p:txBody>
      </p:sp>
      <p:pic>
        <p:nvPicPr>
          <p:cNvPr id="2" name="Picture 1">
            <a:extLst>
              <a:ext uri="{FF2B5EF4-FFF2-40B4-BE49-F238E27FC236}">
                <a16:creationId xmlns:a16="http://schemas.microsoft.com/office/drawing/2014/main" id="{86AEBD5D-6322-B406-0D4B-2DC104931732}"/>
              </a:ext>
            </a:extLst>
          </p:cNvPr>
          <p:cNvPicPr>
            <a:picLocks noChangeAspect="1"/>
          </p:cNvPicPr>
          <p:nvPr userDrawn="1"/>
        </p:nvPicPr>
        <p:blipFill>
          <a:blip r:embed="rId2"/>
          <a:srcRect/>
          <a:stretch/>
        </p:blipFill>
        <p:spPr>
          <a:xfrm>
            <a:off x="285750" y="275384"/>
            <a:ext cx="1654753" cy="508387"/>
          </a:xfrm>
          <a:prstGeom prst="rect">
            <a:avLst/>
          </a:prstGeom>
        </p:spPr>
      </p:pic>
      <p:sp>
        <p:nvSpPr>
          <p:cNvPr id="5" name="TextBox 4">
            <a:extLst>
              <a:ext uri="{FF2B5EF4-FFF2-40B4-BE49-F238E27FC236}">
                <a16:creationId xmlns:a16="http://schemas.microsoft.com/office/drawing/2014/main" id="{89DC72F6-8F17-9EF3-5DE2-AD7D14DDFBB4}"/>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6" name="Text Placeholder 11">
            <a:extLst>
              <a:ext uri="{FF2B5EF4-FFF2-40B4-BE49-F238E27FC236}">
                <a16:creationId xmlns:a16="http://schemas.microsoft.com/office/drawing/2014/main" id="{ADEB40E7-645B-EFDF-08C9-EF3FCF11D1D3}"/>
              </a:ext>
            </a:extLst>
          </p:cNvPr>
          <p:cNvSpPr>
            <a:spLocks noGrp="1"/>
          </p:cNvSpPr>
          <p:nvPr>
            <p:ph type="body" sz="quarter" idx="10" hasCustomPrompt="1"/>
          </p:nvPr>
        </p:nvSpPr>
        <p:spPr>
          <a:xfrm>
            <a:off x="1812016" y="6362447"/>
            <a:ext cx="3772354" cy="239713"/>
          </a:xfrm>
          <a:prstGeom prst="rect">
            <a:avLst/>
          </a:prstGeom>
        </p:spPr>
        <p:txBody>
          <a:bodyPr anchor="b">
            <a:normAutofit/>
          </a:bodyPr>
          <a:lstStyle>
            <a:lvl1pPr marL="0" indent="0">
              <a:buNone/>
              <a:defRPr sz="1000">
                <a:solidFill>
                  <a:schemeClr val="accent1"/>
                </a:solidFill>
                <a:latin typeface="Ubuntu" panose="020B0504030602030204" pitchFamily="34" charset="0"/>
              </a:defRPr>
            </a:lvl1pPr>
          </a:lstStyle>
          <a:p>
            <a:pPr lvl="0"/>
            <a:r>
              <a:rPr lang="en-US"/>
              <a:t>Chapter title goes here</a:t>
            </a:r>
          </a:p>
        </p:txBody>
      </p:sp>
      <p:pic>
        <p:nvPicPr>
          <p:cNvPr id="15" name="Picture 14">
            <a:extLst>
              <a:ext uri="{FF2B5EF4-FFF2-40B4-BE49-F238E27FC236}">
                <a16:creationId xmlns:a16="http://schemas.microsoft.com/office/drawing/2014/main" id="{DEF444B3-DCDC-AEAE-C9E4-7E25D26EE18E}"/>
              </a:ext>
            </a:extLst>
          </p:cNvPr>
          <p:cNvPicPr>
            <a:picLocks noChangeAspect="1"/>
          </p:cNvPicPr>
          <p:nvPr userDrawn="1"/>
        </p:nvPicPr>
        <p:blipFill rotWithShape="1">
          <a:blip r:embed="rId3"/>
          <a:srcRect b="34365"/>
          <a:stretch/>
        </p:blipFill>
        <p:spPr>
          <a:xfrm rot="10800000">
            <a:off x="5464465" y="-1"/>
            <a:ext cx="3010823" cy="2223164"/>
          </a:xfrm>
          <a:prstGeom prst="rect">
            <a:avLst/>
          </a:prstGeom>
        </p:spPr>
      </p:pic>
      <p:sp>
        <p:nvSpPr>
          <p:cNvPr id="4" name="Text Placeholder 16">
            <a:extLst>
              <a:ext uri="{FF2B5EF4-FFF2-40B4-BE49-F238E27FC236}">
                <a16:creationId xmlns:a16="http://schemas.microsoft.com/office/drawing/2014/main" id="{D35E72E3-FB2A-CE9B-8A97-5095BD60FDCE}"/>
              </a:ext>
            </a:extLst>
          </p:cNvPr>
          <p:cNvSpPr>
            <a:spLocks noGrp="1"/>
          </p:cNvSpPr>
          <p:nvPr>
            <p:ph type="body" sz="quarter" idx="11" hasCustomPrompt="1"/>
          </p:nvPr>
        </p:nvSpPr>
        <p:spPr>
          <a:xfrm>
            <a:off x="304879" y="1501776"/>
            <a:ext cx="4432300" cy="669925"/>
          </a:xfrm>
          <a:prstGeom prst="rect">
            <a:avLst/>
          </a:prstGeom>
        </p:spPr>
        <p:txBody>
          <a:bodyPr anchor="b">
            <a:normAutofit/>
          </a:bodyPr>
          <a:lstStyle>
            <a:lvl1pPr marL="0" indent="0">
              <a:buNone/>
              <a:defRPr sz="3200" b="1">
                <a:solidFill>
                  <a:schemeClr val="accent1"/>
                </a:solidFill>
                <a:latin typeface="Ubuntu" panose="020B0504030602030204" pitchFamily="34" charset="0"/>
              </a:defRPr>
            </a:lvl1pPr>
          </a:lstStyle>
          <a:p>
            <a:pPr lvl="0"/>
            <a:r>
              <a:rPr lang="en-US"/>
              <a:t>Main Title</a:t>
            </a:r>
          </a:p>
        </p:txBody>
      </p:sp>
      <p:sp>
        <p:nvSpPr>
          <p:cNvPr id="7" name="Text Placeholder 16">
            <a:extLst>
              <a:ext uri="{FF2B5EF4-FFF2-40B4-BE49-F238E27FC236}">
                <a16:creationId xmlns:a16="http://schemas.microsoft.com/office/drawing/2014/main" id="{64FA1C60-516A-E812-0696-9110D645B8D7}"/>
              </a:ext>
            </a:extLst>
          </p:cNvPr>
          <p:cNvSpPr>
            <a:spLocks noGrp="1"/>
          </p:cNvSpPr>
          <p:nvPr>
            <p:ph type="body" sz="quarter" idx="12" hasCustomPrompt="1"/>
          </p:nvPr>
        </p:nvSpPr>
        <p:spPr>
          <a:xfrm>
            <a:off x="304879" y="2139971"/>
            <a:ext cx="4432300" cy="367618"/>
          </a:xfrm>
          <a:prstGeom prst="rect">
            <a:avLst/>
          </a:prstGeom>
        </p:spPr>
        <p:txBody>
          <a:bodyPr anchor="t">
            <a:normAutofit/>
          </a:bodyPr>
          <a:lstStyle>
            <a:lvl1pPr marL="0" indent="0">
              <a:buNone/>
              <a:defRPr sz="2000" b="0">
                <a:solidFill>
                  <a:schemeClr val="accent1"/>
                </a:solidFill>
                <a:latin typeface="Ubuntu" panose="020B0504030602030204" pitchFamily="34" charset="0"/>
              </a:defRPr>
            </a:lvl1pPr>
          </a:lstStyle>
          <a:p>
            <a:pPr lvl="0"/>
            <a:r>
              <a:rPr lang="en-US"/>
              <a:t>Subtitle</a:t>
            </a:r>
          </a:p>
        </p:txBody>
      </p:sp>
      <p:sp>
        <p:nvSpPr>
          <p:cNvPr id="10" name="Text Placeholder 19">
            <a:extLst>
              <a:ext uri="{FF2B5EF4-FFF2-40B4-BE49-F238E27FC236}">
                <a16:creationId xmlns:a16="http://schemas.microsoft.com/office/drawing/2014/main" id="{98BB7B6D-035A-422E-9B5C-4C0B73E961DA}"/>
              </a:ext>
            </a:extLst>
          </p:cNvPr>
          <p:cNvSpPr>
            <a:spLocks noGrp="1"/>
          </p:cNvSpPr>
          <p:nvPr>
            <p:ph type="body" sz="quarter" idx="13"/>
          </p:nvPr>
        </p:nvSpPr>
        <p:spPr>
          <a:xfrm>
            <a:off x="304879" y="2926024"/>
            <a:ext cx="5279491"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49238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ande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AEBD5D-6322-B406-0D4B-2DC104931732}"/>
              </a:ext>
            </a:extLst>
          </p:cNvPr>
          <p:cNvPicPr>
            <a:picLocks noChangeAspect="1"/>
          </p:cNvPicPr>
          <p:nvPr userDrawn="1"/>
        </p:nvPicPr>
        <p:blipFill>
          <a:blip r:embed="rId2"/>
          <a:srcRect/>
          <a:stretch/>
        </p:blipFill>
        <p:spPr>
          <a:xfrm>
            <a:off x="285750" y="275384"/>
            <a:ext cx="1654753" cy="508387"/>
          </a:xfrm>
          <a:prstGeom prst="rect">
            <a:avLst/>
          </a:prstGeom>
        </p:spPr>
      </p:pic>
      <p:sp>
        <p:nvSpPr>
          <p:cNvPr id="5" name="TextBox 4">
            <a:extLst>
              <a:ext uri="{FF2B5EF4-FFF2-40B4-BE49-F238E27FC236}">
                <a16:creationId xmlns:a16="http://schemas.microsoft.com/office/drawing/2014/main" id="{89DC72F6-8F17-9EF3-5DE2-AD7D14DDFBB4}"/>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Tree>
    <p:extLst>
      <p:ext uri="{BB962C8B-B14F-4D97-AF65-F5344CB8AC3E}">
        <p14:creationId xmlns:p14="http://schemas.microsoft.com/office/powerpoint/2010/main" val="3463542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EC966F-C3A2-10A4-74A3-25D0347C513C}"/>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785406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40293FF-3E51-2EB7-6DBB-A815093091B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046480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nd Slide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2A89E4-01F1-D603-91B2-5BD4E9CB45BF}"/>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8D59E697-43E9-29BA-4D8B-B1E926BCE746}"/>
              </a:ext>
            </a:extLst>
          </p:cNvPr>
          <p:cNvPicPr>
            <a:picLocks noChangeAspect="1"/>
          </p:cNvPicPr>
          <p:nvPr userDrawn="1"/>
        </p:nvPicPr>
        <p:blipFill>
          <a:blip r:embed="rId3"/>
          <a:srcRect/>
          <a:stretch/>
        </p:blipFill>
        <p:spPr>
          <a:xfrm>
            <a:off x="285750" y="275383"/>
            <a:ext cx="2365080" cy="726620"/>
          </a:xfrm>
          <a:prstGeom prst="rect">
            <a:avLst/>
          </a:prstGeom>
        </p:spPr>
      </p:pic>
      <p:sp>
        <p:nvSpPr>
          <p:cNvPr id="12" name="TextBox 11">
            <a:extLst>
              <a:ext uri="{FF2B5EF4-FFF2-40B4-BE49-F238E27FC236}">
                <a16:creationId xmlns:a16="http://schemas.microsoft.com/office/drawing/2014/main" id="{EABDD363-0CD0-EE10-96A3-9A8EC2A57CE3}"/>
              </a:ext>
            </a:extLst>
          </p:cNvPr>
          <p:cNvSpPr txBox="1"/>
          <p:nvPr userDrawn="1"/>
        </p:nvSpPr>
        <p:spPr>
          <a:xfrm>
            <a:off x="285750" y="6342357"/>
            <a:ext cx="1869621"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3" name="Text Placeholder 13">
            <a:extLst>
              <a:ext uri="{FF2B5EF4-FFF2-40B4-BE49-F238E27FC236}">
                <a16:creationId xmlns:a16="http://schemas.microsoft.com/office/drawing/2014/main" id="{EBD4023A-5511-58D4-11BC-1B17DA73A0BE}"/>
              </a:ext>
            </a:extLst>
          </p:cNvPr>
          <p:cNvSpPr>
            <a:spLocks noGrp="1"/>
          </p:cNvSpPr>
          <p:nvPr>
            <p:ph type="body" sz="quarter" idx="10" hasCustomPrompt="1"/>
          </p:nvPr>
        </p:nvSpPr>
        <p:spPr>
          <a:xfrm>
            <a:off x="285750" y="2399892"/>
            <a:ext cx="6327775" cy="1641245"/>
          </a:xfrm>
          <a:prstGeom prst="rect">
            <a:avLst/>
          </a:prstGeom>
        </p:spPr>
        <p:txBody>
          <a:bodyPr anchor="ctr">
            <a:noAutofit/>
          </a:bodyPr>
          <a:lstStyle>
            <a:lvl1pPr marL="0" indent="0">
              <a:buNone/>
              <a:defRPr sz="4800" b="1">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Thank you </a:t>
            </a:r>
            <a:br>
              <a:rPr lang="en-GB"/>
            </a:br>
            <a:r>
              <a:rPr lang="en-GB"/>
              <a:t>for listening</a:t>
            </a:r>
            <a:endParaRPr lang="en-US"/>
          </a:p>
        </p:txBody>
      </p:sp>
      <p:sp>
        <p:nvSpPr>
          <p:cNvPr id="4" name="Text Placeholder 13">
            <a:extLst>
              <a:ext uri="{FF2B5EF4-FFF2-40B4-BE49-F238E27FC236}">
                <a16:creationId xmlns:a16="http://schemas.microsoft.com/office/drawing/2014/main" id="{94579856-9FB6-8DA6-9886-277F1B8743F2}"/>
              </a:ext>
            </a:extLst>
          </p:cNvPr>
          <p:cNvSpPr>
            <a:spLocks noGrp="1"/>
          </p:cNvSpPr>
          <p:nvPr>
            <p:ph type="body" sz="quarter" idx="11" hasCustomPrompt="1"/>
          </p:nvPr>
        </p:nvSpPr>
        <p:spPr>
          <a:xfrm>
            <a:off x="285750" y="4053871"/>
            <a:ext cx="6327775" cy="453119"/>
          </a:xfrm>
          <a:prstGeom prst="rect">
            <a:avLst/>
          </a:prstGeom>
        </p:spPr>
        <p:txBody>
          <a:bodyPr anchor="b">
            <a:noAutofit/>
          </a:bodyPr>
          <a:lstStyle>
            <a:lvl1pPr marL="0" indent="0">
              <a:buNone/>
              <a:defRPr sz="1400">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Further info or contact details to go here.</a:t>
            </a:r>
            <a:endParaRPr lang="en-US"/>
          </a:p>
        </p:txBody>
      </p:sp>
    </p:spTree>
    <p:extLst>
      <p:ext uri="{BB962C8B-B14F-4D97-AF65-F5344CB8AC3E}">
        <p14:creationId xmlns:p14="http://schemas.microsoft.com/office/powerpoint/2010/main" val="1470291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986317-7467-DE3F-6C0B-DD058A9867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953CBCA-3BED-A47C-B4C8-D30F0AB685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8CC687-9ECD-F6E3-5184-EFAF7E46F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1"/>
                </a:solidFill>
                <a:latin typeface="Ubuntu" panose="020B0504030602030204" pitchFamily="34" charset="0"/>
              </a:defRPr>
            </a:lvl1pPr>
          </a:lstStyle>
          <a:p>
            <a:fld id="{84E63EC1-32C7-C148-9B23-6C189CE1C2B7}" type="datetimeFigureOut">
              <a:rPr lang="en-US" smtClean="0"/>
              <a:pPr/>
              <a:t>3/11/2026</a:t>
            </a:fld>
            <a:endParaRPr lang="en-US"/>
          </a:p>
        </p:txBody>
      </p:sp>
      <p:sp>
        <p:nvSpPr>
          <p:cNvPr id="5" name="Footer Placeholder 4">
            <a:extLst>
              <a:ext uri="{FF2B5EF4-FFF2-40B4-BE49-F238E27FC236}">
                <a16:creationId xmlns:a16="http://schemas.microsoft.com/office/drawing/2014/main" id="{E242B47E-A058-0DAF-B59E-CC2E267BDA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solidFill>
                <a:latin typeface="Ubuntu" panose="020B0504030602030204" pitchFamily="34" charset="0"/>
              </a:defRPr>
            </a:lvl1pPr>
          </a:lstStyle>
          <a:p>
            <a:endParaRPr lang="en-US"/>
          </a:p>
        </p:txBody>
      </p:sp>
      <p:sp>
        <p:nvSpPr>
          <p:cNvPr id="6" name="Slide Number Placeholder 5">
            <a:extLst>
              <a:ext uri="{FF2B5EF4-FFF2-40B4-BE49-F238E27FC236}">
                <a16:creationId xmlns:a16="http://schemas.microsoft.com/office/drawing/2014/main" id="{91C73786-2D0C-15B4-1EB1-4F191CCD81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solidFill>
                <a:latin typeface="Ubuntu" panose="020B0504030602030204" pitchFamily="34" charset="0"/>
              </a:defRPr>
            </a:lvl1pPr>
          </a:lstStyle>
          <a:p>
            <a:fld id="{1A6076B7-25FF-134B-B2FE-8DDBCA4A7BAB}" type="slidenum">
              <a:rPr lang="en-US" smtClean="0"/>
              <a:pPr/>
              <a:t>‹#›</a:t>
            </a:fld>
            <a:endParaRPr lang="en-US"/>
          </a:p>
        </p:txBody>
      </p:sp>
    </p:spTree>
    <p:extLst>
      <p:ext uri="{BB962C8B-B14F-4D97-AF65-F5344CB8AC3E}">
        <p14:creationId xmlns:p14="http://schemas.microsoft.com/office/powerpoint/2010/main" val="1613755529"/>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60" r:id="rId3"/>
    <p:sldLayoutId id="2147483670" r:id="rId4"/>
    <p:sldLayoutId id="2147483665" r:id="rId5"/>
    <p:sldLayoutId id="2147483698" r:id="rId6"/>
    <p:sldLayoutId id="2147483693" r:id="rId7"/>
    <p:sldLayoutId id="2147483694" r:id="rId8"/>
    <p:sldLayoutId id="2147483703" r:id="rId9"/>
    <p:sldLayoutId id="2147483704" r:id="rId10"/>
  </p:sldLayoutIdLst>
  <p:txStyles>
    <p:titleStyle>
      <a:lvl1pPr algn="l" defTabSz="914400" rtl="0" eaLnBrk="1" latinLnBrk="0" hangingPunct="1">
        <a:lnSpc>
          <a:spcPct val="90000"/>
        </a:lnSpc>
        <a:spcBef>
          <a:spcPct val="0"/>
        </a:spcBef>
        <a:buNone/>
        <a:defRPr sz="4400" kern="1200">
          <a:solidFill>
            <a:schemeClr val="accent1"/>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microsoft.com/office/2018/10/relationships/comments" Target="../comments/modernComment_110_BAFD4631.xml"/><Relationship Id="rId1" Type="http://schemas.openxmlformats.org/officeDocument/2006/relationships/slideLayout" Target="../slideLayouts/slideLayout3.xml"/><Relationship Id="rId6" Type="http://schemas.openxmlformats.org/officeDocument/2006/relationships/hyperlink" Target="https://digital.nhs.uk/data-and-information/publications/statistical/smoking-drinking-and-drug-use-among-young-people-in-england/2021/appendices---survey-methodology#a6-achieved-response-rate-and-sample-size" TargetMode="External"/><Relationship Id="rId5" Type="http://schemas.openxmlformats.org/officeDocument/2006/relationships/hyperlink" Target="https://www.shrn.org.uk/national-data/" TargetMode="Externa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11_AFDACFC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112_4D4FF89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microsoft.com/office/2018/10/relationships/comments" Target="../comments/modernComment_113_820207AB.xml"/><Relationship Id="rId1" Type="http://schemas.openxmlformats.org/officeDocument/2006/relationships/slideLayout" Target="../slideLayouts/slideLayout3.xml"/><Relationship Id="rId4" Type="http://schemas.openxmlformats.org/officeDocument/2006/relationships/hyperlink" Target="https://ash.org.uk/resources/view/use-of-e-cigarettes-among-young-people-in-great-britai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s://www.shrn.org.uk/national-data/" TargetMode="External"/><Relationship Id="rId2" Type="http://schemas.openxmlformats.org/officeDocument/2006/relationships/hyperlink" Target="https://publichealthwales.shinyapps.io/SHRN_Dashboard/" TargetMode="External"/><Relationship Id="rId1" Type="http://schemas.openxmlformats.org/officeDocument/2006/relationships/slideLayout" Target="../slideLayouts/slideLayout3.xml"/><Relationship Id="rId5" Type="http://schemas.openxmlformats.org/officeDocument/2006/relationships/hyperlink" Target="https://ash.org.uk/resources/view/use-of-e-cigarettes-among-young-people-in-great-britain" TargetMode="External"/><Relationship Id="rId4" Type="http://schemas.openxmlformats.org/officeDocument/2006/relationships/hyperlink" Target="https://decipher.uk.net/research/programmes/healthy-settings-and-organisations/school-level-digital-dashboard/"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publichealthwales.shinyapps.io/SHRN_Dashboard/" TargetMode="External"/><Relationship Id="rId2" Type="http://schemas.microsoft.com/office/2018/10/relationships/comments" Target="../comments/modernComment_107_7114337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phw.nhs.wales/topics/vaping/information-and-guidance-on-vaping-for-secondary-aged-learners-in-wales/?utm_source=chatgpt.com" TargetMode="External"/><Relationship Id="rId2" Type="http://schemas.microsoft.com/office/2018/10/relationships/comments" Target="../comments/modernComment_10A_284F019F.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B_B53F60B2.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10D_5A08C2C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E_C056D24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0C_5A12008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10F_93B10EB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9FECE3-A7BC-645C-296E-25B886289BF9}"/>
              </a:ext>
            </a:extLst>
          </p:cNvPr>
          <p:cNvSpPr>
            <a:spLocks noGrp="1"/>
          </p:cNvSpPr>
          <p:nvPr>
            <p:ph type="body" sz="quarter" idx="10"/>
          </p:nvPr>
        </p:nvSpPr>
        <p:spPr>
          <a:xfrm>
            <a:off x="337121" y="2764605"/>
            <a:ext cx="5432425" cy="664395"/>
          </a:xfrm>
        </p:spPr>
        <p:txBody>
          <a:bodyPr/>
          <a:lstStyle/>
          <a:p>
            <a:r>
              <a:rPr lang="en-GB"/>
              <a:t>Data and Statistics</a:t>
            </a:r>
          </a:p>
        </p:txBody>
      </p:sp>
      <p:sp>
        <p:nvSpPr>
          <p:cNvPr id="13" name="Text Placeholder 8">
            <a:extLst>
              <a:ext uri="{FF2B5EF4-FFF2-40B4-BE49-F238E27FC236}">
                <a16:creationId xmlns:a16="http://schemas.microsoft.com/office/drawing/2014/main" id="{24D84E20-02A1-FA3E-6382-4921CD448E5A}"/>
              </a:ext>
            </a:extLst>
          </p:cNvPr>
          <p:cNvSpPr>
            <a:spLocks noGrp="1"/>
          </p:cNvSpPr>
          <p:nvPr/>
        </p:nvSpPr>
        <p:spPr>
          <a:xfrm>
            <a:off x="337121" y="3536914"/>
            <a:ext cx="6327775" cy="45311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chemeClr val="tx2"/>
                </a:solidFill>
                <a:latin typeface="Ubuntu"/>
              </a:rPr>
              <a:t>Vaping</a:t>
            </a:r>
          </a:p>
        </p:txBody>
      </p:sp>
      <p:pic>
        <p:nvPicPr>
          <p:cNvPr id="4" name="Picture Placeholder 6" descr="A group of colorful objects&#10;&#10;Description automatically generated">
            <a:extLst>
              <a:ext uri="{FF2B5EF4-FFF2-40B4-BE49-F238E27FC236}">
                <a16:creationId xmlns:a16="http://schemas.microsoft.com/office/drawing/2014/main" id="{5EA18EEE-F895-8BE2-16F1-371AFDB93783}"/>
              </a:ext>
            </a:extLst>
          </p:cNvPr>
          <p:cNvPicPr>
            <a:picLocks noGrp="1" noChangeAspect="1"/>
          </p:cNvPicPr>
          <p:nvPr>
            <p:ph type="pic" sz="quarter" idx="14"/>
          </p:nvPr>
        </p:nvPicPr>
        <p:blipFill>
          <a:blip r:embed="rId2"/>
          <a:srcRect t="9992" b="9992"/>
          <a:stretch/>
        </p:blipFill>
        <p:spPr>
          <a:xfrm>
            <a:off x="5690260" y="1580017"/>
            <a:ext cx="5718175" cy="3054350"/>
          </a:xfrm>
        </p:spPr>
      </p:pic>
    </p:spTree>
    <p:extLst>
      <p:ext uri="{BB962C8B-B14F-4D97-AF65-F5344CB8AC3E}">
        <p14:creationId xmlns:p14="http://schemas.microsoft.com/office/powerpoint/2010/main" val="2926879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F0DB30-488D-8CCB-0B7A-C8E580A8F6A4}"/>
              </a:ext>
            </a:extLst>
          </p:cNvPr>
          <p:cNvSpPr txBox="1">
            <a:spLocks/>
          </p:cNvSpPr>
          <p:nvPr/>
        </p:nvSpPr>
        <p:spPr>
          <a:xfrm>
            <a:off x="500013" y="1097629"/>
            <a:ext cx="5546446" cy="83824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i="0" u="none" strike="noStrike">
                <a:solidFill>
                  <a:srgbClr val="285087"/>
                </a:solidFill>
                <a:effectLst/>
                <a:latin typeface="Ubuntu"/>
              </a:rPr>
              <a:t>Vape use by gender in Wales</a:t>
            </a:r>
            <a:r>
              <a:rPr lang="en-US" sz="3100" b="1">
                <a:solidFill>
                  <a:srgbClr val="285087"/>
                </a:solidFill>
                <a:latin typeface="Ubuntu"/>
              </a:rPr>
              <a:t> compared to England and Scotland </a:t>
            </a:r>
            <a:endParaRPr lang="en-US" sz="3100" b="1">
              <a:solidFill>
                <a:srgbClr val="285087"/>
              </a:solidFill>
              <a:latin typeface="Ubuntu" panose="020B0504030602030204" pitchFamily="34" charset="0"/>
              <a:cs typeface="Calibri Light" panose="020F0302020204030204"/>
            </a:endParaRPr>
          </a:p>
        </p:txBody>
      </p:sp>
      <p:pic>
        <p:nvPicPr>
          <p:cNvPr id="4101" name="Picture 5" descr="A graph with lines and dots&#10;&#10;Description automatically generated">
            <a:extLst>
              <a:ext uri="{FF2B5EF4-FFF2-40B4-BE49-F238E27FC236}">
                <a16:creationId xmlns:a16="http://schemas.microsoft.com/office/drawing/2014/main" id="{A3EF7C7E-0DA2-23CC-A847-D658C0145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38" y="2627616"/>
            <a:ext cx="5494304" cy="250571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103" name="Picture 7" descr="A graph with a line and a dotted line&#10;&#10;Description automatically generated">
            <a:extLst>
              <a:ext uri="{FF2B5EF4-FFF2-40B4-BE49-F238E27FC236}">
                <a16:creationId xmlns:a16="http://schemas.microsoft.com/office/drawing/2014/main" id="{F1C8B046-B996-47AF-1142-BBC32FBB1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2016" y="2627616"/>
            <a:ext cx="5399375" cy="25057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B72C87DE-E71D-A480-AE68-9328ED0E403A}"/>
              </a:ext>
            </a:extLst>
          </p:cNvPr>
          <p:cNvSpPr txBox="1"/>
          <p:nvPr/>
        </p:nvSpPr>
        <p:spPr>
          <a:xfrm>
            <a:off x="535538" y="2112469"/>
            <a:ext cx="5452752"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385397"/>
                </a:solidFill>
                <a:latin typeface="Ubuntu"/>
                <a:ea typeface="Verdana"/>
              </a:rPr>
              <a:t>Boys in year 11 reporting regular e-cigarette use </a:t>
            </a:r>
            <a:endParaRPr lang="en-US" sz="1600" b="1">
              <a:solidFill>
                <a:srgbClr val="385397"/>
              </a:solidFill>
              <a:latin typeface="Ubuntu"/>
            </a:endParaRPr>
          </a:p>
        </p:txBody>
      </p:sp>
      <p:sp>
        <p:nvSpPr>
          <p:cNvPr id="4" name="TextBox 12">
            <a:extLst>
              <a:ext uri="{FF2B5EF4-FFF2-40B4-BE49-F238E27FC236}">
                <a16:creationId xmlns:a16="http://schemas.microsoft.com/office/drawing/2014/main" id="{9D5BAAE9-827A-4EAD-B744-888E1A5C0C08}"/>
              </a:ext>
            </a:extLst>
          </p:cNvPr>
          <p:cNvSpPr txBox="1"/>
          <p:nvPr/>
        </p:nvSpPr>
        <p:spPr>
          <a:xfrm>
            <a:off x="6352016" y="2112469"/>
            <a:ext cx="548244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385397"/>
                </a:solidFill>
                <a:latin typeface="Ubuntu"/>
                <a:ea typeface="Verdana"/>
              </a:rPr>
              <a:t>Girls in year 11 reporting regular e-cigarette use</a:t>
            </a:r>
            <a:endParaRPr lang="en-US" sz="1600" b="1">
              <a:solidFill>
                <a:srgbClr val="385397"/>
              </a:solidFill>
              <a:latin typeface="Ubuntu"/>
            </a:endParaRPr>
          </a:p>
        </p:txBody>
      </p:sp>
      <p:sp>
        <p:nvSpPr>
          <p:cNvPr id="8" name="TextBox 15">
            <a:extLst>
              <a:ext uri="{FF2B5EF4-FFF2-40B4-BE49-F238E27FC236}">
                <a16:creationId xmlns:a16="http://schemas.microsoft.com/office/drawing/2014/main" id="{6A5AB6E2-42B0-98C0-6D54-A145B491B975}"/>
              </a:ext>
            </a:extLst>
          </p:cNvPr>
          <p:cNvSpPr txBox="1"/>
          <p:nvPr/>
        </p:nvSpPr>
        <p:spPr>
          <a:xfrm>
            <a:off x="6352016" y="5318233"/>
            <a:ext cx="5399374" cy="923330"/>
          </a:xfrm>
          <a:prstGeom prst="rect">
            <a:avLst/>
          </a:prstGeom>
          <a:solidFill>
            <a:schemeClr val="bg1"/>
          </a:solidFill>
          <a:ln>
            <a:solidFill>
              <a:schemeClr val="accent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285087"/>
                </a:solidFill>
                <a:latin typeface="Ubuntu"/>
                <a:cs typeface="Calibri"/>
              </a:rPr>
              <a:t>In 2021, </a:t>
            </a:r>
            <a:r>
              <a:rPr lang="en-US">
                <a:solidFill>
                  <a:srgbClr val="8B4566"/>
                </a:solidFill>
                <a:latin typeface="Ubuntu"/>
                <a:cs typeface="Calibri"/>
              </a:rPr>
              <a:t>Wales</a:t>
            </a:r>
            <a:r>
              <a:rPr lang="en-US">
                <a:solidFill>
                  <a:srgbClr val="285087"/>
                </a:solidFill>
                <a:latin typeface="Ubuntu"/>
                <a:cs typeface="Calibri"/>
              </a:rPr>
              <a:t> had the highest proportion of girls and boys in year 11 using e-cigarettes regularly compared to England </a:t>
            </a:r>
          </a:p>
        </p:txBody>
      </p:sp>
      <p:graphicFrame>
        <p:nvGraphicFramePr>
          <p:cNvPr id="10" name="Table 9">
            <a:extLst>
              <a:ext uri="{FF2B5EF4-FFF2-40B4-BE49-F238E27FC236}">
                <a16:creationId xmlns:a16="http://schemas.microsoft.com/office/drawing/2014/main" id="{9E9AB6B0-1B54-4381-4676-63C65419962E}"/>
              </a:ext>
            </a:extLst>
          </p:cNvPr>
          <p:cNvGraphicFramePr>
            <a:graphicFrameLocks noGrp="1"/>
          </p:cNvGraphicFramePr>
          <p:nvPr>
            <p:extLst>
              <p:ext uri="{D42A27DB-BD31-4B8C-83A1-F6EECF244321}">
                <p14:modId xmlns:p14="http://schemas.microsoft.com/office/powerpoint/2010/main" val="2240881407"/>
              </p:ext>
            </p:extLst>
          </p:nvPr>
        </p:nvGraphicFramePr>
        <p:xfrm>
          <a:off x="498815" y="5316946"/>
          <a:ext cx="5074152" cy="890737"/>
        </p:xfrm>
        <a:graphic>
          <a:graphicData uri="http://schemas.openxmlformats.org/drawingml/2006/table">
            <a:tbl>
              <a:tblPr/>
              <a:tblGrid>
                <a:gridCol w="5074152">
                  <a:extLst>
                    <a:ext uri="{9D8B030D-6E8A-4147-A177-3AD203B41FA5}">
                      <a16:colId xmlns:a16="http://schemas.microsoft.com/office/drawing/2014/main" val="3852523257"/>
                    </a:ext>
                  </a:extLst>
                </a:gridCol>
              </a:tblGrid>
              <a:tr h="250657">
                <a:tc>
                  <a:txBody>
                    <a:bodyPr/>
                    <a:lstStyle/>
                    <a:p>
                      <a:pPr algn="l" fontAlgn="auto"/>
                      <a:r>
                        <a:rPr lang="en-GB" sz="1000" b="0" i="0" u="sng" strike="noStrike" dirty="0">
                          <a:solidFill>
                            <a:srgbClr val="8B4566"/>
                          </a:solidFill>
                          <a:effectLst/>
                          <a:latin typeface="Ubuntu"/>
                          <a:hlinkClick r:id="rId5">
                            <a:extLst>
                              <a:ext uri="{A12FA001-AC4F-418D-AE19-62706E023703}">
                                <ahyp:hlinkClr xmlns:ahyp="http://schemas.microsoft.com/office/drawing/2018/hyperlinkcolor" val="tx"/>
                              </a:ext>
                            </a:extLst>
                          </a:hlinkClick>
                        </a:rPr>
                        <a:t>Wales: School Health Research Network (SHRN), </a:t>
                      </a:r>
                      <a:r>
                        <a:rPr lang="en-GB" sz="1000" b="0" i="0" u="sng" strike="noStrike" dirty="0" err="1">
                          <a:solidFill>
                            <a:srgbClr val="8B4566"/>
                          </a:solidFill>
                          <a:effectLst/>
                          <a:latin typeface="Ubuntu"/>
                          <a:hlinkClick r:id="rId5">
                            <a:extLst>
                              <a:ext uri="{A12FA001-AC4F-418D-AE19-62706E023703}">
                                <ahyp:hlinkClr xmlns:ahyp="http://schemas.microsoft.com/office/drawing/2018/hyperlinkcolor" val="tx"/>
                              </a:ext>
                            </a:extLst>
                          </a:hlinkClick>
                        </a:rPr>
                        <a:t>DECIPHer</a:t>
                      </a:r>
                      <a:r>
                        <a:rPr lang="en-GB" sz="1000" b="0" i="0" dirty="0">
                          <a:solidFill>
                            <a:srgbClr val="8B4566"/>
                          </a:solidFill>
                          <a:effectLst/>
                          <a:latin typeface="Ubuntu"/>
                        </a:rPr>
                        <a:t>​</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067208625"/>
                  </a:ext>
                </a:extLst>
              </a:tr>
              <a:tr h="209550">
                <a:tc>
                  <a:txBody>
                    <a:bodyPr/>
                    <a:lstStyle/>
                    <a:p>
                      <a:pPr algn="l" fontAlgn="auto"/>
                      <a:r>
                        <a:rPr lang="en-GB" sz="1000" b="0" i="0" u="sng" strike="noStrike" dirty="0">
                          <a:solidFill>
                            <a:srgbClr val="6B928A"/>
                          </a:solidFill>
                          <a:effectLst/>
                          <a:latin typeface="Ubuntu"/>
                          <a:hlinkClick r:id="rId6">
                            <a:extLst>
                              <a:ext uri="{A12FA001-AC4F-418D-AE19-62706E023703}">
                                <ahyp:hlinkClr xmlns:ahyp="http://schemas.microsoft.com/office/drawing/2018/hyperlinkcolor" val="tx"/>
                              </a:ext>
                            </a:extLst>
                          </a:hlinkClick>
                        </a:rPr>
                        <a:t>England: Survey of smoking, drinking and drug use among young people in England (SDD), NHS Digital</a:t>
                      </a:r>
                      <a:r>
                        <a:rPr lang="en-GB" sz="1000" b="0" i="0">
                          <a:solidFill>
                            <a:srgbClr val="6B928A"/>
                          </a:solidFill>
                          <a:effectLst/>
                          <a:latin typeface="Ubuntu"/>
                        </a:rPr>
                        <a:t>​</a:t>
                      </a:r>
                    </a:p>
                  </a:txBody>
                  <a:tcPr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972660950"/>
                  </a:ext>
                </a:extLst>
              </a:tr>
              <a:tr h="0">
                <a:tc>
                  <a:txBody>
                    <a:bodyPr/>
                    <a:lstStyle/>
                    <a:p>
                      <a:pPr algn="l" fontAlgn="auto"/>
                      <a:r>
                        <a:rPr lang="en-GB" sz="1000" b="0" i="0" u="sng" strike="noStrike" dirty="0">
                          <a:solidFill>
                            <a:srgbClr val="0E416C"/>
                          </a:solidFill>
                          <a:effectLst/>
                          <a:latin typeface="Ubuntu"/>
                        </a:rPr>
                        <a:t>Scotland 2021: </a:t>
                      </a:r>
                      <a:r>
                        <a:rPr lang="en-GB" sz="1000" b="0" i="0" u="sng" strike="noStrike" dirty="0" err="1">
                          <a:solidFill>
                            <a:srgbClr val="0E416C"/>
                          </a:solidFill>
                          <a:effectLst/>
                          <a:latin typeface="Ubuntu"/>
                        </a:rPr>
                        <a:t>HealthT</a:t>
                      </a:r>
                      <a:endParaRPr lang="en-GB" sz="1000" b="0" i="0" dirty="0">
                        <a:solidFill>
                          <a:srgbClr val="0E416C"/>
                        </a:solidFill>
                        <a:effectLst/>
                        <a:latin typeface="Ubuntu"/>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967438955"/>
                  </a:ext>
                </a:extLst>
              </a:tr>
            </a:tbl>
          </a:graphicData>
        </a:graphic>
      </p:graphicFrame>
      <p:sp>
        <p:nvSpPr>
          <p:cNvPr id="11" name="Rectangle 8">
            <a:extLst>
              <a:ext uri="{FF2B5EF4-FFF2-40B4-BE49-F238E27FC236}">
                <a16:creationId xmlns:a16="http://schemas.microsoft.com/office/drawing/2014/main" id="{597CE66F-C637-E4FA-6BD6-31AD511916C7}"/>
              </a:ext>
            </a:extLst>
          </p:cNvPr>
          <p:cNvSpPr>
            <a:spLocks noChangeArrowheads="1"/>
          </p:cNvSpPr>
          <p:nvPr/>
        </p:nvSpPr>
        <p:spPr bwMode="auto">
          <a:xfrm>
            <a:off x="4267200" y="3482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37160753"/>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F0DB30-488D-8CCB-0B7A-C8E580A8F6A4}"/>
              </a:ext>
            </a:extLst>
          </p:cNvPr>
          <p:cNvSpPr txBox="1">
            <a:spLocks/>
          </p:cNvSpPr>
          <p:nvPr/>
        </p:nvSpPr>
        <p:spPr>
          <a:xfrm>
            <a:off x="422522" y="1097629"/>
            <a:ext cx="9588920" cy="8382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i="0" u="none" strike="noStrike">
                <a:solidFill>
                  <a:srgbClr val="285087"/>
                </a:solidFill>
                <a:effectLst/>
                <a:latin typeface="Ubuntu"/>
              </a:rPr>
              <a:t>Vape use by family affluence</a:t>
            </a:r>
            <a:endParaRPr lang="en-US" sz="3100" b="1">
              <a:solidFill>
                <a:srgbClr val="285087"/>
              </a:solidFill>
              <a:latin typeface="Ubuntu"/>
              <a:cs typeface="Calibri Light" panose="020F0302020204030204"/>
            </a:endParaRPr>
          </a:p>
        </p:txBody>
      </p:sp>
      <p:sp>
        <p:nvSpPr>
          <p:cNvPr id="11" name="Rectangle 8">
            <a:extLst>
              <a:ext uri="{FF2B5EF4-FFF2-40B4-BE49-F238E27FC236}">
                <a16:creationId xmlns:a16="http://schemas.microsoft.com/office/drawing/2014/main" id="{597CE66F-C637-E4FA-6BD6-31AD511916C7}"/>
              </a:ext>
            </a:extLst>
          </p:cNvPr>
          <p:cNvSpPr>
            <a:spLocks noChangeArrowheads="1"/>
          </p:cNvSpPr>
          <p:nvPr/>
        </p:nvSpPr>
        <p:spPr bwMode="auto">
          <a:xfrm>
            <a:off x="4267200" y="3482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6">
            <a:extLst>
              <a:ext uri="{FF2B5EF4-FFF2-40B4-BE49-F238E27FC236}">
                <a16:creationId xmlns:a16="http://schemas.microsoft.com/office/drawing/2014/main" id="{47D79E7B-0EBF-1226-4EA7-643C86920EB0}"/>
              </a:ext>
            </a:extLst>
          </p:cNvPr>
          <p:cNvSpPr txBox="1"/>
          <p:nvPr/>
        </p:nvSpPr>
        <p:spPr>
          <a:xfrm>
            <a:off x="5674349" y="5168088"/>
            <a:ext cx="5952195"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285087"/>
                </a:solidFill>
                <a:latin typeface="Ubuntu"/>
                <a:ea typeface="Calibri"/>
                <a:cs typeface="Calibri"/>
              </a:rPr>
              <a:t>Based findings from the 2023 </a:t>
            </a:r>
            <a:r>
              <a:rPr lang="en-US" sz="1400" strike="sngStrike" dirty="0">
                <a:solidFill>
                  <a:srgbClr val="285087"/>
                </a:solidFill>
                <a:latin typeface="Ubuntu"/>
                <a:ea typeface="Calibri"/>
                <a:cs typeface="Calibri"/>
              </a:rPr>
              <a:t> </a:t>
            </a:r>
            <a:r>
              <a:rPr lang="en-US" sz="1400" dirty="0">
                <a:solidFill>
                  <a:srgbClr val="285087"/>
                </a:solidFill>
                <a:latin typeface="Ubuntu"/>
                <a:ea typeface="Calibri"/>
                <a:cs typeface="Calibri"/>
              </a:rPr>
              <a:t>School Health Research Network Health and Well-being Survey. </a:t>
            </a:r>
            <a:endParaRPr lang="en-US" sz="1400" strike="sngStrike" dirty="0">
              <a:solidFill>
                <a:srgbClr val="285087"/>
              </a:solidFill>
              <a:latin typeface="Ubuntu"/>
              <a:ea typeface="Calibri"/>
              <a:cs typeface="Calibri"/>
            </a:endParaRPr>
          </a:p>
        </p:txBody>
      </p:sp>
      <p:sp>
        <p:nvSpPr>
          <p:cNvPr id="6" name="TextBox 5">
            <a:extLst>
              <a:ext uri="{FF2B5EF4-FFF2-40B4-BE49-F238E27FC236}">
                <a16:creationId xmlns:a16="http://schemas.microsoft.com/office/drawing/2014/main" id="{3A54D4D3-0DFB-63E2-8405-CB081D920CA9}"/>
              </a:ext>
            </a:extLst>
          </p:cNvPr>
          <p:cNvSpPr txBox="1"/>
          <p:nvPr/>
        </p:nvSpPr>
        <p:spPr>
          <a:xfrm>
            <a:off x="422522" y="2472637"/>
            <a:ext cx="5103840" cy="1107996"/>
          </a:xfrm>
          <a:prstGeom prst="rect">
            <a:avLst/>
          </a:prstGeom>
          <a:noFill/>
        </p:spPr>
        <p:txBody>
          <a:bodyPr wrap="square" lIns="91440" tIns="45720" rIns="91440" bIns="45720" anchor="t">
            <a:spAutoFit/>
          </a:bodyPr>
          <a:lstStyle/>
          <a:p>
            <a:r>
              <a:rPr lang="en-US" sz="2200" b="0" i="0" u="none" strike="noStrike">
                <a:solidFill>
                  <a:srgbClr val="285087"/>
                </a:solidFill>
                <a:effectLst/>
                <a:latin typeface="Ubuntu"/>
              </a:rPr>
              <a:t>Secondary aged learners from less affluent* families were the most likely to have ever tried vapes.</a:t>
            </a:r>
            <a:endParaRPr lang="en-GB" sz="2200">
              <a:solidFill>
                <a:srgbClr val="285087"/>
              </a:solidFill>
              <a:latin typeface="Ubuntu"/>
            </a:endParaRPr>
          </a:p>
        </p:txBody>
      </p:sp>
      <p:sp>
        <p:nvSpPr>
          <p:cNvPr id="12" name="TextBox 11">
            <a:extLst>
              <a:ext uri="{FF2B5EF4-FFF2-40B4-BE49-F238E27FC236}">
                <a16:creationId xmlns:a16="http://schemas.microsoft.com/office/drawing/2014/main" id="{95780F1F-DA25-DD36-B1AC-A11C16A9BEEA}"/>
              </a:ext>
            </a:extLst>
          </p:cNvPr>
          <p:cNvSpPr txBox="1"/>
          <p:nvPr/>
        </p:nvSpPr>
        <p:spPr>
          <a:xfrm>
            <a:off x="422522" y="3978856"/>
            <a:ext cx="5006083" cy="830997"/>
          </a:xfrm>
          <a:prstGeom prst="rect">
            <a:avLst/>
          </a:prstGeom>
          <a:noFill/>
        </p:spPr>
        <p:txBody>
          <a:bodyPr wrap="square" lIns="91440" tIns="45720" rIns="91440" bIns="45720" anchor="t">
            <a:spAutoFit/>
          </a:bodyPr>
          <a:lstStyle/>
          <a:p>
            <a:r>
              <a:rPr lang="en-US" sz="1600" b="0" i="0" u="none" strike="noStrike">
                <a:solidFill>
                  <a:srgbClr val="285087"/>
                </a:solidFill>
                <a:effectLst/>
                <a:latin typeface="Ubuntu"/>
              </a:rPr>
              <a:t>* SHRN use the ‘Family Affluence Scale’ to estimate young people’s social-economic status. This is a well-established measure used internationally. </a:t>
            </a:r>
            <a:endParaRPr lang="en-GB" sz="1600">
              <a:solidFill>
                <a:srgbClr val="285087"/>
              </a:solidFill>
              <a:latin typeface="Ubuntu"/>
            </a:endParaRPr>
          </a:p>
        </p:txBody>
      </p:sp>
      <p:pic>
        <p:nvPicPr>
          <p:cNvPr id="3" name="Picture 2" descr="A graph of a number of cigarettes&#10;&#10;Description automatically generated">
            <a:extLst>
              <a:ext uri="{FF2B5EF4-FFF2-40B4-BE49-F238E27FC236}">
                <a16:creationId xmlns:a16="http://schemas.microsoft.com/office/drawing/2014/main" id="{287B8165-17DF-165A-568D-B74977177F46}"/>
              </a:ext>
            </a:extLst>
          </p:cNvPr>
          <p:cNvPicPr>
            <a:picLocks noChangeAspect="1"/>
          </p:cNvPicPr>
          <p:nvPr/>
        </p:nvPicPr>
        <p:blipFill rotWithShape="1">
          <a:blip r:embed="rId3"/>
          <a:srcRect l="1008" t="2016" r="403" b="19232"/>
          <a:stretch>
            <a:fillRect/>
          </a:stretch>
        </p:blipFill>
        <p:spPr>
          <a:xfrm>
            <a:off x="5677092" y="1917951"/>
            <a:ext cx="6317743" cy="3015376"/>
          </a:xfrm>
          <a:prstGeom prst="rect">
            <a:avLst/>
          </a:prstGeom>
        </p:spPr>
      </p:pic>
      <p:pic>
        <p:nvPicPr>
          <p:cNvPr id="4" name="Picture 3">
            <a:extLst>
              <a:ext uri="{FF2B5EF4-FFF2-40B4-BE49-F238E27FC236}">
                <a16:creationId xmlns:a16="http://schemas.microsoft.com/office/drawing/2014/main" id="{1BE4802D-ED49-2E83-E4AC-5EBA13C9F905}"/>
              </a:ext>
            </a:extLst>
          </p:cNvPr>
          <p:cNvPicPr>
            <a:picLocks noChangeAspect="1"/>
          </p:cNvPicPr>
          <p:nvPr/>
        </p:nvPicPr>
        <p:blipFill>
          <a:blip r:embed="rId4"/>
          <a:stretch>
            <a:fillRect/>
          </a:stretch>
        </p:blipFill>
        <p:spPr>
          <a:xfrm>
            <a:off x="6568053" y="2571992"/>
            <a:ext cx="4906505" cy="2321033"/>
          </a:xfrm>
          <a:prstGeom prst="rect">
            <a:avLst/>
          </a:prstGeom>
        </p:spPr>
      </p:pic>
      <p:pic>
        <p:nvPicPr>
          <p:cNvPr id="5" name="Picture 4" descr="A graph with blue bars and white text&#10;&#10;AI-generated content may be incorrect.">
            <a:extLst>
              <a:ext uri="{FF2B5EF4-FFF2-40B4-BE49-F238E27FC236}">
                <a16:creationId xmlns:a16="http://schemas.microsoft.com/office/drawing/2014/main" id="{FDDA79BB-44B9-542D-2C09-3F91093DCC51}"/>
              </a:ext>
            </a:extLst>
          </p:cNvPr>
          <p:cNvPicPr>
            <a:picLocks noChangeAspect="1"/>
          </p:cNvPicPr>
          <p:nvPr/>
        </p:nvPicPr>
        <p:blipFill>
          <a:blip r:embed="rId5"/>
          <a:stretch>
            <a:fillRect/>
          </a:stretch>
        </p:blipFill>
        <p:spPr>
          <a:xfrm>
            <a:off x="5677760" y="2568192"/>
            <a:ext cx="6124575" cy="2419350"/>
          </a:xfrm>
          <a:prstGeom prst="rect">
            <a:avLst/>
          </a:prstGeom>
        </p:spPr>
      </p:pic>
    </p:spTree>
    <p:extLst>
      <p:ext uri="{BB962C8B-B14F-4D97-AF65-F5344CB8AC3E}">
        <p14:creationId xmlns:p14="http://schemas.microsoft.com/office/powerpoint/2010/main" val="2950352841"/>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F0DB30-488D-8CCB-0B7A-C8E580A8F6A4}"/>
              </a:ext>
            </a:extLst>
          </p:cNvPr>
          <p:cNvSpPr txBox="1">
            <a:spLocks/>
          </p:cNvSpPr>
          <p:nvPr/>
        </p:nvSpPr>
        <p:spPr>
          <a:xfrm>
            <a:off x="229979" y="863048"/>
            <a:ext cx="5435091" cy="85683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a:solidFill>
                  <a:srgbClr val="285087"/>
                </a:solidFill>
                <a:latin typeface="Ubuntu"/>
              </a:rPr>
              <a:t>Only smoking, dual use, and only vaping </a:t>
            </a:r>
            <a:endParaRPr lang="en-US" sz="3100" b="1">
              <a:solidFill>
                <a:srgbClr val="285087"/>
              </a:solidFill>
              <a:latin typeface="Ubuntu"/>
              <a:cs typeface="Calibri Light" panose="020F0302020204030204"/>
            </a:endParaRPr>
          </a:p>
        </p:txBody>
      </p:sp>
      <p:sp>
        <p:nvSpPr>
          <p:cNvPr id="11" name="Rectangle 8">
            <a:extLst>
              <a:ext uri="{FF2B5EF4-FFF2-40B4-BE49-F238E27FC236}">
                <a16:creationId xmlns:a16="http://schemas.microsoft.com/office/drawing/2014/main" id="{597CE66F-C637-E4FA-6BD6-31AD511916C7}"/>
              </a:ext>
            </a:extLst>
          </p:cNvPr>
          <p:cNvSpPr>
            <a:spLocks noChangeArrowheads="1"/>
          </p:cNvSpPr>
          <p:nvPr/>
        </p:nvSpPr>
        <p:spPr bwMode="auto">
          <a:xfrm>
            <a:off x="4267200" y="3482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6">
            <a:extLst>
              <a:ext uri="{FF2B5EF4-FFF2-40B4-BE49-F238E27FC236}">
                <a16:creationId xmlns:a16="http://schemas.microsoft.com/office/drawing/2014/main" id="{47D79E7B-0EBF-1226-4EA7-643C86920EB0}"/>
              </a:ext>
            </a:extLst>
          </p:cNvPr>
          <p:cNvSpPr txBox="1"/>
          <p:nvPr/>
        </p:nvSpPr>
        <p:spPr>
          <a:xfrm>
            <a:off x="241578" y="5821529"/>
            <a:ext cx="9739900"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u="none" strike="noStrike">
                <a:solidFill>
                  <a:srgbClr val="285087"/>
                </a:solidFill>
                <a:effectLst/>
                <a:latin typeface="Ubuntu"/>
              </a:rPr>
              <a:t>Figure 4: Percentages in year 11 of secondary education in Wales by gender who </a:t>
            </a:r>
            <a:r>
              <a:rPr lang="en-US" sz="1200" b="0" i="0" u="none" strike="noStrike" err="1">
                <a:solidFill>
                  <a:srgbClr val="285087"/>
                </a:solidFill>
                <a:effectLst/>
                <a:latin typeface="Ubuntu"/>
              </a:rPr>
              <a:t>i</a:t>
            </a:r>
            <a:r>
              <a:rPr lang="en-US" sz="1200" b="0" i="0" u="none" strike="noStrike">
                <a:solidFill>
                  <a:srgbClr val="285087"/>
                </a:solidFill>
                <a:effectLst/>
                <a:latin typeface="Ubuntu"/>
              </a:rPr>
              <a:t>) smoke regularly ('smoking only'), ii) use vapes regularly (‘vapes only’), iii) use both regularly ('dual use'). (Source: SHRN, additional analysis by Public Health Wales Observatory)</a:t>
            </a:r>
            <a:endParaRPr lang="en-US" sz="1200">
              <a:solidFill>
                <a:srgbClr val="285087"/>
              </a:solidFill>
              <a:latin typeface="Ubuntu"/>
            </a:endParaRPr>
          </a:p>
        </p:txBody>
      </p:sp>
      <p:sp>
        <p:nvSpPr>
          <p:cNvPr id="8" name="TextBox 7">
            <a:extLst>
              <a:ext uri="{FF2B5EF4-FFF2-40B4-BE49-F238E27FC236}">
                <a16:creationId xmlns:a16="http://schemas.microsoft.com/office/drawing/2014/main" id="{8BF12DFE-B806-B254-7D5F-CF15C062D8D9}"/>
              </a:ext>
            </a:extLst>
          </p:cNvPr>
          <p:cNvSpPr txBox="1"/>
          <p:nvPr/>
        </p:nvSpPr>
        <p:spPr>
          <a:xfrm>
            <a:off x="276442" y="1823277"/>
            <a:ext cx="9247730" cy="646331"/>
          </a:xfrm>
          <a:prstGeom prst="rect">
            <a:avLst/>
          </a:prstGeom>
          <a:noFill/>
        </p:spPr>
        <p:txBody>
          <a:bodyPr wrap="square" lIns="91440" tIns="45720" rIns="91440" bIns="45720" anchor="t">
            <a:spAutoFit/>
          </a:bodyPr>
          <a:lstStyle/>
          <a:p>
            <a:pPr algn="l" rtl="0" fontAlgn="base"/>
            <a:r>
              <a:rPr lang="en-US" sz="1800" b="0" i="0" u="none" strike="noStrike">
                <a:solidFill>
                  <a:srgbClr val="285087"/>
                </a:solidFill>
                <a:effectLst/>
                <a:latin typeface="Ubuntu"/>
              </a:rPr>
              <a:t>The proportion of boys and girls in year 11 </a:t>
            </a:r>
            <a:r>
              <a:rPr lang="en-US" sz="1800" b="1" i="0" u="none" strike="noStrike">
                <a:solidFill>
                  <a:srgbClr val="285087"/>
                </a:solidFill>
                <a:effectLst/>
                <a:latin typeface="Ubuntu"/>
              </a:rPr>
              <a:t>only smoking</a:t>
            </a:r>
            <a:r>
              <a:rPr lang="en-US" sz="1800" b="0" i="0" u="none" strike="noStrike">
                <a:solidFill>
                  <a:srgbClr val="285087"/>
                </a:solidFill>
                <a:effectLst/>
                <a:latin typeface="Ubuntu"/>
              </a:rPr>
              <a:t> is decreasing. </a:t>
            </a:r>
            <a:r>
              <a:rPr lang="en-US" sz="1800" b="0" i="0">
                <a:solidFill>
                  <a:srgbClr val="285087"/>
                </a:solidFill>
                <a:effectLst/>
                <a:latin typeface="Ubuntu"/>
              </a:rPr>
              <a:t>​</a:t>
            </a:r>
            <a:endParaRPr lang="en-US" b="0" i="0">
              <a:solidFill>
                <a:srgbClr val="285087"/>
              </a:solidFill>
              <a:effectLst/>
              <a:latin typeface="Ubuntu"/>
              <a:cs typeface="Segoe UI"/>
            </a:endParaRPr>
          </a:p>
          <a:p>
            <a:pPr fontAlgn="base"/>
            <a:r>
              <a:rPr lang="en-US" sz="1800" b="0" i="0" u="none" strike="noStrike">
                <a:solidFill>
                  <a:srgbClr val="285087"/>
                </a:solidFill>
                <a:effectLst/>
                <a:latin typeface="Ubuntu"/>
              </a:rPr>
              <a:t>However, the proportion who are</a:t>
            </a:r>
            <a:r>
              <a:rPr lang="en-US" sz="1800" b="0" i="0" u="none" strike="noStrike">
                <a:solidFill>
                  <a:srgbClr val="002060"/>
                </a:solidFill>
                <a:effectLst/>
                <a:latin typeface="Ubuntu"/>
              </a:rPr>
              <a:t> </a:t>
            </a:r>
            <a:r>
              <a:rPr lang="en-US" sz="1800" b="1" i="0" u="none" strike="noStrike">
                <a:solidFill>
                  <a:srgbClr val="C8E056"/>
                </a:solidFill>
                <a:effectLst/>
                <a:latin typeface="Ubuntu"/>
              </a:rPr>
              <a:t>dual users</a:t>
            </a:r>
            <a:r>
              <a:rPr lang="en-US" sz="1800" b="0" i="0" u="none" strike="noStrike">
                <a:solidFill>
                  <a:srgbClr val="000000"/>
                </a:solidFill>
                <a:effectLst/>
                <a:latin typeface="Ubuntu"/>
              </a:rPr>
              <a:t> </a:t>
            </a:r>
            <a:r>
              <a:rPr lang="en-US" sz="1800" b="0" i="0" u="none" strike="noStrike">
                <a:solidFill>
                  <a:srgbClr val="285087"/>
                </a:solidFill>
                <a:effectLst/>
                <a:latin typeface="Ubuntu"/>
              </a:rPr>
              <a:t>and</a:t>
            </a:r>
            <a:r>
              <a:rPr lang="en-US" sz="1800" b="0" i="0" u="none" strike="noStrike">
                <a:solidFill>
                  <a:schemeClr val="tx2"/>
                </a:solidFill>
                <a:effectLst/>
                <a:latin typeface="Ubuntu"/>
              </a:rPr>
              <a:t> </a:t>
            </a:r>
            <a:r>
              <a:rPr lang="en-US">
                <a:solidFill>
                  <a:schemeClr val="tx2"/>
                </a:solidFill>
                <a:latin typeface="Ubuntu"/>
              </a:rPr>
              <a:t> </a:t>
            </a:r>
            <a:r>
              <a:rPr lang="en-US" b="1">
                <a:solidFill>
                  <a:schemeClr val="tx2"/>
                </a:solidFill>
                <a:latin typeface="Ubuntu"/>
              </a:rPr>
              <a:t>only vaping</a:t>
            </a:r>
            <a:r>
              <a:rPr lang="en-US">
                <a:solidFill>
                  <a:srgbClr val="000000"/>
                </a:solidFill>
                <a:latin typeface="Ubuntu"/>
              </a:rPr>
              <a:t> </a:t>
            </a:r>
            <a:r>
              <a:rPr lang="en-US" sz="1800" b="0" i="0" u="none" strike="noStrike">
                <a:solidFill>
                  <a:srgbClr val="285087"/>
                </a:solidFill>
                <a:effectLst/>
                <a:latin typeface="Ubuntu"/>
              </a:rPr>
              <a:t>is increasing. </a:t>
            </a:r>
            <a:endParaRPr lang="en-US" b="0" i="0">
              <a:solidFill>
                <a:srgbClr val="285087"/>
              </a:solidFill>
              <a:effectLst/>
              <a:latin typeface="Ubuntu"/>
            </a:endParaRPr>
          </a:p>
        </p:txBody>
      </p:sp>
      <p:pic>
        <p:nvPicPr>
          <p:cNvPr id="4" name="Picture 3">
            <a:extLst>
              <a:ext uri="{FF2B5EF4-FFF2-40B4-BE49-F238E27FC236}">
                <a16:creationId xmlns:a16="http://schemas.microsoft.com/office/drawing/2014/main" id="{BEC2EC9E-64F2-9308-EFE2-DB60DD05F2A9}"/>
              </a:ext>
            </a:extLst>
          </p:cNvPr>
          <p:cNvPicPr>
            <a:picLocks noChangeAspect="1"/>
          </p:cNvPicPr>
          <p:nvPr/>
        </p:nvPicPr>
        <p:blipFill>
          <a:blip r:embed="rId3"/>
          <a:stretch>
            <a:fillRect/>
          </a:stretch>
        </p:blipFill>
        <p:spPr>
          <a:xfrm>
            <a:off x="237967" y="2483257"/>
            <a:ext cx="5375274" cy="3197224"/>
          </a:xfrm>
          <a:prstGeom prst="rect">
            <a:avLst/>
          </a:prstGeom>
        </p:spPr>
      </p:pic>
      <p:pic>
        <p:nvPicPr>
          <p:cNvPr id="5" name="Picture 4">
            <a:extLst>
              <a:ext uri="{FF2B5EF4-FFF2-40B4-BE49-F238E27FC236}">
                <a16:creationId xmlns:a16="http://schemas.microsoft.com/office/drawing/2014/main" id="{D024B320-74C0-EAD6-EE7C-C9D38FF75346}"/>
              </a:ext>
            </a:extLst>
          </p:cNvPr>
          <p:cNvPicPr>
            <a:picLocks noChangeAspect="1"/>
          </p:cNvPicPr>
          <p:nvPr/>
        </p:nvPicPr>
        <p:blipFill>
          <a:blip r:embed="rId4"/>
          <a:stretch>
            <a:fillRect/>
          </a:stretch>
        </p:blipFill>
        <p:spPr>
          <a:xfrm>
            <a:off x="5858405" y="2480734"/>
            <a:ext cx="5322358" cy="3187700"/>
          </a:xfrm>
          <a:prstGeom prst="rect">
            <a:avLst/>
          </a:prstGeom>
        </p:spPr>
      </p:pic>
    </p:spTree>
    <p:extLst>
      <p:ext uri="{BB962C8B-B14F-4D97-AF65-F5344CB8AC3E}">
        <p14:creationId xmlns:p14="http://schemas.microsoft.com/office/powerpoint/2010/main" val="1297086614"/>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F0DB30-488D-8CCB-0B7A-C8E580A8F6A4}"/>
              </a:ext>
            </a:extLst>
          </p:cNvPr>
          <p:cNvSpPr txBox="1">
            <a:spLocks/>
          </p:cNvSpPr>
          <p:nvPr/>
        </p:nvSpPr>
        <p:spPr>
          <a:xfrm>
            <a:off x="593117" y="1159931"/>
            <a:ext cx="9588920" cy="83824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i="0" u="none" strike="noStrike">
                <a:solidFill>
                  <a:srgbClr val="285087"/>
                </a:solidFill>
                <a:effectLst/>
                <a:latin typeface="Ubuntu"/>
              </a:rPr>
              <a:t>Most frequently used vape</a:t>
            </a:r>
            <a:r>
              <a:rPr lang="en-US" sz="3100" b="1">
                <a:solidFill>
                  <a:srgbClr val="285087"/>
                </a:solidFill>
                <a:latin typeface="Ubuntu"/>
              </a:rPr>
              <a:t> </a:t>
            </a:r>
            <a:endParaRPr lang="en-US" sz="3100" b="1" i="0" u="none" strike="noStrike">
              <a:solidFill>
                <a:srgbClr val="285087"/>
              </a:solidFill>
              <a:effectLst/>
              <a:latin typeface="Ubuntu" panose="020B0504030602030204" pitchFamily="34" charset="0"/>
            </a:endParaRPr>
          </a:p>
          <a:p>
            <a:r>
              <a:rPr lang="en-US" sz="3100" b="1" i="0" u="none" strike="noStrike">
                <a:solidFill>
                  <a:srgbClr val="285087"/>
                </a:solidFill>
                <a:effectLst/>
                <a:latin typeface="Ubuntu"/>
              </a:rPr>
              <a:t>by device type</a:t>
            </a:r>
            <a:endParaRPr lang="en-US" sz="3100" b="1">
              <a:solidFill>
                <a:srgbClr val="285087"/>
              </a:solidFill>
              <a:latin typeface="Ubuntu"/>
              <a:cs typeface="Calibri Light" panose="020F0302020204030204"/>
            </a:endParaRPr>
          </a:p>
        </p:txBody>
      </p:sp>
      <p:sp>
        <p:nvSpPr>
          <p:cNvPr id="11" name="Rectangle 8">
            <a:extLst>
              <a:ext uri="{FF2B5EF4-FFF2-40B4-BE49-F238E27FC236}">
                <a16:creationId xmlns:a16="http://schemas.microsoft.com/office/drawing/2014/main" id="{597CE66F-C637-E4FA-6BD6-31AD511916C7}"/>
              </a:ext>
            </a:extLst>
          </p:cNvPr>
          <p:cNvSpPr>
            <a:spLocks noChangeArrowheads="1"/>
          </p:cNvSpPr>
          <p:nvPr/>
        </p:nvSpPr>
        <p:spPr bwMode="auto">
          <a:xfrm>
            <a:off x="4267200" y="3482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8BF12DFE-B806-B254-7D5F-CF15C062D8D9}"/>
              </a:ext>
            </a:extLst>
          </p:cNvPr>
          <p:cNvSpPr txBox="1"/>
          <p:nvPr/>
        </p:nvSpPr>
        <p:spPr>
          <a:xfrm>
            <a:off x="593116" y="2059576"/>
            <a:ext cx="4662073" cy="3416320"/>
          </a:xfrm>
          <a:prstGeom prst="rect">
            <a:avLst/>
          </a:prstGeom>
          <a:noFill/>
        </p:spPr>
        <p:txBody>
          <a:bodyPr wrap="square" lIns="91440" tIns="45720" rIns="91440" bIns="45720" anchor="t">
            <a:spAutoFit/>
          </a:bodyPr>
          <a:lstStyle/>
          <a:p>
            <a:pPr fontAlgn="base"/>
            <a:r>
              <a:rPr lang="en-US" sz="1800" b="0" i="0" u="none" strike="noStrike">
                <a:solidFill>
                  <a:srgbClr val="285087"/>
                </a:solidFill>
                <a:effectLst/>
                <a:latin typeface="Ubuntu"/>
              </a:rPr>
              <a:t>Action on Smoking and Health (ASH) carry out an annual survey of vape use amongst young people (under 18) across Great Britain.</a:t>
            </a:r>
            <a:r>
              <a:rPr lang="en-US">
                <a:solidFill>
                  <a:srgbClr val="285087"/>
                </a:solidFill>
                <a:latin typeface="Ubuntu"/>
              </a:rPr>
              <a:t> </a:t>
            </a:r>
            <a:endParaRPr lang="en-US" sz="1800" b="0" i="0" u="none" strike="noStrike">
              <a:solidFill>
                <a:srgbClr val="285087"/>
              </a:solidFill>
              <a:effectLst/>
              <a:latin typeface="Ubuntu" panose="020B0504030602030204" pitchFamily="34" charset="0"/>
            </a:endParaRPr>
          </a:p>
          <a:p>
            <a:pPr algn="l" rtl="0" fontAlgn="base"/>
            <a:endParaRPr lang="en-US">
              <a:solidFill>
                <a:srgbClr val="285087"/>
              </a:solidFill>
              <a:latin typeface="Ubuntu" panose="020B0504030602030204" pitchFamily="34" charset="0"/>
            </a:endParaRPr>
          </a:p>
          <a:p>
            <a:pPr fontAlgn="base"/>
            <a:r>
              <a:rPr lang="en-US">
                <a:solidFill>
                  <a:srgbClr val="285087"/>
                </a:solidFill>
                <a:latin typeface="Ubuntu"/>
              </a:rPr>
              <a:t>This showed the</a:t>
            </a:r>
            <a:r>
              <a:rPr lang="en-US" sz="1800" b="0" i="0" u="none" strike="noStrike">
                <a:solidFill>
                  <a:srgbClr val="285087"/>
                </a:solidFill>
                <a:effectLst/>
                <a:latin typeface="Ubuntu"/>
              </a:rPr>
              <a:t> proportion of young people using non-rechargeable disposable</a:t>
            </a:r>
            <a:r>
              <a:rPr lang="en-US">
                <a:solidFill>
                  <a:srgbClr val="285087"/>
                </a:solidFill>
                <a:latin typeface="Ubuntu"/>
              </a:rPr>
              <a:t> vapes</a:t>
            </a:r>
            <a:r>
              <a:rPr lang="en-US" sz="1800" b="0" i="0" u="none" strike="noStrike">
                <a:solidFill>
                  <a:srgbClr val="285087"/>
                </a:solidFill>
                <a:effectLst/>
                <a:latin typeface="Ubuntu"/>
              </a:rPr>
              <a:t> </a:t>
            </a:r>
            <a:r>
              <a:rPr lang="en-US">
                <a:solidFill>
                  <a:srgbClr val="285087"/>
                </a:solidFill>
                <a:latin typeface="Ubuntu"/>
              </a:rPr>
              <a:t>had </a:t>
            </a:r>
            <a:r>
              <a:rPr lang="en-US" sz="1800" b="0" i="0" u="none" strike="noStrike">
                <a:solidFill>
                  <a:srgbClr val="285087"/>
                </a:solidFill>
                <a:effectLst/>
                <a:latin typeface="Ubuntu"/>
              </a:rPr>
              <a:t>increased significantly since 2021.</a:t>
            </a:r>
            <a:endParaRPr lang="en-US" sz="1800" b="0" i="0" u="none" strike="noStrike" dirty="0">
              <a:solidFill>
                <a:srgbClr val="285087"/>
              </a:solidFill>
              <a:effectLst/>
              <a:latin typeface="Ubuntu"/>
            </a:endParaRPr>
          </a:p>
          <a:p>
            <a:endParaRPr lang="en-US" dirty="0">
              <a:solidFill>
                <a:srgbClr val="285087"/>
              </a:solidFill>
              <a:latin typeface="Ubuntu"/>
            </a:endParaRPr>
          </a:p>
          <a:p>
            <a:r>
              <a:rPr lang="en-US">
                <a:solidFill>
                  <a:srgbClr val="285087"/>
                </a:solidFill>
                <a:latin typeface="Ubuntu"/>
              </a:rPr>
              <a:t>The sale of disposable vapes is now banned across the UK (since June 2025).</a:t>
            </a:r>
          </a:p>
        </p:txBody>
      </p:sp>
      <p:pic>
        <p:nvPicPr>
          <p:cNvPr id="7170" name="Picture 2" descr="A graph of electronic cigarettes&#10;&#10;Description automatically generated">
            <a:extLst>
              <a:ext uri="{FF2B5EF4-FFF2-40B4-BE49-F238E27FC236}">
                <a16:creationId xmlns:a16="http://schemas.microsoft.com/office/drawing/2014/main" id="{099AC1BC-84DE-B7D1-B10C-60662FB31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0447" y="930890"/>
            <a:ext cx="6401403" cy="51275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06E308-95E9-7BF5-9B76-D1D9EA584203}"/>
              </a:ext>
            </a:extLst>
          </p:cNvPr>
          <p:cNvSpPr txBox="1"/>
          <p:nvPr/>
        </p:nvSpPr>
        <p:spPr>
          <a:xfrm>
            <a:off x="355913" y="5721465"/>
            <a:ext cx="4674102" cy="461665"/>
          </a:xfrm>
          <a:prstGeom prst="rect">
            <a:avLst/>
          </a:prstGeom>
          <a:noFill/>
        </p:spPr>
        <p:txBody>
          <a:bodyPr wrap="square" lIns="91440" tIns="45720" rIns="91440" bIns="45720" anchor="t">
            <a:spAutoFit/>
          </a:bodyPr>
          <a:lstStyle/>
          <a:p>
            <a:r>
              <a:rPr lang="en-US" sz="1200" b="1" i="0" u="sng" strike="noStrike" dirty="0">
                <a:solidFill>
                  <a:srgbClr val="285087"/>
                </a:solidFill>
                <a:effectLst/>
                <a:latin typeface="Calibri"/>
                <a:ea typeface="Calibri"/>
                <a:cs typeface="Calibri"/>
                <a:hlinkClick r:id="rId4">
                  <a:extLst>
                    <a:ext uri="{A12FA001-AC4F-418D-AE19-62706E023703}">
                      <ahyp:hlinkClr xmlns:ahyp="http://schemas.microsoft.com/office/drawing/2018/hyperlinkcolor" val="tx"/>
                    </a:ext>
                  </a:extLst>
                </a:hlinkClick>
              </a:rPr>
              <a:t>(Source: ASH: Use of e-cigarettes among young people in Great Britain June 2023)</a:t>
            </a:r>
            <a:endParaRPr lang="en-GB" sz="1200" dirty="0">
              <a:solidFill>
                <a:srgbClr val="285087"/>
              </a:solidFill>
              <a:latin typeface="Calibri"/>
              <a:ea typeface="Calibri"/>
              <a:cs typeface="Calibri"/>
            </a:endParaRPr>
          </a:p>
        </p:txBody>
      </p:sp>
    </p:spTree>
    <p:extLst>
      <p:ext uri="{BB962C8B-B14F-4D97-AF65-F5344CB8AC3E}">
        <p14:creationId xmlns:p14="http://schemas.microsoft.com/office/powerpoint/2010/main" val="2181171115"/>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E8A3D92-5FB1-EBCA-1003-ACA2A5084315}"/>
              </a:ext>
            </a:extLst>
          </p:cNvPr>
          <p:cNvSpPr txBox="1"/>
          <p:nvPr/>
        </p:nvSpPr>
        <p:spPr>
          <a:xfrm>
            <a:off x="383568" y="1899280"/>
            <a:ext cx="11424863" cy="3139321"/>
          </a:xfrm>
          <a:prstGeom prst="rect">
            <a:avLst/>
          </a:prstGeom>
          <a:noFill/>
        </p:spPr>
        <p:txBody>
          <a:bodyPr wrap="square" lIns="91440" tIns="45720" rIns="91440" bIns="45720" anchor="t">
            <a:spAutoFit/>
          </a:bodyPr>
          <a:lstStyle/>
          <a:p>
            <a:pPr fontAlgn="base"/>
            <a:r>
              <a:rPr lang="en-US" sz="2200">
                <a:solidFill>
                  <a:srgbClr val="285087"/>
                </a:solidFill>
                <a:latin typeface="Ubuntu"/>
              </a:rPr>
              <a:t>Some</a:t>
            </a:r>
            <a:r>
              <a:rPr lang="en-US" sz="2200" b="0" i="0" u="none" strike="noStrike">
                <a:solidFill>
                  <a:srgbClr val="285087"/>
                </a:solidFill>
                <a:effectLst/>
                <a:latin typeface="Ubuntu"/>
              </a:rPr>
              <a:t> queries about vaping </a:t>
            </a:r>
            <a:r>
              <a:rPr lang="en-US" sz="2200">
                <a:solidFill>
                  <a:srgbClr val="285087"/>
                </a:solidFill>
                <a:latin typeface="Ubuntu"/>
              </a:rPr>
              <a:t>cannot</a:t>
            </a:r>
            <a:r>
              <a:rPr lang="en-US" sz="2200" b="0" i="0" u="none" strike="noStrike">
                <a:solidFill>
                  <a:srgbClr val="285087"/>
                </a:solidFill>
                <a:effectLst/>
                <a:latin typeface="Ubuntu"/>
              </a:rPr>
              <a:t> </a:t>
            </a:r>
            <a:r>
              <a:rPr lang="en-US" sz="2200">
                <a:solidFill>
                  <a:srgbClr val="285087"/>
                </a:solidFill>
                <a:latin typeface="Ubuntu"/>
              </a:rPr>
              <a:t>currently or easily be answered</a:t>
            </a:r>
            <a:r>
              <a:rPr lang="en-US" sz="2200" b="0" i="0" u="none" strike="noStrike">
                <a:solidFill>
                  <a:srgbClr val="285087"/>
                </a:solidFill>
                <a:effectLst/>
                <a:latin typeface="Ubuntu"/>
              </a:rPr>
              <a:t> </a:t>
            </a:r>
            <a:r>
              <a:rPr lang="en-US" sz="2200">
                <a:solidFill>
                  <a:srgbClr val="285087"/>
                </a:solidFill>
                <a:latin typeface="Ubuntu"/>
              </a:rPr>
              <a:t>due to the lack of available or reliable </a:t>
            </a:r>
            <a:r>
              <a:rPr lang="en-US" sz="2200" b="0" i="0" u="none" strike="noStrike">
                <a:solidFill>
                  <a:srgbClr val="285087"/>
                </a:solidFill>
                <a:effectLst/>
                <a:latin typeface="Ubuntu"/>
              </a:rPr>
              <a:t>data/information, for example:</a:t>
            </a:r>
            <a:r>
              <a:rPr lang="en-US" sz="2200" b="0" i="0">
                <a:solidFill>
                  <a:srgbClr val="285087"/>
                </a:solidFill>
                <a:effectLst/>
                <a:latin typeface="Ubuntu"/>
              </a:rPr>
              <a:t>​</a:t>
            </a:r>
            <a:endParaRPr lang="en-US" sz="2200" b="0" i="0">
              <a:solidFill>
                <a:srgbClr val="285087"/>
              </a:solidFill>
              <a:effectLst/>
              <a:latin typeface="Ubuntu"/>
              <a:cs typeface="Arial"/>
            </a:endParaRPr>
          </a:p>
          <a:p>
            <a:pPr algn="l" rtl="0" fontAlgn="base"/>
            <a:r>
              <a:rPr lang="en-US" sz="2200" b="0" i="0">
                <a:solidFill>
                  <a:srgbClr val="285087"/>
                </a:solidFill>
                <a:effectLst/>
                <a:latin typeface="Ubuntu"/>
              </a:rPr>
              <a:t>​</a:t>
            </a:r>
            <a:endParaRPr lang="en-US" sz="2200" b="0" i="0">
              <a:solidFill>
                <a:srgbClr val="285087"/>
              </a:solidFill>
              <a:effectLst/>
              <a:latin typeface="Ubuntu"/>
              <a:cs typeface="Arial"/>
            </a:endParaRPr>
          </a:p>
          <a:p>
            <a:pPr marL="342900" indent="-342900" fontAlgn="base">
              <a:buFont typeface="Wingdings"/>
              <a:buChar char="Ø"/>
            </a:pPr>
            <a:r>
              <a:rPr lang="en-US" sz="2200" dirty="0">
                <a:solidFill>
                  <a:srgbClr val="285087"/>
                </a:solidFill>
                <a:latin typeface="Ubuntu"/>
              </a:rPr>
              <a:t>How much nicotine does a vape contain compared to a cigarette</a:t>
            </a:r>
            <a:r>
              <a:rPr lang="en-US" sz="2200" b="0" i="0" u="none" strike="noStrike" dirty="0">
                <a:solidFill>
                  <a:srgbClr val="285087"/>
                </a:solidFill>
                <a:effectLst/>
                <a:latin typeface="Ubuntu"/>
              </a:rPr>
              <a:t>?</a:t>
            </a:r>
            <a:r>
              <a:rPr lang="en-US" sz="2200" b="0" i="0" dirty="0">
                <a:solidFill>
                  <a:srgbClr val="285087"/>
                </a:solidFill>
                <a:effectLst/>
                <a:latin typeface="Ubuntu"/>
              </a:rPr>
              <a:t>​</a:t>
            </a:r>
            <a:endParaRPr lang="en-US" sz="2200" b="0" i="0" dirty="0">
              <a:solidFill>
                <a:srgbClr val="285087"/>
              </a:solidFill>
              <a:effectLst/>
              <a:latin typeface="Ubuntu"/>
              <a:cs typeface="Arial"/>
            </a:endParaRPr>
          </a:p>
          <a:p>
            <a:pPr marL="342900" indent="-342900" fontAlgn="base">
              <a:buFont typeface="Wingdings"/>
              <a:buChar char="Ø"/>
            </a:pPr>
            <a:r>
              <a:rPr lang="en-US" sz="2200">
                <a:solidFill>
                  <a:srgbClr val="285087"/>
                </a:solidFill>
                <a:latin typeface="Ubuntu"/>
              </a:rPr>
              <a:t>How many school exclusions cite vaping as a factor</a:t>
            </a:r>
            <a:r>
              <a:rPr lang="en-US" sz="2200" b="0" i="0" u="none" strike="noStrike">
                <a:solidFill>
                  <a:srgbClr val="285087"/>
                </a:solidFill>
                <a:effectLst/>
                <a:latin typeface="Ubuntu"/>
              </a:rPr>
              <a:t>?</a:t>
            </a:r>
            <a:r>
              <a:rPr lang="en-US" sz="2200">
                <a:solidFill>
                  <a:srgbClr val="285087"/>
                </a:solidFill>
                <a:latin typeface="Ubuntu"/>
              </a:rPr>
              <a:t>​​</a:t>
            </a:r>
            <a:endParaRPr lang="en-US" sz="2200" b="0" i="0">
              <a:solidFill>
                <a:srgbClr val="285087"/>
              </a:solidFill>
              <a:effectLst/>
              <a:latin typeface="Ubuntu"/>
              <a:cs typeface="Arial"/>
            </a:endParaRPr>
          </a:p>
          <a:p>
            <a:pPr marL="342900" indent="-342900" algn="l" rtl="0" fontAlgn="base">
              <a:buFont typeface="Wingdings"/>
              <a:buChar char="Ø"/>
            </a:pPr>
            <a:r>
              <a:rPr lang="en-US" sz="2200" b="0" i="0" u="none" strike="noStrike" dirty="0">
                <a:solidFill>
                  <a:srgbClr val="285087"/>
                </a:solidFill>
                <a:effectLst/>
                <a:latin typeface="Ubuntu"/>
              </a:rPr>
              <a:t>Where do young people obtain vapes (e.g. shops, parents, other)?</a:t>
            </a:r>
            <a:r>
              <a:rPr lang="en-US" sz="2200" b="0" i="0" dirty="0">
                <a:solidFill>
                  <a:srgbClr val="285087"/>
                </a:solidFill>
                <a:effectLst/>
                <a:latin typeface="Ubuntu"/>
              </a:rPr>
              <a:t>​</a:t>
            </a:r>
            <a:endParaRPr lang="en-US" sz="2200" b="0" i="0" dirty="0">
              <a:solidFill>
                <a:srgbClr val="285087"/>
              </a:solidFill>
              <a:effectLst/>
              <a:latin typeface="Ubuntu"/>
              <a:cs typeface="Arial"/>
            </a:endParaRPr>
          </a:p>
          <a:p>
            <a:pPr algn="l" rtl="0" fontAlgn="base"/>
            <a:r>
              <a:rPr lang="en-US" sz="2200" b="0" i="0">
                <a:solidFill>
                  <a:srgbClr val="285087"/>
                </a:solidFill>
                <a:effectLst/>
                <a:latin typeface="Ubuntu"/>
              </a:rPr>
              <a:t>​</a:t>
            </a:r>
            <a:endParaRPr lang="en-US" sz="2200" b="0" i="0">
              <a:solidFill>
                <a:srgbClr val="285087"/>
              </a:solidFill>
              <a:effectLst/>
              <a:latin typeface="Ubuntu"/>
              <a:cs typeface="Arial"/>
            </a:endParaRPr>
          </a:p>
          <a:p>
            <a:pPr fontAlgn="base"/>
            <a:r>
              <a:rPr lang="en-US" sz="2200" b="0" i="0" u="none" strike="noStrike">
                <a:solidFill>
                  <a:srgbClr val="285087"/>
                </a:solidFill>
                <a:effectLst/>
                <a:latin typeface="Ubuntu"/>
              </a:rPr>
              <a:t>As the evidence builds and we</a:t>
            </a:r>
            <a:r>
              <a:rPr lang="en-US" sz="2200">
                <a:solidFill>
                  <a:srgbClr val="285087"/>
                </a:solidFill>
                <a:latin typeface="Ubuntu"/>
              </a:rPr>
              <a:t> have more</a:t>
            </a:r>
            <a:r>
              <a:rPr lang="en-US" sz="2200" b="0" i="0" u="none" strike="noStrike">
                <a:solidFill>
                  <a:srgbClr val="285087"/>
                </a:solidFill>
                <a:effectLst/>
                <a:latin typeface="Ubuntu"/>
              </a:rPr>
              <a:t> reliable data sources to respond to such queries, we will be able to update future iterations of this knowledge bank.</a:t>
            </a:r>
            <a:endParaRPr lang="en-US" sz="2200" b="0" i="0">
              <a:solidFill>
                <a:srgbClr val="285087"/>
              </a:solidFill>
              <a:effectLst/>
              <a:latin typeface="Ubuntu"/>
            </a:endParaRPr>
          </a:p>
        </p:txBody>
      </p:sp>
      <p:sp>
        <p:nvSpPr>
          <p:cNvPr id="8" name="Title 1">
            <a:extLst>
              <a:ext uri="{FF2B5EF4-FFF2-40B4-BE49-F238E27FC236}">
                <a16:creationId xmlns:a16="http://schemas.microsoft.com/office/drawing/2014/main" id="{0596A9B0-6EA7-CEC6-5D88-EFBA318CD14E}"/>
              </a:ext>
            </a:extLst>
          </p:cNvPr>
          <p:cNvSpPr txBox="1">
            <a:spLocks/>
          </p:cNvSpPr>
          <p:nvPr/>
        </p:nvSpPr>
        <p:spPr>
          <a:xfrm>
            <a:off x="383568" y="1005819"/>
            <a:ext cx="4482317" cy="739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i="0" u="none" strike="noStrike">
                <a:solidFill>
                  <a:srgbClr val="285087"/>
                </a:solidFill>
                <a:effectLst/>
                <a:latin typeface="Ubuntu"/>
              </a:rPr>
              <a:t>Emerging data</a:t>
            </a:r>
            <a:endParaRPr lang="en-US" sz="3100" b="1">
              <a:solidFill>
                <a:srgbClr val="285087"/>
              </a:solidFill>
              <a:latin typeface="Ubuntu"/>
              <a:cs typeface="Calibri Light" panose="020F0302020204030204"/>
            </a:endParaRPr>
          </a:p>
        </p:txBody>
      </p:sp>
    </p:spTree>
    <p:extLst>
      <p:ext uri="{BB962C8B-B14F-4D97-AF65-F5344CB8AC3E}">
        <p14:creationId xmlns:p14="http://schemas.microsoft.com/office/powerpoint/2010/main" val="213355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79299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D251C1-0D39-F4F6-07AB-A3C8531FBCAF}"/>
              </a:ext>
            </a:extLst>
          </p:cNvPr>
          <p:cNvSpPr>
            <a:spLocks noGrp="1"/>
          </p:cNvSpPr>
          <p:nvPr>
            <p:ph type="body" sz="quarter" idx="10"/>
          </p:nvPr>
        </p:nvSpPr>
        <p:spPr>
          <a:xfrm>
            <a:off x="221064" y="1903463"/>
            <a:ext cx="11749871" cy="1325563"/>
          </a:xfrm>
        </p:spPr>
        <p:txBody>
          <a:bodyPr vert="horz" lIns="91440" tIns="45720" rIns="91440" bIns="45720" rtlCol="0" anchor="t">
            <a:noAutofit/>
          </a:bodyPr>
          <a:lstStyle/>
          <a:p>
            <a:r>
              <a:rPr lang="en-US" sz="2200" dirty="0">
                <a:solidFill>
                  <a:srgbClr val="285087"/>
                </a:solidFill>
                <a:latin typeface="Ubuntu"/>
                <a:cs typeface="Calibri"/>
              </a:rPr>
              <a:t>School Health Research Network student </a:t>
            </a:r>
            <a:r>
              <a:rPr lang="en-US" sz="2200" dirty="0">
                <a:solidFill>
                  <a:srgbClr val="285087"/>
                </a:solidFill>
                <a:latin typeface="Ubuntu"/>
                <a:cs typeface="Calibri"/>
                <a:hlinkClick r:id="rId2">
                  <a:extLst>
                    <a:ext uri="{A12FA001-AC4F-418D-AE19-62706E023703}">
                      <ahyp:hlinkClr xmlns:ahyp="http://schemas.microsoft.com/office/drawing/2018/hyperlinkcolor" val="tx"/>
                    </a:ext>
                  </a:extLst>
                </a:hlinkClick>
              </a:rPr>
              <a:t>Health and Well-being Surveys</a:t>
            </a:r>
            <a:r>
              <a:rPr lang="en-US" sz="2200" dirty="0">
                <a:solidFill>
                  <a:srgbClr val="285087"/>
                </a:solidFill>
                <a:latin typeface="Ubuntu"/>
                <a:cs typeface="Calibri"/>
              </a:rPr>
              <a:t> are undertaken every two years and provide a regular snapshot of the health </a:t>
            </a:r>
            <a:r>
              <a:rPr lang="en-US" sz="2200" dirty="0" err="1">
                <a:solidFill>
                  <a:srgbClr val="285087"/>
                </a:solidFill>
                <a:latin typeface="Ubuntu"/>
                <a:cs typeface="Calibri"/>
              </a:rPr>
              <a:t>behaviours</a:t>
            </a:r>
            <a:r>
              <a:rPr lang="en-US" sz="2200" dirty="0">
                <a:solidFill>
                  <a:srgbClr val="285087"/>
                </a:solidFill>
                <a:latin typeface="Ubuntu"/>
                <a:cs typeface="Calibri"/>
              </a:rPr>
              <a:t> of children and young people in Wales.</a:t>
            </a:r>
          </a:p>
          <a:p>
            <a:r>
              <a:rPr lang="en-US" sz="2200" dirty="0">
                <a:solidFill>
                  <a:srgbClr val="285087"/>
                </a:solidFill>
                <a:latin typeface="Ubuntu"/>
                <a:cs typeface="Calibri"/>
              </a:rPr>
              <a:t>An </a:t>
            </a:r>
            <a:r>
              <a:rPr lang="en-US" sz="2200" dirty="0">
                <a:solidFill>
                  <a:srgbClr val="285087"/>
                </a:solidFill>
                <a:latin typeface="Ubuntu"/>
                <a:cs typeface="Calibri"/>
                <a:hlinkClick r:id="rId2">
                  <a:extLst>
                    <a:ext uri="{A12FA001-AC4F-418D-AE19-62706E023703}">
                      <ahyp:hlinkClr xmlns:ahyp="http://schemas.microsoft.com/office/drawing/2018/hyperlinkcolor" val="tx"/>
                    </a:ext>
                  </a:extLst>
                </a:hlinkClick>
              </a:rPr>
              <a:t>interactive data dashboard</a:t>
            </a:r>
            <a:r>
              <a:rPr lang="en-US" sz="2200" dirty="0">
                <a:solidFill>
                  <a:srgbClr val="285087"/>
                </a:solidFill>
                <a:latin typeface="Ubuntu"/>
                <a:cs typeface="Calibri"/>
              </a:rPr>
              <a:t> is available which shows patterns of experimental and regular vape, cigarette and other substance use relating to area, age, gender and family affluence at local authority, health board and All Wales level.</a:t>
            </a:r>
            <a:endParaRPr lang="en-US" sz="2200">
              <a:solidFill>
                <a:srgbClr val="285087"/>
              </a:solidFill>
              <a:latin typeface="Ubuntu"/>
              <a:ea typeface="Calibri" panose="020F0502020204030204"/>
              <a:cs typeface="Calibri" panose="020F0502020204030204"/>
            </a:endParaRPr>
          </a:p>
          <a:p>
            <a:r>
              <a:rPr lang="en-US" sz="2200" dirty="0">
                <a:solidFill>
                  <a:srgbClr val="285087"/>
                </a:solidFill>
                <a:latin typeface="Ubuntu"/>
                <a:cs typeface="Calibri"/>
              </a:rPr>
              <a:t>A </a:t>
            </a:r>
            <a:r>
              <a:rPr lang="en-US" sz="2200" dirty="0">
                <a:solidFill>
                  <a:srgbClr val="285087"/>
                </a:solidFill>
                <a:latin typeface="Ubuntu"/>
                <a:cs typeface="Calibri"/>
                <a:hlinkClick r:id="rId3">
                  <a:extLst>
                    <a:ext uri="{A12FA001-AC4F-418D-AE19-62706E023703}">
                      <ahyp:hlinkClr xmlns:ahyp="http://schemas.microsoft.com/office/drawing/2018/hyperlinkcolor" val="tx"/>
                    </a:ext>
                  </a:extLst>
                </a:hlinkClick>
              </a:rPr>
              <a:t>national report</a:t>
            </a:r>
            <a:r>
              <a:rPr lang="en-US" sz="2200" dirty="0">
                <a:solidFill>
                  <a:srgbClr val="285087"/>
                </a:solidFill>
                <a:latin typeface="Ubuntu"/>
                <a:cs typeface="Calibri"/>
              </a:rPr>
              <a:t> is also available.</a:t>
            </a:r>
            <a:endParaRPr lang="en-US" sz="2200">
              <a:solidFill>
                <a:srgbClr val="285087"/>
              </a:solidFill>
              <a:latin typeface="Ubuntu"/>
              <a:ea typeface="Calibri"/>
              <a:cs typeface="Calibri"/>
            </a:endParaRPr>
          </a:p>
          <a:p>
            <a:r>
              <a:rPr lang="en-US" sz="2200" dirty="0">
                <a:solidFill>
                  <a:srgbClr val="285087"/>
                </a:solidFill>
                <a:latin typeface="Ubuntu"/>
                <a:ea typeface="Calibri"/>
                <a:cs typeface="Calibri"/>
              </a:rPr>
              <a:t>Schools can currently access their SHRN data via a bespoke school report sent directly to participating schools. A school-level interactive dashboard is currently in development; the </a:t>
            </a:r>
            <a:r>
              <a:rPr lang="en-US" sz="2200" dirty="0">
                <a:solidFill>
                  <a:srgbClr val="285087"/>
                </a:solidFill>
                <a:latin typeface="Ubuntu"/>
                <a:ea typeface="Calibri"/>
                <a:cs typeface="Calibri"/>
                <a:hlinkClick r:id="rId4">
                  <a:extLst>
                    <a:ext uri="{A12FA001-AC4F-418D-AE19-62706E023703}">
                      <ahyp:hlinkClr xmlns:ahyp="http://schemas.microsoft.com/office/drawing/2018/hyperlinkcolor" val="tx"/>
                    </a:ext>
                  </a:extLst>
                </a:hlinkClick>
              </a:rPr>
              <a:t>prototype</a:t>
            </a:r>
            <a:r>
              <a:rPr lang="en-US" sz="2200" dirty="0">
                <a:solidFill>
                  <a:srgbClr val="285087"/>
                </a:solidFill>
                <a:latin typeface="Ubuntu"/>
                <a:ea typeface="Calibri"/>
                <a:cs typeface="Calibri"/>
              </a:rPr>
              <a:t> for this work is available. </a:t>
            </a:r>
          </a:p>
          <a:p>
            <a:r>
              <a:rPr lang="en-US" sz="2200" dirty="0">
                <a:solidFill>
                  <a:srgbClr val="285087"/>
                </a:solidFill>
                <a:latin typeface="Ubuntu"/>
                <a:ea typeface="+mn-lt"/>
                <a:cs typeface="+mn-lt"/>
              </a:rPr>
              <a:t>Action on Smoking on Health (ASH) is a charity that conducts research and provides data  on smoking and vaping. </a:t>
            </a:r>
            <a:r>
              <a:rPr lang="en-US" sz="2200" dirty="0">
                <a:solidFill>
                  <a:srgbClr val="285087"/>
                </a:solidFill>
                <a:latin typeface="Ubuntu"/>
                <a:ea typeface="+mn-lt"/>
                <a:cs typeface="+mn-lt"/>
                <a:hlinkClick r:id="rId5">
                  <a:extLst>
                    <a:ext uri="{A12FA001-AC4F-418D-AE19-62706E023703}">
                      <ahyp:hlinkClr xmlns:ahyp="http://schemas.microsoft.com/office/drawing/2018/hyperlinkcolor" val="tx"/>
                    </a:ext>
                  </a:extLst>
                </a:hlinkClick>
              </a:rPr>
              <a:t>Use of e-</a:t>
            </a:r>
            <a:r>
              <a:rPr lang="en-US" sz="2200" dirty="0" err="1">
                <a:solidFill>
                  <a:srgbClr val="285087"/>
                </a:solidFill>
                <a:latin typeface="Ubuntu"/>
                <a:ea typeface="+mn-lt"/>
                <a:cs typeface="+mn-lt"/>
                <a:hlinkClick r:id="rId5">
                  <a:extLst>
                    <a:ext uri="{A12FA001-AC4F-418D-AE19-62706E023703}">
                      <ahyp:hlinkClr xmlns:ahyp="http://schemas.microsoft.com/office/drawing/2018/hyperlinkcolor" val="tx"/>
                    </a:ext>
                  </a:extLst>
                </a:hlinkClick>
              </a:rPr>
              <a:t>cigarettesamongyoungpeopleinGreatBritain</a:t>
            </a:r>
            <a:r>
              <a:rPr lang="en-US" sz="2200" dirty="0">
                <a:solidFill>
                  <a:srgbClr val="285087"/>
                </a:solidFill>
                <a:latin typeface="Ubuntu"/>
                <a:ea typeface="+mn-lt"/>
                <a:cs typeface="+mn-lt"/>
                <a:hlinkClick r:id="rId5">
                  <a:extLst>
                    <a:ext uri="{A12FA001-AC4F-418D-AE19-62706E023703}">
                      <ahyp:hlinkClr xmlns:ahyp="http://schemas.microsoft.com/office/drawing/2018/hyperlinkcolor" val="tx"/>
                    </a:ext>
                  </a:extLst>
                </a:hlinkClick>
              </a:rPr>
              <a:t> - ASH</a:t>
            </a:r>
            <a:endParaRPr lang="en-US" sz="2200">
              <a:solidFill>
                <a:srgbClr val="285087"/>
              </a:solidFill>
              <a:latin typeface="Ubuntu"/>
              <a:ea typeface="Calibri"/>
              <a:cs typeface="Calibri"/>
              <a:hlinkClick r:id="" action="ppaction://noaction">
                <a:extLst>
                  <a:ext uri="{A12FA001-AC4F-418D-AE19-62706E023703}">
                    <ahyp:hlinkClr xmlns:ahyp="http://schemas.microsoft.com/office/drawing/2018/hyperlinkcolor" val="tx"/>
                  </a:ext>
                </a:extLst>
              </a:hlinkClick>
            </a:endParaRPr>
          </a:p>
          <a:p>
            <a:endParaRPr lang="en-US" sz="2600">
              <a:ea typeface="Calibri"/>
              <a:cs typeface="Calibri"/>
            </a:endParaRPr>
          </a:p>
          <a:p>
            <a:endParaRPr lang="en-US" sz="2600">
              <a:ea typeface="Calibri"/>
              <a:cs typeface="Calibri"/>
            </a:endParaRPr>
          </a:p>
        </p:txBody>
      </p:sp>
      <p:sp>
        <p:nvSpPr>
          <p:cNvPr id="2" name="Title 1">
            <a:extLst>
              <a:ext uri="{FF2B5EF4-FFF2-40B4-BE49-F238E27FC236}">
                <a16:creationId xmlns:a16="http://schemas.microsoft.com/office/drawing/2014/main" id="{BB5E903C-D260-548B-DDBC-A4DE53121458}"/>
              </a:ext>
            </a:extLst>
          </p:cNvPr>
          <p:cNvSpPr>
            <a:spLocks noGrp="1"/>
          </p:cNvSpPr>
          <p:nvPr>
            <p:ph type="title" idx="4294967295"/>
          </p:nvPr>
        </p:nvSpPr>
        <p:spPr>
          <a:xfrm>
            <a:off x="221064" y="1094590"/>
            <a:ext cx="4417888" cy="703387"/>
          </a:xfrm>
        </p:spPr>
        <p:txBody>
          <a:bodyPr>
            <a:normAutofit/>
          </a:bodyPr>
          <a:lstStyle/>
          <a:p>
            <a:r>
              <a:rPr lang="en-US" sz="3400" b="1">
                <a:solidFill>
                  <a:srgbClr val="285087"/>
                </a:solidFill>
                <a:latin typeface="Ubuntu"/>
                <a:cs typeface="Calibri Light"/>
              </a:rPr>
              <a:t>Key sources of data</a:t>
            </a:r>
            <a:endParaRPr lang="en-US" sz="3400" b="1">
              <a:solidFill>
                <a:srgbClr val="285087"/>
              </a:solidFill>
              <a:latin typeface="Ubuntu"/>
            </a:endParaRPr>
          </a:p>
        </p:txBody>
      </p:sp>
    </p:spTree>
    <p:extLst>
      <p:ext uri="{BB962C8B-B14F-4D97-AF65-F5344CB8AC3E}">
        <p14:creationId xmlns:p14="http://schemas.microsoft.com/office/powerpoint/2010/main" val="1401370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F0DB30-488D-8CCB-0B7A-C8E580A8F6A4}"/>
              </a:ext>
            </a:extLst>
          </p:cNvPr>
          <p:cNvSpPr txBox="1">
            <a:spLocks/>
          </p:cNvSpPr>
          <p:nvPr/>
        </p:nvSpPr>
        <p:spPr>
          <a:xfrm>
            <a:off x="299234" y="1021375"/>
            <a:ext cx="9588920" cy="83824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rgbClr val="285087"/>
                </a:solidFill>
                <a:latin typeface="Ubuntu"/>
                <a:cs typeface="Calibri"/>
              </a:rPr>
              <a:t>How many children and </a:t>
            </a:r>
          </a:p>
          <a:p>
            <a:r>
              <a:rPr lang="en-US" sz="3400" b="1">
                <a:solidFill>
                  <a:srgbClr val="285087"/>
                </a:solidFill>
                <a:latin typeface="Ubuntu"/>
                <a:cs typeface="Calibri"/>
              </a:rPr>
              <a:t>young people use vapes?</a:t>
            </a:r>
            <a:endParaRPr lang="en-US" sz="3400" b="1">
              <a:solidFill>
                <a:srgbClr val="285087"/>
              </a:solidFill>
              <a:latin typeface="Ubuntu"/>
              <a:cs typeface="Calibri Light" panose="020F0302020204030204"/>
            </a:endParaRPr>
          </a:p>
        </p:txBody>
      </p:sp>
      <p:sp>
        <p:nvSpPr>
          <p:cNvPr id="10" name="Content Placeholder 2">
            <a:extLst>
              <a:ext uri="{FF2B5EF4-FFF2-40B4-BE49-F238E27FC236}">
                <a16:creationId xmlns:a16="http://schemas.microsoft.com/office/drawing/2014/main" id="{EDECF05B-AF83-D225-8921-676D16B01C77}"/>
              </a:ext>
            </a:extLst>
          </p:cNvPr>
          <p:cNvSpPr>
            <a:spLocks noGrp="1"/>
          </p:cNvSpPr>
          <p:nvPr/>
        </p:nvSpPr>
        <p:spPr>
          <a:xfrm>
            <a:off x="299234" y="1998912"/>
            <a:ext cx="11593531" cy="434024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solidFill>
                  <a:schemeClr val="accent1"/>
                </a:solidFill>
                <a:latin typeface="Ubuntu"/>
                <a:ea typeface="+mn-lt"/>
                <a:cs typeface="+mn-lt"/>
              </a:rPr>
              <a:t>Studies including the </a:t>
            </a:r>
            <a:r>
              <a:rPr lang="en-US" sz="2200" dirty="0">
                <a:solidFill>
                  <a:schemeClr val="accent1"/>
                </a:solidFill>
                <a:latin typeface="Ubuntu"/>
                <a:ea typeface="+mn-lt"/>
                <a:cs typeface="+mn-lt"/>
                <a:hlinkClick r:id="rId3">
                  <a:extLst>
                    <a:ext uri="{A12FA001-AC4F-418D-AE19-62706E023703}">
                      <ahyp:hlinkClr xmlns:ahyp="http://schemas.microsoft.com/office/drawing/2018/hyperlinkcolor" val="tx"/>
                    </a:ext>
                  </a:extLst>
                </a:hlinkClick>
              </a:rPr>
              <a:t>School Health Research Network</a:t>
            </a:r>
            <a:r>
              <a:rPr lang="en-US" sz="2200">
                <a:solidFill>
                  <a:schemeClr val="accent1"/>
                </a:solidFill>
                <a:latin typeface="Ubuntu"/>
                <a:ea typeface="+mn-lt"/>
                <a:cs typeface="+mn-lt"/>
              </a:rPr>
              <a:t> (SHRN) Student Health and Well-being Survey in Wales have shown that the use of vaping devices among children and young people in the UK has been on the rise in recent years.</a:t>
            </a:r>
          </a:p>
          <a:p>
            <a:r>
              <a:rPr lang="en-US" sz="2200" dirty="0">
                <a:solidFill>
                  <a:srgbClr val="285087"/>
                </a:solidFill>
                <a:latin typeface="Ubuntu"/>
                <a:ea typeface="+mn-lt"/>
                <a:cs typeface="+mn-lt"/>
              </a:rPr>
              <a:t>The vast majority of children and young people in Wales do not vape. The 2023 SHRN survey report found:</a:t>
            </a:r>
            <a:endParaRPr lang="en-US" dirty="0"/>
          </a:p>
          <a:p>
            <a:pPr lvl="1">
              <a:buFont typeface="Courier New" panose="020B0604020202020204" pitchFamily="34" charset="0"/>
              <a:buChar char="o"/>
            </a:pPr>
            <a:r>
              <a:rPr lang="en-US" sz="2200">
                <a:solidFill>
                  <a:srgbClr val="285087"/>
                </a:solidFill>
                <a:latin typeface="Ubuntu"/>
                <a:ea typeface="+mn-lt"/>
                <a:cs typeface="+mn-lt"/>
              </a:rPr>
              <a:t>95% of young people reported they did not currently use vapes* </a:t>
            </a:r>
            <a:endParaRPr lang="en-US" sz="2200">
              <a:solidFill>
                <a:srgbClr val="285087"/>
              </a:solidFill>
              <a:latin typeface="Ubuntu"/>
              <a:cs typeface="Calibri"/>
            </a:endParaRPr>
          </a:p>
          <a:p>
            <a:pPr lvl="1">
              <a:buFont typeface="Courier New" panose="020B0604020202020204" pitchFamily="34" charset="0"/>
              <a:buChar char="o"/>
            </a:pPr>
            <a:r>
              <a:rPr lang="en-US" sz="2200">
                <a:solidFill>
                  <a:srgbClr val="285087"/>
                </a:solidFill>
                <a:latin typeface="Ubuntu"/>
                <a:ea typeface="+mn-lt"/>
                <a:cs typeface="+mn-lt"/>
              </a:rPr>
              <a:t>80% of young people reported they had never tried a vape</a:t>
            </a:r>
          </a:p>
          <a:p>
            <a:pPr lvl="1">
              <a:buFont typeface="Courier New" panose="020B0604020202020204" pitchFamily="34" charset="0"/>
              <a:buChar char="o"/>
            </a:pPr>
            <a:r>
              <a:rPr lang="en-US" sz="2200">
                <a:solidFill>
                  <a:srgbClr val="285087"/>
                </a:solidFill>
                <a:latin typeface="Ubuntu"/>
                <a:ea typeface="+mn-lt"/>
                <a:cs typeface="+mn-lt"/>
              </a:rPr>
              <a:t>97% of young people reported they do not smoke tobacco* </a:t>
            </a:r>
          </a:p>
          <a:p>
            <a:pPr marL="0" indent="0" algn="r">
              <a:buNone/>
            </a:pPr>
            <a:r>
              <a:rPr lang="en-US" sz="1600">
                <a:solidFill>
                  <a:srgbClr val="285087"/>
                </a:solidFill>
                <a:latin typeface="Ubuntu"/>
                <a:cs typeface="Calibri"/>
              </a:rPr>
              <a:t>*answered I do not use or use less than once a week</a:t>
            </a:r>
            <a:r>
              <a:rPr lang="en-US" sz="1600">
                <a:solidFill>
                  <a:srgbClr val="285087"/>
                </a:solidFill>
                <a:cs typeface="Calibri"/>
              </a:rPr>
              <a:t>. </a:t>
            </a:r>
            <a:endParaRPr lang="en-US" sz="1600">
              <a:solidFill>
                <a:srgbClr val="285087"/>
              </a:solidFill>
              <a:ea typeface="Calibri" panose="020F0502020204030204"/>
              <a:cs typeface="Calibri" panose="020F0502020204030204"/>
            </a:endParaRPr>
          </a:p>
          <a:p>
            <a:pPr marL="0" indent="0">
              <a:buNone/>
            </a:pPr>
            <a:endParaRPr lang="en-US">
              <a:cs typeface="Calibri"/>
            </a:endParaRPr>
          </a:p>
        </p:txBody>
      </p:sp>
    </p:spTree>
    <p:extLst>
      <p:ext uri="{BB962C8B-B14F-4D97-AF65-F5344CB8AC3E}">
        <p14:creationId xmlns:p14="http://schemas.microsoft.com/office/powerpoint/2010/main" val="1897149305"/>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F0DB30-488D-8CCB-0B7A-C8E580A8F6A4}"/>
              </a:ext>
            </a:extLst>
          </p:cNvPr>
          <p:cNvSpPr txBox="1">
            <a:spLocks/>
          </p:cNvSpPr>
          <p:nvPr/>
        </p:nvSpPr>
        <p:spPr>
          <a:xfrm>
            <a:off x="299234" y="1052197"/>
            <a:ext cx="9588920" cy="83824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a:solidFill>
                  <a:srgbClr val="285087"/>
                </a:solidFill>
                <a:latin typeface="Ubuntu"/>
                <a:cs typeface="Calibri"/>
              </a:rPr>
              <a:t>How many children and </a:t>
            </a:r>
          </a:p>
          <a:p>
            <a:r>
              <a:rPr lang="en-US" sz="3400" b="1">
                <a:solidFill>
                  <a:srgbClr val="285087"/>
                </a:solidFill>
                <a:latin typeface="Ubuntu"/>
                <a:cs typeface="Calibri"/>
              </a:rPr>
              <a:t>young people use vapes?</a:t>
            </a:r>
            <a:endParaRPr lang="en-US" sz="3400" b="1">
              <a:solidFill>
                <a:srgbClr val="285087"/>
              </a:solidFill>
              <a:latin typeface="Ubuntu"/>
              <a:cs typeface="Calibri Light" panose="020F0302020204030204"/>
            </a:endParaRPr>
          </a:p>
        </p:txBody>
      </p:sp>
      <p:sp>
        <p:nvSpPr>
          <p:cNvPr id="2" name="Content Placeholder 2">
            <a:extLst>
              <a:ext uri="{FF2B5EF4-FFF2-40B4-BE49-F238E27FC236}">
                <a16:creationId xmlns:a16="http://schemas.microsoft.com/office/drawing/2014/main" id="{CBFBA7B7-CAE0-398C-1658-6BEA0506EDA9}"/>
              </a:ext>
            </a:extLst>
          </p:cNvPr>
          <p:cNvSpPr>
            <a:spLocks noGrp="1"/>
          </p:cNvSpPr>
          <p:nvPr/>
        </p:nvSpPr>
        <p:spPr>
          <a:xfrm>
            <a:off x="303162" y="2149140"/>
            <a:ext cx="11485224" cy="47046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rgbClr val="285087"/>
                </a:solidFill>
                <a:latin typeface="Ubuntu"/>
                <a:ea typeface="+mn-lt"/>
                <a:cs typeface="+mn-lt"/>
              </a:rPr>
              <a:t>• 1 in 5 secondary aged learners (20%) from Year 7 to 11 had ever tried vapes. </a:t>
            </a:r>
          </a:p>
          <a:p>
            <a:pPr marL="0" indent="0">
              <a:buNone/>
            </a:pPr>
            <a:r>
              <a:rPr lang="en-US" sz="2200" dirty="0">
                <a:solidFill>
                  <a:srgbClr val="285087"/>
                </a:solidFill>
                <a:latin typeface="Ubuntu"/>
                <a:ea typeface="+mn-lt"/>
                <a:cs typeface="+mn-lt"/>
              </a:rPr>
              <a:t>• 7% of secondary aged learners reported use of vapes regularly (defined as at least weekly). </a:t>
            </a:r>
          </a:p>
          <a:p>
            <a:pPr marL="0" indent="0">
              <a:buNone/>
            </a:pPr>
            <a:r>
              <a:rPr lang="en-US" sz="2200" dirty="0">
                <a:solidFill>
                  <a:srgbClr val="285087"/>
                </a:solidFill>
                <a:latin typeface="Ubuntu"/>
                <a:ea typeface="+mn-lt"/>
                <a:cs typeface="+mn-lt"/>
              </a:rPr>
              <a:t>• Year 11 learners were more likely to use a vaping device at least weekly (16%) compared with Year 7 learners (1%).  </a:t>
            </a:r>
          </a:p>
          <a:p>
            <a:pPr marL="0" indent="0">
              <a:buNone/>
            </a:pPr>
            <a:r>
              <a:rPr lang="en-US" sz="2200" dirty="0">
                <a:solidFill>
                  <a:srgbClr val="285087"/>
                </a:solidFill>
                <a:latin typeface="Ubuntu"/>
                <a:ea typeface="+mn-lt"/>
                <a:cs typeface="+mn-lt"/>
              </a:rPr>
              <a:t>• Secondary aged learners from less affluent families were the most likely to have tried vapes and to use them regularly. </a:t>
            </a:r>
          </a:p>
          <a:p>
            <a:pPr marL="0" indent="0">
              <a:buNone/>
            </a:pPr>
            <a:r>
              <a:rPr lang="en-US" sz="2200" dirty="0">
                <a:solidFill>
                  <a:srgbClr val="285087"/>
                </a:solidFill>
                <a:latin typeface="Ubuntu"/>
                <a:ea typeface="+mn-lt"/>
                <a:cs typeface="+mn-lt"/>
              </a:rPr>
              <a:t>• A higher proportion of year 7 to 11 girls (8.6%) reported vaping at least weekly compared with boys (5%). Amongst young people who identified as neither a boy nor a girl, 15% reported vaping at least weekly. </a:t>
            </a:r>
          </a:p>
          <a:p>
            <a:pPr marL="0" indent="0">
              <a:buNone/>
            </a:pPr>
            <a:r>
              <a:rPr lang="en-US" sz="1400" dirty="0">
                <a:solidFill>
                  <a:srgbClr val="285087"/>
                </a:solidFill>
                <a:latin typeface="Ubuntu"/>
                <a:ea typeface="+mn-lt"/>
                <a:cs typeface="+mn-lt"/>
              </a:rPr>
              <a:t>Data from: </a:t>
            </a:r>
            <a:r>
              <a:rPr lang="en-US" sz="1400" dirty="0">
                <a:solidFill>
                  <a:srgbClr val="285087"/>
                </a:solidFill>
                <a:latin typeface="Ubuntu"/>
                <a:ea typeface="+mn-lt"/>
                <a:cs typeface="+mn-lt"/>
                <a:hlinkClick r:id="rId3">
                  <a:extLst>
                    <a:ext uri="{A12FA001-AC4F-418D-AE19-62706E023703}">
                      <ahyp:hlinkClr xmlns:ahyp="http://schemas.microsoft.com/office/drawing/2018/hyperlinkcolor" val="tx"/>
                    </a:ext>
                  </a:extLst>
                </a:hlinkClick>
              </a:rPr>
              <a:t>Information and Guidance on Vaping for Schools in Wales</a:t>
            </a:r>
            <a:br>
              <a:rPr lang="en-US" sz="2200" dirty="0">
                <a:latin typeface="Ubuntu"/>
                <a:ea typeface="+mn-lt"/>
                <a:cs typeface="+mn-lt"/>
              </a:rPr>
            </a:br>
            <a:endParaRPr lang="en-US" sz="2200">
              <a:solidFill>
                <a:srgbClr val="285087"/>
              </a:solidFill>
              <a:latin typeface="Ubuntu"/>
              <a:ea typeface="Calibri"/>
              <a:cs typeface="Calibri"/>
            </a:endParaRPr>
          </a:p>
          <a:p>
            <a:pPr marL="0" indent="0">
              <a:buNone/>
            </a:pPr>
            <a:endParaRPr lang="en-US" sz="2200">
              <a:solidFill>
                <a:srgbClr val="285087"/>
              </a:solidFill>
              <a:latin typeface="Ubuntu"/>
              <a:ea typeface="Calibri"/>
              <a:cs typeface="Calibri"/>
            </a:endParaRPr>
          </a:p>
          <a:p>
            <a:pPr marL="0" indent="0">
              <a:buNone/>
            </a:pPr>
            <a:endParaRPr lang="en-US">
              <a:ea typeface="Calibri" panose="020F0502020204030204"/>
              <a:cs typeface="Calibri"/>
            </a:endParaRPr>
          </a:p>
        </p:txBody>
      </p:sp>
    </p:spTree>
    <p:extLst>
      <p:ext uri="{BB962C8B-B14F-4D97-AF65-F5344CB8AC3E}">
        <p14:creationId xmlns:p14="http://schemas.microsoft.com/office/powerpoint/2010/main" val="676266399"/>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F0DB30-488D-8CCB-0B7A-C8E580A8F6A4}"/>
              </a:ext>
            </a:extLst>
          </p:cNvPr>
          <p:cNvSpPr txBox="1">
            <a:spLocks/>
          </p:cNvSpPr>
          <p:nvPr/>
        </p:nvSpPr>
        <p:spPr>
          <a:xfrm>
            <a:off x="422523" y="990577"/>
            <a:ext cx="9588920" cy="8382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a:solidFill>
                  <a:srgbClr val="285087"/>
                </a:solidFill>
                <a:latin typeface="Ubuntu"/>
                <a:cs typeface="Calibri"/>
              </a:rPr>
              <a:t>Learners regularly using vapes</a:t>
            </a:r>
            <a:endParaRPr lang="en-US" sz="3100" b="1">
              <a:solidFill>
                <a:srgbClr val="285087"/>
              </a:solidFill>
              <a:latin typeface="Ubuntu"/>
              <a:cs typeface="Calibri Light" panose="020F0302020204030204"/>
            </a:endParaRPr>
          </a:p>
        </p:txBody>
      </p:sp>
      <p:sp>
        <p:nvSpPr>
          <p:cNvPr id="4" name="Content Placeholder 2">
            <a:extLst>
              <a:ext uri="{FF2B5EF4-FFF2-40B4-BE49-F238E27FC236}">
                <a16:creationId xmlns:a16="http://schemas.microsoft.com/office/drawing/2014/main" id="{E3290C0D-9F64-F6B1-8F5A-F5BE35DE0DB3}"/>
              </a:ext>
            </a:extLst>
          </p:cNvPr>
          <p:cNvSpPr>
            <a:spLocks noGrp="1"/>
          </p:cNvSpPr>
          <p:nvPr/>
        </p:nvSpPr>
        <p:spPr>
          <a:xfrm>
            <a:off x="468708" y="1785394"/>
            <a:ext cx="10850399"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002060"/>
                </a:solidFill>
                <a:latin typeface="Ubuntu"/>
                <a:ea typeface="Calibri"/>
                <a:cs typeface="Calibri"/>
              </a:rPr>
              <a:t>•</a:t>
            </a:r>
            <a:r>
              <a:rPr lang="en-GB" sz="2400">
                <a:solidFill>
                  <a:srgbClr val="002060"/>
                </a:solidFill>
                <a:latin typeface="Ubuntu"/>
                <a:ea typeface="Calibri"/>
                <a:cs typeface="Calibri"/>
              </a:rPr>
              <a:t>7–8% of secondary-aged learners (year 7 to 11) report using vapes regularly (at least weekly</a:t>
            </a:r>
            <a:r>
              <a:rPr lang="en-US" sz="2400">
                <a:solidFill>
                  <a:srgbClr val="285087"/>
                </a:solidFill>
                <a:latin typeface="Ubuntu"/>
                <a:ea typeface="Calibri"/>
                <a:cs typeface="Calibri"/>
              </a:rPr>
              <a:t>) </a:t>
            </a:r>
          </a:p>
          <a:p>
            <a:pPr marL="0" indent="0">
              <a:buNone/>
            </a:pPr>
            <a:endParaRPr lang="en-US">
              <a:highlight>
                <a:srgbClr val="FFFF00"/>
              </a:highlight>
              <a:ea typeface="Calibri"/>
              <a:cs typeface="Calibri"/>
            </a:endParaRPr>
          </a:p>
          <a:p>
            <a:pPr marL="0" indent="0">
              <a:buNone/>
            </a:pPr>
            <a:endParaRPr lang="en-US">
              <a:highlight>
                <a:srgbClr val="FFFF00"/>
              </a:highlight>
              <a:ea typeface="Calibri"/>
              <a:cs typeface="Calibri"/>
            </a:endParaRPr>
          </a:p>
          <a:p>
            <a:pPr marL="0" indent="0">
              <a:buNone/>
            </a:pPr>
            <a:endParaRPr lang="en-US">
              <a:highlight>
                <a:srgbClr val="FFFF00"/>
              </a:highlight>
              <a:ea typeface="Calibri"/>
              <a:cs typeface="Calibri"/>
            </a:endParaRPr>
          </a:p>
          <a:p>
            <a:pPr marL="0" indent="0">
              <a:buNone/>
            </a:pPr>
            <a:endParaRPr lang="en-US">
              <a:highlight>
                <a:srgbClr val="FFFF00"/>
              </a:highlight>
              <a:ea typeface="Calibri"/>
              <a:cs typeface="Calibri"/>
            </a:endParaRPr>
          </a:p>
          <a:p>
            <a:pPr marL="0" indent="0">
              <a:buNone/>
            </a:pPr>
            <a:endParaRPr lang="en-US">
              <a:highlight>
                <a:srgbClr val="FFFF00"/>
              </a:highlight>
              <a:ea typeface="Calibri"/>
              <a:cs typeface="Calibri"/>
            </a:endParaRPr>
          </a:p>
          <a:p>
            <a:pPr marL="0" indent="0">
              <a:buNone/>
            </a:pPr>
            <a:endParaRPr lang="en-US">
              <a:highlight>
                <a:srgbClr val="FFFF00"/>
              </a:highlight>
              <a:ea typeface="Calibri"/>
              <a:cs typeface="Calibri"/>
            </a:endParaRPr>
          </a:p>
          <a:p>
            <a:pPr marL="0" indent="0">
              <a:buNone/>
            </a:pPr>
            <a:endParaRPr lang="en-US" sz="2400">
              <a:highlight>
                <a:srgbClr val="FFFF00"/>
              </a:highlight>
              <a:ea typeface="Calibri"/>
              <a:cs typeface="Calibri"/>
            </a:endParaRPr>
          </a:p>
          <a:p>
            <a:r>
              <a:rPr lang="en-US" sz="2400" b="1" dirty="0">
                <a:solidFill>
                  <a:srgbClr val="285087"/>
                </a:solidFill>
                <a:latin typeface="Ubuntu"/>
                <a:ea typeface="Calibri"/>
                <a:cs typeface="Calibri"/>
              </a:rPr>
              <a:t>The vast majority of children and young people in Wales do not vape</a:t>
            </a:r>
            <a:endParaRPr lang="en-US" b="1" dirty="0">
              <a:solidFill>
                <a:srgbClr val="285087"/>
              </a:solidFill>
              <a:highlight>
                <a:srgbClr val="FFFF00"/>
              </a:highlight>
              <a:latin typeface="Ubuntu"/>
              <a:ea typeface="Calibri"/>
              <a:cs typeface="Calibri"/>
            </a:endParaRPr>
          </a:p>
        </p:txBody>
      </p:sp>
      <p:grpSp>
        <p:nvGrpSpPr>
          <p:cNvPr id="5" name="Group 4">
            <a:extLst>
              <a:ext uri="{FF2B5EF4-FFF2-40B4-BE49-F238E27FC236}">
                <a16:creationId xmlns:a16="http://schemas.microsoft.com/office/drawing/2014/main" id="{E7111362-5F3D-C1FD-479E-F3CD5AC6DA65}"/>
              </a:ext>
            </a:extLst>
          </p:cNvPr>
          <p:cNvGrpSpPr/>
          <p:nvPr/>
        </p:nvGrpSpPr>
        <p:grpSpPr>
          <a:xfrm>
            <a:off x="4736466" y="2463468"/>
            <a:ext cx="2776682" cy="1328102"/>
            <a:chOff x="4814454" y="2733798"/>
            <a:chExt cx="2776682" cy="1328102"/>
          </a:xfrm>
        </p:grpSpPr>
        <p:sp>
          <p:nvSpPr>
            <p:cNvPr id="8" name="TextBox 3">
              <a:extLst>
                <a:ext uri="{FF2B5EF4-FFF2-40B4-BE49-F238E27FC236}">
                  <a16:creationId xmlns:a16="http://schemas.microsoft.com/office/drawing/2014/main" id="{71DBF2F6-7239-C51F-89D6-5B5DDDB66D1C}"/>
                </a:ext>
              </a:extLst>
            </p:cNvPr>
            <p:cNvSpPr txBox="1"/>
            <p:nvPr/>
          </p:nvSpPr>
          <p:spPr>
            <a:xfrm>
              <a:off x="5202875" y="2733798"/>
              <a:ext cx="2007259"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rgbClr val="41C0AF"/>
                  </a:solidFill>
                  <a:latin typeface="ubuntu bold"/>
                  <a:ea typeface="Calibri"/>
                  <a:cs typeface="Calibri"/>
                </a:rPr>
                <a:t>1</a:t>
              </a:r>
              <a:r>
                <a:rPr lang="en-US" b="1">
                  <a:solidFill>
                    <a:srgbClr val="41C0AF"/>
                  </a:solidFill>
                  <a:latin typeface="ubuntu bold"/>
                  <a:ea typeface="Calibri"/>
                  <a:cs typeface="Calibri"/>
                </a:rPr>
                <a:t> </a:t>
              </a:r>
              <a:r>
                <a:rPr lang="en-US" sz="4000">
                  <a:solidFill>
                    <a:srgbClr val="41C0AF"/>
                  </a:solidFill>
                  <a:latin typeface="ubuntu bold"/>
                  <a:ea typeface="Calibri"/>
                  <a:cs typeface="Calibri"/>
                </a:rPr>
                <a:t>in</a:t>
              </a:r>
              <a:r>
                <a:rPr lang="en-US" b="1">
                  <a:solidFill>
                    <a:srgbClr val="41C0AF"/>
                  </a:solidFill>
                  <a:latin typeface="ubuntu bold"/>
                  <a:ea typeface="Calibri"/>
                  <a:cs typeface="Calibri"/>
                </a:rPr>
                <a:t> </a:t>
              </a:r>
              <a:r>
                <a:rPr lang="en-US" sz="5400" b="1">
                  <a:solidFill>
                    <a:srgbClr val="41C0AF"/>
                  </a:solidFill>
                  <a:latin typeface="ubuntu bold"/>
                  <a:ea typeface="Calibri"/>
                  <a:cs typeface="Calibri"/>
                </a:rPr>
                <a:t>14</a:t>
              </a:r>
              <a:endParaRPr lang="en-US" sz="5400" b="1">
                <a:solidFill>
                  <a:srgbClr val="41C0AF"/>
                </a:solidFill>
                <a:latin typeface="ubuntu bold"/>
              </a:endParaRPr>
            </a:p>
          </p:txBody>
        </p:sp>
        <p:sp>
          <p:nvSpPr>
            <p:cNvPr id="9" name="TextBox 5">
              <a:extLst>
                <a:ext uri="{FF2B5EF4-FFF2-40B4-BE49-F238E27FC236}">
                  <a16:creationId xmlns:a16="http://schemas.microsoft.com/office/drawing/2014/main" id="{FB5E0D27-45BA-52C1-5550-A7923F0F47F7}"/>
                </a:ext>
              </a:extLst>
            </p:cNvPr>
            <p:cNvSpPr txBox="1"/>
            <p:nvPr/>
          </p:nvSpPr>
          <p:spPr>
            <a:xfrm>
              <a:off x="4814454" y="3538680"/>
              <a:ext cx="277668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Ubuntu"/>
                  <a:ea typeface="Calibri"/>
                  <a:cs typeface="Calibri"/>
                </a:rPr>
                <a:t>Secondary aged learners </a:t>
              </a:r>
            </a:p>
            <a:p>
              <a:pPr algn="ctr"/>
              <a:r>
                <a:rPr lang="en-US" sz="1400">
                  <a:latin typeface="Ubuntu"/>
                  <a:ea typeface="Calibri"/>
                  <a:cs typeface="Calibri"/>
                </a:rPr>
                <a:t>reported </a:t>
              </a:r>
              <a:r>
                <a:rPr lang="en-US" sz="1400" b="1">
                  <a:latin typeface="Ubuntu"/>
                  <a:ea typeface="Calibri"/>
                  <a:cs typeface="Calibri"/>
                </a:rPr>
                <a:t>using vapes regularly</a:t>
              </a:r>
            </a:p>
          </p:txBody>
        </p:sp>
      </p:grpSp>
      <p:sp>
        <p:nvSpPr>
          <p:cNvPr id="6" name="TextBox 6">
            <a:extLst>
              <a:ext uri="{FF2B5EF4-FFF2-40B4-BE49-F238E27FC236}">
                <a16:creationId xmlns:a16="http://schemas.microsoft.com/office/drawing/2014/main" id="{2BB5687E-108C-F08E-AB23-10E9738BFCCD}"/>
              </a:ext>
            </a:extLst>
          </p:cNvPr>
          <p:cNvSpPr txBox="1"/>
          <p:nvPr/>
        </p:nvSpPr>
        <p:spPr>
          <a:xfrm>
            <a:off x="5893908" y="6136732"/>
            <a:ext cx="5952195"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rgbClr val="285087"/>
                </a:solidFill>
                <a:latin typeface="Ubuntu"/>
                <a:ea typeface="Calibri"/>
                <a:cs typeface="Calibri"/>
              </a:rPr>
              <a:t>Based on findings from the 2023 School Health Research Network Health and Well-being Survey, Public Health Wales.</a:t>
            </a:r>
            <a:endParaRPr lang="en-US">
              <a:solidFill>
                <a:srgbClr val="285087"/>
              </a:solidFill>
              <a:cs typeface="Calibri"/>
            </a:endParaRPr>
          </a:p>
        </p:txBody>
      </p:sp>
      <p:pic>
        <p:nvPicPr>
          <p:cNvPr id="2" name="Picture 1"/>
          <p:cNvPicPr>
            <a:picLocks noChangeAspect="1"/>
          </p:cNvPicPr>
          <p:nvPr/>
        </p:nvPicPr>
        <p:blipFill>
          <a:blip r:embed="rId4"/>
          <a:stretch>
            <a:fillRect/>
          </a:stretch>
        </p:blipFill>
        <p:spPr>
          <a:xfrm>
            <a:off x="4535689" y="3813260"/>
            <a:ext cx="2977459" cy="1566383"/>
          </a:xfrm>
          <a:prstGeom prst="rect">
            <a:avLst/>
          </a:prstGeom>
        </p:spPr>
      </p:pic>
      <p:pic>
        <p:nvPicPr>
          <p:cNvPr id="10" name="Picture 9">
            <a:extLst>
              <a:ext uri="{FF2B5EF4-FFF2-40B4-BE49-F238E27FC236}">
                <a16:creationId xmlns:a16="http://schemas.microsoft.com/office/drawing/2014/main" id="{CF4E2D8D-D0CD-36C9-7665-D25A01E6FE3B}"/>
              </a:ext>
            </a:extLst>
          </p:cNvPr>
          <p:cNvPicPr>
            <a:picLocks noChangeAspect="1"/>
          </p:cNvPicPr>
          <p:nvPr/>
        </p:nvPicPr>
        <p:blipFill>
          <a:blip r:embed="rId5"/>
          <a:stretch>
            <a:fillRect/>
          </a:stretch>
        </p:blipFill>
        <p:spPr>
          <a:xfrm>
            <a:off x="4603088" y="3791570"/>
            <a:ext cx="400106" cy="724001"/>
          </a:xfrm>
          <a:prstGeom prst="rect">
            <a:avLst/>
          </a:prstGeom>
        </p:spPr>
      </p:pic>
    </p:spTree>
    <p:extLst>
      <p:ext uri="{BB962C8B-B14F-4D97-AF65-F5344CB8AC3E}">
        <p14:creationId xmlns:p14="http://schemas.microsoft.com/office/powerpoint/2010/main" val="3040829618"/>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F0DB30-488D-8CCB-0B7A-C8E580A8F6A4}"/>
              </a:ext>
            </a:extLst>
          </p:cNvPr>
          <p:cNvSpPr txBox="1">
            <a:spLocks/>
          </p:cNvSpPr>
          <p:nvPr/>
        </p:nvSpPr>
        <p:spPr>
          <a:xfrm>
            <a:off x="422523" y="990577"/>
            <a:ext cx="9588920" cy="83824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a:solidFill>
                  <a:srgbClr val="285087"/>
                </a:solidFill>
                <a:latin typeface="Ubuntu"/>
                <a:cs typeface="Calibri"/>
              </a:rPr>
              <a:t>Vape use compared to</a:t>
            </a:r>
          </a:p>
          <a:p>
            <a:r>
              <a:rPr lang="en-US" sz="3100" b="1">
                <a:solidFill>
                  <a:srgbClr val="285087"/>
                </a:solidFill>
                <a:latin typeface="Ubuntu"/>
                <a:cs typeface="Calibri"/>
              </a:rPr>
              <a:t>other substances</a:t>
            </a:r>
            <a:endParaRPr lang="en-US" sz="3100" b="1">
              <a:solidFill>
                <a:srgbClr val="285087"/>
              </a:solidFill>
              <a:latin typeface="Ubuntu"/>
              <a:cs typeface="Calibri Light" panose="020F0302020204030204"/>
            </a:endParaRPr>
          </a:p>
        </p:txBody>
      </p:sp>
      <p:sp>
        <p:nvSpPr>
          <p:cNvPr id="5" name="TextBox 4">
            <a:extLst>
              <a:ext uri="{FF2B5EF4-FFF2-40B4-BE49-F238E27FC236}">
                <a16:creationId xmlns:a16="http://schemas.microsoft.com/office/drawing/2014/main" id="{898EE2F5-7EBD-6426-8270-C58DB9A3B073}"/>
              </a:ext>
            </a:extLst>
          </p:cNvPr>
          <p:cNvSpPr txBox="1"/>
          <p:nvPr/>
        </p:nvSpPr>
        <p:spPr>
          <a:xfrm>
            <a:off x="422522" y="2100263"/>
            <a:ext cx="5673477" cy="2462213"/>
          </a:xfrm>
          <a:prstGeom prst="rect">
            <a:avLst/>
          </a:prstGeom>
          <a:noFill/>
        </p:spPr>
        <p:txBody>
          <a:bodyPr wrap="square" lIns="91440" tIns="45720" rIns="91440" bIns="45720" anchor="t">
            <a:spAutoFit/>
          </a:bodyPr>
          <a:lstStyle/>
          <a:p>
            <a:pPr algn="l" rtl="0" fontAlgn="base"/>
            <a:r>
              <a:rPr lang="en-US" sz="2200" b="0" i="0" u="none" strike="noStrike" dirty="0">
                <a:solidFill>
                  <a:srgbClr val="285087"/>
                </a:solidFill>
                <a:effectLst/>
                <a:latin typeface="Ubuntu"/>
              </a:rPr>
              <a:t>Use of vapes, tobacco, alcohol and cannabis amongst learners in secondary years 7-11 in Wales in 2023 </a:t>
            </a:r>
            <a:endParaRPr lang="en-US" sz="2200" b="0" i="0" dirty="0">
              <a:solidFill>
                <a:srgbClr val="285087"/>
              </a:solidFill>
              <a:effectLst/>
              <a:latin typeface="Ubuntu"/>
              <a:cs typeface="Segoe UI"/>
            </a:endParaRPr>
          </a:p>
          <a:p>
            <a:pPr algn="l" rtl="0" fontAlgn="base"/>
            <a:r>
              <a:rPr lang="en-US" sz="2200" b="0" i="0">
                <a:solidFill>
                  <a:srgbClr val="285087"/>
                </a:solidFill>
                <a:effectLst/>
                <a:latin typeface="Ubuntu"/>
              </a:rPr>
              <a:t>​</a:t>
            </a:r>
            <a:endParaRPr lang="en-US" sz="2200" b="0" i="0">
              <a:solidFill>
                <a:srgbClr val="285087"/>
              </a:solidFill>
              <a:effectLst/>
              <a:latin typeface="Ubuntu"/>
              <a:cs typeface="Segoe UI"/>
            </a:endParaRPr>
          </a:p>
          <a:p>
            <a:pPr fontAlgn="base"/>
            <a:r>
              <a:rPr lang="en-US" sz="2200" b="0" i="0" u="none" strike="noStrike">
                <a:solidFill>
                  <a:srgbClr val="285087"/>
                </a:solidFill>
                <a:effectLst/>
                <a:latin typeface="Ubuntu"/>
              </a:rPr>
              <a:t>A higher proportion of secondary </a:t>
            </a:r>
            <a:r>
              <a:rPr lang="en-US" sz="2200">
                <a:solidFill>
                  <a:srgbClr val="285087"/>
                </a:solidFill>
                <a:latin typeface="Ubuntu"/>
              </a:rPr>
              <a:t>aged learners</a:t>
            </a:r>
            <a:r>
              <a:rPr lang="en-US" sz="2200" b="0" i="0" u="none" strike="noStrike">
                <a:solidFill>
                  <a:srgbClr val="285087"/>
                </a:solidFill>
                <a:effectLst/>
                <a:latin typeface="Ubuntu"/>
              </a:rPr>
              <a:t> drink alcohol weekly compared to vape weekly.</a:t>
            </a:r>
            <a:endParaRPr lang="en-US" sz="2200" b="0" i="0">
              <a:solidFill>
                <a:srgbClr val="285087"/>
              </a:solidFill>
              <a:effectLst/>
              <a:latin typeface="Ubuntu"/>
            </a:endParaRPr>
          </a:p>
        </p:txBody>
      </p:sp>
      <p:pic>
        <p:nvPicPr>
          <p:cNvPr id="2" name="Picture 1">
            <a:extLst>
              <a:ext uri="{FF2B5EF4-FFF2-40B4-BE49-F238E27FC236}">
                <a16:creationId xmlns:a16="http://schemas.microsoft.com/office/drawing/2014/main" id="{EB1F5261-591B-A522-B973-CC82AAB72367}"/>
              </a:ext>
            </a:extLst>
          </p:cNvPr>
          <p:cNvPicPr>
            <a:picLocks noChangeAspect="1"/>
          </p:cNvPicPr>
          <p:nvPr/>
        </p:nvPicPr>
        <p:blipFill>
          <a:blip r:embed="rId3"/>
          <a:stretch>
            <a:fillRect/>
          </a:stretch>
        </p:blipFill>
        <p:spPr>
          <a:xfrm>
            <a:off x="5671563" y="1827136"/>
            <a:ext cx="5668752" cy="3451607"/>
          </a:xfrm>
          <a:prstGeom prst="rect">
            <a:avLst/>
          </a:prstGeom>
        </p:spPr>
      </p:pic>
    </p:spTree>
    <p:extLst>
      <p:ext uri="{BB962C8B-B14F-4D97-AF65-F5344CB8AC3E}">
        <p14:creationId xmlns:p14="http://schemas.microsoft.com/office/powerpoint/2010/main" val="1510523590"/>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F0DB30-488D-8CCB-0B7A-C8E580A8F6A4}"/>
              </a:ext>
            </a:extLst>
          </p:cNvPr>
          <p:cNvSpPr txBox="1">
            <a:spLocks/>
          </p:cNvSpPr>
          <p:nvPr/>
        </p:nvSpPr>
        <p:spPr>
          <a:xfrm>
            <a:off x="422522" y="1097629"/>
            <a:ext cx="5709648" cy="83824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i="0" u="none" strike="noStrike">
                <a:solidFill>
                  <a:srgbClr val="285087"/>
                </a:solidFill>
                <a:effectLst/>
                <a:latin typeface="Ubuntu"/>
              </a:rPr>
              <a:t>Learners regularly using vapes</a:t>
            </a:r>
            <a:r>
              <a:rPr lang="en-US" sz="3100" b="1">
                <a:solidFill>
                  <a:srgbClr val="285087"/>
                </a:solidFill>
                <a:latin typeface="Ubuntu"/>
              </a:rPr>
              <a:t> </a:t>
            </a:r>
            <a:endParaRPr lang="en-US" sz="3100" b="1" i="0" u="none" strike="noStrike">
              <a:solidFill>
                <a:srgbClr val="285087"/>
              </a:solidFill>
              <a:effectLst/>
              <a:latin typeface="Ubuntu" panose="020B0504030602030204" pitchFamily="34" charset="0"/>
            </a:endParaRPr>
          </a:p>
          <a:p>
            <a:r>
              <a:rPr lang="en-US" sz="3100" b="1" i="0" u="none" strike="noStrike">
                <a:solidFill>
                  <a:srgbClr val="285087"/>
                </a:solidFill>
                <a:effectLst/>
                <a:latin typeface="Ubuntu"/>
              </a:rPr>
              <a:t>by year group</a:t>
            </a:r>
            <a:endParaRPr lang="en-US" sz="3100" b="1">
              <a:solidFill>
                <a:srgbClr val="285087"/>
              </a:solidFill>
              <a:latin typeface="Ubuntu"/>
              <a:cs typeface="Calibri Light" panose="020F0302020204030204"/>
            </a:endParaRPr>
          </a:p>
        </p:txBody>
      </p:sp>
      <p:sp>
        <p:nvSpPr>
          <p:cNvPr id="5" name="TextBox 4">
            <a:extLst>
              <a:ext uri="{FF2B5EF4-FFF2-40B4-BE49-F238E27FC236}">
                <a16:creationId xmlns:a16="http://schemas.microsoft.com/office/drawing/2014/main" id="{898EE2F5-7EBD-6426-8270-C58DB9A3B073}"/>
              </a:ext>
            </a:extLst>
          </p:cNvPr>
          <p:cNvSpPr txBox="1"/>
          <p:nvPr/>
        </p:nvSpPr>
        <p:spPr>
          <a:xfrm>
            <a:off x="422522" y="2100263"/>
            <a:ext cx="4644283" cy="2462213"/>
          </a:xfrm>
          <a:prstGeom prst="rect">
            <a:avLst/>
          </a:prstGeom>
          <a:noFill/>
        </p:spPr>
        <p:txBody>
          <a:bodyPr wrap="square" lIns="91440" tIns="45720" rIns="91440" bIns="45720" anchor="t">
            <a:spAutoFit/>
          </a:bodyPr>
          <a:lstStyle/>
          <a:p>
            <a:pPr fontAlgn="base"/>
            <a:r>
              <a:rPr lang="en-US" sz="2200" dirty="0">
                <a:solidFill>
                  <a:srgbClr val="285087"/>
                </a:solidFill>
                <a:latin typeface="Ubuntu"/>
              </a:rPr>
              <a:t>Weekly vape use increases with age and year group.</a:t>
            </a:r>
            <a:endParaRPr lang="en-US">
              <a:ea typeface="Calibri"/>
              <a:cs typeface="Calibri"/>
            </a:endParaRPr>
          </a:p>
          <a:p>
            <a:endParaRPr lang="en-US" sz="2200" dirty="0">
              <a:solidFill>
                <a:srgbClr val="285087"/>
              </a:solidFill>
              <a:latin typeface="Ubuntu"/>
            </a:endParaRPr>
          </a:p>
          <a:p>
            <a:r>
              <a:rPr lang="en-US" sz="2200" b="0" i="0" u="none" strike="noStrike" dirty="0">
                <a:solidFill>
                  <a:srgbClr val="285087"/>
                </a:solidFill>
                <a:effectLst/>
                <a:latin typeface="Ubuntu"/>
              </a:rPr>
              <a:t>Year 11 learners </a:t>
            </a:r>
            <a:r>
              <a:rPr lang="en-US" sz="2200" dirty="0">
                <a:solidFill>
                  <a:srgbClr val="285087"/>
                </a:solidFill>
                <a:latin typeface="Ubuntu"/>
              </a:rPr>
              <a:t>are </a:t>
            </a:r>
            <a:r>
              <a:rPr lang="en-US" sz="2200" b="0" i="0" u="none" strike="noStrike" dirty="0">
                <a:solidFill>
                  <a:srgbClr val="285087"/>
                </a:solidFill>
                <a:effectLst/>
                <a:latin typeface="Ubuntu"/>
              </a:rPr>
              <a:t>more likely to use a vaping device at least weekly (</a:t>
            </a:r>
            <a:r>
              <a:rPr lang="en-US" sz="2200" dirty="0">
                <a:solidFill>
                  <a:srgbClr val="285087"/>
                </a:solidFill>
                <a:latin typeface="Ubuntu"/>
              </a:rPr>
              <a:t>16</a:t>
            </a:r>
            <a:r>
              <a:rPr lang="en-US" sz="2200" b="0" i="0" u="none" strike="noStrike" dirty="0">
                <a:solidFill>
                  <a:srgbClr val="285087"/>
                </a:solidFill>
                <a:effectLst/>
                <a:latin typeface="Ubuntu"/>
              </a:rPr>
              <a:t>%) compared with Year 7 learners (1%).</a:t>
            </a:r>
            <a:endParaRPr lang="en-US" sz="2200" b="0" i="0" dirty="0">
              <a:solidFill>
                <a:srgbClr val="285087"/>
              </a:solidFill>
              <a:effectLst/>
              <a:latin typeface="Ubuntu"/>
              <a:cs typeface="Segoe UI"/>
            </a:endParaRPr>
          </a:p>
        </p:txBody>
      </p:sp>
      <p:pic>
        <p:nvPicPr>
          <p:cNvPr id="2" name="Picture 1"/>
          <p:cNvPicPr>
            <a:picLocks noChangeAspect="1"/>
          </p:cNvPicPr>
          <p:nvPr/>
        </p:nvPicPr>
        <p:blipFill>
          <a:blip r:embed="rId3"/>
          <a:stretch>
            <a:fillRect/>
          </a:stretch>
        </p:blipFill>
        <p:spPr>
          <a:xfrm>
            <a:off x="5533766" y="1795328"/>
            <a:ext cx="6060344" cy="4040229"/>
          </a:xfrm>
          <a:prstGeom prst="rect">
            <a:avLst/>
          </a:prstGeom>
        </p:spPr>
      </p:pic>
    </p:spTree>
    <p:extLst>
      <p:ext uri="{BB962C8B-B14F-4D97-AF65-F5344CB8AC3E}">
        <p14:creationId xmlns:p14="http://schemas.microsoft.com/office/powerpoint/2010/main" val="3226915394"/>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F0DB30-488D-8CCB-0B7A-C8E580A8F6A4}"/>
              </a:ext>
            </a:extLst>
          </p:cNvPr>
          <p:cNvSpPr txBox="1">
            <a:spLocks/>
          </p:cNvSpPr>
          <p:nvPr/>
        </p:nvSpPr>
        <p:spPr>
          <a:xfrm>
            <a:off x="422523" y="990577"/>
            <a:ext cx="9588920" cy="8382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a:solidFill>
                  <a:srgbClr val="285087"/>
                </a:solidFill>
                <a:latin typeface="Ubuntu"/>
                <a:cs typeface="Calibri"/>
              </a:rPr>
              <a:t>Learners ever using vapes</a:t>
            </a:r>
            <a:endParaRPr lang="en-US" sz="3100" b="1">
              <a:solidFill>
                <a:srgbClr val="285087"/>
              </a:solidFill>
              <a:latin typeface="Ubuntu"/>
              <a:cs typeface="Calibri Light" panose="020F0302020204030204"/>
            </a:endParaRPr>
          </a:p>
        </p:txBody>
      </p:sp>
      <p:sp>
        <p:nvSpPr>
          <p:cNvPr id="2" name="Content Placeholder 2">
            <a:extLst>
              <a:ext uri="{FF2B5EF4-FFF2-40B4-BE49-F238E27FC236}">
                <a16:creationId xmlns:a16="http://schemas.microsoft.com/office/drawing/2014/main" id="{FD689F1C-0CE8-1D80-EE1A-65BC6F84D3A4}"/>
              </a:ext>
            </a:extLst>
          </p:cNvPr>
          <p:cNvSpPr>
            <a:spLocks noGrp="1"/>
          </p:cNvSpPr>
          <p:nvPr/>
        </p:nvSpPr>
        <p:spPr>
          <a:xfrm>
            <a:off x="345897" y="1965304"/>
            <a:ext cx="10932808"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solidFill>
                  <a:srgbClr val="002060"/>
                </a:solidFill>
                <a:latin typeface="Ubuntu"/>
                <a:ea typeface="Calibri"/>
                <a:cs typeface="Calibri"/>
              </a:rPr>
              <a:t> 25.7</a:t>
            </a:r>
            <a:r>
              <a:rPr lang="en-US" sz="2200" dirty="0">
                <a:solidFill>
                  <a:srgbClr val="285087"/>
                </a:solidFill>
                <a:latin typeface="Ubuntu"/>
                <a:ea typeface="Calibri"/>
                <a:cs typeface="Calibri"/>
              </a:rPr>
              <a:t>% of secondary aged learners from Year 7 to 11 have ever tried vapes </a:t>
            </a: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pPr marL="0" indent="0">
              <a:buNone/>
            </a:pPr>
            <a:endParaRPr lang="en-US">
              <a:ea typeface="Calibri"/>
              <a:cs typeface="Calibri"/>
            </a:endParaRPr>
          </a:p>
          <a:p>
            <a:endParaRPr lang="en-US">
              <a:ea typeface="Calibri"/>
              <a:cs typeface="Calibri"/>
            </a:endParaRPr>
          </a:p>
          <a:p>
            <a:r>
              <a:rPr lang="en-US" sz="2200" b="1" dirty="0">
                <a:solidFill>
                  <a:srgbClr val="285087"/>
                </a:solidFill>
                <a:latin typeface="Ubuntu"/>
                <a:ea typeface="Calibri"/>
                <a:cs typeface="Calibri"/>
              </a:rPr>
              <a:t>The vast majority of children and young people in Wales do not vape</a:t>
            </a:r>
            <a:endParaRPr lang="en-US" b="1">
              <a:solidFill>
                <a:srgbClr val="285087"/>
              </a:solidFill>
              <a:latin typeface="Ubuntu"/>
              <a:ea typeface="Calibri"/>
              <a:cs typeface="Calibri"/>
            </a:endParaRPr>
          </a:p>
        </p:txBody>
      </p:sp>
      <p:sp>
        <p:nvSpPr>
          <p:cNvPr id="16" name="TextBox 6">
            <a:extLst>
              <a:ext uri="{FF2B5EF4-FFF2-40B4-BE49-F238E27FC236}">
                <a16:creationId xmlns:a16="http://schemas.microsoft.com/office/drawing/2014/main" id="{4CB0C6A9-85E0-29D3-4C11-A6A3B8B7D735}"/>
              </a:ext>
            </a:extLst>
          </p:cNvPr>
          <p:cNvSpPr txBox="1"/>
          <p:nvPr/>
        </p:nvSpPr>
        <p:spPr>
          <a:xfrm>
            <a:off x="5842247" y="6136732"/>
            <a:ext cx="6352567"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285087"/>
                </a:solidFill>
                <a:latin typeface="Ubuntu"/>
                <a:ea typeface="Calibri"/>
                <a:cs typeface="Calibri"/>
              </a:rPr>
              <a:t>Based on findings from the 2023 School Health Research Network Health </a:t>
            </a:r>
          </a:p>
          <a:p>
            <a:r>
              <a:rPr lang="en-US" sz="1400" dirty="0">
                <a:solidFill>
                  <a:srgbClr val="285087"/>
                </a:solidFill>
                <a:latin typeface="Ubuntu"/>
                <a:ea typeface="Calibri"/>
                <a:cs typeface="Calibri"/>
              </a:rPr>
              <a:t>and Well-being Survey. </a:t>
            </a:r>
            <a:endParaRPr lang="en-US" sz="1400" strike="sngStrike" dirty="0">
              <a:solidFill>
                <a:srgbClr val="285087"/>
              </a:solidFill>
              <a:latin typeface="Ubuntu"/>
              <a:ea typeface="Calibri"/>
              <a:cs typeface="Calibri"/>
            </a:endParaRPr>
          </a:p>
        </p:txBody>
      </p:sp>
      <p:pic>
        <p:nvPicPr>
          <p:cNvPr id="3" name="Picture 2" descr="A group of blue people with text&#10;&#10;AI-generated content may be incorrect.">
            <a:extLst>
              <a:ext uri="{FF2B5EF4-FFF2-40B4-BE49-F238E27FC236}">
                <a16:creationId xmlns:a16="http://schemas.microsoft.com/office/drawing/2014/main" id="{BBF73B6A-ADAA-D2F3-B5C0-3816531CFA43}"/>
              </a:ext>
            </a:extLst>
          </p:cNvPr>
          <p:cNvPicPr>
            <a:picLocks noChangeAspect="1"/>
          </p:cNvPicPr>
          <p:nvPr/>
        </p:nvPicPr>
        <p:blipFill>
          <a:blip r:embed="rId3"/>
          <a:stretch>
            <a:fillRect/>
          </a:stretch>
        </p:blipFill>
        <p:spPr>
          <a:xfrm>
            <a:off x="3052762" y="2497931"/>
            <a:ext cx="4324350" cy="2802732"/>
          </a:xfrm>
          <a:prstGeom prst="rect">
            <a:avLst/>
          </a:prstGeom>
        </p:spPr>
      </p:pic>
    </p:spTree>
    <p:extLst>
      <p:ext uri="{BB962C8B-B14F-4D97-AF65-F5344CB8AC3E}">
        <p14:creationId xmlns:p14="http://schemas.microsoft.com/office/powerpoint/2010/main" val="1511129221"/>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F0DB30-488D-8CCB-0B7A-C8E580A8F6A4}"/>
              </a:ext>
            </a:extLst>
          </p:cNvPr>
          <p:cNvSpPr txBox="1">
            <a:spLocks/>
          </p:cNvSpPr>
          <p:nvPr/>
        </p:nvSpPr>
        <p:spPr>
          <a:xfrm>
            <a:off x="422522" y="1097629"/>
            <a:ext cx="9588920" cy="8382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i="0" u="none" strike="noStrike">
                <a:solidFill>
                  <a:srgbClr val="285087"/>
                </a:solidFill>
                <a:effectLst/>
                <a:latin typeface="Ubuntu"/>
              </a:rPr>
              <a:t>Vape use by gender</a:t>
            </a:r>
            <a:endParaRPr lang="en-US" sz="3100" b="1">
              <a:solidFill>
                <a:srgbClr val="285087"/>
              </a:solidFill>
              <a:latin typeface="Ubuntu"/>
              <a:cs typeface="Calibri Light" panose="020F0302020204030204"/>
            </a:endParaRPr>
          </a:p>
        </p:txBody>
      </p:sp>
      <p:sp>
        <p:nvSpPr>
          <p:cNvPr id="5" name="TextBox 4">
            <a:extLst>
              <a:ext uri="{FF2B5EF4-FFF2-40B4-BE49-F238E27FC236}">
                <a16:creationId xmlns:a16="http://schemas.microsoft.com/office/drawing/2014/main" id="{898EE2F5-7EBD-6426-8270-C58DB9A3B073}"/>
              </a:ext>
            </a:extLst>
          </p:cNvPr>
          <p:cNvSpPr txBox="1"/>
          <p:nvPr/>
        </p:nvSpPr>
        <p:spPr>
          <a:xfrm>
            <a:off x="422522" y="2100263"/>
            <a:ext cx="5673477" cy="2462213"/>
          </a:xfrm>
          <a:prstGeom prst="rect">
            <a:avLst/>
          </a:prstGeom>
          <a:noFill/>
        </p:spPr>
        <p:txBody>
          <a:bodyPr wrap="square" lIns="91440" tIns="45720" rIns="91440" bIns="45720" anchor="t">
            <a:spAutoFit/>
          </a:bodyPr>
          <a:lstStyle/>
          <a:p>
            <a:pPr algn="l" rtl="0" fontAlgn="base"/>
            <a:r>
              <a:rPr lang="en-US" sz="2200" b="0" i="0" u="none" strike="noStrike">
                <a:solidFill>
                  <a:srgbClr val="285087"/>
                </a:solidFill>
                <a:effectLst/>
                <a:latin typeface="Ubuntu"/>
              </a:rPr>
              <a:t>A higher proportion of Year 7 to 11 girls (</a:t>
            </a:r>
            <a:r>
              <a:rPr lang="en-US" sz="2200">
                <a:solidFill>
                  <a:srgbClr val="285087"/>
                </a:solidFill>
                <a:latin typeface="Ubuntu"/>
              </a:rPr>
              <a:t>8.6</a:t>
            </a:r>
            <a:r>
              <a:rPr lang="en-US" sz="2200" b="0" i="0" u="none" strike="noStrike">
                <a:solidFill>
                  <a:srgbClr val="285087"/>
                </a:solidFill>
                <a:effectLst/>
                <a:latin typeface="Ubuntu"/>
              </a:rPr>
              <a:t>%) </a:t>
            </a:r>
            <a:r>
              <a:rPr lang="en-US" sz="2200">
                <a:solidFill>
                  <a:srgbClr val="285087"/>
                </a:solidFill>
                <a:latin typeface="Ubuntu"/>
              </a:rPr>
              <a:t>report</a:t>
            </a:r>
            <a:r>
              <a:rPr lang="en-US" sz="2200" b="0" i="0" u="none" strike="noStrike">
                <a:solidFill>
                  <a:srgbClr val="285087"/>
                </a:solidFill>
                <a:effectLst/>
                <a:latin typeface="Ubuntu"/>
              </a:rPr>
              <a:t> vaping at least weekly compared with boys (</a:t>
            </a:r>
            <a:r>
              <a:rPr lang="en-US" sz="2200">
                <a:solidFill>
                  <a:srgbClr val="285087"/>
                </a:solidFill>
                <a:latin typeface="Ubuntu"/>
              </a:rPr>
              <a:t>5</a:t>
            </a:r>
            <a:r>
              <a:rPr lang="en-US" sz="2200" b="0" i="0" u="none" strike="noStrike">
                <a:solidFill>
                  <a:srgbClr val="285087"/>
                </a:solidFill>
                <a:effectLst/>
                <a:latin typeface="Ubuntu"/>
              </a:rPr>
              <a:t>%). </a:t>
            </a:r>
          </a:p>
          <a:p>
            <a:pPr algn="l" rtl="0" fontAlgn="base"/>
            <a:endParaRPr lang="en-US" sz="2200" dirty="0">
              <a:solidFill>
                <a:srgbClr val="285087"/>
              </a:solidFill>
              <a:latin typeface="Ubuntu" panose="020B0504030602030204" pitchFamily="34" charset="0"/>
            </a:endParaRPr>
          </a:p>
          <a:p>
            <a:pPr algn="l" rtl="0" fontAlgn="base"/>
            <a:r>
              <a:rPr lang="en-US" sz="2200" b="0" i="0" u="none" strike="noStrike">
                <a:solidFill>
                  <a:srgbClr val="285087"/>
                </a:solidFill>
                <a:effectLst/>
                <a:latin typeface="Ubuntu"/>
              </a:rPr>
              <a:t>Amongst young people who </a:t>
            </a:r>
            <a:r>
              <a:rPr lang="en-US" sz="2200">
                <a:solidFill>
                  <a:srgbClr val="285087"/>
                </a:solidFill>
                <a:latin typeface="Ubuntu"/>
              </a:rPr>
              <a:t>identify</a:t>
            </a:r>
            <a:r>
              <a:rPr lang="en-US" sz="2200" b="0" i="0" u="none" strike="noStrike">
                <a:solidFill>
                  <a:srgbClr val="285087"/>
                </a:solidFill>
                <a:effectLst/>
                <a:latin typeface="Ubuntu"/>
              </a:rPr>
              <a:t> as neither a boy nor a girl, </a:t>
            </a:r>
            <a:r>
              <a:rPr lang="en-US" sz="2200">
                <a:solidFill>
                  <a:srgbClr val="285087"/>
                </a:solidFill>
                <a:latin typeface="Ubuntu"/>
              </a:rPr>
              <a:t>15</a:t>
            </a:r>
            <a:r>
              <a:rPr lang="en-US" sz="2200" b="0" i="0" u="none" strike="noStrike">
                <a:solidFill>
                  <a:srgbClr val="285087"/>
                </a:solidFill>
                <a:effectLst/>
                <a:latin typeface="Ubuntu"/>
              </a:rPr>
              <a:t>% reported vaping at least weekly</a:t>
            </a:r>
            <a:r>
              <a:rPr lang="en-US" sz="2200">
                <a:solidFill>
                  <a:srgbClr val="285087"/>
                </a:solidFill>
                <a:latin typeface="Ubuntu"/>
              </a:rPr>
              <a:t>.</a:t>
            </a:r>
            <a:endParaRPr lang="en-US" sz="2200" b="0" i="0">
              <a:solidFill>
                <a:srgbClr val="285087"/>
              </a:solidFill>
              <a:effectLst/>
              <a:latin typeface="Ubuntu"/>
              <a:cs typeface="Segoe UI"/>
            </a:endParaRPr>
          </a:p>
        </p:txBody>
      </p:sp>
      <p:pic>
        <p:nvPicPr>
          <p:cNvPr id="2" name="Picture 1" descr="A graph of a number of people&#10;&#10;AI-generated content may be incorrect.">
            <a:extLst>
              <a:ext uri="{FF2B5EF4-FFF2-40B4-BE49-F238E27FC236}">
                <a16:creationId xmlns:a16="http://schemas.microsoft.com/office/drawing/2014/main" id="{18EBF819-FC0F-7625-B101-47062D36F406}"/>
              </a:ext>
            </a:extLst>
          </p:cNvPr>
          <p:cNvPicPr>
            <a:picLocks noChangeAspect="1"/>
          </p:cNvPicPr>
          <p:nvPr/>
        </p:nvPicPr>
        <p:blipFill>
          <a:blip r:embed="rId3"/>
          <a:stretch>
            <a:fillRect/>
          </a:stretch>
        </p:blipFill>
        <p:spPr>
          <a:xfrm>
            <a:off x="5855292" y="1934205"/>
            <a:ext cx="5852138" cy="3668963"/>
          </a:xfrm>
          <a:prstGeom prst="rect">
            <a:avLst/>
          </a:prstGeom>
        </p:spPr>
      </p:pic>
    </p:spTree>
    <p:extLst>
      <p:ext uri="{BB962C8B-B14F-4D97-AF65-F5344CB8AC3E}">
        <p14:creationId xmlns:p14="http://schemas.microsoft.com/office/powerpoint/2010/main" val="247785438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PHW - Master Deck - Green">
  <a:themeElements>
    <a:clrScheme name="PHW - Health &amp; Wellbeing Resources">
      <a:dk1>
        <a:srgbClr val="000000"/>
      </a:dk1>
      <a:lt1>
        <a:srgbClr val="FFFFFF"/>
      </a:lt1>
      <a:dk2>
        <a:srgbClr val="285087"/>
      </a:dk2>
      <a:lt2>
        <a:srgbClr val="E8E8E8"/>
      </a:lt2>
      <a:accent1>
        <a:srgbClr val="15518B"/>
      </a:accent1>
      <a:accent2>
        <a:srgbClr val="24FFC0"/>
      </a:accent2>
      <a:accent3>
        <a:srgbClr val="E8FF3E"/>
      </a:accent3>
      <a:accent4>
        <a:srgbClr val="FF5D0C"/>
      </a:accent4>
      <a:accent5>
        <a:srgbClr val="C288FF"/>
      </a:accent5>
      <a:accent6>
        <a:srgbClr val="E0E0E0"/>
      </a:accent6>
      <a:hlink>
        <a:srgbClr val="E8FF3E"/>
      </a:hlink>
      <a:folHlink>
        <a:srgbClr val="24FF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A702A496B7D7449F457C941AEC0CCB" ma:contentTypeVersion="11" ma:contentTypeDescription="Create a new document." ma:contentTypeScope="" ma:versionID="d4385b9f60eb4e1e028fd0e2d2ec7561">
  <xsd:schema xmlns:xsd="http://www.w3.org/2001/XMLSchema" xmlns:xs="http://www.w3.org/2001/XMLSchema" xmlns:p="http://schemas.microsoft.com/office/2006/metadata/properties" xmlns:ns1="http://schemas.microsoft.com/sharepoint/v3" xmlns:ns2="78b794fc-fa86-49b4-bf1d-df668ee03484" targetNamespace="http://schemas.microsoft.com/office/2006/metadata/properties" ma:root="true" ma:fieldsID="f0e7e002cbb8fc093e05c4b44b6ef271" ns1:_="" ns2:_="">
    <xsd:import namespace="http://schemas.microsoft.com/sharepoint/v3"/>
    <xsd:import namespace="78b794fc-fa86-49b4-bf1d-df668ee03484"/>
    <xsd:element name="properties">
      <xsd:complexType>
        <xsd:sequence>
          <xsd:element name="documentManagement">
            <xsd:complexType>
              <xsd:all>
                <xsd:element ref="ns2:Project" minOccurs="0"/>
                <xsd:element ref="ns2:WorkCategory" minOccurs="0"/>
                <xsd:element ref="ns2:DocumentType"/>
                <xsd:element ref="ns2:Meeting" minOccurs="0"/>
                <xsd:element ref="ns2:MeetingDate" minOccurs="0"/>
                <xsd:element ref="ns2:Topic"/>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b794fc-fa86-49b4-bf1d-df668ee03484" elementFormDefault="qualified">
    <xsd:import namespace="http://schemas.microsoft.com/office/2006/documentManagement/types"/>
    <xsd:import namespace="http://schemas.microsoft.com/office/infopath/2007/PartnerControls"/>
    <xsd:element name="Project" ma:index="8" nillable="true" ma:displayName="Project" ma:format="Dropdown" ma:internalName="Project">
      <xsd:simpleType>
        <xsd:restriction base="dms:Choice">
          <xsd:enumeration value="Gambling/Digital health"/>
          <xsd:enumeration value="Health Literacy"/>
          <xsd:enumeration value="Tobacco"/>
          <xsd:enumeration value="Sleep"/>
          <xsd:enumeration value="Healthy Relationships"/>
          <xsd:enumeration value="Food and Nutrition"/>
          <xsd:enumeration value="Vaping"/>
        </xsd:restriction>
      </xsd:simpleType>
    </xsd:element>
    <xsd:element name="WorkCategory" ma:index="9" nillable="true" ma:displayName="Work Category" ma:format="Dropdown" ma:internalName="WorkCategory">
      <xsd:simpleType>
        <xsd:restriction base="dms:Choice">
          <xsd:enumeration value="Data identification, collation or analysis"/>
          <xsd:enumeration value="Evidence synthesis"/>
          <xsd:enumeration value="Intervention Development"/>
          <xsd:enumeration value="Research or Evaluation"/>
          <xsd:enumeration value="Monitoring and reporting"/>
          <xsd:enumeration value="Communication"/>
          <xsd:enumeration value="Stakeholder engagement"/>
          <xsd:enumeration value="Planning"/>
          <xsd:enumeration value="Policy or service review"/>
          <xsd:enumeration value="Operational Delivery"/>
          <xsd:enumeration value="Programme or Project Management"/>
          <xsd:enumeration value="Social Marketing"/>
          <xsd:enumeration value="Training"/>
          <xsd:enumeration value="Meeting"/>
          <xsd:enumeration value="Finance"/>
          <xsd:enumeration value="Procurement"/>
          <xsd:enumeration value="Events"/>
          <xsd:enumeration value="Research"/>
        </xsd:restriction>
      </xsd:simpleType>
    </xsd:element>
    <xsd:element name="DocumentType" ma:index="10" ma:displayName="Document Type" ma:format="Dropdown" ma:internalName="DocumentType">
      <xsd:simpleType>
        <xsd:restriction base="dms:Choice">
          <xsd:enumeration value="Report"/>
          <xsd:enumeration value="Standards"/>
          <xsd:enumeration value="Data"/>
          <xsd:enumeration value="Project Plan"/>
          <xsd:enumeration value="Protocol"/>
          <xsd:enumeration value="Correspondence"/>
          <xsd:enumeration value="Minutes"/>
          <xsd:enumeration value="SOP"/>
          <xsd:enumeration value="Agenda"/>
          <xsd:enumeration value="Meeting Documentation"/>
          <xsd:enumeration value="Project Brief"/>
          <xsd:enumeration value="Business Case"/>
          <xsd:enumeration value="Performance Report"/>
          <xsd:enumeration value="Briefing"/>
          <xsd:enumeration value="Evidence"/>
          <xsd:enumeration value="Presentation"/>
        </xsd:restriction>
      </xsd:simpleType>
    </xsd:element>
    <xsd:element name="Meeting" ma:index="11" nillable="true" ma:displayName="Meeting" ma:format="Dropdown" ma:internalName="Meeting">
      <xsd:simpleType>
        <xsd:restriction base="dms:Text">
          <xsd:maxLength value="255"/>
        </xsd:restriction>
      </xsd:simpleType>
    </xsd:element>
    <xsd:element name="MeetingDate" ma:index="12" nillable="true" ma:displayName="Meeting Date" ma:format="DateOnly" ma:internalName="MeetingDate">
      <xsd:simpleType>
        <xsd:restriction base="dms:DateTime"/>
      </xsd:simpleType>
    </xsd:element>
    <xsd:element name="Topic" ma:index="13" ma:displayName="Topic" ma:format="Dropdown" ma:internalName="Topic">
      <xsd:simpleType>
        <xsd:restriction base="dms:Choice">
          <xsd:enumeration value="WNHWPS"/>
          <xsd:enumeration value="WSAEMWB"/>
          <xsd:enumeration value="Curriculum"/>
          <xsd:enumeration value="HSPSS"/>
          <xsd:enumeration value="JustB"/>
          <xsd:enumeration value="Cross-Programme"/>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ocumentType xmlns="78b794fc-fa86-49b4-bf1d-df668ee03484">Presentation</DocumentType>
    <MeetingDate xmlns="78b794fc-fa86-49b4-bf1d-df668ee03484" xsi:nil="true"/>
    <Topic xmlns="78b794fc-fa86-49b4-bf1d-df668ee03484">Curriculum</Topic>
    <_ip_UnifiedCompliancePolicyProperties xmlns="http://schemas.microsoft.com/sharepoint/v3" xsi:nil="true"/>
    <Project xmlns="78b794fc-fa86-49b4-bf1d-df668ee03484">Vaping</Project>
    <Meeting xmlns="78b794fc-fa86-49b4-bf1d-df668ee03484" xsi:nil="true"/>
    <WorkCategory xmlns="78b794fc-fa86-49b4-bf1d-df668ee03484" xsi:nil="true"/>
  </documentManagement>
</p:properties>
</file>

<file path=customXml/itemProps1.xml><?xml version="1.0" encoding="utf-8"?>
<ds:datastoreItem xmlns:ds="http://schemas.openxmlformats.org/officeDocument/2006/customXml" ds:itemID="{C5664A4F-6D73-4DD3-8901-C5A06CA504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8b794fc-fa86-49b4-bf1d-df668ee03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F704AE-4097-4041-9490-8E1357B802DE}">
  <ds:schemaRefs>
    <ds:schemaRef ds:uri="http://schemas.microsoft.com/sharepoint/v3/contenttype/forms"/>
  </ds:schemaRefs>
</ds:datastoreItem>
</file>

<file path=customXml/itemProps3.xml><?xml version="1.0" encoding="utf-8"?>
<ds:datastoreItem xmlns:ds="http://schemas.openxmlformats.org/officeDocument/2006/customXml" ds:itemID="{2C127DFB-8E3B-48F9-9854-30B9D602B132}">
  <ds:schemaRefs>
    <ds:schemaRef ds:uri="bbd7921a-042b-4eb0-b7a0-a3fc5587e9ac"/>
    <ds:schemaRef ds:uri="d6550f9a-f14e-418b-a53a-e888529f43a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 ds:uri="78b794fc-fa86-49b4-bf1d-df668ee03484"/>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1</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PHW - Master Deck - Green</vt:lpstr>
      <vt:lpstr>PowerPoint Presentation</vt:lpstr>
      <vt:lpstr>Key sources of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dc:creator>
  <cp:revision>72</cp:revision>
  <dcterms:created xsi:type="dcterms:W3CDTF">2024-01-29T16:09:21Z</dcterms:created>
  <dcterms:modified xsi:type="dcterms:W3CDTF">2026-03-11T15:20:28Z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0x0101004DA702A496B7D7449F457C941AEC0CCB</vt:lpwstr>
  </property>
  <property fmtid="{D5CDD505-2E9C-101B-9397-08002B2CF9AE}" pid="3" name="MediaServiceImageTags">
    <vt:lpwstr/>
  </property>
  <property fmtid="{D5CDD505-2E9C-101B-9397-08002B2CF9AE}" pid="4" name="Order">
    <vt:lpwstr>67000.0000000000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