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4"/>
  </p:sldMasterIdLst>
  <p:notesMasterIdLst>
    <p:notesMasterId r:id="rId20"/>
  </p:notesMasterIdLst>
  <p:sldIdLst>
    <p:sldId id="256" r:id="rId5"/>
    <p:sldId id="261" r:id="rId6"/>
    <p:sldId id="263" r:id="rId7"/>
    <p:sldId id="266" r:id="rId8"/>
    <p:sldId id="267" r:id="rId9"/>
    <p:sldId id="269" r:id="rId10"/>
    <p:sldId id="270" r:id="rId11"/>
    <p:sldId id="268" r:id="rId12"/>
    <p:sldId id="271" r:id="rId13"/>
    <p:sldId id="272" r:id="rId14"/>
    <p:sldId id="273" r:id="rId15"/>
    <p:sldId id="274" r:id="rId16"/>
    <p:sldId id="275" r:id="rId17"/>
    <p:sldId id="265" r:id="rId18"/>
    <p:sldId id="26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6A0B2B-E484-B3E6-4D87-696A63D8C100}" name="Alexa Gainsbury (Public Health Wales - No. 2 Capital Quarter)" initials="AQ" userId="S::alexa.gainsbury@wales.nhs.uk::c5186529-ff50-472f-a883-baa2f4f2271c" providerId="AD"/>
  <p188:author id="{62A9892F-A510-6073-26EE-1DA906AAF76F}" name="Anthony Priest (Public Health Wales - No. 2 Capital Quarter)" initials="AQ" userId="S::anthony.priest2@wales.nhs.uk::46692481-554a-429c-bc03-d4cca9c03c2b" providerId="AD"/>
  <p188:author id="{F95C8337-EE5E-75FD-1769-61102AA6FA7A}" name="Mary-Ann McKibben (Public Health Wales - No. 2 Capital Quarter)" initials="MQ" userId="S::mary-ann.mckibben@wales.nhs.uk::35459770-b51a-4e1a-abfa-0a28574af725" providerId="AD"/>
  <p188:author id="{F4B9C876-45D4-A473-F4BE-10CBF1DE329B}" name="Rebecca Hughes (Public Health Wales - No. 2 Capital Quarter)" initials="" userId="S::Rebecca.Hughes21@wales.nhs.uk::86cc007a-a5ad-4e75-acb8-a6091bcc2967" providerId="AD"/>
  <p188:author id="{519C988B-5CEE-D4DB-C133-21D4C2804E0E}" name="Lorna Bennett (Public Health Wales - No. 2 Capital Quarter)" initials="LQ" userId="S::lorna.bennett3@wales.nhs.uk::41cbff77-5434-42c9-8874-6f16723207f9" providerId="AD"/>
  <p188:author id="{62E91E8E-1F7E-7A50-C028-78895F47D938}" name="Gareth Thomas (Public Health Wales, No. 2 Capital Quarter)" initials="" userId="S::Gareth.Thomas17@wales.nhs.uk::74ed2807-8d61-45c7-a3b0-de76cb24c3dd" providerId="AD"/>
  <p188:author id="{A1C571BD-F651-FB79-20EF-3E679E4C4D3F}" name="Rebecca Hughes (Public Health Wales - No. 2 Capital Quarter)" initials="RQ" userId="S::rebecca.hughes21@wales.nhs.uk::86cc007a-a5ad-4e75-acb8-a6091bcc2967" providerId="AD"/>
  <p188:author id="{82A8F2DC-3481-B692-14F4-D4F0F1F9B7EB}" name="Sophie Flood (Public Health Wales - Matrix House)" initials="SH" userId="S::sophie.flood@wales.nhs.uk::f1b68508-ff1d-4a78-a875-f6aa95017de1" providerId="AD"/>
  <p188:author id="{A0A299E4-C092-AEC1-06CE-81608E9C237A}" name="Gareth Thomas (Public Health Wales, No. 2 Capital Quarter)" initials="GQ" userId="S::gareth.thomas17@wales.nhs.uk::74ed2807-8d61-45c7-a3b0-de76cb24c3d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087"/>
    <a:srgbClr val="8B4566"/>
    <a:srgbClr val="0E416C"/>
    <a:srgbClr val="6B92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7E22A9-7E48-46A7-A6E9-735DD13FF809}" v="1" dt="2026-07-22T08:50:02.1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30741" autoAdjust="0"/>
  </p:normalViewPr>
  <p:slideViewPr>
    <p:cSldViewPr snapToGrid="0">
      <p:cViewPr varScale="1">
        <p:scale>
          <a:sx n="34" d="100"/>
          <a:sy n="34" d="100"/>
        </p:scale>
        <p:origin x="3516"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3C5D82-122C-8E42-B3D6-67347C6BA68D}"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BF1F24-30D7-5740-9F64-AE7FBFFC8324}" type="slidenum">
              <a:rPr lang="en-US" smtClean="0"/>
              <a:t>‹#›</a:t>
            </a:fld>
            <a:endParaRPr lang="en-US"/>
          </a:p>
        </p:txBody>
      </p:sp>
    </p:spTree>
    <p:extLst>
      <p:ext uri="{BB962C8B-B14F-4D97-AF65-F5344CB8AC3E}">
        <p14:creationId xmlns:p14="http://schemas.microsoft.com/office/powerpoint/2010/main" val="2773458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6BF1F24-30D7-5740-9F64-AE7FBFFC8324}" type="slidenum">
              <a:rPr lang="en-US" smtClean="0"/>
              <a:t>5</a:t>
            </a:fld>
            <a:endParaRPr lang="en-US"/>
          </a:p>
        </p:txBody>
      </p:sp>
    </p:spTree>
    <p:extLst>
      <p:ext uri="{BB962C8B-B14F-4D97-AF65-F5344CB8AC3E}">
        <p14:creationId xmlns:p14="http://schemas.microsoft.com/office/powerpoint/2010/main" val="9641767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E0ED43-A537-75F8-3B40-FACDD890427C}"/>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48CC64B-142E-58F7-6B3F-B0517A3CF10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771899" y="0"/>
            <a:ext cx="8420101" cy="6858000"/>
          </a:xfrm>
          <a:prstGeom prst="rect">
            <a:avLst/>
          </a:prstGeom>
        </p:spPr>
      </p:pic>
      <p:pic>
        <p:nvPicPr>
          <p:cNvPr id="11" name="Picture 10">
            <a:extLst>
              <a:ext uri="{FF2B5EF4-FFF2-40B4-BE49-F238E27FC236}">
                <a16:creationId xmlns:a16="http://schemas.microsoft.com/office/drawing/2014/main" id="{8D59E697-43E9-29BA-4D8B-B1E926BCE74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85750" y="275383"/>
            <a:ext cx="2365080" cy="726620"/>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3" name="Text Placeholder 13">
            <a:extLst>
              <a:ext uri="{FF2B5EF4-FFF2-40B4-BE49-F238E27FC236}">
                <a16:creationId xmlns:a16="http://schemas.microsoft.com/office/drawing/2014/main" id="{9EEEC7A5-BEBE-218F-2CA7-7C15F21B0373}"/>
              </a:ext>
            </a:extLst>
          </p:cNvPr>
          <p:cNvSpPr>
            <a:spLocks noGrp="1"/>
          </p:cNvSpPr>
          <p:nvPr>
            <p:ph type="body" sz="quarter" idx="10" hasCustomPrompt="1"/>
          </p:nvPr>
        </p:nvSpPr>
        <p:spPr>
          <a:xfrm>
            <a:off x="285750" y="2710836"/>
            <a:ext cx="5432425" cy="726622"/>
          </a:xfrm>
          <a:prstGeom prst="rect">
            <a:avLst/>
          </a:prstGeom>
        </p:spPr>
        <p:txBody>
          <a:bodyPr anchor="b">
            <a:noAutofit/>
          </a:bodyPr>
          <a:lstStyle>
            <a:lvl1pPr marL="0" indent="0">
              <a:buNone/>
              <a:defRPr sz="3600" b="1">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Presentation Title</a:t>
            </a:r>
            <a:endParaRPr lang="en-US"/>
          </a:p>
        </p:txBody>
      </p:sp>
      <p:sp>
        <p:nvSpPr>
          <p:cNvPr id="4" name="Text Placeholder 13">
            <a:extLst>
              <a:ext uri="{FF2B5EF4-FFF2-40B4-BE49-F238E27FC236}">
                <a16:creationId xmlns:a16="http://schemas.microsoft.com/office/drawing/2014/main" id="{DD23FB2A-DF5E-3AF2-38DF-C7DF8655157D}"/>
              </a:ext>
            </a:extLst>
          </p:cNvPr>
          <p:cNvSpPr>
            <a:spLocks noGrp="1"/>
          </p:cNvSpPr>
          <p:nvPr>
            <p:ph type="body" sz="quarter" idx="11" hasCustomPrompt="1"/>
          </p:nvPr>
        </p:nvSpPr>
        <p:spPr>
          <a:xfrm>
            <a:off x="285750" y="3387964"/>
            <a:ext cx="5432425" cy="453119"/>
          </a:xfrm>
          <a:prstGeom prst="rect">
            <a:avLst/>
          </a:prstGeom>
        </p:spPr>
        <p:txBody>
          <a:bodyPr anchor="t">
            <a:noAutofit/>
          </a:bodyPr>
          <a:lstStyle>
            <a:lvl1pPr marL="0" indent="0">
              <a:buNone/>
              <a:defRPr sz="2200">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Subtitle</a:t>
            </a:r>
            <a:endParaRPr lang="en-US"/>
          </a:p>
        </p:txBody>
      </p:sp>
      <p:sp>
        <p:nvSpPr>
          <p:cNvPr id="5" name="Text Placeholder 13">
            <a:extLst>
              <a:ext uri="{FF2B5EF4-FFF2-40B4-BE49-F238E27FC236}">
                <a16:creationId xmlns:a16="http://schemas.microsoft.com/office/drawing/2014/main" id="{DCCB7028-9028-5AAA-F266-1BA4C1BB37BC}"/>
              </a:ext>
            </a:extLst>
          </p:cNvPr>
          <p:cNvSpPr>
            <a:spLocks noGrp="1"/>
          </p:cNvSpPr>
          <p:nvPr>
            <p:ph type="body" sz="quarter" idx="12" hasCustomPrompt="1"/>
          </p:nvPr>
        </p:nvSpPr>
        <p:spPr>
          <a:xfrm>
            <a:off x="285750" y="4204682"/>
            <a:ext cx="5432425" cy="453119"/>
          </a:xfrm>
          <a:prstGeom prst="rect">
            <a:avLst/>
          </a:prstGeom>
        </p:spPr>
        <p:txBody>
          <a:bodyPr anchor="t">
            <a:noAutofit/>
          </a:bodyPr>
          <a:lstStyle>
            <a:lvl1pPr marL="0" indent="0">
              <a:buNone/>
              <a:defRPr sz="1400">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Date</a:t>
            </a:r>
            <a:endParaRPr lang="en-US"/>
          </a:p>
        </p:txBody>
      </p:sp>
      <p:sp>
        <p:nvSpPr>
          <p:cNvPr id="6" name="Picture Placeholder 4">
            <a:extLst>
              <a:ext uri="{FF2B5EF4-FFF2-40B4-BE49-F238E27FC236}">
                <a16:creationId xmlns:a16="http://schemas.microsoft.com/office/drawing/2014/main" id="{A2F69A33-999F-7261-9535-B2A9E2043EB4}"/>
              </a:ext>
            </a:extLst>
          </p:cNvPr>
          <p:cNvSpPr>
            <a:spLocks noGrp="1"/>
          </p:cNvSpPr>
          <p:nvPr>
            <p:ph type="pic" sz="quarter" idx="14"/>
          </p:nvPr>
        </p:nvSpPr>
        <p:spPr>
          <a:xfrm>
            <a:off x="6096000" y="333272"/>
            <a:ext cx="5718175" cy="6191457"/>
          </a:xfrm>
          <a:prstGeom prst="roundRect">
            <a:avLst>
              <a:gd name="adj" fmla="val 2233"/>
            </a:avLst>
          </a:prstGeom>
        </p:spPr>
        <p:txBody>
          <a:bodyPr/>
          <a:lstStyle/>
          <a:p>
            <a:endParaRPr lang="en-US"/>
          </a:p>
        </p:txBody>
      </p:sp>
    </p:spTree>
    <p:extLst>
      <p:ext uri="{BB962C8B-B14F-4D97-AF65-F5344CB8AC3E}">
        <p14:creationId xmlns:p14="http://schemas.microsoft.com/office/powerpoint/2010/main" val="312199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81390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and Text only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3" name="Picture 2">
            <a:extLst>
              <a:ext uri="{FF2B5EF4-FFF2-40B4-BE49-F238E27FC236}">
                <a16:creationId xmlns:a16="http://schemas.microsoft.com/office/drawing/2014/main" id="{BF98EFCF-C246-005C-498D-271681A00FB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359749" y="2620284"/>
            <a:ext cx="3527372" cy="3968293"/>
          </a:xfrm>
          <a:prstGeom prst="rect">
            <a:avLst/>
          </a:prstGeom>
        </p:spPr>
      </p:pic>
      <p:pic>
        <p:nvPicPr>
          <p:cNvPr id="4" name="Picture 3" descr="A blue rectangle on a black background&#10;&#10;Description automatically generated">
            <a:extLst>
              <a:ext uri="{FF2B5EF4-FFF2-40B4-BE49-F238E27FC236}">
                <a16:creationId xmlns:a16="http://schemas.microsoft.com/office/drawing/2014/main" id="{4A6CD33D-CE15-C6EA-E9D7-A276F964585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5400000">
            <a:off x="6649025" y="-657741"/>
            <a:ext cx="2405273" cy="3720755"/>
          </a:xfrm>
          <a:prstGeom prst="rect">
            <a:avLst/>
          </a:prstGeom>
        </p:spPr>
      </p:pic>
      <p:sp>
        <p:nvSpPr>
          <p:cNvPr id="2" name="Text Placeholder 16">
            <a:extLst>
              <a:ext uri="{FF2B5EF4-FFF2-40B4-BE49-F238E27FC236}">
                <a16:creationId xmlns:a16="http://schemas.microsoft.com/office/drawing/2014/main" id="{0E5CFCF9-4FEA-684C-9249-6CB4258FF9E4}"/>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1D7A6BE0-A3A3-00EF-966D-ED9E9646A869}"/>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6" name="Text Placeholder 19">
            <a:extLst>
              <a:ext uri="{FF2B5EF4-FFF2-40B4-BE49-F238E27FC236}">
                <a16:creationId xmlns:a16="http://schemas.microsoft.com/office/drawing/2014/main" id="{3DC193FF-EE37-7665-A88F-6D82E3E41B60}"/>
              </a:ext>
            </a:extLst>
          </p:cNvPr>
          <p:cNvSpPr>
            <a:spLocks noGrp="1"/>
          </p:cNvSpPr>
          <p:nvPr>
            <p:ph type="body" sz="quarter" idx="13"/>
          </p:nvPr>
        </p:nvSpPr>
        <p:spPr>
          <a:xfrm>
            <a:off x="304879" y="2926024"/>
            <a:ext cx="6710362"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6491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 text - Green">
    <p:spTree>
      <p:nvGrpSpPr>
        <p:cNvPr id="1" name=""/>
        <p:cNvGrpSpPr/>
        <p:nvPr/>
      </p:nvGrpSpPr>
      <p:grpSpPr>
        <a:xfrm>
          <a:off x="0" y="0"/>
          <a:ext cx="0" cy="0"/>
          <a:chOff x="0" y="0"/>
          <a:chExt cx="0" cy="0"/>
        </a:xfrm>
      </p:grpSpPr>
      <p:pic>
        <p:nvPicPr>
          <p:cNvPr id="13" name="Picture 12" descr="A green curved object on a black background&#10;&#10;Description automatically generated">
            <a:extLst>
              <a:ext uri="{FF2B5EF4-FFF2-40B4-BE49-F238E27FC236}">
                <a16:creationId xmlns:a16="http://schemas.microsoft.com/office/drawing/2014/main" id="{5BE47017-229C-E9B0-9136-346518C971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678735" y="4849885"/>
            <a:ext cx="3113591" cy="2008116"/>
          </a:xfrm>
          <a:prstGeom prst="rect">
            <a:avLst/>
          </a:prstGeom>
        </p:spPr>
      </p:pic>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8" name="Picture 7" descr="A blue rectangle on a black background&#10;&#10;Description automatically generated">
            <a:extLst>
              <a:ext uri="{FF2B5EF4-FFF2-40B4-BE49-F238E27FC236}">
                <a16:creationId xmlns:a16="http://schemas.microsoft.com/office/drawing/2014/main" id="{0FAC1D26-CC7D-E97A-3F21-2D75E28C945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10800000" flipH="1">
            <a:off x="4995863" y="0"/>
            <a:ext cx="3011357" cy="1967696"/>
          </a:xfrm>
          <a:prstGeom prst="rect">
            <a:avLst/>
          </a:prstGeom>
        </p:spPr>
      </p:pic>
      <p:sp>
        <p:nvSpPr>
          <p:cNvPr id="3" name="Text Placeholder 19">
            <a:extLst>
              <a:ext uri="{FF2B5EF4-FFF2-40B4-BE49-F238E27FC236}">
                <a16:creationId xmlns:a16="http://schemas.microsoft.com/office/drawing/2014/main" id="{F32C9CDA-6E98-BDBB-22CC-3331CBEB200D}"/>
              </a:ext>
            </a:extLst>
          </p:cNvPr>
          <p:cNvSpPr>
            <a:spLocks noGrp="1"/>
          </p:cNvSpPr>
          <p:nvPr>
            <p:ph type="body" sz="quarter" idx="14"/>
          </p:nvPr>
        </p:nvSpPr>
        <p:spPr>
          <a:xfrm>
            <a:off x="5816081" y="2925582"/>
            <a:ext cx="5020807"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16">
            <a:extLst>
              <a:ext uri="{FF2B5EF4-FFF2-40B4-BE49-F238E27FC236}">
                <a16:creationId xmlns:a16="http://schemas.microsoft.com/office/drawing/2014/main" id="{CB3808F5-2977-2430-671D-201C708FDA25}"/>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631F4810-3655-6AC4-612B-0F5ED1F82335}"/>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9" name="Text Placeholder 19">
            <a:extLst>
              <a:ext uri="{FF2B5EF4-FFF2-40B4-BE49-F238E27FC236}">
                <a16:creationId xmlns:a16="http://schemas.microsoft.com/office/drawing/2014/main" id="{A1E2E994-007A-4BF6-1A75-386E1DE02EA2}"/>
              </a:ext>
            </a:extLst>
          </p:cNvPr>
          <p:cNvSpPr>
            <a:spLocks noGrp="1"/>
          </p:cNvSpPr>
          <p:nvPr>
            <p:ph type="body" sz="quarter" idx="13"/>
          </p:nvPr>
        </p:nvSpPr>
        <p:spPr>
          <a:xfrm>
            <a:off x="304879" y="2926024"/>
            <a:ext cx="5266653"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2960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2A89E4-01F1-D603-91B2-5BD4E9CB45B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3175"/>
            <a:ext cx="12192000" cy="6851650"/>
          </a:xfrm>
          <a:prstGeom prst="rect">
            <a:avLst/>
          </a:prstGeom>
        </p:spPr>
      </p:pic>
      <p:pic>
        <p:nvPicPr>
          <p:cNvPr id="11" name="Picture 10">
            <a:extLst>
              <a:ext uri="{FF2B5EF4-FFF2-40B4-BE49-F238E27FC236}">
                <a16:creationId xmlns:a16="http://schemas.microsoft.com/office/drawing/2014/main" id="{8D59E697-43E9-29BA-4D8B-B1E926BCE74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85750" y="275383"/>
            <a:ext cx="2365080" cy="726620"/>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3" name="Text Placeholder 13">
            <a:extLst>
              <a:ext uri="{FF2B5EF4-FFF2-40B4-BE49-F238E27FC236}">
                <a16:creationId xmlns:a16="http://schemas.microsoft.com/office/drawing/2014/main" id="{EFD7FFEF-DD76-C8F1-63F4-63C982059D10}"/>
              </a:ext>
            </a:extLst>
          </p:cNvPr>
          <p:cNvSpPr>
            <a:spLocks noGrp="1"/>
          </p:cNvSpPr>
          <p:nvPr>
            <p:ph type="body" sz="quarter" idx="10" hasCustomPrompt="1"/>
          </p:nvPr>
        </p:nvSpPr>
        <p:spPr>
          <a:xfrm>
            <a:off x="285750" y="3065689"/>
            <a:ext cx="6327775" cy="726622"/>
          </a:xfrm>
          <a:prstGeom prst="rect">
            <a:avLst/>
          </a:prstGeom>
        </p:spPr>
        <p:txBody>
          <a:bodyPr anchor="ctr">
            <a:noAutofit/>
          </a:bodyPr>
          <a:lstStyle>
            <a:lvl1pPr marL="0" indent="0">
              <a:buNone/>
              <a:defRPr sz="3600" b="1">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Divider title</a:t>
            </a:r>
            <a:endParaRPr lang="en-US"/>
          </a:p>
        </p:txBody>
      </p:sp>
    </p:spTree>
    <p:extLst>
      <p:ext uri="{BB962C8B-B14F-4D97-AF65-F5344CB8AC3E}">
        <p14:creationId xmlns:p14="http://schemas.microsoft.com/office/powerpoint/2010/main" val="1322468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Image - Green">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17E004D3-DBCA-1C37-97A3-960F3197F922}"/>
              </a:ext>
            </a:extLst>
          </p:cNvPr>
          <p:cNvSpPr>
            <a:spLocks noGrp="1"/>
          </p:cNvSpPr>
          <p:nvPr>
            <p:ph type="pic" sz="quarter" idx="14"/>
          </p:nvPr>
        </p:nvSpPr>
        <p:spPr>
          <a:xfrm>
            <a:off x="6096000" y="333272"/>
            <a:ext cx="5718175" cy="6191457"/>
          </a:xfrm>
          <a:prstGeom prst="roundRect">
            <a:avLst>
              <a:gd name="adj" fmla="val 2233"/>
            </a:avLst>
          </a:prstGeom>
        </p:spPr>
        <p:txBody>
          <a:bodyPr/>
          <a:lstStyle/>
          <a:p>
            <a:endParaRPr lang="en-US"/>
          </a:p>
        </p:txBody>
      </p:sp>
      <p:pic>
        <p:nvPicPr>
          <p:cNvPr id="2" name="Picture 1">
            <a:extLst>
              <a:ext uri="{FF2B5EF4-FFF2-40B4-BE49-F238E27FC236}">
                <a16:creationId xmlns:a16="http://schemas.microsoft.com/office/drawing/2014/main" id="{86AEBD5D-6322-B406-0D4B-2DC10493173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89DC72F6-8F17-9EF3-5DE2-AD7D14DDFBB4}"/>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6" name="Text Placeholder 11">
            <a:extLst>
              <a:ext uri="{FF2B5EF4-FFF2-40B4-BE49-F238E27FC236}">
                <a16:creationId xmlns:a16="http://schemas.microsoft.com/office/drawing/2014/main" id="{ADEB40E7-645B-EFDF-08C9-EF3FCF11D1D3}"/>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15" name="Picture 14">
            <a:extLst>
              <a:ext uri="{FF2B5EF4-FFF2-40B4-BE49-F238E27FC236}">
                <a16:creationId xmlns:a16="http://schemas.microsoft.com/office/drawing/2014/main" id="{DEF444B3-DCDC-AEAE-C9E4-7E25D26EE18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5464465" y="-1"/>
            <a:ext cx="3010823" cy="2223164"/>
          </a:xfrm>
          <a:prstGeom prst="rect">
            <a:avLst/>
          </a:prstGeom>
        </p:spPr>
      </p:pic>
      <p:sp>
        <p:nvSpPr>
          <p:cNvPr id="4" name="Text Placeholder 16">
            <a:extLst>
              <a:ext uri="{FF2B5EF4-FFF2-40B4-BE49-F238E27FC236}">
                <a16:creationId xmlns:a16="http://schemas.microsoft.com/office/drawing/2014/main" id="{D35E72E3-FB2A-CE9B-8A97-5095BD60FDCE}"/>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7" name="Text Placeholder 16">
            <a:extLst>
              <a:ext uri="{FF2B5EF4-FFF2-40B4-BE49-F238E27FC236}">
                <a16:creationId xmlns:a16="http://schemas.microsoft.com/office/drawing/2014/main" id="{64FA1C60-516A-E812-0696-9110D645B8D7}"/>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10" name="Text Placeholder 19">
            <a:extLst>
              <a:ext uri="{FF2B5EF4-FFF2-40B4-BE49-F238E27FC236}">
                <a16:creationId xmlns:a16="http://schemas.microsoft.com/office/drawing/2014/main" id="{98BB7B6D-035A-422E-9B5C-4C0B73E961DA}"/>
              </a:ext>
            </a:extLst>
          </p:cNvPr>
          <p:cNvSpPr>
            <a:spLocks noGrp="1"/>
          </p:cNvSpPr>
          <p:nvPr>
            <p:ph type="body" sz="quarter" idx="13"/>
          </p:nvPr>
        </p:nvSpPr>
        <p:spPr>
          <a:xfrm>
            <a:off x="304879" y="2926024"/>
            <a:ext cx="5279491"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49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anded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AEBD5D-6322-B406-0D4B-2DC10493173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89DC72F6-8F17-9EF3-5DE2-AD7D14DDFBB4}"/>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Tree>
    <p:extLst>
      <p:ext uri="{BB962C8B-B14F-4D97-AF65-F5344CB8AC3E}">
        <p14:creationId xmlns:p14="http://schemas.microsoft.com/office/powerpoint/2010/main" val="3463542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Screen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EC966F-C3A2-10A4-74A3-25D0347C513C}"/>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785406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Screen 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40293FF-3E51-2EB7-6DBB-A815093091B2}"/>
              </a:ext>
            </a:extLst>
          </p:cNvPr>
          <p:cNvSpPr>
            <a:spLocks noGrp="1"/>
          </p:cNvSpPr>
          <p:nvPr>
            <p:ph type="media"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046480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End Slide -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2A89E4-01F1-D603-91B2-5BD4E9CB45B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D59E697-43E9-29BA-4D8B-B1E926BCE74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85750" y="275383"/>
            <a:ext cx="2365080" cy="726620"/>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3" name="Text Placeholder 13">
            <a:extLst>
              <a:ext uri="{FF2B5EF4-FFF2-40B4-BE49-F238E27FC236}">
                <a16:creationId xmlns:a16="http://schemas.microsoft.com/office/drawing/2014/main" id="{EBD4023A-5511-58D4-11BC-1B17DA73A0BE}"/>
              </a:ext>
            </a:extLst>
          </p:cNvPr>
          <p:cNvSpPr>
            <a:spLocks noGrp="1"/>
          </p:cNvSpPr>
          <p:nvPr>
            <p:ph type="body" sz="quarter" idx="10" hasCustomPrompt="1"/>
          </p:nvPr>
        </p:nvSpPr>
        <p:spPr>
          <a:xfrm>
            <a:off x="285750" y="2399892"/>
            <a:ext cx="6327775" cy="1641245"/>
          </a:xfrm>
          <a:prstGeom prst="rect">
            <a:avLst/>
          </a:prstGeom>
        </p:spPr>
        <p:txBody>
          <a:bodyPr anchor="ctr">
            <a:noAutofit/>
          </a:bodyPr>
          <a:lstStyle>
            <a:lvl1pPr marL="0" indent="0">
              <a:buNone/>
              <a:defRPr sz="4800" b="1">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Thank you </a:t>
            </a:r>
            <a:br>
              <a:rPr lang="en-GB"/>
            </a:br>
            <a:r>
              <a:rPr lang="en-GB"/>
              <a:t>for listening</a:t>
            </a:r>
            <a:endParaRPr lang="en-US"/>
          </a:p>
        </p:txBody>
      </p:sp>
      <p:sp>
        <p:nvSpPr>
          <p:cNvPr id="4" name="Text Placeholder 13">
            <a:extLst>
              <a:ext uri="{FF2B5EF4-FFF2-40B4-BE49-F238E27FC236}">
                <a16:creationId xmlns:a16="http://schemas.microsoft.com/office/drawing/2014/main" id="{94579856-9FB6-8DA6-9886-277F1B8743F2}"/>
              </a:ext>
            </a:extLst>
          </p:cNvPr>
          <p:cNvSpPr>
            <a:spLocks noGrp="1"/>
          </p:cNvSpPr>
          <p:nvPr>
            <p:ph type="body" sz="quarter" idx="11" hasCustomPrompt="1"/>
          </p:nvPr>
        </p:nvSpPr>
        <p:spPr>
          <a:xfrm>
            <a:off x="285750" y="4053871"/>
            <a:ext cx="6327775" cy="453119"/>
          </a:xfrm>
          <a:prstGeom prst="rect">
            <a:avLst/>
          </a:prstGeom>
        </p:spPr>
        <p:txBody>
          <a:bodyPr anchor="b">
            <a:noAutofit/>
          </a:bodyPr>
          <a:lstStyle>
            <a:lvl1pPr marL="0" indent="0">
              <a:buNone/>
              <a:defRPr sz="1400">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Further info or contact details to go here.</a:t>
            </a:r>
            <a:endParaRPr lang="en-US"/>
          </a:p>
        </p:txBody>
      </p:sp>
    </p:spTree>
    <p:extLst>
      <p:ext uri="{BB962C8B-B14F-4D97-AF65-F5344CB8AC3E}">
        <p14:creationId xmlns:p14="http://schemas.microsoft.com/office/powerpoint/2010/main" val="1470291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6317-7467-DE3F-6C0B-DD058A9867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953CBCA-3BED-A47C-B4C8-D30F0AB685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28CC687-9ECD-F6E3-5184-EFAF7E46FB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solidFill>
                <a:latin typeface="Ubuntu" panose="020B0504030602030204" pitchFamily="34" charset="0"/>
              </a:defRPr>
            </a:lvl1pPr>
          </a:lstStyle>
          <a:p>
            <a:fld id="{84E63EC1-32C7-C148-9B23-6C189CE1C2B7}" type="datetimeFigureOut">
              <a:rPr lang="en-US" smtClean="0"/>
              <a:pPr/>
              <a:t>7/22/2026</a:t>
            </a:fld>
            <a:endParaRPr lang="en-US"/>
          </a:p>
        </p:txBody>
      </p:sp>
      <p:sp>
        <p:nvSpPr>
          <p:cNvPr id="5" name="Footer Placeholder 4">
            <a:extLst>
              <a:ext uri="{FF2B5EF4-FFF2-40B4-BE49-F238E27FC236}">
                <a16:creationId xmlns:a16="http://schemas.microsoft.com/office/drawing/2014/main" id="{E242B47E-A058-0DAF-B59E-CC2E267BDA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solidFill>
                <a:latin typeface="Ubuntu" panose="020B0504030602030204" pitchFamily="34" charset="0"/>
              </a:defRPr>
            </a:lvl1pPr>
          </a:lstStyle>
          <a:p>
            <a:endParaRPr lang="en-US"/>
          </a:p>
        </p:txBody>
      </p:sp>
      <p:sp>
        <p:nvSpPr>
          <p:cNvPr id="6" name="Slide Number Placeholder 5">
            <a:extLst>
              <a:ext uri="{FF2B5EF4-FFF2-40B4-BE49-F238E27FC236}">
                <a16:creationId xmlns:a16="http://schemas.microsoft.com/office/drawing/2014/main" id="{91C73786-2D0C-15B4-1EB1-4F191CCD81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solidFill>
                <a:latin typeface="Ubuntu" panose="020B0504030602030204" pitchFamily="34" charset="0"/>
              </a:defRPr>
            </a:lvl1pPr>
          </a:lstStyle>
          <a:p>
            <a:fld id="{1A6076B7-25FF-134B-B2FE-8DDBCA4A7BAB}" type="slidenum">
              <a:rPr lang="en-US" smtClean="0"/>
              <a:pPr/>
              <a:t>‹#›</a:t>
            </a:fld>
            <a:endParaRPr lang="en-US"/>
          </a:p>
        </p:txBody>
      </p:sp>
    </p:spTree>
    <p:extLst>
      <p:ext uri="{BB962C8B-B14F-4D97-AF65-F5344CB8AC3E}">
        <p14:creationId xmlns:p14="http://schemas.microsoft.com/office/powerpoint/2010/main" val="1613755529"/>
      </p:ext>
    </p:extLst>
  </p:cSld>
  <p:clrMap bg1="lt1" tx1="dk1" bg2="lt2" tx2="dk2" accent1="accent1" accent2="accent2" accent3="accent3" accent4="accent4" accent5="accent5" accent6="accent6" hlink="hlink" folHlink="folHlink"/>
  <p:sldLayoutIdLst>
    <p:sldLayoutId id="2147483650" r:id="rId1"/>
    <p:sldLayoutId id="2147483655" r:id="rId2"/>
    <p:sldLayoutId id="2147483660" r:id="rId3"/>
    <p:sldLayoutId id="2147483670" r:id="rId4"/>
    <p:sldLayoutId id="2147483665" r:id="rId5"/>
    <p:sldLayoutId id="2147483698" r:id="rId6"/>
    <p:sldLayoutId id="2147483693" r:id="rId7"/>
    <p:sldLayoutId id="2147483694" r:id="rId8"/>
    <p:sldLayoutId id="2147483703" r:id="rId9"/>
    <p:sldLayoutId id="2147483704" r:id="rId10"/>
  </p:sldLayoutIdLst>
  <p:txStyles>
    <p:titleStyle>
      <a:lvl1pPr algn="l" defTabSz="914400" rtl="0" eaLnBrk="1" latinLnBrk="0" hangingPunct="1">
        <a:lnSpc>
          <a:spcPct val="90000"/>
        </a:lnSpc>
        <a:spcBef>
          <a:spcPct val="0"/>
        </a:spcBef>
        <a:buNone/>
        <a:defRPr sz="4400" kern="1200">
          <a:solidFill>
            <a:schemeClr val="accent1"/>
          </a:solidFill>
          <a:latin typeface="Ubuntu" panose="020B0504030602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 Id="rId5" Type="http://schemas.openxmlformats.org/officeDocument/2006/relationships/hyperlink" Target="https://digital.nhs.uk/data-and-information/publications/statistical/smoking-drinking-and-drug-use-among-young-people-in-england/2021/appendices---survey-methodology#a6-achieved-response-rate-and-sample-size" TargetMode="External"/><Relationship Id="rId4" Type="http://schemas.openxmlformats.org/officeDocument/2006/relationships/hyperlink" Target="https://www.shrn.org.uk/national-data/"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ash.org.uk/resources/view/use-of-e-cigarettes-among-young-people-in-great-britain" TargetMode="External"/><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www.shrn.org.uk/national-data/" TargetMode="External"/><Relationship Id="rId2" Type="http://schemas.openxmlformats.org/officeDocument/2006/relationships/hyperlink" Target="https://publichealthwales.shinyapps.io/SHRN_Dashboard/" TargetMode="External"/><Relationship Id="rId1" Type="http://schemas.openxmlformats.org/officeDocument/2006/relationships/slideLayout" Target="../slideLayouts/slideLayout3.xml"/><Relationship Id="rId5" Type="http://schemas.openxmlformats.org/officeDocument/2006/relationships/hyperlink" Target="https://ash.org.uk/resources/view/use-of-e-cigarettes-among-young-people-in-great-britain" TargetMode="External"/><Relationship Id="rId4" Type="http://schemas.openxmlformats.org/officeDocument/2006/relationships/hyperlink" Target="https://decipher.uk.net/research/programmes/healthy-settings-and-organisations/school-level-digital-dashboard/"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publichealthwales.shinyapps.io/SHRN_Dashboard/"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phw.nhs.wales/topics/vaping/information-and-guidance-on-vaping-for-secondary-aged-learners-in-wales/?utm_source=chatgpt.com"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9FECE3-A7BC-645C-296E-25B886289BF9}"/>
              </a:ext>
            </a:extLst>
          </p:cNvPr>
          <p:cNvSpPr>
            <a:spLocks noGrp="1"/>
          </p:cNvSpPr>
          <p:nvPr>
            <p:ph type="body" sz="quarter" idx="10"/>
          </p:nvPr>
        </p:nvSpPr>
        <p:spPr>
          <a:xfrm>
            <a:off x="337121" y="2764605"/>
            <a:ext cx="5432425" cy="664395"/>
          </a:xfrm>
        </p:spPr>
        <p:txBody>
          <a:bodyPr/>
          <a:lstStyle/>
          <a:p>
            <a:r>
              <a:rPr lang="en-GB"/>
              <a:t>Data and Statistics</a:t>
            </a:r>
          </a:p>
        </p:txBody>
      </p:sp>
      <p:sp>
        <p:nvSpPr>
          <p:cNvPr id="13" name="Text Placeholder 8">
            <a:extLst>
              <a:ext uri="{FF2B5EF4-FFF2-40B4-BE49-F238E27FC236}">
                <a16:creationId xmlns:a16="http://schemas.microsoft.com/office/drawing/2014/main" id="{24D84E20-02A1-FA3E-6382-4921CD448E5A}"/>
              </a:ext>
            </a:extLst>
          </p:cNvPr>
          <p:cNvSpPr>
            <a:spLocks noGrp="1"/>
          </p:cNvSpPr>
          <p:nvPr/>
        </p:nvSpPr>
        <p:spPr>
          <a:xfrm>
            <a:off x="337121" y="3536914"/>
            <a:ext cx="6327775" cy="453119"/>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200">
                <a:solidFill>
                  <a:schemeClr val="tx2"/>
                </a:solidFill>
                <a:latin typeface="Ubuntu"/>
              </a:rPr>
              <a:t>Vaping</a:t>
            </a:r>
          </a:p>
        </p:txBody>
      </p:sp>
      <p:pic>
        <p:nvPicPr>
          <p:cNvPr id="4" name="Picture Placeholder 6" descr="A group of colorful objects&#10;&#10;Description automatically generated">
            <a:extLst>
              <a:ext uri="{FF2B5EF4-FFF2-40B4-BE49-F238E27FC236}">
                <a16:creationId xmlns:a16="http://schemas.microsoft.com/office/drawing/2014/main" id="{5EA18EEE-F895-8BE2-16F1-371AFDB93783}"/>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a:stretch/>
        </p:blipFill>
        <p:spPr>
          <a:xfrm>
            <a:off x="5690260" y="1580017"/>
            <a:ext cx="5718175" cy="3054350"/>
          </a:xfrm>
        </p:spPr>
      </p:pic>
    </p:spTree>
    <p:extLst>
      <p:ext uri="{BB962C8B-B14F-4D97-AF65-F5344CB8AC3E}">
        <p14:creationId xmlns:p14="http://schemas.microsoft.com/office/powerpoint/2010/main" val="2926879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500013" y="1097629"/>
            <a:ext cx="5546446" cy="838248"/>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i="0" u="none" strike="noStrike">
                <a:solidFill>
                  <a:srgbClr val="285087"/>
                </a:solidFill>
                <a:effectLst/>
                <a:latin typeface="Ubuntu"/>
              </a:rPr>
              <a:t>Vape use by gender in Wales</a:t>
            </a:r>
            <a:r>
              <a:rPr lang="en-US" sz="3100" b="1">
                <a:solidFill>
                  <a:srgbClr val="285087"/>
                </a:solidFill>
                <a:latin typeface="Ubuntu"/>
              </a:rPr>
              <a:t> compared to England and Scotland </a:t>
            </a:r>
            <a:endParaRPr lang="en-US" sz="3100" b="1">
              <a:solidFill>
                <a:srgbClr val="285087"/>
              </a:solidFill>
              <a:latin typeface="Ubuntu" panose="020B0504030602030204" pitchFamily="34" charset="0"/>
              <a:cs typeface="Calibri Light" panose="020F0302020204030204"/>
            </a:endParaRPr>
          </a:p>
        </p:txBody>
      </p:sp>
      <p:pic>
        <p:nvPicPr>
          <p:cNvPr id="4101" name="Picture 5" descr="A graph with lines and dots&#10;&#10;Description automatically generated">
            <a:extLst>
              <a:ext uri="{FF2B5EF4-FFF2-40B4-BE49-F238E27FC236}">
                <a16:creationId xmlns:a16="http://schemas.microsoft.com/office/drawing/2014/main" id="{A3EF7C7E-0DA2-23CC-A847-D658C01457D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5538" y="2627616"/>
            <a:ext cx="5494304" cy="2505716"/>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4103" name="Picture 7" descr="A graph with a line and a dotted line&#10;&#10;Description automatically generated">
            <a:extLst>
              <a:ext uri="{FF2B5EF4-FFF2-40B4-BE49-F238E27FC236}">
                <a16:creationId xmlns:a16="http://schemas.microsoft.com/office/drawing/2014/main" id="{F1C8B046-B996-47AF-1142-BBC32FBB18C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52016" y="2627616"/>
            <a:ext cx="5399375" cy="2505717"/>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3" name="TextBox 7">
            <a:extLst>
              <a:ext uri="{FF2B5EF4-FFF2-40B4-BE49-F238E27FC236}">
                <a16:creationId xmlns:a16="http://schemas.microsoft.com/office/drawing/2014/main" id="{B72C87DE-E71D-A480-AE68-9328ED0E403A}"/>
              </a:ext>
            </a:extLst>
          </p:cNvPr>
          <p:cNvSpPr txBox="1"/>
          <p:nvPr/>
        </p:nvSpPr>
        <p:spPr>
          <a:xfrm>
            <a:off x="535538" y="2112469"/>
            <a:ext cx="5452752" cy="33855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solidFill>
                  <a:srgbClr val="385397"/>
                </a:solidFill>
                <a:latin typeface="Ubuntu"/>
                <a:ea typeface="Verdana"/>
              </a:rPr>
              <a:t>Boys in year 11 reporting regular e-cigarette use </a:t>
            </a:r>
            <a:endParaRPr lang="en-US" sz="1600" b="1">
              <a:solidFill>
                <a:srgbClr val="385397"/>
              </a:solidFill>
              <a:latin typeface="Ubuntu"/>
            </a:endParaRPr>
          </a:p>
        </p:txBody>
      </p:sp>
      <p:sp>
        <p:nvSpPr>
          <p:cNvPr id="4" name="TextBox 12">
            <a:extLst>
              <a:ext uri="{FF2B5EF4-FFF2-40B4-BE49-F238E27FC236}">
                <a16:creationId xmlns:a16="http://schemas.microsoft.com/office/drawing/2014/main" id="{9D5BAAE9-827A-4EAD-B744-888E1A5C0C08}"/>
              </a:ext>
            </a:extLst>
          </p:cNvPr>
          <p:cNvSpPr txBox="1"/>
          <p:nvPr/>
        </p:nvSpPr>
        <p:spPr>
          <a:xfrm>
            <a:off x="6352016" y="2112469"/>
            <a:ext cx="5482441" cy="33855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solidFill>
                  <a:srgbClr val="385397"/>
                </a:solidFill>
                <a:latin typeface="Ubuntu"/>
                <a:ea typeface="Verdana"/>
              </a:rPr>
              <a:t>Girls in year 11 reporting regular e-cigarette use</a:t>
            </a:r>
            <a:endParaRPr lang="en-US" sz="1600" b="1">
              <a:solidFill>
                <a:srgbClr val="385397"/>
              </a:solidFill>
              <a:latin typeface="Ubuntu"/>
            </a:endParaRPr>
          </a:p>
        </p:txBody>
      </p:sp>
      <p:sp>
        <p:nvSpPr>
          <p:cNvPr id="8" name="TextBox 15">
            <a:extLst>
              <a:ext uri="{FF2B5EF4-FFF2-40B4-BE49-F238E27FC236}">
                <a16:creationId xmlns:a16="http://schemas.microsoft.com/office/drawing/2014/main" id="{6A5AB6E2-42B0-98C0-6D54-A145B491B975}"/>
              </a:ext>
            </a:extLst>
          </p:cNvPr>
          <p:cNvSpPr txBox="1"/>
          <p:nvPr/>
        </p:nvSpPr>
        <p:spPr>
          <a:xfrm>
            <a:off x="6352016" y="5318233"/>
            <a:ext cx="5399374" cy="923330"/>
          </a:xfrm>
          <a:prstGeom prst="rect">
            <a:avLst/>
          </a:prstGeom>
          <a:solidFill>
            <a:schemeClr val="bg1"/>
          </a:solidFill>
          <a:ln>
            <a:solidFill>
              <a:schemeClr val="accent2"/>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285087"/>
                </a:solidFill>
                <a:latin typeface="Ubuntu"/>
                <a:cs typeface="Calibri"/>
              </a:rPr>
              <a:t>In 2021, </a:t>
            </a:r>
            <a:r>
              <a:rPr lang="en-US">
                <a:solidFill>
                  <a:srgbClr val="8B4566"/>
                </a:solidFill>
                <a:latin typeface="Ubuntu"/>
                <a:cs typeface="Calibri"/>
              </a:rPr>
              <a:t>Wales</a:t>
            </a:r>
            <a:r>
              <a:rPr lang="en-US">
                <a:solidFill>
                  <a:srgbClr val="285087"/>
                </a:solidFill>
                <a:latin typeface="Ubuntu"/>
                <a:cs typeface="Calibri"/>
              </a:rPr>
              <a:t> had the highest proportion of girls and boys in year 11 using e-cigarettes regularly compared to England </a:t>
            </a:r>
          </a:p>
        </p:txBody>
      </p:sp>
      <p:graphicFrame>
        <p:nvGraphicFramePr>
          <p:cNvPr id="10" name="Table 9">
            <a:extLst>
              <a:ext uri="{FF2B5EF4-FFF2-40B4-BE49-F238E27FC236}">
                <a16:creationId xmlns:a16="http://schemas.microsoft.com/office/drawing/2014/main" id="{9E9AB6B0-1B54-4381-4676-63C65419962E}"/>
              </a:ext>
            </a:extLst>
          </p:cNvPr>
          <p:cNvGraphicFramePr>
            <a:graphicFrameLocks noGrp="1"/>
          </p:cNvGraphicFramePr>
          <p:nvPr>
            <p:extLst>
              <p:ext uri="{D42A27DB-BD31-4B8C-83A1-F6EECF244321}">
                <p14:modId xmlns:p14="http://schemas.microsoft.com/office/powerpoint/2010/main" val="2240881407"/>
              </p:ext>
            </p:extLst>
          </p:nvPr>
        </p:nvGraphicFramePr>
        <p:xfrm>
          <a:off x="498815" y="5316946"/>
          <a:ext cx="5074152" cy="890737"/>
        </p:xfrm>
        <a:graphic>
          <a:graphicData uri="http://schemas.openxmlformats.org/drawingml/2006/table">
            <a:tbl>
              <a:tblPr/>
              <a:tblGrid>
                <a:gridCol w="5074152">
                  <a:extLst>
                    <a:ext uri="{9D8B030D-6E8A-4147-A177-3AD203B41FA5}">
                      <a16:colId xmlns:a16="http://schemas.microsoft.com/office/drawing/2014/main" val="3852523257"/>
                    </a:ext>
                  </a:extLst>
                </a:gridCol>
              </a:tblGrid>
              <a:tr h="250657">
                <a:tc>
                  <a:txBody>
                    <a:bodyPr/>
                    <a:lstStyle/>
                    <a:p>
                      <a:pPr algn="l" fontAlgn="auto"/>
                      <a:r>
                        <a:rPr lang="en-GB" sz="1000" b="0" i="0" u="sng" strike="noStrike" dirty="0">
                          <a:solidFill>
                            <a:srgbClr val="8B4566"/>
                          </a:solidFill>
                          <a:effectLst/>
                          <a:latin typeface="Ubuntu"/>
                          <a:hlinkClick r:id="rId4">
                            <a:extLst>
                              <a:ext uri="{A12FA001-AC4F-418D-AE19-62706E023703}">
                                <ahyp:hlinkClr xmlns:ahyp="http://schemas.microsoft.com/office/drawing/2018/hyperlinkcolor" val="tx"/>
                              </a:ext>
                            </a:extLst>
                          </a:hlinkClick>
                        </a:rPr>
                        <a:t>Wales: School Health Research Network (SHRN), </a:t>
                      </a:r>
                      <a:r>
                        <a:rPr lang="en-GB" sz="1000" b="0" i="0" u="sng" strike="noStrike" dirty="0" err="1">
                          <a:solidFill>
                            <a:srgbClr val="8B4566"/>
                          </a:solidFill>
                          <a:effectLst/>
                          <a:latin typeface="Ubuntu"/>
                          <a:hlinkClick r:id="rId4">
                            <a:extLst>
                              <a:ext uri="{A12FA001-AC4F-418D-AE19-62706E023703}">
                                <ahyp:hlinkClr xmlns:ahyp="http://schemas.microsoft.com/office/drawing/2018/hyperlinkcolor" val="tx"/>
                              </a:ext>
                            </a:extLst>
                          </a:hlinkClick>
                        </a:rPr>
                        <a:t>DECIPHer</a:t>
                      </a:r>
                      <a:r>
                        <a:rPr lang="en-GB" sz="1000" b="0" i="0" dirty="0">
                          <a:solidFill>
                            <a:srgbClr val="8B4566"/>
                          </a:solidFill>
                          <a:effectLst/>
                          <a:latin typeface="Ubuntu"/>
                        </a:rPr>
                        <a:t>​</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067208625"/>
                  </a:ext>
                </a:extLst>
              </a:tr>
              <a:tr h="209550">
                <a:tc>
                  <a:txBody>
                    <a:bodyPr/>
                    <a:lstStyle/>
                    <a:p>
                      <a:pPr algn="l" fontAlgn="auto"/>
                      <a:r>
                        <a:rPr lang="en-GB" sz="1000" b="0" i="0" u="sng" strike="noStrike" dirty="0">
                          <a:solidFill>
                            <a:srgbClr val="6B928A"/>
                          </a:solidFill>
                          <a:effectLst/>
                          <a:latin typeface="Ubuntu"/>
                          <a:hlinkClick r:id="rId5">
                            <a:extLst>
                              <a:ext uri="{A12FA001-AC4F-418D-AE19-62706E023703}">
                                <ahyp:hlinkClr xmlns:ahyp="http://schemas.microsoft.com/office/drawing/2018/hyperlinkcolor" val="tx"/>
                              </a:ext>
                            </a:extLst>
                          </a:hlinkClick>
                        </a:rPr>
                        <a:t>England: Survey of smoking, drinking and drug use among young people in England (SDD), NHS Digital</a:t>
                      </a:r>
                      <a:r>
                        <a:rPr lang="en-GB" sz="1000" b="0" i="0">
                          <a:solidFill>
                            <a:srgbClr val="6B928A"/>
                          </a:solidFill>
                          <a:effectLst/>
                          <a:latin typeface="Ubuntu"/>
                        </a:rPr>
                        <a:t>​</a:t>
                      </a:r>
                    </a:p>
                  </a:txBody>
                  <a:tcPr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972660950"/>
                  </a:ext>
                </a:extLst>
              </a:tr>
              <a:tr h="0">
                <a:tc>
                  <a:txBody>
                    <a:bodyPr/>
                    <a:lstStyle/>
                    <a:p>
                      <a:pPr algn="l" fontAlgn="auto"/>
                      <a:r>
                        <a:rPr lang="en-GB" sz="1000" b="0" i="0" u="sng" strike="noStrike" dirty="0">
                          <a:solidFill>
                            <a:srgbClr val="0E416C"/>
                          </a:solidFill>
                          <a:effectLst/>
                          <a:latin typeface="Ubuntu"/>
                        </a:rPr>
                        <a:t>Scotland 2021: </a:t>
                      </a:r>
                      <a:r>
                        <a:rPr lang="en-GB" sz="1000" b="0" i="0" u="sng" strike="noStrike" dirty="0" err="1">
                          <a:solidFill>
                            <a:srgbClr val="0E416C"/>
                          </a:solidFill>
                          <a:effectLst/>
                          <a:latin typeface="Ubuntu"/>
                        </a:rPr>
                        <a:t>HealthT</a:t>
                      </a:r>
                      <a:endParaRPr lang="en-GB" sz="1000" b="0" i="0" dirty="0">
                        <a:solidFill>
                          <a:srgbClr val="0E416C"/>
                        </a:solidFill>
                        <a:effectLst/>
                        <a:latin typeface="Ubuntu"/>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967438955"/>
                  </a:ext>
                </a:extLst>
              </a:tr>
            </a:tbl>
          </a:graphicData>
        </a:graphic>
      </p:graphicFrame>
      <p:sp>
        <p:nvSpPr>
          <p:cNvPr id="11" name="Rectangle 8">
            <a:extLst>
              <a:ext uri="{FF2B5EF4-FFF2-40B4-BE49-F238E27FC236}">
                <a16:creationId xmlns:a16="http://schemas.microsoft.com/office/drawing/2014/main" id="{597CE66F-C637-E4FA-6BD6-31AD511916C7}"/>
              </a:ext>
            </a:extLst>
          </p:cNvPr>
          <p:cNvSpPr>
            <a:spLocks noChangeArrowheads="1"/>
          </p:cNvSpPr>
          <p:nvPr/>
        </p:nvSpPr>
        <p:spPr bwMode="auto">
          <a:xfrm>
            <a:off x="4267200" y="34829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37160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422522" y="1097629"/>
            <a:ext cx="9588920" cy="8382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i="0" u="none" strike="noStrike">
                <a:solidFill>
                  <a:srgbClr val="285087"/>
                </a:solidFill>
                <a:effectLst/>
                <a:latin typeface="Ubuntu"/>
              </a:rPr>
              <a:t>Vape use by family affluence</a:t>
            </a:r>
            <a:endParaRPr lang="en-US" sz="3100" b="1">
              <a:solidFill>
                <a:srgbClr val="285087"/>
              </a:solidFill>
              <a:latin typeface="Ubuntu"/>
              <a:cs typeface="Calibri Light" panose="020F0302020204030204"/>
            </a:endParaRPr>
          </a:p>
        </p:txBody>
      </p:sp>
      <p:sp>
        <p:nvSpPr>
          <p:cNvPr id="11" name="Rectangle 8">
            <a:extLst>
              <a:ext uri="{FF2B5EF4-FFF2-40B4-BE49-F238E27FC236}">
                <a16:creationId xmlns:a16="http://schemas.microsoft.com/office/drawing/2014/main" id="{597CE66F-C637-E4FA-6BD6-31AD511916C7}"/>
              </a:ext>
            </a:extLst>
          </p:cNvPr>
          <p:cNvSpPr>
            <a:spLocks noChangeArrowheads="1"/>
          </p:cNvSpPr>
          <p:nvPr/>
        </p:nvSpPr>
        <p:spPr bwMode="auto">
          <a:xfrm>
            <a:off x="4267200" y="34829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6">
            <a:extLst>
              <a:ext uri="{FF2B5EF4-FFF2-40B4-BE49-F238E27FC236}">
                <a16:creationId xmlns:a16="http://schemas.microsoft.com/office/drawing/2014/main" id="{47D79E7B-0EBF-1226-4EA7-643C86920EB0}"/>
              </a:ext>
            </a:extLst>
          </p:cNvPr>
          <p:cNvSpPr txBox="1"/>
          <p:nvPr/>
        </p:nvSpPr>
        <p:spPr>
          <a:xfrm>
            <a:off x="5674349" y="5168088"/>
            <a:ext cx="5952195"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rgbClr val="285087"/>
                </a:solidFill>
                <a:latin typeface="Ubuntu"/>
                <a:ea typeface="Calibri"/>
                <a:cs typeface="Calibri"/>
              </a:rPr>
              <a:t>Based findings from the 2023 </a:t>
            </a:r>
            <a:r>
              <a:rPr lang="en-US" sz="1400" strike="sngStrike" dirty="0">
                <a:solidFill>
                  <a:srgbClr val="285087"/>
                </a:solidFill>
                <a:latin typeface="Ubuntu"/>
                <a:ea typeface="Calibri"/>
                <a:cs typeface="Calibri"/>
              </a:rPr>
              <a:t> </a:t>
            </a:r>
            <a:r>
              <a:rPr lang="en-US" sz="1400" dirty="0">
                <a:solidFill>
                  <a:srgbClr val="285087"/>
                </a:solidFill>
                <a:latin typeface="Ubuntu"/>
                <a:ea typeface="Calibri"/>
                <a:cs typeface="Calibri"/>
              </a:rPr>
              <a:t>School Health Research Network Health and Well-being Survey. </a:t>
            </a:r>
            <a:endParaRPr lang="en-US" sz="1400" strike="sngStrike" dirty="0">
              <a:solidFill>
                <a:srgbClr val="285087"/>
              </a:solidFill>
              <a:latin typeface="Ubuntu"/>
              <a:ea typeface="Calibri"/>
              <a:cs typeface="Calibri"/>
            </a:endParaRPr>
          </a:p>
        </p:txBody>
      </p:sp>
      <p:sp>
        <p:nvSpPr>
          <p:cNvPr id="6" name="TextBox 5">
            <a:extLst>
              <a:ext uri="{FF2B5EF4-FFF2-40B4-BE49-F238E27FC236}">
                <a16:creationId xmlns:a16="http://schemas.microsoft.com/office/drawing/2014/main" id="{3A54D4D3-0DFB-63E2-8405-CB081D920CA9}"/>
              </a:ext>
            </a:extLst>
          </p:cNvPr>
          <p:cNvSpPr txBox="1"/>
          <p:nvPr/>
        </p:nvSpPr>
        <p:spPr>
          <a:xfrm>
            <a:off x="422522" y="2472637"/>
            <a:ext cx="5103840" cy="1107996"/>
          </a:xfrm>
          <a:prstGeom prst="rect">
            <a:avLst/>
          </a:prstGeom>
          <a:noFill/>
        </p:spPr>
        <p:txBody>
          <a:bodyPr wrap="square" lIns="91440" tIns="45720" rIns="91440" bIns="45720" anchor="t">
            <a:spAutoFit/>
          </a:bodyPr>
          <a:lstStyle/>
          <a:p>
            <a:r>
              <a:rPr lang="en-US" sz="2200" b="0" i="0" u="none" strike="noStrike">
                <a:solidFill>
                  <a:srgbClr val="285087"/>
                </a:solidFill>
                <a:effectLst/>
                <a:latin typeface="Ubuntu"/>
              </a:rPr>
              <a:t>Secondary aged learners from less affluent* families were the most likely to have ever tried vapes.</a:t>
            </a:r>
            <a:endParaRPr lang="en-GB" sz="2200">
              <a:solidFill>
                <a:srgbClr val="285087"/>
              </a:solidFill>
              <a:latin typeface="Ubuntu"/>
            </a:endParaRPr>
          </a:p>
        </p:txBody>
      </p:sp>
      <p:sp>
        <p:nvSpPr>
          <p:cNvPr id="12" name="TextBox 11">
            <a:extLst>
              <a:ext uri="{FF2B5EF4-FFF2-40B4-BE49-F238E27FC236}">
                <a16:creationId xmlns:a16="http://schemas.microsoft.com/office/drawing/2014/main" id="{95780F1F-DA25-DD36-B1AC-A11C16A9BEEA}"/>
              </a:ext>
            </a:extLst>
          </p:cNvPr>
          <p:cNvSpPr txBox="1"/>
          <p:nvPr/>
        </p:nvSpPr>
        <p:spPr>
          <a:xfrm>
            <a:off x="422522" y="3978856"/>
            <a:ext cx="5006083" cy="830997"/>
          </a:xfrm>
          <a:prstGeom prst="rect">
            <a:avLst/>
          </a:prstGeom>
          <a:noFill/>
        </p:spPr>
        <p:txBody>
          <a:bodyPr wrap="square" lIns="91440" tIns="45720" rIns="91440" bIns="45720" anchor="t">
            <a:spAutoFit/>
          </a:bodyPr>
          <a:lstStyle/>
          <a:p>
            <a:r>
              <a:rPr lang="en-US" sz="1600" b="0" i="0" u="none" strike="noStrike">
                <a:solidFill>
                  <a:srgbClr val="285087"/>
                </a:solidFill>
                <a:effectLst/>
                <a:latin typeface="Ubuntu"/>
              </a:rPr>
              <a:t>* SHRN use the ‘Family Affluence Scale’ to estimate young people’s social-economic status. This is a well-established measure used internationally. </a:t>
            </a:r>
            <a:endParaRPr lang="en-GB" sz="1600">
              <a:solidFill>
                <a:srgbClr val="285087"/>
              </a:solidFill>
              <a:latin typeface="Ubuntu"/>
            </a:endParaRPr>
          </a:p>
        </p:txBody>
      </p:sp>
      <p:pic>
        <p:nvPicPr>
          <p:cNvPr id="3" name="Picture 2" descr="A graph of a number of cigarettes&#10;&#10;Description automatically generated">
            <a:extLst>
              <a:ext uri="{FF2B5EF4-FFF2-40B4-BE49-F238E27FC236}">
                <a16:creationId xmlns:a16="http://schemas.microsoft.com/office/drawing/2014/main" id="{287B8165-17DF-165A-568D-B74977177F4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5677092" y="1917951"/>
            <a:ext cx="6317743" cy="3015376"/>
          </a:xfrm>
          <a:prstGeom prst="rect">
            <a:avLst/>
          </a:prstGeom>
        </p:spPr>
      </p:pic>
      <p:pic>
        <p:nvPicPr>
          <p:cNvPr id="4" name="Picture 3">
            <a:extLst>
              <a:ext uri="{FF2B5EF4-FFF2-40B4-BE49-F238E27FC236}">
                <a16:creationId xmlns:a16="http://schemas.microsoft.com/office/drawing/2014/main" id="{1BE4802D-ED49-2E83-E4AC-5EBA13C9F905}"/>
              </a:ext>
            </a:extLst>
          </p:cNvPr>
          <p:cNvPicPr>
            <a:picLocks noChangeAspect="1"/>
          </p:cNvPicPr>
          <p:nvPr/>
        </p:nvPicPr>
        <p:blipFill>
          <a:blip r:embed="rId3"/>
          <a:stretch>
            <a:fillRect/>
          </a:stretch>
        </p:blipFill>
        <p:spPr>
          <a:xfrm>
            <a:off x="6568053" y="2571992"/>
            <a:ext cx="4906505" cy="2321033"/>
          </a:xfrm>
          <a:prstGeom prst="rect">
            <a:avLst/>
          </a:prstGeom>
        </p:spPr>
      </p:pic>
      <p:pic>
        <p:nvPicPr>
          <p:cNvPr id="5" name="Picture 4" descr="A graph with blue bars and white text&#10;&#10;AI-generated content may be incorrect.">
            <a:extLst>
              <a:ext uri="{FF2B5EF4-FFF2-40B4-BE49-F238E27FC236}">
                <a16:creationId xmlns:a16="http://schemas.microsoft.com/office/drawing/2014/main" id="{FDDA79BB-44B9-542D-2C09-3F91093DCC51}"/>
              </a:ext>
            </a:extLst>
          </p:cNvPr>
          <p:cNvPicPr>
            <a:picLocks noChangeAspect="1"/>
          </p:cNvPicPr>
          <p:nvPr/>
        </p:nvPicPr>
        <p:blipFill>
          <a:blip r:embed="rId4"/>
          <a:stretch>
            <a:fillRect/>
          </a:stretch>
        </p:blipFill>
        <p:spPr>
          <a:xfrm>
            <a:off x="5677760" y="2568192"/>
            <a:ext cx="6124575" cy="2419350"/>
          </a:xfrm>
          <a:prstGeom prst="rect">
            <a:avLst/>
          </a:prstGeom>
        </p:spPr>
      </p:pic>
    </p:spTree>
    <p:extLst>
      <p:ext uri="{BB962C8B-B14F-4D97-AF65-F5344CB8AC3E}">
        <p14:creationId xmlns:p14="http://schemas.microsoft.com/office/powerpoint/2010/main" val="2950352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229979" y="863048"/>
            <a:ext cx="5435091" cy="85683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a:solidFill>
                  <a:srgbClr val="285087"/>
                </a:solidFill>
                <a:latin typeface="Ubuntu"/>
              </a:rPr>
              <a:t>Only smoking, dual use, and only vaping </a:t>
            </a:r>
            <a:endParaRPr lang="en-US" sz="3100" b="1">
              <a:solidFill>
                <a:srgbClr val="285087"/>
              </a:solidFill>
              <a:latin typeface="Ubuntu"/>
              <a:cs typeface="Calibri Light" panose="020F0302020204030204"/>
            </a:endParaRPr>
          </a:p>
        </p:txBody>
      </p:sp>
      <p:sp>
        <p:nvSpPr>
          <p:cNvPr id="11" name="Rectangle 8">
            <a:extLst>
              <a:ext uri="{FF2B5EF4-FFF2-40B4-BE49-F238E27FC236}">
                <a16:creationId xmlns:a16="http://schemas.microsoft.com/office/drawing/2014/main" id="{597CE66F-C637-E4FA-6BD6-31AD511916C7}"/>
              </a:ext>
            </a:extLst>
          </p:cNvPr>
          <p:cNvSpPr>
            <a:spLocks noChangeArrowheads="1"/>
          </p:cNvSpPr>
          <p:nvPr/>
        </p:nvSpPr>
        <p:spPr bwMode="auto">
          <a:xfrm>
            <a:off x="4267200" y="34829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6">
            <a:extLst>
              <a:ext uri="{FF2B5EF4-FFF2-40B4-BE49-F238E27FC236}">
                <a16:creationId xmlns:a16="http://schemas.microsoft.com/office/drawing/2014/main" id="{47D79E7B-0EBF-1226-4EA7-643C86920EB0}"/>
              </a:ext>
            </a:extLst>
          </p:cNvPr>
          <p:cNvSpPr txBox="1"/>
          <p:nvPr/>
        </p:nvSpPr>
        <p:spPr>
          <a:xfrm>
            <a:off x="241578" y="5821529"/>
            <a:ext cx="9739900"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0" i="0" u="none" strike="noStrike">
                <a:solidFill>
                  <a:srgbClr val="285087"/>
                </a:solidFill>
                <a:effectLst/>
                <a:latin typeface="Ubuntu"/>
              </a:rPr>
              <a:t>Figure 4: Percentages in year 11 of secondary education in Wales by gender who </a:t>
            </a:r>
            <a:r>
              <a:rPr lang="en-US" sz="1200" b="0" i="0" u="none" strike="noStrike" err="1">
                <a:solidFill>
                  <a:srgbClr val="285087"/>
                </a:solidFill>
                <a:effectLst/>
                <a:latin typeface="Ubuntu"/>
              </a:rPr>
              <a:t>i</a:t>
            </a:r>
            <a:r>
              <a:rPr lang="en-US" sz="1200" b="0" i="0" u="none" strike="noStrike">
                <a:solidFill>
                  <a:srgbClr val="285087"/>
                </a:solidFill>
                <a:effectLst/>
                <a:latin typeface="Ubuntu"/>
              </a:rPr>
              <a:t>) smoke regularly ('smoking only'), ii) use vapes regularly (‘vapes only’), iii) use both regularly ('dual use'). (Source: SHRN, additional analysis by Public Health Wales Observatory)</a:t>
            </a:r>
            <a:endParaRPr lang="en-US" sz="1200">
              <a:solidFill>
                <a:srgbClr val="285087"/>
              </a:solidFill>
              <a:latin typeface="Ubuntu"/>
            </a:endParaRPr>
          </a:p>
        </p:txBody>
      </p:sp>
      <p:sp>
        <p:nvSpPr>
          <p:cNvPr id="8" name="TextBox 7">
            <a:extLst>
              <a:ext uri="{FF2B5EF4-FFF2-40B4-BE49-F238E27FC236}">
                <a16:creationId xmlns:a16="http://schemas.microsoft.com/office/drawing/2014/main" id="{8BF12DFE-B806-B254-7D5F-CF15C062D8D9}"/>
              </a:ext>
            </a:extLst>
          </p:cNvPr>
          <p:cNvSpPr txBox="1"/>
          <p:nvPr/>
        </p:nvSpPr>
        <p:spPr>
          <a:xfrm>
            <a:off x="276442" y="1823277"/>
            <a:ext cx="9247730" cy="646331"/>
          </a:xfrm>
          <a:prstGeom prst="rect">
            <a:avLst/>
          </a:prstGeom>
          <a:noFill/>
        </p:spPr>
        <p:txBody>
          <a:bodyPr wrap="square" lIns="91440" tIns="45720" rIns="91440" bIns="45720" anchor="t">
            <a:spAutoFit/>
          </a:bodyPr>
          <a:lstStyle/>
          <a:p>
            <a:pPr algn="l" rtl="0" fontAlgn="base"/>
            <a:r>
              <a:rPr lang="en-US" sz="1800" b="0" i="0" u="none" strike="noStrike">
                <a:solidFill>
                  <a:srgbClr val="285087"/>
                </a:solidFill>
                <a:effectLst/>
                <a:latin typeface="Ubuntu"/>
              </a:rPr>
              <a:t>The proportion of boys and girls in year 11 </a:t>
            </a:r>
            <a:r>
              <a:rPr lang="en-US" sz="1800" b="1" i="0" u="none" strike="noStrike">
                <a:solidFill>
                  <a:srgbClr val="285087"/>
                </a:solidFill>
                <a:effectLst/>
                <a:latin typeface="Ubuntu"/>
              </a:rPr>
              <a:t>only smoking</a:t>
            </a:r>
            <a:r>
              <a:rPr lang="en-US" sz="1800" b="0" i="0" u="none" strike="noStrike">
                <a:solidFill>
                  <a:srgbClr val="285087"/>
                </a:solidFill>
                <a:effectLst/>
                <a:latin typeface="Ubuntu"/>
              </a:rPr>
              <a:t> is decreasing. </a:t>
            </a:r>
            <a:r>
              <a:rPr lang="en-US" sz="1800" b="0" i="0">
                <a:solidFill>
                  <a:srgbClr val="285087"/>
                </a:solidFill>
                <a:effectLst/>
                <a:latin typeface="Ubuntu"/>
              </a:rPr>
              <a:t>​</a:t>
            </a:r>
            <a:endParaRPr lang="en-US" b="0" i="0">
              <a:solidFill>
                <a:srgbClr val="285087"/>
              </a:solidFill>
              <a:effectLst/>
              <a:latin typeface="Ubuntu"/>
              <a:cs typeface="Segoe UI"/>
            </a:endParaRPr>
          </a:p>
          <a:p>
            <a:pPr fontAlgn="base"/>
            <a:r>
              <a:rPr lang="en-US" sz="1800" b="0" i="0" u="none" strike="noStrike">
                <a:solidFill>
                  <a:srgbClr val="285087"/>
                </a:solidFill>
                <a:effectLst/>
                <a:latin typeface="Ubuntu"/>
              </a:rPr>
              <a:t>However, the proportion who are</a:t>
            </a:r>
            <a:r>
              <a:rPr lang="en-US" sz="1800" b="0" i="0" u="none" strike="noStrike">
                <a:solidFill>
                  <a:srgbClr val="002060"/>
                </a:solidFill>
                <a:effectLst/>
                <a:latin typeface="Ubuntu"/>
              </a:rPr>
              <a:t> </a:t>
            </a:r>
            <a:r>
              <a:rPr lang="en-US" sz="1800" b="1" i="0" u="none" strike="noStrike">
                <a:solidFill>
                  <a:srgbClr val="C8E056"/>
                </a:solidFill>
                <a:effectLst/>
                <a:latin typeface="Ubuntu"/>
              </a:rPr>
              <a:t>dual users</a:t>
            </a:r>
            <a:r>
              <a:rPr lang="en-US" sz="1800" b="0" i="0" u="none" strike="noStrike">
                <a:solidFill>
                  <a:srgbClr val="000000"/>
                </a:solidFill>
                <a:effectLst/>
                <a:latin typeface="Ubuntu"/>
              </a:rPr>
              <a:t> </a:t>
            </a:r>
            <a:r>
              <a:rPr lang="en-US" sz="1800" b="0" i="0" u="none" strike="noStrike">
                <a:solidFill>
                  <a:srgbClr val="285087"/>
                </a:solidFill>
                <a:effectLst/>
                <a:latin typeface="Ubuntu"/>
              </a:rPr>
              <a:t>and</a:t>
            </a:r>
            <a:r>
              <a:rPr lang="en-US" sz="1800" b="0" i="0" u="none" strike="noStrike">
                <a:solidFill>
                  <a:schemeClr val="tx2"/>
                </a:solidFill>
                <a:effectLst/>
                <a:latin typeface="Ubuntu"/>
              </a:rPr>
              <a:t> </a:t>
            </a:r>
            <a:r>
              <a:rPr lang="en-US">
                <a:solidFill>
                  <a:schemeClr val="tx2"/>
                </a:solidFill>
                <a:latin typeface="Ubuntu"/>
              </a:rPr>
              <a:t> </a:t>
            </a:r>
            <a:r>
              <a:rPr lang="en-US" b="1">
                <a:solidFill>
                  <a:schemeClr val="tx2"/>
                </a:solidFill>
                <a:latin typeface="Ubuntu"/>
              </a:rPr>
              <a:t>only vaping</a:t>
            </a:r>
            <a:r>
              <a:rPr lang="en-US">
                <a:solidFill>
                  <a:srgbClr val="000000"/>
                </a:solidFill>
                <a:latin typeface="Ubuntu"/>
              </a:rPr>
              <a:t> </a:t>
            </a:r>
            <a:r>
              <a:rPr lang="en-US" sz="1800" b="0" i="0" u="none" strike="noStrike">
                <a:solidFill>
                  <a:srgbClr val="285087"/>
                </a:solidFill>
                <a:effectLst/>
                <a:latin typeface="Ubuntu"/>
              </a:rPr>
              <a:t>is increasing. </a:t>
            </a:r>
            <a:endParaRPr lang="en-US" b="0" i="0">
              <a:solidFill>
                <a:srgbClr val="285087"/>
              </a:solidFill>
              <a:effectLst/>
              <a:latin typeface="Ubuntu"/>
            </a:endParaRPr>
          </a:p>
        </p:txBody>
      </p:sp>
      <p:pic>
        <p:nvPicPr>
          <p:cNvPr id="4" name="Picture 3">
            <a:extLst>
              <a:ext uri="{FF2B5EF4-FFF2-40B4-BE49-F238E27FC236}">
                <a16:creationId xmlns:a16="http://schemas.microsoft.com/office/drawing/2014/main" id="{BEC2EC9E-64F2-9308-EFE2-DB60DD05F2A9}"/>
              </a:ext>
            </a:extLst>
          </p:cNvPr>
          <p:cNvPicPr>
            <a:picLocks noChangeAspect="1"/>
          </p:cNvPicPr>
          <p:nvPr/>
        </p:nvPicPr>
        <p:blipFill>
          <a:blip r:embed="rId2"/>
          <a:stretch>
            <a:fillRect/>
          </a:stretch>
        </p:blipFill>
        <p:spPr>
          <a:xfrm>
            <a:off x="237967" y="2483257"/>
            <a:ext cx="5375274" cy="3197224"/>
          </a:xfrm>
          <a:prstGeom prst="rect">
            <a:avLst/>
          </a:prstGeom>
        </p:spPr>
      </p:pic>
      <p:pic>
        <p:nvPicPr>
          <p:cNvPr id="5" name="Picture 4">
            <a:extLst>
              <a:ext uri="{FF2B5EF4-FFF2-40B4-BE49-F238E27FC236}">
                <a16:creationId xmlns:a16="http://schemas.microsoft.com/office/drawing/2014/main" id="{D024B320-74C0-EAD6-EE7C-C9D38FF75346}"/>
              </a:ext>
            </a:extLst>
          </p:cNvPr>
          <p:cNvPicPr>
            <a:picLocks noChangeAspect="1"/>
          </p:cNvPicPr>
          <p:nvPr/>
        </p:nvPicPr>
        <p:blipFill>
          <a:blip r:embed="rId3"/>
          <a:stretch>
            <a:fillRect/>
          </a:stretch>
        </p:blipFill>
        <p:spPr>
          <a:xfrm>
            <a:off x="5858405" y="2480734"/>
            <a:ext cx="5322358" cy="3187700"/>
          </a:xfrm>
          <a:prstGeom prst="rect">
            <a:avLst/>
          </a:prstGeom>
        </p:spPr>
      </p:pic>
    </p:spTree>
    <p:extLst>
      <p:ext uri="{BB962C8B-B14F-4D97-AF65-F5344CB8AC3E}">
        <p14:creationId xmlns:p14="http://schemas.microsoft.com/office/powerpoint/2010/main" val="1297086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593117" y="1159931"/>
            <a:ext cx="9588920" cy="83824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i="0" u="none" strike="noStrike">
                <a:solidFill>
                  <a:srgbClr val="285087"/>
                </a:solidFill>
                <a:effectLst/>
                <a:latin typeface="Ubuntu"/>
              </a:rPr>
              <a:t>Most frequently used vape</a:t>
            </a:r>
            <a:r>
              <a:rPr lang="en-US" sz="3100" b="1">
                <a:solidFill>
                  <a:srgbClr val="285087"/>
                </a:solidFill>
                <a:latin typeface="Ubuntu"/>
              </a:rPr>
              <a:t> </a:t>
            </a:r>
            <a:endParaRPr lang="en-US" sz="3100" b="1" i="0" u="none" strike="noStrike">
              <a:solidFill>
                <a:srgbClr val="285087"/>
              </a:solidFill>
              <a:effectLst/>
              <a:latin typeface="Ubuntu" panose="020B0504030602030204" pitchFamily="34" charset="0"/>
            </a:endParaRPr>
          </a:p>
          <a:p>
            <a:r>
              <a:rPr lang="en-US" sz="3100" b="1" i="0" u="none" strike="noStrike">
                <a:solidFill>
                  <a:srgbClr val="285087"/>
                </a:solidFill>
                <a:effectLst/>
                <a:latin typeface="Ubuntu"/>
              </a:rPr>
              <a:t>by device type</a:t>
            </a:r>
            <a:endParaRPr lang="en-US" sz="3100" b="1">
              <a:solidFill>
                <a:srgbClr val="285087"/>
              </a:solidFill>
              <a:latin typeface="Ubuntu"/>
              <a:cs typeface="Calibri Light" panose="020F0302020204030204"/>
            </a:endParaRPr>
          </a:p>
        </p:txBody>
      </p:sp>
      <p:sp>
        <p:nvSpPr>
          <p:cNvPr id="11" name="Rectangle 8">
            <a:extLst>
              <a:ext uri="{FF2B5EF4-FFF2-40B4-BE49-F238E27FC236}">
                <a16:creationId xmlns:a16="http://schemas.microsoft.com/office/drawing/2014/main" id="{597CE66F-C637-E4FA-6BD6-31AD511916C7}"/>
              </a:ext>
            </a:extLst>
          </p:cNvPr>
          <p:cNvSpPr>
            <a:spLocks noChangeArrowheads="1"/>
          </p:cNvSpPr>
          <p:nvPr/>
        </p:nvSpPr>
        <p:spPr bwMode="auto">
          <a:xfrm>
            <a:off x="4267200" y="34829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8BF12DFE-B806-B254-7D5F-CF15C062D8D9}"/>
              </a:ext>
            </a:extLst>
          </p:cNvPr>
          <p:cNvSpPr txBox="1"/>
          <p:nvPr/>
        </p:nvSpPr>
        <p:spPr>
          <a:xfrm>
            <a:off x="593116" y="2059576"/>
            <a:ext cx="4662073" cy="3416320"/>
          </a:xfrm>
          <a:prstGeom prst="rect">
            <a:avLst/>
          </a:prstGeom>
          <a:noFill/>
        </p:spPr>
        <p:txBody>
          <a:bodyPr wrap="square" lIns="91440" tIns="45720" rIns="91440" bIns="45720" anchor="t">
            <a:spAutoFit/>
          </a:bodyPr>
          <a:lstStyle/>
          <a:p>
            <a:pPr fontAlgn="base"/>
            <a:r>
              <a:rPr lang="en-US" sz="1800" b="0" i="0" u="none" strike="noStrike">
                <a:solidFill>
                  <a:srgbClr val="285087"/>
                </a:solidFill>
                <a:effectLst/>
                <a:latin typeface="Ubuntu"/>
              </a:rPr>
              <a:t>Action on Smoking and Health (ASH) carry out an annual survey of vape use amongst young people (under 18) across Great Britain.</a:t>
            </a:r>
            <a:r>
              <a:rPr lang="en-US">
                <a:solidFill>
                  <a:srgbClr val="285087"/>
                </a:solidFill>
                <a:latin typeface="Ubuntu"/>
              </a:rPr>
              <a:t> </a:t>
            </a:r>
            <a:endParaRPr lang="en-US" sz="1800" b="0" i="0" u="none" strike="noStrike">
              <a:solidFill>
                <a:srgbClr val="285087"/>
              </a:solidFill>
              <a:effectLst/>
              <a:latin typeface="Ubuntu" panose="020B0504030602030204" pitchFamily="34" charset="0"/>
            </a:endParaRPr>
          </a:p>
          <a:p>
            <a:pPr algn="l" rtl="0" fontAlgn="base"/>
            <a:endParaRPr lang="en-US">
              <a:solidFill>
                <a:srgbClr val="285087"/>
              </a:solidFill>
              <a:latin typeface="Ubuntu" panose="020B0504030602030204" pitchFamily="34" charset="0"/>
            </a:endParaRPr>
          </a:p>
          <a:p>
            <a:pPr fontAlgn="base"/>
            <a:r>
              <a:rPr lang="en-US">
                <a:solidFill>
                  <a:srgbClr val="285087"/>
                </a:solidFill>
                <a:latin typeface="Ubuntu"/>
              </a:rPr>
              <a:t>This showed the</a:t>
            </a:r>
            <a:r>
              <a:rPr lang="en-US" sz="1800" b="0" i="0" u="none" strike="noStrike">
                <a:solidFill>
                  <a:srgbClr val="285087"/>
                </a:solidFill>
                <a:effectLst/>
                <a:latin typeface="Ubuntu"/>
              </a:rPr>
              <a:t> proportion of young people using non-rechargeable disposable</a:t>
            </a:r>
            <a:r>
              <a:rPr lang="en-US">
                <a:solidFill>
                  <a:srgbClr val="285087"/>
                </a:solidFill>
                <a:latin typeface="Ubuntu"/>
              </a:rPr>
              <a:t> vapes</a:t>
            </a:r>
            <a:r>
              <a:rPr lang="en-US" sz="1800" b="0" i="0" u="none" strike="noStrike">
                <a:solidFill>
                  <a:srgbClr val="285087"/>
                </a:solidFill>
                <a:effectLst/>
                <a:latin typeface="Ubuntu"/>
              </a:rPr>
              <a:t> </a:t>
            </a:r>
            <a:r>
              <a:rPr lang="en-US">
                <a:solidFill>
                  <a:srgbClr val="285087"/>
                </a:solidFill>
                <a:latin typeface="Ubuntu"/>
              </a:rPr>
              <a:t>had </a:t>
            </a:r>
            <a:r>
              <a:rPr lang="en-US" sz="1800" b="0" i="0" u="none" strike="noStrike">
                <a:solidFill>
                  <a:srgbClr val="285087"/>
                </a:solidFill>
                <a:effectLst/>
                <a:latin typeface="Ubuntu"/>
              </a:rPr>
              <a:t>increased significantly since 2021.</a:t>
            </a:r>
            <a:endParaRPr lang="en-US" sz="1800" b="0" i="0" u="none" strike="noStrike" dirty="0">
              <a:solidFill>
                <a:srgbClr val="285087"/>
              </a:solidFill>
              <a:effectLst/>
              <a:latin typeface="Ubuntu"/>
            </a:endParaRPr>
          </a:p>
          <a:p>
            <a:endParaRPr lang="en-US" dirty="0">
              <a:solidFill>
                <a:srgbClr val="285087"/>
              </a:solidFill>
              <a:latin typeface="Ubuntu"/>
            </a:endParaRPr>
          </a:p>
          <a:p>
            <a:r>
              <a:rPr lang="en-US">
                <a:solidFill>
                  <a:srgbClr val="285087"/>
                </a:solidFill>
                <a:latin typeface="Ubuntu"/>
              </a:rPr>
              <a:t>The sale of disposable vapes is now banned across the UK (since June 2025).</a:t>
            </a:r>
          </a:p>
        </p:txBody>
      </p:sp>
      <p:pic>
        <p:nvPicPr>
          <p:cNvPr id="7170" name="Picture 2" descr="A graph of electronic cigarettes&#10;&#10;Description automatically generated">
            <a:extLst>
              <a:ext uri="{FF2B5EF4-FFF2-40B4-BE49-F238E27FC236}">
                <a16:creationId xmlns:a16="http://schemas.microsoft.com/office/drawing/2014/main" id="{099AC1BC-84DE-B7D1-B10C-60662FB311A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90447" y="930890"/>
            <a:ext cx="6401403" cy="512755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C06E308-95E9-7BF5-9B76-D1D9EA584203}"/>
              </a:ext>
            </a:extLst>
          </p:cNvPr>
          <p:cNvSpPr txBox="1"/>
          <p:nvPr/>
        </p:nvSpPr>
        <p:spPr>
          <a:xfrm>
            <a:off x="355913" y="5721465"/>
            <a:ext cx="4674102" cy="461665"/>
          </a:xfrm>
          <a:prstGeom prst="rect">
            <a:avLst/>
          </a:prstGeom>
          <a:noFill/>
        </p:spPr>
        <p:txBody>
          <a:bodyPr wrap="square" lIns="91440" tIns="45720" rIns="91440" bIns="45720" anchor="t">
            <a:spAutoFit/>
          </a:bodyPr>
          <a:lstStyle/>
          <a:p>
            <a:r>
              <a:rPr lang="en-US" sz="1200" b="1" i="0" u="sng" strike="noStrike" dirty="0">
                <a:solidFill>
                  <a:srgbClr val="285087"/>
                </a:solidFill>
                <a:effectLst/>
                <a:latin typeface="Calibri"/>
                <a:ea typeface="Calibri"/>
                <a:cs typeface="Calibri"/>
                <a:hlinkClick r:id="rId3">
                  <a:extLst>
                    <a:ext uri="{A12FA001-AC4F-418D-AE19-62706E023703}">
                      <ahyp:hlinkClr xmlns:ahyp="http://schemas.microsoft.com/office/drawing/2018/hyperlinkcolor" val="tx"/>
                    </a:ext>
                  </a:extLst>
                </a:hlinkClick>
              </a:rPr>
              <a:t>(Source: ASH: Use of e-cigarettes among young people in Great Britain June 2023)</a:t>
            </a:r>
            <a:endParaRPr lang="en-GB" sz="1200" dirty="0">
              <a:solidFill>
                <a:srgbClr val="285087"/>
              </a:solidFill>
              <a:latin typeface="Calibri"/>
              <a:ea typeface="Calibri"/>
              <a:cs typeface="Calibri"/>
            </a:endParaRPr>
          </a:p>
        </p:txBody>
      </p:sp>
    </p:spTree>
    <p:extLst>
      <p:ext uri="{BB962C8B-B14F-4D97-AF65-F5344CB8AC3E}">
        <p14:creationId xmlns:p14="http://schemas.microsoft.com/office/powerpoint/2010/main" val="2181171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E8A3D92-5FB1-EBCA-1003-ACA2A5084315}"/>
              </a:ext>
            </a:extLst>
          </p:cNvPr>
          <p:cNvSpPr txBox="1"/>
          <p:nvPr/>
        </p:nvSpPr>
        <p:spPr>
          <a:xfrm>
            <a:off x="383568" y="1899280"/>
            <a:ext cx="11424863" cy="3139321"/>
          </a:xfrm>
          <a:prstGeom prst="rect">
            <a:avLst/>
          </a:prstGeom>
          <a:noFill/>
        </p:spPr>
        <p:txBody>
          <a:bodyPr wrap="square" lIns="91440" tIns="45720" rIns="91440" bIns="45720" anchor="t">
            <a:spAutoFit/>
          </a:bodyPr>
          <a:lstStyle/>
          <a:p>
            <a:pPr fontAlgn="base"/>
            <a:r>
              <a:rPr lang="en-US" sz="2200">
                <a:solidFill>
                  <a:srgbClr val="285087"/>
                </a:solidFill>
                <a:latin typeface="Ubuntu"/>
              </a:rPr>
              <a:t>Some</a:t>
            </a:r>
            <a:r>
              <a:rPr lang="en-US" sz="2200" b="0" i="0" u="none" strike="noStrike">
                <a:solidFill>
                  <a:srgbClr val="285087"/>
                </a:solidFill>
                <a:effectLst/>
                <a:latin typeface="Ubuntu"/>
              </a:rPr>
              <a:t> queries about vaping </a:t>
            </a:r>
            <a:r>
              <a:rPr lang="en-US" sz="2200">
                <a:solidFill>
                  <a:srgbClr val="285087"/>
                </a:solidFill>
                <a:latin typeface="Ubuntu"/>
              </a:rPr>
              <a:t>cannot</a:t>
            </a:r>
            <a:r>
              <a:rPr lang="en-US" sz="2200" b="0" i="0" u="none" strike="noStrike">
                <a:solidFill>
                  <a:srgbClr val="285087"/>
                </a:solidFill>
                <a:effectLst/>
                <a:latin typeface="Ubuntu"/>
              </a:rPr>
              <a:t> </a:t>
            </a:r>
            <a:r>
              <a:rPr lang="en-US" sz="2200">
                <a:solidFill>
                  <a:srgbClr val="285087"/>
                </a:solidFill>
                <a:latin typeface="Ubuntu"/>
              </a:rPr>
              <a:t>currently or easily be answered</a:t>
            </a:r>
            <a:r>
              <a:rPr lang="en-US" sz="2200" b="0" i="0" u="none" strike="noStrike">
                <a:solidFill>
                  <a:srgbClr val="285087"/>
                </a:solidFill>
                <a:effectLst/>
                <a:latin typeface="Ubuntu"/>
              </a:rPr>
              <a:t> </a:t>
            </a:r>
            <a:r>
              <a:rPr lang="en-US" sz="2200">
                <a:solidFill>
                  <a:srgbClr val="285087"/>
                </a:solidFill>
                <a:latin typeface="Ubuntu"/>
              </a:rPr>
              <a:t>due to the lack of available or reliable </a:t>
            </a:r>
            <a:r>
              <a:rPr lang="en-US" sz="2200" b="0" i="0" u="none" strike="noStrike">
                <a:solidFill>
                  <a:srgbClr val="285087"/>
                </a:solidFill>
                <a:effectLst/>
                <a:latin typeface="Ubuntu"/>
              </a:rPr>
              <a:t>data/information, for example:</a:t>
            </a:r>
            <a:r>
              <a:rPr lang="en-US" sz="2200" b="0" i="0">
                <a:solidFill>
                  <a:srgbClr val="285087"/>
                </a:solidFill>
                <a:effectLst/>
                <a:latin typeface="Ubuntu"/>
              </a:rPr>
              <a:t>​</a:t>
            </a:r>
            <a:endParaRPr lang="en-US" sz="2200" b="0" i="0">
              <a:solidFill>
                <a:srgbClr val="285087"/>
              </a:solidFill>
              <a:effectLst/>
              <a:latin typeface="Ubuntu"/>
              <a:cs typeface="Arial"/>
            </a:endParaRPr>
          </a:p>
          <a:p>
            <a:pPr algn="l" rtl="0" fontAlgn="base"/>
            <a:r>
              <a:rPr lang="en-US" sz="2200" b="0" i="0">
                <a:solidFill>
                  <a:srgbClr val="285087"/>
                </a:solidFill>
                <a:effectLst/>
                <a:latin typeface="Ubuntu"/>
              </a:rPr>
              <a:t>​</a:t>
            </a:r>
            <a:endParaRPr lang="en-US" sz="2200" b="0" i="0">
              <a:solidFill>
                <a:srgbClr val="285087"/>
              </a:solidFill>
              <a:effectLst/>
              <a:latin typeface="Ubuntu"/>
              <a:cs typeface="Arial"/>
            </a:endParaRPr>
          </a:p>
          <a:p>
            <a:pPr marL="342900" indent="-342900" fontAlgn="base">
              <a:buFont typeface="Wingdings"/>
              <a:buChar char="Ø"/>
            </a:pPr>
            <a:r>
              <a:rPr lang="en-US" sz="2200" dirty="0">
                <a:solidFill>
                  <a:srgbClr val="285087"/>
                </a:solidFill>
                <a:latin typeface="Ubuntu"/>
              </a:rPr>
              <a:t>How much nicotine does a vape contain compared to a cigarette</a:t>
            </a:r>
            <a:r>
              <a:rPr lang="en-US" sz="2200" b="0" i="0" u="none" strike="noStrike" dirty="0">
                <a:solidFill>
                  <a:srgbClr val="285087"/>
                </a:solidFill>
                <a:effectLst/>
                <a:latin typeface="Ubuntu"/>
              </a:rPr>
              <a:t>?</a:t>
            </a:r>
            <a:r>
              <a:rPr lang="en-US" sz="2200" b="0" i="0" dirty="0">
                <a:solidFill>
                  <a:srgbClr val="285087"/>
                </a:solidFill>
                <a:effectLst/>
                <a:latin typeface="Ubuntu"/>
              </a:rPr>
              <a:t>​</a:t>
            </a:r>
            <a:endParaRPr lang="en-US" sz="2200" b="0" i="0" dirty="0">
              <a:solidFill>
                <a:srgbClr val="285087"/>
              </a:solidFill>
              <a:effectLst/>
              <a:latin typeface="Ubuntu"/>
              <a:cs typeface="Arial"/>
            </a:endParaRPr>
          </a:p>
          <a:p>
            <a:pPr marL="342900" indent="-342900" fontAlgn="base">
              <a:buFont typeface="Wingdings"/>
              <a:buChar char="Ø"/>
            </a:pPr>
            <a:r>
              <a:rPr lang="en-US" sz="2200">
                <a:solidFill>
                  <a:srgbClr val="285087"/>
                </a:solidFill>
                <a:latin typeface="Ubuntu"/>
              </a:rPr>
              <a:t>How many school exclusions cite vaping as a factor</a:t>
            </a:r>
            <a:r>
              <a:rPr lang="en-US" sz="2200" b="0" i="0" u="none" strike="noStrike">
                <a:solidFill>
                  <a:srgbClr val="285087"/>
                </a:solidFill>
                <a:effectLst/>
                <a:latin typeface="Ubuntu"/>
              </a:rPr>
              <a:t>?</a:t>
            </a:r>
            <a:r>
              <a:rPr lang="en-US" sz="2200">
                <a:solidFill>
                  <a:srgbClr val="285087"/>
                </a:solidFill>
                <a:latin typeface="Ubuntu"/>
              </a:rPr>
              <a:t>​​</a:t>
            </a:r>
            <a:endParaRPr lang="en-US" sz="2200" b="0" i="0">
              <a:solidFill>
                <a:srgbClr val="285087"/>
              </a:solidFill>
              <a:effectLst/>
              <a:latin typeface="Ubuntu"/>
              <a:cs typeface="Arial"/>
            </a:endParaRPr>
          </a:p>
          <a:p>
            <a:pPr marL="342900" indent="-342900" algn="l" rtl="0" fontAlgn="base">
              <a:buFont typeface="Wingdings"/>
              <a:buChar char="Ø"/>
            </a:pPr>
            <a:r>
              <a:rPr lang="en-US" sz="2200" b="0" i="0" u="none" strike="noStrike" dirty="0">
                <a:solidFill>
                  <a:srgbClr val="285087"/>
                </a:solidFill>
                <a:effectLst/>
                <a:latin typeface="Ubuntu"/>
              </a:rPr>
              <a:t>Where do young people obtain vapes (e.g. shops, parents, other)?</a:t>
            </a:r>
            <a:r>
              <a:rPr lang="en-US" sz="2200" b="0" i="0" dirty="0">
                <a:solidFill>
                  <a:srgbClr val="285087"/>
                </a:solidFill>
                <a:effectLst/>
                <a:latin typeface="Ubuntu"/>
              </a:rPr>
              <a:t>​</a:t>
            </a:r>
            <a:endParaRPr lang="en-US" sz="2200" b="0" i="0" dirty="0">
              <a:solidFill>
                <a:srgbClr val="285087"/>
              </a:solidFill>
              <a:effectLst/>
              <a:latin typeface="Ubuntu"/>
              <a:cs typeface="Arial"/>
            </a:endParaRPr>
          </a:p>
          <a:p>
            <a:pPr algn="l" rtl="0" fontAlgn="base"/>
            <a:r>
              <a:rPr lang="en-US" sz="2200" b="0" i="0">
                <a:solidFill>
                  <a:srgbClr val="285087"/>
                </a:solidFill>
                <a:effectLst/>
                <a:latin typeface="Ubuntu"/>
              </a:rPr>
              <a:t>​</a:t>
            </a:r>
            <a:endParaRPr lang="en-US" sz="2200" b="0" i="0">
              <a:solidFill>
                <a:srgbClr val="285087"/>
              </a:solidFill>
              <a:effectLst/>
              <a:latin typeface="Ubuntu"/>
              <a:cs typeface="Arial"/>
            </a:endParaRPr>
          </a:p>
          <a:p>
            <a:pPr fontAlgn="base"/>
            <a:r>
              <a:rPr lang="en-US" sz="2200" b="0" i="0" u="none" strike="noStrike">
                <a:solidFill>
                  <a:srgbClr val="285087"/>
                </a:solidFill>
                <a:effectLst/>
                <a:latin typeface="Ubuntu"/>
              </a:rPr>
              <a:t>As the evidence builds and we</a:t>
            </a:r>
            <a:r>
              <a:rPr lang="en-US" sz="2200">
                <a:solidFill>
                  <a:srgbClr val="285087"/>
                </a:solidFill>
                <a:latin typeface="Ubuntu"/>
              </a:rPr>
              <a:t> have more</a:t>
            </a:r>
            <a:r>
              <a:rPr lang="en-US" sz="2200" b="0" i="0" u="none" strike="noStrike">
                <a:solidFill>
                  <a:srgbClr val="285087"/>
                </a:solidFill>
                <a:effectLst/>
                <a:latin typeface="Ubuntu"/>
              </a:rPr>
              <a:t> reliable data sources to respond to such queries, we will be able to update future iterations of this knowledge bank.</a:t>
            </a:r>
            <a:endParaRPr lang="en-US" sz="2200" b="0" i="0">
              <a:solidFill>
                <a:srgbClr val="285087"/>
              </a:solidFill>
              <a:effectLst/>
              <a:latin typeface="Ubuntu"/>
            </a:endParaRPr>
          </a:p>
        </p:txBody>
      </p:sp>
      <p:sp>
        <p:nvSpPr>
          <p:cNvPr id="8" name="Title 1">
            <a:extLst>
              <a:ext uri="{FF2B5EF4-FFF2-40B4-BE49-F238E27FC236}">
                <a16:creationId xmlns:a16="http://schemas.microsoft.com/office/drawing/2014/main" id="{0596A9B0-6EA7-CEC6-5D88-EFBA318CD14E}"/>
              </a:ext>
            </a:extLst>
          </p:cNvPr>
          <p:cNvSpPr txBox="1">
            <a:spLocks/>
          </p:cNvSpPr>
          <p:nvPr/>
        </p:nvSpPr>
        <p:spPr>
          <a:xfrm>
            <a:off x="383568" y="1005819"/>
            <a:ext cx="4482317" cy="7393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i="0" u="none" strike="noStrike">
                <a:solidFill>
                  <a:srgbClr val="285087"/>
                </a:solidFill>
                <a:effectLst/>
                <a:latin typeface="Ubuntu"/>
              </a:rPr>
              <a:t>Emerging data</a:t>
            </a:r>
            <a:endParaRPr lang="en-US" sz="3100" b="1">
              <a:solidFill>
                <a:srgbClr val="285087"/>
              </a:solidFill>
              <a:latin typeface="Ubuntu"/>
              <a:cs typeface="Calibri Light" panose="020F0302020204030204"/>
            </a:endParaRPr>
          </a:p>
        </p:txBody>
      </p:sp>
    </p:spTree>
    <p:extLst>
      <p:ext uri="{BB962C8B-B14F-4D97-AF65-F5344CB8AC3E}">
        <p14:creationId xmlns:p14="http://schemas.microsoft.com/office/powerpoint/2010/main" val="213355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079299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D251C1-0D39-F4F6-07AB-A3C8531FBCAF}"/>
              </a:ext>
            </a:extLst>
          </p:cNvPr>
          <p:cNvSpPr>
            <a:spLocks noGrp="1"/>
          </p:cNvSpPr>
          <p:nvPr>
            <p:ph type="body" sz="quarter" idx="10"/>
          </p:nvPr>
        </p:nvSpPr>
        <p:spPr>
          <a:xfrm>
            <a:off x="221064" y="1903463"/>
            <a:ext cx="11749871" cy="1325563"/>
          </a:xfrm>
        </p:spPr>
        <p:txBody>
          <a:bodyPr vert="horz" lIns="91440" tIns="45720" rIns="91440" bIns="45720" rtlCol="0" anchor="t">
            <a:noAutofit/>
          </a:bodyPr>
          <a:lstStyle/>
          <a:p>
            <a:r>
              <a:rPr lang="en-US" sz="2200" dirty="0">
                <a:solidFill>
                  <a:srgbClr val="285087"/>
                </a:solidFill>
                <a:latin typeface="Ubuntu"/>
                <a:cs typeface="Calibri"/>
              </a:rPr>
              <a:t>School Health Research Network student </a:t>
            </a:r>
            <a:r>
              <a:rPr lang="en-US" sz="2200" dirty="0">
                <a:solidFill>
                  <a:srgbClr val="285087"/>
                </a:solidFill>
                <a:latin typeface="Ubuntu"/>
                <a:cs typeface="Calibri"/>
                <a:hlinkClick r:id="rId2">
                  <a:extLst>
                    <a:ext uri="{A12FA001-AC4F-418D-AE19-62706E023703}">
                      <ahyp:hlinkClr xmlns:ahyp="http://schemas.microsoft.com/office/drawing/2018/hyperlinkcolor" val="tx"/>
                    </a:ext>
                  </a:extLst>
                </a:hlinkClick>
              </a:rPr>
              <a:t>Health and Well-being Surveys</a:t>
            </a:r>
            <a:r>
              <a:rPr lang="en-US" sz="2200" dirty="0">
                <a:solidFill>
                  <a:srgbClr val="285087"/>
                </a:solidFill>
                <a:latin typeface="Ubuntu"/>
                <a:cs typeface="Calibri"/>
              </a:rPr>
              <a:t> are undertaken every two years and provide a regular snapshot of the health </a:t>
            </a:r>
            <a:r>
              <a:rPr lang="en-US" sz="2200" dirty="0" err="1">
                <a:solidFill>
                  <a:srgbClr val="285087"/>
                </a:solidFill>
                <a:latin typeface="Ubuntu"/>
                <a:cs typeface="Calibri"/>
              </a:rPr>
              <a:t>behaviours</a:t>
            </a:r>
            <a:r>
              <a:rPr lang="en-US" sz="2200" dirty="0">
                <a:solidFill>
                  <a:srgbClr val="285087"/>
                </a:solidFill>
                <a:latin typeface="Ubuntu"/>
                <a:cs typeface="Calibri"/>
              </a:rPr>
              <a:t> of children and young people in Wales.</a:t>
            </a:r>
          </a:p>
          <a:p>
            <a:r>
              <a:rPr lang="en-US" sz="2200" dirty="0">
                <a:solidFill>
                  <a:srgbClr val="285087"/>
                </a:solidFill>
                <a:latin typeface="Ubuntu"/>
                <a:cs typeface="Calibri"/>
              </a:rPr>
              <a:t>An </a:t>
            </a:r>
            <a:r>
              <a:rPr lang="en-US" sz="2200" dirty="0">
                <a:solidFill>
                  <a:srgbClr val="285087"/>
                </a:solidFill>
                <a:latin typeface="Ubuntu"/>
                <a:cs typeface="Calibri"/>
                <a:hlinkClick r:id="rId2">
                  <a:extLst>
                    <a:ext uri="{A12FA001-AC4F-418D-AE19-62706E023703}">
                      <ahyp:hlinkClr xmlns:ahyp="http://schemas.microsoft.com/office/drawing/2018/hyperlinkcolor" val="tx"/>
                    </a:ext>
                  </a:extLst>
                </a:hlinkClick>
              </a:rPr>
              <a:t>interactive data dashboard</a:t>
            </a:r>
            <a:r>
              <a:rPr lang="en-US" sz="2200" dirty="0">
                <a:solidFill>
                  <a:srgbClr val="285087"/>
                </a:solidFill>
                <a:latin typeface="Ubuntu"/>
                <a:cs typeface="Calibri"/>
              </a:rPr>
              <a:t> is available which shows patterns of experimental and regular vape, cigarette and other substance use relating to area, age, gender and family affluence at local authority, health board and All Wales level.</a:t>
            </a:r>
            <a:endParaRPr lang="en-US" sz="2200">
              <a:solidFill>
                <a:srgbClr val="285087"/>
              </a:solidFill>
              <a:latin typeface="Ubuntu"/>
              <a:ea typeface="Calibri" panose="020F0502020204030204"/>
              <a:cs typeface="Calibri" panose="020F0502020204030204"/>
            </a:endParaRPr>
          </a:p>
          <a:p>
            <a:r>
              <a:rPr lang="en-US" sz="2200" dirty="0">
                <a:solidFill>
                  <a:srgbClr val="285087"/>
                </a:solidFill>
                <a:latin typeface="Ubuntu"/>
                <a:cs typeface="Calibri"/>
              </a:rPr>
              <a:t>A </a:t>
            </a:r>
            <a:r>
              <a:rPr lang="en-US" sz="2200" dirty="0">
                <a:solidFill>
                  <a:srgbClr val="285087"/>
                </a:solidFill>
                <a:latin typeface="Ubuntu"/>
                <a:cs typeface="Calibri"/>
                <a:hlinkClick r:id="rId3">
                  <a:extLst>
                    <a:ext uri="{A12FA001-AC4F-418D-AE19-62706E023703}">
                      <ahyp:hlinkClr xmlns:ahyp="http://schemas.microsoft.com/office/drawing/2018/hyperlinkcolor" val="tx"/>
                    </a:ext>
                  </a:extLst>
                </a:hlinkClick>
              </a:rPr>
              <a:t>national report</a:t>
            </a:r>
            <a:r>
              <a:rPr lang="en-US" sz="2200" dirty="0">
                <a:solidFill>
                  <a:srgbClr val="285087"/>
                </a:solidFill>
                <a:latin typeface="Ubuntu"/>
                <a:cs typeface="Calibri"/>
              </a:rPr>
              <a:t> is also available.</a:t>
            </a:r>
            <a:endParaRPr lang="en-US" sz="2200">
              <a:solidFill>
                <a:srgbClr val="285087"/>
              </a:solidFill>
              <a:latin typeface="Ubuntu"/>
              <a:ea typeface="Calibri"/>
              <a:cs typeface="Calibri"/>
            </a:endParaRPr>
          </a:p>
          <a:p>
            <a:r>
              <a:rPr lang="en-US" sz="2200" dirty="0">
                <a:solidFill>
                  <a:srgbClr val="285087"/>
                </a:solidFill>
                <a:latin typeface="Ubuntu"/>
                <a:ea typeface="Calibri"/>
                <a:cs typeface="Calibri"/>
              </a:rPr>
              <a:t>Schools can currently access their SHRN data via a bespoke school report sent directly to participating schools. A school-level interactive dashboard is currently in development; the </a:t>
            </a:r>
            <a:r>
              <a:rPr lang="en-US" sz="2200" dirty="0">
                <a:solidFill>
                  <a:srgbClr val="285087"/>
                </a:solidFill>
                <a:latin typeface="Ubuntu"/>
                <a:ea typeface="Calibri"/>
                <a:cs typeface="Calibri"/>
                <a:hlinkClick r:id="rId4">
                  <a:extLst>
                    <a:ext uri="{A12FA001-AC4F-418D-AE19-62706E023703}">
                      <ahyp:hlinkClr xmlns:ahyp="http://schemas.microsoft.com/office/drawing/2018/hyperlinkcolor" val="tx"/>
                    </a:ext>
                  </a:extLst>
                </a:hlinkClick>
              </a:rPr>
              <a:t>prototype</a:t>
            </a:r>
            <a:r>
              <a:rPr lang="en-US" sz="2200" dirty="0">
                <a:solidFill>
                  <a:srgbClr val="285087"/>
                </a:solidFill>
                <a:latin typeface="Ubuntu"/>
                <a:ea typeface="Calibri"/>
                <a:cs typeface="Calibri"/>
              </a:rPr>
              <a:t> for this work is available. </a:t>
            </a:r>
          </a:p>
          <a:p>
            <a:r>
              <a:rPr lang="en-US" sz="2200" dirty="0">
                <a:solidFill>
                  <a:srgbClr val="285087"/>
                </a:solidFill>
                <a:latin typeface="Ubuntu"/>
                <a:ea typeface="+mn-lt"/>
                <a:cs typeface="+mn-lt"/>
              </a:rPr>
              <a:t>Action on Smoking on Health (ASH) is a charity that conducts research and provides data  on smoking and vaping. </a:t>
            </a:r>
            <a:r>
              <a:rPr lang="en-US" sz="2200" dirty="0">
                <a:solidFill>
                  <a:srgbClr val="285087"/>
                </a:solidFill>
                <a:latin typeface="Ubuntu"/>
                <a:ea typeface="+mn-lt"/>
                <a:cs typeface="+mn-lt"/>
                <a:hlinkClick r:id="rId5">
                  <a:extLst>
                    <a:ext uri="{A12FA001-AC4F-418D-AE19-62706E023703}">
                      <ahyp:hlinkClr xmlns:ahyp="http://schemas.microsoft.com/office/drawing/2018/hyperlinkcolor" val="tx"/>
                    </a:ext>
                  </a:extLst>
                </a:hlinkClick>
              </a:rPr>
              <a:t>Use of e-</a:t>
            </a:r>
            <a:r>
              <a:rPr lang="en-US" sz="2200" dirty="0" err="1">
                <a:solidFill>
                  <a:srgbClr val="285087"/>
                </a:solidFill>
                <a:latin typeface="Ubuntu"/>
                <a:ea typeface="+mn-lt"/>
                <a:cs typeface="+mn-lt"/>
                <a:hlinkClick r:id="rId5">
                  <a:extLst>
                    <a:ext uri="{A12FA001-AC4F-418D-AE19-62706E023703}">
                      <ahyp:hlinkClr xmlns:ahyp="http://schemas.microsoft.com/office/drawing/2018/hyperlinkcolor" val="tx"/>
                    </a:ext>
                  </a:extLst>
                </a:hlinkClick>
              </a:rPr>
              <a:t>cigarettesamongyoungpeopleinGreatBritain</a:t>
            </a:r>
            <a:r>
              <a:rPr lang="en-US" sz="2200" dirty="0">
                <a:solidFill>
                  <a:srgbClr val="285087"/>
                </a:solidFill>
                <a:latin typeface="Ubuntu"/>
                <a:ea typeface="+mn-lt"/>
                <a:cs typeface="+mn-lt"/>
                <a:hlinkClick r:id="rId5">
                  <a:extLst>
                    <a:ext uri="{A12FA001-AC4F-418D-AE19-62706E023703}">
                      <ahyp:hlinkClr xmlns:ahyp="http://schemas.microsoft.com/office/drawing/2018/hyperlinkcolor" val="tx"/>
                    </a:ext>
                  </a:extLst>
                </a:hlinkClick>
              </a:rPr>
              <a:t> - ASH</a:t>
            </a:r>
            <a:endParaRPr lang="en-US" sz="2200">
              <a:solidFill>
                <a:srgbClr val="285087"/>
              </a:solidFill>
              <a:latin typeface="Ubuntu"/>
              <a:ea typeface="Calibri"/>
              <a:cs typeface="Calibri"/>
              <a:hlinkClick r:id="" action="ppaction://noaction">
                <a:extLst>
                  <a:ext uri="{A12FA001-AC4F-418D-AE19-62706E023703}">
                    <ahyp:hlinkClr xmlns:ahyp="http://schemas.microsoft.com/office/drawing/2018/hyperlinkcolor" val="tx"/>
                  </a:ext>
                </a:extLst>
              </a:hlinkClick>
            </a:endParaRPr>
          </a:p>
          <a:p>
            <a:endParaRPr lang="en-US" sz="2600">
              <a:ea typeface="Calibri"/>
              <a:cs typeface="Calibri"/>
            </a:endParaRPr>
          </a:p>
          <a:p>
            <a:endParaRPr lang="en-US" sz="2600">
              <a:ea typeface="Calibri"/>
              <a:cs typeface="Calibri"/>
            </a:endParaRPr>
          </a:p>
        </p:txBody>
      </p:sp>
      <p:sp>
        <p:nvSpPr>
          <p:cNvPr id="2" name="Title 1">
            <a:extLst>
              <a:ext uri="{FF2B5EF4-FFF2-40B4-BE49-F238E27FC236}">
                <a16:creationId xmlns:a16="http://schemas.microsoft.com/office/drawing/2014/main" id="{BB5E903C-D260-548B-DDBC-A4DE53121458}"/>
              </a:ext>
            </a:extLst>
          </p:cNvPr>
          <p:cNvSpPr>
            <a:spLocks noGrp="1"/>
          </p:cNvSpPr>
          <p:nvPr>
            <p:ph type="title" idx="4294967295"/>
          </p:nvPr>
        </p:nvSpPr>
        <p:spPr>
          <a:xfrm>
            <a:off x="221064" y="1094590"/>
            <a:ext cx="4417888" cy="703387"/>
          </a:xfrm>
        </p:spPr>
        <p:txBody>
          <a:bodyPr>
            <a:normAutofit/>
          </a:bodyPr>
          <a:lstStyle/>
          <a:p>
            <a:r>
              <a:rPr lang="en-US" sz="3400" b="1">
                <a:solidFill>
                  <a:srgbClr val="285087"/>
                </a:solidFill>
                <a:latin typeface="Ubuntu"/>
                <a:cs typeface="Calibri Light"/>
              </a:rPr>
              <a:t>Key sources of data</a:t>
            </a:r>
            <a:endParaRPr lang="en-US" sz="3400" b="1">
              <a:solidFill>
                <a:srgbClr val="285087"/>
              </a:solidFill>
              <a:latin typeface="Ubuntu"/>
            </a:endParaRPr>
          </a:p>
        </p:txBody>
      </p:sp>
    </p:spTree>
    <p:extLst>
      <p:ext uri="{BB962C8B-B14F-4D97-AF65-F5344CB8AC3E}">
        <p14:creationId xmlns:p14="http://schemas.microsoft.com/office/powerpoint/2010/main" val="1401370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299234" y="1021375"/>
            <a:ext cx="9588920" cy="838248"/>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b="1">
                <a:solidFill>
                  <a:srgbClr val="285087"/>
                </a:solidFill>
                <a:latin typeface="Ubuntu"/>
                <a:cs typeface="Calibri"/>
              </a:rPr>
              <a:t>How many children and </a:t>
            </a:r>
          </a:p>
          <a:p>
            <a:r>
              <a:rPr lang="en-US" sz="3400" b="1">
                <a:solidFill>
                  <a:srgbClr val="285087"/>
                </a:solidFill>
                <a:latin typeface="Ubuntu"/>
                <a:cs typeface="Calibri"/>
              </a:rPr>
              <a:t>young people use vapes?</a:t>
            </a:r>
            <a:endParaRPr lang="en-US" sz="3400" b="1">
              <a:solidFill>
                <a:srgbClr val="285087"/>
              </a:solidFill>
              <a:latin typeface="Ubuntu"/>
              <a:cs typeface="Calibri Light" panose="020F0302020204030204"/>
            </a:endParaRPr>
          </a:p>
        </p:txBody>
      </p:sp>
      <p:sp>
        <p:nvSpPr>
          <p:cNvPr id="10" name="Content Placeholder 2">
            <a:extLst>
              <a:ext uri="{FF2B5EF4-FFF2-40B4-BE49-F238E27FC236}">
                <a16:creationId xmlns:a16="http://schemas.microsoft.com/office/drawing/2014/main" id="{EDECF05B-AF83-D225-8921-676D16B01C77}"/>
              </a:ext>
            </a:extLst>
          </p:cNvPr>
          <p:cNvSpPr>
            <a:spLocks noGrp="1"/>
          </p:cNvSpPr>
          <p:nvPr/>
        </p:nvSpPr>
        <p:spPr>
          <a:xfrm>
            <a:off x="299234" y="1998912"/>
            <a:ext cx="11593531" cy="434024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a:solidFill>
                  <a:schemeClr val="accent1"/>
                </a:solidFill>
                <a:latin typeface="Ubuntu"/>
                <a:ea typeface="+mn-lt"/>
                <a:cs typeface="+mn-lt"/>
              </a:rPr>
              <a:t>Studies including the </a:t>
            </a:r>
            <a:r>
              <a:rPr lang="en-US" sz="2200" dirty="0">
                <a:solidFill>
                  <a:schemeClr val="accent1"/>
                </a:solidFill>
                <a:latin typeface="Ubuntu"/>
                <a:ea typeface="+mn-lt"/>
                <a:cs typeface="+mn-lt"/>
                <a:hlinkClick r:id="rId2">
                  <a:extLst>
                    <a:ext uri="{A12FA001-AC4F-418D-AE19-62706E023703}">
                      <ahyp:hlinkClr xmlns:ahyp="http://schemas.microsoft.com/office/drawing/2018/hyperlinkcolor" val="tx"/>
                    </a:ext>
                  </a:extLst>
                </a:hlinkClick>
              </a:rPr>
              <a:t>School Health Research Network</a:t>
            </a:r>
            <a:r>
              <a:rPr lang="en-US" sz="2200">
                <a:solidFill>
                  <a:schemeClr val="accent1"/>
                </a:solidFill>
                <a:latin typeface="Ubuntu"/>
                <a:ea typeface="+mn-lt"/>
                <a:cs typeface="+mn-lt"/>
              </a:rPr>
              <a:t> (SHRN) Student Health and Well-being Survey in Wales have shown that the use of vaping devices among children and young people in the UK has been on the rise in recent years.</a:t>
            </a:r>
          </a:p>
          <a:p>
            <a:r>
              <a:rPr lang="en-US" sz="2200" dirty="0">
                <a:solidFill>
                  <a:srgbClr val="285087"/>
                </a:solidFill>
                <a:latin typeface="Ubuntu"/>
                <a:ea typeface="+mn-lt"/>
                <a:cs typeface="+mn-lt"/>
              </a:rPr>
              <a:t>The vast majority of children and young people in Wales do not vape. The 2023 SHRN survey report found:</a:t>
            </a:r>
            <a:endParaRPr lang="en-US" dirty="0"/>
          </a:p>
          <a:p>
            <a:pPr lvl="1">
              <a:buFont typeface="Courier New" panose="020B0604020202020204" pitchFamily="34" charset="0"/>
              <a:buChar char="o"/>
            </a:pPr>
            <a:r>
              <a:rPr lang="en-US" sz="2200">
                <a:solidFill>
                  <a:srgbClr val="285087"/>
                </a:solidFill>
                <a:latin typeface="Ubuntu"/>
                <a:ea typeface="+mn-lt"/>
                <a:cs typeface="+mn-lt"/>
              </a:rPr>
              <a:t>95% of young people reported they did not currently use vapes* </a:t>
            </a:r>
            <a:endParaRPr lang="en-US" sz="2200">
              <a:solidFill>
                <a:srgbClr val="285087"/>
              </a:solidFill>
              <a:latin typeface="Ubuntu"/>
              <a:cs typeface="Calibri"/>
            </a:endParaRPr>
          </a:p>
          <a:p>
            <a:pPr lvl="1">
              <a:buFont typeface="Courier New" panose="020B0604020202020204" pitchFamily="34" charset="0"/>
              <a:buChar char="o"/>
            </a:pPr>
            <a:r>
              <a:rPr lang="en-US" sz="2200">
                <a:solidFill>
                  <a:srgbClr val="285087"/>
                </a:solidFill>
                <a:latin typeface="Ubuntu"/>
                <a:ea typeface="+mn-lt"/>
                <a:cs typeface="+mn-lt"/>
              </a:rPr>
              <a:t>80% of young people reported they had never tried a vape</a:t>
            </a:r>
          </a:p>
          <a:p>
            <a:pPr lvl="1">
              <a:buFont typeface="Courier New" panose="020B0604020202020204" pitchFamily="34" charset="0"/>
              <a:buChar char="o"/>
            </a:pPr>
            <a:r>
              <a:rPr lang="en-US" sz="2200">
                <a:solidFill>
                  <a:srgbClr val="285087"/>
                </a:solidFill>
                <a:latin typeface="Ubuntu"/>
                <a:ea typeface="+mn-lt"/>
                <a:cs typeface="+mn-lt"/>
              </a:rPr>
              <a:t>97% of young people reported they do not smoke tobacco* </a:t>
            </a:r>
          </a:p>
          <a:p>
            <a:pPr marL="0" indent="0" algn="r">
              <a:buNone/>
            </a:pPr>
            <a:r>
              <a:rPr lang="en-US" sz="1600">
                <a:solidFill>
                  <a:srgbClr val="285087"/>
                </a:solidFill>
                <a:latin typeface="Ubuntu"/>
                <a:cs typeface="Calibri"/>
              </a:rPr>
              <a:t>*answered I do not use or use less than once a week</a:t>
            </a:r>
            <a:r>
              <a:rPr lang="en-US" sz="1600">
                <a:solidFill>
                  <a:srgbClr val="285087"/>
                </a:solidFill>
                <a:cs typeface="Calibri"/>
              </a:rPr>
              <a:t>. </a:t>
            </a:r>
            <a:endParaRPr lang="en-US" sz="1600">
              <a:solidFill>
                <a:srgbClr val="285087"/>
              </a:solidFill>
              <a:ea typeface="Calibri" panose="020F0502020204030204"/>
              <a:cs typeface="Calibri" panose="020F0502020204030204"/>
            </a:endParaRPr>
          </a:p>
          <a:p>
            <a:pPr marL="0" indent="0">
              <a:buNone/>
            </a:pPr>
            <a:endParaRPr lang="en-US">
              <a:cs typeface="Calibri"/>
            </a:endParaRPr>
          </a:p>
        </p:txBody>
      </p:sp>
    </p:spTree>
    <p:extLst>
      <p:ext uri="{BB962C8B-B14F-4D97-AF65-F5344CB8AC3E}">
        <p14:creationId xmlns:p14="http://schemas.microsoft.com/office/powerpoint/2010/main" val="1897149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299234" y="1052197"/>
            <a:ext cx="9588920" cy="838248"/>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b="1">
                <a:solidFill>
                  <a:srgbClr val="285087"/>
                </a:solidFill>
                <a:latin typeface="Ubuntu"/>
                <a:cs typeface="Calibri"/>
              </a:rPr>
              <a:t>How many children and </a:t>
            </a:r>
          </a:p>
          <a:p>
            <a:r>
              <a:rPr lang="en-US" sz="3400" b="1">
                <a:solidFill>
                  <a:srgbClr val="285087"/>
                </a:solidFill>
                <a:latin typeface="Ubuntu"/>
                <a:cs typeface="Calibri"/>
              </a:rPr>
              <a:t>young people use vapes?</a:t>
            </a:r>
            <a:endParaRPr lang="en-US" sz="3400" b="1">
              <a:solidFill>
                <a:srgbClr val="285087"/>
              </a:solidFill>
              <a:latin typeface="Ubuntu"/>
              <a:cs typeface="Calibri Light" panose="020F0302020204030204"/>
            </a:endParaRPr>
          </a:p>
        </p:txBody>
      </p:sp>
      <p:sp>
        <p:nvSpPr>
          <p:cNvPr id="2" name="Content Placeholder 2">
            <a:extLst>
              <a:ext uri="{FF2B5EF4-FFF2-40B4-BE49-F238E27FC236}">
                <a16:creationId xmlns:a16="http://schemas.microsoft.com/office/drawing/2014/main" id="{CBFBA7B7-CAE0-398C-1658-6BEA0506EDA9}"/>
              </a:ext>
            </a:extLst>
          </p:cNvPr>
          <p:cNvSpPr>
            <a:spLocks noGrp="1"/>
          </p:cNvSpPr>
          <p:nvPr/>
        </p:nvSpPr>
        <p:spPr>
          <a:xfrm>
            <a:off x="303162" y="2149140"/>
            <a:ext cx="11485224" cy="470466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dirty="0">
                <a:solidFill>
                  <a:srgbClr val="285087"/>
                </a:solidFill>
                <a:latin typeface="Ubuntu"/>
                <a:ea typeface="+mn-lt"/>
                <a:cs typeface="+mn-lt"/>
              </a:rPr>
              <a:t>• 1 in 5 secondary aged learners (20%) from Year 7 to 11 had ever tried vapes. </a:t>
            </a:r>
          </a:p>
          <a:p>
            <a:pPr marL="0" indent="0">
              <a:buNone/>
            </a:pPr>
            <a:r>
              <a:rPr lang="en-US" sz="2200" dirty="0">
                <a:solidFill>
                  <a:srgbClr val="285087"/>
                </a:solidFill>
                <a:latin typeface="Ubuntu"/>
                <a:ea typeface="+mn-lt"/>
                <a:cs typeface="+mn-lt"/>
              </a:rPr>
              <a:t>• 7% of secondary aged learners reported use of vapes regularly (defined as at least weekly). </a:t>
            </a:r>
          </a:p>
          <a:p>
            <a:pPr marL="0" indent="0">
              <a:buNone/>
            </a:pPr>
            <a:r>
              <a:rPr lang="en-US" sz="2200" dirty="0">
                <a:solidFill>
                  <a:srgbClr val="285087"/>
                </a:solidFill>
                <a:latin typeface="Ubuntu"/>
                <a:ea typeface="+mn-lt"/>
                <a:cs typeface="+mn-lt"/>
              </a:rPr>
              <a:t>• Year 11 learners were more likely to use a vaping device at least weekly (16%) compared with Year 7 learners (1%).  </a:t>
            </a:r>
          </a:p>
          <a:p>
            <a:pPr marL="0" indent="0">
              <a:buNone/>
            </a:pPr>
            <a:r>
              <a:rPr lang="en-US" sz="2200" dirty="0">
                <a:solidFill>
                  <a:srgbClr val="285087"/>
                </a:solidFill>
                <a:latin typeface="Ubuntu"/>
                <a:ea typeface="+mn-lt"/>
                <a:cs typeface="+mn-lt"/>
              </a:rPr>
              <a:t>• Secondary aged learners from less affluent families were the most likely to have tried vapes and to use them regularly. </a:t>
            </a:r>
          </a:p>
          <a:p>
            <a:pPr marL="0" indent="0">
              <a:buNone/>
            </a:pPr>
            <a:r>
              <a:rPr lang="en-US" sz="2200" dirty="0">
                <a:solidFill>
                  <a:srgbClr val="285087"/>
                </a:solidFill>
                <a:latin typeface="Ubuntu"/>
                <a:ea typeface="+mn-lt"/>
                <a:cs typeface="+mn-lt"/>
              </a:rPr>
              <a:t>• A higher proportion of year 7 to 11 girls (8.6%) reported vaping at least weekly compared with boys (5%). Amongst young people who identified as neither a boy nor a girl, 15% reported vaping at least weekly. </a:t>
            </a:r>
          </a:p>
          <a:p>
            <a:pPr marL="0" indent="0">
              <a:buNone/>
            </a:pPr>
            <a:r>
              <a:rPr lang="en-US" sz="1400" dirty="0">
                <a:solidFill>
                  <a:srgbClr val="285087"/>
                </a:solidFill>
                <a:latin typeface="Ubuntu"/>
                <a:ea typeface="+mn-lt"/>
                <a:cs typeface="+mn-lt"/>
              </a:rPr>
              <a:t>Data from: </a:t>
            </a:r>
            <a:r>
              <a:rPr lang="en-US" sz="1400" dirty="0">
                <a:solidFill>
                  <a:srgbClr val="285087"/>
                </a:solidFill>
                <a:latin typeface="Ubuntu"/>
                <a:ea typeface="+mn-lt"/>
                <a:cs typeface="+mn-lt"/>
                <a:hlinkClick r:id="rId2">
                  <a:extLst>
                    <a:ext uri="{A12FA001-AC4F-418D-AE19-62706E023703}">
                      <ahyp:hlinkClr xmlns:ahyp="http://schemas.microsoft.com/office/drawing/2018/hyperlinkcolor" val="tx"/>
                    </a:ext>
                  </a:extLst>
                </a:hlinkClick>
              </a:rPr>
              <a:t>Information and Guidance on Vaping for Schools in Wales</a:t>
            </a:r>
            <a:br>
              <a:rPr lang="en-US" sz="2200" dirty="0">
                <a:latin typeface="Ubuntu"/>
                <a:ea typeface="+mn-lt"/>
                <a:cs typeface="+mn-lt"/>
              </a:rPr>
            </a:br>
            <a:endParaRPr lang="en-US" sz="2200">
              <a:solidFill>
                <a:srgbClr val="285087"/>
              </a:solidFill>
              <a:latin typeface="Ubuntu"/>
              <a:ea typeface="Calibri"/>
              <a:cs typeface="Calibri"/>
            </a:endParaRPr>
          </a:p>
          <a:p>
            <a:pPr marL="0" indent="0">
              <a:buNone/>
            </a:pPr>
            <a:endParaRPr lang="en-US" sz="2200">
              <a:solidFill>
                <a:srgbClr val="285087"/>
              </a:solidFill>
              <a:latin typeface="Ubuntu"/>
              <a:ea typeface="Calibri"/>
              <a:cs typeface="Calibri"/>
            </a:endParaRPr>
          </a:p>
          <a:p>
            <a:pPr marL="0" indent="0">
              <a:buNone/>
            </a:pPr>
            <a:endParaRPr lang="en-US">
              <a:ea typeface="Calibri" panose="020F0502020204030204"/>
              <a:cs typeface="Calibri"/>
            </a:endParaRPr>
          </a:p>
        </p:txBody>
      </p:sp>
    </p:spTree>
    <p:extLst>
      <p:ext uri="{BB962C8B-B14F-4D97-AF65-F5344CB8AC3E}">
        <p14:creationId xmlns:p14="http://schemas.microsoft.com/office/powerpoint/2010/main" val="676266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422523" y="990577"/>
            <a:ext cx="9588920" cy="8382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a:solidFill>
                  <a:srgbClr val="285087"/>
                </a:solidFill>
                <a:latin typeface="Ubuntu"/>
                <a:cs typeface="Calibri"/>
              </a:rPr>
              <a:t>Learners regularly using vapes</a:t>
            </a:r>
            <a:endParaRPr lang="en-US" sz="3100" b="1">
              <a:solidFill>
                <a:srgbClr val="285087"/>
              </a:solidFill>
              <a:latin typeface="Ubuntu"/>
              <a:cs typeface="Calibri Light" panose="020F0302020204030204"/>
            </a:endParaRPr>
          </a:p>
        </p:txBody>
      </p:sp>
      <p:sp>
        <p:nvSpPr>
          <p:cNvPr id="4" name="Content Placeholder 2">
            <a:extLst>
              <a:ext uri="{FF2B5EF4-FFF2-40B4-BE49-F238E27FC236}">
                <a16:creationId xmlns:a16="http://schemas.microsoft.com/office/drawing/2014/main" id="{E3290C0D-9F64-F6B1-8F5A-F5BE35DE0DB3}"/>
              </a:ext>
            </a:extLst>
          </p:cNvPr>
          <p:cNvSpPr>
            <a:spLocks noGrp="1"/>
          </p:cNvSpPr>
          <p:nvPr/>
        </p:nvSpPr>
        <p:spPr>
          <a:xfrm>
            <a:off x="468708" y="1785394"/>
            <a:ext cx="10850399" cy="435133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solidFill>
                  <a:srgbClr val="002060"/>
                </a:solidFill>
                <a:latin typeface="Ubuntu"/>
                <a:ea typeface="Calibri"/>
                <a:cs typeface="Calibri"/>
              </a:rPr>
              <a:t>•</a:t>
            </a:r>
            <a:r>
              <a:rPr lang="en-GB" sz="2400">
                <a:solidFill>
                  <a:srgbClr val="002060"/>
                </a:solidFill>
                <a:latin typeface="Ubuntu"/>
                <a:ea typeface="Calibri"/>
                <a:cs typeface="Calibri"/>
              </a:rPr>
              <a:t>7–8% of secondary-aged learners (year 7 to 11) report using vapes regularly (at least weekly</a:t>
            </a:r>
            <a:r>
              <a:rPr lang="en-US" sz="2400">
                <a:solidFill>
                  <a:srgbClr val="285087"/>
                </a:solidFill>
                <a:latin typeface="Ubuntu"/>
                <a:ea typeface="Calibri"/>
                <a:cs typeface="Calibri"/>
              </a:rPr>
              <a:t>) </a:t>
            </a:r>
          </a:p>
          <a:p>
            <a:pPr marL="0" indent="0">
              <a:buNone/>
            </a:pPr>
            <a:endParaRPr lang="en-US">
              <a:highlight>
                <a:srgbClr val="FFFF00"/>
              </a:highlight>
              <a:ea typeface="Calibri"/>
              <a:cs typeface="Calibri"/>
            </a:endParaRPr>
          </a:p>
          <a:p>
            <a:pPr marL="0" indent="0">
              <a:buNone/>
            </a:pPr>
            <a:endParaRPr lang="en-US">
              <a:highlight>
                <a:srgbClr val="FFFF00"/>
              </a:highlight>
              <a:ea typeface="Calibri"/>
              <a:cs typeface="Calibri"/>
            </a:endParaRPr>
          </a:p>
          <a:p>
            <a:pPr marL="0" indent="0">
              <a:buNone/>
            </a:pPr>
            <a:endParaRPr lang="en-US">
              <a:highlight>
                <a:srgbClr val="FFFF00"/>
              </a:highlight>
              <a:ea typeface="Calibri"/>
              <a:cs typeface="Calibri"/>
            </a:endParaRPr>
          </a:p>
          <a:p>
            <a:pPr marL="0" indent="0">
              <a:buNone/>
            </a:pPr>
            <a:endParaRPr lang="en-US">
              <a:highlight>
                <a:srgbClr val="FFFF00"/>
              </a:highlight>
              <a:ea typeface="Calibri"/>
              <a:cs typeface="Calibri"/>
            </a:endParaRPr>
          </a:p>
          <a:p>
            <a:pPr marL="0" indent="0">
              <a:buNone/>
            </a:pPr>
            <a:endParaRPr lang="en-US">
              <a:highlight>
                <a:srgbClr val="FFFF00"/>
              </a:highlight>
              <a:ea typeface="Calibri"/>
              <a:cs typeface="Calibri"/>
            </a:endParaRPr>
          </a:p>
          <a:p>
            <a:pPr marL="0" indent="0">
              <a:buNone/>
            </a:pPr>
            <a:endParaRPr lang="en-US">
              <a:highlight>
                <a:srgbClr val="FFFF00"/>
              </a:highlight>
              <a:ea typeface="Calibri"/>
              <a:cs typeface="Calibri"/>
            </a:endParaRPr>
          </a:p>
          <a:p>
            <a:pPr marL="0" indent="0">
              <a:buNone/>
            </a:pPr>
            <a:endParaRPr lang="en-US" sz="2400">
              <a:highlight>
                <a:srgbClr val="FFFF00"/>
              </a:highlight>
              <a:ea typeface="Calibri"/>
              <a:cs typeface="Calibri"/>
            </a:endParaRPr>
          </a:p>
          <a:p>
            <a:r>
              <a:rPr lang="en-US" sz="2400" b="1" dirty="0">
                <a:solidFill>
                  <a:srgbClr val="285087"/>
                </a:solidFill>
                <a:latin typeface="Ubuntu"/>
                <a:ea typeface="Calibri"/>
                <a:cs typeface="Calibri"/>
              </a:rPr>
              <a:t>The vast majority of children and young people in Wales do not vape</a:t>
            </a:r>
            <a:endParaRPr lang="en-US" b="1" dirty="0">
              <a:solidFill>
                <a:srgbClr val="285087"/>
              </a:solidFill>
              <a:highlight>
                <a:srgbClr val="FFFF00"/>
              </a:highlight>
              <a:latin typeface="Ubuntu"/>
              <a:ea typeface="Calibri"/>
              <a:cs typeface="Calibri"/>
            </a:endParaRPr>
          </a:p>
        </p:txBody>
      </p:sp>
      <p:grpSp>
        <p:nvGrpSpPr>
          <p:cNvPr id="5" name="Group 4">
            <a:extLst>
              <a:ext uri="{FF2B5EF4-FFF2-40B4-BE49-F238E27FC236}">
                <a16:creationId xmlns:a16="http://schemas.microsoft.com/office/drawing/2014/main" id="{E7111362-5F3D-C1FD-479E-F3CD5AC6DA65}"/>
              </a:ext>
            </a:extLst>
          </p:cNvPr>
          <p:cNvGrpSpPr/>
          <p:nvPr/>
        </p:nvGrpSpPr>
        <p:grpSpPr>
          <a:xfrm>
            <a:off x="4736466" y="2463468"/>
            <a:ext cx="2776682" cy="1328102"/>
            <a:chOff x="4814454" y="2733798"/>
            <a:chExt cx="2776682" cy="1328102"/>
          </a:xfrm>
        </p:grpSpPr>
        <p:sp>
          <p:nvSpPr>
            <p:cNvPr id="8" name="TextBox 3">
              <a:extLst>
                <a:ext uri="{FF2B5EF4-FFF2-40B4-BE49-F238E27FC236}">
                  <a16:creationId xmlns:a16="http://schemas.microsoft.com/office/drawing/2014/main" id="{71DBF2F6-7239-C51F-89D6-5B5DDDB66D1C}"/>
                </a:ext>
              </a:extLst>
            </p:cNvPr>
            <p:cNvSpPr txBox="1"/>
            <p:nvPr/>
          </p:nvSpPr>
          <p:spPr>
            <a:xfrm>
              <a:off x="5202875" y="2733798"/>
              <a:ext cx="2007259" cy="9233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a:solidFill>
                    <a:srgbClr val="41C0AF"/>
                  </a:solidFill>
                  <a:latin typeface="ubuntu bold"/>
                  <a:ea typeface="Calibri"/>
                  <a:cs typeface="Calibri"/>
                </a:rPr>
                <a:t>1</a:t>
              </a:r>
              <a:r>
                <a:rPr lang="en-US" b="1">
                  <a:solidFill>
                    <a:srgbClr val="41C0AF"/>
                  </a:solidFill>
                  <a:latin typeface="ubuntu bold"/>
                  <a:ea typeface="Calibri"/>
                  <a:cs typeface="Calibri"/>
                </a:rPr>
                <a:t> </a:t>
              </a:r>
              <a:r>
                <a:rPr lang="en-US" sz="4000">
                  <a:solidFill>
                    <a:srgbClr val="41C0AF"/>
                  </a:solidFill>
                  <a:latin typeface="ubuntu bold"/>
                  <a:ea typeface="Calibri"/>
                  <a:cs typeface="Calibri"/>
                </a:rPr>
                <a:t>in</a:t>
              </a:r>
              <a:r>
                <a:rPr lang="en-US" b="1">
                  <a:solidFill>
                    <a:srgbClr val="41C0AF"/>
                  </a:solidFill>
                  <a:latin typeface="ubuntu bold"/>
                  <a:ea typeface="Calibri"/>
                  <a:cs typeface="Calibri"/>
                </a:rPr>
                <a:t> </a:t>
              </a:r>
              <a:r>
                <a:rPr lang="en-US" sz="5400" b="1">
                  <a:solidFill>
                    <a:srgbClr val="41C0AF"/>
                  </a:solidFill>
                  <a:latin typeface="ubuntu bold"/>
                  <a:ea typeface="Calibri"/>
                  <a:cs typeface="Calibri"/>
                </a:rPr>
                <a:t>14</a:t>
              </a:r>
              <a:endParaRPr lang="en-US" sz="5400" b="1">
                <a:solidFill>
                  <a:srgbClr val="41C0AF"/>
                </a:solidFill>
                <a:latin typeface="ubuntu bold"/>
              </a:endParaRPr>
            </a:p>
          </p:txBody>
        </p:sp>
        <p:sp>
          <p:nvSpPr>
            <p:cNvPr id="9" name="TextBox 5">
              <a:extLst>
                <a:ext uri="{FF2B5EF4-FFF2-40B4-BE49-F238E27FC236}">
                  <a16:creationId xmlns:a16="http://schemas.microsoft.com/office/drawing/2014/main" id="{FB5E0D27-45BA-52C1-5550-A7923F0F47F7}"/>
                </a:ext>
              </a:extLst>
            </p:cNvPr>
            <p:cNvSpPr txBox="1"/>
            <p:nvPr/>
          </p:nvSpPr>
          <p:spPr>
            <a:xfrm>
              <a:off x="4814454" y="3538680"/>
              <a:ext cx="2776682"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a:latin typeface="Ubuntu"/>
                  <a:ea typeface="Calibri"/>
                  <a:cs typeface="Calibri"/>
                </a:rPr>
                <a:t>Secondary aged learners </a:t>
              </a:r>
            </a:p>
            <a:p>
              <a:pPr algn="ctr"/>
              <a:r>
                <a:rPr lang="en-US" sz="1400">
                  <a:latin typeface="Ubuntu"/>
                  <a:ea typeface="Calibri"/>
                  <a:cs typeface="Calibri"/>
                </a:rPr>
                <a:t>reported </a:t>
              </a:r>
              <a:r>
                <a:rPr lang="en-US" sz="1400" b="1">
                  <a:latin typeface="Ubuntu"/>
                  <a:ea typeface="Calibri"/>
                  <a:cs typeface="Calibri"/>
                </a:rPr>
                <a:t>using vapes regularly</a:t>
              </a:r>
            </a:p>
          </p:txBody>
        </p:sp>
      </p:grpSp>
      <p:sp>
        <p:nvSpPr>
          <p:cNvPr id="6" name="TextBox 6">
            <a:extLst>
              <a:ext uri="{FF2B5EF4-FFF2-40B4-BE49-F238E27FC236}">
                <a16:creationId xmlns:a16="http://schemas.microsoft.com/office/drawing/2014/main" id="{2BB5687E-108C-F08E-AB23-10E9738BFCCD}"/>
              </a:ext>
            </a:extLst>
          </p:cNvPr>
          <p:cNvSpPr txBox="1"/>
          <p:nvPr/>
        </p:nvSpPr>
        <p:spPr>
          <a:xfrm>
            <a:off x="5893908" y="6136732"/>
            <a:ext cx="5952195"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solidFill>
                  <a:srgbClr val="285087"/>
                </a:solidFill>
                <a:latin typeface="Ubuntu"/>
                <a:ea typeface="Calibri"/>
                <a:cs typeface="Calibri"/>
              </a:rPr>
              <a:t>Based on findings from the 2023 School Health Research Network Health and Well-being Survey, Public Health Wales.</a:t>
            </a:r>
            <a:endParaRPr lang="en-US">
              <a:solidFill>
                <a:srgbClr val="285087"/>
              </a:solidFill>
              <a:cs typeface="Calibri"/>
            </a:endParaRP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35689" y="3813260"/>
            <a:ext cx="2977459" cy="1566383"/>
          </a:xfrm>
          <a:prstGeom prst="rect">
            <a:avLst/>
          </a:prstGeom>
        </p:spPr>
      </p:pic>
      <p:pic>
        <p:nvPicPr>
          <p:cNvPr id="10" name="Picture 9">
            <a:extLst>
              <a:ext uri="{FF2B5EF4-FFF2-40B4-BE49-F238E27FC236}">
                <a16:creationId xmlns:a16="http://schemas.microsoft.com/office/drawing/2014/main" id="{CF4E2D8D-D0CD-36C9-7665-D25A01E6FE3B}"/>
              </a:ext>
            </a:extLst>
          </p:cNvPr>
          <p:cNvPicPr>
            <a:picLocks noChangeAspect="1"/>
          </p:cNvPicPr>
          <p:nvPr/>
        </p:nvPicPr>
        <p:blipFill>
          <a:blip r:embed="rId4"/>
          <a:stretch>
            <a:fillRect/>
          </a:stretch>
        </p:blipFill>
        <p:spPr>
          <a:xfrm>
            <a:off x="4603088" y="3791570"/>
            <a:ext cx="400106" cy="724001"/>
          </a:xfrm>
          <a:prstGeom prst="rect">
            <a:avLst/>
          </a:prstGeom>
        </p:spPr>
      </p:pic>
    </p:spTree>
    <p:extLst>
      <p:ext uri="{BB962C8B-B14F-4D97-AF65-F5344CB8AC3E}">
        <p14:creationId xmlns:p14="http://schemas.microsoft.com/office/powerpoint/2010/main" val="3040829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422523" y="990577"/>
            <a:ext cx="9588920" cy="83824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a:solidFill>
                  <a:srgbClr val="285087"/>
                </a:solidFill>
                <a:latin typeface="Ubuntu"/>
                <a:cs typeface="Calibri"/>
              </a:rPr>
              <a:t>Vape use compared to</a:t>
            </a:r>
          </a:p>
          <a:p>
            <a:r>
              <a:rPr lang="en-US" sz="3100" b="1">
                <a:solidFill>
                  <a:srgbClr val="285087"/>
                </a:solidFill>
                <a:latin typeface="Ubuntu"/>
                <a:cs typeface="Calibri"/>
              </a:rPr>
              <a:t>other substances</a:t>
            </a:r>
            <a:endParaRPr lang="en-US" sz="3100" b="1">
              <a:solidFill>
                <a:srgbClr val="285087"/>
              </a:solidFill>
              <a:latin typeface="Ubuntu"/>
              <a:cs typeface="Calibri Light" panose="020F0302020204030204"/>
            </a:endParaRPr>
          </a:p>
        </p:txBody>
      </p:sp>
      <p:sp>
        <p:nvSpPr>
          <p:cNvPr id="5" name="TextBox 4">
            <a:extLst>
              <a:ext uri="{FF2B5EF4-FFF2-40B4-BE49-F238E27FC236}">
                <a16:creationId xmlns:a16="http://schemas.microsoft.com/office/drawing/2014/main" id="{898EE2F5-7EBD-6426-8270-C58DB9A3B073}"/>
              </a:ext>
            </a:extLst>
          </p:cNvPr>
          <p:cNvSpPr txBox="1"/>
          <p:nvPr/>
        </p:nvSpPr>
        <p:spPr>
          <a:xfrm>
            <a:off x="422522" y="2100263"/>
            <a:ext cx="5673477" cy="2462213"/>
          </a:xfrm>
          <a:prstGeom prst="rect">
            <a:avLst/>
          </a:prstGeom>
          <a:noFill/>
        </p:spPr>
        <p:txBody>
          <a:bodyPr wrap="square" lIns="91440" tIns="45720" rIns="91440" bIns="45720" anchor="t">
            <a:spAutoFit/>
          </a:bodyPr>
          <a:lstStyle/>
          <a:p>
            <a:pPr algn="l" rtl="0" fontAlgn="base"/>
            <a:r>
              <a:rPr lang="en-US" sz="2200" b="0" i="0" u="none" strike="noStrike" dirty="0">
                <a:solidFill>
                  <a:srgbClr val="285087"/>
                </a:solidFill>
                <a:effectLst/>
                <a:latin typeface="Ubuntu"/>
              </a:rPr>
              <a:t>Use of vapes, tobacco, alcohol and cannabis amongst learners in secondary years 7-11 in Wales in 2023 </a:t>
            </a:r>
            <a:endParaRPr lang="en-US" sz="2200" b="0" i="0" dirty="0">
              <a:solidFill>
                <a:srgbClr val="285087"/>
              </a:solidFill>
              <a:effectLst/>
              <a:latin typeface="Ubuntu"/>
              <a:cs typeface="Segoe UI"/>
            </a:endParaRPr>
          </a:p>
          <a:p>
            <a:pPr algn="l" rtl="0" fontAlgn="base"/>
            <a:r>
              <a:rPr lang="en-US" sz="2200" b="0" i="0">
                <a:solidFill>
                  <a:srgbClr val="285087"/>
                </a:solidFill>
                <a:effectLst/>
                <a:latin typeface="Ubuntu"/>
              </a:rPr>
              <a:t>​</a:t>
            </a:r>
            <a:endParaRPr lang="en-US" sz="2200" b="0" i="0">
              <a:solidFill>
                <a:srgbClr val="285087"/>
              </a:solidFill>
              <a:effectLst/>
              <a:latin typeface="Ubuntu"/>
              <a:cs typeface="Segoe UI"/>
            </a:endParaRPr>
          </a:p>
          <a:p>
            <a:pPr fontAlgn="base"/>
            <a:r>
              <a:rPr lang="en-US" sz="2200" b="0" i="0" u="none" strike="noStrike">
                <a:solidFill>
                  <a:srgbClr val="285087"/>
                </a:solidFill>
                <a:effectLst/>
                <a:latin typeface="Ubuntu"/>
              </a:rPr>
              <a:t>A higher proportion of secondary </a:t>
            </a:r>
            <a:r>
              <a:rPr lang="en-US" sz="2200">
                <a:solidFill>
                  <a:srgbClr val="285087"/>
                </a:solidFill>
                <a:latin typeface="Ubuntu"/>
              </a:rPr>
              <a:t>aged learners</a:t>
            </a:r>
            <a:r>
              <a:rPr lang="en-US" sz="2200" b="0" i="0" u="none" strike="noStrike">
                <a:solidFill>
                  <a:srgbClr val="285087"/>
                </a:solidFill>
                <a:effectLst/>
                <a:latin typeface="Ubuntu"/>
              </a:rPr>
              <a:t> drink alcohol weekly compared to vape weekly.</a:t>
            </a:r>
            <a:endParaRPr lang="en-US" sz="2200" b="0" i="0">
              <a:solidFill>
                <a:srgbClr val="285087"/>
              </a:solidFill>
              <a:effectLst/>
              <a:latin typeface="Ubuntu"/>
            </a:endParaRPr>
          </a:p>
        </p:txBody>
      </p:sp>
      <p:pic>
        <p:nvPicPr>
          <p:cNvPr id="2" name="Picture 1">
            <a:extLst>
              <a:ext uri="{FF2B5EF4-FFF2-40B4-BE49-F238E27FC236}">
                <a16:creationId xmlns:a16="http://schemas.microsoft.com/office/drawing/2014/main" id="{EB1F5261-591B-A522-B973-CC82AAB72367}"/>
              </a:ext>
            </a:extLst>
          </p:cNvPr>
          <p:cNvPicPr>
            <a:picLocks noChangeAspect="1"/>
          </p:cNvPicPr>
          <p:nvPr/>
        </p:nvPicPr>
        <p:blipFill>
          <a:blip r:embed="rId2"/>
          <a:stretch>
            <a:fillRect/>
          </a:stretch>
        </p:blipFill>
        <p:spPr>
          <a:xfrm>
            <a:off x="5671563" y="1827136"/>
            <a:ext cx="5668752" cy="3451607"/>
          </a:xfrm>
          <a:prstGeom prst="rect">
            <a:avLst/>
          </a:prstGeom>
        </p:spPr>
      </p:pic>
    </p:spTree>
    <p:extLst>
      <p:ext uri="{BB962C8B-B14F-4D97-AF65-F5344CB8AC3E}">
        <p14:creationId xmlns:p14="http://schemas.microsoft.com/office/powerpoint/2010/main" val="1510523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422522" y="1097629"/>
            <a:ext cx="5709648" cy="83824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i="0" u="none" strike="noStrike">
                <a:solidFill>
                  <a:srgbClr val="285087"/>
                </a:solidFill>
                <a:effectLst/>
                <a:latin typeface="Ubuntu"/>
              </a:rPr>
              <a:t>Learners regularly using vapes</a:t>
            </a:r>
            <a:r>
              <a:rPr lang="en-US" sz="3100" b="1">
                <a:solidFill>
                  <a:srgbClr val="285087"/>
                </a:solidFill>
                <a:latin typeface="Ubuntu"/>
              </a:rPr>
              <a:t> </a:t>
            </a:r>
            <a:endParaRPr lang="en-US" sz="3100" b="1" i="0" u="none" strike="noStrike">
              <a:solidFill>
                <a:srgbClr val="285087"/>
              </a:solidFill>
              <a:effectLst/>
              <a:latin typeface="Ubuntu" panose="020B0504030602030204" pitchFamily="34" charset="0"/>
            </a:endParaRPr>
          </a:p>
          <a:p>
            <a:r>
              <a:rPr lang="en-US" sz="3100" b="1" i="0" u="none" strike="noStrike">
                <a:solidFill>
                  <a:srgbClr val="285087"/>
                </a:solidFill>
                <a:effectLst/>
                <a:latin typeface="Ubuntu"/>
              </a:rPr>
              <a:t>by year group</a:t>
            </a:r>
            <a:endParaRPr lang="en-US" sz="3100" b="1">
              <a:solidFill>
                <a:srgbClr val="285087"/>
              </a:solidFill>
              <a:latin typeface="Ubuntu"/>
              <a:cs typeface="Calibri Light" panose="020F0302020204030204"/>
            </a:endParaRPr>
          </a:p>
        </p:txBody>
      </p:sp>
      <p:sp>
        <p:nvSpPr>
          <p:cNvPr id="5" name="TextBox 4">
            <a:extLst>
              <a:ext uri="{FF2B5EF4-FFF2-40B4-BE49-F238E27FC236}">
                <a16:creationId xmlns:a16="http://schemas.microsoft.com/office/drawing/2014/main" id="{898EE2F5-7EBD-6426-8270-C58DB9A3B073}"/>
              </a:ext>
            </a:extLst>
          </p:cNvPr>
          <p:cNvSpPr txBox="1"/>
          <p:nvPr/>
        </p:nvSpPr>
        <p:spPr>
          <a:xfrm>
            <a:off x="422522" y="2100263"/>
            <a:ext cx="4644283" cy="2462213"/>
          </a:xfrm>
          <a:prstGeom prst="rect">
            <a:avLst/>
          </a:prstGeom>
          <a:noFill/>
        </p:spPr>
        <p:txBody>
          <a:bodyPr wrap="square" lIns="91440" tIns="45720" rIns="91440" bIns="45720" anchor="t">
            <a:spAutoFit/>
          </a:bodyPr>
          <a:lstStyle/>
          <a:p>
            <a:pPr fontAlgn="base"/>
            <a:r>
              <a:rPr lang="en-US" sz="2200" dirty="0">
                <a:solidFill>
                  <a:srgbClr val="285087"/>
                </a:solidFill>
                <a:latin typeface="Ubuntu"/>
              </a:rPr>
              <a:t>Weekly vape use increases with age and year group.</a:t>
            </a:r>
            <a:endParaRPr lang="en-US">
              <a:ea typeface="Calibri"/>
              <a:cs typeface="Calibri"/>
            </a:endParaRPr>
          </a:p>
          <a:p>
            <a:endParaRPr lang="en-US" sz="2200" dirty="0">
              <a:solidFill>
                <a:srgbClr val="285087"/>
              </a:solidFill>
              <a:latin typeface="Ubuntu"/>
            </a:endParaRPr>
          </a:p>
          <a:p>
            <a:r>
              <a:rPr lang="en-US" sz="2200" b="0" i="0" u="none" strike="noStrike" dirty="0">
                <a:solidFill>
                  <a:srgbClr val="285087"/>
                </a:solidFill>
                <a:effectLst/>
                <a:latin typeface="Ubuntu"/>
              </a:rPr>
              <a:t>Year 11 learners </a:t>
            </a:r>
            <a:r>
              <a:rPr lang="en-US" sz="2200" dirty="0">
                <a:solidFill>
                  <a:srgbClr val="285087"/>
                </a:solidFill>
                <a:latin typeface="Ubuntu"/>
              </a:rPr>
              <a:t>are </a:t>
            </a:r>
            <a:r>
              <a:rPr lang="en-US" sz="2200" b="0" i="0" u="none" strike="noStrike" dirty="0">
                <a:solidFill>
                  <a:srgbClr val="285087"/>
                </a:solidFill>
                <a:effectLst/>
                <a:latin typeface="Ubuntu"/>
              </a:rPr>
              <a:t>more likely to use a vaping device at least weekly (</a:t>
            </a:r>
            <a:r>
              <a:rPr lang="en-US" sz="2200" dirty="0">
                <a:solidFill>
                  <a:srgbClr val="285087"/>
                </a:solidFill>
                <a:latin typeface="Ubuntu"/>
              </a:rPr>
              <a:t>16</a:t>
            </a:r>
            <a:r>
              <a:rPr lang="en-US" sz="2200" b="0" i="0" u="none" strike="noStrike" dirty="0">
                <a:solidFill>
                  <a:srgbClr val="285087"/>
                </a:solidFill>
                <a:effectLst/>
                <a:latin typeface="Ubuntu"/>
              </a:rPr>
              <a:t>%) compared with Year 7 learners (1%).</a:t>
            </a:r>
            <a:endParaRPr lang="en-US" sz="2200" b="0" i="0" dirty="0">
              <a:solidFill>
                <a:srgbClr val="285087"/>
              </a:solidFill>
              <a:effectLst/>
              <a:latin typeface="Ubuntu"/>
              <a:cs typeface="Segoe UI"/>
            </a:endParaRPr>
          </a:p>
        </p:txBody>
      </p:sp>
      <p:pic>
        <p:nvPicPr>
          <p:cNvPr id="2" name="Picture 1"/>
          <p:cNvPicPr>
            <a:picLocks noChangeAspect="1"/>
          </p:cNvPicPr>
          <p:nvPr/>
        </p:nvPicPr>
        <p:blipFill>
          <a:blip r:embed="rId2"/>
          <a:stretch>
            <a:fillRect/>
          </a:stretch>
        </p:blipFill>
        <p:spPr>
          <a:xfrm>
            <a:off x="5533766" y="1795328"/>
            <a:ext cx="6060344" cy="4040229"/>
          </a:xfrm>
          <a:prstGeom prst="rect">
            <a:avLst/>
          </a:prstGeom>
        </p:spPr>
      </p:pic>
    </p:spTree>
    <p:extLst>
      <p:ext uri="{BB962C8B-B14F-4D97-AF65-F5344CB8AC3E}">
        <p14:creationId xmlns:p14="http://schemas.microsoft.com/office/powerpoint/2010/main" val="3226915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422523" y="990577"/>
            <a:ext cx="9588920" cy="8382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a:solidFill>
                  <a:srgbClr val="285087"/>
                </a:solidFill>
                <a:latin typeface="Ubuntu"/>
                <a:cs typeface="Calibri"/>
              </a:rPr>
              <a:t>Learners ever using vapes</a:t>
            </a:r>
            <a:endParaRPr lang="en-US" sz="3100" b="1">
              <a:solidFill>
                <a:srgbClr val="285087"/>
              </a:solidFill>
              <a:latin typeface="Ubuntu"/>
              <a:cs typeface="Calibri Light" panose="020F0302020204030204"/>
            </a:endParaRPr>
          </a:p>
        </p:txBody>
      </p:sp>
      <p:sp>
        <p:nvSpPr>
          <p:cNvPr id="2" name="Content Placeholder 2">
            <a:extLst>
              <a:ext uri="{FF2B5EF4-FFF2-40B4-BE49-F238E27FC236}">
                <a16:creationId xmlns:a16="http://schemas.microsoft.com/office/drawing/2014/main" id="{FD689F1C-0CE8-1D80-EE1A-65BC6F84D3A4}"/>
              </a:ext>
            </a:extLst>
          </p:cNvPr>
          <p:cNvSpPr>
            <a:spLocks noGrp="1"/>
          </p:cNvSpPr>
          <p:nvPr/>
        </p:nvSpPr>
        <p:spPr>
          <a:xfrm>
            <a:off x="345897" y="1965304"/>
            <a:ext cx="10932808"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solidFill>
                  <a:srgbClr val="002060"/>
                </a:solidFill>
                <a:latin typeface="Ubuntu"/>
                <a:ea typeface="Calibri"/>
                <a:cs typeface="Calibri"/>
              </a:rPr>
              <a:t> 25.7</a:t>
            </a:r>
            <a:r>
              <a:rPr lang="en-US" sz="2200" dirty="0">
                <a:solidFill>
                  <a:srgbClr val="285087"/>
                </a:solidFill>
                <a:latin typeface="Ubuntu"/>
                <a:ea typeface="Calibri"/>
                <a:cs typeface="Calibri"/>
              </a:rPr>
              <a:t>% of secondary aged learners from Year 7 to 11 have ever tried vapes </a:t>
            </a:r>
          </a:p>
          <a:p>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a:p>
            <a:pPr marL="0" indent="0">
              <a:buNone/>
            </a:pPr>
            <a:endParaRPr lang="en-US">
              <a:ea typeface="Calibri"/>
              <a:cs typeface="Calibri"/>
            </a:endParaRPr>
          </a:p>
          <a:p>
            <a:endParaRPr lang="en-US">
              <a:ea typeface="Calibri"/>
              <a:cs typeface="Calibri"/>
            </a:endParaRPr>
          </a:p>
          <a:p>
            <a:r>
              <a:rPr lang="en-US" sz="2200" b="1" dirty="0">
                <a:solidFill>
                  <a:srgbClr val="285087"/>
                </a:solidFill>
                <a:latin typeface="Ubuntu"/>
                <a:ea typeface="Calibri"/>
                <a:cs typeface="Calibri"/>
              </a:rPr>
              <a:t>The vast majority of children and young people in Wales do not vape</a:t>
            </a:r>
            <a:endParaRPr lang="en-US" b="1">
              <a:solidFill>
                <a:srgbClr val="285087"/>
              </a:solidFill>
              <a:latin typeface="Ubuntu"/>
              <a:ea typeface="Calibri"/>
              <a:cs typeface="Calibri"/>
            </a:endParaRPr>
          </a:p>
        </p:txBody>
      </p:sp>
      <p:sp>
        <p:nvSpPr>
          <p:cNvPr id="16" name="TextBox 6">
            <a:extLst>
              <a:ext uri="{FF2B5EF4-FFF2-40B4-BE49-F238E27FC236}">
                <a16:creationId xmlns:a16="http://schemas.microsoft.com/office/drawing/2014/main" id="{4CB0C6A9-85E0-29D3-4C11-A6A3B8B7D735}"/>
              </a:ext>
            </a:extLst>
          </p:cNvPr>
          <p:cNvSpPr txBox="1"/>
          <p:nvPr/>
        </p:nvSpPr>
        <p:spPr>
          <a:xfrm>
            <a:off x="5842247" y="6136732"/>
            <a:ext cx="6352567"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rgbClr val="285087"/>
                </a:solidFill>
                <a:latin typeface="Ubuntu"/>
                <a:ea typeface="Calibri"/>
                <a:cs typeface="Calibri"/>
              </a:rPr>
              <a:t>Based on findings from the 2023 School Health Research Network Health </a:t>
            </a:r>
          </a:p>
          <a:p>
            <a:r>
              <a:rPr lang="en-US" sz="1400" dirty="0">
                <a:solidFill>
                  <a:srgbClr val="285087"/>
                </a:solidFill>
                <a:latin typeface="Ubuntu"/>
                <a:ea typeface="Calibri"/>
                <a:cs typeface="Calibri"/>
              </a:rPr>
              <a:t>and Well-being Survey. </a:t>
            </a:r>
            <a:endParaRPr lang="en-US" sz="1400" strike="sngStrike" dirty="0">
              <a:solidFill>
                <a:srgbClr val="285087"/>
              </a:solidFill>
              <a:latin typeface="Ubuntu"/>
              <a:ea typeface="Calibri"/>
              <a:cs typeface="Calibri"/>
            </a:endParaRPr>
          </a:p>
        </p:txBody>
      </p:sp>
      <p:pic>
        <p:nvPicPr>
          <p:cNvPr id="3" name="Picture 2" descr="A group of blue people with text&#10;&#10;AI-generated content may be incorrect.">
            <a:extLst>
              <a:ext uri="{FF2B5EF4-FFF2-40B4-BE49-F238E27FC236}">
                <a16:creationId xmlns:a16="http://schemas.microsoft.com/office/drawing/2014/main" id="{BBF73B6A-ADAA-D2F3-B5C0-3816531CFA4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52762" y="2497931"/>
            <a:ext cx="4324350" cy="2802732"/>
          </a:xfrm>
          <a:prstGeom prst="rect">
            <a:avLst/>
          </a:prstGeom>
        </p:spPr>
      </p:pic>
    </p:spTree>
    <p:extLst>
      <p:ext uri="{BB962C8B-B14F-4D97-AF65-F5344CB8AC3E}">
        <p14:creationId xmlns:p14="http://schemas.microsoft.com/office/powerpoint/2010/main" val="1511129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F0DB30-488D-8CCB-0B7A-C8E580A8F6A4}"/>
              </a:ext>
            </a:extLst>
          </p:cNvPr>
          <p:cNvSpPr txBox="1">
            <a:spLocks/>
          </p:cNvSpPr>
          <p:nvPr/>
        </p:nvSpPr>
        <p:spPr>
          <a:xfrm>
            <a:off x="422522" y="1097629"/>
            <a:ext cx="9588920" cy="8382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i="0" u="none" strike="noStrike">
                <a:solidFill>
                  <a:srgbClr val="285087"/>
                </a:solidFill>
                <a:effectLst/>
                <a:latin typeface="Ubuntu"/>
              </a:rPr>
              <a:t>Vape use by gender</a:t>
            </a:r>
            <a:endParaRPr lang="en-US" sz="3100" b="1">
              <a:solidFill>
                <a:srgbClr val="285087"/>
              </a:solidFill>
              <a:latin typeface="Ubuntu"/>
              <a:cs typeface="Calibri Light" panose="020F0302020204030204"/>
            </a:endParaRPr>
          </a:p>
        </p:txBody>
      </p:sp>
      <p:sp>
        <p:nvSpPr>
          <p:cNvPr id="5" name="TextBox 4">
            <a:extLst>
              <a:ext uri="{FF2B5EF4-FFF2-40B4-BE49-F238E27FC236}">
                <a16:creationId xmlns:a16="http://schemas.microsoft.com/office/drawing/2014/main" id="{898EE2F5-7EBD-6426-8270-C58DB9A3B073}"/>
              </a:ext>
            </a:extLst>
          </p:cNvPr>
          <p:cNvSpPr txBox="1"/>
          <p:nvPr/>
        </p:nvSpPr>
        <p:spPr>
          <a:xfrm>
            <a:off x="422522" y="2100263"/>
            <a:ext cx="5673477" cy="2462213"/>
          </a:xfrm>
          <a:prstGeom prst="rect">
            <a:avLst/>
          </a:prstGeom>
          <a:noFill/>
        </p:spPr>
        <p:txBody>
          <a:bodyPr wrap="square" lIns="91440" tIns="45720" rIns="91440" bIns="45720" anchor="t">
            <a:spAutoFit/>
          </a:bodyPr>
          <a:lstStyle/>
          <a:p>
            <a:pPr algn="l" rtl="0" fontAlgn="base"/>
            <a:r>
              <a:rPr lang="en-US" sz="2200" b="0" i="0" u="none" strike="noStrike">
                <a:solidFill>
                  <a:srgbClr val="285087"/>
                </a:solidFill>
                <a:effectLst/>
                <a:latin typeface="Ubuntu"/>
              </a:rPr>
              <a:t>A higher proportion of Year 7 to 11 girls (</a:t>
            </a:r>
            <a:r>
              <a:rPr lang="en-US" sz="2200">
                <a:solidFill>
                  <a:srgbClr val="285087"/>
                </a:solidFill>
                <a:latin typeface="Ubuntu"/>
              </a:rPr>
              <a:t>8.6</a:t>
            </a:r>
            <a:r>
              <a:rPr lang="en-US" sz="2200" b="0" i="0" u="none" strike="noStrike">
                <a:solidFill>
                  <a:srgbClr val="285087"/>
                </a:solidFill>
                <a:effectLst/>
                <a:latin typeface="Ubuntu"/>
              </a:rPr>
              <a:t>%) </a:t>
            </a:r>
            <a:r>
              <a:rPr lang="en-US" sz="2200">
                <a:solidFill>
                  <a:srgbClr val="285087"/>
                </a:solidFill>
                <a:latin typeface="Ubuntu"/>
              </a:rPr>
              <a:t>report</a:t>
            </a:r>
            <a:r>
              <a:rPr lang="en-US" sz="2200" b="0" i="0" u="none" strike="noStrike">
                <a:solidFill>
                  <a:srgbClr val="285087"/>
                </a:solidFill>
                <a:effectLst/>
                <a:latin typeface="Ubuntu"/>
              </a:rPr>
              <a:t> vaping at least weekly compared with boys (</a:t>
            </a:r>
            <a:r>
              <a:rPr lang="en-US" sz="2200">
                <a:solidFill>
                  <a:srgbClr val="285087"/>
                </a:solidFill>
                <a:latin typeface="Ubuntu"/>
              </a:rPr>
              <a:t>5</a:t>
            </a:r>
            <a:r>
              <a:rPr lang="en-US" sz="2200" b="0" i="0" u="none" strike="noStrike">
                <a:solidFill>
                  <a:srgbClr val="285087"/>
                </a:solidFill>
                <a:effectLst/>
                <a:latin typeface="Ubuntu"/>
              </a:rPr>
              <a:t>%). </a:t>
            </a:r>
          </a:p>
          <a:p>
            <a:pPr algn="l" rtl="0" fontAlgn="base"/>
            <a:endParaRPr lang="en-US" sz="2200" dirty="0">
              <a:solidFill>
                <a:srgbClr val="285087"/>
              </a:solidFill>
              <a:latin typeface="Ubuntu" panose="020B0504030602030204" pitchFamily="34" charset="0"/>
            </a:endParaRPr>
          </a:p>
          <a:p>
            <a:pPr algn="l" rtl="0" fontAlgn="base"/>
            <a:r>
              <a:rPr lang="en-US" sz="2200" b="0" i="0" u="none" strike="noStrike">
                <a:solidFill>
                  <a:srgbClr val="285087"/>
                </a:solidFill>
                <a:effectLst/>
                <a:latin typeface="Ubuntu"/>
              </a:rPr>
              <a:t>Amongst young people who </a:t>
            </a:r>
            <a:r>
              <a:rPr lang="en-US" sz="2200">
                <a:solidFill>
                  <a:srgbClr val="285087"/>
                </a:solidFill>
                <a:latin typeface="Ubuntu"/>
              </a:rPr>
              <a:t>identify</a:t>
            </a:r>
            <a:r>
              <a:rPr lang="en-US" sz="2200" b="0" i="0" u="none" strike="noStrike">
                <a:solidFill>
                  <a:srgbClr val="285087"/>
                </a:solidFill>
                <a:effectLst/>
                <a:latin typeface="Ubuntu"/>
              </a:rPr>
              <a:t> as neither a boy nor a girl, </a:t>
            </a:r>
            <a:r>
              <a:rPr lang="en-US" sz="2200">
                <a:solidFill>
                  <a:srgbClr val="285087"/>
                </a:solidFill>
                <a:latin typeface="Ubuntu"/>
              </a:rPr>
              <a:t>15</a:t>
            </a:r>
            <a:r>
              <a:rPr lang="en-US" sz="2200" b="0" i="0" u="none" strike="noStrike">
                <a:solidFill>
                  <a:srgbClr val="285087"/>
                </a:solidFill>
                <a:effectLst/>
                <a:latin typeface="Ubuntu"/>
              </a:rPr>
              <a:t>% reported vaping at least weekly</a:t>
            </a:r>
            <a:r>
              <a:rPr lang="en-US" sz="2200">
                <a:solidFill>
                  <a:srgbClr val="285087"/>
                </a:solidFill>
                <a:latin typeface="Ubuntu"/>
              </a:rPr>
              <a:t>.</a:t>
            </a:r>
            <a:endParaRPr lang="en-US" sz="2200" b="0" i="0">
              <a:solidFill>
                <a:srgbClr val="285087"/>
              </a:solidFill>
              <a:effectLst/>
              <a:latin typeface="Ubuntu"/>
              <a:cs typeface="Segoe UI"/>
            </a:endParaRPr>
          </a:p>
        </p:txBody>
      </p:sp>
      <p:pic>
        <p:nvPicPr>
          <p:cNvPr id="2" name="Picture 1" descr="A graph of a number of people&#10;&#10;AI-generated content may be incorrect.">
            <a:extLst>
              <a:ext uri="{FF2B5EF4-FFF2-40B4-BE49-F238E27FC236}">
                <a16:creationId xmlns:a16="http://schemas.microsoft.com/office/drawing/2014/main" id="{18EBF819-FC0F-7625-B101-47062D36F406}"/>
              </a:ext>
            </a:extLst>
          </p:cNvPr>
          <p:cNvPicPr>
            <a:picLocks noChangeAspect="1"/>
          </p:cNvPicPr>
          <p:nvPr/>
        </p:nvPicPr>
        <p:blipFill>
          <a:blip r:embed="rId2"/>
          <a:stretch>
            <a:fillRect/>
          </a:stretch>
        </p:blipFill>
        <p:spPr>
          <a:xfrm>
            <a:off x="5855292" y="1934205"/>
            <a:ext cx="5852138" cy="3668963"/>
          </a:xfrm>
          <a:prstGeom prst="rect">
            <a:avLst/>
          </a:prstGeom>
        </p:spPr>
      </p:pic>
    </p:spTree>
    <p:extLst>
      <p:ext uri="{BB962C8B-B14F-4D97-AF65-F5344CB8AC3E}">
        <p14:creationId xmlns:p14="http://schemas.microsoft.com/office/powerpoint/2010/main" val="2477854386"/>
      </p:ext>
    </p:extLst>
  </p:cSld>
  <p:clrMapOvr>
    <a:masterClrMapping/>
  </p:clrMapOvr>
</p:sld>
</file>

<file path=ppt/theme/theme1.xml><?xml version="1.0" encoding="utf-8"?>
<a:theme xmlns:a="http://schemas.openxmlformats.org/drawingml/2006/main" name="PHW - Master Deck - Green">
  <a:themeElements>
    <a:clrScheme name="PHW - Health &amp; Wellbeing Resources">
      <a:dk1>
        <a:srgbClr val="000000"/>
      </a:dk1>
      <a:lt1>
        <a:srgbClr val="FFFFFF"/>
      </a:lt1>
      <a:dk2>
        <a:srgbClr val="285087"/>
      </a:dk2>
      <a:lt2>
        <a:srgbClr val="E8E8E8"/>
      </a:lt2>
      <a:accent1>
        <a:srgbClr val="15518B"/>
      </a:accent1>
      <a:accent2>
        <a:srgbClr val="24FFC0"/>
      </a:accent2>
      <a:accent3>
        <a:srgbClr val="E8FF3E"/>
      </a:accent3>
      <a:accent4>
        <a:srgbClr val="FF5D0C"/>
      </a:accent4>
      <a:accent5>
        <a:srgbClr val="C288FF"/>
      </a:accent5>
      <a:accent6>
        <a:srgbClr val="E0E0E0"/>
      </a:accent6>
      <a:hlink>
        <a:srgbClr val="E8FF3E"/>
      </a:hlink>
      <a:folHlink>
        <a:srgbClr val="24FFC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ocumentType xmlns="78b794fc-fa86-49b4-bf1d-df668ee03484">Presentation</DocumentType>
    <MeetingDate xmlns="78b794fc-fa86-49b4-bf1d-df668ee03484" xsi:nil="true"/>
    <Topic xmlns="78b794fc-fa86-49b4-bf1d-df668ee03484">Curriculum</Topic>
    <_ip_UnifiedCompliancePolicyProperties xmlns="http://schemas.microsoft.com/sharepoint/v3" xsi:nil="true"/>
    <Project xmlns="78b794fc-fa86-49b4-bf1d-df668ee03484">Vaping</Project>
    <Meeting xmlns="78b794fc-fa86-49b4-bf1d-df668ee03484" xsi:nil="true"/>
    <WorkCategory xmlns="78b794fc-fa86-49b4-bf1d-df668ee03484" xsi:nil="true"/>
    <lcf76f155ced4ddcb4097134ff3c332f xmlns="78b794fc-fa86-49b4-bf1d-df668ee03484">
      <Terms xmlns="http://schemas.microsoft.com/office/infopath/2007/PartnerControls"/>
    </lcf76f155ced4ddcb4097134ff3c332f>
    <TaxCatchAll xmlns="4167e674-6a9f-4892-8806-05d2e97a6b2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A702A496B7D7449F457C941AEC0CCB" ma:contentTypeVersion="20" ma:contentTypeDescription="Create a new document." ma:contentTypeScope="" ma:versionID="36bec2e0108d7b4c246283f8b8b656f7">
  <xsd:schema xmlns:xsd="http://www.w3.org/2001/XMLSchema" xmlns:xs="http://www.w3.org/2001/XMLSchema" xmlns:p="http://schemas.microsoft.com/office/2006/metadata/properties" xmlns:ns1="http://schemas.microsoft.com/sharepoint/v3" xmlns:ns2="78b794fc-fa86-49b4-bf1d-df668ee03484" xmlns:ns3="4167e674-6a9f-4892-8806-05d2e97a6b2a" targetNamespace="http://schemas.microsoft.com/office/2006/metadata/properties" ma:root="true" ma:fieldsID="9ff01b39e6b93f2c0f50723aa2212e68" ns1:_="" ns2:_="" ns3:_="">
    <xsd:import namespace="http://schemas.microsoft.com/sharepoint/v3"/>
    <xsd:import namespace="78b794fc-fa86-49b4-bf1d-df668ee03484"/>
    <xsd:import namespace="4167e674-6a9f-4892-8806-05d2e97a6b2a"/>
    <xsd:element name="properties">
      <xsd:complexType>
        <xsd:sequence>
          <xsd:element name="documentManagement">
            <xsd:complexType>
              <xsd:all>
                <xsd:element ref="ns2:Project" minOccurs="0"/>
                <xsd:element ref="ns2:WorkCategory" minOccurs="0"/>
                <xsd:element ref="ns2:DocumentType"/>
                <xsd:element ref="ns2:Meeting" minOccurs="0"/>
                <xsd:element ref="ns2:MeetingDate" minOccurs="0"/>
                <xsd:element ref="ns2:Topic"/>
                <xsd:element ref="ns2:MediaServiceMetadata" minOccurs="0"/>
                <xsd:element ref="ns2:MediaServiceFastMetadata" minOccurs="0"/>
                <xsd:element ref="ns2:MediaServiceSearchProperties" minOccurs="0"/>
                <xsd:element ref="ns1:_ip_UnifiedCompliancePolicyProperties" minOccurs="0"/>
                <xsd:element ref="ns1:_ip_UnifiedCompliancePolicyUIAction"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b794fc-fa86-49b4-bf1d-df668ee03484" elementFormDefault="qualified">
    <xsd:import namespace="http://schemas.microsoft.com/office/2006/documentManagement/types"/>
    <xsd:import namespace="http://schemas.microsoft.com/office/infopath/2007/PartnerControls"/>
    <xsd:element name="Project" ma:index="8" nillable="true" ma:displayName="Project" ma:format="Dropdown" ma:internalName="Project">
      <xsd:simpleType>
        <xsd:restriction base="dms:Choice">
          <xsd:enumeration value="Gambling/Digital health"/>
          <xsd:enumeration value="Health Literacy"/>
          <xsd:enumeration value="Tobacco"/>
          <xsd:enumeration value="Sleep"/>
          <xsd:enumeration value="Healthy Relationships"/>
          <xsd:enumeration value="Food and Nutrition"/>
          <xsd:enumeration value="Vaping"/>
        </xsd:restriction>
      </xsd:simpleType>
    </xsd:element>
    <xsd:element name="WorkCategory" ma:index="9" nillable="true" ma:displayName="Work Category" ma:format="Dropdown" ma:internalName="WorkCategory">
      <xsd:simpleType>
        <xsd:restriction base="dms:Choice">
          <xsd:enumeration value="Data identification, collation or analysis"/>
          <xsd:enumeration value="Evidence synthesis"/>
          <xsd:enumeration value="Intervention Development"/>
          <xsd:enumeration value="Research or Evaluation"/>
          <xsd:enumeration value="Monitoring and reporting"/>
          <xsd:enumeration value="Communication"/>
          <xsd:enumeration value="Stakeholder engagement"/>
          <xsd:enumeration value="Planning"/>
          <xsd:enumeration value="Policy or service review"/>
          <xsd:enumeration value="Operational Delivery"/>
          <xsd:enumeration value="Programme or Project Management"/>
          <xsd:enumeration value="Social Marketing"/>
          <xsd:enumeration value="Training"/>
          <xsd:enumeration value="Meeting"/>
          <xsd:enumeration value="Finance"/>
          <xsd:enumeration value="Procurement"/>
          <xsd:enumeration value="Events"/>
          <xsd:enumeration value="Research"/>
          <xsd:enumeration value="Consultations"/>
          <xsd:enumeration value="Choice 20"/>
        </xsd:restriction>
      </xsd:simpleType>
    </xsd:element>
    <xsd:element name="DocumentType" ma:index="10" ma:displayName="Document Type" ma:format="Dropdown" ma:internalName="DocumentType">
      <xsd:simpleType>
        <xsd:restriction base="dms:Choice">
          <xsd:enumeration value="Report"/>
          <xsd:enumeration value="Standards"/>
          <xsd:enumeration value="Data"/>
          <xsd:enumeration value="Project Plan"/>
          <xsd:enumeration value="Protocol"/>
          <xsd:enumeration value="Correspondence"/>
          <xsd:enumeration value="Minutes"/>
          <xsd:enumeration value="SOP"/>
          <xsd:enumeration value="Agenda"/>
          <xsd:enumeration value="Meeting Documentation"/>
          <xsd:enumeration value="Project Brief"/>
          <xsd:enumeration value="Business Case"/>
          <xsd:enumeration value="Performance Report"/>
          <xsd:enumeration value="Briefing"/>
          <xsd:enumeration value="Evidence"/>
          <xsd:enumeration value="Presentation"/>
          <xsd:enumeration value="Email"/>
          <xsd:enumeration value="Notes"/>
        </xsd:restriction>
      </xsd:simpleType>
    </xsd:element>
    <xsd:element name="Meeting" ma:index="11" nillable="true" ma:displayName="Meeting" ma:format="Dropdown" ma:internalName="Meeting">
      <xsd:simpleType>
        <xsd:restriction base="dms:Text">
          <xsd:maxLength value="255"/>
        </xsd:restriction>
      </xsd:simpleType>
    </xsd:element>
    <xsd:element name="MeetingDate" ma:index="12" nillable="true" ma:displayName="Meeting Date" ma:format="DateOnly" ma:internalName="MeetingDate">
      <xsd:simpleType>
        <xsd:restriction base="dms:DateTime"/>
      </xsd:simpleType>
    </xsd:element>
    <xsd:element name="Topic" ma:index="13" ma:displayName="Topic" ma:format="Dropdown" ma:internalName="Topic">
      <xsd:simpleType>
        <xsd:restriction base="dms:Choice">
          <xsd:enumeration value="WNHWPS"/>
          <xsd:enumeration value="WSAEMWB"/>
          <xsd:enumeration value="Curriculum"/>
          <xsd:enumeration value="HSPSS"/>
          <xsd:enumeration value="JustB"/>
          <xsd:enumeration value="Cross-Programme"/>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67e674-6a9f-4892-8806-05d2e97a6b2a"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8e8a41ad-8522-457e-916e-ff2a16022778}" ma:internalName="TaxCatchAll" ma:showField="CatchAllData" ma:web="4167e674-6a9f-4892-8806-05d2e97a6b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127DFB-8E3B-48F9-9854-30B9D602B132}">
  <ds:schemaRefs>
    <ds:schemaRef ds:uri="bbd7921a-042b-4eb0-b7a0-a3fc5587e9ac"/>
    <ds:schemaRef ds:uri="d6550f9a-f14e-418b-a53a-e888529f43a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schemas.microsoft.com/sharepoint/v3"/>
    <ds:schemaRef ds:uri="78b794fc-fa86-49b4-bf1d-df668ee03484"/>
    <ds:schemaRef ds:uri="4167e674-6a9f-4892-8806-05d2e97a6b2a"/>
  </ds:schemaRefs>
</ds:datastoreItem>
</file>

<file path=customXml/itemProps2.xml><?xml version="1.0" encoding="utf-8"?>
<ds:datastoreItem xmlns:ds="http://schemas.openxmlformats.org/officeDocument/2006/customXml" ds:itemID="{24F704AE-4097-4041-9490-8E1357B802DE}">
  <ds:schemaRefs>
    <ds:schemaRef ds:uri="http://schemas.microsoft.com/sharepoint/v3/contenttype/forms"/>
  </ds:schemaRefs>
</ds:datastoreItem>
</file>

<file path=customXml/itemProps3.xml><?xml version="1.0" encoding="utf-8"?>
<ds:datastoreItem xmlns:ds="http://schemas.openxmlformats.org/officeDocument/2006/customXml" ds:itemID="{FD93C270-498E-4D1A-BFF5-FAFBACC08B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8b794fc-fa86-49b4-bf1d-df668ee03484"/>
    <ds:schemaRef ds:uri="4167e674-6a9f-4892-8806-05d2e97a6b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1100</Words>
  <Application>Microsoft Office PowerPoint</Application>
  <PresentationFormat>Widescreen</PresentationFormat>
  <Paragraphs>99</Paragraphs>
  <Slides>15</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Calibri</vt:lpstr>
      <vt:lpstr>Courier New</vt:lpstr>
      <vt:lpstr>Times New Roman</vt:lpstr>
      <vt:lpstr>Ubuntu</vt:lpstr>
      <vt:lpstr>ubuntu bold</vt:lpstr>
      <vt:lpstr>Verdana</vt:lpstr>
      <vt:lpstr>Wingdings</vt:lpstr>
      <vt:lpstr>PHW - Master Deck - Green</vt:lpstr>
      <vt:lpstr>PowerPoint Presentation</vt:lpstr>
      <vt:lpstr>Key sources of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dc:creator>
  <cp:lastModifiedBy>Ben Jones (Public Health Wales - No. 2 Capital Quarter)</cp:lastModifiedBy>
  <cp:revision>73</cp:revision>
  <dcterms:created xsi:type="dcterms:W3CDTF">2024-01-29T16:09:21Z</dcterms:created>
  <dcterms:modified xsi:type="dcterms:W3CDTF">2026-07-22T08:50:11Z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0x0101004DA702A496B7D7449F457C941AEC0CCB</vt:lpwstr>
  </property>
  <property fmtid="{D5CDD505-2E9C-101B-9397-08002B2CF9AE}" pid="3" name="MediaServiceImageTags">
    <vt:lpwstr/>
  </property>
  <property fmtid="{D5CDD505-2E9C-101B-9397-08002B2CF9AE}" pid="4" name="Order">
    <vt:lpwstr>67000.0000000000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