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</p:sldMasterIdLst>
  <p:notesMasterIdLst>
    <p:notesMasterId r:id="rId12"/>
  </p:notesMasterIdLst>
  <p:sldIdLst>
    <p:sldId id="256" r:id="rId5"/>
    <p:sldId id="257" r:id="rId6"/>
    <p:sldId id="268" r:id="rId7"/>
    <p:sldId id="265" r:id="rId8"/>
    <p:sldId id="266" r:id="rId9"/>
    <p:sldId id="267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19C988B-5CEE-D4DB-C133-21D4C2804E0E}" name="Lorna Bennett (Public Health Wales - No. 2 Capital Quarter)" initials="LQ" userId="S::lorna.bennett3@wales.nhs.uk::41cbff77-5434-42c9-8874-6f16723207f9" providerId="AD"/>
  <p188:author id="{311702CD-2FE8-6362-4115-878685D0A7F7}" name="Leanne Small (Public Health Wales - No. 2 Capital Quarter)" initials="LQ" userId="S::leanne.small@wales.nhs.uk::d76cf426-005f-434f-ac47-a5eb582e60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51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7648CA-41FA-C9FF-36AF-60FCD11A4232}" v="12" dt="2026-02-12T11:30:00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Flood (Public Health Wales - Matrix House)" userId="S::sophie.flood@wales.nhs.uk::f1b68508-ff1d-4a78-a875-f6aa95017de1" providerId="AD" clId="Web-{0A7648CA-41FA-C9FF-36AF-60FCD11A4232}"/>
    <pc:docChg chg="modSld">
      <pc:chgData name="Sophie Flood (Public Health Wales - Matrix House)" userId="S::sophie.flood@wales.nhs.uk::f1b68508-ff1d-4a78-a875-f6aa95017de1" providerId="AD" clId="Web-{0A7648CA-41FA-C9FF-36AF-60FCD11A4232}" dt="2026-02-12T11:30:00.183" v="10" actId="20577"/>
      <pc:docMkLst>
        <pc:docMk/>
      </pc:docMkLst>
      <pc:sldChg chg="modSp">
        <pc:chgData name="Sophie Flood (Public Health Wales - Matrix House)" userId="S::sophie.flood@wales.nhs.uk::f1b68508-ff1d-4a78-a875-f6aa95017de1" providerId="AD" clId="Web-{0A7648CA-41FA-C9FF-36AF-60FCD11A4232}" dt="2026-02-12T11:30:00.183" v="10" actId="20577"/>
        <pc:sldMkLst>
          <pc:docMk/>
          <pc:sldMk cId="645541989" sldId="267"/>
        </pc:sldMkLst>
        <pc:spChg chg="mod">
          <ac:chgData name="Sophie Flood (Public Health Wales - Matrix House)" userId="S::sophie.flood@wales.nhs.uk::f1b68508-ff1d-4a78-a875-f6aa95017de1" providerId="AD" clId="Web-{0A7648CA-41FA-C9FF-36AF-60FCD11A4232}" dt="2026-02-12T11:30:00.183" v="10" actId="20577"/>
          <ac:spMkLst>
            <pc:docMk/>
            <pc:sldMk cId="645541989" sldId="267"/>
            <ac:spMk id="18" creationId="{5AE14B8B-F55A-D98A-20EC-54463F1F6106}"/>
          </ac:spMkLst>
        </pc:spChg>
      </pc:sldChg>
      <pc:sldChg chg="modSp">
        <pc:chgData name="Sophie Flood (Public Health Wales - Matrix House)" userId="S::sophie.flood@wales.nhs.uk::f1b68508-ff1d-4a78-a875-f6aa95017de1" providerId="AD" clId="Web-{0A7648CA-41FA-C9FF-36AF-60FCD11A4232}" dt="2026-02-12T11:28:00.384" v="9" actId="20577"/>
        <pc:sldMkLst>
          <pc:docMk/>
          <pc:sldMk cId="2096818624" sldId="268"/>
        </pc:sldMkLst>
        <pc:spChg chg="mod">
          <ac:chgData name="Sophie Flood (Public Health Wales - Matrix House)" userId="S::sophie.flood@wales.nhs.uk::f1b68508-ff1d-4a78-a875-f6aa95017de1" providerId="AD" clId="Web-{0A7648CA-41FA-C9FF-36AF-60FCD11A4232}" dt="2026-02-12T11:28:00.384" v="9" actId="20577"/>
          <ac:spMkLst>
            <pc:docMk/>
            <pc:sldMk cId="2096818624" sldId="268"/>
            <ac:spMk id="2" creationId="{A2E8D561-03F1-4CF1-3F4C-B10A36A21A3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C5D82-122C-8E42-B3D6-67347C6BA68D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1F24-30D7-5740-9F64-AE7FBFFC8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5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3AC217-C30D-89C1-4460-322363FEB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710836"/>
            <a:ext cx="6327775" cy="7266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6D54DB3-E380-84BD-93B3-8BA649F37B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3387964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3832E92-EF7C-04E7-8DBD-C53D35568A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4204682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95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only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8EFCF-C246-005C-498D-271681A00F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59749" y="2620284"/>
            <a:ext cx="3527372" cy="3968293"/>
          </a:xfrm>
          <a:prstGeom prst="rect">
            <a:avLst/>
          </a:prstGeom>
        </p:spPr>
      </p:pic>
      <p:pic>
        <p:nvPicPr>
          <p:cNvPr id="4" name="Picture 3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4A6CD33D-CE15-C6EA-E9D7-A276F9645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5437" t="2543" r="5912" b="3059"/>
          <a:stretch/>
        </p:blipFill>
        <p:spPr>
          <a:xfrm rot="5400000">
            <a:off x="6649025" y="-657741"/>
            <a:ext cx="2405273" cy="3720755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E5CFCF9-4FEA-684C-9249-6CB4258FF9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1D7A6BE0-A3A3-00EF-966D-ED9E9646A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3DC193FF-EE37-7665-A88F-6D82E3E41B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6710362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38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.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een curved object on a black background&#10;&#10;Description automatically generated">
            <a:extLst>
              <a:ext uri="{FF2B5EF4-FFF2-40B4-BE49-F238E27FC236}">
                <a16:creationId xmlns:a16="http://schemas.microsoft.com/office/drawing/2014/main" id="{5BE47017-229C-E9B0-9136-346518C97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170" b="50222"/>
          <a:stretch/>
        </p:blipFill>
        <p:spPr>
          <a:xfrm>
            <a:off x="8678735" y="4849885"/>
            <a:ext cx="3113591" cy="2008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8" name="Picture 7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0FAC1D26-CC7D-E97A-3F21-2D75E28C9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1058" t="2107" r="2991" b="47971"/>
          <a:stretch/>
        </p:blipFill>
        <p:spPr>
          <a:xfrm rot="10800000" flipH="1">
            <a:off x="4995863" y="0"/>
            <a:ext cx="3011357" cy="1967696"/>
          </a:xfrm>
          <a:prstGeom prst="rect">
            <a:avLst/>
          </a:prstGeom>
        </p:spPr>
      </p:pic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F32C9CDA-6E98-BDBB-22CC-3331CBEB2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6081" y="2925582"/>
            <a:ext cx="5020807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CB3808F5-2977-2430-671D-201C708FDA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631F4810-3655-6AC4-612B-0F5ED1F823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1E2E994-007A-4BF6-1A75-386E1DE02E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66653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0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FD7FFEF-DD76-C8F1-63F4-63C982059D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3065689"/>
            <a:ext cx="6327775" cy="7266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6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7E004D3-DBCA-1C37-97A3-960F3197F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DEB40E7-645B-EFDF-08C9-EF3FCF11D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F444B3-DCDC-AEAE-C9E4-7E25D26EE1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4365"/>
          <a:stretch/>
        </p:blipFill>
        <p:spPr>
          <a:xfrm rot="10800000">
            <a:off x="5464465" y="-1"/>
            <a:ext cx="3010823" cy="2223164"/>
          </a:xfrm>
          <a:prstGeom prst="rect">
            <a:avLst/>
          </a:prstGeom>
        </p:spPr>
      </p:pic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D35E72E3-FB2A-CE9B-8A97-5095BD60FD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4FA1C60-516A-E812-0696-9110D645B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98BB7B6D-035A-422E-9B5C-4C0B73E961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79491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3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</p:spTree>
    <p:extLst>
      <p:ext uri="{BB962C8B-B14F-4D97-AF65-F5344CB8AC3E}">
        <p14:creationId xmlns:p14="http://schemas.microsoft.com/office/powerpoint/2010/main" val="3162765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C966F-C3A2-10A4-74A3-25D0347C51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06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40293FF-3E51-2EB7-6DBB-A815093091B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8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BD4023A-5511-58D4-11BC-1B17DA73A0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399892"/>
            <a:ext cx="6327775" cy="1641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listening.</a:t>
            </a:r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94579856-9FB6-8DA6-9886-277F1B8743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4053871"/>
            <a:ext cx="6327775" cy="45311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Further info or contact details to go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4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6317-7467-DE3F-6C0B-DD058A98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3CBCA-3BED-A47C-B4C8-D30F0AB68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CC687-9ECD-F6E3-5184-EFAF7E46F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84E63EC1-32C7-C148-9B23-6C189CE1C2B7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2B47E-A058-0DAF-B59E-CC2E267BD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73786-2D0C-15B4-1EB1-4F191CCD8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1A6076B7-25FF-134B-B2FE-8DDBCA4A7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5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60" r:id="rId3"/>
    <p:sldLayoutId id="2147483670" r:id="rId4"/>
    <p:sldLayoutId id="2147483665" r:id="rId5"/>
    <p:sldLayoutId id="2147483698" r:id="rId6"/>
    <p:sldLayoutId id="2147483693" r:id="rId7"/>
    <p:sldLayoutId id="2147483694" r:id="rId8"/>
    <p:sldLayoutId id="214748367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9632A-7DB0-9BD4-64C6-8AC1077597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854" y="2948342"/>
            <a:ext cx="4567300" cy="726622"/>
          </a:xfrm>
        </p:spPr>
        <p:txBody>
          <a:bodyPr/>
          <a:lstStyle/>
          <a:p>
            <a:r>
              <a:rPr lang="en-US">
                <a:latin typeface="Ubuntu"/>
                <a:ea typeface="Verdana"/>
              </a:rPr>
              <a:t>WhatsApp Discussion Starters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4D84E20-02A1-FA3E-6382-4921CD448E5A}"/>
              </a:ext>
            </a:extLst>
          </p:cNvPr>
          <p:cNvSpPr>
            <a:spLocks noGrp="1"/>
          </p:cNvSpPr>
          <p:nvPr/>
        </p:nvSpPr>
        <p:spPr>
          <a:xfrm>
            <a:off x="280183" y="3653285"/>
            <a:ext cx="6327775" cy="4531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>
                <a:solidFill>
                  <a:schemeClr val="tx2"/>
                </a:solidFill>
                <a:latin typeface="Ubuntu"/>
              </a:rPr>
              <a:t>Vaping</a:t>
            </a:r>
          </a:p>
        </p:txBody>
      </p:sp>
      <p:pic>
        <p:nvPicPr>
          <p:cNvPr id="7" name="Picture Placeholder 6" descr="A person holding a phone and a vape device&#10;&#10;Description automatically generated">
            <a:extLst>
              <a:ext uri="{FF2B5EF4-FFF2-40B4-BE49-F238E27FC236}">
                <a16:creationId xmlns:a16="http://schemas.microsoft.com/office/drawing/2014/main" id="{B764787E-7DFD-A5B3-B28D-43B2557EF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2" r="29613" b="223"/>
          <a:stretch/>
        </p:blipFill>
        <p:spPr>
          <a:xfrm>
            <a:off x="6095959" y="1094674"/>
            <a:ext cx="4368914" cy="4430350"/>
          </a:xfrm>
          <a:prstGeom prst="roundRect">
            <a:avLst>
              <a:gd name="adj" fmla="val 2233"/>
            </a:avLst>
          </a:prstGeom>
        </p:spPr>
      </p:pic>
    </p:spTree>
    <p:extLst>
      <p:ext uri="{BB962C8B-B14F-4D97-AF65-F5344CB8AC3E}">
        <p14:creationId xmlns:p14="http://schemas.microsoft.com/office/powerpoint/2010/main" val="2926879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410E2F-8F07-96E3-BE1F-3D6559A35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8" t="2244" r="19766" b="36939"/>
          <a:stretch/>
        </p:blipFill>
        <p:spPr>
          <a:xfrm>
            <a:off x="4734627" y="53661"/>
            <a:ext cx="7457372" cy="6804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997599-AC56-4792-0624-5987A461D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363"/>
          <a:stretch/>
        </p:blipFill>
        <p:spPr>
          <a:xfrm>
            <a:off x="7440756" y="618050"/>
            <a:ext cx="3504335" cy="6239950"/>
          </a:xfrm>
          <a:prstGeom prst="rect">
            <a:avLst/>
          </a:prstGeom>
        </p:spPr>
      </p:pic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CC50E45-842E-38B2-14C3-5B1A3EED426C}"/>
              </a:ext>
            </a:extLst>
          </p:cNvPr>
          <p:cNvSpPr txBox="1">
            <a:spLocks/>
          </p:cNvSpPr>
          <p:nvPr/>
        </p:nvSpPr>
        <p:spPr>
          <a:xfrm>
            <a:off x="519527" y="1542157"/>
            <a:ext cx="6350881" cy="33556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en-US" sz="2200" dirty="0">
                <a:latin typeface="Ubuntu"/>
                <a:ea typeface="Calibri"/>
                <a:cs typeface="Calibri"/>
              </a:rPr>
              <a:t>Discuss the following screenshot conversations.</a:t>
            </a:r>
            <a:endParaRPr lang="en-US" sz="2200" dirty="0">
              <a:ea typeface="Calibri" panose="020F0502020204030204" pitchFamily="34" charset="0"/>
              <a:cs typeface="Calibri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endParaRPr lang="en-US" sz="2200">
              <a:latin typeface="Ubuntu"/>
              <a:ea typeface="Calibri"/>
              <a:cs typeface="Calibri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en-US" sz="2200" dirty="0">
                <a:latin typeface="Ubuntu"/>
                <a:ea typeface="Calibri"/>
                <a:cs typeface="Calibri"/>
              </a:rPr>
              <a:t>What are your thoughts and opinions?</a:t>
            </a:r>
            <a:endParaRPr lang="en-US" dirty="0"/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endParaRPr lang="en-US" sz="2200">
              <a:latin typeface="Ubuntu"/>
              <a:ea typeface="Calibri"/>
              <a:cs typeface="Calibri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en-US" sz="2200" dirty="0">
                <a:latin typeface="Ubuntu"/>
                <a:ea typeface="Calibri"/>
                <a:cs typeface="Calibri"/>
              </a:rPr>
              <a:t>What are the facts? </a:t>
            </a:r>
            <a:endParaRPr lang="en-US" sz="2200" dirty="0">
              <a:ea typeface="Calibri" panose="020F0502020204030204" pitchFamily="34" charset="0"/>
              <a:cs typeface="Calibri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endParaRPr lang="en-US" sz="2200">
              <a:ea typeface="Calibri" panose="020F0502020204030204" pitchFamily="34" charset="0"/>
              <a:cs typeface="Calibri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endParaRPr lang="en-US" sz="1800">
              <a:ea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1067552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410E2F-8F07-96E3-BE1F-3D6559A35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8" t="2244" r="19766" b="36939"/>
          <a:stretch/>
        </p:blipFill>
        <p:spPr>
          <a:xfrm>
            <a:off x="4734627" y="53661"/>
            <a:ext cx="7457372" cy="6804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997599-AC56-4792-0624-5987A461D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363"/>
          <a:stretch/>
        </p:blipFill>
        <p:spPr>
          <a:xfrm>
            <a:off x="7440756" y="618050"/>
            <a:ext cx="3504335" cy="6239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E850F-DE28-7DB8-99E0-27047F2D7B88}"/>
              </a:ext>
            </a:extLst>
          </p:cNvPr>
          <p:cNvSpPr txBox="1"/>
          <p:nvPr/>
        </p:nvSpPr>
        <p:spPr>
          <a:xfrm>
            <a:off x="8078888" y="2077714"/>
            <a:ext cx="2102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Ubuntu" panose="020B0504030602030204" pitchFamily="34" charset="0"/>
              </a:rPr>
              <a:t>I’ve heard they’re safe.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751FE3-7CD5-7A5E-AA8A-38B4B907A034}"/>
              </a:ext>
            </a:extLst>
          </p:cNvPr>
          <p:cNvSpPr txBox="1"/>
          <p:nvPr/>
        </p:nvSpPr>
        <p:spPr>
          <a:xfrm>
            <a:off x="8078888" y="3032821"/>
            <a:ext cx="221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Ubuntu" panose="020B0504030602030204" pitchFamily="34" charset="0"/>
              </a:rPr>
              <a:t>Don’t you have to be </a:t>
            </a:r>
            <a:br>
              <a:rPr lang="en-US" sz="1400">
                <a:solidFill>
                  <a:schemeClr val="accent1"/>
                </a:solidFill>
                <a:latin typeface="Ubuntu" panose="020B0504030602030204" pitchFamily="34" charset="0"/>
              </a:rPr>
            </a:br>
            <a:r>
              <a:rPr lang="en-US" sz="1400">
                <a:solidFill>
                  <a:schemeClr val="accent1"/>
                </a:solidFill>
                <a:latin typeface="Ubuntu" panose="020B0504030602030204" pitchFamily="34" charset="0"/>
              </a:rPr>
              <a:t>18 to buy one?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1A6CBF-EFC2-FEEF-387E-69D705227AF8}"/>
              </a:ext>
            </a:extLst>
          </p:cNvPr>
          <p:cNvSpPr txBox="1"/>
          <p:nvPr/>
        </p:nvSpPr>
        <p:spPr>
          <a:xfrm>
            <a:off x="8078888" y="3984911"/>
            <a:ext cx="2241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Ubuntu" panose="020B0504030602030204" pitchFamily="34" charset="0"/>
              </a:rPr>
              <a:t>My cousin said she can buy us one.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FA635-BBF8-25C7-6ECA-34EB1BB9B44D}"/>
              </a:ext>
            </a:extLst>
          </p:cNvPr>
          <p:cNvSpPr txBox="1"/>
          <p:nvPr/>
        </p:nvSpPr>
        <p:spPr>
          <a:xfrm>
            <a:off x="8078888" y="4937001"/>
            <a:ext cx="972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Ubuntu" panose="020B0504030602030204" pitchFamily="34" charset="0"/>
              </a:rPr>
              <a:t>She’s 18.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6E9C24-1D9E-7553-EA81-90FF0FB2094E}"/>
              </a:ext>
            </a:extLst>
          </p:cNvPr>
          <p:cNvSpPr txBox="1"/>
          <p:nvPr/>
        </p:nvSpPr>
        <p:spPr>
          <a:xfrm>
            <a:off x="8078888" y="5970812"/>
            <a:ext cx="2173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Ubuntu" panose="020B0504030602030204" pitchFamily="34" charset="0"/>
              </a:rPr>
              <a:t>I’ll give you the money.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2E8D561-03F1-4CF1-3F4C-B10A36A21A35}"/>
              </a:ext>
            </a:extLst>
          </p:cNvPr>
          <p:cNvSpPr txBox="1">
            <a:spLocks/>
          </p:cNvSpPr>
          <p:nvPr/>
        </p:nvSpPr>
        <p:spPr>
          <a:xfrm>
            <a:off x="605386" y="1391904"/>
            <a:ext cx="5387048" cy="137153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en-US" sz="2200" dirty="0">
                <a:latin typeface="Ubuntu"/>
                <a:ea typeface="Calibri"/>
                <a:cs typeface="Calibri"/>
              </a:rPr>
              <a:t>Vaping devices should not be used by children and young people.</a:t>
            </a:r>
            <a:endParaRPr lang="en-GB" sz="2200" dirty="0">
              <a:latin typeface="Ubuntu"/>
              <a:ea typeface="Calibri"/>
              <a:cs typeface="Calibri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en-US" sz="2200" dirty="0">
                <a:effectLst/>
                <a:latin typeface="Ubuntu"/>
                <a:ea typeface="Calibri"/>
                <a:cs typeface="Calibri"/>
              </a:rPr>
              <a:t>It is illegal to sell nicotine-containing devices to anyone under 18 or for adults to buy them on behalf of under-18s</a:t>
            </a:r>
            <a:r>
              <a:rPr lang="en-US" sz="2200" dirty="0">
                <a:latin typeface="Ubuntu"/>
                <a:ea typeface="Calibri"/>
                <a:cs typeface="Calibri"/>
              </a:rPr>
              <a:t> which breaks</a:t>
            </a:r>
            <a:r>
              <a:rPr lang="en-US" sz="2200" dirty="0">
                <a:effectLst/>
                <a:latin typeface="Ubuntu"/>
                <a:ea typeface="Calibri"/>
                <a:cs typeface="Calibri"/>
              </a:rPr>
              <a:t> the law.</a:t>
            </a:r>
            <a:r>
              <a:rPr lang="en-US" sz="2200" dirty="0">
                <a:latin typeface="Ubuntu"/>
                <a:ea typeface="Calibri"/>
                <a:cs typeface="Calibri"/>
              </a:rPr>
              <a:t>  </a:t>
            </a:r>
            <a:endParaRPr lang="en-GB" sz="2200" dirty="0">
              <a:latin typeface="Ubuntu"/>
              <a:ea typeface="Calibri"/>
              <a:cs typeface="Calibri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en-US" sz="2200" dirty="0">
                <a:latin typeface="Ubuntu"/>
                <a:ea typeface="Calibri"/>
                <a:cs typeface="Calibri"/>
              </a:rPr>
              <a:t>Fines can be issued to retailers or individuals.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68186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2A73B-13B0-9744-BA92-A487560DD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2CF9B43-55C8-9E63-1091-133A2BA36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8" t="2244" r="19766" b="36939"/>
          <a:stretch/>
        </p:blipFill>
        <p:spPr>
          <a:xfrm>
            <a:off x="4680966" y="0"/>
            <a:ext cx="751103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60BCCC-00EF-34B2-D746-CD19C6C8D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052"/>
          <a:stretch/>
        </p:blipFill>
        <p:spPr>
          <a:xfrm>
            <a:off x="7448735" y="614881"/>
            <a:ext cx="3493588" cy="6243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E1A001-3960-E9D5-42EA-12E38D871FB0}"/>
              </a:ext>
            </a:extLst>
          </p:cNvPr>
          <p:cNvSpPr txBox="1"/>
          <p:nvPr/>
        </p:nvSpPr>
        <p:spPr>
          <a:xfrm>
            <a:off x="8078888" y="2021369"/>
            <a:ext cx="210226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Ubuntu"/>
              </a:rPr>
              <a:t>Have you tried the pineapple Ice flavour?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29BDFB-78C7-149C-11D5-71F278611CAE}"/>
              </a:ext>
            </a:extLst>
          </p:cNvPr>
          <p:cNvSpPr txBox="1"/>
          <p:nvPr/>
        </p:nvSpPr>
        <p:spPr>
          <a:xfrm>
            <a:off x="8078888" y="3033746"/>
            <a:ext cx="221494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Ubuntu"/>
              </a:rPr>
              <a:t>No I haven’t tried any.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30554-C4DA-C4FA-A512-C1D2EA8B4F92}"/>
              </a:ext>
            </a:extLst>
          </p:cNvPr>
          <p:cNvSpPr txBox="1"/>
          <p:nvPr/>
        </p:nvSpPr>
        <p:spPr>
          <a:xfrm>
            <a:off x="8065409" y="3869248"/>
            <a:ext cx="2241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Ubuntu" panose="020B0504030602030204" pitchFamily="34" charset="0"/>
              </a:rPr>
              <a:t>WHAT?! Why? It’s </a:t>
            </a:r>
            <a:br>
              <a:rPr lang="en-US" sz="1400">
                <a:solidFill>
                  <a:schemeClr val="accent1"/>
                </a:solidFill>
                <a:latin typeface="Ubuntu" panose="020B0504030602030204" pitchFamily="34" charset="0"/>
              </a:rPr>
            </a:br>
            <a:r>
              <a:rPr lang="en-US" sz="1400">
                <a:solidFill>
                  <a:schemeClr val="accent1"/>
                </a:solidFill>
                <a:latin typeface="Ubuntu" panose="020B0504030602030204" pitchFamily="34" charset="0"/>
              </a:rPr>
              <a:t>literally harmless.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5676AF-C052-4007-DB2D-0563E57EA70B}"/>
              </a:ext>
            </a:extLst>
          </p:cNvPr>
          <p:cNvSpPr txBox="1"/>
          <p:nvPr/>
        </p:nvSpPr>
        <p:spPr>
          <a:xfrm>
            <a:off x="8078888" y="4890992"/>
            <a:ext cx="2102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Ubuntu" panose="020B0504030602030204" pitchFamily="34" charset="0"/>
              </a:rPr>
              <a:t>Really? Thought it </a:t>
            </a:r>
            <a:br>
              <a:rPr lang="en-US" sz="1400">
                <a:solidFill>
                  <a:schemeClr val="accent1"/>
                </a:solidFill>
                <a:latin typeface="Ubuntu" panose="020B0504030602030204" pitchFamily="34" charset="0"/>
              </a:rPr>
            </a:br>
            <a:r>
              <a:rPr lang="en-US" sz="1400">
                <a:solidFill>
                  <a:schemeClr val="accent1"/>
                </a:solidFill>
                <a:latin typeface="Ubuntu" panose="020B0504030602030204" pitchFamily="34" charset="0"/>
              </a:rPr>
              <a:t>was like smoking.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C64FD2-F702-50B6-D196-0F5DF7238C0D}"/>
              </a:ext>
            </a:extLst>
          </p:cNvPr>
          <p:cNvSpPr txBox="1"/>
          <p:nvPr/>
        </p:nvSpPr>
        <p:spPr>
          <a:xfrm>
            <a:off x="8078888" y="5766774"/>
            <a:ext cx="217347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Ubuntu"/>
              </a:rPr>
              <a:t>If it wasn’t safe, they wouldn’t sell them in lush flavours!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9F9F10E8-DD33-2B9B-D1C3-72EA51E4C247}"/>
              </a:ext>
            </a:extLst>
          </p:cNvPr>
          <p:cNvSpPr txBox="1">
            <a:spLocks/>
          </p:cNvSpPr>
          <p:nvPr/>
        </p:nvSpPr>
        <p:spPr>
          <a:xfrm>
            <a:off x="470350" y="1022456"/>
            <a:ext cx="5916812" cy="243750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2200">
                <a:solidFill>
                  <a:srgbClr val="15518B"/>
                </a:solidFill>
                <a:latin typeface="Ubuntu"/>
                <a:ea typeface="Calibri"/>
                <a:cs typeface="Calibri"/>
              </a:rPr>
              <a:t>Vaping is substantially less harmful than smoking, but it is not harmless.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2200">
                <a:effectLst/>
                <a:latin typeface="Ubuntu"/>
                <a:ea typeface="Calibri"/>
                <a:cs typeface="Calibri"/>
              </a:rPr>
              <a:t>Evidence regarding the long-term health effects resulting from the use of vaping devices is very limited.</a:t>
            </a:r>
            <a:endParaRPr lang="en-GB" sz="2200">
              <a:effectLst/>
              <a:latin typeface="Ubuntu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2200">
                <a:effectLst/>
                <a:latin typeface="Ubuntu"/>
                <a:ea typeface="Calibri"/>
                <a:cs typeface="Calibri"/>
              </a:rPr>
              <a:t>There is substantial evidence that using nicotine-containing vaping devices results in symptoms of </a:t>
            </a:r>
            <a:r>
              <a:rPr lang="en-US" sz="2200">
                <a:latin typeface="Ubuntu"/>
                <a:ea typeface="Calibri"/>
                <a:cs typeface="Calibri"/>
              </a:rPr>
              <a:t>addiction</a:t>
            </a:r>
            <a:r>
              <a:rPr lang="en-US" sz="2200">
                <a:effectLst/>
                <a:latin typeface="Ubuntu"/>
                <a:ea typeface="Calibri"/>
                <a:cs typeface="Calibri"/>
              </a:rPr>
              <a:t> in non-smokers.</a:t>
            </a:r>
            <a:endParaRPr lang="en-GB" sz="2200">
              <a:effectLst/>
              <a:latin typeface="Ubuntu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2200">
                <a:latin typeface="Ubuntu"/>
                <a:ea typeface="Calibri"/>
                <a:cs typeface="Calibri"/>
              </a:rPr>
              <a:t>Young</a:t>
            </a:r>
            <a:r>
              <a:rPr lang="en-US" sz="2200">
                <a:effectLst/>
                <a:latin typeface="Ubuntu"/>
                <a:ea typeface="Calibri"/>
                <a:cs typeface="Calibri"/>
              </a:rPr>
              <a:t> people using vaping devices are more likely to become addicted.</a:t>
            </a:r>
            <a:endParaRPr lang="en-GB" sz="2200">
              <a:effectLst/>
              <a:latin typeface="Ubuntu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06320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B17C9-AA91-0E19-09F7-671C2420F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D72311-DDB8-5928-6B40-FE295A0954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8" t="2244" r="19766" b="36939"/>
          <a:stretch/>
        </p:blipFill>
        <p:spPr>
          <a:xfrm>
            <a:off x="4680966" y="0"/>
            <a:ext cx="751103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110BB4-1B9C-52B9-561C-1CB0C25F98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607"/>
          <a:stretch/>
        </p:blipFill>
        <p:spPr>
          <a:xfrm>
            <a:off x="7460191" y="620933"/>
            <a:ext cx="3512609" cy="6237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EEE1C7-F5D7-9CB6-D17D-A6B61E690505}"/>
              </a:ext>
            </a:extLst>
          </p:cNvPr>
          <p:cNvSpPr txBox="1"/>
          <p:nvPr/>
        </p:nvSpPr>
        <p:spPr>
          <a:xfrm>
            <a:off x="8024088" y="1936364"/>
            <a:ext cx="217347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Ubuntu"/>
              </a:rPr>
              <a:t>Did you hear about Amy?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0CE6CD-9CF8-BE03-06B5-A12CED2CA813}"/>
              </a:ext>
            </a:extLst>
          </p:cNvPr>
          <p:cNvSpPr txBox="1"/>
          <p:nvPr/>
        </p:nvSpPr>
        <p:spPr>
          <a:xfrm>
            <a:off x="8034820" y="2828742"/>
            <a:ext cx="2241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Ubuntu" panose="020B0504030602030204" pitchFamily="34" charset="0"/>
              </a:rPr>
              <a:t>I saw it, she had a seizure.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C09D7-F22E-1F54-EC9D-1BA1444D447A}"/>
              </a:ext>
            </a:extLst>
          </p:cNvPr>
          <p:cNvSpPr txBox="1"/>
          <p:nvPr/>
        </p:nvSpPr>
        <p:spPr>
          <a:xfrm>
            <a:off x="8021341" y="3528396"/>
            <a:ext cx="2241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Ubuntu" panose="020B0504030602030204" pitchFamily="34" charset="0"/>
              </a:rPr>
              <a:t>What happened?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E58696-FF0C-A6FF-58A6-0C00440AE485}"/>
              </a:ext>
            </a:extLst>
          </p:cNvPr>
          <p:cNvSpPr txBox="1"/>
          <p:nvPr/>
        </p:nvSpPr>
        <p:spPr>
          <a:xfrm>
            <a:off x="8021341" y="4286313"/>
            <a:ext cx="233451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Ubuntu"/>
              </a:rPr>
              <a:t>Sam told me that her vape had something dodgy in it.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FF220A-4858-8B12-3976-432F666FB241}"/>
              </a:ext>
            </a:extLst>
          </p:cNvPr>
          <p:cNvSpPr txBox="1"/>
          <p:nvPr/>
        </p:nvSpPr>
        <p:spPr>
          <a:xfrm>
            <a:off x="8034819" y="5233143"/>
            <a:ext cx="2420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Ubuntu" panose="020B0504030602030204" pitchFamily="34" charset="0"/>
              </a:rPr>
              <a:t>What and she didn’t know?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6628089-E448-0AAF-C9B6-862EBD5BCC36}"/>
              </a:ext>
            </a:extLst>
          </p:cNvPr>
          <p:cNvSpPr txBox="1">
            <a:spLocks/>
          </p:cNvSpPr>
          <p:nvPr/>
        </p:nvSpPr>
        <p:spPr>
          <a:xfrm>
            <a:off x="369272" y="1410640"/>
            <a:ext cx="5671716" cy="226494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200">
                <a:effectLst/>
                <a:latin typeface="Ubuntu"/>
                <a:ea typeface="Calibri"/>
                <a:cs typeface="Calibri"/>
              </a:rPr>
              <a:t>Illegal or illicit vaping devices are not regulated by the UK standards.</a:t>
            </a:r>
            <a:endParaRPr lang="en-GB" sz="2200">
              <a:effectLst/>
              <a:latin typeface="Ubuntu"/>
              <a:ea typeface="Calibri"/>
              <a:cs typeface="Calibri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200">
                <a:effectLst/>
                <a:latin typeface="Ubuntu"/>
                <a:ea typeface="Calibri"/>
                <a:cs typeface="Calibri"/>
              </a:rPr>
              <a:t>Studies of illegal vapes have found them to contain ingredients that are banned in the UK such as caffeine, certain colourings and taurine.</a:t>
            </a:r>
            <a:endParaRPr lang="en-GB" sz="2200">
              <a:effectLst/>
              <a:latin typeface="Ubuntu"/>
              <a:ea typeface="Calibri"/>
              <a:cs typeface="Calibri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200">
                <a:effectLst/>
                <a:latin typeface="Ubuntu"/>
                <a:ea typeface="Calibri"/>
                <a:cs typeface="Calibri"/>
              </a:rPr>
              <a:t>They contain much higher concentration of nicotine.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200">
                <a:latin typeface="Ubuntu"/>
                <a:ea typeface="Calibri"/>
                <a:cs typeface="Calibri"/>
              </a:rPr>
              <a:t>Illegal vapes have been found in schools in the UK.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B1F669-979B-5696-5BB1-90AA4C492DB4}"/>
              </a:ext>
            </a:extLst>
          </p:cNvPr>
          <p:cNvSpPr txBox="1"/>
          <p:nvPr/>
        </p:nvSpPr>
        <p:spPr>
          <a:xfrm>
            <a:off x="8034820" y="5858266"/>
            <a:ext cx="21734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Ubuntu" panose="020B0504030602030204" pitchFamily="34" charset="0"/>
              </a:rPr>
              <a:t>Apparently not she got it from some guy up her street.</a:t>
            </a:r>
          </a:p>
        </p:txBody>
      </p:sp>
    </p:spTree>
    <p:extLst>
      <p:ext uri="{BB962C8B-B14F-4D97-AF65-F5344CB8AC3E}">
        <p14:creationId xmlns:p14="http://schemas.microsoft.com/office/powerpoint/2010/main" val="6183686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7F1D1-7031-3A07-9E0E-2A2AFB50D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81456C4-9586-CF69-5425-174914B26F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8" t="2244" r="19766" b="36939"/>
          <a:stretch/>
        </p:blipFill>
        <p:spPr>
          <a:xfrm>
            <a:off x="4680966" y="0"/>
            <a:ext cx="751103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1A6DC8-607E-CA50-6385-DFDB825A0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" t="-1" r="-1" b="13254"/>
          <a:stretch/>
        </p:blipFill>
        <p:spPr>
          <a:xfrm>
            <a:off x="7490322" y="620933"/>
            <a:ext cx="3482477" cy="6237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901090-CD79-2ADB-B624-4C1680F7103F}"/>
              </a:ext>
            </a:extLst>
          </p:cNvPr>
          <p:cNvSpPr txBox="1"/>
          <p:nvPr/>
        </p:nvSpPr>
        <p:spPr>
          <a:xfrm>
            <a:off x="8034820" y="1950099"/>
            <a:ext cx="22284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>
                <a:solidFill>
                  <a:schemeClr val="accent1"/>
                </a:solidFill>
                <a:latin typeface="Ubuntu" panose="020B0504030602030204" pitchFamily="34" charset="0"/>
              </a:rPr>
              <a:t>Nah I’ll pass thanks I’ve got my football to think about.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6C9287-9E5C-C3F4-D173-30AEA3B0CA44}"/>
              </a:ext>
            </a:extLst>
          </p:cNvPr>
          <p:cNvSpPr txBox="1"/>
          <p:nvPr/>
        </p:nvSpPr>
        <p:spPr>
          <a:xfrm>
            <a:off x="8034820" y="2712645"/>
            <a:ext cx="2241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>
                <a:solidFill>
                  <a:schemeClr val="accent1"/>
                </a:solidFill>
                <a:latin typeface="Ubuntu" panose="020B0504030602030204" pitchFamily="34" charset="0"/>
              </a:rPr>
              <a:t>Are you stupid? It’s literally fruity air.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D97807-4D0D-FD3D-866D-AD7DBAB206FB}"/>
              </a:ext>
            </a:extLst>
          </p:cNvPr>
          <p:cNvSpPr txBox="1"/>
          <p:nvPr/>
        </p:nvSpPr>
        <p:spPr>
          <a:xfrm>
            <a:off x="8021341" y="3406966"/>
            <a:ext cx="2241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>
                <a:solidFill>
                  <a:schemeClr val="accent1"/>
                </a:solidFill>
                <a:latin typeface="Ubuntu" panose="020B0504030602030204" pitchFamily="34" charset="0"/>
              </a:rPr>
              <a:t>How would you know? They’ve got nicotine in.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35FACE-F9B3-C4F0-CC31-5243567479C2}"/>
              </a:ext>
            </a:extLst>
          </p:cNvPr>
          <p:cNvSpPr txBox="1"/>
          <p:nvPr/>
        </p:nvSpPr>
        <p:spPr>
          <a:xfrm>
            <a:off x="8021341" y="4359750"/>
            <a:ext cx="23345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>
                <a:solidFill>
                  <a:schemeClr val="accent1"/>
                </a:solidFill>
                <a:latin typeface="Ubuntu" panose="020B0504030602030204" pitchFamily="34" charset="0"/>
              </a:rPr>
              <a:t>My mum vapes.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8DF3F2-F64B-9544-7D20-885AB772F87C}"/>
              </a:ext>
            </a:extLst>
          </p:cNvPr>
          <p:cNvSpPr txBox="1"/>
          <p:nvPr/>
        </p:nvSpPr>
        <p:spPr>
          <a:xfrm>
            <a:off x="8034819" y="5178058"/>
            <a:ext cx="242018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>
                <a:solidFill>
                  <a:schemeClr val="accent1"/>
                </a:solidFill>
                <a:latin typeface="Ubuntu" panose="020B0504030602030204" pitchFamily="34" charset="0"/>
              </a:rPr>
              <a:t>It’s safe.</a:t>
            </a:r>
          </a:p>
          <a:p>
            <a:endParaRPr lang="en-US" sz="1300">
              <a:solidFill>
                <a:schemeClr val="accent1"/>
              </a:solidFill>
              <a:latin typeface="Ubuntu" panose="020B0504030602030204" pitchFamily="34" charset="0"/>
            </a:endParaRPr>
          </a:p>
          <a:p>
            <a:r>
              <a:rPr lang="en-US" sz="1300">
                <a:solidFill>
                  <a:schemeClr val="accent1"/>
                </a:solidFill>
                <a:latin typeface="Ubuntu" panose="020B0504030602030204" pitchFamily="34" charset="0"/>
              </a:rPr>
              <a:t>Her doctor told her to.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AE14B8B-F55A-D98A-20EC-54463F1F6106}"/>
              </a:ext>
            </a:extLst>
          </p:cNvPr>
          <p:cNvSpPr txBox="1">
            <a:spLocks/>
          </p:cNvSpPr>
          <p:nvPr/>
        </p:nvSpPr>
        <p:spPr>
          <a:xfrm>
            <a:off x="369272" y="1004190"/>
            <a:ext cx="6171336" cy="330301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200">
                <a:effectLst/>
                <a:latin typeface="Ubuntu"/>
                <a:ea typeface="Calibri"/>
                <a:cs typeface="Calibri"/>
              </a:rPr>
              <a:t>Vaping devices should not be used by children and young people.</a:t>
            </a:r>
            <a:endParaRPr lang="en-GB" sz="2200">
              <a:effectLst/>
              <a:latin typeface="Ubuntu"/>
              <a:ea typeface="Calibri"/>
              <a:cs typeface="Calibri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200">
                <a:effectLst/>
                <a:latin typeface="Ubuntu"/>
                <a:ea typeface="Calibri"/>
                <a:cs typeface="Calibri"/>
              </a:rPr>
              <a:t>Adult smokers can reduce the risk of harm from</a:t>
            </a:r>
            <a:r>
              <a:rPr lang="en-US" sz="2200">
                <a:latin typeface="Ubuntu"/>
                <a:ea typeface="Calibri"/>
                <a:cs typeface="Calibri"/>
              </a:rPr>
              <a:t> </a:t>
            </a:r>
            <a:r>
              <a:rPr lang="en-US" sz="2200">
                <a:effectLst/>
                <a:latin typeface="Ubuntu"/>
                <a:ea typeface="Calibri"/>
                <a:cs typeface="Calibri"/>
              </a:rPr>
              <a:t> smoking by switching completely to vaping, however vaping is not recommended for non-smokers.</a:t>
            </a:r>
            <a:endParaRPr lang="en-GB" sz="2200">
              <a:effectLst/>
              <a:latin typeface="Ubuntu"/>
              <a:ea typeface="Calibri"/>
              <a:cs typeface="Calibri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200">
                <a:effectLst/>
                <a:latin typeface="Ubuntu"/>
                <a:ea typeface="Calibri"/>
                <a:cs typeface="Calibri"/>
              </a:rPr>
              <a:t>Vaping is safer than smoking, but it is not harmless.</a:t>
            </a:r>
            <a:endParaRPr lang="en-GB" sz="2200">
              <a:effectLst/>
              <a:latin typeface="Ubuntu"/>
              <a:ea typeface="Calibri"/>
              <a:cs typeface="Calibri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200" dirty="0">
                <a:effectLst/>
                <a:latin typeface="Ubuntu"/>
                <a:ea typeface="Calibri"/>
                <a:cs typeface="Calibri"/>
              </a:rPr>
              <a:t>The evidence on long-term health effects of </a:t>
            </a:r>
            <a:r>
              <a:rPr lang="en-US" sz="2200">
                <a:effectLst/>
                <a:latin typeface="Ubuntu"/>
                <a:ea typeface="Calibri"/>
                <a:cs typeface="Calibri"/>
              </a:rPr>
              <a:t>vaping is</a:t>
            </a:r>
            <a:r>
              <a:rPr lang="en-US" sz="2200">
                <a:latin typeface="Ubuntu"/>
                <a:ea typeface="Calibri"/>
                <a:cs typeface="Calibri"/>
              </a:rPr>
              <a:t> </a:t>
            </a:r>
            <a:r>
              <a:rPr lang="en-US" sz="2200">
                <a:effectLst/>
                <a:latin typeface="Ubuntu"/>
                <a:ea typeface="Calibri"/>
                <a:cs typeface="Calibri"/>
              </a:rPr>
              <a:t>limited as it has not been around </a:t>
            </a:r>
            <a:r>
              <a:rPr lang="en-US" sz="2200" dirty="0">
                <a:effectLst/>
                <a:latin typeface="Ubuntu"/>
                <a:ea typeface="Calibri"/>
                <a:cs typeface="Calibri"/>
              </a:rPr>
              <a:t>long enough to know the risk of </a:t>
            </a:r>
            <a:br>
              <a:rPr lang="en-US" sz="2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effectLst/>
                <a:latin typeface="Ubuntu"/>
                <a:ea typeface="Calibri"/>
                <a:cs typeface="Calibri"/>
              </a:rPr>
              <a:t>long-term use.</a:t>
            </a:r>
            <a:endParaRPr lang="en-GB" sz="2200" dirty="0">
              <a:effectLst/>
              <a:latin typeface="Ubuntu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A20206-E319-B0FC-8163-6017FA510EB4}"/>
              </a:ext>
            </a:extLst>
          </p:cNvPr>
          <p:cNvSpPr txBox="1"/>
          <p:nvPr/>
        </p:nvSpPr>
        <p:spPr>
          <a:xfrm>
            <a:off x="8034820" y="6150253"/>
            <a:ext cx="21734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>
                <a:solidFill>
                  <a:schemeClr val="accent1"/>
                </a:solidFill>
                <a:latin typeface="Ubuntu" panose="020B0504030602030204" pitchFamily="34" charset="0"/>
              </a:rPr>
              <a:t>Yeah because she was smoking!</a:t>
            </a:r>
          </a:p>
        </p:txBody>
      </p:sp>
    </p:spTree>
    <p:extLst>
      <p:ext uri="{BB962C8B-B14F-4D97-AF65-F5344CB8AC3E}">
        <p14:creationId xmlns:p14="http://schemas.microsoft.com/office/powerpoint/2010/main" val="6455419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792993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PHW - Master Deck - Green">
  <a:themeElements>
    <a:clrScheme name="PHW - Health &amp; Wellbeing Resources">
      <a:dk1>
        <a:srgbClr val="000000"/>
      </a:dk1>
      <a:lt1>
        <a:srgbClr val="FFFFFF"/>
      </a:lt1>
      <a:dk2>
        <a:srgbClr val="285087"/>
      </a:dk2>
      <a:lt2>
        <a:srgbClr val="E8E8E8"/>
      </a:lt2>
      <a:accent1>
        <a:srgbClr val="15518B"/>
      </a:accent1>
      <a:accent2>
        <a:srgbClr val="24FFC0"/>
      </a:accent2>
      <a:accent3>
        <a:srgbClr val="E8FF3E"/>
      </a:accent3>
      <a:accent4>
        <a:srgbClr val="FF5D0C"/>
      </a:accent4>
      <a:accent5>
        <a:srgbClr val="C288FF"/>
      </a:accent5>
      <a:accent6>
        <a:srgbClr val="E0E0E0"/>
      </a:accent6>
      <a:hlink>
        <a:srgbClr val="E8FF3E"/>
      </a:hlink>
      <a:folHlink>
        <a:srgbClr val="24FF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A702A496B7D7449F457C941AEC0CCB" ma:contentTypeVersion="11" ma:contentTypeDescription="Create a new document." ma:contentTypeScope="" ma:versionID="d4385b9f60eb4e1e028fd0e2d2ec7561">
  <xsd:schema xmlns:xsd="http://www.w3.org/2001/XMLSchema" xmlns:xs="http://www.w3.org/2001/XMLSchema" xmlns:p="http://schemas.microsoft.com/office/2006/metadata/properties" xmlns:ns1="http://schemas.microsoft.com/sharepoint/v3" xmlns:ns2="78b794fc-fa86-49b4-bf1d-df668ee03484" targetNamespace="http://schemas.microsoft.com/office/2006/metadata/properties" ma:root="true" ma:fieldsID="f0e7e002cbb8fc093e05c4b44b6ef271" ns1:_="" ns2:_="">
    <xsd:import namespace="http://schemas.microsoft.com/sharepoint/v3"/>
    <xsd:import namespace="78b794fc-fa86-49b4-bf1d-df668ee03484"/>
    <xsd:element name="properties">
      <xsd:complexType>
        <xsd:sequence>
          <xsd:element name="documentManagement">
            <xsd:complexType>
              <xsd:all>
                <xsd:element ref="ns2:Project" minOccurs="0"/>
                <xsd:element ref="ns2:WorkCategory" minOccurs="0"/>
                <xsd:element ref="ns2:DocumentType"/>
                <xsd:element ref="ns2:Meeting" minOccurs="0"/>
                <xsd:element ref="ns2:MeetingDate" minOccurs="0"/>
                <xsd:element ref="ns2:Topic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b794fc-fa86-49b4-bf1d-df668ee03484" elementFormDefault="qualified">
    <xsd:import namespace="http://schemas.microsoft.com/office/2006/documentManagement/types"/>
    <xsd:import namespace="http://schemas.microsoft.com/office/infopath/2007/PartnerControls"/>
    <xsd:element name="Project" ma:index="8" nillable="true" ma:displayName="Project" ma:format="Dropdown" ma:internalName="Project">
      <xsd:simpleType>
        <xsd:restriction base="dms:Choice">
          <xsd:enumeration value="Gambling/Digital health"/>
          <xsd:enumeration value="Health Literacy"/>
          <xsd:enumeration value="Tobacco"/>
          <xsd:enumeration value="Sleep"/>
          <xsd:enumeration value="Healthy Relationships"/>
          <xsd:enumeration value="Food and Nutrition"/>
          <xsd:enumeration value="Vaping"/>
        </xsd:restriction>
      </xsd:simpleType>
    </xsd:element>
    <xsd:element name="WorkCategory" ma:index="9" nillable="true" ma:displayName="Work Category" ma:format="Dropdown" ma:internalName="WorkCategory">
      <xsd:simpleType>
        <xsd:restriction base="dms:Choice">
          <xsd:enumeration value="Data identification, collation or analysis"/>
          <xsd:enumeration value="Evidence synthesis"/>
          <xsd:enumeration value="Intervention Development"/>
          <xsd:enumeration value="Research or Evaluation"/>
          <xsd:enumeration value="Monitoring and reporting"/>
          <xsd:enumeration value="Communication"/>
          <xsd:enumeration value="Stakeholder engagement"/>
          <xsd:enumeration value="Planning"/>
          <xsd:enumeration value="Policy or service review"/>
          <xsd:enumeration value="Operational Delivery"/>
          <xsd:enumeration value="Programme or Project Management"/>
          <xsd:enumeration value="Social Marketing"/>
          <xsd:enumeration value="Training"/>
          <xsd:enumeration value="Meeting"/>
          <xsd:enumeration value="Finance"/>
          <xsd:enumeration value="Procurement"/>
          <xsd:enumeration value="Events"/>
          <xsd:enumeration value="Research"/>
        </xsd:restriction>
      </xsd:simpleType>
    </xsd:element>
    <xsd:element name="DocumentType" ma:index="10" ma:displayName="Document Type" ma:format="Dropdown" ma:internalName="DocumentType">
      <xsd:simpleType>
        <xsd:restriction base="dms:Choice">
          <xsd:enumeration value="Report"/>
          <xsd:enumeration value="Standards"/>
          <xsd:enumeration value="Data"/>
          <xsd:enumeration value="Project Plan"/>
          <xsd:enumeration value="Protocol"/>
          <xsd:enumeration value="Correspondence"/>
          <xsd:enumeration value="Minutes"/>
          <xsd:enumeration value="SOP"/>
          <xsd:enumeration value="Agenda"/>
          <xsd:enumeration value="Meeting Documentation"/>
          <xsd:enumeration value="Project Brief"/>
          <xsd:enumeration value="Business Case"/>
          <xsd:enumeration value="Performance Report"/>
          <xsd:enumeration value="Briefing"/>
          <xsd:enumeration value="Evidence"/>
          <xsd:enumeration value="Presentation"/>
        </xsd:restriction>
      </xsd:simpleType>
    </xsd:element>
    <xsd:element name="Meeting" ma:index="11" nillable="true" ma:displayName="Meeting" ma:format="Dropdown" ma:internalName="Meeting">
      <xsd:simpleType>
        <xsd:restriction base="dms:Text">
          <xsd:maxLength value="255"/>
        </xsd:restriction>
      </xsd:simpleType>
    </xsd:element>
    <xsd:element name="MeetingDate" ma:index="12" nillable="true" ma:displayName="Meeting Date" ma:format="DateOnly" ma:internalName="MeetingDate">
      <xsd:simpleType>
        <xsd:restriction base="dms:DateTime"/>
      </xsd:simpleType>
    </xsd:element>
    <xsd:element name="Topic" ma:index="13" ma:displayName="Topic" ma:format="Dropdown" ma:internalName="Topic">
      <xsd:simpleType>
        <xsd:restriction base="dms:Choice">
          <xsd:enumeration value="WNHWPS"/>
          <xsd:enumeration value="WSAEMWB"/>
          <xsd:enumeration value="Curriculum"/>
          <xsd:enumeration value="HSPSS"/>
          <xsd:enumeration value="JustB"/>
          <xsd:enumeration value="Cross-Programme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ocumentType xmlns="78b794fc-fa86-49b4-bf1d-df668ee03484">Presentation</DocumentType>
    <MeetingDate xmlns="78b794fc-fa86-49b4-bf1d-df668ee03484" xsi:nil="true"/>
    <Topic xmlns="78b794fc-fa86-49b4-bf1d-df668ee03484">Curriculum</Topic>
    <_ip_UnifiedCompliancePolicyProperties xmlns="http://schemas.microsoft.com/sharepoint/v3" xsi:nil="true"/>
    <Project xmlns="78b794fc-fa86-49b4-bf1d-df668ee03484">Vaping</Project>
    <Meeting xmlns="78b794fc-fa86-49b4-bf1d-df668ee03484" xsi:nil="true"/>
    <WorkCategory xmlns="78b794fc-fa86-49b4-bf1d-df668ee0348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D059F3-E79B-43BE-8010-C1F43811095E}"/>
</file>

<file path=customXml/itemProps2.xml><?xml version="1.0" encoding="utf-8"?>
<ds:datastoreItem xmlns:ds="http://schemas.openxmlformats.org/officeDocument/2006/customXml" ds:itemID="{BFCE4054-870F-458A-9ABD-AA3D03B09EF4}">
  <ds:schemaRefs>
    <ds:schemaRef ds:uri="1371cf2b-a7fc-4369-aa35-cbfbf200dd64"/>
    <ds:schemaRef ds:uri="5a69ffab-4136-4b66-a00e-5dffdbe6cbba"/>
    <ds:schemaRef ds:uri="http://schemas.microsoft.com/office/2006/metadata/properties"/>
    <ds:schemaRef ds:uri="http://schemas.microsoft.com/office/infopath/2007/PartnerControls"/>
    <ds:schemaRef ds:uri="bbd7921a-042b-4eb0-b7a0-a3fc5587e9ac"/>
    <ds:schemaRef ds:uri="d6550f9a-f14e-418b-a53a-e888529f43ac"/>
  </ds:schemaRefs>
</ds:datastoreItem>
</file>

<file path=customXml/itemProps3.xml><?xml version="1.0" encoding="utf-8"?>
<ds:datastoreItem xmlns:ds="http://schemas.openxmlformats.org/officeDocument/2006/customXml" ds:itemID="{9F7655B4-8FC9-4C0C-8A97-95D69409B3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PHW - Master Deck - Green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</dc:creator>
  <cp:revision>33</cp:revision>
  <dcterms:created xsi:type="dcterms:W3CDTF">2024-01-29T16:09:21Z</dcterms:created>
  <dcterms:modified xsi:type="dcterms:W3CDTF">2026-02-12T11:30:00Z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0x0101004DA702A496B7D7449F457C941AEC0CCB</vt:lpwstr>
  </property>
  <property fmtid="{D5CDD505-2E9C-101B-9397-08002B2CF9AE}" pid="3" name="MediaServiceImageTags">
    <vt:lpwstr/>
  </property>
  <property fmtid="{D5CDD505-2E9C-101B-9397-08002B2CF9AE}" pid="4" name="Order">
    <vt:lpwstr>14100.0000000000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